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3_2041817C.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93" r:id="rId3"/>
    <p:sldId id="394" r:id="rId4"/>
    <p:sldId id="445" r:id="rId5"/>
    <p:sldId id="377" r:id="rId6"/>
    <p:sldId id="372" r:id="rId7"/>
    <p:sldId id="379" r:id="rId8"/>
    <p:sldId id="371" r:id="rId9"/>
    <p:sldId id="375" r:id="rId10"/>
    <p:sldId id="376" r:id="rId11"/>
    <p:sldId id="395" r:id="rId12"/>
    <p:sldId id="259" r:id="rId13"/>
    <p:sldId id="419" r:id="rId14"/>
    <p:sldId id="273" r:id="rId15"/>
    <p:sldId id="442" r:id="rId16"/>
    <p:sldId id="390" r:id="rId17"/>
    <p:sldId id="435" r:id="rId18"/>
    <p:sldId id="440" r:id="rId19"/>
    <p:sldId id="437" r:id="rId20"/>
    <p:sldId id="422" r:id="rId21"/>
    <p:sldId id="441" r:id="rId22"/>
    <p:sldId id="438" r:id="rId23"/>
    <p:sldId id="443" r:id="rId24"/>
    <p:sldId id="274" r:id="rId25"/>
    <p:sldId id="44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E7EBA-00DE-D6E5-0C8A-2F5FD19D4C5A}" name="Christophe DIERENDONCK" initials="" userId="S::c.dierendonck@uni.lu::7cc3272c-32c4-400e-9736-f0c5a65436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80500-52A6-4760-AF11-FB7AF56C707B}" v="3" dt="2025-01-08T10:45:42.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7" autoAdjust="0"/>
    <p:restoredTop sz="92949" autoAdjust="0"/>
  </p:normalViewPr>
  <p:slideViewPr>
    <p:cSldViewPr snapToGrid="0">
      <p:cViewPr varScale="1">
        <p:scale>
          <a:sx n="60" d="100"/>
          <a:sy n="60" d="100"/>
        </p:scale>
        <p:origin x="8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omments/modernComment_103_2041817C.xml><?xml version="1.0" encoding="utf-8"?>
<p188:cmLst xmlns:a="http://schemas.openxmlformats.org/drawingml/2006/main" xmlns:r="http://schemas.openxmlformats.org/officeDocument/2006/relationships" xmlns:p188="http://schemas.microsoft.com/office/powerpoint/2018/8/main">
  <p188:cm id="{B8822320-40C2-D94C-87B3-393F6BC28BAB}" authorId="{561E7EBA-00DE-D6E5-0C8A-2F5FD19D4C5A}" created="2025-01-08T05:11:02.978">
    <ac:txMkLst xmlns:ac="http://schemas.microsoft.com/office/drawing/2013/main/command">
      <pc:docMk xmlns:pc="http://schemas.microsoft.com/office/powerpoint/2013/main/command"/>
      <pc:sldMk xmlns:pc="http://schemas.microsoft.com/office/powerpoint/2013/main/command" cId="541163900" sldId="259"/>
      <ac:graphicFrameMk id="4" creationId="{71ED25EE-2C2C-FC52-3D94-A7327388B328}"/>
      <ac:tblMk/>
      <ac:tcMk rowId="1408237428" colId="2413087192"/>
      <ac:txMk cp="0" len="161">
        <ac:context len="162" hash="2311784220"/>
      </ac:txMk>
    </ac:txMkLst>
    <p188:pos x="10952389" y="3560627"/>
    <p188:txBody>
      <a:bodyPr/>
      <a:lstStyle/>
      <a:p>
        <a:r>
          <a:rPr lang="en-LU"/>
          <a:t>Ici je dirai que SEL n’est en général pas conçu dans une approche SSPM/MTSS mais qu’on a de plus en plus de tentatives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74966-27E3-4E0F-8036-E73FB3DD7977}"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787BD-BDB8-44A7-B600-8F55EAED86D5}" type="slidenum">
              <a:rPr lang="en-US" smtClean="0"/>
              <a:t>‹#›</a:t>
            </a:fld>
            <a:endParaRPr lang="en-US"/>
          </a:p>
        </p:txBody>
      </p:sp>
    </p:spTree>
    <p:extLst>
      <p:ext uri="{BB962C8B-B14F-4D97-AF65-F5344CB8AC3E}">
        <p14:creationId xmlns:p14="http://schemas.microsoft.com/office/powerpoint/2010/main" val="2791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787BD-BDB8-44A7-B600-8F55EAED86D5}" type="slidenum">
              <a:rPr lang="en-US" smtClean="0"/>
              <a:t>1</a:t>
            </a:fld>
            <a:endParaRPr lang="en-US"/>
          </a:p>
        </p:txBody>
      </p:sp>
    </p:spTree>
    <p:extLst>
      <p:ext uri="{BB962C8B-B14F-4D97-AF65-F5344CB8AC3E}">
        <p14:creationId xmlns:p14="http://schemas.microsoft.com/office/powerpoint/2010/main" val="399403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LU" dirty="0"/>
              <a:t>Travail avec l’adulte, changement d’organisation de l’école, de la classe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LU" dirty="0"/>
              <a:t>Compétences, citez lesquelles</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cadre </a:t>
            </a:r>
            <a:r>
              <a:rPr lang="fr-FR" b="1" u="sng" dirty="0"/>
              <a:t>non-curriculaire</a:t>
            </a:r>
            <a:r>
              <a:rPr lang="fr-FR" dirty="0"/>
              <a:t> qui s'efforce de s'adapter à la culture et au contexte de l'école.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800" dirty="0">
                <a:effectLst/>
                <a:latin typeface="Segoe UI" panose="020B0502040204020203" pitchFamily="34" charset="0"/>
              </a:rPr>
              <a:t>SEL n’est en général pas conçu dans une approche SSPM/MTSS mais qu’on a de plus en plus de tentatives</a:t>
            </a:r>
            <a:endParaRPr lang="fr-FR"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LU" dirty="0"/>
          </a:p>
          <a:p>
            <a:endParaRPr lang="en-US" dirty="0"/>
          </a:p>
        </p:txBody>
      </p:sp>
      <p:sp>
        <p:nvSpPr>
          <p:cNvPr id="4" name="Slide Number Placeholder 3"/>
          <p:cNvSpPr>
            <a:spLocks noGrp="1"/>
          </p:cNvSpPr>
          <p:nvPr>
            <p:ph type="sldNum" sz="quarter" idx="5"/>
          </p:nvPr>
        </p:nvSpPr>
        <p:spPr/>
        <p:txBody>
          <a:bodyPr/>
          <a:lstStyle/>
          <a:p>
            <a:fld id="{CC5787BD-BDB8-44A7-B600-8F55EAED86D5}" type="slidenum">
              <a:rPr lang="en-US" smtClean="0"/>
              <a:t>11</a:t>
            </a:fld>
            <a:endParaRPr lang="en-US"/>
          </a:p>
        </p:txBody>
      </p:sp>
    </p:spTree>
    <p:extLst>
      <p:ext uri="{BB962C8B-B14F-4D97-AF65-F5344CB8AC3E}">
        <p14:creationId xmlns:p14="http://schemas.microsoft.com/office/powerpoint/2010/main" val="177056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"Teacher Observation of Classroom Adaptation – Checklist"</a:t>
            </a:r>
            <a:r>
              <a:rPr lang="fr-FR" dirty="0"/>
              <a:t>,</a:t>
            </a:r>
            <a:br>
              <a:rPr lang="fr-FR" dirty="0"/>
            </a:br>
            <a:r>
              <a:rPr lang="fr-FR" dirty="0"/>
              <a:t>qui peut être traduit en français par :</a:t>
            </a:r>
            <a:br>
              <a:rPr lang="fr-FR" dirty="0"/>
            </a:br>
            <a:r>
              <a:rPr lang="fr-FR" b="1" dirty="0"/>
              <a:t>"Observation par l'enseignant de l'adaptation en classe – Liste de contrôle"</a:t>
            </a:r>
            <a:r>
              <a:rPr lang="fr-FR" dirty="0"/>
              <a:t>.</a:t>
            </a:r>
          </a:p>
          <a:p>
            <a:endParaRPr lang="en-US" dirty="0"/>
          </a:p>
        </p:txBody>
      </p:sp>
      <p:sp>
        <p:nvSpPr>
          <p:cNvPr id="4" name="Slide Number Placeholder 3"/>
          <p:cNvSpPr>
            <a:spLocks noGrp="1"/>
          </p:cNvSpPr>
          <p:nvPr>
            <p:ph type="sldNum" sz="quarter" idx="5"/>
          </p:nvPr>
        </p:nvSpPr>
        <p:spPr/>
        <p:txBody>
          <a:bodyPr/>
          <a:lstStyle/>
          <a:p>
            <a:fld id="{CC5787BD-BDB8-44A7-B600-8F55EAED86D5}" type="slidenum">
              <a:rPr lang="en-US" smtClean="0"/>
              <a:t>12</a:t>
            </a:fld>
            <a:endParaRPr lang="en-US"/>
          </a:p>
        </p:txBody>
      </p:sp>
    </p:spTree>
    <p:extLst>
      <p:ext uri="{BB962C8B-B14F-4D97-AF65-F5344CB8AC3E}">
        <p14:creationId xmlns:p14="http://schemas.microsoft.com/office/powerpoint/2010/main" val="230612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Adapté à la classe : </a:t>
            </a:r>
            <a:r>
              <a:rPr lang="fr-LU" dirty="0" err="1"/>
              <a:t>toca</a:t>
            </a:r>
            <a:r>
              <a:rPr lang="fr-LU" dirty="0"/>
              <a:t>-c </a:t>
            </a:r>
          </a:p>
          <a:p>
            <a:r>
              <a:rPr lang="fr-FR" b="1" dirty="0"/>
              <a:t>"Teacher Observation of Classroom Adaptation – Checklist"</a:t>
            </a:r>
            <a:r>
              <a:rPr lang="fr-FR" dirty="0"/>
              <a:t>,</a:t>
            </a:r>
            <a:br>
              <a:rPr lang="fr-FR" dirty="0"/>
            </a:br>
            <a:r>
              <a:rPr lang="fr-FR" dirty="0"/>
              <a:t>qui peut être traduit en français par :</a:t>
            </a:r>
            <a:br>
              <a:rPr lang="fr-FR" dirty="0"/>
            </a:br>
            <a:r>
              <a:rPr lang="fr-FR" b="1" dirty="0"/>
              <a:t>"Observation par l'enseignant de l'adaptation en classe – Liste de contrôle"</a:t>
            </a:r>
            <a:r>
              <a:rPr lang="fr-FR" dirty="0"/>
              <a:t>.</a:t>
            </a:r>
          </a:p>
          <a:p>
            <a:r>
              <a:rPr lang="fr-FR" dirty="0"/>
              <a:t>Pas de self </a:t>
            </a:r>
            <a:r>
              <a:rPr lang="fr-FR" dirty="0" err="1"/>
              <a:t>decision</a:t>
            </a:r>
            <a:r>
              <a:rPr lang="fr-FR" dirty="0"/>
              <a:t> </a:t>
            </a:r>
            <a:r>
              <a:rPr lang="fr-FR" dirty="0" err="1"/>
              <a:t>making</a:t>
            </a:r>
            <a:r>
              <a:rPr lang="fr-FR" dirty="0"/>
              <a:t> mais ça pas grave puisque ne faisant pas partie de l’intervention</a:t>
            </a:r>
          </a:p>
          <a:p>
            <a:r>
              <a:rPr lang="fr-FR" dirty="0"/>
              <a:t>Par contre pas de self </a:t>
            </a:r>
            <a:r>
              <a:rPr lang="fr-FR" dirty="0" err="1"/>
              <a:t>awareness</a:t>
            </a:r>
            <a:r>
              <a:rPr lang="fr-FR" dirty="0"/>
              <a:t>…</a:t>
            </a:r>
          </a:p>
          <a:p>
            <a:r>
              <a:rPr lang="fr-FR" dirty="0"/>
              <a:t>Lien entre un test qui évalue des comportements et les SEL</a:t>
            </a:r>
            <a:endParaRPr lang="en-US" dirty="0"/>
          </a:p>
        </p:txBody>
      </p:sp>
      <p:sp>
        <p:nvSpPr>
          <p:cNvPr id="4" name="Slide Number Placeholder 3"/>
          <p:cNvSpPr>
            <a:spLocks noGrp="1"/>
          </p:cNvSpPr>
          <p:nvPr>
            <p:ph type="sldNum" sz="quarter" idx="5"/>
          </p:nvPr>
        </p:nvSpPr>
        <p:spPr/>
        <p:txBody>
          <a:bodyPr/>
          <a:lstStyle/>
          <a:p>
            <a:fld id="{CC5787BD-BDB8-44A7-B600-8F55EAED86D5}" type="slidenum">
              <a:rPr lang="en-US" smtClean="0"/>
              <a:t>13</a:t>
            </a:fld>
            <a:endParaRPr lang="en-US"/>
          </a:p>
        </p:txBody>
      </p:sp>
    </p:spTree>
    <p:extLst>
      <p:ext uri="{BB962C8B-B14F-4D97-AF65-F5344CB8AC3E}">
        <p14:creationId xmlns:p14="http://schemas.microsoft.com/office/powerpoint/2010/main" val="376224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Peu de conscience sociale et pas de conscience de soi . Difficile à évaluer de manière indirecte.</a:t>
            </a:r>
            <a:endParaRPr lang="en-US" dirty="0"/>
          </a:p>
        </p:txBody>
      </p:sp>
      <p:sp>
        <p:nvSpPr>
          <p:cNvPr id="4" name="Slide Number Placeholder 3"/>
          <p:cNvSpPr>
            <a:spLocks noGrp="1"/>
          </p:cNvSpPr>
          <p:nvPr>
            <p:ph type="sldNum" sz="quarter" idx="5"/>
          </p:nvPr>
        </p:nvSpPr>
        <p:spPr/>
        <p:txBody>
          <a:bodyPr/>
          <a:lstStyle/>
          <a:p>
            <a:fld id="{CC5787BD-BDB8-44A7-B600-8F55EAED86D5}" type="slidenum">
              <a:rPr lang="en-US" smtClean="0"/>
              <a:t>14</a:t>
            </a:fld>
            <a:endParaRPr lang="en-US"/>
          </a:p>
        </p:txBody>
      </p:sp>
    </p:spTree>
    <p:extLst>
      <p:ext uri="{BB962C8B-B14F-4D97-AF65-F5344CB8AC3E}">
        <p14:creationId xmlns:p14="http://schemas.microsoft.com/office/powerpoint/2010/main" val="1546544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3FAC8-910A-1DA1-4ED5-16CFD4C36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90587-0DCC-21C4-9A80-5FB3F3A42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95557-C993-F8FE-9937-275544AC41DE}"/>
              </a:ext>
            </a:extLst>
          </p:cNvPr>
          <p:cNvSpPr>
            <a:spLocks noGrp="1"/>
          </p:cNvSpPr>
          <p:nvPr>
            <p:ph type="body" idx="1"/>
          </p:nvPr>
        </p:nvSpPr>
        <p:spPr/>
        <p:txBody>
          <a:bodyPr/>
          <a:lstStyle/>
          <a:p>
            <a:r>
              <a:rPr lang="en-GB" b="0" i="0" u="none" strike="noStrike" dirty="0">
                <a:solidFill>
                  <a:srgbClr val="0D0D0D"/>
                </a:solidFill>
                <a:effectLst/>
                <a:latin typeface="+mn-lt"/>
              </a:rPr>
              <a:t>Test of emotion comprehension</a:t>
            </a:r>
          </a:p>
          <a:p>
            <a:endParaRPr lang="en-GB" b="0" i="0" u="none" strike="noStrike" dirty="0">
              <a:solidFill>
                <a:srgbClr val="0D0D0D"/>
              </a:solidFill>
              <a:effectLst/>
              <a:latin typeface="Söhne"/>
            </a:endParaRPr>
          </a:p>
          <a:p>
            <a:endParaRPr lang="en-LU" dirty="0"/>
          </a:p>
        </p:txBody>
      </p:sp>
      <p:sp>
        <p:nvSpPr>
          <p:cNvPr id="4" name="Slide Number Placeholder 3">
            <a:extLst>
              <a:ext uri="{FF2B5EF4-FFF2-40B4-BE49-F238E27FC236}">
                <a16:creationId xmlns:a16="http://schemas.microsoft.com/office/drawing/2014/main" id="{FFE8A80D-3716-2C3F-0832-A49A9DC67E36}"/>
              </a:ext>
            </a:extLst>
          </p:cNvPr>
          <p:cNvSpPr>
            <a:spLocks noGrp="1"/>
          </p:cNvSpPr>
          <p:nvPr>
            <p:ph type="sldNum" sz="quarter" idx="5"/>
          </p:nvPr>
        </p:nvSpPr>
        <p:spPr/>
        <p:txBody>
          <a:bodyPr/>
          <a:lstStyle/>
          <a:p>
            <a:fld id="{CE3C2A77-FE96-984D-9752-3A037609DF2B}" type="slidenum">
              <a:rPr lang="en-LU" smtClean="0"/>
              <a:t>15</a:t>
            </a:fld>
            <a:endParaRPr lang="en-LU"/>
          </a:p>
        </p:txBody>
      </p:sp>
    </p:spTree>
    <p:extLst>
      <p:ext uri="{BB962C8B-B14F-4D97-AF65-F5344CB8AC3E}">
        <p14:creationId xmlns:p14="http://schemas.microsoft.com/office/powerpoint/2010/main" val="424260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"identifier, comprendre et intégrer les informations émotionnelles tout en gérant leur comportement en fonction de leurs objectifs interpersonnels (c'est-à-dire sociaux) et intrapersonnels (c'est-à-dire personnels) " (Zeeman et al, 2006 ; p.155).</a:t>
            </a:r>
            <a:endParaRPr lang="en-US" dirty="0"/>
          </a:p>
        </p:txBody>
      </p:sp>
      <p:sp>
        <p:nvSpPr>
          <p:cNvPr id="4" name="Slide Number Placeholder 3"/>
          <p:cNvSpPr>
            <a:spLocks noGrp="1"/>
          </p:cNvSpPr>
          <p:nvPr>
            <p:ph type="sldNum" sz="quarter" idx="5"/>
          </p:nvPr>
        </p:nvSpPr>
        <p:spPr/>
        <p:txBody>
          <a:bodyPr/>
          <a:lstStyle/>
          <a:p>
            <a:fld id="{EFFE754A-D5FD-4FD6-BF41-CA7E76A75C20}" type="slidenum">
              <a:rPr lang="fr-BE" smtClean="0"/>
              <a:t>19</a:t>
            </a:fld>
            <a:endParaRPr lang="fr-BE"/>
          </a:p>
        </p:txBody>
      </p:sp>
    </p:spTree>
    <p:extLst>
      <p:ext uri="{BB962C8B-B14F-4D97-AF65-F5344CB8AC3E}">
        <p14:creationId xmlns:p14="http://schemas.microsoft.com/office/powerpoint/2010/main" val="92973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Pour le versant droit de la pyramide SSPM (à savoir les compétences non académiques), </a:t>
            </a:r>
            <a:r>
              <a:rPr lang="fr-FR" dirty="0"/>
              <a:t>Bradshaw et ses collaborateurs ont suggéré de combiner deux cadres d’intervention préventive complémentaires pour notamment répondre aux besoins de tous les élèves.</a:t>
            </a:r>
          </a:p>
          <a:p>
            <a:r>
              <a:rPr lang="fr-FR" dirty="0"/>
              <a:t>Ces deux cadres d’intervention sont </a:t>
            </a:r>
            <a:r>
              <a:rPr lang="fr-FR" b="0" dirty="0"/>
              <a:t>le</a:t>
            </a:r>
            <a:r>
              <a:rPr lang="fr-FR" b="1" dirty="0"/>
              <a:t> cadre SEL </a:t>
            </a:r>
            <a:r>
              <a:rPr lang="fr-FR" dirty="0"/>
              <a:t>(Social Emotionnel Learning, Apprentissages socio-émotionnels en français) et le </a:t>
            </a:r>
            <a:r>
              <a:rPr lang="fr-FR" b="1" dirty="0"/>
              <a:t>cadre PBIS </a:t>
            </a:r>
            <a:r>
              <a:rPr lang="fr-FR" dirty="0"/>
              <a:t>(Positive </a:t>
            </a:r>
            <a:r>
              <a:rPr lang="fr-FR" dirty="0" err="1"/>
              <a:t>Behavior</a:t>
            </a:r>
            <a:r>
              <a:rPr lang="fr-FR" dirty="0"/>
              <a:t> Intervention and Support ou Soutien au comportement positif en français).</a:t>
            </a:r>
          </a:p>
          <a:p>
            <a:endParaRPr lang="fr-FR" dirty="0"/>
          </a:p>
          <a:p>
            <a:r>
              <a:rPr lang="fr-FR" dirty="0"/>
              <a:t>Dans l’étude MTSS-K, nous allons tenter de concrétiser cette suggestion.</a:t>
            </a:r>
          </a:p>
          <a:p>
            <a:endParaRPr lang="fr-FR" dirty="0"/>
          </a:p>
        </p:txBody>
      </p:sp>
      <p:sp>
        <p:nvSpPr>
          <p:cNvPr id="4" name="Slide Number Placeholder 3"/>
          <p:cNvSpPr>
            <a:spLocks noGrp="1"/>
          </p:cNvSpPr>
          <p:nvPr>
            <p:ph type="sldNum" sz="quarter" idx="5"/>
          </p:nvPr>
        </p:nvSpPr>
        <p:spPr/>
        <p:txBody>
          <a:bodyPr/>
          <a:lstStyle/>
          <a:p>
            <a:fld id="{CC5787BD-BDB8-44A7-B600-8F55EAED86D5}" type="slidenum">
              <a:rPr lang="en-US" smtClean="0"/>
              <a:t>2</a:t>
            </a:fld>
            <a:endParaRPr lang="en-US"/>
          </a:p>
        </p:txBody>
      </p:sp>
    </p:spTree>
    <p:extLst>
      <p:ext uri="{BB962C8B-B14F-4D97-AF65-F5344CB8AC3E}">
        <p14:creationId xmlns:p14="http://schemas.microsoft.com/office/powerpoint/2010/main" val="214464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a:t>Le CASEL définit 5 compétences socio-émotionnelles principales à acquérir via ce processus. </a:t>
            </a:r>
          </a:p>
          <a:p>
            <a:endParaRPr lang="en-US" dirty="0"/>
          </a:p>
        </p:txBody>
      </p:sp>
      <p:sp>
        <p:nvSpPr>
          <p:cNvPr id="4" name="Slide Number Placeholder 3"/>
          <p:cNvSpPr>
            <a:spLocks noGrp="1"/>
          </p:cNvSpPr>
          <p:nvPr>
            <p:ph type="sldNum" sz="quarter" idx="5"/>
          </p:nvPr>
        </p:nvSpPr>
        <p:spPr/>
        <p:txBody>
          <a:bodyPr/>
          <a:lstStyle/>
          <a:p>
            <a:fld id="{5C9FC6D1-E099-41D0-9A82-629921F98194}" type="slidenum">
              <a:rPr lang="en-US" smtClean="0"/>
              <a:t>4</a:t>
            </a:fld>
            <a:endParaRPr lang="en-US"/>
          </a:p>
        </p:txBody>
      </p:sp>
    </p:spTree>
    <p:extLst>
      <p:ext uri="{BB962C8B-B14F-4D97-AF65-F5344CB8AC3E}">
        <p14:creationId xmlns:p14="http://schemas.microsoft.com/office/powerpoint/2010/main" val="35053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solidFill>
                  <a:srgbClr val="FF0000"/>
                </a:solidFill>
                <a:latin typeface="Times New Roman" panose="02020603050405020304" pitchFamily="18" charset="0"/>
                <a:cs typeface="Times New Roman" panose="02020603050405020304" pitchFamily="18" charset="0"/>
              </a:rPr>
              <a:t>Connaitre</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et </a:t>
            </a:r>
            <a:r>
              <a:rPr lang="en-US" b="1" dirty="0" err="1">
                <a:solidFill>
                  <a:srgbClr val="FF0000"/>
                </a:solidFill>
                <a:latin typeface="Times New Roman" panose="02020603050405020304" pitchFamily="18" charset="0"/>
                <a:cs typeface="Times New Roman" panose="02020603050405020304" pitchFamily="18" charset="0"/>
              </a:rPr>
              <a:t>comprendre</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émotions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ses</a:t>
            </a:r>
            <a:r>
              <a:rPr lang="en-US" b="1" dirty="0">
                <a:latin typeface="Times New Roman" panose="02020603050405020304" pitchFamily="18" charset="0"/>
                <a:cs typeface="Times New Roman" panose="02020603050405020304" pitchFamily="18" charset="0"/>
              </a:rPr>
              <a:t> forces et </a:t>
            </a:r>
            <a:r>
              <a:rPr lang="en-US" b="1" dirty="0" err="1">
                <a:latin typeface="Times New Roman" panose="02020603050405020304" pitchFamily="18" charset="0"/>
                <a:cs typeface="Times New Roman" panose="02020603050405020304" pitchFamily="18" charset="0"/>
              </a:rPr>
              <a:t>ses</a:t>
            </a:r>
            <a:r>
              <a:rPr lang="en-US" b="1" dirty="0">
                <a:latin typeface="Times New Roman" panose="02020603050405020304" pitchFamily="18" charset="0"/>
                <a:cs typeface="Times New Roman" panose="02020603050405020304" pitchFamily="18" charset="0"/>
              </a:rPr>
              <a:t> faiblesses, </a:t>
            </a:r>
            <a:r>
              <a:rPr lang="en-US" b="1" dirty="0" err="1">
                <a:latin typeface="Times New Roman" panose="02020603050405020304" pitchFamily="18" charset="0"/>
                <a:cs typeface="Times New Roman" panose="02020603050405020304" pitchFamily="18" charset="0"/>
              </a:rPr>
              <a:t>ses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besoins</a:t>
            </a:r>
            <a:r>
              <a:rPr lang="en-US" b="1" dirty="0">
                <a:latin typeface="Times New Roman" panose="02020603050405020304" pitchFamily="18" charset="0"/>
                <a:cs typeface="Times New Roman" panose="02020603050405020304" pitchFamily="18" charset="0"/>
              </a:rPr>
              <a:t> et </a:t>
            </a:r>
            <a:r>
              <a:rPr lang="en-US" b="1" dirty="0" err="1">
                <a:latin typeface="Times New Roman" panose="02020603050405020304" pitchFamily="18" charset="0"/>
                <a:cs typeface="Times New Roman" panose="02020603050405020304" pitchFamily="18" charset="0"/>
              </a:rPr>
              <a:t>leur</a:t>
            </a:r>
            <a:r>
              <a:rPr lang="en-US" b="1" dirty="0">
                <a:latin typeface="Times New Roman" panose="02020603050405020304" pitchFamily="18" charset="0"/>
                <a:cs typeface="Times New Roman" panose="02020603050405020304" pitchFamily="18" charset="0"/>
              </a:rPr>
              <a:t> influence.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 </a:t>
            </a:r>
            <a:r>
              <a:rPr lang="en-US" dirty="0" err="1"/>
              <a:t>connaissance</a:t>
            </a:r>
            <a:r>
              <a:rPr lang="en-US" dirty="0"/>
              <a:t> de soi qui </a:t>
            </a:r>
            <a:r>
              <a:rPr lang="en-US" dirty="0" err="1"/>
              <a:t>permet</a:t>
            </a:r>
            <a:r>
              <a:rPr lang="en-US" dirty="0"/>
              <a:t> aux enfants et aux </a:t>
            </a:r>
            <a:r>
              <a:rPr lang="en-US" dirty="0" err="1"/>
              <a:t>adultes</a:t>
            </a:r>
            <a:r>
              <a:rPr lang="en-US" dirty="0"/>
              <a:t> de </a:t>
            </a:r>
            <a:r>
              <a:rPr lang="en-US" dirty="0" err="1"/>
              <a:t>comprendre</a:t>
            </a:r>
            <a:r>
              <a:rPr lang="en-US" dirty="0"/>
              <a:t> et </a:t>
            </a:r>
            <a:r>
              <a:rPr lang="en-US" dirty="0" err="1"/>
              <a:t>connaitre</a:t>
            </a:r>
            <a:r>
              <a:rPr lang="en-US" dirty="0"/>
              <a:t> </a:t>
            </a:r>
            <a:r>
              <a:rPr lang="en-US" dirty="0" err="1"/>
              <a:t>leurs</a:t>
            </a:r>
            <a:r>
              <a:rPr lang="en-US" dirty="0"/>
              <a:t> </a:t>
            </a:r>
            <a:r>
              <a:rPr lang="en-US" dirty="0" err="1"/>
              <a:t>émotions</a:t>
            </a:r>
            <a:r>
              <a:rPr lang="en-US" dirty="0"/>
              <a:t> et </a:t>
            </a:r>
            <a:r>
              <a:rPr lang="en-US" dirty="0" err="1"/>
              <a:t>leurs</a:t>
            </a:r>
            <a:r>
              <a:rPr lang="en-US" dirty="0"/>
              <a:t> </a:t>
            </a:r>
            <a:r>
              <a:rPr lang="en-US" dirty="0" err="1"/>
              <a:t>valeurs</a:t>
            </a:r>
            <a:r>
              <a:rPr lang="en-US" dirty="0"/>
              <a:t>, </a:t>
            </a:r>
            <a:r>
              <a:rPr lang="en-US" dirty="0" err="1"/>
              <a:t>leurs</a:t>
            </a:r>
            <a:r>
              <a:rPr lang="en-US" dirty="0"/>
              <a:t> forces et </a:t>
            </a:r>
            <a:r>
              <a:rPr lang="en-US" dirty="0" err="1"/>
              <a:t>leurs</a:t>
            </a:r>
            <a:r>
              <a:rPr lang="en-US" dirty="0"/>
              <a:t> faiblesses et </a:t>
            </a:r>
            <a:r>
              <a:rPr lang="en-US" dirty="0" err="1"/>
              <a:t>l’influence</a:t>
            </a:r>
            <a:r>
              <a:rPr lang="en-US" dirty="0"/>
              <a:t> </a:t>
            </a:r>
            <a:r>
              <a:rPr lang="en-US" dirty="0" err="1"/>
              <a:t>qu’elles</a:t>
            </a:r>
            <a:r>
              <a:rPr lang="en-US" dirty="0"/>
              <a:t> </a:t>
            </a:r>
            <a:r>
              <a:rPr lang="en-US" dirty="0" err="1"/>
              <a:t>ont</a:t>
            </a:r>
            <a:r>
              <a:rPr lang="en-US" dirty="0"/>
              <a:t> sur </a:t>
            </a:r>
            <a:r>
              <a:rPr lang="en-US" dirty="0" err="1"/>
              <a:t>notre</a:t>
            </a:r>
            <a:r>
              <a:rPr lang="en-US" dirty="0"/>
              <a:t> </a:t>
            </a:r>
            <a:r>
              <a:rPr lang="en-US" dirty="0" err="1"/>
              <a:t>comportement</a:t>
            </a:r>
            <a:r>
              <a:rPr lang="en-US" dirty="0"/>
              <a:t> </a:t>
            </a:r>
            <a:r>
              <a:rPr lang="en-US" dirty="0" err="1"/>
              <a:t>selon</a:t>
            </a:r>
            <a:r>
              <a:rPr lang="en-US" dirty="0"/>
              <a:t> le </a:t>
            </a:r>
            <a:r>
              <a:rPr lang="en-US" dirty="0" err="1"/>
              <a:t>contexte</a:t>
            </a:r>
            <a:r>
              <a:rPr lang="en-US" dirty="0"/>
              <a:t>. Dans le detail, </a:t>
            </a:r>
            <a:r>
              <a:rPr lang="en-US" dirty="0" err="1"/>
              <a:t>cela</a:t>
            </a:r>
            <a:r>
              <a:rPr lang="en-US" dirty="0"/>
              <a:t> </a:t>
            </a:r>
            <a:r>
              <a:rPr lang="en-US" dirty="0" err="1"/>
              <a:t>inclut</a:t>
            </a:r>
            <a:r>
              <a:rPr lang="en-US" dirty="0"/>
              <a:t> un sentiment de </a:t>
            </a:r>
            <a:r>
              <a:rPr lang="en-US" dirty="0" err="1"/>
              <a:t>confiance</a:t>
            </a:r>
            <a:r>
              <a:rPr lang="en-US" dirty="0"/>
              <a:t> et de determination, </a:t>
            </a:r>
            <a:r>
              <a:rPr lang="en-US" dirty="0" err="1"/>
              <a:t>une</a:t>
            </a:r>
            <a:r>
              <a:rPr lang="en-US" dirty="0"/>
              <a:t> </a:t>
            </a:r>
            <a:r>
              <a:rPr lang="en-US" dirty="0" err="1"/>
              <a:t>capacité</a:t>
            </a:r>
            <a:r>
              <a:rPr lang="en-US" dirty="0"/>
              <a:t> à se fixer des </a:t>
            </a:r>
            <a:r>
              <a:rPr lang="en-US" dirty="0" err="1"/>
              <a:t>objectifs</a:t>
            </a:r>
            <a:r>
              <a:rPr lang="en-US" dirty="0"/>
              <a:t> et </a:t>
            </a:r>
            <a:r>
              <a:rPr lang="en-US" dirty="0" err="1"/>
              <a:t>avoir</a:t>
            </a:r>
            <a:r>
              <a:rPr lang="en-US" dirty="0"/>
              <a:t> </a:t>
            </a:r>
            <a:r>
              <a:rPr lang="en-US" dirty="0" err="1"/>
              <a:t>une</a:t>
            </a:r>
            <a:r>
              <a:rPr lang="en-US" dirty="0"/>
              <a:t> </a:t>
            </a:r>
            <a:r>
              <a:rPr lang="en-US" dirty="0" err="1"/>
              <a:t>mentalité</a:t>
            </a:r>
            <a:r>
              <a:rPr lang="en-US" dirty="0"/>
              <a:t> </a:t>
            </a:r>
            <a:r>
              <a:rPr lang="en-US" dirty="0" err="1"/>
              <a:t>orientée</a:t>
            </a:r>
            <a:r>
              <a:rPr lang="en-US" dirty="0"/>
              <a:t> </a:t>
            </a:r>
            <a:r>
              <a:rPr lang="en-US" dirty="0" err="1"/>
              <a:t>vers</a:t>
            </a:r>
            <a:r>
              <a:rPr lang="en-US" dirty="0"/>
              <a:t> le progress. Un </a:t>
            </a:r>
            <a:r>
              <a:rPr lang="en-US" dirty="0" err="1"/>
              <a:t>enseignant</a:t>
            </a:r>
            <a:r>
              <a:rPr lang="en-US" dirty="0"/>
              <a:t> </a:t>
            </a:r>
            <a:r>
              <a:rPr lang="en-US" dirty="0" err="1"/>
              <a:t>pourrait</a:t>
            </a:r>
            <a:r>
              <a:rPr lang="en-US" dirty="0"/>
              <a:t> par </a:t>
            </a:r>
            <a:r>
              <a:rPr lang="en-US" dirty="0" err="1"/>
              <a:t>exemple</a:t>
            </a:r>
            <a:r>
              <a:rPr lang="en-US" dirty="0"/>
              <a:t> </a:t>
            </a:r>
            <a:r>
              <a:rPr lang="en-US" dirty="0" err="1"/>
              <a:t>labéiser</a:t>
            </a:r>
            <a:r>
              <a:rPr lang="en-US" dirty="0"/>
              <a:t> avec les enfants les </a:t>
            </a:r>
            <a:r>
              <a:rPr lang="en-US" dirty="0" err="1"/>
              <a:t>émotions</a:t>
            </a:r>
            <a:r>
              <a:rPr lang="en-US" dirty="0"/>
              <a:t> </a:t>
            </a:r>
            <a:r>
              <a:rPr lang="en-US" dirty="0" err="1"/>
              <a:t>qu’ils</a:t>
            </a:r>
            <a:r>
              <a:rPr lang="en-US" dirty="0"/>
              <a:t> </a:t>
            </a:r>
            <a:r>
              <a:rPr lang="en-US" dirty="0" err="1"/>
              <a:t>ressentent,Chez</a:t>
            </a:r>
            <a:r>
              <a:rPr lang="en-US" dirty="0"/>
              <a:t> les plus petit par </a:t>
            </a:r>
            <a:r>
              <a:rPr lang="en-US" dirty="0" err="1"/>
              <a:t>exemple</a:t>
            </a:r>
            <a:r>
              <a:rPr lang="en-US" dirty="0"/>
              <a:t> </a:t>
            </a:r>
            <a:r>
              <a:rPr lang="en-US" dirty="0" err="1"/>
              <a:t>l’enseignant</a:t>
            </a:r>
            <a:r>
              <a:rPr lang="en-US" dirty="0"/>
              <a:t> </a:t>
            </a:r>
            <a:r>
              <a:rPr lang="en-US" dirty="0" err="1"/>
              <a:t>travaillera</a:t>
            </a:r>
            <a:r>
              <a:rPr lang="en-US" dirty="0"/>
              <a:t> sur des </a:t>
            </a:r>
            <a:r>
              <a:rPr lang="en-US" dirty="0" err="1"/>
              <a:t>émotions</a:t>
            </a:r>
            <a:r>
              <a:rPr lang="en-US" dirty="0"/>
              <a:t> simples </a:t>
            </a:r>
            <a:r>
              <a:rPr lang="en-US" dirty="0" err="1"/>
              <a:t>comme</a:t>
            </a:r>
            <a:r>
              <a:rPr lang="en-US" dirty="0"/>
              <a:t> la </a:t>
            </a:r>
            <a:r>
              <a:rPr lang="en-US" dirty="0" err="1"/>
              <a:t>colère</a:t>
            </a:r>
            <a:r>
              <a:rPr lang="en-US" dirty="0"/>
              <a:t>. </a:t>
            </a:r>
          </a:p>
        </p:txBody>
      </p:sp>
      <p:sp>
        <p:nvSpPr>
          <p:cNvPr id="4" name="Slide Number Placeholder 3"/>
          <p:cNvSpPr>
            <a:spLocks noGrp="1"/>
          </p:cNvSpPr>
          <p:nvPr>
            <p:ph type="sldNum" sz="quarter" idx="5"/>
          </p:nvPr>
        </p:nvSpPr>
        <p:spPr/>
        <p:txBody>
          <a:bodyPr/>
          <a:lstStyle/>
          <a:p>
            <a:fld id="{5C9FC6D1-E099-41D0-9A82-629921F98194}" type="slidenum">
              <a:rPr lang="en-US" smtClean="0"/>
              <a:t>5</a:t>
            </a:fld>
            <a:endParaRPr lang="en-US"/>
          </a:p>
        </p:txBody>
      </p:sp>
    </p:spTree>
    <p:extLst>
      <p:ext uri="{BB962C8B-B14F-4D97-AF65-F5344CB8AC3E}">
        <p14:creationId xmlns:p14="http://schemas.microsoft.com/office/powerpoint/2010/main" val="237190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latin typeface="Times New Roman" panose="02020603050405020304" pitchFamily="18" charset="0"/>
                <a:cs typeface="Times New Roman" panose="02020603050405020304" pitchFamily="18" charset="0"/>
              </a:rPr>
              <a:t>Gérer</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efficacement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émotions</a:t>
            </a:r>
            <a:r>
              <a:rPr lang="en-US" dirty="0">
                <a:latin typeface="Times New Roman" panose="02020603050405020304" pitchFamily="18" charset="0"/>
                <a:cs typeface="Times New Roman" panose="02020603050405020304" pitchFamily="18" charset="0"/>
              </a:rPr>
              <a:t> et </a:t>
            </a:r>
            <a:r>
              <a:rPr lang="en-US" dirty="0" err="1">
                <a:latin typeface="Times New Roman" panose="02020603050405020304" pitchFamily="18" charset="0"/>
                <a:cs typeface="Times New Roman" panose="02020603050405020304" pitchFamily="18" charset="0"/>
              </a:rPr>
              <a:t>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comportements</a:t>
            </a:r>
            <a:r>
              <a:rPr lang="en-US" dirty="0">
                <a:latin typeface="Times New Roman" panose="02020603050405020304" pitchFamily="18" charset="0"/>
                <a:cs typeface="Times New Roman" panose="02020603050405020304" pitchFamily="18" charset="0"/>
              </a:rPr>
              <a:t>. </a:t>
            </a:r>
            <a:endParaRPr lang="en-US" dirty="0"/>
          </a:p>
          <a:p>
            <a:r>
              <a:rPr lang="en-US" dirty="0" err="1"/>
              <a:t>L’intéret</a:t>
            </a:r>
            <a:r>
              <a:rPr lang="en-US" dirty="0"/>
              <a:t> de </a:t>
            </a:r>
            <a:r>
              <a:rPr lang="en-US" dirty="0" err="1"/>
              <a:t>mettre</a:t>
            </a:r>
            <a:r>
              <a:rPr lang="en-US" dirty="0"/>
              <a:t> </a:t>
            </a:r>
            <a:r>
              <a:rPr lang="en-US" dirty="0" err="1"/>
              <a:t>une</a:t>
            </a:r>
            <a:r>
              <a:rPr lang="en-US" dirty="0"/>
              <a:t> etiquette sur </a:t>
            </a:r>
            <a:r>
              <a:rPr lang="en-US" dirty="0" err="1"/>
              <a:t>ce</a:t>
            </a:r>
            <a:r>
              <a:rPr lang="en-US" dirty="0"/>
              <a:t> que </a:t>
            </a:r>
            <a:r>
              <a:rPr lang="en-US" dirty="0" err="1"/>
              <a:t>ressent</a:t>
            </a:r>
            <a:r>
              <a:rPr lang="en-US" dirty="0"/>
              <a:t> </a:t>
            </a:r>
            <a:r>
              <a:rPr lang="en-US" dirty="0" err="1"/>
              <a:t>l’enfant</a:t>
            </a:r>
            <a:r>
              <a:rPr lang="en-US" dirty="0"/>
              <a:t> </a:t>
            </a:r>
            <a:r>
              <a:rPr lang="en-US" dirty="0" err="1"/>
              <a:t>c’est</a:t>
            </a:r>
            <a:r>
              <a:rPr lang="en-US" dirty="0"/>
              <a:t> que </a:t>
            </a:r>
            <a:r>
              <a:rPr lang="en-US" dirty="0" err="1"/>
              <a:t>cela</a:t>
            </a:r>
            <a:r>
              <a:rPr lang="en-US" dirty="0"/>
              <a:t> </a:t>
            </a:r>
            <a:r>
              <a:rPr lang="en-US" dirty="0" err="1"/>
              <a:t>va</a:t>
            </a:r>
            <a:r>
              <a:rPr lang="en-US" dirty="0"/>
              <a:t> </a:t>
            </a:r>
            <a:r>
              <a:rPr lang="en-US" dirty="0" err="1"/>
              <a:t>lui</a:t>
            </a:r>
            <a:r>
              <a:rPr lang="en-US" dirty="0"/>
              <a:t> </a:t>
            </a:r>
            <a:r>
              <a:rPr lang="en-US" dirty="0" err="1"/>
              <a:t>permettre</a:t>
            </a:r>
            <a:r>
              <a:rPr lang="en-US" dirty="0"/>
              <a:t> ensuite </a:t>
            </a:r>
            <a:r>
              <a:rPr lang="en-US" dirty="0" err="1"/>
              <a:t>d’agir</a:t>
            </a:r>
            <a:r>
              <a:rPr lang="en-US" dirty="0"/>
              <a:t> dessus et de </a:t>
            </a:r>
            <a:r>
              <a:rPr lang="en-US" dirty="0" err="1"/>
              <a:t>gérer</a:t>
            </a:r>
            <a:r>
              <a:rPr lang="en-US" dirty="0"/>
              <a:t> </a:t>
            </a:r>
            <a:r>
              <a:rPr lang="en-US" dirty="0" err="1"/>
              <a:t>efficacement</a:t>
            </a:r>
            <a:r>
              <a:rPr lang="en-US" dirty="0"/>
              <a:t> </a:t>
            </a:r>
            <a:r>
              <a:rPr lang="en-US" dirty="0" err="1"/>
              <a:t>celmle</a:t>
            </a:r>
            <a:r>
              <a:rPr lang="en-US" dirty="0"/>
              <a:t> ci </a:t>
            </a:r>
            <a:r>
              <a:rPr lang="en-US" dirty="0" err="1"/>
              <a:t>en</a:t>
            </a:r>
            <a:r>
              <a:rPr lang="en-US" dirty="0"/>
              <a:t> </a:t>
            </a:r>
            <a:r>
              <a:rPr lang="en-US" dirty="0" err="1"/>
              <a:t>utilisant</a:t>
            </a:r>
            <a:r>
              <a:rPr lang="en-US" dirty="0"/>
              <a:t> des </a:t>
            </a:r>
            <a:r>
              <a:rPr lang="en-US" dirty="0" err="1"/>
              <a:t>stratégie</a:t>
            </a:r>
            <a:r>
              <a:rPr lang="en-US" dirty="0"/>
              <a:t> </a:t>
            </a:r>
            <a:r>
              <a:rPr lang="en-US" dirty="0" err="1"/>
              <a:t>comme</a:t>
            </a:r>
            <a:r>
              <a:rPr lang="en-US" dirty="0"/>
              <a:t> dans </a:t>
            </a:r>
            <a:r>
              <a:rPr lang="en-US" dirty="0" err="1"/>
              <a:t>ce</a:t>
            </a:r>
            <a:r>
              <a:rPr lang="en-US" dirty="0"/>
              <a:t> context </a:t>
            </a:r>
            <a:r>
              <a:rPr lang="en-US" dirty="0" err="1"/>
              <a:t>comme</a:t>
            </a:r>
            <a:r>
              <a:rPr lang="en-US" dirty="0"/>
              <a:t> </a:t>
            </a:r>
            <a:r>
              <a:rPr lang="en-US" dirty="0" err="1"/>
              <a:t>s’arreter</a:t>
            </a:r>
            <a:r>
              <a:rPr lang="en-US" dirty="0"/>
              <a:t> </a:t>
            </a:r>
            <a:r>
              <a:rPr lang="en-US" dirty="0" err="1"/>
              <a:t>respirer</a:t>
            </a:r>
            <a:r>
              <a:rPr lang="en-US" dirty="0"/>
              <a:t> </a:t>
            </a:r>
            <a:r>
              <a:rPr lang="en-US" dirty="0" err="1"/>
              <a:t>profondemment</a:t>
            </a:r>
            <a:r>
              <a:rPr lang="en-US" dirty="0"/>
              <a:t> </a:t>
            </a:r>
            <a:r>
              <a:rPr lang="en-US" dirty="0" err="1"/>
              <a:t>compter</a:t>
            </a:r>
            <a:r>
              <a:rPr lang="en-US" dirty="0"/>
              <a:t> </a:t>
            </a:r>
            <a:r>
              <a:rPr lang="en-US" dirty="0" err="1"/>
              <a:t>jusqu’à</a:t>
            </a:r>
            <a:r>
              <a:rPr lang="en-US" dirty="0"/>
              <a:t> 10 et </a:t>
            </a:r>
            <a:r>
              <a:rPr lang="en-US" dirty="0" err="1"/>
              <a:t>seuleemnt</a:t>
            </a:r>
            <a:r>
              <a:rPr lang="en-US" dirty="0"/>
              <a:t> </a:t>
            </a:r>
            <a:r>
              <a:rPr lang="en-US" dirty="0" err="1"/>
              <a:t>aprs</a:t>
            </a:r>
            <a:r>
              <a:rPr lang="en-US" dirty="0"/>
              <a:t> </a:t>
            </a:r>
            <a:r>
              <a:rPr lang="en-US" dirty="0" err="1"/>
              <a:t>agir</a:t>
            </a:r>
            <a:r>
              <a:rPr lang="en-US" dirty="0"/>
              <a:t>.</a:t>
            </a:r>
          </a:p>
          <a:p>
            <a:r>
              <a:rPr lang="en-US" dirty="0"/>
              <a:t>La gestion de soi </a:t>
            </a:r>
            <a:r>
              <a:rPr lang="en-US" dirty="0" err="1"/>
              <a:t>est</a:t>
            </a:r>
            <a:r>
              <a:rPr lang="en-US" dirty="0"/>
              <a:t> </a:t>
            </a:r>
            <a:r>
              <a:rPr lang="en-US" dirty="0" err="1"/>
              <a:t>donc</a:t>
            </a:r>
            <a:r>
              <a:rPr lang="en-US" dirty="0"/>
              <a:t> la </a:t>
            </a:r>
            <a:r>
              <a:rPr lang="en-US" dirty="0" err="1"/>
              <a:t>capacité</a:t>
            </a:r>
            <a:r>
              <a:rPr lang="en-US" dirty="0"/>
              <a:t> à </a:t>
            </a:r>
            <a:r>
              <a:rPr lang="en-US" dirty="0" err="1"/>
              <a:t>gérer</a:t>
            </a:r>
            <a:r>
              <a:rPr lang="en-US" dirty="0"/>
              <a:t> </a:t>
            </a:r>
            <a:r>
              <a:rPr lang="en-US" dirty="0" err="1"/>
              <a:t>efficacement</a:t>
            </a:r>
            <a:r>
              <a:rPr lang="en-US" dirty="0"/>
              <a:t> </a:t>
            </a:r>
            <a:r>
              <a:rPr lang="en-US" dirty="0" err="1"/>
              <a:t>ses</a:t>
            </a:r>
            <a:r>
              <a:rPr lang="en-US" dirty="0"/>
              <a:t> pensées, </a:t>
            </a:r>
            <a:r>
              <a:rPr lang="en-US" dirty="0" err="1"/>
              <a:t>ses</a:t>
            </a:r>
            <a:r>
              <a:rPr lang="en-US" dirty="0"/>
              <a:t> </a:t>
            </a:r>
            <a:r>
              <a:rPr lang="en-US" dirty="0" err="1"/>
              <a:t>émotions</a:t>
            </a:r>
            <a:r>
              <a:rPr lang="en-US" dirty="0"/>
              <a:t> et </a:t>
            </a:r>
            <a:r>
              <a:rPr lang="en-US" dirty="0" err="1"/>
              <a:t>ses</a:t>
            </a:r>
            <a:r>
              <a:rPr lang="en-US" dirty="0"/>
              <a:t> </a:t>
            </a:r>
            <a:r>
              <a:rPr lang="en-US" dirty="0" err="1"/>
              <a:t>comportements</a:t>
            </a:r>
            <a:r>
              <a:rPr lang="en-US" dirty="0"/>
              <a:t> pour </a:t>
            </a:r>
            <a:r>
              <a:rPr lang="en-US" dirty="0" err="1"/>
              <a:t>atteindre</a:t>
            </a:r>
            <a:r>
              <a:rPr lang="en-US" dirty="0"/>
              <a:t> </a:t>
            </a:r>
            <a:r>
              <a:rPr lang="en-US" dirty="0" err="1"/>
              <a:t>ses</a:t>
            </a:r>
            <a:r>
              <a:rPr lang="en-US" dirty="0"/>
              <a:t> buts.</a:t>
            </a:r>
          </a:p>
          <a:p>
            <a:endParaRPr lang="en-US" dirty="0"/>
          </a:p>
        </p:txBody>
      </p:sp>
      <p:sp>
        <p:nvSpPr>
          <p:cNvPr id="4" name="Slide Number Placeholder 3"/>
          <p:cNvSpPr>
            <a:spLocks noGrp="1"/>
          </p:cNvSpPr>
          <p:nvPr>
            <p:ph type="sldNum" sz="quarter" idx="5"/>
          </p:nvPr>
        </p:nvSpPr>
        <p:spPr/>
        <p:txBody>
          <a:bodyPr/>
          <a:lstStyle/>
          <a:p>
            <a:fld id="{5C9FC6D1-E099-41D0-9A82-629921F98194}" type="slidenum">
              <a:rPr lang="en-US" smtClean="0"/>
              <a:t>6</a:t>
            </a:fld>
            <a:endParaRPr lang="en-US"/>
          </a:p>
        </p:txBody>
      </p:sp>
    </p:spTree>
    <p:extLst>
      <p:ext uri="{BB962C8B-B14F-4D97-AF65-F5344CB8AC3E}">
        <p14:creationId xmlns:p14="http://schemas.microsoft.com/office/powerpoint/2010/main" val="150350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0000"/>
                </a:solidFill>
                <a:latin typeface="Times New Roman" panose="02020603050405020304" pitchFamily="18" charset="0"/>
                <a:cs typeface="Times New Roman" panose="02020603050405020304" pitchFamily="18" charset="0"/>
              </a:rPr>
              <a:t>Comprendre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l’autre</a:t>
            </a:r>
            <a:r>
              <a:rPr lang="en-US" dirty="0">
                <a:latin typeface="Times New Roman" panose="02020603050405020304" pitchFamily="18" charset="0"/>
                <a:cs typeface="Times New Roman" panose="02020603050405020304" pitchFamily="18" charset="0"/>
              </a:rPr>
              <a:t> et le </a:t>
            </a:r>
            <a:r>
              <a:rPr lang="en-US" dirty="0" err="1">
                <a:latin typeface="Times New Roman" panose="02020603050405020304" pitchFamily="18" charset="0"/>
                <a:cs typeface="Times New Roman" panose="02020603050405020304" pitchFamily="18" charset="0"/>
              </a:rPr>
              <a:t>fonctionnement</a:t>
            </a:r>
            <a:r>
              <a:rPr lang="en-US" dirty="0">
                <a:latin typeface="Times New Roman" panose="02020603050405020304" pitchFamily="18" charset="0"/>
                <a:cs typeface="Times New Roman" panose="02020603050405020304" pitchFamily="18" charset="0"/>
              </a:rPr>
              <a:t> des </a:t>
            </a:r>
            <a:r>
              <a:rPr lang="en-US" dirty="0" err="1">
                <a:latin typeface="Times New Roman" panose="02020603050405020304" pitchFamily="18" charset="0"/>
                <a:cs typeface="Times New Roman" panose="02020603050405020304" pitchFamily="18" charset="0"/>
              </a:rPr>
              <a:t>organisations</a:t>
            </a:r>
            <a:r>
              <a:rPr lang="en-US" dirty="0">
                <a:latin typeface="Times New Roman" panose="02020603050405020304" pitchFamily="18" charset="0"/>
                <a:cs typeface="Times New Roman" panose="02020603050405020304" pitchFamily="18" charset="0"/>
              </a:rPr>
              <a:t> et des </a:t>
            </a:r>
            <a:r>
              <a:rPr lang="en-US" dirty="0" err="1">
                <a:latin typeface="Times New Roman" panose="02020603050405020304" pitchFamily="18" charset="0"/>
                <a:cs typeface="Times New Roman" panose="02020603050405020304" pitchFamily="18" charset="0"/>
              </a:rPr>
              <a:t>systèmes</a:t>
            </a:r>
            <a:r>
              <a:rPr lang="en-US" dirty="0">
                <a:latin typeface="Times New Roman" panose="02020603050405020304" pitchFamily="18" charset="0"/>
                <a:cs typeface="Times New Roman" panose="02020603050405020304" pitchFamily="18" charset="0"/>
              </a:rPr>
              <a:t>. </a:t>
            </a:r>
          </a:p>
          <a:p>
            <a:endParaRPr lang="fr-FR" dirty="0"/>
          </a:p>
          <a:p>
            <a:r>
              <a:rPr lang="fr-FR" dirty="0"/>
              <a:t>La conscience sociale se traduit par la compréhension des émotions de l'autre, le développement de l'empathie et le respect des origines, de la culture et des expériences de l'autre. Mais elle inclut également la compréhension de l’influence </a:t>
            </a:r>
            <a:r>
              <a:rPr lang="en-US" dirty="0">
                <a:latin typeface="Times New Roman" panose="02020603050405020304" pitchFamily="18" charset="0"/>
                <a:cs typeface="Times New Roman" panose="02020603050405020304" pitchFamily="18" charset="0"/>
              </a:rPr>
              <a:t>des </a:t>
            </a:r>
            <a:r>
              <a:rPr lang="en-US" dirty="0" err="1">
                <a:latin typeface="Times New Roman" panose="02020603050405020304" pitchFamily="18" charset="0"/>
                <a:cs typeface="Times New Roman" panose="02020603050405020304" pitchFamily="18" charset="0"/>
              </a:rPr>
              <a:t>organisations</a:t>
            </a:r>
            <a:r>
              <a:rPr lang="en-US" dirty="0">
                <a:latin typeface="Times New Roman" panose="02020603050405020304" pitchFamily="18" charset="0"/>
                <a:cs typeface="Times New Roman" panose="02020603050405020304" pitchFamily="18" charset="0"/>
              </a:rPr>
              <a:t> / des </a:t>
            </a:r>
            <a:r>
              <a:rPr lang="en-US" dirty="0" err="1">
                <a:latin typeface="Times New Roman" panose="02020603050405020304" pitchFamily="18" charset="0"/>
                <a:cs typeface="Times New Roman" panose="02020603050405020304" pitchFamily="18" charset="0"/>
              </a:rPr>
              <a:t>systèmes</a:t>
            </a:r>
            <a:r>
              <a:rPr lang="en-US" dirty="0">
                <a:latin typeface="Times New Roman" panose="02020603050405020304" pitchFamily="18" charset="0"/>
                <a:cs typeface="Times New Roman" panose="02020603050405020304" pitchFamily="18" charset="0"/>
              </a:rPr>
              <a:t> sur les </a:t>
            </a:r>
            <a:r>
              <a:rPr lang="en-US" dirty="0" err="1">
                <a:solidFill>
                  <a:srgbClr val="FF0000"/>
                </a:solidFill>
                <a:latin typeface="Times New Roman" panose="02020603050405020304" pitchFamily="18" charset="0"/>
                <a:cs typeface="Times New Roman" panose="02020603050405020304" pitchFamily="18" charset="0"/>
              </a:rPr>
              <a:t>comportements</a:t>
            </a:r>
            <a:r>
              <a:rPr lang="en-US" dirty="0">
                <a:solidFill>
                  <a:srgbClr val="FF0000"/>
                </a:solidFill>
                <a:latin typeface="Times New Roman" panose="02020603050405020304" pitchFamily="18" charset="0"/>
                <a:cs typeface="Times New Roman" panose="02020603050405020304" pitchFamily="18" charset="0"/>
              </a:rPr>
              <a:t>. </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Par </a:t>
            </a:r>
            <a:r>
              <a:rPr lang="en-US" dirty="0" err="1">
                <a:solidFill>
                  <a:srgbClr val="FF0000"/>
                </a:solidFill>
                <a:latin typeface="Times New Roman" panose="02020603050405020304" pitchFamily="18" charset="0"/>
                <a:cs typeface="Times New Roman" panose="02020603050405020304" pitchFamily="18" charset="0"/>
              </a:rPr>
              <a:t>exemple</a:t>
            </a:r>
            <a:r>
              <a:rPr lang="en-US" dirty="0">
                <a:solidFill>
                  <a:srgbClr val="FF0000"/>
                </a:solidFill>
                <a:latin typeface="Times New Roman" panose="02020603050405020304" pitchFamily="18" charset="0"/>
                <a:cs typeface="Times New Roman" panose="02020603050405020304" pitchFamily="18" charset="0"/>
              </a:rPr>
              <a:t> se </a:t>
            </a:r>
            <a:r>
              <a:rPr lang="en-US" dirty="0" err="1">
                <a:solidFill>
                  <a:srgbClr val="FF0000"/>
                </a:solidFill>
                <a:latin typeface="Times New Roman" panose="02020603050405020304" pitchFamily="18" charset="0"/>
                <a:cs typeface="Times New Roman" panose="02020603050405020304" pitchFamily="18" charset="0"/>
              </a:rPr>
              <a:t>mettre</a:t>
            </a:r>
            <a:r>
              <a:rPr lang="en-US" dirty="0">
                <a:solidFill>
                  <a:srgbClr val="FF0000"/>
                </a:solidFill>
                <a:latin typeface="Times New Roman" panose="02020603050405020304" pitchFamily="18" charset="0"/>
                <a:cs typeface="Times New Roman" panose="02020603050405020304" pitchFamily="18" charset="0"/>
              </a:rPr>
              <a:t> à la place de </a:t>
            </a:r>
            <a:r>
              <a:rPr lang="en-US" dirty="0" err="1">
                <a:solidFill>
                  <a:srgbClr val="FF0000"/>
                </a:solidFill>
                <a:latin typeface="Times New Roman" panose="02020603050405020304" pitchFamily="18" charset="0"/>
                <a:cs typeface="Times New Roman" panose="02020603050405020304" pitchFamily="18" charset="0"/>
              </a:rPr>
              <a:t>l’autre</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éprouver</a:t>
            </a:r>
            <a:r>
              <a:rPr lang="en-US" dirty="0">
                <a:solidFill>
                  <a:srgbClr val="FF0000"/>
                </a:solidFill>
                <a:latin typeface="Times New Roman" panose="02020603050405020304" pitchFamily="18" charset="0"/>
                <a:cs typeface="Times New Roman" panose="02020603050405020304" pitchFamily="18" charset="0"/>
              </a:rPr>
              <a:t> de </a:t>
            </a:r>
            <a:r>
              <a:rPr lang="en-US" dirty="0" err="1">
                <a:solidFill>
                  <a:srgbClr val="FF0000"/>
                </a:solidFill>
                <a:latin typeface="Times New Roman" panose="02020603050405020304" pitchFamily="18" charset="0"/>
                <a:cs typeface="Times New Roman" panose="02020603050405020304" pitchFamily="18" charset="0"/>
              </a:rPr>
              <a:t>l’empathie</a:t>
            </a:r>
            <a:r>
              <a:rPr lang="en-US" dirty="0">
                <a:solidFill>
                  <a:srgbClr val="FF0000"/>
                </a:solidFill>
                <a:latin typeface="Times New Roman" panose="02020603050405020304" pitchFamily="18" charset="0"/>
                <a:cs typeface="Times New Roman" panose="02020603050405020304" pitchFamily="18" charset="0"/>
              </a:rPr>
              <a:t> et </a:t>
            </a:r>
            <a:r>
              <a:rPr lang="en-US" dirty="0" err="1">
                <a:solidFill>
                  <a:srgbClr val="FF0000"/>
                </a:solidFill>
                <a:latin typeface="Times New Roman" panose="02020603050405020304" pitchFamily="18" charset="0"/>
                <a:cs typeface="Times New Roman" panose="02020603050405020304" pitchFamily="18" charset="0"/>
              </a:rPr>
              <a:t>comprendre</a:t>
            </a:r>
            <a:r>
              <a:rPr lang="en-US" dirty="0">
                <a:solidFill>
                  <a:srgbClr val="FF0000"/>
                </a:solidFill>
                <a:latin typeface="Times New Roman" panose="02020603050405020304" pitchFamily="18" charset="0"/>
                <a:cs typeface="Times New Roman" panose="02020603050405020304" pitchFamily="18" charset="0"/>
              </a:rPr>
              <a:t> les </a:t>
            </a:r>
            <a:r>
              <a:rPr lang="en-US" dirty="0" err="1">
                <a:solidFill>
                  <a:srgbClr val="FF0000"/>
                </a:solidFill>
                <a:latin typeface="Times New Roman" panose="02020603050405020304" pitchFamily="18" charset="0"/>
                <a:cs typeface="Times New Roman" panose="02020603050405020304" pitchFamily="18" charset="0"/>
              </a:rPr>
              <a:t>règles</a:t>
            </a:r>
            <a:r>
              <a:rPr lang="en-US" dirty="0">
                <a:solidFill>
                  <a:srgbClr val="FF0000"/>
                </a:solidFill>
                <a:latin typeface="Times New Roman" panose="02020603050405020304" pitchFamily="18" charset="0"/>
                <a:cs typeface="Times New Roman" panose="02020603050405020304" pitchFamily="18" charset="0"/>
              </a:rPr>
              <a:t> de vie à </a:t>
            </a:r>
            <a:r>
              <a:rPr lang="en-US" dirty="0" err="1">
                <a:solidFill>
                  <a:srgbClr val="FF0000"/>
                </a:solidFill>
                <a:latin typeface="Times New Roman" panose="02020603050405020304" pitchFamily="18" charset="0"/>
                <a:cs typeface="Times New Roman" panose="02020603050405020304" pitchFamily="18" charset="0"/>
              </a:rPr>
              <a:t>l’école</a:t>
            </a:r>
            <a:r>
              <a:rPr lang="en-US" dirty="0">
                <a:solidFill>
                  <a:srgbClr val="FF0000"/>
                </a:solidFill>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C9FC6D1-E099-41D0-9A82-629921F98194}" type="slidenum">
              <a:rPr lang="en-US" smtClean="0"/>
              <a:t>7</a:t>
            </a:fld>
            <a:endParaRPr lang="en-US"/>
          </a:p>
        </p:txBody>
      </p:sp>
    </p:spTree>
    <p:extLst>
      <p:ext uri="{BB962C8B-B14F-4D97-AF65-F5344CB8AC3E}">
        <p14:creationId xmlns:p14="http://schemas.microsoft.com/office/powerpoint/2010/main" val="118091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Times New Roman" panose="02020603050405020304" pitchFamily="18" charset="0"/>
                <a:cs typeface="Times New Roman" panose="02020603050405020304" pitchFamily="18" charset="0"/>
              </a:rPr>
              <a:t>Exemples : </a:t>
            </a:r>
            <a:r>
              <a:rPr lang="fr-FR" sz="1200" dirty="0">
                <a:solidFill>
                  <a:srgbClr val="FF0000"/>
                </a:solidFill>
                <a:latin typeface="Times New Roman" panose="02020603050405020304" pitchFamily="18" charset="0"/>
                <a:cs typeface="Times New Roman" panose="02020603050405020304" pitchFamily="18" charset="0"/>
              </a:rPr>
              <a:t>communiquer </a:t>
            </a:r>
            <a:r>
              <a:rPr lang="fr-FR" sz="1200" dirty="0">
                <a:latin typeface="Times New Roman" panose="02020603050405020304" pitchFamily="18" charset="0"/>
                <a:cs typeface="Times New Roman" panose="02020603050405020304" pitchFamily="18" charset="0"/>
              </a:rPr>
              <a:t>clairement, </a:t>
            </a:r>
            <a:r>
              <a:rPr lang="fr-FR" sz="1200" dirty="0">
                <a:solidFill>
                  <a:srgbClr val="FF0000"/>
                </a:solidFill>
                <a:latin typeface="Times New Roman" panose="02020603050405020304" pitchFamily="18" charset="0"/>
                <a:cs typeface="Times New Roman" panose="02020603050405020304" pitchFamily="18" charset="0"/>
              </a:rPr>
              <a:t>écouter</a:t>
            </a:r>
            <a:r>
              <a:rPr lang="fr-FR" sz="1200" dirty="0">
                <a:latin typeface="Times New Roman" panose="02020603050405020304" pitchFamily="18" charset="0"/>
                <a:cs typeface="Times New Roman" panose="02020603050405020304" pitchFamily="18" charset="0"/>
              </a:rPr>
              <a:t> activement, </a:t>
            </a:r>
            <a:r>
              <a:rPr lang="fr-FR" sz="1200" dirty="0">
                <a:solidFill>
                  <a:srgbClr val="FF0000"/>
                </a:solidFill>
                <a:latin typeface="Times New Roman" panose="02020603050405020304" pitchFamily="18" charset="0"/>
                <a:cs typeface="Times New Roman" panose="02020603050405020304" pitchFamily="18" charset="0"/>
              </a:rPr>
              <a:t>coopérer</a:t>
            </a:r>
            <a:r>
              <a:rPr lang="fr-FR" sz="1200" dirty="0">
                <a:latin typeface="Times New Roman" panose="02020603050405020304" pitchFamily="18" charset="0"/>
                <a:cs typeface="Times New Roman" panose="02020603050405020304" pitchFamily="18" charset="0"/>
              </a:rPr>
              <a:t>, travailler en collaboration pour </a:t>
            </a:r>
            <a:r>
              <a:rPr lang="fr-FR" sz="1200" dirty="0">
                <a:solidFill>
                  <a:srgbClr val="FF0000"/>
                </a:solidFill>
                <a:latin typeface="Times New Roman" panose="02020603050405020304" pitchFamily="18" charset="0"/>
                <a:cs typeface="Times New Roman" panose="02020603050405020304" pitchFamily="18" charset="0"/>
              </a:rPr>
              <a:t>résoudre </a:t>
            </a:r>
            <a:r>
              <a:rPr lang="fr-FR" sz="1200" dirty="0">
                <a:latin typeface="Times New Roman" panose="02020603050405020304" pitchFamily="18" charset="0"/>
                <a:cs typeface="Times New Roman" panose="02020603050405020304" pitchFamily="18" charset="0"/>
              </a:rPr>
              <a:t>des problèmes et </a:t>
            </a:r>
            <a:r>
              <a:rPr lang="fr-FR" sz="1200" dirty="0">
                <a:solidFill>
                  <a:srgbClr val="FF0000"/>
                </a:solidFill>
                <a:latin typeface="Times New Roman" panose="02020603050405020304" pitchFamily="18" charset="0"/>
                <a:cs typeface="Times New Roman" panose="02020603050405020304" pitchFamily="18" charset="0"/>
              </a:rPr>
              <a:t>négocier</a:t>
            </a:r>
            <a:r>
              <a:rPr lang="fr-FR" sz="1200" dirty="0">
                <a:latin typeface="Times New Roman" panose="02020603050405020304" pitchFamily="18" charset="0"/>
                <a:cs typeface="Times New Roman" panose="02020603050405020304" pitchFamily="18" charset="0"/>
              </a:rPr>
              <a:t> les conflits de manière constructive, </a:t>
            </a:r>
            <a:r>
              <a:rPr lang="fr-FR" sz="1200" dirty="0">
                <a:solidFill>
                  <a:srgbClr val="FF0000"/>
                </a:solidFill>
                <a:latin typeface="Times New Roman" panose="02020603050405020304" pitchFamily="18" charset="0"/>
                <a:cs typeface="Times New Roman" panose="02020603050405020304" pitchFamily="18" charset="0"/>
              </a:rPr>
              <a:t>naviguer</a:t>
            </a:r>
            <a:r>
              <a:rPr lang="fr-FR" sz="1200" dirty="0">
                <a:latin typeface="Times New Roman" panose="02020603050405020304" pitchFamily="18" charset="0"/>
                <a:cs typeface="Times New Roman" panose="02020603050405020304" pitchFamily="18" charset="0"/>
              </a:rPr>
              <a:t> dans des environnements où les exigences et les possibilités sociales et culturelles sont différentes, faire preuve de </a:t>
            </a:r>
            <a:r>
              <a:rPr lang="fr-FR" sz="1200" dirty="0">
                <a:solidFill>
                  <a:srgbClr val="FF0000"/>
                </a:solidFill>
                <a:latin typeface="Times New Roman" panose="02020603050405020304" pitchFamily="18" charset="0"/>
                <a:cs typeface="Times New Roman" panose="02020603050405020304" pitchFamily="18" charset="0"/>
              </a:rPr>
              <a:t>leadership</a:t>
            </a:r>
            <a:r>
              <a:rPr lang="fr-FR" sz="1200" dirty="0">
                <a:latin typeface="Times New Roman" panose="02020603050405020304" pitchFamily="18" charset="0"/>
                <a:cs typeface="Times New Roman" panose="02020603050405020304" pitchFamily="18" charset="0"/>
              </a:rPr>
              <a:t> et chercher ou </a:t>
            </a:r>
            <a:r>
              <a:rPr lang="fr-FR" sz="1200" dirty="0">
                <a:solidFill>
                  <a:srgbClr val="FF0000"/>
                </a:solidFill>
                <a:latin typeface="Times New Roman" panose="02020603050405020304" pitchFamily="18" charset="0"/>
                <a:cs typeface="Times New Roman" panose="02020603050405020304" pitchFamily="18" charset="0"/>
              </a:rPr>
              <a:t>offrir</a:t>
            </a:r>
            <a:r>
              <a:rPr lang="fr-FR" sz="1200" dirty="0">
                <a:latin typeface="Times New Roman" panose="02020603050405020304" pitchFamily="18" charset="0"/>
                <a:cs typeface="Times New Roman" panose="02020603050405020304" pitchFamily="18" charset="0"/>
              </a:rPr>
              <a:t> de l'aide lorsque cela est nécessaire. </a:t>
            </a:r>
            <a:endParaRPr lang="en-US" sz="1200" dirty="0">
              <a:latin typeface="Times New Roman" panose="02020603050405020304" pitchFamily="18" charset="0"/>
              <a:cs typeface="Times New Roman" panose="02020603050405020304" pitchFamily="18" charset="0"/>
            </a:endParaRPr>
          </a:p>
          <a:p>
            <a:endParaRPr lang="fr-FR" dirty="0"/>
          </a:p>
          <a:p>
            <a:r>
              <a:rPr lang="fr-FR" dirty="0"/>
              <a:t>Dans le cadre de la classe, l'enseignement des compétences relationnelles signifie que l'enseignant aide les élèves à établir des relations positives, à gérer efficacement les conflits, à travailler en équipe et à entretenir des relations saines et à naviguer efficacement dans des environnements avec des individus et des groupes divers. Un des objectifs pourrait être d’apprendre à résister à une pression sociale négative. </a:t>
            </a:r>
            <a:endParaRPr lang="en-US" dirty="0"/>
          </a:p>
        </p:txBody>
      </p:sp>
      <p:sp>
        <p:nvSpPr>
          <p:cNvPr id="4" name="Slide Number Placeholder 3"/>
          <p:cNvSpPr>
            <a:spLocks noGrp="1"/>
          </p:cNvSpPr>
          <p:nvPr>
            <p:ph type="sldNum" sz="quarter" idx="5"/>
          </p:nvPr>
        </p:nvSpPr>
        <p:spPr/>
        <p:txBody>
          <a:bodyPr/>
          <a:lstStyle/>
          <a:p>
            <a:fld id="{5C9FC6D1-E099-41D0-9A82-629921F98194}" type="slidenum">
              <a:rPr lang="en-US" smtClean="0"/>
              <a:t>8</a:t>
            </a:fld>
            <a:endParaRPr lang="en-US"/>
          </a:p>
        </p:txBody>
      </p:sp>
    </p:spTree>
    <p:extLst>
      <p:ext uri="{BB962C8B-B14F-4D97-AF65-F5344CB8AC3E}">
        <p14:creationId xmlns:p14="http://schemas.microsoft.com/office/powerpoint/2010/main" val="144450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LU" sz="1200" kern="1200" dirty="0">
                <a:solidFill>
                  <a:schemeClr val="tx1"/>
                </a:solidFill>
                <a:latin typeface="Times New Roman" panose="02020603050405020304" pitchFamily="18" charset="0"/>
                <a:ea typeface="+mn-ea"/>
                <a:cs typeface="Times New Roman" panose="02020603050405020304" pitchFamily="18" charset="0"/>
              </a:rPr>
              <a:t>Prendre des </a:t>
            </a:r>
            <a:r>
              <a:rPr lang="fr-LU" sz="1200" kern="1200" dirty="0">
                <a:solidFill>
                  <a:srgbClr val="FF0000"/>
                </a:solidFill>
                <a:latin typeface="Times New Roman" panose="02020603050405020304" pitchFamily="18" charset="0"/>
                <a:ea typeface="+mn-ea"/>
                <a:cs typeface="Times New Roman" panose="02020603050405020304" pitchFamily="18" charset="0"/>
              </a:rPr>
              <a:t>décisions</a:t>
            </a:r>
            <a:r>
              <a:rPr lang="fr-LU" sz="1200" kern="1200" dirty="0">
                <a:solidFill>
                  <a:schemeClr val="tx1"/>
                </a:solidFill>
                <a:latin typeface="Times New Roman" panose="02020603050405020304" pitchFamily="18" charset="0"/>
                <a:ea typeface="+mn-ea"/>
                <a:cs typeface="Times New Roman" panose="02020603050405020304" pitchFamily="18" charset="0"/>
              </a:rPr>
              <a:t> éthiques et constructives</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a:p>
            <a:r>
              <a:rPr lang="en-US" dirty="0" err="1"/>
              <a:t>Enfin</a:t>
            </a:r>
            <a:r>
              <a:rPr lang="en-US" dirty="0"/>
              <a:t> la </a:t>
            </a:r>
            <a:r>
              <a:rPr lang="en-US" dirty="0" err="1"/>
              <a:t>dernière</a:t>
            </a:r>
            <a:r>
              <a:rPr lang="en-US" dirty="0"/>
              <a:t> competence </a:t>
            </a:r>
            <a:r>
              <a:rPr lang="en-US" dirty="0" err="1"/>
              <a:t>consiste</a:t>
            </a:r>
            <a:r>
              <a:rPr lang="en-US" dirty="0"/>
              <a:t> à </a:t>
            </a:r>
            <a:r>
              <a:rPr lang="en-US" dirty="0" err="1"/>
              <a:t>permettre</a:t>
            </a:r>
            <a:r>
              <a:rPr lang="en-US" dirty="0"/>
              <a:t> à </a:t>
            </a:r>
            <a:r>
              <a:rPr lang="en-US" dirty="0" err="1"/>
              <a:t>tous</a:t>
            </a:r>
            <a:r>
              <a:rPr lang="en-US" dirty="0"/>
              <a:t> de prendre des decisions </a:t>
            </a:r>
            <a:r>
              <a:rPr lang="en-US" dirty="0" err="1"/>
              <a:t>éthiques</a:t>
            </a:r>
            <a:r>
              <a:rPr lang="en-US" dirty="0"/>
              <a:t> et </a:t>
            </a:r>
            <a:r>
              <a:rPr lang="en-US" dirty="0" err="1"/>
              <a:t>constructives</a:t>
            </a:r>
            <a:r>
              <a:rPr lang="en-US" dirty="0"/>
              <a:t> </a:t>
            </a:r>
            <a:r>
              <a:rPr lang="en-US" dirty="0" err="1"/>
              <a:t>concernant</a:t>
            </a:r>
            <a:r>
              <a:rPr lang="en-US" dirty="0"/>
              <a:t> </a:t>
            </a:r>
            <a:r>
              <a:rPr lang="en-US" dirty="0" err="1"/>
              <a:t>leur</a:t>
            </a:r>
            <a:r>
              <a:rPr lang="en-US" dirty="0"/>
              <a:t> </a:t>
            </a:r>
            <a:r>
              <a:rPr lang="en-US" dirty="0" err="1"/>
              <a:t>comportement</a:t>
            </a:r>
            <a:r>
              <a:rPr lang="en-US" dirty="0"/>
              <a:t> personnel et </a:t>
            </a:r>
            <a:r>
              <a:rPr lang="en-US" dirty="0" err="1"/>
              <a:t>leurs</a:t>
            </a:r>
            <a:r>
              <a:rPr lang="en-US" dirty="0"/>
              <a:t> interactions </a:t>
            </a:r>
            <a:r>
              <a:rPr lang="en-US" dirty="0" err="1"/>
              <a:t>sociales</a:t>
            </a:r>
            <a:r>
              <a:rPr lang="en-US" dirty="0"/>
              <a:t> dans des </a:t>
            </a:r>
            <a:r>
              <a:rPr lang="en-US" dirty="0" err="1"/>
              <a:t>contextes</a:t>
            </a:r>
            <a:r>
              <a:rPr lang="en-US" dirty="0"/>
              <a:t> </a:t>
            </a:r>
            <a:r>
              <a:rPr lang="en-US" dirty="0" err="1"/>
              <a:t>variés</a:t>
            </a:r>
            <a:r>
              <a:rPr lang="en-US" dirty="0"/>
              <a:t>.</a:t>
            </a:r>
          </a:p>
          <a:p>
            <a:endParaRPr lang="en-US" dirty="0"/>
          </a:p>
          <a:p>
            <a:r>
              <a:rPr lang="en-US" dirty="0"/>
              <a:t>Il </a:t>
            </a:r>
            <a:r>
              <a:rPr lang="en-US" dirty="0" err="1"/>
              <a:t>s’agit</a:t>
            </a:r>
            <a:r>
              <a:rPr lang="en-US" dirty="0"/>
              <a:t> de faire prevue de </a:t>
            </a:r>
            <a:r>
              <a:rPr lang="en-US" dirty="0" err="1"/>
              <a:t>curiosité</a:t>
            </a:r>
            <a:r>
              <a:rPr lang="en-US" dirty="0"/>
              <a:t>, d’esprit critique, de </a:t>
            </a:r>
            <a:r>
              <a:rPr lang="en-US" dirty="0" err="1"/>
              <a:t>trouver</a:t>
            </a:r>
            <a:r>
              <a:rPr lang="en-US" dirty="0"/>
              <a:t> des solutions </a:t>
            </a:r>
          </a:p>
          <a:p>
            <a:r>
              <a:rPr lang="en-US" dirty="0"/>
              <a:t>Si un enfant </a:t>
            </a:r>
            <a:r>
              <a:rPr lang="en-US" dirty="0" err="1"/>
              <a:t>veut</a:t>
            </a:r>
            <a:r>
              <a:rPr lang="en-US" dirty="0"/>
              <a:t> le </a:t>
            </a:r>
            <a:r>
              <a:rPr lang="en-US" dirty="0" err="1"/>
              <a:t>même</a:t>
            </a:r>
            <a:r>
              <a:rPr lang="en-US" dirty="0"/>
              <a:t> </a:t>
            </a:r>
            <a:r>
              <a:rPr lang="en-US" dirty="0" err="1"/>
              <a:t>jouet</a:t>
            </a:r>
            <a:r>
              <a:rPr lang="en-US" dirty="0"/>
              <a:t> </a:t>
            </a:r>
            <a:r>
              <a:rPr lang="en-US" dirty="0" err="1"/>
              <a:t>qu’un</a:t>
            </a:r>
            <a:r>
              <a:rPr lang="en-US" dirty="0"/>
              <a:t> </a:t>
            </a:r>
            <a:r>
              <a:rPr lang="en-US" dirty="0" err="1"/>
              <a:t>autre</a:t>
            </a:r>
            <a:r>
              <a:rPr lang="en-US" dirty="0"/>
              <a:t>, </a:t>
            </a:r>
            <a:r>
              <a:rPr lang="en-US" dirty="0" err="1"/>
              <a:t>une</a:t>
            </a:r>
            <a:r>
              <a:rPr lang="en-US" dirty="0"/>
              <a:t> solution pour </a:t>
            </a:r>
            <a:r>
              <a:rPr lang="en-US" dirty="0" err="1"/>
              <a:t>l’enfant</a:t>
            </a:r>
            <a:r>
              <a:rPr lang="en-US" dirty="0"/>
              <a:t> </a:t>
            </a:r>
            <a:r>
              <a:rPr lang="en-US" dirty="0" err="1"/>
              <a:t>est</a:t>
            </a:r>
            <a:r>
              <a:rPr lang="en-US" dirty="0"/>
              <a:t> de </a:t>
            </a:r>
            <a:r>
              <a:rPr lang="en-US" dirty="0" err="1"/>
              <a:t>frapper</a:t>
            </a:r>
            <a:r>
              <a:rPr lang="en-US" dirty="0"/>
              <a:t> </a:t>
            </a:r>
            <a:r>
              <a:rPr lang="en-US" dirty="0" err="1"/>
              <a:t>l’autre</a:t>
            </a:r>
            <a:r>
              <a:rPr lang="en-US" dirty="0"/>
              <a:t> et de </a:t>
            </a:r>
            <a:r>
              <a:rPr lang="en-US" dirty="0" err="1"/>
              <a:t>récupérer</a:t>
            </a:r>
            <a:r>
              <a:rPr lang="en-US" dirty="0"/>
              <a:t> le </a:t>
            </a:r>
            <a:r>
              <a:rPr lang="en-US" dirty="0" err="1"/>
              <a:t>jouet</a:t>
            </a:r>
            <a:r>
              <a:rPr lang="en-US" dirty="0"/>
              <a:t> . </a:t>
            </a:r>
            <a:r>
              <a:rPr lang="en-US" dirty="0" err="1"/>
              <a:t>C’est</a:t>
            </a:r>
            <a:r>
              <a:rPr lang="en-US" dirty="0"/>
              <a:t> </a:t>
            </a:r>
            <a:r>
              <a:rPr lang="en-US" dirty="0" err="1"/>
              <a:t>certe</a:t>
            </a:r>
            <a:r>
              <a:rPr lang="en-US" dirty="0"/>
              <a:t> </a:t>
            </a:r>
            <a:r>
              <a:rPr lang="en-US" dirty="0" err="1"/>
              <a:t>efficace</a:t>
            </a:r>
            <a:r>
              <a:rPr lang="en-US" dirty="0"/>
              <a:t> </a:t>
            </a:r>
            <a:r>
              <a:rPr lang="en-US" dirty="0" err="1"/>
              <a:t>mais</a:t>
            </a:r>
            <a:r>
              <a:rPr lang="en-US" dirty="0"/>
              <a:t> </a:t>
            </a:r>
            <a:r>
              <a:rPr lang="en-US" dirty="0" err="1"/>
              <a:t>ni</a:t>
            </a:r>
            <a:r>
              <a:rPr lang="en-US" dirty="0"/>
              <a:t> </a:t>
            </a:r>
            <a:r>
              <a:rPr lang="en-US" dirty="0" err="1"/>
              <a:t>éthique</a:t>
            </a:r>
            <a:r>
              <a:rPr lang="en-US" dirty="0"/>
              <a:t> </a:t>
            </a:r>
            <a:r>
              <a:rPr lang="en-US" dirty="0" err="1"/>
              <a:t>ni</a:t>
            </a:r>
            <a:r>
              <a:rPr lang="en-US" dirty="0"/>
              <a:t> responsible  et </a:t>
            </a:r>
            <a:r>
              <a:rPr lang="en-US" dirty="0" err="1"/>
              <a:t>ça</a:t>
            </a:r>
            <a:r>
              <a:rPr lang="en-US" dirty="0"/>
              <a:t> </a:t>
            </a:r>
            <a:r>
              <a:rPr lang="en-US" dirty="0" err="1"/>
              <a:t>tient</a:t>
            </a:r>
            <a:r>
              <a:rPr lang="en-US" dirty="0"/>
              <a:t> encore </a:t>
            </a:r>
            <a:r>
              <a:rPr lang="en-US" dirty="0" err="1"/>
              <a:t>moins</a:t>
            </a:r>
            <a:r>
              <a:rPr lang="en-US" dirty="0"/>
              <a:t> </a:t>
            </a:r>
            <a:r>
              <a:rPr lang="en-US" dirty="0" err="1"/>
              <a:t>compte</a:t>
            </a:r>
            <a:r>
              <a:rPr lang="en-US" dirty="0"/>
              <a:t> de la </a:t>
            </a:r>
            <a:r>
              <a:rPr lang="en-US" dirty="0" err="1"/>
              <a:t>sécurité</a:t>
            </a:r>
            <a:r>
              <a:rPr lang="en-US" dirty="0"/>
              <a:t> de </a:t>
            </a:r>
            <a:r>
              <a:rPr lang="en-US" dirty="0" err="1"/>
              <a:t>l’autre</a:t>
            </a:r>
            <a:r>
              <a:rPr lang="en-US" dirty="0"/>
              <a:t>. </a:t>
            </a:r>
            <a:r>
              <a:rPr lang="en-US" dirty="0" err="1"/>
              <a:t>L’enseignant</a:t>
            </a:r>
            <a:r>
              <a:rPr lang="en-US" dirty="0"/>
              <a:t> </a:t>
            </a:r>
            <a:r>
              <a:rPr lang="en-US" dirty="0" err="1"/>
              <a:t>va</a:t>
            </a:r>
            <a:r>
              <a:rPr lang="en-US" dirty="0"/>
              <a:t> </a:t>
            </a:r>
            <a:r>
              <a:rPr lang="en-US" dirty="0" err="1"/>
              <a:t>apprendre</a:t>
            </a:r>
            <a:r>
              <a:rPr lang="en-US" dirty="0"/>
              <a:t> à </a:t>
            </a:r>
            <a:r>
              <a:rPr lang="en-US" dirty="0" err="1"/>
              <a:t>l’enfant</a:t>
            </a:r>
            <a:r>
              <a:rPr lang="en-US" dirty="0"/>
              <a:t> un process qui </a:t>
            </a:r>
            <a:r>
              <a:rPr lang="en-US" dirty="0" err="1"/>
              <a:t>lui</a:t>
            </a:r>
            <a:r>
              <a:rPr lang="en-US" dirty="0"/>
              <a:t> </a:t>
            </a:r>
            <a:r>
              <a:rPr lang="en-US" dirty="0" err="1"/>
              <a:t>permettra</a:t>
            </a:r>
            <a:r>
              <a:rPr lang="en-US" dirty="0"/>
              <a:t> de prendre des decisions </a:t>
            </a:r>
            <a:r>
              <a:rPr lang="en-US" dirty="0" err="1"/>
              <a:t>responsables</a:t>
            </a:r>
            <a:r>
              <a:rPr lang="en-US" dirty="0"/>
              <a:t> : </a:t>
            </a:r>
            <a:r>
              <a:rPr lang="en-US" dirty="0" err="1"/>
              <a:t>comme</a:t>
            </a:r>
            <a:r>
              <a:rPr lang="en-US" dirty="0"/>
              <a:t> dans </a:t>
            </a:r>
            <a:r>
              <a:rPr lang="en-US" dirty="0" err="1"/>
              <a:t>ce</a:t>
            </a:r>
            <a:r>
              <a:rPr lang="en-US" dirty="0"/>
              <a:t> genre de situation </a:t>
            </a:r>
            <a:r>
              <a:rPr lang="en-US" dirty="0" err="1"/>
              <a:t>l’enfant</a:t>
            </a:r>
            <a:r>
              <a:rPr lang="en-US" dirty="0"/>
              <a:t> </a:t>
            </a:r>
            <a:r>
              <a:rPr lang="en-US" dirty="0" err="1"/>
              <a:t>auraiit</a:t>
            </a:r>
            <a:r>
              <a:rPr lang="en-US" dirty="0"/>
              <a:t> </a:t>
            </a:r>
            <a:r>
              <a:rPr lang="en-US" dirty="0" err="1"/>
              <a:t>pu</a:t>
            </a:r>
            <a:r>
              <a:rPr lang="en-US" dirty="0"/>
              <a:t> proposer de </a:t>
            </a:r>
            <a:r>
              <a:rPr lang="en-US" dirty="0" err="1"/>
              <a:t>jouer</a:t>
            </a:r>
            <a:r>
              <a:rPr lang="en-US" dirty="0"/>
              <a:t> ensemble </a:t>
            </a:r>
            <a:r>
              <a:rPr lang="en-US" dirty="0" err="1"/>
              <a:t>ou</a:t>
            </a:r>
            <a:r>
              <a:rPr lang="en-US" dirty="0"/>
              <a:t> demander </a:t>
            </a:r>
            <a:r>
              <a:rPr lang="en-US" dirty="0" err="1"/>
              <a:t>àjouer</a:t>
            </a:r>
            <a:r>
              <a:rPr lang="en-US" dirty="0"/>
              <a:t> plus tard avec. </a:t>
            </a:r>
          </a:p>
          <a:p>
            <a:endParaRPr lang="en-US" dirty="0"/>
          </a:p>
        </p:txBody>
      </p:sp>
      <p:sp>
        <p:nvSpPr>
          <p:cNvPr id="4" name="Slide Number Placeholder 3"/>
          <p:cNvSpPr>
            <a:spLocks noGrp="1"/>
          </p:cNvSpPr>
          <p:nvPr>
            <p:ph type="sldNum" sz="quarter" idx="5"/>
          </p:nvPr>
        </p:nvSpPr>
        <p:spPr/>
        <p:txBody>
          <a:bodyPr/>
          <a:lstStyle/>
          <a:p>
            <a:fld id="{5C9FC6D1-E099-41D0-9A82-629921F98194}" type="slidenum">
              <a:rPr lang="en-US" smtClean="0"/>
              <a:t>9</a:t>
            </a:fld>
            <a:endParaRPr lang="en-US"/>
          </a:p>
        </p:txBody>
      </p:sp>
    </p:spTree>
    <p:extLst>
      <p:ext uri="{BB962C8B-B14F-4D97-AF65-F5344CB8AC3E}">
        <p14:creationId xmlns:p14="http://schemas.microsoft.com/office/powerpoint/2010/main" val="4004002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Arial Unicode MS"/>
              </a:rPr>
              <a:t>Le renforcement positif par la reconnaissance et les retours positifs pour encourager les comportements dé</a:t>
            </a:r>
            <a:r>
              <a:rPr lang="en-US" sz="1200" dirty="0">
                <a:effectLst/>
                <a:latin typeface="Times New Roman" panose="02020603050405020304" pitchFamily="18" charset="0"/>
                <a:ea typeface="Arial Unicode MS"/>
              </a:rPr>
              <a:t>sir</a:t>
            </a:r>
            <a:r>
              <a:rPr lang="fr-FR" sz="1200" dirty="0" err="1">
                <a:effectLst/>
                <a:latin typeface="Times New Roman" panose="02020603050405020304" pitchFamily="18" charset="0"/>
                <a:ea typeface="Arial Unicode MS"/>
              </a:rPr>
              <a:t>és</a:t>
            </a:r>
            <a:r>
              <a:rPr lang="fr-FR" sz="1200" dirty="0">
                <a:effectLst/>
                <a:latin typeface="Times New Roman" panose="02020603050405020304" pitchFamily="18" charset="0"/>
                <a:ea typeface="Arial Unicode M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Times New Roman" panose="02020603050405020304" pitchFamily="18" charset="0"/>
                <a:ea typeface="Arial Unicode MS"/>
              </a:rPr>
              <a:t>les comportements positifs augmentent gr</a:t>
            </a:r>
            <a:r>
              <a:rPr lang="en-US" sz="1200" dirty="0">
                <a:effectLst/>
                <a:latin typeface="Times New Roman" panose="02020603050405020304" pitchFamily="18" charset="0"/>
                <a:ea typeface="Arial Unicode MS"/>
              </a:rPr>
              <a:t>â</a:t>
            </a:r>
            <a:r>
              <a:rPr lang="fr-FR" sz="1200" dirty="0">
                <a:effectLst/>
                <a:latin typeface="Times New Roman" panose="02020603050405020304" pitchFamily="18" charset="0"/>
                <a:ea typeface="Arial Unicode MS"/>
              </a:rPr>
              <a:t>ce au renforcement positif qui leur est attribué </a:t>
            </a:r>
            <a:r>
              <a:rPr lang="en-US" sz="1200" dirty="0">
                <a:effectLst/>
                <a:latin typeface="Times New Roman" panose="02020603050405020304" pitchFamily="18" charset="0"/>
                <a:ea typeface="Arial Unicode MS"/>
              </a:rPr>
              <a:t>(</a:t>
            </a:r>
            <a:r>
              <a:rPr lang="fr-FR" sz="1200" dirty="0">
                <a:effectLst/>
                <a:latin typeface="Times New Roman" panose="02020603050405020304" pitchFamily="18" charset="0"/>
                <a:ea typeface="Arial Unicode MS"/>
              </a:rPr>
              <a:t>voir </a:t>
            </a:r>
            <a:r>
              <a:rPr lang="en-US" sz="1200" dirty="0">
                <a:effectLst/>
                <a:latin typeface="Times New Roman" panose="02020603050405020304" pitchFamily="18" charset="0"/>
                <a:ea typeface="Arial Unicode MS"/>
              </a:rPr>
              <a:t>Cameron &amp; Pierce, 1994</a:t>
            </a:r>
            <a:r>
              <a:rPr lang="fr-FR" sz="1200" dirty="0">
                <a:effectLst/>
                <a:latin typeface="Times New Roman" panose="02020603050405020304" pitchFamily="18" charset="0"/>
                <a:ea typeface="Arial Unicode MS"/>
              </a:rPr>
              <a:t> pour une méta-analyse). </a:t>
            </a:r>
            <a:endParaRPr lang="fr-FR" sz="1200" dirty="0">
              <a:latin typeface="Times New Roman" panose="02020603050405020304" pitchFamily="18" charset="0"/>
              <a:ea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Times New Roman" panose="02020603050405020304" pitchFamily="18" charset="0"/>
              <a:ea typeface="Arial Unicode MS"/>
            </a:endParaRPr>
          </a:p>
          <a:p>
            <a:endParaRPr lang="en-US" dirty="0"/>
          </a:p>
        </p:txBody>
      </p:sp>
      <p:sp>
        <p:nvSpPr>
          <p:cNvPr id="4" name="Slide Number Placeholder 3"/>
          <p:cNvSpPr>
            <a:spLocks noGrp="1"/>
          </p:cNvSpPr>
          <p:nvPr>
            <p:ph type="sldNum" sz="quarter" idx="5"/>
          </p:nvPr>
        </p:nvSpPr>
        <p:spPr/>
        <p:txBody>
          <a:bodyPr/>
          <a:lstStyle/>
          <a:p>
            <a:fld id="{CC5787BD-BDB8-44A7-B600-8F55EAED86D5}" type="slidenum">
              <a:rPr lang="en-US" smtClean="0"/>
              <a:t>10</a:t>
            </a:fld>
            <a:endParaRPr lang="en-US"/>
          </a:p>
        </p:txBody>
      </p:sp>
    </p:spTree>
    <p:extLst>
      <p:ext uri="{BB962C8B-B14F-4D97-AF65-F5344CB8AC3E}">
        <p14:creationId xmlns:p14="http://schemas.microsoft.com/office/powerpoint/2010/main" val="105208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6D90-3CD2-FD58-5DC0-59E908A426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76B448-B901-DCFE-997C-1E2991398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AC3F86-3C55-2059-10F8-D48044FDF238}"/>
              </a:ext>
            </a:extLst>
          </p:cNvPr>
          <p:cNvSpPr>
            <a:spLocks noGrp="1"/>
          </p:cNvSpPr>
          <p:nvPr>
            <p:ph type="dt" sz="half" idx="10"/>
          </p:nvPr>
        </p:nvSpPr>
        <p:spPr/>
        <p:txBody>
          <a:bodyPr/>
          <a:lstStyle/>
          <a:p>
            <a:fld id="{719DC7DC-4B0B-4523-9170-177EA9783ED5}" type="datetime1">
              <a:rPr lang="en-US" smtClean="0"/>
              <a:t>1/21/2026</a:t>
            </a:fld>
            <a:endParaRPr lang="en-US"/>
          </a:p>
        </p:txBody>
      </p:sp>
      <p:sp>
        <p:nvSpPr>
          <p:cNvPr id="5" name="Footer Placeholder 4">
            <a:extLst>
              <a:ext uri="{FF2B5EF4-FFF2-40B4-BE49-F238E27FC236}">
                <a16:creationId xmlns:a16="http://schemas.microsoft.com/office/drawing/2014/main" id="{4FA4A5C8-801B-E1FE-05EB-A1DE0376F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558DD-0B4C-6F06-9E5A-F97D0777EDF8}"/>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308253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4F49-19C2-69B2-AE29-CAD4E45312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F4435B-3F84-87C1-C4FA-4536AB13A0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6DDAD-B12A-D923-D604-45658AB6F75B}"/>
              </a:ext>
            </a:extLst>
          </p:cNvPr>
          <p:cNvSpPr>
            <a:spLocks noGrp="1"/>
          </p:cNvSpPr>
          <p:nvPr>
            <p:ph type="dt" sz="half" idx="10"/>
          </p:nvPr>
        </p:nvSpPr>
        <p:spPr/>
        <p:txBody>
          <a:bodyPr/>
          <a:lstStyle/>
          <a:p>
            <a:fld id="{8A8BD81F-52A6-44FB-BAC6-6DA83258DB65}" type="datetime1">
              <a:rPr lang="en-US" smtClean="0"/>
              <a:t>1/21/2026</a:t>
            </a:fld>
            <a:endParaRPr lang="en-US"/>
          </a:p>
        </p:txBody>
      </p:sp>
      <p:sp>
        <p:nvSpPr>
          <p:cNvPr id="5" name="Footer Placeholder 4">
            <a:extLst>
              <a:ext uri="{FF2B5EF4-FFF2-40B4-BE49-F238E27FC236}">
                <a16:creationId xmlns:a16="http://schemas.microsoft.com/office/drawing/2014/main" id="{B3DD97B7-8C32-99A0-E9D5-EF5DC86A0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BF613-2946-8BE1-4625-9D61A47F0234}"/>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347693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03E00-EDEE-C0D5-A435-9A1F73E149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B40AAC-056F-0E3C-D2E6-1B033A65C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478D3-51CE-5396-186D-DA8D8373AFC3}"/>
              </a:ext>
            </a:extLst>
          </p:cNvPr>
          <p:cNvSpPr>
            <a:spLocks noGrp="1"/>
          </p:cNvSpPr>
          <p:nvPr>
            <p:ph type="dt" sz="half" idx="10"/>
          </p:nvPr>
        </p:nvSpPr>
        <p:spPr/>
        <p:txBody>
          <a:bodyPr/>
          <a:lstStyle/>
          <a:p>
            <a:fld id="{72A77251-1790-4F67-82C1-F5DD2BEF4E8B}" type="datetime1">
              <a:rPr lang="en-US" smtClean="0"/>
              <a:t>1/21/2026</a:t>
            </a:fld>
            <a:endParaRPr lang="en-US"/>
          </a:p>
        </p:txBody>
      </p:sp>
      <p:sp>
        <p:nvSpPr>
          <p:cNvPr id="5" name="Footer Placeholder 4">
            <a:extLst>
              <a:ext uri="{FF2B5EF4-FFF2-40B4-BE49-F238E27FC236}">
                <a16:creationId xmlns:a16="http://schemas.microsoft.com/office/drawing/2014/main" id="{DCE47E94-6BEE-D57D-9408-8AE83DABD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82A1A1-9261-2BDC-389C-0DEF3117D682}"/>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209110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3F0D878-7ACB-2827-F7B6-E3B342979D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46D5FDCD-DB7F-8A74-EDAC-FBB06A48C174}"/>
              </a:ext>
            </a:extLst>
          </p:cNvPr>
          <p:cNvSpPr>
            <a:spLocks noGrp="1"/>
          </p:cNvSpPr>
          <p:nvPr>
            <p:ph type="dt" sz="half" idx="10"/>
          </p:nvPr>
        </p:nvSpPr>
        <p:spPr>
          <a:xfrm>
            <a:off x="8861106" y="6428708"/>
            <a:ext cx="2743200" cy="365125"/>
          </a:xfrm>
        </p:spPr>
        <p:txBody>
          <a:bodyPr/>
          <a:lstStyle>
            <a:lvl1pPr algn="r">
              <a:defRPr/>
            </a:lvl1pPr>
          </a:lstStyle>
          <a:p>
            <a:fld id="{79555302-E6FB-44B0-8F05-BB3F0029B412}" type="datetime1">
              <a:rPr lang="en-US" smtClean="0"/>
              <a:t>1/21/2026</a:t>
            </a:fld>
            <a:endParaRPr lang="de-DE" dirty="0"/>
          </a:p>
        </p:txBody>
      </p:sp>
      <p:sp>
        <p:nvSpPr>
          <p:cNvPr id="2" name="Titel 1">
            <a:extLst>
              <a:ext uri="{FF2B5EF4-FFF2-40B4-BE49-F238E27FC236}">
                <a16:creationId xmlns:a16="http://schemas.microsoft.com/office/drawing/2014/main" id="{78E49711-92BF-D845-B5BB-82E357BBC2CB}"/>
              </a:ext>
            </a:extLst>
          </p:cNvPr>
          <p:cNvSpPr>
            <a:spLocks noGrp="1"/>
          </p:cNvSpPr>
          <p:nvPr>
            <p:ph type="ctrTitle"/>
          </p:nvPr>
        </p:nvSpPr>
        <p:spPr>
          <a:xfrm>
            <a:off x="3922296" y="2588923"/>
            <a:ext cx="7682010" cy="1849605"/>
          </a:xfrm>
        </p:spPr>
        <p:txBody>
          <a:bodyPr anchor="b"/>
          <a:lstStyle>
            <a:lvl1pPr algn="ctr">
              <a:defRPr sz="4800">
                <a:solidFill>
                  <a:schemeClr val="accent2"/>
                </a:solidFill>
              </a:defRPr>
            </a:lvl1pPr>
          </a:lstStyle>
          <a:p>
            <a:r>
              <a:rPr lang="de-DE" dirty="0"/>
              <a:t>Mastertitelformat bearbeiten</a:t>
            </a:r>
          </a:p>
        </p:txBody>
      </p:sp>
      <p:sp>
        <p:nvSpPr>
          <p:cNvPr id="3" name="Untertitel 2">
            <a:extLst>
              <a:ext uri="{FF2B5EF4-FFF2-40B4-BE49-F238E27FC236}">
                <a16:creationId xmlns:a16="http://schemas.microsoft.com/office/drawing/2014/main" id="{EA6B6079-14AB-4014-D0B2-697B9BC644E8}"/>
              </a:ext>
            </a:extLst>
          </p:cNvPr>
          <p:cNvSpPr>
            <a:spLocks noGrp="1"/>
          </p:cNvSpPr>
          <p:nvPr>
            <p:ph type="subTitle" idx="1"/>
          </p:nvPr>
        </p:nvSpPr>
        <p:spPr>
          <a:xfrm>
            <a:off x="3922296" y="4628782"/>
            <a:ext cx="7682010" cy="804835"/>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B6733D99-2606-B130-EBA0-834C866657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6931" y="247778"/>
            <a:ext cx="7240655" cy="2341145"/>
          </a:xfrm>
          <a:prstGeom prst="rect">
            <a:avLst/>
          </a:prstGeom>
        </p:spPr>
      </p:pic>
      <p:pic>
        <p:nvPicPr>
          <p:cNvPr id="11" name="Grafik 10">
            <a:extLst>
              <a:ext uri="{FF2B5EF4-FFF2-40B4-BE49-F238E27FC236}">
                <a16:creationId xmlns:a16="http://schemas.microsoft.com/office/drawing/2014/main" id="{1029D28C-9537-4A72-904E-DA71991922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253" y="6399559"/>
            <a:ext cx="1764630" cy="370211"/>
          </a:xfrm>
          <a:prstGeom prst="rect">
            <a:avLst/>
          </a:prstGeom>
        </p:spPr>
      </p:pic>
    </p:spTree>
    <p:extLst>
      <p:ext uri="{BB962C8B-B14F-4D97-AF65-F5344CB8AC3E}">
        <p14:creationId xmlns:p14="http://schemas.microsoft.com/office/powerpoint/2010/main" val="397041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artner-logo">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3F0D878-7ACB-2827-F7B6-E3B342979D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46D5FDCD-DB7F-8A74-EDAC-FBB06A48C174}"/>
              </a:ext>
            </a:extLst>
          </p:cNvPr>
          <p:cNvSpPr>
            <a:spLocks noGrp="1"/>
          </p:cNvSpPr>
          <p:nvPr>
            <p:ph type="dt" sz="half" idx="10"/>
          </p:nvPr>
        </p:nvSpPr>
        <p:spPr>
          <a:xfrm>
            <a:off x="9982200" y="6034434"/>
            <a:ext cx="1622106" cy="365125"/>
          </a:xfrm>
        </p:spPr>
        <p:txBody>
          <a:bodyPr/>
          <a:lstStyle>
            <a:lvl1pPr algn="r">
              <a:defRPr/>
            </a:lvl1pPr>
          </a:lstStyle>
          <a:p>
            <a:fld id="{7BC80722-91C1-41A0-94F7-9B07BF7BA547}" type="datetime1">
              <a:rPr lang="en-US" smtClean="0"/>
              <a:t>1/21/2026</a:t>
            </a:fld>
            <a:endParaRPr lang="de-DE" dirty="0"/>
          </a:p>
        </p:txBody>
      </p:sp>
      <p:sp>
        <p:nvSpPr>
          <p:cNvPr id="2" name="Titel 1">
            <a:extLst>
              <a:ext uri="{FF2B5EF4-FFF2-40B4-BE49-F238E27FC236}">
                <a16:creationId xmlns:a16="http://schemas.microsoft.com/office/drawing/2014/main" id="{78E49711-92BF-D845-B5BB-82E357BBC2CB}"/>
              </a:ext>
            </a:extLst>
          </p:cNvPr>
          <p:cNvSpPr>
            <a:spLocks noGrp="1"/>
          </p:cNvSpPr>
          <p:nvPr>
            <p:ph type="ctrTitle"/>
          </p:nvPr>
        </p:nvSpPr>
        <p:spPr>
          <a:xfrm>
            <a:off x="3922296" y="2588923"/>
            <a:ext cx="7682010" cy="1581419"/>
          </a:xfrm>
        </p:spPr>
        <p:txBody>
          <a:bodyPr anchor="b"/>
          <a:lstStyle>
            <a:lvl1pPr algn="ctr">
              <a:defRPr sz="4800">
                <a:solidFill>
                  <a:schemeClr val="accent2"/>
                </a:solidFill>
              </a:defRPr>
            </a:lvl1pPr>
          </a:lstStyle>
          <a:p>
            <a:r>
              <a:rPr lang="de-DE" dirty="0"/>
              <a:t>Mastertitelformat bearbeiten</a:t>
            </a:r>
          </a:p>
        </p:txBody>
      </p:sp>
      <p:sp>
        <p:nvSpPr>
          <p:cNvPr id="3" name="Untertitel 2">
            <a:extLst>
              <a:ext uri="{FF2B5EF4-FFF2-40B4-BE49-F238E27FC236}">
                <a16:creationId xmlns:a16="http://schemas.microsoft.com/office/drawing/2014/main" id="{EA6B6079-14AB-4014-D0B2-697B9BC644E8}"/>
              </a:ext>
            </a:extLst>
          </p:cNvPr>
          <p:cNvSpPr>
            <a:spLocks noGrp="1"/>
          </p:cNvSpPr>
          <p:nvPr>
            <p:ph type="subTitle" idx="1"/>
          </p:nvPr>
        </p:nvSpPr>
        <p:spPr>
          <a:xfrm>
            <a:off x="3922296" y="4316075"/>
            <a:ext cx="7682010" cy="804835"/>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B6733D99-2606-B130-EBA0-834C866657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6931" y="247778"/>
            <a:ext cx="7240655" cy="2341145"/>
          </a:xfrm>
          <a:prstGeom prst="rect">
            <a:avLst/>
          </a:prstGeom>
        </p:spPr>
      </p:pic>
      <p:pic>
        <p:nvPicPr>
          <p:cNvPr id="11" name="Grafik 10">
            <a:extLst>
              <a:ext uri="{FF2B5EF4-FFF2-40B4-BE49-F238E27FC236}">
                <a16:creationId xmlns:a16="http://schemas.microsoft.com/office/drawing/2014/main" id="{1029D28C-9537-4A72-904E-DA71991922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253" y="6399559"/>
            <a:ext cx="1764630" cy="370211"/>
          </a:xfrm>
          <a:prstGeom prst="rect">
            <a:avLst/>
          </a:prstGeom>
        </p:spPr>
      </p:pic>
      <p:sp>
        <p:nvSpPr>
          <p:cNvPr id="12" name="Rechteck: abgerundete Ecken 11">
            <a:extLst>
              <a:ext uri="{FF2B5EF4-FFF2-40B4-BE49-F238E27FC236}">
                <a16:creationId xmlns:a16="http://schemas.microsoft.com/office/drawing/2014/main" id="{D00A6FE7-5990-7E40-21D4-9E32D73B24A5}"/>
              </a:ext>
            </a:extLst>
          </p:cNvPr>
          <p:cNvSpPr/>
          <p:nvPr userDrawn="1"/>
        </p:nvSpPr>
        <p:spPr>
          <a:xfrm>
            <a:off x="5903168" y="5266643"/>
            <a:ext cx="3688179" cy="113291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Bildplatzhalter 5">
            <a:extLst>
              <a:ext uri="{FF2B5EF4-FFF2-40B4-BE49-F238E27FC236}">
                <a16:creationId xmlns:a16="http://schemas.microsoft.com/office/drawing/2014/main" id="{52CACA50-7864-9D3B-5121-15024DD93373}"/>
              </a:ext>
            </a:extLst>
          </p:cNvPr>
          <p:cNvSpPr>
            <a:spLocks noGrp="1"/>
          </p:cNvSpPr>
          <p:nvPr>
            <p:ph type="pic" sz="quarter" idx="11" hasCustomPrompt="1"/>
          </p:nvPr>
        </p:nvSpPr>
        <p:spPr>
          <a:xfrm>
            <a:off x="6096000" y="5349875"/>
            <a:ext cx="3298825" cy="954088"/>
          </a:xfrm>
        </p:spPr>
        <p:txBody>
          <a:bodyPr/>
          <a:lstStyle>
            <a:lvl1pPr>
              <a:defRPr/>
            </a:lvl1pPr>
          </a:lstStyle>
          <a:p>
            <a:r>
              <a:rPr lang="de-DE" dirty="0"/>
              <a:t>Logo</a:t>
            </a:r>
          </a:p>
        </p:txBody>
      </p:sp>
    </p:spTree>
    <p:extLst>
      <p:ext uri="{BB962C8B-B14F-4D97-AF65-F5344CB8AC3E}">
        <p14:creationId xmlns:p14="http://schemas.microsoft.com/office/powerpoint/2010/main" val="20722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79606-F044-422D-B0CD-9270465C0DB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C759F02-04B4-9EFA-25BE-CE40D1D9942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9C0330-F961-90D5-B433-0D565BA6F1D9}"/>
              </a:ext>
            </a:extLst>
          </p:cNvPr>
          <p:cNvSpPr>
            <a:spLocks noGrp="1"/>
          </p:cNvSpPr>
          <p:nvPr>
            <p:ph type="dt" sz="half" idx="10"/>
          </p:nvPr>
        </p:nvSpPr>
        <p:spPr/>
        <p:txBody>
          <a:bodyPr/>
          <a:lstStyle/>
          <a:p>
            <a:fld id="{3D33E030-0FFE-4B0B-8310-4256BE0706CA}" type="datetime1">
              <a:rPr lang="en-US" smtClean="0"/>
              <a:t>1/21/2026</a:t>
            </a:fld>
            <a:endParaRPr lang="de-DE"/>
          </a:p>
        </p:txBody>
      </p:sp>
      <p:sp>
        <p:nvSpPr>
          <p:cNvPr id="5" name="Fußzeilenplatzhalter 4">
            <a:extLst>
              <a:ext uri="{FF2B5EF4-FFF2-40B4-BE49-F238E27FC236}">
                <a16:creationId xmlns:a16="http://schemas.microsoft.com/office/drawing/2014/main" id="{7BE542E1-7F99-12F0-9766-8DACCC142B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0BC5AB-32C1-9C48-2BE7-5123E8C587AC}"/>
              </a:ext>
            </a:extLst>
          </p:cNvPr>
          <p:cNvSpPr>
            <a:spLocks noGrp="1"/>
          </p:cNvSpPr>
          <p:nvPr>
            <p:ph type="sldNum" sz="quarter" idx="12"/>
          </p:nvPr>
        </p:nvSpPr>
        <p:spPr/>
        <p:txBody>
          <a:bodyPr/>
          <a:lstStyle/>
          <a:p>
            <a:fld id="{57C20FF3-AA7E-4D48-82AB-F8723CBE8BB9}" type="slidenum">
              <a:rPr lang="de-DE" smtClean="0"/>
              <a:t>‹#›</a:t>
            </a:fld>
            <a:endParaRPr lang="de-DE"/>
          </a:p>
        </p:txBody>
      </p:sp>
    </p:spTree>
    <p:extLst>
      <p:ext uri="{BB962C8B-B14F-4D97-AF65-F5344CB8AC3E}">
        <p14:creationId xmlns:p14="http://schemas.microsoft.com/office/powerpoint/2010/main" val="232458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F6272-462C-E2BA-81C8-24AC147F05F9}"/>
              </a:ext>
            </a:extLst>
          </p:cNvPr>
          <p:cNvSpPr>
            <a:spLocks noGrp="1"/>
          </p:cNvSpPr>
          <p:nvPr>
            <p:ph type="title"/>
          </p:nvPr>
        </p:nvSpPr>
        <p:spPr>
          <a:xfrm>
            <a:off x="91575" y="1709738"/>
            <a:ext cx="1199615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BBE5228-B3E8-A76E-FDE7-9EB963866AE2}"/>
              </a:ext>
            </a:extLst>
          </p:cNvPr>
          <p:cNvSpPr>
            <a:spLocks noGrp="1"/>
          </p:cNvSpPr>
          <p:nvPr>
            <p:ph type="body" idx="1"/>
          </p:nvPr>
        </p:nvSpPr>
        <p:spPr>
          <a:xfrm>
            <a:off x="91575" y="4589463"/>
            <a:ext cx="119961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7043690-0442-B3E0-EF0A-7D477D22BB11}"/>
              </a:ext>
            </a:extLst>
          </p:cNvPr>
          <p:cNvSpPr>
            <a:spLocks noGrp="1"/>
          </p:cNvSpPr>
          <p:nvPr>
            <p:ph type="dt" sz="half" idx="10"/>
          </p:nvPr>
        </p:nvSpPr>
        <p:spPr/>
        <p:txBody>
          <a:bodyPr/>
          <a:lstStyle/>
          <a:p>
            <a:fld id="{D35407E2-F3BE-4F9B-A084-83A29B02484D}" type="datetime1">
              <a:rPr lang="en-US" smtClean="0"/>
              <a:t>1/21/2026</a:t>
            </a:fld>
            <a:endParaRPr lang="de-DE"/>
          </a:p>
        </p:txBody>
      </p:sp>
      <p:sp>
        <p:nvSpPr>
          <p:cNvPr id="5" name="Fußzeilenplatzhalter 4">
            <a:extLst>
              <a:ext uri="{FF2B5EF4-FFF2-40B4-BE49-F238E27FC236}">
                <a16:creationId xmlns:a16="http://schemas.microsoft.com/office/drawing/2014/main" id="{5B3A7B08-D7A3-CCE8-4407-B0372CAD14F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A5D306-0547-6EAA-0BD8-60A393F3AAA6}"/>
              </a:ext>
            </a:extLst>
          </p:cNvPr>
          <p:cNvSpPr>
            <a:spLocks noGrp="1"/>
          </p:cNvSpPr>
          <p:nvPr>
            <p:ph type="sldNum" sz="quarter" idx="12"/>
          </p:nvPr>
        </p:nvSpPr>
        <p:spPr/>
        <p:txBody>
          <a:bodyPr/>
          <a:lstStyle/>
          <a:p>
            <a:fld id="{57C20FF3-AA7E-4D48-82AB-F8723CBE8BB9}" type="slidenum">
              <a:rPr lang="de-DE" smtClean="0"/>
              <a:t>‹#›</a:t>
            </a:fld>
            <a:endParaRPr lang="de-DE"/>
          </a:p>
        </p:txBody>
      </p:sp>
    </p:spTree>
    <p:extLst>
      <p:ext uri="{BB962C8B-B14F-4D97-AF65-F5344CB8AC3E}">
        <p14:creationId xmlns:p14="http://schemas.microsoft.com/office/powerpoint/2010/main" val="713786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C18B9-B42A-B7F3-75CA-3E42286EFAB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280A850-1175-5C61-7889-3C810D4063B0}"/>
              </a:ext>
            </a:extLst>
          </p:cNvPr>
          <p:cNvSpPr>
            <a:spLocks noGrp="1"/>
          </p:cNvSpPr>
          <p:nvPr>
            <p:ph sz="half" idx="1"/>
          </p:nvPr>
        </p:nvSpPr>
        <p:spPr>
          <a:xfrm>
            <a:off x="104274" y="1825625"/>
            <a:ext cx="5915526"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5EB0622-8605-1343-B813-4B43D9282706}"/>
              </a:ext>
            </a:extLst>
          </p:cNvPr>
          <p:cNvSpPr>
            <a:spLocks noGrp="1"/>
          </p:cNvSpPr>
          <p:nvPr>
            <p:ph sz="half" idx="2"/>
          </p:nvPr>
        </p:nvSpPr>
        <p:spPr>
          <a:xfrm>
            <a:off x="6172199" y="1825625"/>
            <a:ext cx="5915525"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6E4168C-1A63-2A3A-89BF-2429F77A2C23}"/>
              </a:ext>
            </a:extLst>
          </p:cNvPr>
          <p:cNvSpPr>
            <a:spLocks noGrp="1"/>
          </p:cNvSpPr>
          <p:nvPr>
            <p:ph type="dt" sz="half" idx="10"/>
          </p:nvPr>
        </p:nvSpPr>
        <p:spPr/>
        <p:txBody>
          <a:bodyPr/>
          <a:lstStyle/>
          <a:p>
            <a:fld id="{C686E9A8-42E4-4373-B8E3-9523D746A342}" type="datetime1">
              <a:rPr lang="en-US" smtClean="0"/>
              <a:t>1/21/2026</a:t>
            </a:fld>
            <a:endParaRPr lang="de-DE"/>
          </a:p>
        </p:txBody>
      </p:sp>
      <p:sp>
        <p:nvSpPr>
          <p:cNvPr id="6" name="Fußzeilenplatzhalter 5">
            <a:extLst>
              <a:ext uri="{FF2B5EF4-FFF2-40B4-BE49-F238E27FC236}">
                <a16:creationId xmlns:a16="http://schemas.microsoft.com/office/drawing/2014/main" id="{80F35229-593C-F964-DC93-994038BAD9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A1D841C-69FC-00E9-3EA0-15CDCA8F1D09}"/>
              </a:ext>
            </a:extLst>
          </p:cNvPr>
          <p:cNvSpPr>
            <a:spLocks noGrp="1"/>
          </p:cNvSpPr>
          <p:nvPr>
            <p:ph type="sldNum" sz="quarter" idx="12"/>
          </p:nvPr>
        </p:nvSpPr>
        <p:spPr/>
        <p:txBody>
          <a:bodyPr/>
          <a:lstStyle/>
          <a:p>
            <a:fld id="{57C20FF3-AA7E-4D48-82AB-F8723CBE8BB9}" type="slidenum">
              <a:rPr lang="de-DE" smtClean="0"/>
              <a:t>‹#›</a:t>
            </a:fld>
            <a:endParaRPr lang="de-DE"/>
          </a:p>
        </p:txBody>
      </p:sp>
    </p:spTree>
    <p:extLst>
      <p:ext uri="{BB962C8B-B14F-4D97-AF65-F5344CB8AC3E}">
        <p14:creationId xmlns:p14="http://schemas.microsoft.com/office/powerpoint/2010/main" val="3143829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50770-3C78-979F-6556-9537540ADBD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1B998C7-C896-4138-CAD3-BD00BBBCE10C}"/>
              </a:ext>
            </a:extLst>
          </p:cNvPr>
          <p:cNvSpPr>
            <a:spLocks noGrp="1"/>
          </p:cNvSpPr>
          <p:nvPr>
            <p:ph type="dt" sz="half" idx="10"/>
          </p:nvPr>
        </p:nvSpPr>
        <p:spPr/>
        <p:txBody>
          <a:bodyPr/>
          <a:lstStyle/>
          <a:p>
            <a:fld id="{0223D19F-1EB0-493D-A6B9-5A1BC27E15D5}" type="datetime1">
              <a:rPr lang="en-US" smtClean="0"/>
              <a:t>1/21/2026</a:t>
            </a:fld>
            <a:endParaRPr lang="de-DE"/>
          </a:p>
        </p:txBody>
      </p:sp>
      <p:sp>
        <p:nvSpPr>
          <p:cNvPr id="4" name="Fußzeilenplatzhalter 3">
            <a:extLst>
              <a:ext uri="{FF2B5EF4-FFF2-40B4-BE49-F238E27FC236}">
                <a16:creationId xmlns:a16="http://schemas.microsoft.com/office/drawing/2014/main" id="{C44F66FA-6E00-19A1-883A-5E414BF8E01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6DB529E-F6A9-5448-E065-72301BF8FF57}"/>
              </a:ext>
            </a:extLst>
          </p:cNvPr>
          <p:cNvSpPr>
            <a:spLocks noGrp="1"/>
          </p:cNvSpPr>
          <p:nvPr>
            <p:ph type="sldNum" sz="quarter" idx="12"/>
          </p:nvPr>
        </p:nvSpPr>
        <p:spPr/>
        <p:txBody>
          <a:bodyPr/>
          <a:lstStyle/>
          <a:p>
            <a:fld id="{57C20FF3-AA7E-4D48-82AB-F8723CBE8BB9}" type="slidenum">
              <a:rPr lang="de-DE" smtClean="0"/>
              <a:t>‹#›</a:t>
            </a:fld>
            <a:endParaRPr lang="de-DE"/>
          </a:p>
        </p:txBody>
      </p:sp>
    </p:spTree>
    <p:extLst>
      <p:ext uri="{BB962C8B-B14F-4D97-AF65-F5344CB8AC3E}">
        <p14:creationId xmlns:p14="http://schemas.microsoft.com/office/powerpoint/2010/main" val="26297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2E88B23-990D-9EF1-F999-E848D5FBB629}"/>
              </a:ext>
            </a:extLst>
          </p:cNvPr>
          <p:cNvSpPr/>
          <p:nvPr userDrawn="1"/>
        </p:nvSpPr>
        <p:spPr>
          <a:xfrm>
            <a:off x="0" y="4305300"/>
            <a:ext cx="12192000" cy="2552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62450770-3C78-979F-6556-9537540ADBD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1B998C7-C896-4138-CAD3-BD00BBBCE10C}"/>
              </a:ext>
            </a:extLst>
          </p:cNvPr>
          <p:cNvSpPr>
            <a:spLocks noGrp="1"/>
          </p:cNvSpPr>
          <p:nvPr>
            <p:ph type="dt" sz="half" idx="10"/>
          </p:nvPr>
        </p:nvSpPr>
        <p:spPr/>
        <p:txBody>
          <a:bodyPr/>
          <a:lstStyle/>
          <a:p>
            <a:fld id="{9C2AC784-A582-4281-8E5B-938B5AF6313F}" type="datetime1">
              <a:rPr lang="en-US" smtClean="0"/>
              <a:t>1/21/2026</a:t>
            </a:fld>
            <a:endParaRPr lang="de-DE"/>
          </a:p>
        </p:txBody>
      </p:sp>
      <p:sp>
        <p:nvSpPr>
          <p:cNvPr id="4" name="Fußzeilenplatzhalter 3">
            <a:extLst>
              <a:ext uri="{FF2B5EF4-FFF2-40B4-BE49-F238E27FC236}">
                <a16:creationId xmlns:a16="http://schemas.microsoft.com/office/drawing/2014/main" id="{C44F66FA-6E00-19A1-883A-5E414BF8E01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6DB529E-F6A9-5448-E065-72301BF8FF57}"/>
              </a:ext>
            </a:extLst>
          </p:cNvPr>
          <p:cNvSpPr>
            <a:spLocks noGrp="1"/>
          </p:cNvSpPr>
          <p:nvPr>
            <p:ph type="sldNum" sz="quarter" idx="12"/>
          </p:nvPr>
        </p:nvSpPr>
        <p:spPr/>
        <p:txBody>
          <a:bodyPr/>
          <a:lstStyle/>
          <a:p>
            <a:fld id="{57C20FF3-AA7E-4D48-82AB-F8723CBE8BB9}" type="slidenum">
              <a:rPr lang="de-DE" smtClean="0"/>
              <a:t>‹#›</a:t>
            </a:fld>
            <a:endParaRPr lang="de-DE"/>
          </a:p>
        </p:txBody>
      </p:sp>
      <p:pic>
        <p:nvPicPr>
          <p:cNvPr id="8" name="Grafik 7">
            <a:extLst>
              <a:ext uri="{FF2B5EF4-FFF2-40B4-BE49-F238E27FC236}">
                <a16:creationId xmlns:a16="http://schemas.microsoft.com/office/drawing/2014/main" id="{21D468A3-9AAF-9EE2-E46E-72625C05D0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74869"/>
            <a:ext cx="2995278" cy="5653839"/>
          </a:xfrm>
          <a:prstGeom prst="rect">
            <a:avLst/>
          </a:prstGeom>
        </p:spPr>
      </p:pic>
    </p:spTree>
    <p:extLst>
      <p:ext uri="{BB962C8B-B14F-4D97-AF65-F5344CB8AC3E}">
        <p14:creationId xmlns:p14="http://schemas.microsoft.com/office/powerpoint/2010/main" val="79561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C11D9-1367-F648-BCEC-95016E837299}"/>
              </a:ext>
            </a:extLst>
          </p:cNvPr>
          <p:cNvSpPr>
            <a:spLocks noGrp="1"/>
          </p:cNvSpPr>
          <p:nvPr>
            <p:ph type="title"/>
          </p:nvPr>
        </p:nvSpPr>
        <p:spPr/>
        <p:txBody>
          <a:bodyPr/>
          <a:lstStyle>
            <a:lvl1pPr>
              <a:defRPr>
                <a:latin typeface="Cooper Black" panose="0208090404030B0204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60EDCF3-B2B0-5FEB-780A-5CF90B65F415}"/>
              </a:ext>
            </a:extLst>
          </p:cNvPr>
          <p:cNvSpPr>
            <a:spLocks noGrp="1"/>
          </p:cNvSpPr>
          <p:nvPr>
            <p:ph idx="1"/>
          </p:nvPr>
        </p:nvSpPr>
        <p:spPr/>
        <p:txBody>
          <a:bodyPr/>
          <a:lstStyle>
            <a:lvl1pPr>
              <a:defRPr>
                <a:latin typeface="Cooper Black" panose="0208090404030B020404" pitchFamily="18" charset="0"/>
              </a:defRPr>
            </a:lvl1pPr>
            <a:lvl2pPr>
              <a:defRPr>
                <a:latin typeface="Cooper Black" panose="0208090404030B020404" pitchFamily="18" charset="0"/>
              </a:defRPr>
            </a:lvl2pPr>
            <a:lvl3pPr>
              <a:defRPr>
                <a:latin typeface="Cooper Black" panose="0208090404030B020404" pitchFamily="18" charset="0"/>
              </a:defRPr>
            </a:lvl3pPr>
            <a:lvl4pPr>
              <a:defRPr>
                <a:latin typeface="Cooper Black" panose="0208090404030B020404" pitchFamily="18" charset="0"/>
              </a:defRPr>
            </a:lvl4pPr>
            <a:lvl5pPr>
              <a:defRPr>
                <a:latin typeface="Cooper Black" panose="0208090404030B0204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0D1F1DA-A780-1A9C-0919-1322A0864248}"/>
              </a:ext>
            </a:extLst>
          </p:cNvPr>
          <p:cNvSpPr>
            <a:spLocks noGrp="1"/>
          </p:cNvSpPr>
          <p:nvPr>
            <p:ph type="dt" sz="half" idx="10"/>
          </p:nvPr>
        </p:nvSpPr>
        <p:spPr/>
        <p:txBody>
          <a:bodyPr/>
          <a:lstStyle/>
          <a:p>
            <a:fld id="{A704FE1B-D320-4E98-94F0-FCB184EC4F07}" type="datetime1">
              <a:rPr lang="en-US" smtClean="0"/>
              <a:t>1/21/2026</a:t>
            </a:fld>
            <a:endParaRPr lang="en-US"/>
          </a:p>
        </p:txBody>
      </p:sp>
      <p:sp>
        <p:nvSpPr>
          <p:cNvPr id="5" name="Footer Placeholder 4">
            <a:extLst>
              <a:ext uri="{FF2B5EF4-FFF2-40B4-BE49-F238E27FC236}">
                <a16:creationId xmlns:a16="http://schemas.microsoft.com/office/drawing/2014/main" id="{8E7A51A5-CD23-D712-AD62-52AC32B32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50E16-DC61-8919-5681-A1A7D8AF843A}"/>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273834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7F5B-A574-8AD3-9A56-E98F4EE87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376F0B-8898-006F-C136-23290C18D6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AAF2C3-20BA-B112-B544-3D5FE693B939}"/>
              </a:ext>
            </a:extLst>
          </p:cNvPr>
          <p:cNvSpPr>
            <a:spLocks noGrp="1"/>
          </p:cNvSpPr>
          <p:nvPr>
            <p:ph type="dt" sz="half" idx="10"/>
          </p:nvPr>
        </p:nvSpPr>
        <p:spPr/>
        <p:txBody>
          <a:bodyPr/>
          <a:lstStyle/>
          <a:p>
            <a:fld id="{0D4590C1-7BD8-4A31-BB34-C0F403142C00}" type="datetime1">
              <a:rPr lang="en-US" smtClean="0"/>
              <a:t>1/21/2026</a:t>
            </a:fld>
            <a:endParaRPr lang="en-US"/>
          </a:p>
        </p:txBody>
      </p:sp>
      <p:sp>
        <p:nvSpPr>
          <p:cNvPr id="5" name="Footer Placeholder 4">
            <a:extLst>
              <a:ext uri="{FF2B5EF4-FFF2-40B4-BE49-F238E27FC236}">
                <a16:creationId xmlns:a16="http://schemas.microsoft.com/office/drawing/2014/main" id="{C887C01E-569C-CCD8-8981-4E434921F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95B03-63E5-FAF5-CED9-3351328EE584}"/>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2399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0A44-31DE-A1F8-24DB-FA69EEFB7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60709-6461-4032-935A-DDF53BCA62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DAD6B8-8702-368B-144C-609656391C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CF2841-A7A3-B15E-392A-A9D53F94AB63}"/>
              </a:ext>
            </a:extLst>
          </p:cNvPr>
          <p:cNvSpPr>
            <a:spLocks noGrp="1"/>
          </p:cNvSpPr>
          <p:nvPr>
            <p:ph type="dt" sz="half" idx="10"/>
          </p:nvPr>
        </p:nvSpPr>
        <p:spPr/>
        <p:txBody>
          <a:bodyPr/>
          <a:lstStyle/>
          <a:p>
            <a:fld id="{D9094D5F-D6F9-48E5-9125-275EE5607049}" type="datetime1">
              <a:rPr lang="en-US" smtClean="0"/>
              <a:t>1/21/2026</a:t>
            </a:fld>
            <a:endParaRPr lang="en-US"/>
          </a:p>
        </p:txBody>
      </p:sp>
      <p:sp>
        <p:nvSpPr>
          <p:cNvPr id="6" name="Footer Placeholder 5">
            <a:extLst>
              <a:ext uri="{FF2B5EF4-FFF2-40B4-BE49-F238E27FC236}">
                <a16:creationId xmlns:a16="http://schemas.microsoft.com/office/drawing/2014/main" id="{D251D8DC-BA0F-7729-4BE4-52DFAF5EE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D53BBE-53A6-0BC1-F47C-266F4306AAD3}"/>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387963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631A-CB7B-9432-9FE6-F56D95A16B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3A8A62-7BD4-AA00-2EF9-3FF17A2C0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157D4E-C282-E007-A856-08D4170C1D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CAE157-2944-DDF5-C5CF-89F9C439C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891DC0-1FA3-1A5D-12EE-2256EB525E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8FFF88-BBF5-842B-5926-A75C81AEF2F5}"/>
              </a:ext>
            </a:extLst>
          </p:cNvPr>
          <p:cNvSpPr>
            <a:spLocks noGrp="1"/>
          </p:cNvSpPr>
          <p:nvPr>
            <p:ph type="dt" sz="half" idx="10"/>
          </p:nvPr>
        </p:nvSpPr>
        <p:spPr/>
        <p:txBody>
          <a:bodyPr/>
          <a:lstStyle/>
          <a:p>
            <a:fld id="{4E4C2112-2653-481A-BE63-958EDCEB0B2C}" type="datetime1">
              <a:rPr lang="en-US" smtClean="0"/>
              <a:t>1/21/2026</a:t>
            </a:fld>
            <a:endParaRPr lang="en-US"/>
          </a:p>
        </p:txBody>
      </p:sp>
      <p:sp>
        <p:nvSpPr>
          <p:cNvPr id="8" name="Footer Placeholder 7">
            <a:extLst>
              <a:ext uri="{FF2B5EF4-FFF2-40B4-BE49-F238E27FC236}">
                <a16:creationId xmlns:a16="http://schemas.microsoft.com/office/drawing/2014/main" id="{7EBA70B3-9DB7-C508-70F2-37EFB679C2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E0DD01-9629-2583-7FB4-9BF4A5972583}"/>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74882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8C2D-CFD3-9C71-983D-51B74BCD0E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7DCADC-F7AF-9169-C36B-171AF3F47EE4}"/>
              </a:ext>
            </a:extLst>
          </p:cNvPr>
          <p:cNvSpPr>
            <a:spLocks noGrp="1"/>
          </p:cNvSpPr>
          <p:nvPr>
            <p:ph type="dt" sz="half" idx="10"/>
          </p:nvPr>
        </p:nvSpPr>
        <p:spPr/>
        <p:txBody>
          <a:bodyPr/>
          <a:lstStyle/>
          <a:p>
            <a:fld id="{B8E3C83B-7B31-4188-A516-718C99294CF5}" type="datetime1">
              <a:rPr lang="en-US" smtClean="0"/>
              <a:t>1/21/2026</a:t>
            </a:fld>
            <a:endParaRPr lang="en-US"/>
          </a:p>
        </p:txBody>
      </p:sp>
      <p:sp>
        <p:nvSpPr>
          <p:cNvPr id="4" name="Footer Placeholder 3">
            <a:extLst>
              <a:ext uri="{FF2B5EF4-FFF2-40B4-BE49-F238E27FC236}">
                <a16:creationId xmlns:a16="http://schemas.microsoft.com/office/drawing/2014/main" id="{C17F2520-4F34-0F1F-4B59-6D104F6AB2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5A1B3-4C72-7D52-6CBF-1C108FEE9170}"/>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348281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D2117F-94F3-1F00-A4B0-10246D20168E}"/>
              </a:ext>
            </a:extLst>
          </p:cNvPr>
          <p:cNvSpPr>
            <a:spLocks noGrp="1"/>
          </p:cNvSpPr>
          <p:nvPr>
            <p:ph type="dt" sz="half" idx="10"/>
          </p:nvPr>
        </p:nvSpPr>
        <p:spPr/>
        <p:txBody>
          <a:bodyPr/>
          <a:lstStyle/>
          <a:p>
            <a:fld id="{F760BF88-6758-4B5A-877A-0A290A934F00}" type="datetime1">
              <a:rPr lang="en-US" smtClean="0"/>
              <a:t>1/21/2026</a:t>
            </a:fld>
            <a:endParaRPr lang="en-US"/>
          </a:p>
        </p:txBody>
      </p:sp>
      <p:sp>
        <p:nvSpPr>
          <p:cNvPr id="3" name="Footer Placeholder 2">
            <a:extLst>
              <a:ext uri="{FF2B5EF4-FFF2-40B4-BE49-F238E27FC236}">
                <a16:creationId xmlns:a16="http://schemas.microsoft.com/office/drawing/2014/main" id="{0ECDFD3F-7A4D-72CD-1A4E-0DC02DD24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64028-2423-4508-614F-526668DCADD2}"/>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331421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D806-FE20-777E-3ED0-31E4AB05B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A142B-76C5-BD00-4AE9-7D5934A79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AD19E9-B90C-F994-E053-BE7B7A99A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750C2-0BE0-A8D5-8B4C-609A4E8B3399}"/>
              </a:ext>
            </a:extLst>
          </p:cNvPr>
          <p:cNvSpPr>
            <a:spLocks noGrp="1"/>
          </p:cNvSpPr>
          <p:nvPr>
            <p:ph type="dt" sz="half" idx="10"/>
          </p:nvPr>
        </p:nvSpPr>
        <p:spPr/>
        <p:txBody>
          <a:bodyPr/>
          <a:lstStyle/>
          <a:p>
            <a:fld id="{77A4E615-5A00-4916-8011-5C8A5DE8F070}" type="datetime1">
              <a:rPr lang="en-US" smtClean="0"/>
              <a:t>1/21/2026</a:t>
            </a:fld>
            <a:endParaRPr lang="en-US"/>
          </a:p>
        </p:txBody>
      </p:sp>
      <p:sp>
        <p:nvSpPr>
          <p:cNvPr id="6" name="Footer Placeholder 5">
            <a:extLst>
              <a:ext uri="{FF2B5EF4-FFF2-40B4-BE49-F238E27FC236}">
                <a16:creationId xmlns:a16="http://schemas.microsoft.com/office/drawing/2014/main" id="{F94BC427-B196-636B-2966-4DE2F2524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3306D-4262-E0D4-F99D-E23C94AA23FC}"/>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4420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8174-A3C2-CEA9-09B3-299DD8BD6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39EAA-BD1B-D085-A1F2-CE3583BFA6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81E3A9-7DF9-DC4E-1A75-B23F6D967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99684-2812-C7E7-4847-892AC7DF8AB9}"/>
              </a:ext>
            </a:extLst>
          </p:cNvPr>
          <p:cNvSpPr>
            <a:spLocks noGrp="1"/>
          </p:cNvSpPr>
          <p:nvPr>
            <p:ph type="dt" sz="half" idx="10"/>
          </p:nvPr>
        </p:nvSpPr>
        <p:spPr/>
        <p:txBody>
          <a:bodyPr/>
          <a:lstStyle/>
          <a:p>
            <a:fld id="{8C516F25-FF40-45AF-8D5A-9A813CF395FF}" type="datetime1">
              <a:rPr lang="en-US" smtClean="0"/>
              <a:t>1/21/2026</a:t>
            </a:fld>
            <a:endParaRPr lang="en-US"/>
          </a:p>
        </p:txBody>
      </p:sp>
      <p:sp>
        <p:nvSpPr>
          <p:cNvPr id="6" name="Footer Placeholder 5">
            <a:extLst>
              <a:ext uri="{FF2B5EF4-FFF2-40B4-BE49-F238E27FC236}">
                <a16:creationId xmlns:a16="http://schemas.microsoft.com/office/drawing/2014/main" id="{16C97C91-8490-FF2E-7699-56625C424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8C5D2-7DED-9DC7-B513-5E1F30449EE0}"/>
              </a:ext>
            </a:extLst>
          </p:cNvPr>
          <p:cNvSpPr>
            <a:spLocks noGrp="1"/>
          </p:cNvSpPr>
          <p:nvPr>
            <p:ph type="sldNum" sz="quarter" idx="12"/>
          </p:nvPr>
        </p:nvSpPr>
        <p:spPr/>
        <p:txBody>
          <a:bodyPr/>
          <a:lstStyle/>
          <a:p>
            <a:fld id="{28AFA430-5923-458E-A688-EA085CE2165A}" type="slidenum">
              <a:rPr lang="en-US" smtClean="0"/>
              <a:t>‹#›</a:t>
            </a:fld>
            <a:endParaRPr lang="en-US"/>
          </a:p>
        </p:txBody>
      </p:sp>
    </p:spTree>
    <p:extLst>
      <p:ext uri="{BB962C8B-B14F-4D97-AF65-F5344CB8AC3E}">
        <p14:creationId xmlns:p14="http://schemas.microsoft.com/office/powerpoint/2010/main" val="123815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sv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sv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E3541-E94D-834B-C44B-DC8EF382B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AC6E67-14FA-86C8-FA15-2202FD22B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66F54-9B68-44DF-2CB1-ACA485FC8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E325F-1810-41C3-86EB-C981C823DD02}" type="datetime1">
              <a:rPr lang="en-US" smtClean="0"/>
              <a:t>1/21/2026</a:t>
            </a:fld>
            <a:endParaRPr lang="en-US"/>
          </a:p>
        </p:txBody>
      </p:sp>
      <p:sp>
        <p:nvSpPr>
          <p:cNvPr id="5" name="Footer Placeholder 4">
            <a:extLst>
              <a:ext uri="{FF2B5EF4-FFF2-40B4-BE49-F238E27FC236}">
                <a16:creationId xmlns:a16="http://schemas.microsoft.com/office/drawing/2014/main" id="{3741B359-BE80-8C98-5683-91BED806D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8D0BE6-BCBC-D66A-E1BE-78B05DE59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FA430-5923-458E-A688-EA085CE2165A}" type="slidenum">
              <a:rPr lang="en-US" smtClean="0"/>
              <a:t>‹#›</a:t>
            </a:fld>
            <a:endParaRPr lang="en-US"/>
          </a:p>
        </p:txBody>
      </p:sp>
    </p:spTree>
    <p:extLst>
      <p:ext uri="{BB962C8B-B14F-4D97-AF65-F5344CB8AC3E}">
        <p14:creationId xmlns:p14="http://schemas.microsoft.com/office/powerpoint/2010/main" val="126144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52C1799-2F20-7C12-94F0-C222FB01458A}"/>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5094720" y="-142979"/>
            <a:ext cx="2019299" cy="11982656"/>
          </a:xfrm>
          <a:prstGeom prst="rect">
            <a:avLst/>
          </a:prstGeom>
        </p:spPr>
      </p:pic>
      <p:sp>
        <p:nvSpPr>
          <p:cNvPr id="2" name="Titelplatzhalter 1">
            <a:extLst>
              <a:ext uri="{FF2B5EF4-FFF2-40B4-BE49-F238E27FC236}">
                <a16:creationId xmlns:a16="http://schemas.microsoft.com/office/drawing/2014/main" id="{06522B0C-EE13-35F3-F9C7-2210B97DD37A}"/>
              </a:ext>
            </a:extLst>
          </p:cNvPr>
          <p:cNvSpPr>
            <a:spLocks noGrp="1"/>
          </p:cNvSpPr>
          <p:nvPr>
            <p:ph type="title"/>
          </p:nvPr>
        </p:nvSpPr>
        <p:spPr>
          <a:xfrm>
            <a:off x="104274" y="203764"/>
            <a:ext cx="10796337" cy="617621"/>
          </a:xfrm>
          <a:prstGeom prst="rect">
            <a:avLst/>
          </a:prstGeom>
        </p:spPr>
        <p:txBody>
          <a:bodyPr vert="horz" lIns="91440" tIns="45720" rIns="91440" bIns="4572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CD51AEC5-9646-C042-D206-8E2519E8F687}"/>
              </a:ext>
            </a:extLst>
          </p:cNvPr>
          <p:cNvSpPr>
            <a:spLocks noGrp="1"/>
          </p:cNvSpPr>
          <p:nvPr>
            <p:ph type="body" idx="1"/>
          </p:nvPr>
        </p:nvSpPr>
        <p:spPr>
          <a:xfrm>
            <a:off x="104274" y="954505"/>
            <a:ext cx="11983452" cy="522245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733EC42-8907-0CDE-9CD7-9D2CD6A08C34}"/>
              </a:ext>
            </a:extLst>
          </p:cNvPr>
          <p:cNvSpPr>
            <a:spLocks noGrp="1"/>
          </p:cNvSpPr>
          <p:nvPr>
            <p:ph type="dt" sz="half" idx="2"/>
          </p:nvPr>
        </p:nvSpPr>
        <p:spPr>
          <a:xfrm>
            <a:off x="104275" y="64287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A3B85-2477-4426-A5B3-CF119ECFB28D}" type="datetime1">
              <a:rPr lang="en-US" smtClean="0"/>
              <a:t>1/21/2026</a:t>
            </a:fld>
            <a:endParaRPr lang="de-DE"/>
          </a:p>
        </p:txBody>
      </p:sp>
      <p:sp>
        <p:nvSpPr>
          <p:cNvPr id="5" name="Fußzeilenplatzhalter 4">
            <a:extLst>
              <a:ext uri="{FF2B5EF4-FFF2-40B4-BE49-F238E27FC236}">
                <a16:creationId xmlns:a16="http://schemas.microsoft.com/office/drawing/2014/main" id="{166391DD-D2BE-4D95-5B0F-5F3D6345046F}"/>
              </a:ext>
            </a:extLst>
          </p:cNvPr>
          <p:cNvSpPr>
            <a:spLocks noGrp="1"/>
          </p:cNvSpPr>
          <p:nvPr>
            <p:ph type="ftr" sz="quarter" idx="3"/>
          </p:nvPr>
        </p:nvSpPr>
        <p:spPr>
          <a:xfrm>
            <a:off x="4038600" y="642870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D67CD5D-D313-72AF-F243-F294A3D87C4E}"/>
              </a:ext>
            </a:extLst>
          </p:cNvPr>
          <p:cNvSpPr>
            <a:spLocks noGrp="1"/>
          </p:cNvSpPr>
          <p:nvPr>
            <p:ph type="sldNum" sz="quarter" idx="4"/>
          </p:nvPr>
        </p:nvSpPr>
        <p:spPr>
          <a:xfrm>
            <a:off x="9344525" y="642870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20FF3-AA7E-4D48-82AB-F8723CBE8BB9}" type="slidenum">
              <a:rPr lang="de-DE" smtClean="0"/>
              <a:t>‹#›</a:t>
            </a:fld>
            <a:endParaRPr lang="de-DE"/>
          </a:p>
        </p:txBody>
      </p:sp>
      <p:pic>
        <p:nvPicPr>
          <p:cNvPr id="9" name="Grafik 8">
            <a:extLst>
              <a:ext uri="{FF2B5EF4-FFF2-40B4-BE49-F238E27FC236}">
                <a16:creationId xmlns:a16="http://schemas.microsoft.com/office/drawing/2014/main" id="{8372BBDC-B627-B653-8179-9945B5D5E0F0}"/>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0611" y="318927"/>
            <a:ext cx="1187114" cy="383833"/>
          </a:xfrm>
          <a:prstGeom prst="rect">
            <a:avLst/>
          </a:prstGeom>
        </p:spPr>
      </p:pic>
    </p:spTree>
    <p:extLst>
      <p:ext uri="{BB962C8B-B14F-4D97-AF65-F5344CB8AC3E}">
        <p14:creationId xmlns:p14="http://schemas.microsoft.com/office/powerpoint/2010/main" val="3698970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200" b="1"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3_2041817C.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1B22-1327-605B-1229-1C49B67DB1FE}"/>
              </a:ext>
            </a:extLst>
          </p:cNvPr>
          <p:cNvSpPr>
            <a:spLocks noGrp="1"/>
          </p:cNvSpPr>
          <p:nvPr>
            <p:ph type="ctrTitle"/>
          </p:nvPr>
        </p:nvSpPr>
        <p:spPr>
          <a:xfrm>
            <a:off x="3843112" y="1579395"/>
            <a:ext cx="7682010" cy="1849605"/>
          </a:xfrm>
        </p:spPr>
        <p:txBody>
          <a:bodyPr/>
          <a:lstStyle/>
          <a:p>
            <a:r>
              <a:rPr lang="fr-FR" sz="2400" kern="0" dirty="0">
                <a:latin typeface="Times New Roman" panose="02020603050405020304" pitchFamily="18" charset="0"/>
              </a:rPr>
              <a:t>Évaluation des compétences socio-émotionnelles et comportementales d’élèves de 5-6 ans dans un modèle</a:t>
            </a:r>
            <a:br>
              <a:rPr lang="fr-FR" sz="2400" kern="0" dirty="0">
                <a:latin typeface="Times New Roman" panose="02020603050405020304" pitchFamily="18" charset="0"/>
              </a:rPr>
            </a:br>
            <a:r>
              <a:rPr lang="fr-FR" sz="2400" kern="0" dirty="0">
                <a:latin typeface="Times New Roman" panose="02020603050405020304" pitchFamily="18" charset="0"/>
              </a:rPr>
              <a:t>SSPM : cadres théoriques et instruments de mesure</a:t>
            </a:r>
          </a:p>
        </p:txBody>
      </p:sp>
      <p:sp>
        <p:nvSpPr>
          <p:cNvPr id="7" name="Rectangle: Rounded Corners 6">
            <a:extLst>
              <a:ext uri="{FF2B5EF4-FFF2-40B4-BE49-F238E27FC236}">
                <a16:creationId xmlns:a16="http://schemas.microsoft.com/office/drawing/2014/main" id="{C65BB730-B8CC-169A-5288-FFEA43913C5A}"/>
              </a:ext>
            </a:extLst>
          </p:cNvPr>
          <p:cNvSpPr/>
          <p:nvPr/>
        </p:nvSpPr>
        <p:spPr>
          <a:xfrm>
            <a:off x="3763929" y="6038662"/>
            <a:ext cx="7951255" cy="75098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B557E8F5-CB8C-13B1-AAAA-6A956C284BB1}"/>
              </a:ext>
            </a:extLst>
          </p:cNvPr>
          <p:cNvSpPr>
            <a:spLocks noGrp="1"/>
          </p:cNvSpPr>
          <p:nvPr>
            <p:ph type="subTitle" idx="1"/>
          </p:nvPr>
        </p:nvSpPr>
        <p:spPr>
          <a:xfrm>
            <a:off x="3763928" y="3565169"/>
            <a:ext cx="7840377" cy="804835"/>
          </a:xfrm>
        </p:spPr>
        <p:txBody>
          <a:bodyPr>
            <a:normAutofit/>
          </a:bodyPr>
          <a:lstStyle/>
          <a:p>
            <a:r>
              <a:rPr lang="en-US" sz="2000" dirty="0"/>
              <a:t>Tinnes-Vigne, M., Malsert, J., Dachet, D., Baye, A., Matiichak, S., Aubry, A.</a:t>
            </a:r>
            <a:endParaRPr lang="en-US" sz="2800" dirty="0"/>
          </a:p>
        </p:txBody>
      </p:sp>
      <p:pic>
        <p:nvPicPr>
          <p:cNvPr id="5" name="Picture 2">
            <a:extLst>
              <a:ext uri="{FF2B5EF4-FFF2-40B4-BE49-F238E27FC236}">
                <a16:creationId xmlns:a16="http://schemas.microsoft.com/office/drawing/2014/main" id="{C234D6C7-28E4-00A9-87FC-1D41CF114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296" y="6046047"/>
            <a:ext cx="799018" cy="715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B564D3AC-6829-0529-BB9B-87D206C92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220" y="6174831"/>
            <a:ext cx="1119613" cy="4896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7A838A5-79FC-D145-E597-B1DD2AA719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0739" y="6196644"/>
            <a:ext cx="1192521" cy="4147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4825F8E-1987-4F85-31A7-503495499564}"/>
              </a:ext>
            </a:extLst>
          </p:cNvPr>
          <p:cNvPicPr>
            <a:picLocks noChangeAspect="1"/>
          </p:cNvPicPr>
          <p:nvPr/>
        </p:nvPicPr>
        <p:blipFill>
          <a:blip r:embed="rId6"/>
          <a:stretch>
            <a:fillRect/>
          </a:stretch>
        </p:blipFill>
        <p:spPr>
          <a:xfrm>
            <a:off x="10768166" y="6076789"/>
            <a:ext cx="698615" cy="674731"/>
          </a:xfrm>
          <a:prstGeom prst="rect">
            <a:avLst/>
          </a:prstGeom>
        </p:spPr>
      </p:pic>
      <p:sp>
        <p:nvSpPr>
          <p:cNvPr id="4" name="TextBox 3">
            <a:extLst>
              <a:ext uri="{FF2B5EF4-FFF2-40B4-BE49-F238E27FC236}">
                <a16:creationId xmlns:a16="http://schemas.microsoft.com/office/drawing/2014/main" id="{63C74D5D-E336-9799-D7CE-3E5C3F783D46}"/>
              </a:ext>
            </a:extLst>
          </p:cNvPr>
          <p:cNvSpPr txBox="1"/>
          <p:nvPr/>
        </p:nvSpPr>
        <p:spPr>
          <a:xfrm>
            <a:off x="145821" y="84223"/>
            <a:ext cx="9514227" cy="400110"/>
          </a:xfrm>
          <a:prstGeom prst="rect">
            <a:avLst/>
          </a:prstGeom>
          <a:noFill/>
        </p:spPr>
        <p:txBody>
          <a:bodyPr wrap="square">
            <a:spAutoFit/>
          </a:bodyPr>
          <a:lstStyle/>
          <a:p>
            <a:r>
              <a:rPr lang="fr-CH" sz="2000" i="1" dirty="0">
                <a:solidFill>
                  <a:schemeClr val="accent2"/>
                </a:solidFill>
                <a:latin typeface="Avenir Book" panose="02000503020000020003" pitchFamily="2" charset="0"/>
                <a:ea typeface="+mj-ea"/>
                <a:cs typeface="+mj-cs"/>
              </a:rPr>
              <a:t>36</a:t>
            </a:r>
            <a:r>
              <a:rPr lang="fr-CH" sz="2000" i="1" baseline="30000" dirty="0">
                <a:solidFill>
                  <a:schemeClr val="accent2"/>
                </a:solidFill>
                <a:latin typeface="Avenir Book" panose="02000503020000020003" pitchFamily="2" charset="0"/>
                <a:ea typeface="+mj-ea"/>
                <a:cs typeface="+mj-cs"/>
              </a:rPr>
              <a:t>e</a:t>
            </a:r>
            <a:r>
              <a:rPr lang="fr-CH" sz="2000" i="1" dirty="0">
                <a:solidFill>
                  <a:schemeClr val="accent2"/>
                </a:solidFill>
                <a:latin typeface="Avenir Book" panose="02000503020000020003" pitchFamily="2" charset="0"/>
                <a:ea typeface="+mj-ea"/>
                <a:cs typeface="+mj-cs"/>
              </a:rPr>
              <a:t> colloque de l’ADMEE-Europe – Belval – 8 au 10 janvier 2025</a:t>
            </a:r>
            <a:endParaRPr lang="en-LU" sz="2000" i="1" dirty="0">
              <a:solidFill>
                <a:schemeClr val="accent2"/>
              </a:solidFill>
              <a:latin typeface="Avenir Book" panose="02000503020000020003" pitchFamily="2" charset="0"/>
              <a:ea typeface="+mj-ea"/>
              <a:cs typeface="+mj-cs"/>
            </a:endParaRPr>
          </a:p>
        </p:txBody>
      </p:sp>
      <p:sp>
        <p:nvSpPr>
          <p:cNvPr id="8" name="Titel 3">
            <a:extLst>
              <a:ext uri="{FF2B5EF4-FFF2-40B4-BE49-F238E27FC236}">
                <a16:creationId xmlns:a16="http://schemas.microsoft.com/office/drawing/2014/main" id="{D954C4AC-F324-A133-4331-381927B03ACD}"/>
              </a:ext>
            </a:extLst>
          </p:cNvPr>
          <p:cNvSpPr txBox="1">
            <a:spLocks/>
          </p:cNvSpPr>
          <p:nvPr/>
        </p:nvSpPr>
        <p:spPr>
          <a:xfrm>
            <a:off x="3123739" y="3913315"/>
            <a:ext cx="8890503" cy="14879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b="1" kern="1200">
                <a:solidFill>
                  <a:schemeClr val="accent2"/>
                </a:solidFill>
                <a:latin typeface="+mj-lt"/>
                <a:ea typeface="+mj-ea"/>
                <a:cs typeface="+mj-cs"/>
              </a:defRPr>
            </a:lvl1pPr>
          </a:lstStyle>
          <a:p>
            <a:pPr>
              <a:lnSpc>
                <a:spcPct val="100000"/>
              </a:lnSpc>
            </a:pPr>
            <a:br>
              <a:rPr lang="fr-CH" sz="1600" dirty="0">
                <a:latin typeface="Avenir Book" panose="02000503020000020003" pitchFamily="2" charset="0"/>
              </a:rPr>
            </a:br>
            <a:br>
              <a:rPr lang="fr-CH" sz="1600" dirty="0">
                <a:latin typeface="Avenir Book" panose="02000503020000020003" pitchFamily="2" charset="0"/>
              </a:rPr>
            </a:br>
            <a:r>
              <a:rPr lang="fr-CH" sz="1600" dirty="0">
                <a:latin typeface="Avenir Book" panose="02000503020000020003" pitchFamily="2" charset="0"/>
              </a:rPr>
              <a:t>Communication dans le cadre du symposium court </a:t>
            </a:r>
          </a:p>
          <a:p>
            <a:pPr>
              <a:lnSpc>
                <a:spcPct val="100000"/>
              </a:lnSpc>
            </a:pPr>
            <a:r>
              <a:rPr lang="fr-CH" sz="1600" i="1" dirty="0">
                <a:latin typeface="Avenir Book" panose="02000503020000020003" pitchFamily="2" charset="0"/>
              </a:rPr>
              <a:t>Les évaluations de dépistage et de suivi des progrès </a:t>
            </a:r>
          </a:p>
          <a:p>
            <a:pPr>
              <a:lnSpc>
                <a:spcPct val="100000"/>
              </a:lnSpc>
            </a:pPr>
            <a:r>
              <a:rPr lang="fr-CH" sz="1600" i="1" dirty="0">
                <a:latin typeface="Avenir Book" panose="02000503020000020003" pitchFamily="2" charset="0"/>
              </a:rPr>
              <a:t>comme pierres angulaires du Système de Soutien à Paliers Multiples (SSPM)</a:t>
            </a:r>
            <a:r>
              <a:rPr lang="en-LU" sz="1600" i="1" dirty="0">
                <a:latin typeface="Avenir Book" panose="02000503020000020003" pitchFamily="2" charset="0"/>
              </a:rPr>
              <a:t> </a:t>
            </a:r>
            <a:endParaRPr lang="de-DE" sz="1600" i="1" dirty="0">
              <a:latin typeface="Avenir Book" panose="02000503020000020003" pitchFamily="2" charset="0"/>
            </a:endParaRPr>
          </a:p>
        </p:txBody>
      </p:sp>
    </p:spTree>
    <p:extLst>
      <p:ext uri="{BB962C8B-B14F-4D97-AF65-F5344CB8AC3E}">
        <p14:creationId xmlns:p14="http://schemas.microsoft.com/office/powerpoint/2010/main" val="183125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BCDC-39CA-65BA-8A59-66F04C90FC35}"/>
              </a:ext>
            </a:extLst>
          </p:cNvPr>
          <p:cNvSpPr>
            <a:spLocks noGrp="1"/>
          </p:cNvSpPr>
          <p:nvPr>
            <p:ph type="title"/>
          </p:nvPr>
        </p:nvSpPr>
        <p:spPr/>
        <p:txBody>
          <a:bodyPr/>
          <a:lstStyle/>
          <a:p>
            <a:r>
              <a:rPr lang="fr-LU" dirty="0"/>
              <a:t>Soutien au Comportement Positif (SCP)</a:t>
            </a:r>
            <a:endParaRPr lang="en-US" dirty="0"/>
          </a:p>
        </p:txBody>
      </p:sp>
      <p:sp>
        <p:nvSpPr>
          <p:cNvPr id="3" name="Content Placeholder 2">
            <a:extLst>
              <a:ext uri="{FF2B5EF4-FFF2-40B4-BE49-F238E27FC236}">
                <a16:creationId xmlns:a16="http://schemas.microsoft.com/office/drawing/2014/main" id="{886CA805-6AB4-DA95-5BE6-DE54C39D6C23}"/>
              </a:ext>
            </a:extLst>
          </p:cNvPr>
          <p:cNvSpPr>
            <a:spLocks noGrp="1"/>
          </p:cNvSpPr>
          <p:nvPr>
            <p:ph idx="1"/>
          </p:nvPr>
        </p:nvSpPr>
        <p:spPr/>
        <p:txBody>
          <a:bodyPr>
            <a:normAutofit/>
          </a:bodyPr>
          <a:lstStyle/>
          <a:p>
            <a:r>
              <a:rPr lang="fr-FR" sz="2000" dirty="0">
                <a:effectLst/>
                <a:ea typeface="Arial Unicode MS"/>
              </a:rPr>
              <a:t>L'approche SCP/PBIS </a:t>
            </a:r>
            <a:r>
              <a:rPr lang="en-US" sz="2000" dirty="0">
                <a:effectLst/>
                <a:ea typeface="Arial Unicode MS"/>
              </a:rPr>
              <a:t>d</a:t>
            </a:r>
            <a:r>
              <a:rPr lang="fr-FR" sz="2000" dirty="0">
                <a:effectLst/>
                <a:ea typeface="Arial Unicode MS"/>
              </a:rPr>
              <a:t>écrit un ensemble structuré </a:t>
            </a:r>
            <a:r>
              <a:rPr lang="nl-NL" sz="2000" dirty="0">
                <a:effectLst/>
                <a:ea typeface="Arial Unicode MS"/>
              </a:rPr>
              <a:t>de </a:t>
            </a:r>
            <a:r>
              <a:rPr lang="nl-NL" sz="2000" dirty="0" err="1">
                <a:effectLst/>
                <a:ea typeface="Arial Unicode MS"/>
              </a:rPr>
              <a:t>strat</a:t>
            </a:r>
            <a:r>
              <a:rPr lang="fr-FR" sz="2000" dirty="0" err="1">
                <a:effectLst/>
                <a:ea typeface="Arial Unicode MS"/>
              </a:rPr>
              <a:t>égies</a:t>
            </a:r>
            <a:r>
              <a:rPr lang="fr-FR" sz="2000" dirty="0">
                <a:effectLst/>
                <a:ea typeface="Arial Unicode MS"/>
              </a:rPr>
              <a:t> et de procédures visant </a:t>
            </a:r>
            <a:r>
              <a:rPr lang="en-US" sz="2000" dirty="0">
                <a:effectLst/>
                <a:ea typeface="Arial Unicode MS"/>
              </a:rPr>
              <a:t>à pr</a:t>
            </a:r>
            <a:r>
              <a:rPr lang="fr-FR" sz="2000" dirty="0" err="1">
                <a:effectLst/>
                <a:ea typeface="Arial Unicode MS"/>
              </a:rPr>
              <a:t>évenir</a:t>
            </a:r>
            <a:r>
              <a:rPr lang="fr-FR" sz="2000" dirty="0">
                <a:effectLst/>
                <a:ea typeface="Arial Unicode MS"/>
              </a:rPr>
              <a:t> le développement des </a:t>
            </a:r>
            <a:r>
              <a:rPr lang="fr-FR" sz="2000" dirty="0" err="1">
                <a:effectLst/>
                <a:ea typeface="Arial Unicode MS"/>
              </a:rPr>
              <a:t>probl</a:t>
            </a:r>
            <a:r>
              <a:rPr lang="it-IT" sz="2000" dirty="0">
                <a:effectLst/>
                <a:ea typeface="Arial Unicode MS"/>
              </a:rPr>
              <a:t>è</a:t>
            </a:r>
            <a:r>
              <a:rPr lang="fr-FR" sz="2000" dirty="0">
                <a:effectLst/>
                <a:ea typeface="Arial Unicode MS"/>
              </a:rPr>
              <a:t>mes de comportements, </a:t>
            </a:r>
            <a:r>
              <a:rPr lang="en-US" sz="2000" dirty="0">
                <a:effectLst/>
                <a:ea typeface="Arial Unicode MS"/>
              </a:rPr>
              <a:t>à r</a:t>
            </a:r>
            <a:r>
              <a:rPr lang="fr-FR" sz="2000" dirty="0" err="1">
                <a:effectLst/>
                <a:ea typeface="Arial Unicode MS"/>
              </a:rPr>
              <a:t>éduire</a:t>
            </a:r>
            <a:r>
              <a:rPr lang="fr-FR" sz="2000" dirty="0">
                <a:effectLst/>
                <a:ea typeface="Arial Unicode MS"/>
              </a:rPr>
              <a:t> ou éliminer les </a:t>
            </a:r>
            <a:r>
              <a:rPr lang="fr-FR" sz="2000" dirty="0" err="1">
                <a:effectLst/>
                <a:ea typeface="Arial Unicode MS"/>
              </a:rPr>
              <a:t>probl</a:t>
            </a:r>
            <a:r>
              <a:rPr lang="it-IT" sz="2000" dirty="0">
                <a:effectLst/>
                <a:ea typeface="Arial Unicode MS"/>
              </a:rPr>
              <a:t>è</a:t>
            </a:r>
            <a:r>
              <a:rPr lang="fr-FR" sz="2000" dirty="0">
                <a:effectLst/>
                <a:ea typeface="Arial Unicode MS"/>
              </a:rPr>
              <a:t>mes de discipline et </a:t>
            </a:r>
            <a:r>
              <a:rPr lang="en-US" sz="2000" dirty="0">
                <a:effectLst/>
                <a:ea typeface="Arial Unicode MS"/>
              </a:rPr>
              <a:t>à </a:t>
            </a:r>
            <a:r>
              <a:rPr lang="fr-FR" sz="2000" dirty="0">
                <a:effectLst/>
                <a:ea typeface="Arial Unicode MS"/>
              </a:rPr>
              <a:t>promouvoir les comportements prosociaux chez tous les é</a:t>
            </a:r>
            <a:r>
              <a:rPr lang="en-US" sz="2000" dirty="0">
                <a:effectLst/>
                <a:ea typeface="Arial Unicode MS"/>
              </a:rPr>
              <a:t>l</a:t>
            </a:r>
            <a:r>
              <a:rPr lang="it-IT" sz="2000" dirty="0">
                <a:effectLst/>
                <a:ea typeface="Arial Unicode MS"/>
              </a:rPr>
              <a:t>è</a:t>
            </a:r>
            <a:r>
              <a:rPr lang="fr-FR" sz="2000" dirty="0" err="1">
                <a:effectLst/>
                <a:ea typeface="Arial Unicode MS"/>
              </a:rPr>
              <a:t>ves</a:t>
            </a:r>
            <a:r>
              <a:rPr lang="fr-FR" sz="2000" dirty="0">
                <a:effectLst/>
                <a:ea typeface="Arial Unicode MS"/>
              </a:rPr>
              <a:t> (Safran &amp; Oswald, 2003). </a:t>
            </a:r>
          </a:p>
          <a:p>
            <a:r>
              <a:rPr lang="fr-FR" sz="2000" dirty="0">
                <a:effectLst/>
                <a:ea typeface="Arial Unicode MS"/>
              </a:rPr>
              <a:t>Le dispositif SCP/PBIS s'appuie sur des techniques systématiques, non punitives et proactives (Horner et al., 1990). </a:t>
            </a:r>
            <a:endParaRPr lang="fr-FR" sz="2000" dirty="0">
              <a:ea typeface="Arial Unicode MS"/>
            </a:endParaRPr>
          </a:p>
          <a:p>
            <a:r>
              <a:rPr lang="fr-FR" sz="2000" dirty="0">
                <a:effectLst/>
                <a:ea typeface="Arial Unicode MS"/>
              </a:rPr>
              <a:t>Le dispositif SCP/PBIS met l'accent sur :</a:t>
            </a:r>
          </a:p>
          <a:p>
            <a:pPr lvl="3"/>
            <a:r>
              <a:rPr lang="fr-FR" sz="2000" dirty="0">
                <a:effectLst/>
                <a:ea typeface="Arial Unicode MS"/>
              </a:rPr>
              <a:t>le </a:t>
            </a:r>
            <a:r>
              <a:rPr lang="fr-FR" sz="2000" dirty="0">
                <a:solidFill>
                  <a:srgbClr val="0070C0"/>
                </a:solidFill>
                <a:effectLst/>
                <a:ea typeface="Arial Unicode MS"/>
              </a:rPr>
              <a:t>renforcement positif</a:t>
            </a:r>
            <a:r>
              <a:rPr lang="fr-FR" sz="2000" dirty="0">
                <a:effectLst/>
                <a:ea typeface="Arial Unicode MS"/>
              </a:rPr>
              <a:t> par la reconnaissance et les retours positifs pour encourager les comportements dé</a:t>
            </a:r>
            <a:r>
              <a:rPr lang="en-US" sz="2000" dirty="0">
                <a:effectLst/>
                <a:ea typeface="Arial Unicode MS"/>
              </a:rPr>
              <a:t>sir</a:t>
            </a:r>
            <a:r>
              <a:rPr lang="fr-FR" sz="2000" dirty="0" err="1">
                <a:effectLst/>
                <a:ea typeface="Arial Unicode MS"/>
              </a:rPr>
              <a:t>és</a:t>
            </a:r>
            <a:endParaRPr lang="fr-FR" sz="2000" dirty="0">
              <a:effectLst/>
              <a:ea typeface="Arial Unicode MS"/>
            </a:endParaRPr>
          </a:p>
          <a:p>
            <a:pPr lvl="3"/>
            <a:r>
              <a:rPr lang="fr-FR" sz="2000" dirty="0">
                <a:effectLst/>
                <a:ea typeface="Arial Unicode MS"/>
              </a:rPr>
              <a:t>l’</a:t>
            </a:r>
            <a:r>
              <a:rPr lang="fr-FR" sz="2000" dirty="0">
                <a:solidFill>
                  <a:srgbClr val="0070C0"/>
                </a:solidFill>
                <a:effectLst/>
                <a:ea typeface="Arial Unicode MS"/>
              </a:rPr>
              <a:t>utilisation des données </a:t>
            </a:r>
            <a:r>
              <a:rPr lang="fr-FR" sz="2000" dirty="0">
                <a:effectLst/>
                <a:ea typeface="Arial Unicode MS"/>
              </a:rPr>
              <a:t>pour identifier les comportements problématiques récurrents, analyser leurs causes fonctionnelles et ajuster les interventions en conséquence. </a:t>
            </a:r>
            <a:endParaRPr lang="fr-FR" sz="2000" dirty="0">
              <a:ea typeface="Arial Unicode MS"/>
            </a:endParaRPr>
          </a:p>
          <a:p>
            <a:pPr lvl="3"/>
            <a:r>
              <a:rPr lang="fr-FR" sz="2000" dirty="0">
                <a:effectLst/>
                <a:ea typeface="Arial Unicode MS"/>
              </a:rPr>
              <a:t>le </a:t>
            </a:r>
            <a:r>
              <a:rPr lang="fr-FR" sz="2000" dirty="0">
                <a:solidFill>
                  <a:srgbClr val="0070C0"/>
                </a:solidFill>
                <a:effectLst/>
                <a:ea typeface="Arial Unicode MS"/>
              </a:rPr>
              <a:t>modelage</a:t>
            </a:r>
            <a:r>
              <a:rPr lang="fr-FR" sz="2000" dirty="0">
                <a:effectLst/>
                <a:ea typeface="Arial Unicode MS"/>
              </a:rPr>
              <a:t>, qui joue un r</a:t>
            </a:r>
            <a:r>
              <a:rPr lang="en-US" sz="2000" dirty="0">
                <a:effectLst/>
                <a:ea typeface="Arial Unicode MS"/>
              </a:rPr>
              <a:t>ô</a:t>
            </a:r>
            <a:r>
              <a:rPr lang="fr-FR" sz="2000" dirty="0">
                <a:effectLst/>
                <a:ea typeface="Arial Unicode MS"/>
              </a:rPr>
              <a:t>le central, structurant l’</a:t>
            </a:r>
            <a:r>
              <a:rPr lang="fr-FR" sz="2000" dirty="0">
                <a:solidFill>
                  <a:srgbClr val="0070C0"/>
                </a:solidFill>
                <a:effectLst/>
                <a:ea typeface="Arial Unicode MS"/>
              </a:rPr>
              <a:t>enseignement explicite des comportements</a:t>
            </a:r>
            <a:r>
              <a:rPr lang="fr-FR" sz="2000" dirty="0">
                <a:effectLst/>
                <a:ea typeface="Arial Unicode MS"/>
              </a:rPr>
              <a:t> </a:t>
            </a:r>
            <a:r>
              <a:rPr lang="en-US" sz="2000" dirty="0">
                <a:effectLst/>
                <a:ea typeface="Arial Unicode MS"/>
              </a:rPr>
              <a:t>à </a:t>
            </a:r>
            <a:r>
              <a:rPr lang="fr-FR" sz="2000" dirty="0">
                <a:effectLst/>
                <a:ea typeface="Arial Unicode MS"/>
              </a:rPr>
              <a:t>apprendre</a:t>
            </a:r>
            <a:endParaRPr lang="fr-FR" sz="2000" dirty="0">
              <a:ea typeface="Arial Unicode MS"/>
            </a:endParaRPr>
          </a:p>
          <a:p>
            <a:pPr lvl="3"/>
            <a:r>
              <a:rPr lang="fr-FR" sz="2000" dirty="0"/>
              <a:t>la </a:t>
            </a:r>
            <a:r>
              <a:rPr lang="fr-FR" sz="2000" dirty="0">
                <a:solidFill>
                  <a:srgbClr val="0070C0"/>
                </a:solidFill>
              </a:rPr>
              <a:t>collaboration</a:t>
            </a:r>
            <a:r>
              <a:rPr lang="fr-FR" sz="2000" dirty="0"/>
              <a:t> : parents, collègues, direction</a:t>
            </a:r>
            <a:endParaRPr lang="en-US" sz="4000" dirty="0"/>
          </a:p>
        </p:txBody>
      </p:sp>
      <p:sp>
        <p:nvSpPr>
          <p:cNvPr id="4" name="Slide Number Placeholder 3">
            <a:extLst>
              <a:ext uri="{FF2B5EF4-FFF2-40B4-BE49-F238E27FC236}">
                <a16:creationId xmlns:a16="http://schemas.microsoft.com/office/drawing/2014/main" id="{4DF9EB3D-5980-C3F7-CDC9-7ED4458CE8C3}"/>
              </a:ext>
            </a:extLst>
          </p:cNvPr>
          <p:cNvSpPr>
            <a:spLocks noGrp="1"/>
          </p:cNvSpPr>
          <p:nvPr>
            <p:ph type="sldNum" sz="quarter" idx="12"/>
          </p:nvPr>
        </p:nvSpPr>
        <p:spPr/>
        <p:txBody>
          <a:bodyPr/>
          <a:lstStyle/>
          <a:p>
            <a:fld id="{57C20FF3-AA7E-4D48-82AB-F8723CBE8BB9}" type="slidenum">
              <a:rPr lang="de-DE" smtClean="0"/>
              <a:t>10</a:t>
            </a:fld>
            <a:endParaRPr lang="de-DE"/>
          </a:p>
        </p:txBody>
      </p:sp>
    </p:spTree>
    <p:extLst>
      <p:ext uri="{BB962C8B-B14F-4D97-AF65-F5344CB8AC3E}">
        <p14:creationId xmlns:p14="http://schemas.microsoft.com/office/powerpoint/2010/main" val="368248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1FAF-3D6C-D07F-458A-05FE2E2A93C8}"/>
              </a:ext>
            </a:extLst>
          </p:cNvPr>
          <p:cNvSpPr>
            <a:spLocks noGrp="1"/>
          </p:cNvSpPr>
          <p:nvPr>
            <p:ph type="title"/>
          </p:nvPr>
        </p:nvSpPr>
        <p:spPr>
          <a:xfrm>
            <a:off x="838199" y="365126"/>
            <a:ext cx="7259053" cy="319584"/>
          </a:xfrm>
        </p:spPr>
        <p:txBody>
          <a:bodyPr>
            <a:normAutofit fontScale="90000"/>
          </a:bodyPr>
          <a:lstStyle/>
          <a:p>
            <a:r>
              <a:rPr lang="fr-LU" sz="3200" b="1" dirty="0">
                <a:solidFill>
                  <a:schemeClr val="tx2">
                    <a:lumMod val="75000"/>
                  </a:schemeClr>
                </a:solidFill>
                <a:latin typeface="+mj-lt"/>
              </a:rPr>
              <a:t>Complémentarité </a:t>
            </a:r>
            <a:r>
              <a:rPr lang="fr-LU" sz="2000" b="1" dirty="0">
                <a:solidFill>
                  <a:schemeClr val="tx2">
                    <a:lumMod val="75000"/>
                  </a:schemeClr>
                </a:solidFill>
                <a:latin typeface="+mj-lt"/>
              </a:rPr>
              <a:t>(Bradshaw et al, 2014, Harrington et al, 2020)</a:t>
            </a:r>
            <a:endParaRPr lang="en-US" sz="3200" b="1" dirty="0">
              <a:solidFill>
                <a:schemeClr val="tx2">
                  <a:lumMod val="75000"/>
                </a:schemeClr>
              </a:solidFill>
              <a:latin typeface="+mj-lt"/>
            </a:endParaRPr>
          </a:p>
        </p:txBody>
      </p:sp>
      <p:graphicFrame>
        <p:nvGraphicFramePr>
          <p:cNvPr id="4" name="Content Placeholder 3">
            <a:extLst>
              <a:ext uri="{FF2B5EF4-FFF2-40B4-BE49-F238E27FC236}">
                <a16:creationId xmlns:a16="http://schemas.microsoft.com/office/drawing/2014/main" id="{71ED25EE-2C2C-FC52-3D94-A7327388B328}"/>
              </a:ext>
            </a:extLst>
          </p:cNvPr>
          <p:cNvGraphicFramePr>
            <a:graphicFrameLocks noGrp="1"/>
          </p:cNvGraphicFramePr>
          <p:nvPr>
            <p:ph idx="1"/>
            <p:extLst>
              <p:ext uri="{D42A27DB-BD31-4B8C-83A1-F6EECF244321}">
                <p14:modId xmlns:p14="http://schemas.microsoft.com/office/powerpoint/2010/main" val="1256251052"/>
              </p:ext>
            </p:extLst>
          </p:nvPr>
        </p:nvGraphicFramePr>
        <p:xfrm>
          <a:off x="542925" y="815430"/>
          <a:ext cx="10982325" cy="5684520"/>
        </p:xfrm>
        <a:graphic>
          <a:graphicData uri="http://schemas.openxmlformats.org/drawingml/2006/table">
            <a:tbl>
              <a:tblPr firstRow="1" bandRow="1">
                <a:tableStyleId>{5C22544A-7EE6-4342-B048-85BDC9FD1C3A}</a:tableStyleId>
              </a:tblPr>
              <a:tblGrid>
                <a:gridCol w="1337504">
                  <a:extLst>
                    <a:ext uri="{9D8B030D-6E8A-4147-A177-3AD203B41FA5}">
                      <a16:colId xmlns:a16="http://schemas.microsoft.com/office/drawing/2014/main" val="3295853924"/>
                    </a:ext>
                  </a:extLst>
                </a:gridCol>
                <a:gridCol w="4679575">
                  <a:extLst>
                    <a:ext uri="{9D8B030D-6E8A-4147-A177-3AD203B41FA5}">
                      <a16:colId xmlns:a16="http://schemas.microsoft.com/office/drawing/2014/main" val="455622752"/>
                    </a:ext>
                  </a:extLst>
                </a:gridCol>
                <a:gridCol w="4965246">
                  <a:extLst>
                    <a:ext uri="{9D8B030D-6E8A-4147-A177-3AD203B41FA5}">
                      <a16:colId xmlns:a16="http://schemas.microsoft.com/office/drawing/2014/main" val="2413087192"/>
                    </a:ext>
                  </a:extLst>
                </a:gridCol>
              </a:tblGrid>
              <a:tr h="370840">
                <a:tc>
                  <a:txBody>
                    <a:bodyPr/>
                    <a:lstStyle/>
                    <a:p>
                      <a:endParaRPr lang="en-US" dirty="0"/>
                    </a:p>
                  </a:txBody>
                  <a:tcPr/>
                </a:tc>
                <a:tc>
                  <a:txBody>
                    <a:bodyPr/>
                    <a:lstStyle/>
                    <a:p>
                      <a:r>
                        <a:rPr lang="fr-LU" dirty="0"/>
                        <a:t>Cadre SCP</a:t>
                      </a:r>
                      <a:endParaRPr lang="en-US" dirty="0"/>
                    </a:p>
                  </a:txBody>
                  <a:tcPr/>
                </a:tc>
                <a:tc>
                  <a:txBody>
                    <a:bodyPr/>
                    <a:lstStyle/>
                    <a:p>
                      <a:r>
                        <a:rPr lang="fr-LU" dirty="0"/>
                        <a:t>Cadre ASE</a:t>
                      </a:r>
                      <a:endParaRPr lang="en-US" dirty="0"/>
                    </a:p>
                  </a:txBody>
                  <a:tcPr/>
                </a:tc>
                <a:extLst>
                  <a:ext uri="{0D108BD9-81ED-4DB2-BD59-A6C34878D82A}">
                    <a16:rowId xmlns:a16="http://schemas.microsoft.com/office/drawing/2014/main" val="175965464"/>
                  </a:ext>
                </a:extLst>
              </a:tr>
              <a:tr h="370840">
                <a:tc>
                  <a:txBody>
                    <a:bodyPr/>
                    <a:lstStyle/>
                    <a:p>
                      <a:r>
                        <a:rPr lang="fr-LU" dirty="0"/>
                        <a:t>cible principale</a:t>
                      </a:r>
                      <a:endParaRPr lang="en-US" dirty="0"/>
                    </a:p>
                  </a:txBody>
                  <a:tcPr/>
                </a:tc>
                <a:tc>
                  <a:txBody>
                    <a:bodyPr/>
                    <a:lstStyle/>
                    <a:p>
                      <a:r>
                        <a:rPr lang="fr-LU" sz="1800" dirty="0"/>
                        <a:t>Travail avec les enseignants</a:t>
                      </a:r>
                    </a:p>
                  </a:txBody>
                  <a:tcPr/>
                </a:tc>
                <a:tc>
                  <a:txBody>
                    <a:bodyPr/>
                    <a:lstStyle/>
                    <a:p>
                      <a:r>
                        <a:rPr lang="fr-LU" sz="1800" dirty="0"/>
                        <a:t>Centré sur l’élève pour promouvoir des compétences </a:t>
                      </a:r>
                      <a:endParaRPr lang="en-US" sz="1800" dirty="0"/>
                    </a:p>
                  </a:txBody>
                  <a:tcPr/>
                </a:tc>
                <a:extLst>
                  <a:ext uri="{0D108BD9-81ED-4DB2-BD59-A6C34878D82A}">
                    <a16:rowId xmlns:a16="http://schemas.microsoft.com/office/drawing/2014/main" val="3289117756"/>
                  </a:ext>
                </a:extLst>
              </a:tr>
              <a:tr h="370840">
                <a:tc>
                  <a:txBody>
                    <a:bodyPr/>
                    <a:lstStyle/>
                    <a:p>
                      <a:r>
                        <a:rPr lang="fr-LU" dirty="0"/>
                        <a:t>objectif</a:t>
                      </a:r>
                      <a:endParaRPr lang="en-US" dirty="0"/>
                    </a:p>
                  </a:txBody>
                  <a:tcPr/>
                </a:tc>
                <a:tc>
                  <a:txBody>
                    <a:bodyPr/>
                    <a:lstStyle/>
                    <a:p>
                      <a:r>
                        <a:rPr lang="fr-LU" sz="1800" dirty="0"/>
                        <a:t>Promouvoir l’adoption de comportements positifs par les élèves</a:t>
                      </a:r>
                    </a:p>
                  </a:txBody>
                  <a:tcPr/>
                </a:tc>
                <a:tc>
                  <a:txBody>
                    <a:bodyPr/>
                    <a:lstStyle/>
                    <a:p>
                      <a:r>
                        <a:rPr lang="fr-LU" sz="1800" dirty="0"/>
                        <a:t>Développer les compétences des élèves : conscience de soi, gestion de soi, conscience de l’autre, compétences relationnelles, prise de décision responsable</a:t>
                      </a:r>
                      <a:endParaRPr lang="en-US" sz="1800" dirty="0"/>
                    </a:p>
                  </a:txBody>
                  <a:tcPr/>
                </a:tc>
                <a:extLst>
                  <a:ext uri="{0D108BD9-81ED-4DB2-BD59-A6C34878D82A}">
                    <a16:rowId xmlns:a16="http://schemas.microsoft.com/office/drawing/2014/main" val="2910055639"/>
                  </a:ext>
                </a:extLst>
              </a:tr>
              <a:tr h="370840">
                <a:tc>
                  <a:txBody>
                    <a:bodyPr/>
                    <a:lstStyle/>
                    <a:p>
                      <a:r>
                        <a:rPr lang="fr-LU" dirty="0"/>
                        <a:t>cadre</a:t>
                      </a:r>
                      <a:endParaRPr lang="en-US" dirty="0"/>
                    </a:p>
                  </a:txBody>
                  <a:tcPr/>
                </a:tc>
                <a:tc>
                  <a:txBody>
                    <a:bodyPr/>
                    <a:lstStyle/>
                    <a:p>
                      <a:r>
                        <a:rPr lang="fr-FR" sz="1800" b="0" u="none" dirty="0"/>
                        <a:t>cadre non-curriculaire, adaptation</a:t>
                      </a:r>
                      <a:endParaRPr lang="fr-LU" sz="1800" b="0" u="none" dirty="0"/>
                    </a:p>
                  </a:txBody>
                  <a:tcPr/>
                </a:tc>
                <a:tc>
                  <a:txBody>
                    <a:bodyPr/>
                    <a:lstStyle/>
                    <a:p>
                      <a:r>
                        <a:rPr lang="fr-LU" sz="1800" dirty="0"/>
                        <a:t>cadre curriculaire</a:t>
                      </a:r>
                      <a:endParaRPr lang="en-US" sz="1800" dirty="0"/>
                    </a:p>
                  </a:txBody>
                  <a:tcPr/>
                </a:tc>
                <a:extLst>
                  <a:ext uri="{0D108BD9-81ED-4DB2-BD59-A6C34878D82A}">
                    <a16:rowId xmlns:a16="http://schemas.microsoft.com/office/drawing/2014/main" val="38975925"/>
                  </a:ext>
                </a:extLst>
              </a:tr>
              <a:tr h="370840">
                <a:tc>
                  <a:txBody>
                    <a:bodyPr/>
                    <a:lstStyle/>
                    <a:p>
                      <a:r>
                        <a:rPr lang="fr-LU" dirty="0"/>
                        <a:t>toute l’école</a:t>
                      </a:r>
                      <a:endParaRPr lang="en-US" dirty="0"/>
                    </a:p>
                  </a:txBody>
                  <a:tcPr/>
                </a:tc>
                <a:tc>
                  <a:txBody>
                    <a:bodyPr/>
                    <a:lstStyle/>
                    <a:p>
                      <a:r>
                        <a:rPr lang="fr-LU" sz="1800" dirty="0"/>
                        <a:t>À privilégier</a:t>
                      </a:r>
                    </a:p>
                  </a:txBody>
                  <a:tcPr/>
                </a:tc>
                <a:tc>
                  <a:txBody>
                    <a:bodyPr/>
                    <a:lstStyle/>
                    <a:p>
                      <a:r>
                        <a:rPr lang="fr-LU" sz="1800" dirty="0"/>
                        <a:t>souhaité</a:t>
                      </a:r>
                      <a:endParaRPr lang="en-US" sz="1800" dirty="0"/>
                    </a:p>
                  </a:txBody>
                  <a:tcPr/>
                </a:tc>
                <a:extLst>
                  <a:ext uri="{0D108BD9-81ED-4DB2-BD59-A6C34878D82A}">
                    <a16:rowId xmlns:a16="http://schemas.microsoft.com/office/drawing/2014/main" val="2718139624"/>
                  </a:ext>
                </a:extLst>
              </a:tr>
              <a:tr h="370840">
                <a:tc>
                  <a:txBody>
                    <a:bodyPr/>
                    <a:lstStyle/>
                    <a:p>
                      <a:r>
                        <a:rPr lang="fr-LU" dirty="0"/>
                        <a:t>Adapté à SSPM</a:t>
                      </a:r>
                      <a:endParaRPr lang="en-US" dirty="0"/>
                    </a:p>
                  </a:txBody>
                  <a:tcPr/>
                </a:tc>
                <a:tc>
                  <a:txBody>
                    <a:bodyPr/>
                    <a:lstStyle/>
                    <a:p>
                      <a:r>
                        <a:rPr lang="fr-LU" sz="1800" dirty="0"/>
                        <a:t>Adapté (</a:t>
                      </a:r>
                      <a:r>
                        <a:rPr lang="en-US" sz="1800" dirty="0"/>
                        <a:t>Mrazek &amp; Haggerty, 1994 ; O’Connell, Boat, &amp; Warner, 2009 ; Walker et al., 1996 )</a:t>
                      </a:r>
                    </a:p>
                  </a:txBody>
                  <a:tcPr/>
                </a:tc>
                <a:tc>
                  <a:txBody>
                    <a:bodyPr/>
                    <a:lstStyle/>
                    <a:p>
                      <a:r>
                        <a:rPr lang="fr-LU" sz="1800" dirty="0"/>
                        <a:t>Adapté, tentatives (</a:t>
                      </a:r>
                      <a:r>
                        <a:rPr lang="en-US" sz="1800" b="0" i="0" u="none" strike="noStrike" kern="1200" baseline="0" dirty="0">
                          <a:solidFill>
                            <a:schemeClr val="dk1"/>
                          </a:solidFill>
                          <a:latin typeface="+mn-lt"/>
                          <a:ea typeface="+mn-ea"/>
                          <a:cs typeface="+mn-cs"/>
                        </a:rPr>
                        <a:t>Eisenberg et al., 2010, </a:t>
                      </a:r>
                      <a:r>
                        <a:rPr lang="en-US" sz="1800" b="0" i="0" u="none" strike="noStrike" kern="1200" baseline="0" dirty="0" err="1">
                          <a:solidFill>
                            <a:schemeClr val="dk1"/>
                          </a:solidFill>
                          <a:latin typeface="+mn-lt"/>
                          <a:ea typeface="+mn-ea"/>
                          <a:cs typeface="+mn-cs"/>
                        </a:rPr>
                        <a:t>Flook</a:t>
                      </a:r>
                      <a:r>
                        <a:rPr lang="en-US" sz="1800" b="0" i="0" u="none" strike="noStrike" kern="1200" baseline="0" dirty="0">
                          <a:solidFill>
                            <a:schemeClr val="dk1"/>
                          </a:solidFill>
                          <a:latin typeface="+mn-lt"/>
                          <a:ea typeface="+mn-ea"/>
                          <a:cs typeface="+mn-cs"/>
                        </a:rPr>
                        <a:t>, Goldberg, Pinger, &amp; Davidson, 2015, Webster-Stratton &amp; Reid, 2003, </a:t>
                      </a:r>
                      <a:r>
                        <a:rPr lang="sv-SE" sz="1800" b="0" i="0" u="none" strike="noStrike" kern="1200" baseline="0" dirty="0">
                          <a:solidFill>
                            <a:schemeClr val="dk1"/>
                          </a:solidFill>
                          <a:latin typeface="+mn-lt"/>
                          <a:ea typeface="+mn-ea"/>
                          <a:cs typeface="+mn-cs"/>
                        </a:rPr>
                        <a:t>Merrell, Juskelis, Tran, &amp; Buchanan, 2008),</a:t>
                      </a:r>
                      <a:endParaRPr lang="en-US" sz="1800" dirty="0"/>
                    </a:p>
                  </a:txBody>
                  <a:tcPr/>
                </a:tc>
                <a:extLst>
                  <a:ext uri="{0D108BD9-81ED-4DB2-BD59-A6C34878D82A}">
                    <a16:rowId xmlns:a16="http://schemas.microsoft.com/office/drawing/2014/main" val="1408237428"/>
                  </a:ext>
                </a:extLst>
              </a:tr>
              <a:tr h="370840">
                <a:tc>
                  <a:txBody>
                    <a:bodyPr/>
                    <a:lstStyle/>
                    <a:p>
                      <a:r>
                        <a:rPr lang="fr-LU" dirty="0"/>
                        <a:t>objectifs communs</a:t>
                      </a:r>
                      <a:endParaRPr lang="en-US" dirty="0"/>
                    </a:p>
                  </a:txBody>
                  <a:tcPr/>
                </a:tc>
                <a:tc gridSpan="2">
                  <a:txBody>
                    <a:bodyPr/>
                    <a:lstStyle/>
                    <a:p>
                      <a:pPr algn="ctr"/>
                      <a:r>
                        <a:rPr lang="fr-LU" sz="1800" dirty="0"/>
                        <a:t>Améliorer le climat scolaire et promouvoir un comportement positif</a:t>
                      </a:r>
                      <a:endParaRPr lang="en-US" sz="1800" dirty="0"/>
                    </a:p>
                  </a:txBody>
                  <a:tcPr/>
                </a:tc>
                <a:tc hMerge="1">
                  <a:txBody>
                    <a:bodyPr/>
                    <a:lstStyle/>
                    <a:p>
                      <a:endParaRPr lang="en-US" dirty="0"/>
                    </a:p>
                  </a:txBody>
                  <a:tcPr/>
                </a:tc>
                <a:extLst>
                  <a:ext uri="{0D108BD9-81ED-4DB2-BD59-A6C34878D82A}">
                    <a16:rowId xmlns:a16="http://schemas.microsoft.com/office/drawing/2014/main" val="2669603619"/>
                  </a:ext>
                </a:extLst>
              </a:tr>
              <a:tr h="370840">
                <a:tc>
                  <a:txBody>
                    <a:bodyPr/>
                    <a:lstStyle/>
                    <a:p>
                      <a:r>
                        <a:rPr lang="fr-LU" dirty="0"/>
                        <a:t>exemple</a:t>
                      </a:r>
                      <a:endParaRPr lang="en-US" dirty="0"/>
                    </a:p>
                  </a:txBody>
                  <a:tcPr/>
                </a:tc>
                <a:tc gridSpan="2">
                  <a:txBody>
                    <a:bodyPr/>
                    <a:lstStyle/>
                    <a:p>
                      <a:pPr algn="ctr"/>
                      <a:r>
                        <a:rPr lang="fr-FR" sz="1800" dirty="0"/>
                        <a:t>un élève ayant des problèmes de contrôle des impulsions peut bénéficier de l'accent mis sur les compétences de régulation des émotions dans le cadre d'un programme ASE et du système de renforcement offert par le système PBIS à l'échelle de l'école.</a:t>
                      </a:r>
                      <a:endParaRPr lang="en-US" sz="1800" dirty="0"/>
                    </a:p>
                  </a:txBody>
                  <a:tcPr/>
                </a:tc>
                <a:tc hMerge="1">
                  <a:txBody>
                    <a:bodyPr/>
                    <a:lstStyle/>
                    <a:p>
                      <a:endParaRPr lang="en-US"/>
                    </a:p>
                  </a:txBody>
                  <a:tcPr/>
                </a:tc>
                <a:extLst>
                  <a:ext uri="{0D108BD9-81ED-4DB2-BD59-A6C34878D82A}">
                    <a16:rowId xmlns:a16="http://schemas.microsoft.com/office/drawing/2014/main" val="2712396208"/>
                  </a:ext>
                </a:extLst>
              </a:tr>
            </a:tbl>
          </a:graphicData>
        </a:graphic>
      </p:graphicFrame>
      <p:sp>
        <p:nvSpPr>
          <p:cNvPr id="3" name="Slide Number Placeholder 2">
            <a:extLst>
              <a:ext uri="{FF2B5EF4-FFF2-40B4-BE49-F238E27FC236}">
                <a16:creationId xmlns:a16="http://schemas.microsoft.com/office/drawing/2014/main" id="{B3BB8209-C54C-07C8-F7FB-E97E54A56E70}"/>
              </a:ext>
            </a:extLst>
          </p:cNvPr>
          <p:cNvSpPr>
            <a:spLocks noGrp="1"/>
          </p:cNvSpPr>
          <p:nvPr>
            <p:ph type="sldNum" sz="quarter" idx="12"/>
          </p:nvPr>
        </p:nvSpPr>
        <p:spPr/>
        <p:txBody>
          <a:bodyPr/>
          <a:lstStyle/>
          <a:p>
            <a:fld id="{28AFA430-5923-458E-A688-EA085CE2165A}" type="slidenum">
              <a:rPr lang="en-US" smtClean="0"/>
              <a:t>11</a:t>
            </a:fld>
            <a:endParaRPr lang="en-US"/>
          </a:p>
        </p:txBody>
      </p:sp>
    </p:spTree>
    <p:extLst>
      <p:ext uri="{BB962C8B-B14F-4D97-AF65-F5344CB8AC3E}">
        <p14:creationId xmlns:p14="http://schemas.microsoft.com/office/powerpoint/2010/main" val="541163900"/>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093602-F889-9978-4B06-538A51ED8936}"/>
              </a:ext>
            </a:extLst>
          </p:cNvPr>
          <p:cNvSpPr>
            <a:spLocks noGrp="1"/>
          </p:cNvSpPr>
          <p:nvPr>
            <p:ph type="title"/>
          </p:nvPr>
        </p:nvSpPr>
        <p:spPr/>
        <p:txBody>
          <a:bodyPr/>
          <a:lstStyle/>
          <a:p>
            <a:pPr algn="ctr"/>
            <a:r>
              <a:rPr lang="fr-LU" dirty="0"/>
              <a:t>Évaluations indirectes :</a:t>
            </a:r>
            <a:br>
              <a:rPr lang="fr-LU" dirty="0"/>
            </a:br>
            <a:r>
              <a:rPr lang="fr-LU" dirty="0"/>
              <a:t>	</a:t>
            </a:r>
            <a:r>
              <a:rPr lang="fr-LU" sz="4400" dirty="0"/>
              <a:t>Le TOCA-C</a:t>
            </a:r>
            <a:endParaRPr lang="en-US" dirty="0"/>
          </a:p>
        </p:txBody>
      </p:sp>
      <p:sp>
        <p:nvSpPr>
          <p:cNvPr id="2" name="Text Placeholder 1">
            <a:extLst>
              <a:ext uri="{FF2B5EF4-FFF2-40B4-BE49-F238E27FC236}">
                <a16:creationId xmlns:a16="http://schemas.microsoft.com/office/drawing/2014/main" id="{55700EC7-C4C6-959C-FCC0-D2D2364F28AD}"/>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5668AB00-E260-B312-9D9D-0EE3AC6528AE}"/>
              </a:ext>
            </a:extLst>
          </p:cNvPr>
          <p:cNvSpPr>
            <a:spLocks noGrp="1"/>
          </p:cNvSpPr>
          <p:nvPr>
            <p:ph type="sldNum" sz="quarter" idx="12"/>
          </p:nvPr>
        </p:nvSpPr>
        <p:spPr/>
        <p:txBody>
          <a:bodyPr/>
          <a:lstStyle/>
          <a:p>
            <a:fld id="{57C20FF3-AA7E-4D48-82AB-F8723CBE8BB9}" type="slidenum">
              <a:rPr lang="de-DE" smtClean="0"/>
              <a:t>12</a:t>
            </a:fld>
            <a:endParaRPr lang="de-DE"/>
          </a:p>
        </p:txBody>
      </p:sp>
    </p:spTree>
    <p:extLst>
      <p:ext uri="{BB962C8B-B14F-4D97-AF65-F5344CB8AC3E}">
        <p14:creationId xmlns:p14="http://schemas.microsoft.com/office/powerpoint/2010/main" val="110355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85BC1-D970-5CA4-FC13-3C12482F9BDA}"/>
              </a:ext>
            </a:extLst>
          </p:cNvPr>
          <p:cNvSpPr>
            <a:spLocks noGrp="1"/>
          </p:cNvSpPr>
          <p:nvPr>
            <p:ph type="title"/>
          </p:nvPr>
        </p:nvSpPr>
        <p:spPr>
          <a:xfrm>
            <a:off x="104274" y="203764"/>
            <a:ext cx="686301" cy="6520886"/>
          </a:xfrm>
        </p:spPr>
        <p:txBody>
          <a:bodyPr vert="wordArtVert"/>
          <a:lstStyle/>
          <a:p>
            <a:r>
              <a:rPr lang="fr-FR" sz="2400" dirty="0"/>
              <a:t>TOCA-C vs ASE</a:t>
            </a:r>
            <a:endParaRPr lang="fr-BE" sz="2400" dirty="0"/>
          </a:p>
        </p:txBody>
      </p:sp>
      <p:graphicFrame>
        <p:nvGraphicFramePr>
          <p:cNvPr id="13" name="Table 12">
            <a:extLst>
              <a:ext uri="{FF2B5EF4-FFF2-40B4-BE49-F238E27FC236}">
                <a16:creationId xmlns:a16="http://schemas.microsoft.com/office/drawing/2014/main" id="{07F43AE1-1608-AF13-FE83-8E4017971269}"/>
              </a:ext>
            </a:extLst>
          </p:cNvPr>
          <p:cNvGraphicFramePr>
            <a:graphicFrameLocks noGrp="1"/>
          </p:cNvGraphicFramePr>
          <p:nvPr>
            <p:extLst>
              <p:ext uri="{D42A27DB-BD31-4B8C-83A1-F6EECF244321}">
                <p14:modId xmlns:p14="http://schemas.microsoft.com/office/powerpoint/2010/main" val="1188558348"/>
              </p:ext>
            </p:extLst>
          </p:nvPr>
        </p:nvGraphicFramePr>
        <p:xfrm>
          <a:off x="790575" y="213247"/>
          <a:ext cx="10896351" cy="6422728"/>
        </p:xfrm>
        <a:graphic>
          <a:graphicData uri="http://schemas.openxmlformats.org/drawingml/2006/table">
            <a:tbl>
              <a:tblPr>
                <a:tableStyleId>{5C22544A-7EE6-4342-B048-85BDC9FD1C3A}</a:tableStyleId>
              </a:tblPr>
              <a:tblGrid>
                <a:gridCol w="2954111">
                  <a:extLst>
                    <a:ext uri="{9D8B030D-6E8A-4147-A177-3AD203B41FA5}">
                      <a16:colId xmlns:a16="http://schemas.microsoft.com/office/drawing/2014/main" val="3490152515"/>
                    </a:ext>
                  </a:extLst>
                </a:gridCol>
                <a:gridCol w="2954111">
                  <a:extLst>
                    <a:ext uri="{9D8B030D-6E8A-4147-A177-3AD203B41FA5}">
                      <a16:colId xmlns:a16="http://schemas.microsoft.com/office/drawing/2014/main" val="383053277"/>
                    </a:ext>
                  </a:extLst>
                </a:gridCol>
                <a:gridCol w="1158090">
                  <a:extLst>
                    <a:ext uri="{9D8B030D-6E8A-4147-A177-3AD203B41FA5}">
                      <a16:colId xmlns:a16="http://schemas.microsoft.com/office/drawing/2014/main" val="720615035"/>
                    </a:ext>
                  </a:extLst>
                </a:gridCol>
                <a:gridCol w="1383819">
                  <a:extLst>
                    <a:ext uri="{9D8B030D-6E8A-4147-A177-3AD203B41FA5}">
                      <a16:colId xmlns:a16="http://schemas.microsoft.com/office/drawing/2014/main" val="4218648560"/>
                    </a:ext>
                  </a:extLst>
                </a:gridCol>
                <a:gridCol w="1140915">
                  <a:extLst>
                    <a:ext uri="{9D8B030D-6E8A-4147-A177-3AD203B41FA5}">
                      <a16:colId xmlns:a16="http://schemas.microsoft.com/office/drawing/2014/main" val="1961999150"/>
                    </a:ext>
                  </a:extLst>
                </a:gridCol>
                <a:gridCol w="1305305">
                  <a:extLst>
                    <a:ext uri="{9D8B030D-6E8A-4147-A177-3AD203B41FA5}">
                      <a16:colId xmlns:a16="http://schemas.microsoft.com/office/drawing/2014/main" val="3971548194"/>
                    </a:ext>
                  </a:extLst>
                </a:gridCol>
              </a:tblGrid>
              <a:tr h="430119">
                <a:tc gridSpan="2">
                  <a:txBody>
                    <a:bodyPr/>
                    <a:lstStyle/>
                    <a:p>
                      <a:pPr algn="ctr" fontAlgn="b"/>
                      <a:r>
                        <a:rPr lang="fr-LU" sz="1400" b="0" i="0" u="none" strike="noStrike" dirty="0">
                          <a:solidFill>
                            <a:srgbClr val="000000"/>
                          </a:solidFill>
                          <a:effectLst/>
                          <a:latin typeface="Times New Roman" panose="02020603050405020304" pitchFamily="18" charset="0"/>
                        </a:rPr>
                        <a:t>TOCA-C</a:t>
                      </a:r>
                      <a:endParaRPr lang="en-US" sz="1400" b="0" i="0" u="none" strike="noStrike" dirty="0">
                        <a:solidFill>
                          <a:srgbClr val="000000"/>
                        </a:solidFill>
                        <a:effectLst/>
                        <a:latin typeface="Times New Roman" panose="02020603050405020304" pitchFamily="18" charset="0"/>
                      </a:endParaRPr>
                    </a:p>
                  </a:txBody>
                  <a:tcPr marL="8778" marR="8778" marT="8778" marB="0" anchor="ctr"/>
                </a:tc>
                <a:tc hMerge="1">
                  <a:txBody>
                    <a:bodyPr/>
                    <a:lstStyle/>
                    <a:p>
                      <a:pPr algn="l" fontAlgn="b"/>
                      <a:endParaRPr lang="en-US" sz="10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gestion de soi</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conscience sociale</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compétences relationnelles</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conscience de soi</a:t>
                      </a:r>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2373251113"/>
                  </a:ext>
                </a:extLst>
              </a:tr>
              <a:tr h="184337">
                <a:tc rowSpan="5">
                  <a:txBody>
                    <a:bodyPr/>
                    <a:lstStyle/>
                    <a:p>
                      <a:pPr algn="ctr" fontAlgn="b"/>
                      <a:r>
                        <a:rPr lang="en-US" sz="1400" u="none" strike="noStrike" dirty="0" err="1">
                          <a:effectLst/>
                        </a:rPr>
                        <a:t>Problèmes</a:t>
                      </a:r>
                      <a:r>
                        <a:rPr lang="en-US" sz="1400" u="none" strike="noStrike" dirty="0">
                          <a:effectLst/>
                        </a:rPr>
                        <a:t> de concentration</a:t>
                      </a:r>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rtl="0" fontAlgn="ctr"/>
                      <a:r>
                        <a:rPr lang="en-US" sz="1200" u="none" strike="noStrike">
                          <a:effectLst/>
                        </a:rPr>
                        <a:t>Se concentre</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452624144"/>
                  </a:ext>
                </a:extLst>
              </a:tr>
              <a:tr h="193115">
                <a:tc vMerge="1">
                  <a:txBody>
                    <a:bodyPr/>
                    <a:lstStyle/>
                    <a:p>
                      <a:endParaRPr lang="en-US"/>
                    </a:p>
                  </a:txBody>
                  <a:tcPr/>
                </a:tc>
                <a:tc>
                  <a:txBody>
                    <a:bodyPr/>
                    <a:lstStyle/>
                    <a:p>
                      <a:pPr algn="l" rtl="0" fontAlgn="ctr"/>
                      <a:r>
                        <a:rPr lang="fr-FR" sz="1200" u="none" strike="noStrike">
                          <a:effectLst/>
                        </a:rPr>
                        <a:t>S'en tient à sa tâche</a:t>
                      </a:r>
                      <a:endParaRPr lang="fr-FR"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3575671581"/>
                  </a:ext>
                </a:extLst>
              </a:tr>
              <a:tr h="184337">
                <a:tc vMerge="1">
                  <a:txBody>
                    <a:bodyPr/>
                    <a:lstStyle/>
                    <a:p>
                      <a:endParaRPr lang="en-US"/>
                    </a:p>
                  </a:txBody>
                  <a:tcPr/>
                </a:tc>
                <a:tc>
                  <a:txBody>
                    <a:bodyPr/>
                    <a:lstStyle/>
                    <a:p>
                      <a:pPr algn="l" rtl="0" fontAlgn="ctr"/>
                      <a:r>
                        <a:rPr lang="en-US" sz="1200" u="none" strike="noStrike" dirty="0">
                          <a:effectLst/>
                        </a:rPr>
                        <a:t>Est </a:t>
                      </a:r>
                      <a:r>
                        <a:rPr lang="en-US" sz="1200" u="none" strike="noStrike" dirty="0" err="1">
                          <a:effectLst/>
                        </a:rPr>
                        <a:t>facilement</a:t>
                      </a:r>
                      <a:r>
                        <a:rPr lang="en-US" sz="1200" u="none" strike="noStrike" dirty="0">
                          <a:effectLst/>
                        </a:rPr>
                        <a:t> distrait(e)</a:t>
                      </a:r>
                      <a:endParaRPr lang="en-US"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1371769750"/>
                  </a:ext>
                </a:extLst>
              </a:tr>
              <a:tr h="184337">
                <a:tc vMerge="1">
                  <a:txBody>
                    <a:bodyPr/>
                    <a:lstStyle/>
                    <a:p>
                      <a:endParaRPr lang="en-US"/>
                    </a:p>
                  </a:txBody>
                  <a:tcPr/>
                </a:tc>
                <a:tc>
                  <a:txBody>
                    <a:bodyPr/>
                    <a:lstStyle/>
                    <a:p>
                      <a:pPr algn="l" rtl="0" fontAlgn="ctr"/>
                      <a:r>
                        <a:rPr lang="fr-FR" sz="1200" u="none" strike="noStrike" dirty="0">
                          <a:effectLst/>
                        </a:rPr>
                        <a:t>Termine ses travaux</a:t>
                      </a:r>
                      <a:endParaRPr lang="fr-FR"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2286782345"/>
                  </a:ext>
                </a:extLst>
              </a:tr>
              <a:tr h="184337">
                <a:tc vMerge="1">
                  <a:txBody>
                    <a:bodyPr/>
                    <a:lstStyle/>
                    <a:p>
                      <a:endParaRPr lang="en-US"/>
                    </a:p>
                  </a:txBody>
                  <a:tcPr/>
                </a:tc>
                <a:tc>
                  <a:txBody>
                    <a:bodyPr/>
                    <a:lstStyle/>
                    <a:p>
                      <a:pPr algn="l" rtl="0" fontAlgn="ctr"/>
                      <a:r>
                        <a:rPr lang="fr-FR" sz="1200" u="none" strike="noStrike" dirty="0">
                          <a:effectLst/>
                        </a:rPr>
                        <a:t>Apprend à la hauteur de ses capacités</a:t>
                      </a:r>
                      <a:endParaRPr lang="fr-FR"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r>
                        <a:rPr lang="fr-LU" sz="1400" b="0" i="0" u="none" strike="noStrike" dirty="0">
                          <a:solidFill>
                            <a:srgbClr val="000000"/>
                          </a:solidFill>
                          <a:effectLst/>
                          <a:latin typeface="Times New Roman" panose="02020603050405020304" pitchFamily="18" charset="0"/>
                        </a:rPr>
                        <a:t>x</a:t>
                      </a:r>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1384217967"/>
                  </a:ext>
                </a:extLst>
              </a:tr>
              <a:tr h="359896">
                <a:tc rowSpan="6">
                  <a:txBody>
                    <a:bodyPr/>
                    <a:lstStyle/>
                    <a:p>
                      <a:pPr algn="ctr" fontAlgn="b"/>
                      <a:r>
                        <a:rPr lang="en-US" sz="1400" u="none" strike="noStrike" dirty="0" err="1">
                          <a:effectLst/>
                        </a:rPr>
                        <a:t>Comportement</a:t>
                      </a:r>
                      <a:r>
                        <a:rPr lang="en-US" sz="1400" u="none" strike="noStrike" dirty="0">
                          <a:effectLst/>
                        </a:rPr>
                        <a:t> </a:t>
                      </a:r>
                      <a:r>
                        <a:rPr lang="en-US" sz="1400" u="none" strike="noStrike" dirty="0" err="1">
                          <a:effectLst/>
                        </a:rPr>
                        <a:t>agressif</a:t>
                      </a:r>
                      <a:r>
                        <a:rPr lang="en-US" sz="1400" u="none" strike="noStrike" dirty="0">
                          <a:effectLst/>
                        </a:rPr>
                        <a:t>/</a:t>
                      </a:r>
                      <a:r>
                        <a:rPr lang="en-US" sz="1400" u="none" strike="noStrike" dirty="0" err="1">
                          <a:effectLst/>
                        </a:rPr>
                        <a:t>perturbateur</a:t>
                      </a:r>
                    </a:p>
                    <a:p>
                      <a:pPr algn="ctr" fontAlgn="b"/>
                      <a:r>
                        <a:rPr lang="en-US" sz="1400" u="none" strike="noStrike" dirty="0">
                          <a:effectLst/>
                        </a:rPr>
                        <a:t> </a:t>
                      </a:r>
                    </a:p>
                    <a:p>
                      <a:pPr algn="ctr" fontAlgn="b"/>
                      <a:r>
                        <a:rPr lang="en-US" sz="1400" u="none" strike="noStrike" dirty="0">
                          <a:effectLst/>
                        </a:rPr>
                        <a:t> </a:t>
                      </a:r>
                    </a:p>
                    <a:p>
                      <a:pPr algn="ctr" fontAlgn="b"/>
                      <a:r>
                        <a:rPr lang="en-US" sz="1400" u="none" strike="noStrike" dirty="0">
                          <a:effectLst/>
                        </a:rPr>
                        <a:t> </a:t>
                      </a:r>
                    </a:p>
                    <a:p>
                      <a:pPr algn="ctr" fontAlgn="b"/>
                      <a:r>
                        <a:rPr lang="en-US" sz="1400" u="none" strike="noStrike" dirty="0">
                          <a:effectLst/>
                        </a:rPr>
                        <a:t> </a:t>
                      </a:r>
                    </a:p>
                    <a:p>
                      <a:pPr algn="ctr" fontAlgn="b"/>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rtl="0" fontAlgn="ctr"/>
                      <a:r>
                        <a:rPr lang="en-US" sz="1200" u="none" strike="noStrike" dirty="0" err="1">
                          <a:effectLst/>
                        </a:rPr>
                        <a:t>Enfreint</a:t>
                      </a:r>
                      <a:r>
                        <a:rPr lang="en-US" sz="1200" u="none" strike="noStrike" dirty="0">
                          <a:effectLst/>
                        </a:rPr>
                        <a:t> les </a:t>
                      </a:r>
                      <a:r>
                        <a:rPr lang="en-US" sz="1200" u="none" strike="noStrike" dirty="0" err="1">
                          <a:effectLst/>
                        </a:rPr>
                        <a:t>règles</a:t>
                      </a:r>
                      <a:endParaRPr lang="en-US"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515844697"/>
                  </a:ext>
                </a:extLst>
              </a:tr>
              <a:tr h="184337">
                <a:tc vMerge="1">
                  <a:txBody>
                    <a:bodyPr/>
                    <a:lstStyle/>
                    <a:p>
                      <a:endParaRPr/>
                    </a:p>
                  </a:txBody>
                  <a:tcPr marL="8778" marR="8778" marT="8778" marB="0" anchor="b"/>
                </a:tc>
                <a:tc>
                  <a:txBody>
                    <a:bodyPr/>
                    <a:lstStyle/>
                    <a:p>
                      <a:pPr algn="l" rtl="0" fontAlgn="ctr"/>
                      <a:r>
                        <a:rPr lang="fr-FR" sz="1200" u="none" strike="noStrike">
                          <a:effectLst/>
                        </a:rPr>
                        <a:t>Ne s'entend pas avec les autres</a:t>
                      </a:r>
                      <a:endParaRPr lang="fr-FR"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3280691817"/>
                  </a:ext>
                </a:extLst>
              </a:tr>
              <a:tr h="184337">
                <a:tc vMerge="1">
                  <a:txBody>
                    <a:bodyPr/>
                    <a:lstStyle/>
                    <a:p>
                      <a:endParaRPr/>
                    </a:p>
                  </a:txBody>
                  <a:tcPr marL="8778" marR="8778" marT="8778" marB="0" anchor="b"/>
                </a:tc>
                <a:tc>
                  <a:txBody>
                    <a:bodyPr/>
                    <a:lstStyle/>
                    <a:p>
                      <a:pPr algn="l" rtl="0" fontAlgn="ctr"/>
                      <a:r>
                        <a:rPr lang="en-US" sz="1200" u="none" strike="noStrike" dirty="0">
                          <a:effectLst/>
                        </a:rPr>
                        <a:t>Porte </a:t>
                      </a:r>
                      <a:r>
                        <a:rPr lang="en-US" sz="1200" u="none" strike="noStrike" dirty="0" err="1">
                          <a:effectLst/>
                        </a:rPr>
                        <a:t>atteinte</a:t>
                      </a:r>
                      <a:r>
                        <a:rPr lang="en-US" sz="1200" u="none" strike="noStrike" dirty="0">
                          <a:effectLst/>
                        </a:rPr>
                        <a:t> à autrui</a:t>
                      </a:r>
                      <a:endParaRPr lang="en-US"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1450422236"/>
                  </a:ext>
                </a:extLst>
              </a:tr>
              <a:tr h="184337">
                <a:tc vMerge="1">
                  <a:txBody>
                    <a:bodyPr/>
                    <a:lstStyle/>
                    <a:p>
                      <a:endParaRPr/>
                    </a:p>
                  </a:txBody>
                  <a:tcPr marL="8778" marR="8778" marT="8778" marB="0" anchor="b"/>
                </a:tc>
                <a:tc>
                  <a:txBody>
                    <a:bodyPr/>
                    <a:lstStyle/>
                    <a:p>
                      <a:pPr algn="l" rtl="0" fontAlgn="ctr"/>
                      <a:r>
                        <a:rPr lang="fr-FR" sz="1200" u="none" strike="noStrike">
                          <a:effectLst/>
                        </a:rPr>
                        <a:t>Se met en colère lorsqu'il est provoqué par d'autres enfants</a:t>
                      </a:r>
                      <a:endParaRPr lang="fr-FR"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2581108828"/>
                  </a:ext>
                </a:extLst>
              </a:tr>
              <a:tr h="184337">
                <a:tc vMerge="1">
                  <a:txBody>
                    <a:bodyPr/>
                    <a:lstStyle/>
                    <a:p>
                      <a:endParaRPr/>
                    </a:p>
                  </a:txBody>
                  <a:tcPr marL="8778" marR="8778" marT="8778" marB="0" anchor="b"/>
                </a:tc>
                <a:tc>
                  <a:txBody>
                    <a:bodyPr/>
                    <a:lstStyle/>
                    <a:p>
                      <a:pPr algn="l" rtl="0" fontAlgn="ctr"/>
                      <a:r>
                        <a:rPr lang="en-US" sz="1200" u="none" strike="noStrike" dirty="0">
                          <a:effectLst/>
                        </a:rPr>
                        <a:t>Se bat</a:t>
                      </a:r>
                      <a:endParaRPr lang="en-US"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2256401849"/>
                  </a:ext>
                </a:extLst>
              </a:tr>
              <a:tr h="184337">
                <a:tc vMerge="1">
                  <a:txBody>
                    <a:bodyPr/>
                    <a:lstStyle/>
                    <a:p>
                      <a:endParaRPr dirty="0"/>
                    </a:p>
                  </a:txBody>
                  <a:tcPr marL="8778" marR="8778" marT="8778" marB="0" anchor="b"/>
                </a:tc>
                <a:tc>
                  <a:txBody>
                    <a:bodyPr/>
                    <a:lstStyle/>
                    <a:p>
                      <a:pPr algn="l" rtl="0" fontAlgn="ctr"/>
                      <a:r>
                        <a:rPr lang="en-US" sz="1200" u="none" strike="noStrike" dirty="0" err="1">
                          <a:effectLst/>
                        </a:rPr>
                        <a:t>Taquine</a:t>
                      </a:r>
                      <a:r>
                        <a:rPr lang="en-US" sz="1200" u="none" strike="noStrike" dirty="0">
                          <a:effectLst/>
                        </a:rPr>
                        <a:t> </a:t>
                      </a:r>
                      <a:r>
                        <a:rPr lang="en-US" sz="1200" u="none" strike="noStrike" dirty="0" err="1">
                          <a:effectLst/>
                        </a:rPr>
                        <a:t>ses</a:t>
                      </a:r>
                      <a:r>
                        <a:rPr lang="en-US" sz="1200" u="none" strike="noStrike" dirty="0">
                          <a:effectLst/>
                        </a:rPr>
                        <a:t> </a:t>
                      </a:r>
                      <a:r>
                        <a:rPr lang="en-US" sz="1200" u="none" strike="noStrike" dirty="0" err="1">
                          <a:effectLst/>
                        </a:rPr>
                        <a:t>camarades</a:t>
                      </a:r>
                      <a:r>
                        <a:rPr lang="en-US" sz="1200" u="none" strike="noStrike" dirty="0">
                          <a:effectLst/>
                        </a:rPr>
                        <a:t> de </a:t>
                      </a:r>
                      <a:r>
                        <a:rPr lang="en-US" sz="1200" u="none" strike="noStrike" dirty="0" err="1">
                          <a:effectLst/>
                        </a:rPr>
                        <a:t>classe</a:t>
                      </a:r>
                      <a:endParaRPr lang="en-US"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1383558303"/>
                  </a:ext>
                </a:extLst>
              </a:tr>
              <a:tr h="184337">
                <a:tc rowSpan="3">
                  <a:txBody>
                    <a:bodyPr/>
                    <a:lstStyle/>
                    <a:p>
                      <a:pPr algn="ctr" fontAlgn="b"/>
                      <a:r>
                        <a:rPr lang="en-US" sz="1400" u="none" strike="noStrike" dirty="0" err="1">
                          <a:effectLst/>
                        </a:rPr>
                        <a:t>Comportement</a:t>
                      </a:r>
                      <a:r>
                        <a:rPr lang="en-US" sz="1400" u="none" strike="noStrike" dirty="0">
                          <a:effectLst/>
                        </a:rPr>
                        <a:t> prosocial</a:t>
                      </a:r>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rtl="0" fontAlgn="ctr"/>
                      <a:r>
                        <a:rPr lang="en-US" sz="1200" u="none" strike="noStrike" dirty="0">
                          <a:effectLst/>
                        </a:rPr>
                        <a:t>Est amical</a:t>
                      </a:r>
                      <a:endParaRPr lang="en-US"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3332831579"/>
                  </a:ext>
                </a:extLst>
              </a:tr>
              <a:tr h="359896">
                <a:tc vMerge="1">
                  <a:txBody>
                    <a:bodyPr/>
                    <a:lstStyle/>
                    <a:p>
                      <a:endParaRPr lang="en-US"/>
                    </a:p>
                  </a:txBody>
                  <a:tcPr/>
                </a:tc>
                <a:tc>
                  <a:txBody>
                    <a:bodyPr/>
                    <a:lstStyle/>
                    <a:p>
                      <a:pPr algn="l" rtl="0" fontAlgn="ctr"/>
                      <a:r>
                        <a:rPr lang="fr-FR" sz="1200" u="none" strike="noStrike" dirty="0">
                          <a:effectLst/>
                        </a:rPr>
                        <a:t>Fait preuve d'empathie et de compassion à l'égard des sentiments d'autrui</a:t>
                      </a:r>
                      <a:endParaRPr lang="fr-FR" sz="1200" b="1" i="0" u="none" strike="noStrike" dirty="0">
                        <a:solidFill>
                          <a:srgbClr val="FFFFFF"/>
                        </a:solidFill>
                        <a:effectLst/>
                        <a:latin typeface="Calibri" panose="020F0502020204030204" pitchFamily="34"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dirty="0">
                          <a:effectLst/>
                        </a:rPr>
                        <a:t>x</a:t>
                      </a:r>
                    </a:p>
                    <a:p>
                      <a:pPr algn="l" fontAlgn="b"/>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3671788229"/>
                  </a:ext>
                </a:extLst>
              </a:tr>
              <a:tr h="184337">
                <a:tc vMerge="1">
                  <a:txBody>
                    <a:bodyPr/>
                    <a:lstStyle/>
                    <a:p>
                      <a:endParaRPr lang="en-US"/>
                    </a:p>
                  </a:txBody>
                  <a:tcPr/>
                </a:tc>
                <a:tc>
                  <a:txBody>
                    <a:bodyPr/>
                    <a:lstStyle/>
                    <a:p>
                      <a:pPr algn="l" rtl="0" fontAlgn="ctr"/>
                      <a:r>
                        <a:rPr lang="fr-FR" sz="1200" u="none" strike="noStrike">
                          <a:effectLst/>
                        </a:rPr>
                        <a:t>Est rejeté par ses camarades de classe</a:t>
                      </a:r>
                      <a:endParaRPr lang="fr-FR"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3221376632"/>
                  </a:ext>
                </a:extLst>
              </a:tr>
              <a:tr h="184337">
                <a:tc rowSpan="5">
                  <a:txBody>
                    <a:bodyPr/>
                    <a:lstStyle/>
                    <a:p>
                      <a:pPr algn="ctr" fontAlgn="b"/>
                      <a:r>
                        <a:rPr lang="fr-FR" sz="1400" u="none" strike="noStrike" dirty="0">
                          <a:effectLst/>
                        </a:rPr>
                        <a:t>Problèmes de régulation des émotions</a:t>
                      </a:r>
                      <a:endParaRPr lang="fr-FR"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rtl="0" fontAlgn="ctr"/>
                      <a:r>
                        <a:rPr lang="fr-FR" sz="1200" u="none" strike="noStrike">
                          <a:effectLst/>
                        </a:rPr>
                        <a:t>S'arrête et se calme en cas de colère ou de contrariété</a:t>
                      </a:r>
                      <a:endParaRPr lang="fr-FR"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dirty="0">
                          <a:effectLst/>
                        </a:rPr>
                        <a:t>x</a:t>
                      </a:r>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2867943169"/>
                  </a:ext>
                </a:extLst>
              </a:tr>
              <a:tr h="193115">
                <a:tc vMerge="1">
                  <a:txBody>
                    <a:bodyPr/>
                    <a:lstStyle/>
                    <a:p>
                      <a:endParaRPr lang="en-US"/>
                    </a:p>
                  </a:txBody>
                  <a:tcPr/>
                </a:tc>
                <a:tc>
                  <a:txBody>
                    <a:bodyPr/>
                    <a:lstStyle/>
                    <a:p>
                      <a:pPr algn="l" rtl="0" fontAlgn="ctr"/>
                      <a:r>
                        <a:rPr lang="en-US" sz="1200" u="none" strike="noStrike">
                          <a:effectLst/>
                        </a:rPr>
                        <a:t>Change rapidement d'humeur</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337762813"/>
                  </a:ext>
                </a:extLst>
              </a:tr>
              <a:tr h="184337">
                <a:tc vMerge="1">
                  <a:txBody>
                    <a:bodyPr/>
                    <a:lstStyle/>
                    <a:p>
                      <a:endParaRPr lang="en-US"/>
                    </a:p>
                  </a:txBody>
                  <a:tcPr/>
                </a:tc>
                <a:tc>
                  <a:txBody>
                    <a:bodyPr/>
                    <a:lstStyle/>
                    <a:p>
                      <a:pPr algn="l" rtl="0" fontAlgn="ctr"/>
                      <a:r>
                        <a:rPr lang="en-US" sz="1200" u="none" strike="noStrike">
                          <a:effectLst/>
                        </a:rPr>
                        <a:t>Impulsif</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4150729314"/>
                  </a:ext>
                </a:extLst>
              </a:tr>
              <a:tr h="184337">
                <a:tc vMerge="1">
                  <a:txBody>
                    <a:bodyPr/>
                    <a:lstStyle/>
                    <a:p>
                      <a:endParaRPr lang="en-US"/>
                    </a:p>
                  </a:txBody>
                  <a:tcPr/>
                </a:tc>
                <a:tc>
                  <a:txBody>
                    <a:bodyPr/>
                    <a:lstStyle/>
                    <a:p>
                      <a:pPr algn="l" rtl="0" fontAlgn="ctr"/>
                      <a:r>
                        <a:rPr lang="en-US" sz="1200" u="none" strike="noStrike">
                          <a:effectLst/>
                        </a:rPr>
                        <a:t>Facilement frustré</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1788877997"/>
                  </a:ext>
                </a:extLst>
              </a:tr>
              <a:tr h="184337">
                <a:tc vMerge="1">
                  <a:txBody>
                    <a:bodyPr/>
                    <a:lstStyle/>
                    <a:p>
                      <a:endParaRPr lang="en-US"/>
                    </a:p>
                  </a:txBody>
                  <a:tcPr/>
                </a:tc>
                <a:tc>
                  <a:txBody>
                    <a:bodyPr/>
                    <a:lstStyle/>
                    <a:p>
                      <a:pPr algn="l" rtl="0" fontAlgn="ctr"/>
                      <a:r>
                        <a:rPr lang="en-US" sz="1200" u="none" strike="noStrike">
                          <a:effectLst/>
                        </a:rPr>
                        <a:t>Facilement contrarié</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2478194055"/>
                  </a:ext>
                </a:extLst>
              </a:tr>
              <a:tr h="184337">
                <a:tc rowSpan="5">
                  <a:txBody>
                    <a:bodyPr/>
                    <a:lstStyle/>
                    <a:p>
                      <a:pPr algn="ctr" fontAlgn="b"/>
                      <a:r>
                        <a:rPr lang="en-US" sz="1400" u="none" strike="noStrike" dirty="0">
                          <a:effectLst/>
                        </a:rPr>
                        <a:t>Troubles </a:t>
                      </a:r>
                      <a:r>
                        <a:rPr lang="en-US" sz="1400" u="none" strike="noStrike" dirty="0" err="1">
                          <a:effectLst/>
                        </a:rPr>
                        <a:t>intériorisés</a:t>
                      </a:r>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rtl="0" fontAlgn="ctr"/>
                      <a:r>
                        <a:rPr lang="en-US" sz="1200" u="none" strike="noStrike">
                          <a:effectLst/>
                        </a:rPr>
                        <a:t>Nerveux</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1232134743"/>
                  </a:ext>
                </a:extLst>
              </a:tr>
              <a:tr h="184337">
                <a:tc vMerge="1">
                  <a:txBody>
                    <a:bodyPr/>
                    <a:lstStyle/>
                    <a:p>
                      <a:endParaRPr lang="en-US"/>
                    </a:p>
                  </a:txBody>
                  <a:tcPr/>
                </a:tc>
                <a:tc>
                  <a:txBody>
                    <a:bodyPr/>
                    <a:lstStyle/>
                    <a:p>
                      <a:pPr algn="l" rtl="0" fontAlgn="ctr"/>
                      <a:r>
                        <a:rPr lang="en-US" sz="1200" u="none" strike="noStrike">
                          <a:effectLst/>
                        </a:rPr>
                        <a:t>Replié sur soi</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3589179466"/>
                  </a:ext>
                </a:extLst>
              </a:tr>
              <a:tr h="184337">
                <a:tc vMerge="1">
                  <a:txBody>
                    <a:bodyPr/>
                    <a:lstStyle/>
                    <a:p>
                      <a:endParaRPr lang="en-US"/>
                    </a:p>
                  </a:txBody>
                  <a:tcPr/>
                </a:tc>
                <a:tc>
                  <a:txBody>
                    <a:bodyPr/>
                    <a:lstStyle/>
                    <a:p>
                      <a:pPr algn="l" rtl="0" fontAlgn="ctr"/>
                      <a:r>
                        <a:rPr lang="en-US" sz="1200" u="none" strike="noStrike">
                          <a:effectLst/>
                        </a:rPr>
                        <a:t>Craintif</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2029184062"/>
                  </a:ext>
                </a:extLst>
              </a:tr>
              <a:tr h="184337">
                <a:tc vMerge="1">
                  <a:txBody>
                    <a:bodyPr/>
                    <a:lstStyle/>
                    <a:p>
                      <a:endParaRPr lang="en-US"/>
                    </a:p>
                  </a:txBody>
                  <a:tcPr/>
                </a:tc>
                <a:tc>
                  <a:txBody>
                    <a:bodyPr/>
                    <a:lstStyle/>
                    <a:p>
                      <a:pPr algn="l" rtl="0" fontAlgn="ctr"/>
                      <a:r>
                        <a:rPr lang="en-US" sz="1200" u="none" strike="noStrike">
                          <a:effectLst/>
                        </a:rPr>
                        <a:t>Triste</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4000248170"/>
                  </a:ext>
                </a:extLst>
              </a:tr>
              <a:tr h="184337">
                <a:tc vMerge="1">
                  <a:txBody>
                    <a:bodyPr/>
                    <a:lstStyle/>
                    <a:p>
                      <a:endParaRPr lang="en-US"/>
                    </a:p>
                  </a:txBody>
                  <a:tcPr/>
                </a:tc>
                <a:tc>
                  <a:txBody>
                    <a:bodyPr/>
                    <a:lstStyle/>
                    <a:p>
                      <a:pPr algn="l" rtl="0" fontAlgn="ctr"/>
                      <a:r>
                        <a:rPr lang="en-US" sz="1200" u="none" strike="noStrike">
                          <a:effectLst/>
                        </a:rPr>
                        <a:t>inquiet</a:t>
                      </a:r>
                      <a:endParaRPr lang="en-US" sz="1200" b="1" i="0" u="none" strike="noStrike">
                        <a:solidFill>
                          <a:srgbClr val="FFFFFF"/>
                        </a:solidFill>
                        <a:effectLst/>
                        <a:latin typeface="Calibri" panose="020F0502020204030204" pitchFamily="34" charset="0"/>
                      </a:endParaRPr>
                    </a:p>
                  </a:txBody>
                  <a:tcPr marL="8778" marR="8778" marT="8778" marB="0" anchor="ctr"/>
                </a:tc>
                <a:tc>
                  <a:txBody>
                    <a:bodyPr/>
                    <a:lstStyle/>
                    <a:p>
                      <a:pPr algn="l" fontAlgn="b"/>
                      <a:r>
                        <a:rPr lang="en-US" sz="1400" u="none" strike="noStrike">
                          <a:effectLst/>
                        </a:rPr>
                        <a:t>x</a:t>
                      </a:r>
                      <a:endParaRPr lang="en-US" sz="1400" b="0" i="0" u="none" strike="noStrike">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tc>
                  <a:txBody>
                    <a:bodyPr/>
                    <a:lstStyle/>
                    <a:p>
                      <a:pPr algn="l" fontAlgn="b"/>
                      <a:endParaRPr lang="en-US" sz="1400" b="0" i="0" u="none" strike="noStrike" dirty="0">
                        <a:solidFill>
                          <a:srgbClr val="000000"/>
                        </a:solidFill>
                        <a:effectLst/>
                        <a:latin typeface="Times New Roman" panose="02020603050405020304" pitchFamily="18" charset="0"/>
                      </a:endParaRPr>
                    </a:p>
                  </a:txBody>
                  <a:tcPr marL="8778" marR="8778" marT="8778" marB="0" anchor="ctr"/>
                </a:tc>
                <a:extLst>
                  <a:ext uri="{0D108BD9-81ED-4DB2-BD59-A6C34878D82A}">
                    <a16:rowId xmlns:a16="http://schemas.microsoft.com/office/drawing/2014/main" val="2177705884"/>
                  </a:ext>
                </a:extLst>
              </a:tr>
            </a:tbl>
          </a:graphicData>
        </a:graphic>
      </p:graphicFrame>
      <p:sp>
        <p:nvSpPr>
          <p:cNvPr id="14" name="Slide Number Placeholder 13">
            <a:extLst>
              <a:ext uri="{FF2B5EF4-FFF2-40B4-BE49-F238E27FC236}">
                <a16:creationId xmlns:a16="http://schemas.microsoft.com/office/drawing/2014/main" id="{BD609D6F-C080-BBE9-F278-B4281E40D3C6}"/>
              </a:ext>
            </a:extLst>
          </p:cNvPr>
          <p:cNvSpPr>
            <a:spLocks noGrp="1"/>
          </p:cNvSpPr>
          <p:nvPr>
            <p:ph type="sldNum" sz="quarter" idx="12"/>
          </p:nvPr>
        </p:nvSpPr>
        <p:spPr/>
        <p:txBody>
          <a:bodyPr/>
          <a:lstStyle/>
          <a:p>
            <a:fld id="{57C20FF3-AA7E-4D48-82AB-F8723CBE8BB9}" type="slidenum">
              <a:rPr lang="de-DE" smtClean="0"/>
              <a:t>13</a:t>
            </a:fld>
            <a:endParaRPr lang="de-DE"/>
          </a:p>
        </p:txBody>
      </p:sp>
    </p:spTree>
    <p:extLst>
      <p:ext uri="{BB962C8B-B14F-4D97-AF65-F5344CB8AC3E}">
        <p14:creationId xmlns:p14="http://schemas.microsoft.com/office/powerpoint/2010/main" val="403443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093602-F889-9978-4B06-538A51ED8936}"/>
              </a:ext>
            </a:extLst>
          </p:cNvPr>
          <p:cNvSpPr>
            <a:spLocks noGrp="1"/>
          </p:cNvSpPr>
          <p:nvPr>
            <p:ph type="title"/>
          </p:nvPr>
        </p:nvSpPr>
        <p:spPr/>
        <p:txBody>
          <a:bodyPr/>
          <a:lstStyle/>
          <a:p>
            <a:pPr algn="ctr"/>
            <a:r>
              <a:rPr lang="fr-LU" dirty="0"/>
              <a:t>Évaluations directes :</a:t>
            </a:r>
            <a:br>
              <a:rPr lang="fr-LU" dirty="0"/>
            </a:br>
            <a:r>
              <a:rPr lang="fr-LU" dirty="0"/>
              <a:t>	</a:t>
            </a:r>
            <a:r>
              <a:rPr lang="fr-LU" sz="4400" dirty="0"/>
              <a:t>Evaluation des ASE</a:t>
            </a:r>
            <a:endParaRPr lang="en-US" dirty="0"/>
          </a:p>
        </p:txBody>
      </p:sp>
      <p:sp>
        <p:nvSpPr>
          <p:cNvPr id="2" name="Text Placeholder 1">
            <a:extLst>
              <a:ext uri="{FF2B5EF4-FFF2-40B4-BE49-F238E27FC236}">
                <a16:creationId xmlns:a16="http://schemas.microsoft.com/office/drawing/2014/main" id="{55700EC7-C4C6-959C-FCC0-D2D2364F28AD}"/>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352825E0-877D-A709-5B88-C73DF02B291E}"/>
              </a:ext>
            </a:extLst>
          </p:cNvPr>
          <p:cNvSpPr>
            <a:spLocks noGrp="1"/>
          </p:cNvSpPr>
          <p:nvPr>
            <p:ph type="sldNum" sz="quarter" idx="12"/>
          </p:nvPr>
        </p:nvSpPr>
        <p:spPr/>
        <p:txBody>
          <a:bodyPr/>
          <a:lstStyle/>
          <a:p>
            <a:fld id="{57C20FF3-AA7E-4D48-82AB-F8723CBE8BB9}" type="slidenum">
              <a:rPr lang="de-DE" smtClean="0"/>
              <a:t>14</a:t>
            </a:fld>
            <a:endParaRPr lang="de-DE"/>
          </a:p>
        </p:txBody>
      </p:sp>
    </p:spTree>
    <p:extLst>
      <p:ext uri="{BB962C8B-B14F-4D97-AF65-F5344CB8AC3E}">
        <p14:creationId xmlns:p14="http://schemas.microsoft.com/office/powerpoint/2010/main" val="287588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C2B8-912A-A354-3E33-77F750B5C13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FC0FA1-9793-989D-8AFB-5C6589A3A5D8}"/>
              </a:ext>
            </a:extLst>
          </p:cNvPr>
          <p:cNvSpPr txBox="1"/>
          <p:nvPr/>
        </p:nvSpPr>
        <p:spPr>
          <a:xfrm>
            <a:off x="8515141" y="437908"/>
            <a:ext cx="3038684" cy="646331"/>
          </a:xfrm>
          <a:prstGeom prst="rect">
            <a:avLst/>
          </a:prstGeom>
          <a:noFill/>
        </p:spPr>
        <p:txBody>
          <a:bodyPr wrap="square" rtlCol="0">
            <a:spAutoFit/>
          </a:bodyPr>
          <a:lstStyle/>
          <a:p>
            <a:r>
              <a:rPr lang="fr-LU" dirty="0"/>
              <a:t>TEC adapté - </a:t>
            </a:r>
            <a:r>
              <a:rPr lang="fr-LU" dirty="0" err="1"/>
              <a:t>émotimat</a:t>
            </a:r>
            <a:r>
              <a:rPr lang="fr-LU" dirty="0"/>
              <a:t> </a:t>
            </a:r>
          </a:p>
          <a:p>
            <a:r>
              <a:rPr lang="en-LU" dirty="0"/>
              <a:t>(</a:t>
            </a:r>
            <a:r>
              <a:rPr lang="fr-LU" dirty="0"/>
              <a:t>Berger, Alaria, Lafay, Gentaz</a:t>
            </a:r>
            <a:r>
              <a:rPr lang="en-LU" dirty="0"/>
              <a:t>)</a:t>
            </a:r>
          </a:p>
        </p:txBody>
      </p:sp>
      <p:sp>
        <p:nvSpPr>
          <p:cNvPr id="6" name="Rectangle 5">
            <a:extLst>
              <a:ext uri="{FF2B5EF4-FFF2-40B4-BE49-F238E27FC236}">
                <a16:creationId xmlns:a16="http://schemas.microsoft.com/office/drawing/2014/main" id="{7601A5B5-68A5-07F2-3631-963418312B8C}"/>
              </a:ext>
            </a:extLst>
          </p:cNvPr>
          <p:cNvSpPr/>
          <p:nvPr/>
        </p:nvSpPr>
        <p:spPr>
          <a:xfrm>
            <a:off x="8168640" y="3375660"/>
            <a:ext cx="1539240" cy="15849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DF6498-C383-26D6-2BC6-D1C7DCFB51FF}"/>
              </a:ext>
            </a:extLst>
          </p:cNvPr>
          <p:cNvPicPr>
            <a:picLocks noChangeAspect="1"/>
          </p:cNvPicPr>
          <p:nvPr/>
        </p:nvPicPr>
        <p:blipFill>
          <a:blip r:embed="rId3"/>
          <a:stretch>
            <a:fillRect/>
          </a:stretch>
        </p:blipFill>
        <p:spPr>
          <a:xfrm>
            <a:off x="3610314" y="1675686"/>
            <a:ext cx="4558326" cy="1632592"/>
          </a:xfrm>
          <a:prstGeom prst="rect">
            <a:avLst/>
          </a:prstGeom>
        </p:spPr>
      </p:pic>
      <p:pic>
        <p:nvPicPr>
          <p:cNvPr id="9" name="Picture 8">
            <a:extLst>
              <a:ext uri="{FF2B5EF4-FFF2-40B4-BE49-F238E27FC236}">
                <a16:creationId xmlns:a16="http://schemas.microsoft.com/office/drawing/2014/main" id="{E1883FB7-3F93-01A8-8E96-428643E2EB5A}"/>
              </a:ext>
            </a:extLst>
          </p:cNvPr>
          <p:cNvPicPr>
            <a:picLocks noChangeAspect="1"/>
          </p:cNvPicPr>
          <p:nvPr/>
        </p:nvPicPr>
        <p:blipFill>
          <a:blip r:embed="rId4"/>
          <a:stretch>
            <a:fillRect/>
          </a:stretch>
        </p:blipFill>
        <p:spPr>
          <a:xfrm>
            <a:off x="2930954" y="3564811"/>
            <a:ext cx="2520162" cy="2597705"/>
          </a:xfrm>
          <a:prstGeom prst="rect">
            <a:avLst/>
          </a:prstGeom>
        </p:spPr>
      </p:pic>
      <p:pic>
        <p:nvPicPr>
          <p:cNvPr id="11" name="Picture 10">
            <a:extLst>
              <a:ext uri="{FF2B5EF4-FFF2-40B4-BE49-F238E27FC236}">
                <a16:creationId xmlns:a16="http://schemas.microsoft.com/office/drawing/2014/main" id="{F6715B3A-DA64-7411-8CD0-63DF6A76EFA3}"/>
              </a:ext>
            </a:extLst>
          </p:cNvPr>
          <p:cNvPicPr>
            <a:picLocks noChangeAspect="1"/>
          </p:cNvPicPr>
          <p:nvPr/>
        </p:nvPicPr>
        <p:blipFill>
          <a:blip r:embed="rId5"/>
          <a:stretch>
            <a:fillRect/>
          </a:stretch>
        </p:blipFill>
        <p:spPr>
          <a:xfrm>
            <a:off x="6740886" y="3549722"/>
            <a:ext cx="2792219" cy="2530040"/>
          </a:xfrm>
          <a:prstGeom prst="rect">
            <a:avLst/>
          </a:prstGeom>
        </p:spPr>
      </p:pic>
      <p:sp>
        <p:nvSpPr>
          <p:cNvPr id="7" name="TextBox 6">
            <a:extLst>
              <a:ext uri="{FF2B5EF4-FFF2-40B4-BE49-F238E27FC236}">
                <a16:creationId xmlns:a16="http://schemas.microsoft.com/office/drawing/2014/main" id="{589B636A-9572-DB4E-6080-2E6D81F41D42}"/>
              </a:ext>
            </a:extLst>
          </p:cNvPr>
          <p:cNvSpPr txBox="1"/>
          <p:nvPr/>
        </p:nvSpPr>
        <p:spPr>
          <a:xfrm>
            <a:off x="457200" y="201971"/>
            <a:ext cx="6667500" cy="815608"/>
          </a:xfrm>
          <a:prstGeom prst="rect">
            <a:avLst/>
          </a:prstGeom>
          <a:noFill/>
        </p:spPr>
        <p:txBody>
          <a:bodyPr wrap="square" rtlCol="0">
            <a:spAutoFit/>
          </a:bodyPr>
          <a:lstStyle/>
          <a:p>
            <a:r>
              <a:rPr lang="fr-LU" sz="2900" b="1" u="sng" dirty="0">
                <a:solidFill>
                  <a:schemeClr val="tx2">
                    <a:lumMod val="75000"/>
                  </a:schemeClr>
                </a:solidFill>
                <a:latin typeface="+mj-lt"/>
                <a:ea typeface="+mj-ea"/>
                <a:cs typeface="+mj-cs"/>
              </a:rPr>
              <a:t>ASE : Conscience sociale : </a:t>
            </a:r>
          </a:p>
          <a:p>
            <a:r>
              <a:rPr lang="fr-LU" dirty="0"/>
              <a:t>Reconnaissance des émotions : TEC adapté – </a:t>
            </a:r>
            <a:r>
              <a:rPr lang="fr-LU" dirty="0" err="1"/>
              <a:t>émotimat</a:t>
            </a:r>
            <a:r>
              <a:rPr lang="fr-LU" dirty="0"/>
              <a:t> </a:t>
            </a:r>
            <a:r>
              <a:rPr lang="fr-LU" sz="800" dirty="0"/>
              <a:t>(12 items - 4  émotions) </a:t>
            </a:r>
            <a:endParaRPr lang="en-US" dirty="0"/>
          </a:p>
        </p:txBody>
      </p:sp>
      <p:sp>
        <p:nvSpPr>
          <p:cNvPr id="8" name="Slide Number Placeholder 7">
            <a:extLst>
              <a:ext uri="{FF2B5EF4-FFF2-40B4-BE49-F238E27FC236}">
                <a16:creationId xmlns:a16="http://schemas.microsoft.com/office/drawing/2014/main" id="{85E01716-0B19-32FB-6990-79E936875C11}"/>
              </a:ext>
            </a:extLst>
          </p:cNvPr>
          <p:cNvSpPr>
            <a:spLocks noGrp="1"/>
          </p:cNvSpPr>
          <p:nvPr>
            <p:ph type="sldNum" sz="quarter" idx="12"/>
          </p:nvPr>
        </p:nvSpPr>
        <p:spPr/>
        <p:txBody>
          <a:bodyPr/>
          <a:lstStyle/>
          <a:p>
            <a:fld id="{28AFA430-5923-458E-A688-EA085CE2165A}" type="slidenum">
              <a:rPr lang="en-US" smtClean="0"/>
              <a:t>15</a:t>
            </a:fld>
            <a:endParaRPr lang="en-US"/>
          </a:p>
        </p:txBody>
      </p:sp>
    </p:spTree>
    <p:extLst>
      <p:ext uri="{BB962C8B-B14F-4D97-AF65-F5344CB8AC3E}">
        <p14:creationId xmlns:p14="http://schemas.microsoft.com/office/powerpoint/2010/main" val="48749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DE52-4FCF-54B1-F76D-B06C9C5401B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24E5EB2-9B0F-E8C8-B3AE-FC4DEDF5AC4F}"/>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91EBD21E-722D-6C94-3822-AAD1A8BE4E7F}"/>
              </a:ext>
            </a:extLst>
          </p:cNvPr>
          <p:cNvPicPr>
            <a:picLocks noChangeAspect="1"/>
          </p:cNvPicPr>
          <p:nvPr/>
        </p:nvPicPr>
        <p:blipFill>
          <a:blip r:embed="rId2"/>
          <a:stretch>
            <a:fillRect/>
          </a:stretch>
        </p:blipFill>
        <p:spPr>
          <a:xfrm>
            <a:off x="192966" y="2211511"/>
            <a:ext cx="5353797" cy="1390844"/>
          </a:xfrm>
          <a:prstGeom prst="rect">
            <a:avLst/>
          </a:prstGeom>
        </p:spPr>
      </p:pic>
      <p:pic>
        <p:nvPicPr>
          <p:cNvPr id="9" name="Picture 8">
            <a:extLst>
              <a:ext uri="{FF2B5EF4-FFF2-40B4-BE49-F238E27FC236}">
                <a16:creationId xmlns:a16="http://schemas.microsoft.com/office/drawing/2014/main" id="{9E91752E-1327-5AF7-22F3-5DE3DB775A8B}"/>
              </a:ext>
            </a:extLst>
          </p:cNvPr>
          <p:cNvPicPr>
            <a:picLocks noChangeAspect="1"/>
          </p:cNvPicPr>
          <p:nvPr/>
        </p:nvPicPr>
        <p:blipFill>
          <a:blip r:embed="rId3"/>
          <a:stretch>
            <a:fillRect/>
          </a:stretch>
        </p:blipFill>
        <p:spPr>
          <a:xfrm>
            <a:off x="6205207" y="900527"/>
            <a:ext cx="2479676" cy="1471926"/>
          </a:xfrm>
          <a:prstGeom prst="rect">
            <a:avLst/>
          </a:prstGeom>
        </p:spPr>
      </p:pic>
      <p:pic>
        <p:nvPicPr>
          <p:cNvPr id="4" name="Picture 3">
            <a:extLst>
              <a:ext uri="{FF2B5EF4-FFF2-40B4-BE49-F238E27FC236}">
                <a16:creationId xmlns:a16="http://schemas.microsoft.com/office/drawing/2014/main" id="{A10239CB-04D3-832C-A3FB-12B78B036274}"/>
              </a:ext>
            </a:extLst>
          </p:cNvPr>
          <p:cNvPicPr>
            <a:picLocks noChangeAspect="1"/>
          </p:cNvPicPr>
          <p:nvPr/>
        </p:nvPicPr>
        <p:blipFill>
          <a:blip r:embed="rId4"/>
          <a:stretch>
            <a:fillRect/>
          </a:stretch>
        </p:blipFill>
        <p:spPr>
          <a:xfrm>
            <a:off x="7136770" y="3831152"/>
            <a:ext cx="1548113" cy="2481800"/>
          </a:xfrm>
          <a:prstGeom prst="rect">
            <a:avLst/>
          </a:prstGeom>
        </p:spPr>
      </p:pic>
      <p:pic>
        <p:nvPicPr>
          <p:cNvPr id="5" name="Picture 4">
            <a:extLst>
              <a:ext uri="{FF2B5EF4-FFF2-40B4-BE49-F238E27FC236}">
                <a16:creationId xmlns:a16="http://schemas.microsoft.com/office/drawing/2014/main" id="{8A6C8C38-9FA9-C393-1107-7452B31CDAD3}"/>
              </a:ext>
            </a:extLst>
          </p:cNvPr>
          <p:cNvPicPr>
            <a:picLocks noChangeAspect="1"/>
          </p:cNvPicPr>
          <p:nvPr/>
        </p:nvPicPr>
        <p:blipFill>
          <a:blip r:embed="rId5"/>
          <a:stretch>
            <a:fillRect/>
          </a:stretch>
        </p:blipFill>
        <p:spPr>
          <a:xfrm>
            <a:off x="9059059" y="4402813"/>
            <a:ext cx="1914214" cy="1873486"/>
          </a:xfrm>
          <a:prstGeom prst="rect">
            <a:avLst/>
          </a:prstGeom>
        </p:spPr>
      </p:pic>
      <p:pic>
        <p:nvPicPr>
          <p:cNvPr id="8" name="Picture 7">
            <a:extLst>
              <a:ext uri="{FF2B5EF4-FFF2-40B4-BE49-F238E27FC236}">
                <a16:creationId xmlns:a16="http://schemas.microsoft.com/office/drawing/2014/main" id="{52A03D8B-ED4D-86A9-3A85-5C4450DD65AA}"/>
              </a:ext>
            </a:extLst>
          </p:cNvPr>
          <p:cNvPicPr>
            <a:picLocks noChangeAspect="1"/>
          </p:cNvPicPr>
          <p:nvPr/>
        </p:nvPicPr>
        <p:blipFill>
          <a:blip r:embed="rId6"/>
          <a:stretch>
            <a:fillRect/>
          </a:stretch>
        </p:blipFill>
        <p:spPr>
          <a:xfrm>
            <a:off x="9188879" y="431880"/>
            <a:ext cx="2520162" cy="2597705"/>
          </a:xfrm>
          <a:prstGeom prst="rect">
            <a:avLst/>
          </a:prstGeom>
        </p:spPr>
      </p:pic>
      <p:pic>
        <p:nvPicPr>
          <p:cNvPr id="11" name="Picture 10">
            <a:extLst>
              <a:ext uri="{FF2B5EF4-FFF2-40B4-BE49-F238E27FC236}">
                <a16:creationId xmlns:a16="http://schemas.microsoft.com/office/drawing/2014/main" id="{C366584D-E98D-60C1-F048-408C5470AEE4}"/>
              </a:ext>
            </a:extLst>
          </p:cNvPr>
          <p:cNvPicPr>
            <a:picLocks noChangeAspect="1"/>
          </p:cNvPicPr>
          <p:nvPr/>
        </p:nvPicPr>
        <p:blipFill>
          <a:blip r:embed="rId7"/>
          <a:stretch>
            <a:fillRect/>
          </a:stretch>
        </p:blipFill>
        <p:spPr>
          <a:xfrm>
            <a:off x="278703" y="4169531"/>
            <a:ext cx="5268060" cy="1362265"/>
          </a:xfrm>
          <a:prstGeom prst="rect">
            <a:avLst/>
          </a:prstGeom>
        </p:spPr>
      </p:pic>
      <p:sp>
        <p:nvSpPr>
          <p:cNvPr id="12" name="TextBox 11">
            <a:extLst>
              <a:ext uri="{FF2B5EF4-FFF2-40B4-BE49-F238E27FC236}">
                <a16:creationId xmlns:a16="http://schemas.microsoft.com/office/drawing/2014/main" id="{DFAD0586-4A38-E21A-E586-AC30A64C7CF4}"/>
              </a:ext>
            </a:extLst>
          </p:cNvPr>
          <p:cNvSpPr txBox="1"/>
          <p:nvPr/>
        </p:nvSpPr>
        <p:spPr>
          <a:xfrm>
            <a:off x="457200" y="201971"/>
            <a:ext cx="5748007" cy="815608"/>
          </a:xfrm>
          <a:prstGeom prst="rect">
            <a:avLst/>
          </a:prstGeom>
          <a:noFill/>
        </p:spPr>
        <p:txBody>
          <a:bodyPr wrap="square" rtlCol="0">
            <a:spAutoFit/>
          </a:bodyPr>
          <a:lstStyle/>
          <a:p>
            <a:r>
              <a:rPr lang="fr-LU" sz="2900" b="1" u="sng" dirty="0">
                <a:solidFill>
                  <a:schemeClr val="tx2">
                    <a:lumMod val="75000"/>
                  </a:schemeClr>
                </a:solidFill>
                <a:latin typeface="+mj-lt"/>
                <a:ea typeface="+mj-ea"/>
                <a:cs typeface="+mj-cs"/>
              </a:rPr>
              <a:t>ASE : Conscience sociale : </a:t>
            </a:r>
          </a:p>
          <a:p>
            <a:r>
              <a:rPr lang="fr-LU" dirty="0"/>
              <a:t>empathie : TEC adapté – </a:t>
            </a:r>
            <a:r>
              <a:rPr lang="fr-LU" dirty="0" err="1"/>
              <a:t>émotimat</a:t>
            </a:r>
            <a:r>
              <a:rPr lang="fr-LU" dirty="0"/>
              <a:t> </a:t>
            </a:r>
            <a:r>
              <a:rPr lang="fr-LU" sz="800" dirty="0"/>
              <a:t>(12 items - 4  émotions) </a:t>
            </a:r>
            <a:endParaRPr lang="en-US" dirty="0"/>
          </a:p>
        </p:txBody>
      </p:sp>
      <p:sp>
        <p:nvSpPr>
          <p:cNvPr id="13" name="Slide Number Placeholder 12">
            <a:extLst>
              <a:ext uri="{FF2B5EF4-FFF2-40B4-BE49-F238E27FC236}">
                <a16:creationId xmlns:a16="http://schemas.microsoft.com/office/drawing/2014/main" id="{77B9D1A5-2C0C-2F0B-556E-4F18D9803C38}"/>
              </a:ext>
            </a:extLst>
          </p:cNvPr>
          <p:cNvSpPr>
            <a:spLocks noGrp="1"/>
          </p:cNvSpPr>
          <p:nvPr>
            <p:ph type="sldNum" sz="quarter" idx="12"/>
          </p:nvPr>
        </p:nvSpPr>
        <p:spPr/>
        <p:txBody>
          <a:bodyPr/>
          <a:lstStyle/>
          <a:p>
            <a:fld id="{28AFA430-5923-458E-A688-EA085CE2165A}" type="slidenum">
              <a:rPr lang="en-US" smtClean="0"/>
              <a:t>16</a:t>
            </a:fld>
            <a:endParaRPr lang="en-US"/>
          </a:p>
        </p:txBody>
      </p:sp>
      <p:sp>
        <p:nvSpPr>
          <p:cNvPr id="6" name="TextBox 5">
            <a:extLst>
              <a:ext uri="{FF2B5EF4-FFF2-40B4-BE49-F238E27FC236}">
                <a16:creationId xmlns:a16="http://schemas.microsoft.com/office/drawing/2014/main" id="{579B6304-8AA0-DD65-23A3-EBF5F10D7A94}"/>
              </a:ext>
            </a:extLst>
          </p:cNvPr>
          <p:cNvSpPr txBox="1"/>
          <p:nvPr/>
        </p:nvSpPr>
        <p:spPr>
          <a:xfrm>
            <a:off x="3525253" y="4196519"/>
            <a:ext cx="1143000" cy="338554"/>
          </a:xfrm>
          <a:prstGeom prst="rect">
            <a:avLst/>
          </a:prstGeom>
          <a:solidFill>
            <a:schemeClr val="bg1"/>
          </a:solidFill>
        </p:spPr>
        <p:txBody>
          <a:bodyPr wrap="square" rtlCol="0">
            <a:spAutoFit/>
          </a:bodyPr>
          <a:lstStyle/>
          <a:p>
            <a:r>
              <a:rPr lang="fr-LU" sz="1600" b="1" i="1" dirty="0">
                <a:latin typeface="Times New Roman" panose="02020603050405020304" pitchFamily="18" charset="0"/>
                <a:cs typeface="Times New Roman" panose="02020603050405020304" pitchFamily="18" charset="0"/>
              </a:rPr>
              <a:t>décédé.</a:t>
            </a:r>
            <a:endParaRPr lang="en-US" sz="1600" b="1"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9138DB3-AE3B-E539-3529-37B9FC29293F}"/>
              </a:ext>
            </a:extLst>
          </p:cNvPr>
          <p:cNvSpPr txBox="1"/>
          <p:nvPr/>
        </p:nvSpPr>
        <p:spPr>
          <a:xfrm>
            <a:off x="278703" y="4681386"/>
            <a:ext cx="1143000" cy="338554"/>
          </a:xfrm>
          <a:prstGeom prst="rect">
            <a:avLst/>
          </a:prstGeom>
          <a:solidFill>
            <a:schemeClr val="bg1"/>
          </a:solidFill>
        </p:spPr>
        <p:txBody>
          <a:bodyPr wrap="square" rtlCol="0">
            <a:spAutoFit/>
          </a:bodyPr>
          <a:lstStyle/>
          <a:p>
            <a:r>
              <a:rPr lang="fr-LU" sz="1600" b="1" i="1" dirty="0">
                <a:latin typeface="Times New Roman" panose="02020603050405020304" pitchFamily="18" charset="0"/>
                <a:cs typeface="Times New Roman" panose="02020603050405020304" pitchFamily="18" charset="0"/>
              </a:rPr>
              <a:t>décédé ?</a:t>
            </a:r>
            <a:endParaRPr lang="en-US" sz="1600" b="1" i="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0085008-DA94-35DB-FCD4-CA44DCCFBABA}"/>
              </a:ext>
            </a:extLst>
          </p:cNvPr>
          <p:cNvSpPr/>
          <p:nvPr/>
        </p:nvSpPr>
        <p:spPr>
          <a:xfrm>
            <a:off x="5986794" y="431880"/>
            <a:ext cx="1544974" cy="177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B40414-553F-5B9C-92BB-41938B3287FD}"/>
              </a:ext>
            </a:extLst>
          </p:cNvPr>
          <p:cNvSpPr/>
          <p:nvPr/>
        </p:nvSpPr>
        <p:spPr>
          <a:xfrm>
            <a:off x="7152494" y="3553554"/>
            <a:ext cx="1544974" cy="177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5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EBD21E-722D-6C94-3822-AAD1A8BE4E7F}"/>
              </a:ext>
            </a:extLst>
          </p:cNvPr>
          <p:cNvPicPr>
            <a:picLocks noChangeAspect="1"/>
          </p:cNvPicPr>
          <p:nvPr/>
        </p:nvPicPr>
        <p:blipFill>
          <a:blip r:embed="rId2"/>
          <a:stretch>
            <a:fillRect/>
          </a:stretch>
        </p:blipFill>
        <p:spPr>
          <a:xfrm>
            <a:off x="281879" y="1736512"/>
            <a:ext cx="5353797" cy="1390844"/>
          </a:xfrm>
          <a:prstGeom prst="rect">
            <a:avLst/>
          </a:prstGeom>
        </p:spPr>
      </p:pic>
      <p:pic>
        <p:nvPicPr>
          <p:cNvPr id="9" name="Picture 8">
            <a:extLst>
              <a:ext uri="{FF2B5EF4-FFF2-40B4-BE49-F238E27FC236}">
                <a16:creationId xmlns:a16="http://schemas.microsoft.com/office/drawing/2014/main" id="{9E91752E-1327-5AF7-22F3-5DE3DB775A8B}"/>
              </a:ext>
            </a:extLst>
          </p:cNvPr>
          <p:cNvPicPr>
            <a:picLocks noChangeAspect="1"/>
          </p:cNvPicPr>
          <p:nvPr/>
        </p:nvPicPr>
        <p:blipFill>
          <a:blip r:embed="rId3"/>
          <a:stretch>
            <a:fillRect/>
          </a:stretch>
        </p:blipFill>
        <p:spPr>
          <a:xfrm>
            <a:off x="6347612" y="1277184"/>
            <a:ext cx="2479676" cy="1471926"/>
          </a:xfrm>
          <a:prstGeom prst="rect">
            <a:avLst/>
          </a:prstGeom>
        </p:spPr>
      </p:pic>
      <p:pic>
        <p:nvPicPr>
          <p:cNvPr id="4" name="Picture 3">
            <a:extLst>
              <a:ext uri="{FF2B5EF4-FFF2-40B4-BE49-F238E27FC236}">
                <a16:creationId xmlns:a16="http://schemas.microsoft.com/office/drawing/2014/main" id="{A10239CB-04D3-832C-A3FB-12B78B036274}"/>
              </a:ext>
            </a:extLst>
          </p:cNvPr>
          <p:cNvPicPr>
            <a:picLocks noChangeAspect="1"/>
          </p:cNvPicPr>
          <p:nvPr/>
        </p:nvPicPr>
        <p:blipFill>
          <a:blip r:embed="rId4"/>
          <a:stretch>
            <a:fillRect/>
          </a:stretch>
        </p:blipFill>
        <p:spPr>
          <a:xfrm>
            <a:off x="7136770" y="3831152"/>
            <a:ext cx="1548113" cy="2481800"/>
          </a:xfrm>
          <a:prstGeom prst="rect">
            <a:avLst/>
          </a:prstGeom>
        </p:spPr>
      </p:pic>
      <p:pic>
        <p:nvPicPr>
          <p:cNvPr id="5" name="Picture 4">
            <a:extLst>
              <a:ext uri="{FF2B5EF4-FFF2-40B4-BE49-F238E27FC236}">
                <a16:creationId xmlns:a16="http://schemas.microsoft.com/office/drawing/2014/main" id="{8A6C8C38-9FA9-C393-1107-7452B31CDAD3}"/>
              </a:ext>
            </a:extLst>
          </p:cNvPr>
          <p:cNvPicPr>
            <a:picLocks noChangeAspect="1"/>
          </p:cNvPicPr>
          <p:nvPr/>
        </p:nvPicPr>
        <p:blipFill>
          <a:blip r:embed="rId5"/>
          <a:stretch>
            <a:fillRect/>
          </a:stretch>
        </p:blipFill>
        <p:spPr>
          <a:xfrm>
            <a:off x="9059059" y="4402813"/>
            <a:ext cx="1914214" cy="1873486"/>
          </a:xfrm>
          <a:prstGeom prst="rect">
            <a:avLst/>
          </a:prstGeom>
        </p:spPr>
      </p:pic>
      <p:pic>
        <p:nvPicPr>
          <p:cNvPr id="8" name="Picture 7">
            <a:extLst>
              <a:ext uri="{FF2B5EF4-FFF2-40B4-BE49-F238E27FC236}">
                <a16:creationId xmlns:a16="http://schemas.microsoft.com/office/drawing/2014/main" id="{52A03D8B-ED4D-86A9-3A85-5C4450DD65AA}"/>
              </a:ext>
            </a:extLst>
          </p:cNvPr>
          <p:cNvPicPr>
            <a:picLocks noChangeAspect="1"/>
          </p:cNvPicPr>
          <p:nvPr/>
        </p:nvPicPr>
        <p:blipFill>
          <a:blip r:embed="rId6"/>
          <a:stretch>
            <a:fillRect/>
          </a:stretch>
        </p:blipFill>
        <p:spPr>
          <a:xfrm>
            <a:off x="9188879" y="431880"/>
            <a:ext cx="2520162" cy="2597705"/>
          </a:xfrm>
          <a:prstGeom prst="rect">
            <a:avLst/>
          </a:prstGeom>
        </p:spPr>
      </p:pic>
      <p:pic>
        <p:nvPicPr>
          <p:cNvPr id="11" name="Picture 10">
            <a:extLst>
              <a:ext uri="{FF2B5EF4-FFF2-40B4-BE49-F238E27FC236}">
                <a16:creationId xmlns:a16="http://schemas.microsoft.com/office/drawing/2014/main" id="{C366584D-E98D-60C1-F048-408C5470AEE4}"/>
              </a:ext>
            </a:extLst>
          </p:cNvPr>
          <p:cNvPicPr>
            <a:picLocks noChangeAspect="1"/>
          </p:cNvPicPr>
          <p:nvPr/>
        </p:nvPicPr>
        <p:blipFill>
          <a:blip r:embed="rId7"/>
          <a:stretch>
            <a:fillRect/>
          </a:stretch>
        </p:blipFill>
        <p:spPr>
          <a:xfrm>
            <a:off x="278703" y="4169531"/>
            <a:ext cx="5268060" cy="1362265"/>
          </a:xfrm>
          <a:prstGeom prst="rect">
            <a:avLst/>
          </a:prstGeom>
        </p:spPr>
      </p:pic>
      <p:sp>
        <p:nvSpPr>
          <p:cNvPr id="12" name="TextBox 11">
            <a:extLst>
              <a:ext uri="{FF2B5EF4-FFF2-40B4-BE49-F238E27FC236}">
                <a16:creationId xmlns:a16="http://schemas.microsoft.com/office/drawing/2014/main" id="{DFAD0586-4A38-E21A-E586-AC30A64C7CF4}"/>
              </a:ext>
            </a:extLst>
          </p:cNvPr>
          <p:cNvSpPr txBox="1"/>
          <p:nvPr/>
        </p:nvSpPr>
        <p:spPr>
          <a:xfrm>
            <a:off x="457200" y="201971"/>
            <a:ext cx="7134225" cy="815608"/>
          </a:xfrm>
          <a:prstGeom prst="rect">
            <a:avLst/>
          </a:prstGeom>
          <a:noFill/>
        </p:spPr>
        <p:txBody>
          <a:bodyPr wrap="square" rtlCol="0">
            <a:spAutoFit/>
          </a:bodyPr>
          <a:lstStyle/>
          <a:p>
            <a:r>
              <a:rPr lang="fr-LU" sz="2900" b="1" u="sng" dirty="0">
                <a:solidFill>
                  <a:schemeClr val="tx2">
                    <a:lumMod val="75000"/>
                  </a:schemeClr>
                </a:solidFill>
                <a:latin typeface="+mj-lt"/>
                <a:ea typeface="+mj-ea"/>
                <a:cs typeface="+mj-cs"/>
              </a:rPr>
              <a:t>ASE : Conscience de soi : </a:t>
            </a:r>
          </a:p>
          <a:p>
            <a:r>
              <a:rPr lang="fr-LU" dirty="0"/>
              <a:t>Connaissance de ses émotions : TEC adapté – </a:t>
            </a:r>
            <a:r>
              <a:rPr lang="fr-LU" dirty="0" err="1"/>
              <a:t>émotimat</a:t>
            </a:r>
            <a:r>
              <a:rPr lang="fr-LU" dirty="0"/>
              <a:t> </a:t>
            </a:r>
            <a:r>
              <a:rPr lang="fr-LU" sz="800" dirty="0"/>
              <a:t>(12 items - 4  émotions) </a:t>
            </a:r>
            <a:endParaRPr lang="en-US" dirty="0"/>
          </a:p>
        </p:txBody>
      </p:sp>
      <p:sp>
        <p:nvSpPr>
          <p:cNvPr id="6" name="TextBox 5">
            <a:extLst>
              <a:ext uri="{FF2B5EF4-FFF2-40B4-BE49-F238E27FC236}">
                <a16:creationId xmlns:a16="http://schemas.microsoft.com/office/drawing/2014/main" id="{CC714050-ECCC-7A3D-8739-CE1E6542CAC9}"/>
              </a:ext>
            </a:extLst>
          </p:cNvPr>
          <p:cNvSpPr txBox="1"/>
          <p:nvPr/>
        </p:nvSpPr>
        <p:spPr>
          <a:xfrm>
            <a:off x="278703" y="3136106"/>
            <a:ext cx="6550722" cy="369332"/>
          </a:xfrm>
          <a:prstGeom prst="rect">
            <a:avLst/>
          </a:prstGeom>
          <a:noFill/>
        </p:spPr>
        <p:txBody>
          <a:bodyPr wrap="square" rtlCol="0">
            <a:spAutoFit/>
          </a:bodyPr>
          <a:lstStyle/>
          <a:p>
            <a:r>
              <a:rPr lang="fr-LU" b="1" u="sng" dirty="0">
                <a:solidFill>
                  <a:srgbClr val="FF0000"/>
                </a:solidFill>
                <a:latin typeface="Times New Roman" panose="02020603050405020304" pitchFamily="18" charset="0"/>
                <a:cs typeface="Times New Roman" panose="02020603050405020304" pitchFamily="18" charset="0"/>
              </a:rPr>
              <a:t>Et toi, que ressentirais-tu si tu étais dans la même situation ? </a:t>
            </a:r>
            <a:endParaRPr lang="en-US" b="1" u="sng"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E38935B-5023-B02E-A738-6BEAE2814AFA}"/>
              </a:ext>
            </a:extLst>
          </p:cNvPr>
          <p:cNvSpPr txBox="1"/>
          <p:nvPr/>
        </p:nvSpPr>
        <p:spPr>
          <a:xfrm>
            <a:off x="211872" y="5698331"/>
            <a:ext cx="6550722" cy="369332"/>
          </a:xfrm>
          <a:prstGeom prst="rect">
            <a:avLst/>
          </a:prstGeom>
          <a:noFill/>
        </p:spPr>
        <p:txBody>
          <a:bodyPr wrap="square" rtlCol="0">
            <a:spAutoFit/>
          </a:bodyPr>
          <a:lstStyle/>
          <a:p>
            <a:r>
              <a:rPr lang="fr-LU" b="1" u="sng" dirty="0">
                <a:solidFill>
                  <a:srgbClr val="FF0000"/>
                </a:solidFill>
                <a:latin typeface="Times New Roman" panose="02020603050405020304" pitchFamily="18" charset="0"/>
                <a:cs typeface="Times New Roman" panose="02020603050405020304" pitchFamily="18" charset="0"/>
              </a:rPr>
              <a:t>Et toi, que ressentirais-tu si tu étais dans la même situation ? </a:t>
            </a:r>
            <a:endParaRPr lang="en-US" b="1" u="sng" dirty="0">
              <a:solidFill>
                <a:srgbClr val="FF0000"/>
              </a:solidFill>
              <a:latin typeface="Times New Roman" panose="02020603050405020304" pitchFamily="18"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8ED07B45-AD4D-886D-97DB-BF01060E4B26}"/>
              </a:ext>
            </a:extLst>
          </p:cNvPr>
          <p:cNvSpPr>
            <a:spLocks noGrp="1"/>
          </p:cNvSpPr>
          <p:nvPr>
            <p:ph type="sldNum" sz="quarter" idx="12"/>
          </p:nvPr>
        </p:nvSpPr>
        <p:spPr/>
        <p:txBody>
          <a:bodyPr/>
          <a:lstStyle/>
          <a:p>
            <a:fld id="{28AFA430-5923-458E-A688-EA085CE2165A}" type="slidenum">
              <a:rPr lang="en-US" smtClean="0"/>
              <a:t>17</a:t>
            </a:fld>
            <a:endParaRPr lang="en-US"/>
          </a:p>
        </p:txBody>
      </p:sp>
      <p:sp>
        <p:nvSpPr>
          <p:cNvPr id="2" name="Rectangle 1">
            <a:extLst>
              <a:ext uri="{FF2B5EF4-FFF2-40B4-BE49-F238E27FC236}">
                <a16:creationId xmlns:a16="http://schemas.microsoft.com/office/drawing/2014/main" id="{76AE19A7-4460-2041-7B0D-B8AA95A82275}"/>
              </a:ext>
            </a:extLst>
          </p:cNvPr>
          <p:cNvSpPr/>
          <p:nvPr/>
        </p:nvSpPr>
        <p:spPr>
          <a:xfrm>
            <a:off x="6196263" y="1130968"/>
            <a:ext cx="1395162" cy="1618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B4D14A6-25CD-FDBD-AA1C-4D003895F3A7}"/>
              </a:ext>
            </a:extLst>
          </p:cNvPr>
          <p:cNvSpPr/>
          <p:nvPr/>
        </p:nvSpPr>
        <p:spPr>
          <a:xfrm>
            <a:off x="7289721" y="3787754"/>
            <a:ext cx="1395162" cy="1618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26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F00F-BC6E-6680-5A19-67D0C74D2FAB}"/>
              </a:ext>
            </a:extLst>
          </p:cNvPr>
          <p:cNvSpPr>
            <a:spLocks noGrp="1"/>
          </p:cNvSpPr>
          <p:nvPr>
            <p:ph type="title"/>
          </p:nvPr>
        </p:nvSpPr>
        <p:spPr>
          <a:xfrm>
            <a:off x="3611587" y="2579687"/>
            <a:ext cx="8362950" cy="1325563"/>
          </a:xfrm>
        </p:spPr>
        <p:txBody>
          <a:bodyPr>
            <a:noAutofit/>
          </a:bodyPr>
          <a:lstStyle/>
          <a:p>
            <a:r>
              <a:rPr lang="fr-FR" sz="2400" b="0" u="none" strike="noStrike" dirty="0">
                <a:solidFill>
                  <a:srgbClr val="000000"/>
                </a:solidFill>
                <a:effectLst/>
                <a:latin typeface="Times New Roman" panose="02020603050405020304" pitchFamily="18" charset="0"/>
                <a:cs typeface="Times New Roman" panose="02020603050405020304" pitchFamily="18" charset="0"/>
              </a:rPr>
              <a:t>Les émotions ont été labelisées au préalable. </a:t>
            </a:r>
            <a:br>
              <a:rPr lang="fr-FR" sz="2400" b="0" u="none" strike="noStrike" dirty="0">
                <a:solidFill>
                  <a:srgbClr val="000000"/>
                </a:solidFill>
                <a:effectLst/>
                <a:latin typeface="Times New Roman" panose="02020603050405020304" pitchFamily="18" charset="0"/>
                <a:cs typeface="Times New Roman" panose="02020603050405020304" pitchFamily="18" charset="0"/>
              </a:rPr>
            </a:br>
            <a:br>
              <a:rPr lang="fr-FR" sz="2400" b="0" u="none" strike="noStrike" dirty="0">
                <a:solidFill>
                  <a:srgbClr val="000000"/>
                </a:solidFill>
                <a:effectLst/>
                <a:latin typeface="Times New Roman" panose="02020603050405020304" pitchFamily="18" charset="0"/>
                <a:cs typeface="Times New Roman" panose="02020603050405020304" pitchFamily="18" charset="0"/>
              </a:rPr>
            </a:br>
            <a:r>
              <a:rPr lang="fr-FR" sz="2400" b="0" u="none" strike="noStrike" dirty="0">
                <a:solidFill>
                  <a:srgbClr val="000000"/>
                </a:solidFill>
                <a:effectLst/>
                <a:latin typeface="Times New Roman" panose="02020603050405020304" pitchFamily="18" charset="0"/>
                <a:cs typeface="Times New Roman" panose="02020603050405020304" pitchFamily="18" charset="0"/>
              </a:rPr>
              <a:t>Un ami casse le puzzle que </a:t>
            </a:r>
            <a:r>
              <a:rPr lang="fr-FR" sz="2400" dirty="0">
                <a:solidFill>
                  <a:srgbClr val="000000"/>
                </a:solidFill>
                <a:latin typeface="Times New Roman" panose="02020603050405020304" pitchFamily="18" charset="0"/>
                <a:cs typeface="Times New Roman" panose="02020603050405020304" pitchFamily="18" charset="0"/>
              </a:rPr>
              <a:t>tu es </a:t>
            </a:r>
            <a:r>
              <a:rPr lang="fr-FR" sz="2400" b="0" u="none" strike="noStrike" dirty="0">
                <a:solidFill>
                  <a:srgbClr val="000000"/>
                </a:solidFill>
                <a:effectLst/>
                <a:latin typeface="Times New Roman" panose="02020603050405020304" pitchFamily="18" charset="0"/>
                <a:cs typeface="Times New Roman" panose="02020603050405020304" pitchFamily="18" charset="0"/>
              </a:rPr>
              <a:t>en train de faire.</a:t>
            </a:r>
            <a:br>
              <a:rPr lang="fr-FR" sz="2400" b="0" i="0" u="none" strike="noStrike" dirty="0">
                <a:solidFill>
                  <a:srgbClr val="000000"/>
                </a:solidFill>
                <a:effectLst/>
                <a:latin typeface="Times New Roman" panose="02020603050405020304" pitchFamily="18" charset="0"/>
                <a:cs typeface="Times New Roman" panose="02020603050405020304" pitchFamily="18" charset="0"/>
              </a:rPr>
            </a:br>
            <a:r>
              <a:rPr lang="fr-LU" sz="2400" dirty="0">
                <a:latin typeface="Times New Roman" panose="02020603050405020304" pitchFamily="18" charset="0"/>
                <a:cs typeface="Times New Roman" panose="02020603050405020304" pitchFamily="18" charset="0"/>
              </a:rPr>
              <a:t>Quelle émotion ressentirais-tu dans cette situation ? </a:t>
            </a:r>
            <a:br>
              <a:rPr lang="fr-LU" sz="2400" dirty="0">
                <a:latin typeface="Times New Roman" panose="02020603050405020304" pitchFamily="18" charset="0"/>
                <a:cs typeface="Times New Roman" panose="02020603050405020304" pitchFamily="18" charset="0"/>
              </a:rPr>
            </a:br>
            <a:r>
              <a:rPr lang="fr-LU" sz="2400" dirty="0">
                <a:latin typeface="Times New Roman" panose="02020603050405020304" pitchFamily="18" charset="0"/>
                <a:cs typeface="Times New Roman" panose="02020603050405020304" pitchFamily="18" charset="0"/>
              </a:rPr>
              <a:t>La joie, la tristesse, la colère, la peur?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8E68F8E-8111-9382-B1E9-D4448C498213}"/>
              </a:ext>
            </a:extLst>
          </p:cNvPr>
          <p:cNvPicPr>
            <a:picLocks noChangeAspect="1"/>
          </p:cNvPicPr>
          <p:nvPr/>
        </p:nvPicPr>
        <p:blipFill>
          <a:blip r:embed="rId2"/>
          <a:stretch>
            <a:fillRect/>
          </a:stretch>
        </p:blipFill>
        <p:spPr>
          <a:xfrm>
            <a:off x="217463" y="2133599"/>
            <a:ext cx="2991655" cy="2991655"/>
          </a:xfrm>
          <a:prstGeom prst="rect">
            <a:avLst/>
          </a:prstGeom>
        </p:spPr>
      </p:pic>
      <p:sp>
        <p:nvSpPr>
          <p:cNvPr id="11" name="TextBox 10">
            <a:extLst>
              <a:ext uri="{FF2B5EF4-FFF2-40B4-BE49-F238E27FC236}">
                <a16:creationId xmlns:a16="http://schemas.microsoft.com/office/drawing/2014/main" id="{E14652A7-EF29-7EA6-E0BE-D02B3DD2094C}"/>
              </a:ext>
            </a:extLst>
          </p:cNvPr>
          <p:cNvSpPr txBox="1"/>
          <p:nvPr/>
        </p:nvSpPr>
        <p:spPr>
          <a:xfrm>
            <a:off x="457200" y="201971"/>
            <a:ext cx="7134225" cy="815608"/>
          </a:xfrm>
          <a:prstGeom prst="rect">
            <a:avLst/>
          </a:prstGeom>
          <a:noFill/>
        </p:spPr>
        <p:txBody>
          <a:bodyPr wrap="square" rtlCol="0">
            <a:spAutoFit/>
          </a:bodyPr>
          <a:lstStyle/>
          <a:p>
            <a:r>
              <a:rPr lang="fr-LU" sz="2900" b="1" u="sng" dirty="0">
                <a:solidFill>
                  <a:schemeClr val="tx2">
                    <a:lumMod val="75000"/>
                  </a:schemeClr>
                </a:solidFill>
                <a:latin typeface="+mj-lt"/>
                <a:ea typeface="+mj-ea"/>
                <a:cs typeface="+mj-cs"/>
              </a:rPr>
              <a:t>ASE : Conscience de soi : </a:t>
            </a:r>
          </a:p>
          <a:p>
            <a:r>
              <a:rPr lang="fr-LU" dirty="0"/>
              <a:t>Reconnaissance de ses émotions : TEC adapté – </a:t>
            </a:r>
            <a:r>
              <a:rPr lang="fr-LU" dirty="0" err="1"/>
              <a:t>émotimat</a:t>
            </a:r>
            <a:r>
              <a:rPr lang="fr-LU" dirty="0"/>
              <a:t> </a:t>
            </a:r>
            <a:r>
              <a:rPr lang="fr-LU" sz="800" dirty="0"/>
              <a:t>(12 items - 4  émotions) </a:t>
            </a:r>
            <a:endParaRPr lang="en-US" dirty="0"/>
          </a:p>
        </p:txBody>
      </p:sp>
      <p:sp>
        <p:nvSpPr>
          <p:cNvPr id="12" name="TextBox 11">
            <a:extLst>
              <a:ext uri="{FF2B5EF4-FFF2-40B4-BE49-F238E27FC236}">
                <a16:creationId xmlns:a16="http://schemas.microsoft.com/office/drawing/2014/main" id="{C8171401-57F0-A47B-BB66-542D90BE1D0D}"/>
              </a:ext>
            </a:extLst>
          </p:cNvPr>
          <p:cNvSpPr txBox="1"/>
          <p:nvPr/>
        </p:nvSpPr>
        <p:spPr>
          <a:xfrm>
            <a:off x="10303707" y="201971"/>
            <a:ext cx="1888293" cy="646331"/>
          </a:xfrm>
          <a:prstGeom prst="rect">
            <a:avLst/>
          </a:prstGeom>
          <a:noFill/>
        </p:spPr>
        <p:txBody>
          <a:bodyPr wrap="square" rtlCol="0">
            <a:spAutoFit/>
          </a:bodyPr>
          <a:lstStyle/>
          <a:p>
            <a:r>
              <a:rPr lang="en-US" dirty="0">
                <a:solidFill>
                  <a:srgbClr val="FF0000"/>
                </a:solidFill>
              </a:rPr>
              <a:t>Les images </a:t>
            </a:r>
            <a:r>
              <a:rPr lang="en-US" dirty="0" err="1">
                <a:solidFill>
                  <a:srgbClr val="FF0000"/>
                </a:solidFill>
              </a:rPr>
              <a:t>sont</a:t>
            </a:r>
            <a:r>
              <a:rPr lang="en-US" dirty="0">
                <a:solidFill>
                  <a:srgbClr val="FF0000"/>
                </a:solidFill>
              </a:rPr>
              <a:t> </a:t>
            </a:r>
            <a:r>
              <a:rPr lang="en-US" dirty="0" err="1">
                <a:solidFill>
                  <a:srgbClr val="FF0000"/>
                </a:solidFill>
              </a:rPr>
              <a:t>provisoires</a:t>
            </a:r>
            <a:endParaRPr lang="en-US" dirty="0">
              <a:solidFill>
                <a:srgbClr val="FF0000"/>
              </a:solidFill>
            </a:endParaRPr>
          </a:p>
        </p:txBody>
      </p:sp>
      <p:pic>
        <p:nvPicPr>
          <p:cNvPr id="13" name="Picture 4" descr="Panneau de signalisation attention autres dangers A14">
            <a:extLst>
              <a:ext uri="{FF2B5EF4-FFF2-40B4-BE49-F238E27FC236}">
                <a16:creationId xmlns:a16="http://schemas.microsoft.com/office/drawing/2014/main" id="{C5452D19-DD3F-5197-133A-4C90936BF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4478" y="230720"/>
            <a:ext cx="539229" cy="477757"/>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a:extLst>
              <a:ext uri="{FF2B5EF4-FFF2-40B4-BE49-F238E27FC236}">
                <a16:creationId xmlns:a16="http://schemas.microsoft.com/office/drawing/2014/main" id="{B0B12799-FF4F-132B-EEDE-C2AFEFC2AB99}"/>
              </a:ext>
            </a:extLst>
          </p:cNvPr>
          <p:cNvSpPr>
            <a:spLocks noGrp="1"/>
          </p:cNvSpPr>
          <p:nvPr>
            <p:ph type="sldNum" sz="quarter" idx="12"/>
          </p:nvPr>
        </p:nvSpPr>
        <p:spPr/>
        <p:txBody>
          <a:bodyPr/>
          <a:lstStyle/>
          <a:p>
            <a:fld id="{28AFA430-5923-458E-A688-EA085CE2165A}" type="slidenum">
              <a:rPr lang="en-US" smtClean="0"/>
              <a:t>18</a:t>
            </a:fld>
            <a:endParaRPr lang="en-US"/>
          </a:p>
        </p:txBody>
      </p:sp>
    </p:spTree>
    <p:extLst>
      <p:ext uri="{BB962C8B-B14F-4D97-AF65-F5344CB8AC3E}">
        <p14:creationId xmlns:p14="http://schemas.microsoft.com/office/powerpoint/2010/main" val="263196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14C5-A943-815D-5E34-444DDC9A6254}"/>
              </a:ext>
            </a:extLst>
          </p:cNvPr>
          <p:cNvSpPr>
            <a:spLocks noGrp="1"/>
          </p:cNvSpPr>
          <p:nvPr>
            <p:ph type="title"/>
          </p:nvPr>
        </p:nvSpPr>
        <p:spPr/>
        <p:txBody>
          <a:bodyPr>
            <a:normAutofit fontScale="90000"/>
          </a:bodyPr>
          <a:lstStyle/>
          <a:p>
            <a:r>
              <a:rPr lang="fr-LU" b="1" u="sng" dirty="0">
                <a:solidFill>
                  <a:schemeClr val="tx2">
                    <a:lumMod val="75000"/>
                  </a:schemeClr>
                </a:solidFill>
                <a:latin typeface="+mj-lt"/>
                <a:ea typeface="+mj-ea"/>
                <a:cs typeface="+mj-cs"/>
              </a:rPr>
              <a:t>ASE : Conscience de soi + gestion de soi: </a:t>
            </a:r>
            <a:br>
              <a:rPr lang="fr-LU" b="1" u="sng" dirty="0">
                <a:solidFill>
                  <a:schemeClr val="tx2">
                    <a:lumMod val="75000"/>
                  </a:schemeClr>
                </a:solidFill>
                <a:latin typeface="+mj-lt"/>
                <a:ea typeface="+mj-ea"/>
                <a:cs typeface="+mj-cs"/>
              </a:rPr>
            </a:br>
            <a:r>
              <a:rPr lang="fr-LU" sz="2700" dirty="0"/>
              <a:t>Connaissance de ses émotions : TEC adapté – </a:t>
            </a:r>
            <a:r>
              <a:rPr lang="fr-LU" sz="2700" dirty="0" err="1"/>
              <a:t>émotimat</a:t>
            </a:r>
            <a:r>
              <a:rPr lang="fr-LU" sz="2700" dirty="0"/>
              <a:t> </a:t>
            </a:r>
            <a:r>
              <a:rPr lang="fr-LU" sz="1600" dirty="0"/>
              <a:t>(12 items - 4  émotions) </a:t>
            </a:r>
            <a:br>
              <a:rPr lang="en-US" dirty="0"/>
            </a:br>
            <a:endParaRPr lang="en-US" dirty="0"/>
          </a:p>
        </p:txBody>
      </p:sp>
      <p:graphicFrame>
        <p:nvGraphicFramePr>
          <p:cNvPr id="3" name="Table 2">
            <a:extLst>
              <a:ext uri="{FF2B5EF4-FFF2-40B4-BE49-F238E27FC236}">
                <a16:creationId xmlns:a16="http://schemas.microsoft.com/office/drawing/2014/main" id="{4B59AC5F-52D9-4E97-DCD1-1093DD67AFD1}"/>
              </a:ext>
            </a:extLst>
          </p:cNvPr>
          <p:cNvGraphicFramePr>
            <a:graphicFrameLocks noGrp="1"/>
          </p:cNvGraphicFramePr>
          <p:nvPr>
            <p:extLst>
              <p:ext uri="{D42A27DB-BD31-4B8C-83A1-F6EECF244321}">
                <p14:modId xmlns:p14="http://schemas.microsoft.com/office/powerpoint/2010/main" val="4033809153"/>
              </p:ext>
            </p:extLst>
          </p:nvPr>
        </p:nvGraphicFramePr>
        <p:xfrm>
          <a:off x="1044827" y="1875908"/>
          <a:ext cx="10102346" cy="4044710"/>
        </p:xfrm>
        <a:graphic>
          <a:graphicData uri="http://schemas.openxmlformats.org/drawingml/2006/table">
            <a:tbl>
              <a:tblPr>
                <a:tableStyleId>{22838BEF-8BB2-4498-84A7-C5851F593DF1}</a:tableStyleId>
              </a:tblPr>
              <a:tblGrid>
                <a:gridCol w="824589">
                  <a:extLst>
                    <a:ext uri="{9D8B030D-6E8A-4147-A177-3AD203B41FA5}">
                      <a16:colId xmlns:a16="http://schemas.microsoft.com/office/drawing/2014/main" val="717716592"/>
                    </a:ext>
                  </a:extLst>
                </a:gridCol>
                <a:gridCol w="2738977">
                  <a:extLst>
                    <a:ext uri="{9D8B030D-6E8A-4147-A177-3AD203B41FA5}">
                      <a16:colId xmlns:a16="http://schemas.microsoft.com/office/drawing/2014/main" val="3257703577"/>
                    </a:ext>
                  </a:extLst>
                </a:gridCol>
                <a:gridCol w="1595336">
                  <a:extLst>
                    <a:ext uri="{9D8B030D-6E8A-4147-A177-3AD203B41FA5}">
                      <a16:colId xmlns:a16="http://schemas.microsoft.com/office/drawing/2014/main" val="3137331491"/>
                    </a:ext>
                  </a:extLst>
                </a:gridCol>
                <a:gridCol w="1235413">
                  <a:extLst>
                    <a:ext uri="{9D8B030D-6E8A-4147-A177-3AD203B41FA5}">
                      <a16:colId xmlns:a16="http://schemas.microsoft.com/office/drawing/2014/main" val="3392231401"/>
                    </a:ext>
                  </a:extLst>
                </a:gridCol>
                <a:gridCol w="1687650">
                  <a:extLst>
                    <a:ext uri="{9D8B030D-6E8A-4147-A177-3AD203B41FA5}">
                      <a16:colId xmlns:a16="http://schemas.microsoft.com/office/drawing/2014/main" val="1051836459"/>
                    </a:ext>
                  </a:extLst>
                </a:gridCol>
                <a:gridCol w="2020381">
                  <a:extLst>
                    <a:ext uri="{9D8B030D-6E8A-4147-A177-3AD203B41FA5}">
                      <a16:colId xmlns:a16="http://schemas.microsoft.com/office/drawing/2014/main" val="1958644587"/>
                    </a:ext>
                  </a:extLst>
                </a:gridCol>
              </a:tblGrid>
              <a:tr h="190500">
                <a:tc>
                  <a:txBody>
                    <a:bodyPr/>
                    <a:lstStyle/>
                    <a:p>
                      <a:pPr algn="ctr" fontAlgn="ctr">
                        <a:spcBef>
                          <a:spcPts val="600"/>
                        </a:spcBef>
                        <a:spcAft>
                          <a:spcPts val="600"/>
                        </a:spcAft>
                      </a:pPr>
                      <a:r>
                        <a:rPr lang="fr-LU" sz="1400" b="1" u="none" strike="noStrike" dirty="0">
                          <a:solidFill>
                            <a:srgbClr val="000000"/>
                          </a:solidFill>
                          <a:effectLst/>
                        </a:rPr>
                        <a:t>Emotion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5">
                        <a:lumMod val="60000"/>
                        <a:lumOff val="40000"/>
                      </a:schemeClr>
                    </a:solidFill>
                  </a:tcPr>
                </a:tc>
                <a:tc>
                  <a:txBody>
                    <a:bodyPr/>
                    <a:lstStyle/>
                    <a:p>
                      <a:pPr algn="ctr" fontAlgn="b">
                        <a:spcBef>
                          <a:spcPts val="600"/>
                        </a:spcBef>
                        <a:spcAft>
                          <a:spcPts val="600"/>
                        </a:spcAft>
                      </a:pPr>
                      <a:r>
                        <a:rPr lang="fr-LU" sz="1400" b="0" u="none" strike="noStrike" dirty="0">
                          <a:solidFill>
                            <a:srgbClr val="000000"/>
                          </a:solidFill>
                          <a:effectLst/>
                        </a:rPr>
                        <a:t>Situation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5">
                        <a:lumMod val="60000"/>
                        <a:lumOff val="40000"/>
                      </a:schemeClr>
                    </a:solidFill>
                  </a:tcPr>
                </a:tc>
                <a:tc>
                  <a:txBody>
                    <a:bodyPr/>
                    <a:lstStyle/>
                    <a:p>
                      <a:pPr algn="ctr" fontAlgn="b">
                        <a:spcBef>
                          <a:spcPts val="600"/>
                        </a:spcBef>
                        <a:spcAft>
                          <a:spcPts val="600"/>
                        </a:spcAft>
                      </a:pPr>
                      <a:r>
                        <a:rPr lang="en-US" sz="1400" b="0" u="none" strike="noStrike" dirty="0">
                          <a:solidFill>
                            <a:srgbClr val="000000"/>
                          </a:solidFill>
                          <a:effectLst/>
                        </a:rPr>
                        <a:t>Non </a:t>
                      </a:r>
                      <a:r>
                        <a:rPr lang="en-US" sz="1400" b="0" u="none" strike="noStrike" dirty="0" err="1">
                          <a:solidFill>
                            <a:srgbClr val="000000"/>
                          </a:solidFill>
                          <a:effectLst/>
                        </a:rPr>
                        <a:t>régulée</a:t>
                      </a:r>
                      <a:r>
                        <a:rPr lang="en-US" sz="1400" b="0" u="none" strike="noStrike" dirty="0">
                          <a:solidFill>
                            <a:srgbClr val="000000"/>
                          </a:solidFill>
                          <a:effectLst/>
                        </a:rPr>
                        <a:t>, impulsive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5">
                        <a:lumMod val="60000"/>
                        <a:lumOff val="40000"/>
                      </a:schemeClr>
                    </a:solidFill>
                  </a:tcPr>
                </a:tc>
                <a:tc>
                  <a:txBody>
                    <a:bodyPr/>
                    <a:lstStyle/>
                    <a:p>
                      <a:pPr algn="ctr" fontAlgn="b">
                        <a:spcBef>
                          <a:spcPts val="600"/>
                        </a:spcBef>
                        <a:spcAft>
                          <a:spcPts val="600"/>
                        </a:spcAft>
                      </a:pPr>
                      <a:r>
                        <a:rPr lang="en-US" sz="1400" dirty="0"/>
                        <a:t>Auto-regulation </a:t>
                      </a:r>
                      <a:r>
                        <a:rPr lang="en-US" sz="1400" dirty="0" err="1"/>
                        <a:t>émergente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5">
                        <a:lumMod val="60000"/>
                        <a:lumOff val="40000"/>
                      </a:schemeClr>
                    </a:solidFill>
                  </a:tcPr>
                </a:tc>
                <a:tc>
                  <a:txBody>
                    <a:bodyPr/>
                    <a:lstStyle/>
                    <a:p>
                      <a:pPr algn="ctr" fontAlgn="b">
                        <a:spcBef>
                          <a:spcPts val="600"/>
                        </a:spcBef>
                        <a:spcAft>
                          <a:spcPts val="600"/>
                        </a:spcAft>
                      </a:pPr>
                      <a:r>
                        <a:rPr lang="en-US" sz="1400" dirty="0" err="1"/>
                        <a:t>Régulation</a:t>
                      </a:r>
                      <a:r>
                        <a:rPr lang="en-US" sz="1400" dirty="0"/>
                        <a:t> </a:t>
                      </a:r>
                      <a:r>
                        <a:rPr lang="en-US" sz="1400" dirty="0" err="1"/>
                        <a:t>maitrisée</a:t>
                      </a:r>
                      <a:r>
                        <a:rPr lang="en-US" sz="1400" dirty="0"/>
                        <a:t> avec </a:t>
                      </a:r>
                      <a:r>
                        <a:rPr lang="en-US" sz="1400" dirty="0" err="1"/>
                        <a:t>une</a:t>
                      </a:r>
                      <a:r>
                        <a:rPr lang="en-US" sz="1400" dirty="0"/>
                        <a:t> figure </a:t>
                      </a:r>
                      <a:r>
                        <a:rPr lang="en-US" sz="1400" dirty="0" err="1"/>
                        <a:t>d’attachement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5">
                        <a:lumMod val="60000"/>
                        <a:lumOff val="40000"/>
                      </a:schemeClr>
                    </a:solidFill>
                  </a:tcPr>
                </a:tc>
                <a:tc>
                  <a:txBody>
                    <a:bodyPr/>
                    <a:lstStyle/>
                    <a:p>
                      <a:pPr algn="ctr" fontAlgn="b">
                        <a:spcBef>
                          <a:spcPts val="600"/>
                        </a:spcBef>
                        <a:spcAft>
                          <a:spcPts val="600"/>
                        </a:spcAft>
                      </a:pPr>
                      <a:r>
                        <a:rPr lang="fr-LU" sz="1400" b="0" u="none" strike="noStrike" dirty="0">
                          <a:solidFill>
                            <a:srgbClr val="000000"/>
                          </a:solidFill>
                          <a:effectLst/>
                        </a:rPr>
                        <a:t>R</a:t>
                      </a:r>
                      <a:r>
                        <a:rPr lang="en-US" sz="1400" b="0" u="none" strike="noStrike" dirty="0" err="1">
                          <a:solidFill>
                            <a:srgbClr val="000000"/>
                          </a:solidFill>
                          <a:effectLst/>
                        </a:rPr>
                        <a:t>égulation</a:t>
                      </a:r>
                      <a:r>
                        <a:rPr lang="en-US" sz="1400" b="0" u="none" strike="noStrike" dirty="0">
                          <a:solidFill>
                            <a:srgbClr val="000000"/>
                          </a:solidFill>
                          <a:effectLst/>
                        </a:rPr>
                        <a:t> </a:t>
                      </a:r>
                      <a:r>
                        <a:rPr lang="en-US" sz="1400" b="0" u="none" strike="noStrike" dirty="0" err="1">
                          <a:solidFill>
                            <a:srgbClr val="000000"/>
                          </a:solidFill>
                          <a:effectLst/>
                        </a:rPr>
                        <a:t>maitrisée</a:t>
                      </a:r>
                      <a:r>
                        <a:rPr lang="en-US" sz="1400" b="0" u="none" strike="noStrike" dirty="0">
                          <a:solidFill>
                            <a:srgbClr val="000000"/>
                          </a:solidFill>
                          <a:effectLst/>
                        </a:rPr>
                        <a:t> de façon </a:t>
                      </a:r>
                      <a:r>
                        <a:rPr lang="en-US" sz="1400" b="0" u="none" strike="noStrike" dirty="0" err="1">
                          <a:solidFill>
                            <a:srgbClr val="000000"/>
                          </a:solidFill>
                          <a:effectLst/>
                        </a:rPr>
                        <a:t>autonome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5">
                        <a:lumMod val="60000"/>
                        <a:lumOff val="40000"/>
                      </a:schemeClr>
                    </a:solidFill>
                  </a:tcPr>
                </a:tc>
                <a:extLst>
                  <a:ext uri="{0D108BD9-81ED-4DB2-BD59-A6C34878D82A}">
                    <a16:rowId xmlns:a16="http://schemas.microsoft.com/office/drawing/2014/main" val="3126236003"/>
                  </a:ext>
                </a:extLst>
              </a:tr>
              <a:tr h="371475">
                <a:tc>
                  <a:txBody>
                    <a:bodyPr/>
                    <a:lstStyle/>
                    <a:p>
                      <a:pPr algn="ctr" fontAlgn="b">
                        <a:spcBef>
                          <a:spcPts val="600"/>
                        </a:spcBef>
                        <a:spcAft>
                          <a:spcPts val="600"/>
                        </a:spcAft>
                      </a:pPr>
                      <a:r>
                        <a:rPr lang="fr-LU" sz="1400" b="0" u="none" strike="noStrike" dirty="0">
                          <a:solidFill>
                            <a:srgbClr val="000000"/>
                          </a:solidFill>
                          <a:effectLst/>
                        </a:rPr>
                        <a:t>c</a:t>
                      </a:r>
                      <a:r>
                        <a:rPr lang="en-US" sz="1400" b="0" u="none" strike="noStrike" dirty="0" err="1">
                          <a:solidFill>
                            <a:srgbClr val="000000"/>
                          </a:solidFill>
                          <a:effectLst/>
                        </a:rPr>
                        <a:t>olère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1">
                        <a:lumMod val="20000"/>
                        <a:lumOff val="80000"/>
                      </a:schemeClr>
                    </a:solidFill>
                  </a:tcPr>
                </a:tc>
                <a:tc>
                  <a:txBody>
                    <a:bodyPr/>
                    <a:lstStyle/>
                    <a:p>
                      <a:pPr algn="ctr" fontAlgn="ctr"/>
                      <a:r>
                        <a:rPr lang="fr-FR" sz="1400" b="0" u="none" strike="noStrike" dirty="0">
                          <a:solidFill>
                            <a:srgbClr val="000000"/>
                          </a:solidFill>
                          <a:effectLst/>
                        </a:rPr>
                        <a:t>Un ami casse le puzzle que je suis en train de faire.</a:t>
                      </a:r>
                      <a:endParaRPr lang="fr-F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ctr"/>
                      <a:r>
                        <a:rPr lang="en-US" sz="1400" b="0" u="none" strike="noStrike" dirty="0">
                          <a:solidFill>
                            <a:srgbClr val="000000"/>
                          </a:solidFill>
                          <a:effectLst/>
                        </a:rPr>
                        <a:t>Je le </a:t>
                      </a:r>
                      <a:r>
                        <a:rPr lang="en-US" sz="1400" b="0" u="none" strike="noStrike" dirty="0" err="1">
                          <a:solidFill>
                            <a:srgbClr val="000000"/>
                          </a:solidFill>
                          <a:effectLst/>
                        </a:rPr>
                        <a:t>pousse</a:t>
                      </a:r>
                      <a:r>
                        <a:rPr lang="en-US" sz="1400" b="0" u="none" strike="noStrike" dirty="0">
                          <a:solidFill>
                            <a:srgbClr val="000000"/>
                          </a:solidFill>
                          <a:effectLst/>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ctr"/>
                      <a:r>
                        <a:rPr lang="en-US" sz="1400" b="0" u="none" strike="noStrike" dirty="0">
                          <a:solidFill>
                            <a:srgbClr val="000000"/>
                          </a:solidFill>
                          <a:effectLst/>
                        </a:rPr>
                        <a:t>Je </a:t>
                      </a:r>
                      <a:r>
                        <a:rPr lang="en-US" sz="1400" b="0" u="none" strike="noStrike" dirty="0" err="1">
                          <a:solidFill>
                            <a:srgbClr val="000000"/>
                          </a:solidFill>
                          <a:effectLst/>
                        </a:rPr>
                        <a:t>pleure</a:t>
                      </a:r>
                      <a:r>
                        <a:rPr lang="en-US" sz="1400" b="0" u="none" strike="noStrike" dirty="0">
                          <a:solidFill>
                            <a:srgbClr val="000000"/>
                          </a:solidFill>
                          <a:effectLst/>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en-US" sz="1400" b="0" u="none" strike="noStrike" dirty="0" err="1">
                          <a:solidFill>
                            <a:srgbClr val="000000"/>
                          </a:solidFill>
                          <a:effectLst/>
                        </a:rPr>
                        <a:t>J'appelle</a:t>
                      </a:r>
                      <a:r>
                        <a:rPr lang="en-US" sz="1400" b="0" u="none" strike="noStrike" dirty="0">
                          <a:solidFill>
                            <a:srgbClr val="000000"/>
                          </a:solidFill>
                          <a:effectLst/>
                        </a:rPr>
                        <a:t> </a:t>
                      </a:r>
                      <a:r>
                        <a:rPr lang="en-US" sz="1400" b="0" u="none" strike="noStrike" dirty="0" err="1">
                          <a:solidFill>
                            <a:srgbClr val="000000"/>
                          </a:solidFill>
                          <a:effectLst/>
                        </a:rPr>
                        <a:t>l'enseignant</a:t>
                      </a:r>
                      <a:r>
                        <a:rPr lang="en-US" sz="1400" b="0" u="none" strike="noStrike" dirty="0">
                          <a:solidFill>
                            <a:srgbClr val="000000"/>
                          </a:solidFill>
                          <a:effectLst/>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u="none" strike="noStrike" dirty="0">
                          <a:solidFill>
                            <a:srgbClr val="000000"/>
                          </a:solidFill>
                          <a:effectLst/>
                        </a:rPr>
                        <a:t>Je respire pour me calmer (et je lui demande de présenter ses excuses.</a:t>
                      </a:r>
                      <a:endParaRPr lang="fr-FR" sz="1400" b="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extLst>
                  <a:ext uri="{0D108BD9-81ED-4DB2-BD59-A6C34878D82A}">
                    <a16:rowId xmlns:a16="http://schemas.microsoft.com/office/drawing/2014/main" val="2866297536"/>
                  </a:ext>
                </a:extLst>
              </a:tr>
              <a:tr h="1011950">
                <a:tc>
                  <a:txBody>
                    <a:bodyPr/>
                    <a:lstStyle/>
                    <a:p>
                      <a:pPr algn="ctr" fontAlgn="b">
                        <a:spcBef>
                          <a:spcPts val="600"/>
                        </a:spcBef>
                        <a:spcAft>
                          <a:spcPts val="600"/>
                        </a:spcAft>
                      </a:pPr>
                      <a:r>
                        <a:rPr lang="fr-LU" sz="1400" b="0" u="none" strike="noStrike" dirty="0">
                          <a:solidFill>
                            <a:srgbClr val="000000"/>
                          </a:solidFill>
                          <a:effectLst/>
                        </a:rPr>
                        <a:t>t</a:t>
                      </a:r>
                      <a:r>
                        <a:rPr lang="en-US" sz="1400" b="0" u="none" strike="noStrike" dirty="0" err="1">
                          <a:solidFill>
                            <a:srgbClr val="000000"/>
                          </a:solidFill>
                          <a:effectLst/>
                        </a:rPr>
                        <a:t>ristesse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1">
                        <a:lumMod val="20000"/>
                        <a:lumOff val="80000"/>
                      </a:schemeClr>
                    </a:solidFill>
                  </a:tcPr>
                </a:tc>
                <a:tc>
                  <a:txBody>
                    <a:bodyPr/>
                    <a:lstStyle/>
                    <a:p>
                      <a:pPr algn="ctr" fontAlgn="ctr"/>
                      <a:r>
                        <a:rPr lang="fr-FR" sz="1400" b="0" u="none" strike="noStrike" dirty="0">
                          <a:solidFill>
                            <a:srgbClr val="000000"/>
                          </a:solidFill>
                          <a:effectLst/>
                        </a:rPr>
                        <a:t>Tu as fait une bêtise. Tu es puni durant la récréation, alors que les autres élèves s'amusent. </a:t>
                      </a:r>
                      <a:endParaRPr lang="fr-F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en-US" sz="1400" b="0" kern="1200" dirty="0">
                          <a:solidFill>
                            <a:schemeClr val="dk1"/>
                          </a:solidFill>
                          <a:effectLst/>
                        </a:rPr>
                        <a:t>Je </a:t>
                      </a:r>
                      <a:r>
                        <a:rPr lang="en-US" sz="1400" b="0" kern="1200" dirty="0" err="1">
                          <a:solidFill>
                            <a:schemeClr val="dk1"/>
                          </a:solidFill>
                          <a:effectLst/>
                        </a:rPr>
                        <a:t>boude</a:t>
                      </a:r>
                      <a:r>
                        <a:rPr lang="en-US" sz="1400" b="0" kern="1200" dirty="0">
                          <a:solidFill>
                            <a:schemeClr val="dk1"/>
                          </a:solidFill>
                          <a:effectLst/>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ctr"/>
                      <a:r>
                        <a:rPr lang="en-US" sz="1400" b="0" u="none" strike="noStrike" dirty="0">
                          <a:solidFill>
                            <a:srgbClr val="000000"/>
                          </a:solidFill>
                          <a:effectLst/>
                        </a:rPr>
                        <a:t>Je </a:t>
                      </a:r>
                      <a:r>
                        <a:rPr lang="en-US" sz="1400" b="0" u="none" strike="noStrike" dirty="0" err="1">
                          <a:solidFill>
                            <a:srgbClr val="000000"/>
                          </a:solidFill>
                          <a:effectLst/>
                        </a:rPr>
                        <a:t>pleure</a:t>
                      </a:r>
                      <a:r>
                        <a:rPr lang="en-US" sz="1400" b="0" u="none" strike="noStrike" dirty="0">
                          <a:solidFill>
                            <a:srgbClr val="000000"/>
                          </a:solidFill>
                          <a:effectLst/>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kern="1200" dirty="0">
                          <a:solidFill>
                            <a:schemeClr val="dk1"/>
                          </a:solidFill>
                          <a:effectLst/>
                        </a:rPr>
                        <a:t>Je cherche à être consolé par un adulte.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u="none" strike="noStrike" dirty="0">
                          <a:solidFill>
                            <a:srgbClr val="000000"/>
                          </a:solidFill>
                          <a:effectLst/>
                        </a:rPr>
                        <a:t>J'attends la fin de la punition en pensant à autre chose.</a:t>
                      </a:r>
                      <a:endParaRPr lang="fr-FR" sz="1400" b="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extLst>
                  <a:ext uri="{0D108BD9-81ED-4DB2-BD59-A6C34878D82A}">
                    <a16:rowId xmlns:a16="http://schemas.microsoft.com/office/drawing/2014/main" val="3112254106"/>
                  </a:ext>
                </a:extLst>
              </a:tr>
              <a:tr h="733425">
                <a:tc>
                  <a:txBody>
                    <a:bodyPr/>
                    <a:lstStyle/>
                    <a:p>
                      <a:pPr algn="ctr" fontAlgn="b">
                        <a:spcBef>
                          <a:spcPts val="600"/>
                        </a:spcBef>
                        <a:spcAft>
                          <a:spcPts val="600"/>
                        </a:spcAft>
                      </a:pPr>
                      <a:r>
                        <a:rPr lang="en-US" sz="1400" b="0" u="none" strike="noStrike" dirty="0">
                          <a:solidFill>
                            <a:srgbClr val="000000"/>
                          </a:solidFill>
                          <a:effectLst/>
                        </a:rPr>
                        <a:t>joie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1">
                        <a:lumMod val="20000"/>
                        <a:lumOff val="80000"/>
                      </a:schemeClr>
                    </a:solidFill>
                  </a:tcPr>
                </a:tc>
                <a:tc>
                  <a:txBody>
                    <a:bodyPr/>
                    <a:lstStyle/>
                    <a:p>
                      <a:pPr algn="ctr" fontAlgn="ctr"/>
                      <a:r>
                        <a:rPr lang="fr-FR" sz="1400" b="0" u="none" strike="noStrike" dirty="0">
                          <a:solidFill>
                            <a:srgbClr val="000000"/>
                          </a:solidFill>
                          <a:effectLst/>
                        </a:rPr>
                        <a:t>Tu vas dans la cour de récréation et tu peux jouer avec ton jouet préféré.</a:t>
                      </a:r>
                      <a:endParaRPr lang="fr-F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kern="1200" dirty="0">
                          <a:solidFill>
                            <a:schemeClr val="dk1"/>
                          </a:solidFill>
                          <a:effectLst/>
                        </a:rPr>
                        <a:t>Je hurle de joie durant toute la récréation.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en-US" sz="1400" b="0" kern="1200" dirty="0">
                          <a:solidFill>
                            <a:schemeClr val="dk1"/>
                          </a:solidFill>
                          <a:effectLst/>
                        </a:rPr>
                        <a:t>Je </a:t>
                      </a:r>
                      <a:r>
                        <a:rPr lang="en-US" sz="1400" b="0" kern="1200" dirty="0" err="1">
                          <a:solidFill>
                            <a:schemeClr val="dk1"/>
                          </a:solidFill>
                          <a:effectLst/>
                        </a:rPr>
                        <a:t>saute</a:t>
                      </a:r>
                      <a:r>
                        <a:rPr lang="en-US" sz="1400" b="0" kern="1200" dirty="0">
                          <a:solidFill>
                            <a:schemeClr val="dk1"/>
                          </a:solidFill>
                          <a:effectLst/>
                        </a:rPr>
                        <a:t> de joie</a:t>
                      </a:r>
                      <a:endParaRPr lang="fr-F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u="none" strike="noStrike" dirty="0">
                          <a:solidFill>
                            <a:srgbClr val="000000"/>
                          </a:solidFill>
                          <a:effectLst/>
                        </a:rPr>
                        <a:t>Je dis à l'enseignant que je suis content.</a:t>
                      </a:r>
                      <a:endParaRPr lang="fr-FR" sz="1400" b="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u="none" strike="noStrike" dirty="0">
                          <a:solidFill>
                            <a:srgbClr val="000000"/>
                          </a:solidFill>
                          <a:effectLst/>
                        </a:rPr>
                        <a:t>Je dis que je suis content.</a:t>
                      </a:r>
                      <a:endParaRPr lang="fr-FR" sz="1400" b="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extLst>
                  <a:ext uri="{0D108BD9-81ED-4DB2-BD59-A6C34878D82A}">
                    <a16:rowId xmlns:a16="http://schemas.microsoft.com/office/drawing/2014/main" val="2244184902"/>
                  </a:ext>
                </a:extLst>
              </a:tr>
              <a:tr h="733425">
                <a:tc>
                  <a:txBody>
                    <a:bodyPr/>
                    <a:lstStyle/>
                    <a:p>
                      <a:pPr algn="ctr" fontAlgn="b">
                        <a:spcBef>
                          <a:spcPts val="600"/>
                        </a:spcBef>
                        <a:spcAft>
                          <a:spcPts val="600"/>
                        </a:spcAft>
                      </a:pPr>
                      <a:r>
                        <a:rPr lang="fr-LU" sz="1400" b="0" u="none" strike="noStrike" dirty="0">
                          <a:solidFill>
                            <a:srgbClr val="000000"/>
                          </a:solidFill>
                          <a:effectLst/>
                        </a:rPr>
                        <a:t>p</a:t>
                      </a:r>
                      <a:r>
                        <a:rPr lang="en-US" sz="1400" b="0" u="none" strike="noStrike" dirty="0" err="1">
                          <a:solidFill>
                            <a:srgbClr val="000000"/>
                          </a:solidFill>
                          <a:effectLst/>
                        </a:rPr>
                        <a:t>eur</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solidFill>
                      <a:schemeClr val="accent1">
                        <a:lumMod val="20000"/>
                        <a:lumOff val="80000"/>
                      </a:schemeClr>
                    </a:solidFill>
                  </a:tcPr>
                </a:tc>
                <a:tc>
                  <a:txBody>
                    <a:bodyPr/>
                    <a:lstStyle/>
                    <a:p>
                      <a:pPr algn="ctr" fontAlgn="ctr"/>
                      <a:r>
                        <a:rPr lang="fr-FR" sz="1400" b="0" u="none" strike="noStrike" dirty="0">
                          <a:solidFill>
                            <a:srgbClr val="000000"/>
                          </a:solidFill>
                          <a:effectLst/>
                        </a:rPr>
                        <a:t>On entend un bruit étrange en dehors de la classe. La maitresse nous demande de nous taire et part voir ce qu'il se passe...</a:t>
                      </a:r>
                      <a:endParaRPr lang="fr-F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kern="1200" dirty="0">
                          <a:solidFill>
                            <a:schemeClr val="dk1"/>
                          </a:solidFill>
                          <a:effectLst/>
                        </a:rPr>
                        <a:t>Je sors de la classe pour suivre la maitresse.</a:t>
                      </a:r>
                      <a:r>
                        <a:rPr lang="en-US" sz="1400" b="0" u="none" strike="noStrike" dirty="0">
                          <a:solidFill>
                            <a:srgbClr val="000000"/>
                          </a:solidFill>
                          <a:effectLst/>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ctr"/>
                      <a:r>
                        <a:rPr lang="en-US" sz="1400" b="0" u="none" strike="noStrike" dirty="0">
                          <a:solidFill>
                            <a:srgbClr val="000000"/>
                          </a:solidFill>
                          <a:effectLst/>
                        </a:rPr>
                        <a:t>Je </a:t>
                      </a:r>
                      <a:r>
                        <a:rPr lang="en-US" sz="1400" b="0" u="none" strike="noStrike" dirty="0" err="1">
                          <a:solidFill>
                            <a:srgbClr val="000000"/>
                          </a:solidFill>
                          <a:effectLst/>
                        </a:rPr>
                        <a:t>pleure</a:t>
                      </a:r>
                      <a:r>
                        <a:rPr lang="en-US" sz="1400" b="0" u="none" strike="noStrike" dirty="0">
                          <a:solidFill>
                            <a:srgbClr val="000000"/>
                          </a:solidFill>
                          <a:effectLst/>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kern="1200" dirty="0">
                          <a:solidFill>
                            <a:schemeClr val="dk1"/>
                          </a:solidFill>
                          <a:effectLst/>
                        </a:rPr>
                        <a:t>Je cherche à être consolé par un adulte</a:t>
                      </a:r>
                      <a:r>
                        <a:rPr lang="en-US" sz="1400" b="0" u="none" strike="noStrike" dirty="0">
                          <a:solidFill>
                            <a:srgbClr val="000000"/>
                          </a:solidFill>
                          <a:effectLst/>
                        </a:rPr>
                        <a: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tc>
                  <a:txBody>
                    <a:bodyPr/>
                    <a:lstStyle/>
                    <a:p>
                      <a:pPr algn="ctr" fontAlgn="b">
                        <a:spcBef>
                          <a:spcPts val="600"/>
                        </a:spcBef>
                        <a:spcAft>
                          <a:spcPts val="600"/>
                        </a:spcAft>
                      </a:pPr>
                      <a:r>
                        <a:rPr lang="fr-FR" sz="1400" b="0" u="none" strike="noStrike" dirty="0">
                          <a:solidFill>
                            <a:srgbClr val="000000"/>
                          </a:solidFill>
                          <a:effectLst/>
                        </a:rPr>
                        <a:t>Je respire pour me calmer. </a:t>
                      </a:r>
                      <a:endParaRPr lang="fr-FR" sz="1400" b="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anchor="ctr"/>
                </a:tc>
                <a:extLst>
                  <a:ext uri="{0D108BD9-81ED-4DB2-BD59-A6C34878D82A}">
                    <a16:rowId xmlns:a16="http://schemas.microsoft.com/office/drawing/2014/main" val="243672551"/>
                  </a:ext>
                </a:extLst>
              </a:tr>
            </a:tbl>
          </a:graphicData>
        </a:graphic>
      </p:graphicFrame>
      <p:sp>
        <p:nvSpPr>
          <p:cNvPr id="4" name="Slide Number Placeholder 3">
            <a:extLst>
              <a:ext uri="{FF2B5EF4-FFF2-40B4-BE49-F238E27FC236}">
                <a16:creationId xmlns:a16="http://schemas.microsoft.com/office/drawing/2014/main" id="{C777BB55-A59F-16BB-1E7F-54AD6D51059A}"/>
              </a:ext>
            </a:extLst>
          </p:cNvPr>
          <p:cNvSpPr>
            <a:spLocks noGrp="1"/>
          </p:cNvSpPr>
          <p:nvPr>
            <p:ph type="sldNum" sz="quarter" idx="12"/>
          </p:nvPr>
        </p:nvSpPr>
        <p:spPr/>
        <p:txBody>
          <a:bodyPr/>
          <a:lstStyle/>
          <a:p>
            <a:fld id="{28AFA430-5923-458E-A688-EA085CE2165A}" type="slidenum">
              <a:rPr lang="en-US" smtClean="0"/>
              <a:t>19</a:t>
            </a:fld>
            <a:endParaRPr lang="en-US"/>
          </a:p>
        </p:txBody>
      </p:sp>
    </p:spTree>
    <p:extLst>
      <p:ext uri="{BB962C8B-B14F-4D97-AF65-F5344CB8AC3E}">
        <p14:creationId xmlns:p14="http://schemas.microsoft.com/office/powerpoint/2010/main" val="12262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D25EC9-D9AC-C76E-A625-0BDD5EEDD736}"/>
              </a:ext>
            </a:extLst>
          </p:cNvPr>
          <p:cNvSpPr>
            <a:spLocks noGrp="1"/>
          </p:cNvSpPr>
          <p:nvPr>
            <p:ph type="title"/>
          </p:nvPr>
        </p:nvSpPr>
        <p:spPr/>
        <p:txBody>
          <a:bodyPr/>
          <a:lstStyle/>
          <a:p>
            <a:r>
              <a:rPr lang="fr-LU" dirty="0"/>
              <a:t>Système de Soutien à Paliers Multiples (SSPM)</a:t>
            </a:r>
            <a:endParaRPr lang="en-US" dirty="0"/>
          </a:p>
        </p:txBody>
      </p:sp>
      <p:pic>
        <p:nvPicPr>
          <p:cNvPr id="6" name="Picture 5" descr="A diagram of a pyramid&#10;&#10;Description automatically generated">
            <a:extLst>
              <a:ext uri="{FF2B5EF4-FFF2-40B4-BE49-F238E27FC236}">
                <a16:creationId xmlns:a16="http://schemas.microsoft.com/office/drawing/2014/main" id="{D87D4633-E1FA-C499-EC09-67007FCB0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 y="821385"/>
            <a:ext cx="7387685" cy="5614639"/>
          </a:xfrm>
          <a:prstGeom prst="rect">
            <a:avLst/>
          </a:prstGeom>
        </p:spPr>
      </p:pic>
      <p:sp>
        <p:nvSpPr>
          <p:cNvPr id="7" name="Oval 6">
            <a:extLst>
              <a:ext uri="{FF2B5EF4-FFF2-40B4-BE49-F238E27FC236}">
                <a16:creationId xmlns:a16="http://schemas.microsoft.com/office/drawing/2014/main" id="{AB2F5E7A-B44E-CB98-65E9-603B562F0E03}"/>
              </a:ext>
            </a:extLst>
          </p:cNvPr>
          <p:cNvSpPr/>
          <p:nvPr/>
        </p:nvSpPr>
        <p:spPr>
          <a:xfrm rot="19668689">
            <a:off x="5209068" y="287583"/>
            <a:ext cx="1088475" cy="670018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07FB12-1F1A-8079-4247-22CBCA0449F9}"/>
              </a:ext>
            </a:extLst>
          </p:cNvPr>
          <p:cNvSpPr txBox="1"/>
          <p:nvPr/>
        </p:nvSpPr>
        <p:spPr>
          <a:xfrm>
            <a:off x="8343900" y="1209675"/>
            <a:ext cx="3533775" cy="369332"/>
          </a:xfrm>
          <a:prstGeom prst="rect">
            <a:avLst/>
          </a:prstGeom>
          <a:noFill/>
        </p:spPr>
        <p:txBody>
          <a:bodyPr wrap="square" rtlCol="0">
            <a:spAutoFit/>
          </a:bodyPr>
          <a:lstStyle/>
          <a:p>
            <a:r>
              <a:rPr lang="fr-LU" dirty="0"/>
              <a:t>Bradshaw et al. (2014)</a:t>
            </a:r>
            <a:endParaRPr lang="en-US" dirty="0"/>
          </a:p>
        </p:txBody>
      </p:sp>
      <p:sp>
        <p:nvSpPr>
          <p:cNvPr id="9" name="TextBox 8">
            <a:extLst>
              <a:ext uri="{FF2B5EF4-FFF2-40B4-BE49-F238E27FC236}">
                <a16:creationId xmlns:a16="http://schemas.microsoft.com/office/drawing/2014/main" id="{8C49A910-3DC7-097D-D630-9354E13A8BD1}"/>
              </a:ext>
            </a:extLst>
          </p:cNvPr>
          <p:cNvSpPr txBox="1"/>
          <p:nvPr/>
        </p:nvSpPr>
        <p:spPr>
          <a:xfrm>
            <a:off x="6686550" y="1655249"/>
            <a:ext cx="5505450" cy="369332"/>
          </a:xfrm>
          <a:prstGeom prst="rect">
            <a:avLst/>
          </a:prstGeom>
          <a:noFill/>
        </p:spPr>
        <p:txBody>
          <a:bodyPr wrap="square" rtlCol="0">
            <a:spAutoFit/>
          </a:bodyPr>
          <a:lstStyle/>
          <a:p>
            <a:r>
              <a:rPr lang="fr-LU" dirty="0"/>
              <a:t>Compétences socio-émotionnelles et comportementales </a:t>
            </a:r>
            <a:endParaRPr lang="en-US" dirty="0"/>
          </a:p>
        </p:txBody>
      </p:sp>
      <p:cxnSp>
        <p:nvCxnSpPr>
          <p:cNvPr id="11" name="Straight Arrow Connector 10">
            <a:extLst>
              <a:ext uri="{FF2B5EF4-FFF2-40B4-BE49-F238E27FC236}">
                <a16:creationId xmlns:a16="http://schemas.microsoft.com/office/drawing/2014/main" id="{6B658F45-DD46-AE74-3456-D84331277A18}"/>
              </a:ext>
            </a:extLst>
          </p:cNvPr>
          <p:cNvCxnSpPr>
            <a:cxnSpLocks/>
          </p:cNvCxnSpPr>
          <p:nvPr/>
        </p:nvCxnSpPr>
        <p:spPr>
          <a:xfrm flipH="1">
            <a:off x="7998511" y="2024581"/>
            <a:ext cx="659714" cy="6138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72C5D7-7B3C-D4E1-3C29-5F391E9349A4}"/>
              </a:ext>
            </a:extLst>
          </p:cNvPr>
          <p:cNvCxnSpPr/>
          <p:nvPr/>
        </p:nvCxnSpPr>
        <p:spPr>
          <a:xfrm>
            <a:off x="11172825" y="2024581"/>
            <a:ext cx="0" cy="6138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0F559F2-7598-5D19-7EBE-6BE332D82DF2}"/>
              </a:ext>
            </a:extLst>
          </p:cNvPr>
          <p:cNvSpPr txBox="1"/>
          <p:nvPr/>
        </p:nvSpPr>
        <p:spPr>
          <a:xfrm>
            <a:off x="7315662" y="4302116"/>
            <a:ext cx="1276350" cy="307777"/>
          </a:xfrm>
          <a:prstGeom prst="rect">
            <a:avLst/>
          </a:prstGeom>
          <a:noFill/>
        </p:spPr>
        <p:txBody>
          <a:bodyPr wrap="square" rtlCol="0">
            <a:spAutoFit/>
          </a:bodyPr>
          <a:lstStyle/>
          <a:p>
            <a:r>
              <a:rPr lang="fr-LU" sz="1400" dirty="0"/>
              <a:t>CASEL (2020)</a:t>
            </a:r>
            <a:endParaRPr lang="en-US" sz="1400" dirty="0"/>
          </a:p>
        </p:txBody>
      </p:sp>
      <p:sp>
        <p:nvSpPr>
          <p:cNvPr id="14" name="TextBox 13">
            <a:extLst>
              <a:ext uri="{FF2B5EF4-FFF2-40B4-BE49-F238E27FC236}">
                <a16:creationId xmlns:a16="http://schemas.microsoft.com/office/drawing/2014/main" id="{7D7864E5-B9C2-5C38-2934-8043B3AE6AB1}"/>
              </a:ext>
            </a:extLst>
          </p:cNvPr>
          <p:cNvSpPr txBox="1"/>
          <p:nvPr/>
        </p:nvSpPr>
        <p:spPr>
          <a:xfrm>
            <a:off x="9805857" y="2603943"/>
            <a:ext cx="2386143" cy="1569660"/>
          </a:xfrm>
          <a:prstGeom prst="rect">
            <a:avLst/>
          </a:prstGeom>
          <a:noFill/>
        </p:spPr>
        <p:txBody>
          <a:bodyPr wrap="square" rtlCol="0">
            <a:spAutoFit/>
          </a:bodyPr>
          <a:lstStyle/>
          <a:p>
            <a:pPr algn="ctr"/>
            <a:r>
              <a:rPr lang="fr-LU" dirty="0"/>
              <a:t>Positive </a:t>
            </a:r>
            <a:r>
              <a:rPr lang="fr-LU" dirty="0" err="1"/>
              <a:t>Behavior</a:t>
            </a:r>
            <a:r>
              <a:rPr lang="fr-LU" dirty="0"/>
              <a:t> Intervention and Support (PBIS) </a:t>
            </a:r>
          </a:p>
          <a:p>
            <a:pPr algn="ctr"/>
            <a:endParaRPr lang="fr-LU" sz="1400" dirty="0"/>
          </a:p>
          <a:p>
            <a:pPr algn="ctr"/>
            <a:r>
              <a:rPr lang="fr-LU" sz="1400" dirty="0"/>
              <a:t>Soutien au Comportement Positif (SCP</a:t>
            </a:r>
            <a:r>
              <a:rPr lang="fr-CH" sz="1400" dirty="0"/>
              <a:t>)</a:t>
            </a:r>
            <a:endParaRPr lang="en-US" sz="1100" dirty="0"/>
          </a:p>
        </p:txBody>
      </p:sp>
      <p:sp>
        <p:nvSpPr>
          <p:cNvPr id="15" name="Plus Sign 14">
            <a:extLst>
              <a:ext uri="{FF2B5EF4-FFF2-40B4-BE49-F238E27FC236}">
                <a16:creationId xmlns:a16="http://schemas.microsoft.com/office/drawing/2014/main" id="{6A3863F1-88F5-0C59-8326-CECF829B6050}"/>
              </a:ext>
            </a:extLst>
          </p:cNvPr>
          <p:cNvSpPr/>
          <p:nvPr/>
        </p:nvSpPr>
        <p:spPr>
          <a:xfrm>
            <a:off x="9185513" y="3008788"/>
            <a:ext cx="685802" cy="584775"/>
          </a:xfrm>
          <a:prstGeom prst="mathPlus">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D2178DCA-AD0B-944E-4ABA-68A4DBF439CC}"/>
              </a:ext>
            </a:extLst>
          </p:cNvPr>
          <p:cNvSpPr>
            <a:spLocks noGrp="1"/>
          </p:cNvSpPr>
          <p:nvPr>
            <p:ph type="sldNum" sz="quarter" idx="12"/>
          </p:nvPr>
        </p:nvSpPr>
        <p:spPr/>
        <p:txBody>
          <a:bodyPr/>
          <a:lstStyle/>
          <a:p>
            <a:fld id="{57C20FF3-AA7E-4D48-82AB-F8723CBE8BB9}" type="slidenum">
              <a:rPr lang="de-DE" smtClean="0"/>
              <a:t>2</a:t>
            </a:fld>
            <a:endParaRPr lang="de-DE"/>
          </a:p>
        </p:txBody>
      </p:sp>
      <p:sp>
        <p:nvSpPr>
          <p:cNvPr id="2" name="TextBox 1">
            <a:extLst>
              <a:ext uri="{FF2B5EF4-FFF2-40B4-BE49-F238E27FC236}">
                <a16:creationId xmlns:a16="http://schemas.microsoft.com/office/drawing/2014/main" id="{AE6426DF-5FA9-3F58-BAD8-104EE0B4EBC5}"/>
              </a:ext>
            </a:extLst>
          </p:cNvPr>
          <p:cNvSpPr txBox="1"/>
          <p:nvPr/>
        </p:nvSpPr>
        <p:spPr>
          <a:xfrm>
            <a:off x="6429477" y="2624068"/>
            <a:ext cx="2900621" cy="1354217"/>
          </a:xfrm>
          <a:prstGeom prst="rect">
            <a:avLst/>
          </a:prstGeom>
          <a:noFill/>
        </p:spPr>
        <p:txBody>
          <a:bodyPr wrap="square" rtlCol="0">
            <a:spAutoFit/>
          </a:bodyPr>
          <a:lstStyle/>
          <a:p>
            <a:pPr algn="ctr"/>
            <a:r>
              <a:rPr lang="fr-LU" dirty="0"/>
              <a:t>Social and </a:t>
            </a:r>
            <a:r>
              <a:rPr lang="fr-LU" dirty="0" err="1"/>
              <a:t>Emotional</a:t>
            </a:r>
            <a:r>
              <a:rPr lang="fr-LU" dirty="0"/>
              <a:t> </a:t>
            </a:r>
            <a:r>
              <a:rPr lang="fr-LU" dirty="0" err="1"/>
              <a:t>learning</a:t>
            </a:r>
            <a:r>
              <a:rPr lang="fr-LU" dirty="0"/>
              <a:t> (SEL)</a:t>
            </a:r>
          </a:p>
          <a:p>
            <a:pPr algn="ctr"/>
            <a:r>
              <a:rPr lang="fr-LU" dirty="0"/>
              <a:t> </a:t>
            </a:r>
          </a:p>
          <a:p>
            <a:pPr algn="ctr"/>
            <a:r>
              <a:rPr lang="fr-LU" sz="1400" dirty="0">
                <a:sym typeface="Wingdings" panose="05000000000000000000" pitchFamily="2" charset="2"/>
              </a:rPr>
              <a:t>Apprentissages Socio-</a:t>
            </a:r>
            <a:r>
              <a:rPr lang="fr-LU" sz="1400" dirty="0" err="1">
                <a:sym typeface="Wingdings" panose="05000000000000000000" pitchFamily="2" charset="2"/>
              </a:rPr>
              <a:t>Emotionels</a:t>
            </a:r>
            <a:r>
              <a:rPr lang="fr-LU" sz="1400" dirty="0">
                <a:sym typeface="Wingdings" panose="05000000000000000000" pitchFamily="2" charset="2"/>
              </a:rPr>
              <a:t> </a:t>
            </a:r>
          </a:p>
          <a:p>
            <a:pPr algn="ctr"/>
            <a:r>
              <a:rPr lang="fr-LU" sz="1400" dirty="0">
                <a:sym typeface="Wingdings" panose="05000000000000000000" pitchFamily="2" charset="2"/>
              </a:rPr>
              <a:t>(ASE)</a:t>
            </a:r>
            <a:endParaRPr lang="fr-LU" dirty="0"/>
          </a:p>
        </p:txBody>
      </p:sp>
      <p:sp>
        <p:nvSpPr>
          <p:cNvPr id="10" name="TextBox 9">
            <a:extLst>
              <a:ext uri="{FF2B5EF4-FFF2-40B4-BE49-F238E27FC236}">
                <a16:creationId xmlns:a16="http://schemas.microsoft.com/office/drawing/2014/main" id="{9188C189-75F4-8238-FC53-F6C345726C6F}"/>
              </a:ext>
            </a:extLst>
          </p:cNvPr>
          <p:cNvSpPr txBox="1"/>
          <p:nvPr/>
        </p:nvSpPr>
        <p:spPr>
          <a:xfrm>
            <a:off x="9898872" y="4302115"/>
            <a:ext cx="2179165" cy="307777"/>
          </a:xfrm>
          <a:prstGeom prst="rect">
            <a:avLst/>
          </a:prstGeom>
          <a:noFill/>
        </p:spPr>
        <p:txBody>
          <a:bodyPr wrap="square">
            <a:spAutoFit/>
          </a:bodyPr>
          <a:lstStyle/>
          <a:p>
            <a:r>
              <a:rPr lang="fr-LU" sz="1400" dirty="0"/>
              <a:t> </a:t>
            </a:r>
            <a:r>
              <a:rPr lang="da-DK" sz="1400" dirty="0" err="1"/>
              <a:t>Sugai</a:t>
            </a:r>
            <a:r>
              <a:rPr lang="da-DK" sz="1400" dirty="0"/>
              <a:t>, </a:t>
            </a:r>
            <a:r>
              <a:rPr lang="da-DK" sz="1400" dirty="0" err="1"/>
              <a:t>Horner</a:t>
            </a:r>
            <a:r>
              <a:rPr lang="da-DK" sz="1400" dirty="0"/>
              <a:t> et al. (2000)</a:t>
            </a:r>
            <a:endParaRPr lang="en-LU" sz="1400" dirty="0"/>
          </a:p>
        </p:txBody>
      </p:sp>
    </p:spTree>
    <p:extLst>
      <p:ext uri="{BB962C8B-B14F-4D97-AF65-F5344CB8AC3E}">
        <p14:creationId xmlns:p14="http://schemas.microsoft.com/office/powerpoint/2010/main" val="687884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6FFED-4D64-528B-092F-98170F2FEBDF}"/>
              </a:ext>
            </a:extLst>
          </p:cNvPr>
          <p:cNvPicPr>
            <a:picLocks noChangeAspect="1"/>
          </p:cNvPicPr>
          <p:nvPr/>
        </p:nvPicPr>
        <p:blipFill>
          <a:blip r:embed="rId2"/>
          <a:stretch>
            <a:fillRect/>
          </a:stretch>
        </p:blipFill>
        <p:spPr>
          <a:xfrm>
            <a:off x="6359502" y="116071"/>
            <a:ext cx="2428875" cy="2428875"/>
          </a:xfrm>
          <a:prstGeom prst="rect">
            <a:avLst/>
          </a:prstGeom>
        </p:spPr>
      </p:pic>
      <p:pic>
        <p:nvPicPr>
          <p:cNvPr id="4" name="Picture 3">
            <a:extLst>
              <a:ext uri="{FF2B5EF4-FFF2-40B4-BE49-F238E27FC236}">
                <a16:creationId xmlns:a16="http://schemas.microsoft.com/office/drawing/2014/main" id="{1FD6318C-3F4C-20E8-6238-3FB58B773659}"/>
              </a:ext>
            </a:extLst>
          </p:cNvPr>
          <p:cNvPicPr>
            <a:picLocks noChangeAspect="1"/>
          </p:cNvPicPr>
          <p:nvPr/>
        </p:nvPicPr>
        <p:blipFill>
          <a:blip r:embed="rId3"/>
          <a:stretch>
            <a:fillRect/>
          </a:stretch>
        </p:blipFill>
        <p:spPr>
          <a:xfrm>
            <a:off x="6221990" y="3143271"/>
            <a:ext cx="2428875" cy="2428875"/>
          </a:xfrm>
          <a:prstGeom prst="rect">
            <a:avLst/>
          </a:prstGeom>
        </p:spPr>
      </p:pic>
      <p:pic>
        <p:nvPicPr>
          <p:cNvPr id="5" name="Picture 4">
            <a:extLst>
              <a:ext uri="{FF2B5EF4-FFF2-40B4-BE49-F238E27FC236}">
                <a16:creationId xmlns:a16="http://schemas.microsoft.com/office/drawing/2014/main" id="{76716098-7CB8-166E-AE24-AD813AB35B8A}"/>
              </a:ext>
            </a:extLst>
          </p:cNvPr>
          <p:cNvPicPr>
            <a:picLocks noChangeAspect="1"/>
          </p:cNvPicPr>
          <p:nvPr/>
        </p:nvPicPr>
        <p:blipFill>
          <a:blip r:embed="rId4"/>
          <a:stretch>
            <a:fillRect/>
          </a:stretch>
        </p:blipFill>
        <p:spPr>
          <a:xfrm>
            <a:off x="9305924" y="116071"/>
            <a:ext cx="2428876" cy="2428876"/>
          </a:xfrm>
          <a:prstGeom prst="rect">
            <a:avLst/>
          </a:prstGeom>
        </p:spPr>
      </p:pic>
      <p:pic>
        <p:nvPicPr>
          <p:cNvPr id="6" name="Picture 5">
            <a:extLst>
              <a:ext uri="{FF2B5EF4-FFF2-40B4-BE49-F238E27FC236}">
                <a16:creationId xmlns:a16="http://schemas.microsoft.com/office/drawing/2014/main" id="{1F923C25-0D1E-C09D-3077-E4CA4166DDA7}"/>
              </a:ext>
            </a:extLst>
          </p:cNvPr>
          <p:cNvPicPr>
            <a:picLocks noChangeAspect="1"/>
          </p:cNvPicPr>
          <p:nvPr/>
        </p:nvPicPr>
        <p:blipFill>
          <a:blip r:embed="rId5"/>
          <a:stretch>
            <a:fillRect/>
          </a:stretch>
        </p:blipFill>
        <p:spPr>
          <a:xfrm>
            <a:off x="10393385" y="3990994"/>
            <a:ext cx="1581152" cy="1581152"/>
          </a:xfrm>
          <a:prstGeom prst="rect">
            <a:avLst/>
          </a:prstGeom>
        </p:spPr>
      </p:pic>
      <p:pic>
        <p:nvPicPr>
          <p:cNvPr id="7" name="Picture 6">
            <a:extLst>
              <a:ext uri="{FF2B5EF4-FFF2-40B4-BE49-F238E27FC236}">
                <a16:creationId xmlns:a16="http://schemas.microsoft.com/office/drawing/2014/main" id="{88E68F8E-8111-9382-B1E9-D4448C498213}"/>
              </a:ext>
            </a:extLst>
          </p:cNvPr>
          <p:cNvPicPr>
            <a:picLocks noChangeAspect="1"/>
          </p:cNvPicPr>
          <p:nvPr/>
        </p:nvPicPr>
        <p:blipFill>
          <a:blip r:embed="rId6"/>
          <a:stretch>
            <a:fillRect/>
          </a:stretch>
        </p:blipFill>
        <p:spPr>
          <a:xfrm>
            <a:off x="217463" y="2133599"/>
            <a:ext cx="2991655" cy="2991655"/>
          </a:xfrm>
          <a:prstGeom prst="rect">
            <a:avLst/>
          </a:prstGeom>
        </p:spPr>
      </p:pic>
      <p:sp>
        <p:nvSpPr>
          <p:cNvPr id="8" name="Arrow: Right 7">
            <a:extLst>
              <a:ext uri="{FF2B5EF4-FFF2-40B4-BE49-F238E27FC236}">
                <a16:creationId xmlns:a16="http://schemas.microsoft.com/office/drawing/2014/main" id="{7970CB5F-739D-8732-5881-EE5E2E2004E9}"/>
              </a:ext>
            </a:extLst>
          </p:cNvPr>
          <p:cNvSpPr/>
          <p:nvPr/>
        </p:nvSpPr>
        <p:spPr>
          <a:xfrm>
            <a:off x="3686175" y="3210326"/>
            <a:ext cx="1847850" cy="838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26CDE3DC-6BE4-69ED-7951-1F0F41F408C7}"/>
              </a:ext>
            </a:extLst>
          </p:cNvPr>
          <p:cNvPicPr>
            <a:picLocks noChangeAspect="1"/>
          </p:cNvPicPr>
          <p:nvPr/>
        </p:nvPicPr>
        <p:blipFill>
          <a:blip r:embed="rId7"/>
          <a:stretch>
            <a:fillRect/>
          </a:stretch>
        </p:blipFill>
        <p:spPr>
          <a:xfrm>
            <a:off x="8893557" y="3243097"/>
            <a:ext cx="1794782" cy="1794782"/>
          </a:xfrm>
          <a:prstGeom prst="rect">
            <a:avLst/>
          </a:prstGeom>
        </p:spPr>
      </p:pic>
      <p:sp>
        <p:nvSpPr>
          <p:cNvPr id="10" name="TextBox 9">
            <a:extLst>
              <a:ext uri="{FF2B5EF4-FFF2-40B4-BE49-F238E27FC236}">
                <a16:creationId xmlns:a16="http://schemas.microsoft.com/office/drawing/2014/main" id="{E8F63C62-3551-A12D-A77D-7802C217ED39}"/>
              </a:ext>
            </a:extLst>
          </p:cNvPr>
          <p:cNvSpPr txBox="1"/>
          <p:nvPr/>
        </p:nvSpPr>
        <p:spPr>
          <a:xfrm>
            <a:off x="457200" y="201971"/>
            <a:ext cx="6324600" cy="815608"/>
          </a:xfrm>
          <a:prstGeom prst="rect">
            <a:avLst/>
          </a:prstGeom>
          <a:noFill/>
        </p:spPr>
        <p:txBody>
          <a:bodyPr wrap="square" rtlCol="0">
            <a:spAutoFit/>
          </a:bodyPr>
          <a:lstStyle/>
          <a:p>
            <a:r>
              <a:rPr lang="fr-LU" sz="2900" b="1" u="sng" dirty="0">
                <a:solidFill>
                  <a:schemeClr val="tx2">
                    <a:lumMod val="75000"/>
                  </a:schemeClr>
                </a:solidFill>
                <a:latin typeface="+mj-lt"/>
                <a:ea typeface="+mj-ea"/>
                <a:cs typeface="+mj-cs"/>
              </a:rPr>
              <a:t>ASE : gestion de soi : </a:t>
            </a:r>
          </a:p>
          <a:p>
            <a:r>
              <a:rPr lang="fr-LU" dirty="0"/>
              <a:t>Régulation des émotions : TEC adapté – </a:t>
            </a:r>
            <a:r>
              <a:rPr lang="fr-LU" dirty="0" err="1"/>
              <a:t>émotimat</a:t>
            </a:r>
            <a:r>
              <a:rPr lang="fr-LU" dirty="0"/>
              <a:t> </a:t>
            </a:r>
            <a:r>
              <a:rPr lang="fr-LU" sz="800" dirty="0"/>
              <a:t>(12 items - 4  émotions) </a:t>
            </a:r>
            <a:endParaRPr lang="en-US" dirty="0"/>
          </a:p>
        </p:txBody>
      </p:sp>
      <p:sp>
        <p:nvSpPr>
          <p:cNvPr id="12" name="TextBox 11">
            <a:extLst>
              <a:ext uri="{FF2B5EF4-FFF2-40B4-BE49-F238E27FC236}">
                <a16:creationId xmlns:a16="http://schemas.microsoft.com/office/drawing/2014/main" id="{06B0F1AA-0953-DDB1-800D-ADEB574FB3C2}"/>
              </a:ext>
            </a:extLst>
          </p:cNvPr>
          <p:cNvSpPr txBox="1"/>
          <p:nvPr/>
        </p:nvSpPr>
        <p:spPr>
          <a:xfrm>
            <a:off x="361576" y="1337556"/>
            <a:ext cx="6096000" cy="646331"/>
          </a:xfrm>
          <a:prstGeom prst="rect">
            <a:avLst/>
          </a:prstGeom>
          <a:noFill/>
        </p:spPr>
        <p:txBody>
          <a:bodyPr wrap="square">
            <a:spAutoFit/>
          </a:bodyPr>
          <a:lstStyle/>
          <a:p>
            <a:r>
              <a:rPr lang="fr-FR" sz="1800" dirty="0"/>
              <a:t>Montrez-moi la réaction qui pourrait être la plus proche de la tienne dans cette situation.</a:t>
            </a:r>
          </a:p>
        </p:txBody>
      </p:sp>
      <p:sp>
        <p:nvSpPr>
          <p:cNvPr id="13" name="TextBox 12">
            <a:extLst>
              <a:ext uri="{FF2B5EF4-FFF2-40B4-BE49-F238E27FC236}">
                <a16:creationId xmlns:a16="http://schemas.microsoft.com/office/drawing/2014/main" id="{ED094311-0F21-427B-8793-2E0F1E3ED40A}"/>
              </a:ext>
            </a:extLst>
          </p:cNvPr>
          <p:cNvSpPr txBox="1"/>
          <p:nvPr/>
        </p:nvSpPr>
        <p:spPr>
          <a:xfrm>
            <a:off x="6221990" y="2582212"/>
            <a:ext cx="2886884" cy="369332"/>
          </a:xfrm>
          <a:prstGeom prst="rect">
            <a:avLst/>
          </a:prstGeom>
          <a:noFill/>
        </p:spPr>
        <p:txBody>
          <a:bodyPr wrap="square" rtlCol="0">
            <a:spAutoFit/>
          </a:bodyPr>
          <a:lstStyle/>
          <a:p>
            <a:r>
              <a:rPr lang="fr-LU" dirty="0"/>
              <a:t>Tu pousses (non régulé)</a:t>
            </a:r>
            <a:endParaRPr lang="en-US" dirty="0"/>
          </a:p>
        </p:txBody>
      </p:sp>
      <p:sp>
        <p:nvSpPr>
          <p:cNvPr id="14" name="TextBox 13">
            <a:extLst>
              <a:ext uri="{FF2B5EF4-FFF2-40B4-BE49-F238E27FC236}">
                <a16:creationId xmlns:a16="http://schemas.microsoft.com/office/drawing/2014/main" id="{0EF578C2-F5F4-7805-89B2-88D0A26DFBCA}"/>
              </a:ext>
            </a:extLst>
          </p:cNvPr>
          <p:cNvSpPr txBox="1"/>
          <p:nvPr/>
        </p:nvSpPr>
        <p:spPr>
          <a:xfrm>
            <a:off x="9017382" y="2577065"/>
            <a:ext cx="2978376" cy="646331"/>
          </a:xfrm>
          <a:prstGeom prst="rect">
            <a:avLst/>
          </a:prstGeom>
          <a:noFill/>
        </p:spPr>
        <p:txBody>
          <a:bodyPr wrap="square" rtlCol="0">
            <a:spAutoFit/>
          </a:bodyPr>
          <a:lstStyle/>
          <a:p>
            <a:r>
              <a:rPr lang="fr-LU" dirty="0"/>
              <a:t>Tu pleures (régulation émergente)</a:t>
            </a:r>
            <a:endParaRPr lang="en-US" dirty="0"/>
          </a:p>
        </p:txBody>
      </p:sp>
      <p:sp>
        <p:nvSpPr>
          <p:cNvPr id="16" name="TextBox 15">
            <a:extLst>
              <a:ext uri="{FF2B5EF4-FFF2-40B4-BE49-F238E27FC236}">
                <a16:creationId xmlns:a16="http://schemas.microsoft.com/office/drawing/2014/main" id="{1A950283-D271-007F-EA69-986C5E96CF3A}"/>
              </a:ext>
            </a:extLst>
          </p:cNvPr>
          <p:cNvSpPr txBox="1"/>
          <p:nvPr/>
        </p:nvSpPr>
        <p:spPr>
          <a:xfrm>
            <a:off x="6096000" y="5892295"/>
            <a:ext cx="2886884" cy="923330"/>
          </a:xfrm>
          <a:prstGeom prst="rect">
            <a:avLst/>
          </a:prstGeom>
          <a:noFill/>
        </p:spPr>
        <p:txBody>
          <a:bodyPr wrap="square" rtlCol="0">
            <a:spAutoFit/>
          </a:bodyPr>
          <a:lstStyle/>
          <a:p>
            <a:pPr algn="ctr" fontAlgn="b">
              <a:spcBef>
                <a:spcPts val="600"/>
              </a:spcBef>
              <a:spcAft>
                <a:spcPts val="600"/>
              </a:spcAft>
            </a:pPr>
            <a:r>
              <a:rPr lang="en-US" sz="1800" dirty="0" err="1"/>
              <a:t>J’appelle</a:t>
            </a:r>
            <a:r>
              <a:rPr lang="en-US" sz="1800" dirty="0"/>
              <a:t> </a:t>
            </a:r>
            <a:r>
              <a:rPr lang="en-US" sz="1800" dirty="0" err="1"/>
              <a:t>l’enseignant</a:t>
            </a:r>
            <a:r>
              <a:rPr lang="en-US" sz="1800" dirty="0"/>
              <a:t> (</a:t>
            </a:r>
            <a:r>
              <a:rPr lang="en-US" sz="1800" dirty="0" err="1"/>
              <a:t>Régulation</a:t>
            </a:r>
            <a:r>
              <a:rPr lang="en-US" sz="1800" dirty="0"/>
              <a:t> </a:t>
            </a:r>
            <a:r>
              <a:rPr lang="en-US" sz="1800" dirty="0" err="1"/>
              <a:t>maitrisée</a:t>
            </a:r>
            <a:r>
              <a:rPr lang="en-US" sz="1800" dirty="0"/>
              <a:t> avec </a:t>
            </a:r>
            <a:r>
              <a:rPr lang="en-US" sz="1800" dirty="0" err="1"/>
              <a:t>une</a:t>
            </a:r>
            <a:r>
              <a:rPr lang="en-US" sz="1800" dirty="0"/>
              <a:t> figure </a:t>
            </a:r>
            <a:r>
              <a:rPr lang="en-US" sz="1800" dirty="0" err="1"/>
              <a:t>d’attachement</a:t>
            </a:r>
            <a:r>
              <a:rPr lang="en-US" sz="1800" dirty="0"/>
              <a:t>)</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224DAFE-B2F3-44FA-2C2E-C65E918878E1}"/>
              </a:ext>
            </a:extLst>
          </p:cNvPr>
          <p:cNvSpPr txBox="1"/>
          <p:nvPr/>
        </p:nvSpPr>
        <p:spPr>
          <a:xfrm>
            <a:off x="9017382" y="5680387"/>
            <a:ext cx="2886884" cy="1107996"/>
          </a:xfrm>
          <a:prstGeom prst="rect">
            <a:avLst/>
          </a:prstGeom>
          <a:noFill/>
        </p:spPr>
        <p:txBody>
          <a:bodyPr wrap="square" rtlCol="0">
            <a:spAutoFit/>
          </a:bodyPr>
          <a:lstStyle/>
          <a:p>
            <a:pPr algn="ctr" fontAlgn="b">
              <a:spcBef>
                <a:spcPts val="600"/>
              </a:spcBef>
              <a:spcAft>
                <a:spcPts val="600"/>
              </a:spcAft>
            </a:pPr>
            <a:r>
              <a:rPr lang="fr-FR" sz="1400" b="0" u="none" strike="noStrike" dirty="0">
                <a:solidFill>
                  <a:srgbClr val="000000"/>
                </a:solidFill>
                <a:effectLst/>
              </a:rPr>
              <a:t>Je respire pour me calmer (et je lui demande de présenter ses excuses.</a:t>
            </a:r>
            <a:endParaRPr lang="fr-FR" sz="1400" b="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spcBef>
                <a:spcPts val="600"/>
              </a:spcBef>
              <a:spcAft>
                <a:spcPts val="600"/>
              </a:spcAft>
            </a:pPr>
            <a:r>
              <a:rPr lang="en-US" sz="1400" dirty="0" err="1"/>
              <a:t>Régulation</a:t>
            </a:r>
            <a:r>
              <a:rPr lang="en-US" sz="1400" dirty="0"/>
              <a:t> </a:t>
            </a:r>
            <a:r>
              <a:rPr lang="en-US" sz="1400" dirty="0" err="1"/>
              <a:t>maitrisée</a:t>
            </a:r>
            <a:r>
              <a:rPr lang="en-US" sz="1400" dirty="0"/>
              <a:t> de façon </a:t>
            </a:r>
            <a:r>
              <a:rPr lang="en-US" sz="1400" dirty="0" err="1"/>
              <a:t>autonome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18" name="Slide Number Placeholder 17">
            <a:extLst>
              <a:ext uri="{FF2B5EF4-FFF2-40B4-BE49-F238E27FC236}">
                <a16:creationId xmlns:a16="http://schemas.microsoft.com/office/drawing/2014/main" id="{583CBC8D-B0A9-F871-D840-A1B7BCAACB37}"/>
              </a:ext>
            </a:extLst>
          </p:cNvPr>
          <p:cNvSpPr>
            <a:spLocks noGrp="1"/>
          </p:cNvSpPr>
          <p:nvPr>
            <p:ph type="sldNum" sz="quarter" idx="12"/>
          </p:nvPr>
        </p:nvSpPr>
        <p:spPr/>
        <p:txBody>
          <a:bodyPr/>
          <a:lstStyle/>
          <a:p>
            <a:r>
              <a:rPr lang="en-US" dirty="0"/>
              <a:t>)</a:t>
            </a:r>
            <a:fld id="{28AFA430-5923-458E-A688-EA085CE2165A}" type="slidenum">
              <a:rPr lang="en-US" smtClean="0"/>
              <a:t>20</a:t>
            </a:fld>
            <a:endParaRPr lang="en-US" dirty="0"/>
          </a:p>
        </p:txBody>
      </p:sp>
    </p:spTree>
    <p:extLst>
      <p:ext uri="{BB962C8B-B14F-4D97-AF65-F5344CB8AC3E}">
        <p14:creationId xmlns:p14="http://schemas.microsoft.com/office/powerpoint/2010/main" val="3263895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51488-7383-089F-A0FD-DC6992DD653A}"/>
              </a:ext>
            </a:extLst>
          </p:cNvPr>
          <p:cNvSpPr>
            <a:spLocks noGrp="1"/>
          </p:cNvSpPr>
          <p:nvPr>
            <p:ph type="title"/>
          </p:nvPr>
        </p:nvSpPr>
        <p:spPr/>
        <p:txBody>
          <a:bodyPr/>
          <a:lstStyle/>
          <a:p>
            <a:r>
              <a:rPr lang="fr-FR" dirty="0" err="1"/>
              <a:t>summary</a:t>
            </a:r>
            <a:endParaRPr lang="fr-BE" dirty="0"/>
          </a:p>
        </p:txBody>
      </p:sp>
      <p:graphicFrame>
        <p:nvGraphicFramePr>
          <p:cNvPr id="3" name="Tableau 2">
            <a:extLst>
              <a:ext uri="{FF2B5EF4-FFF2-40B4-BE49-F238E27FC236}">
                <a16:creationId xmlns:a16="http://schemas.microsoft.com/office/drawing/2014/main" id="{359B1CB2-1A5D-A5A7-60BE-6DEA80516603}"/>
              </a:ext>
            </a:extLst>
          </p:cNvPr>
          <p:cNvGraphicFramePr>
            <a:graphicFrameLocks noGrp="1"/>
          </p:cNvGraphicFramePr>
          <p:nvPr>
            <p:extLst>
              <p:ext uri="{D42A27DB-BD31-4B8C-83A1-F6EECF244321}">
                <p14:modId xmlns:p14="http://schemas.microsoft.com/office/powerpoint/2010/main" val="4166568666"/>
              </p:ext>
            </p:extLst>
          </p:nvPr>
        </p:nvGraphicFramePr>
        <p:xfrm>
          <a:off x="2031999" y="153881"/>
          <a:ext cx="8127999" cy="6588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27563459"/>
                    </a:ext>
                  </a:extLst>
                </a:gridCol>
                <a:gridCol w="2709333">
                  <a:extLst>
                    <a:ext uri="{9D8B030D-6E8A-4147-A177-3AD203B41FA5}">
                      <a16:colId xmlns:a16="http://schemas.microsoft.com/office/drawing/2014/main" val="3343942257"/>
                    </a:ext>
                  </a:extLst>
                </a:gridCol>
                <a:gridCol w="2709333">
                  <a:extLst>
                    <a:ext uri="{9D8B030D-6E8A-4147-A177-3AD203B41FA5}">
                      <a16:colId xmlns:a16="http://schemas.microsoft.com/office/drawing/2014/main" val="2045706907"/>
                    </a:ext>
                  </a:extLst>
                </a:gridCol>
              </a:tblGrid>
              <a:tr h="370840">
                <a:tc>
                  <a:txBody>
                    <a:bodyPr/>
                    <a:lstStyle/>
                    <a:p>
                      <a:endParaRPr lang="fr-BE" dirty="0"/>
                    </a:p>
                  </a:txBody>
                  <a:tcPr/>
                </a:tc>
                <a:tc>
                  <a:txBody>
                    <a:bodyPr/>
                    <a:lstStyle/>
                    <a:p>
                      <a:endParaRPr lang="fr-BE" dirty="0"/>
                    </a:p>
                  </a:txBody>
                  <a:tcPr/>
                </a:tc>
                <a:tc>
                  <a:txBody>
                    <a:bodyPr/>
                    <a:lstStyle/>
                    <a:p>
                      <a:endParaRPr lang="fr-BE"/>
                    </a:p>
                  </a:txBody>
                  <a:tcPr/>
                </a:tc>
                <a:extLst>
                  <a:ext uri="{0D108BD9-81ED-4DB2-BD59-A6C34878D82A}">
                    <a16:rowId xmlns:a16="http://schemas.microsoft.com/office/drawing/2014/main" val="1889562069"/>
                  </a:ext>
                </a:extLst>
              </a:tr>
              <a:tr h="0">
                <a:tc>
                  <a:txBody>
                    <a:bodyPr/>
                    <a:lstStyle/>
                    <a:p>
                      <a:r>
                        <a:rPr lang="fr-FR" dirty="0"/>
                        <a:t>TEC adapté </a:t>
                      </a:r>
                      <a:r>
                        <a:rPr lang="fr-FR" dirty="0" err="1"/>
                        <a:t>émotimat</a:t>
                      </a:r>
                      <a:endParaRPr lang="fr-BE" dirty="0"/>
                    </a:p>
                  </a:txBody>
                  <a:tcPr/>
                </a:tc>
                <a:tc>
                  <a:txBody>
                    <a:bodyPr/>
                    <a:lstStyle/>
                    <a:p>
                      <a:endParaRPr lang="fr-BE" dirty="0"/>
                    </a:p>
                  </a:txBody>
                  <a:tcPr/>
                </a:tc>
                <a:tc>
                  <a:txBody>
                    <a:bodyPr/>
                    <a:lstStyle/>
                    <a:p>
                      <a:r>
                        <a:rPr lang="fr-FR" dirty="0"/>
                        <a:t>Conscience sociale</a:t>
                      </a:r>
                    </a:p>
                    <a:p>
                      <a:r>
                        <a:rPr lang="fr-FR" dirty="0"/>
                        <a:t>4 items</a:t>
                      </a:r>
                    </a:p>
                    <a:p>
                      <a:endParaRPr lang="fr-FR" dirty="0"/>
                    </a:p>
                    <a:p>
                      <a:endParaRPr lang="fr-FR" dirty="0"/>
                    </a:p>
                    <a:p>
                      <a:endParaRPr lang="fr-FR" dirty="0"/>
                    </a:p>
                  </a:txBody>
                  <a:tcPr/>
                </a:tc>
                <a:extLst>
                  <a:ext uri="{0D108BD9-81ED-4DB2-BD59-A6C34878D82A}">
                    <a16:rowId xmlns:a16="http://schemas.microsoft.com/office/drawing/2014/main" val="3144274910"/>
                  </a:ext>
                </a:extLst>
              </a:tr>
              <a:tr h="370840">
                <a:tc>
                  <a:txBody>
                    <a:bodyPr/>
                    <a:lstStyle/>
                    <a:p>
                      <a:r>
                        <a:rPr lang="fr-FR" dirty="0"/>
                        <a:t>TEC ADAPTE EMOTIMAT</a:t>
                      </a:r>
                      <a:endParaRPr lang="fr-BE" dirty="0"/>
                    </a:p>
                  </a:txBody>
                  <a:tcPr/>
                </a:tc>
                <a:tc>
                  <a:txBody>
                    <a:bodyPr/>
                    <a:lstStyle/>
                    <a:p>
                      <a:endParaRPr lang="fr-BE" dirty="0"/>
                    </a:p>
                  </a:txBody>
                  <a:tcPr/>
                </a:tc>
                <a:tc>
                  <a:txBody>
                    <a:bodyPr/>
                    <a:lstStyle/>
                    <a:p>
                      <a:r>
                        <a:rPr lang="fr-FR" dirty="0"/>
                        <a:t>Conscience sociale </a:t>
                      </a:r>
                    </a:p>
                    <a:p>
                      <a:r>
                        <a:rPr lang="fr-FR" dirty="0"/>
                        <a:t>8 items</a:t>
                      </a:r>
                    </a:p>
                    <a:p>
                      <a:endParaRPr lang="fr-FR" dirty="0"/>
                    </a:p>
                    <a:p>
                      <a:endParaRPr lang="fr-FR" dirty="0"/>
                    </a:p>
                    <a:p>
                      <a:endParaRPr lang="fr-FR" dirty="0"/>
                    </a:p>
                  </a:txBody>
                  <a:tcPr/>
                </a:tc>
                <a:extLst>
                  <a:ext uri="{0D108BD9-81ED-4DB2-BD59-A6C34878D82A}">
                    <a16:rowId xmlns:a16="http://schemas.microsoft.com/office/drawing/2014/main" val="2180628872"/>
                  </a:ext>
                </a:extLst>
              </a:tr>
              <a:tr h="370840">
                <a:tc>
                  <a:txBody>
                    <a:bodyPr/>
                    <a:lstStyle/>
                    <a:p>
                      <a:r>
                        <a:rPr lang="fr-FR" dirty="0"/>
                        <a:t>Nouveau test ajouté au TEC</a:t>
                      </a:r>
                      <a:endParaRPr lang="fr-BE" dirty="0"/>
                    </a:p>
                  </a:txBody>
                  <a:tcPr/>
                </a:tc>
                <a:tc>
                  <a:txBody>
                    <a:bodyPr/>
                    <a:lstStyle/>
                    <a:p>
                      <a:r>
                        <a:rPr lang="fr-FR" dirty="0"/>
                        <a:t>+ et toi ?</a:t>
                      </a:r>
                      <a:endParaRPr lang="fr-BE" dirty="0"/>
                    </a:p>
                  </a:txBody>
                  <a:tcPr/>
                </a:tc>
                <a:tc>
                  <a:txBody>
                    <a:bodyPr/>
                    <a:lstStyle/>
                    <a:p>
                      <a:r>
                        <a:rPr lang="fr-FR" dirty="0"/>
                        <a:t>Conscience de soi</a:t>
                      </a:r>
                    </a:p>
                    <a:p>
                      <a:r>
                        <a:rPr lang="fr-FR" dirty="0"/>
                        <a:t>4 items</a:t>
                      </a:r>
                      <a:endParaRPr lang="fr-BE" dirty="0"/>
                    </a:p>
                  </a:txBody>
                  <a:tcPr/>
                </a:tc>
                <a:extLst>
                  <a:ext uri="{0D108BD9-81ED-4DB2-BD59-A6C34878D82A}">
                    <a16:rowId xmlns:a16="http://schemas.microsoft.com/office/drawing/2014/main" val="2403431842"/>
                  </a:ext>
                </a:extLst>
              </a:tr>
              <a:tr h="370840">
                <a:tc>
                  <a:txBody>
                    <a:bodyPr/>
                    <a:lstStyle/>
                    <a:p>
                      <a:r>
                        <a:rPr lang="fr-FR" dirty="0"/>
                        <a:t>Nouveau test</a:t>
                      </a:r>
                      <a:endParaRPr lang="fr-BE" dirty="0"/>
                    </a:p>
                  </a:txBody>
                  <a:tcPr/>
                </a:tc>
                <a:tc>
                  <a:txBody>
                    <a:bodyPr/>
                    <a:lstStyle/>
                    <a:p>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Conscience de soi</a:t>
                      </a:r>
                    </a:p>
                    <a:p>
                      <a:r>
                        <a:rPr lang="fr-FR" dirty="0"/>
                        <a:t>4 items</a:t>
                      </a:r>
                    </a:p>
                    <a:p>
                      <a:endParaRPr lang="fr-FR" dirty="0"/>
                    </a:p>
                    <a:p>
                      <a:endParaRPr lang="fr-BE" dirty="0"/>
                    </a:p>
                  </a:txBody>
                  <a:tcPr/>
                </a:tc>
                <a:extLst>
                  <a:ext uri="{0D108BD9-81ED-4DB2-BD59-A6C34878D82A}">
                    <a16:rowId xmlns:a16="http://schemas.microsoft.com/office/drawing/2014/main" val="3237385582"/>
                  </a:ext>
                </a:extLst>
              </a:tr>
              <a:tr h="370840">
                <a:tc>
                  <a:txBody>
                    <a:bodyPr/>
                    <a:lstStyle/>
                    <a:p>
                      <a:r>
                        <a:rPr lang="fr-FR" dirty="0"/>
                        <a:t>Nouveau test</a:t>
                      </a:r>
                      <a:endParaRPr lang="fr-BE" dirty="0"/>
                    </a:p>
                  </a:txBody>
                  <a:tcPr/>
                </a:tc>
                <a:tc>
                  <a:txBody>
                    <a:bodyPr/>
                    <a:lstStyle/>
                    <a:p>
                      <a:endParaRPr lang="fr-BE" dirty="0"/>
                    </a:p>
                  </a:txBody>
                  <a:tcPr/>
                </a:tc>
                <a:tc>
                  <a:txBody>
                    <a:bodyPr/>
                    <a:lstStyle/>
                    <a:p>
                      <a:r>
                        <a:rPr lang="fr-FR" dirty="0"/>
                        <a:t>Gestion de soi</a:t>
                      </a:r>
                    </a:p>
                    <a:p>
                      <a:r>
                        <a:rPr lang="fr-FR" dirty="0"/>
                        <a:t>4 items</a:t>
                      </a:r>
                    </a:p>
                    <a:p>
                      <a:endParaRPr lang="fr-FR" dirty="0"/>
                    </a:p>
                    <a:p>
                      <a:endParaRPr lang="fr-FR" dirty="0"/>
                    </a:p>
                    <a:p>
                      <a:endParaRPr lang="fr-BE" dirty="0"/>
                    </a:p>
                  </a:txBody>
                  <a:tcPr/>
                </a:tc>
                <a:extLst>
                  <a:ext uri="{0D108BD9-81ED-4DB2-BD59-A6C34878D82A}">
                    <a16:rowId xmlns:a16="http://schemas.microsoft.com/office/drawing/2014/main" val="1235359062"/>
                  </a:ext>
                </a:extLst>
              </a:tr>
            </a:tbl>
          </a:graphicData>
        </a:graphic>
      </p:graphicFrame>
      <p:pic>
        <p:nvPicPr>
          <p:cNvPr id="5" name="Image 4">
            <a:extLst>
              <a:ext uri="{FF2B5EF4-FFF2-40B4-BE49-F238E27FC236}">
                <a16:creationId xmlns:a16="http://schemas.microsoft.com/office/drawing/2014/main" id="{93A60A87-C8F2-C7C4-1738-5F1EBABF3AEE}"/>
              </a:ext>
            </a:extLst>
          </p:cNvPr>
          <p:cNvPicPr>
            <a:picLocks noChangeAspect="1"/>
          </p:cNvPicPr>
          <p:nvPr/>
        </p:nvPicPr>
        <p:blipFill>
          <a:blip r:embed="rId2"/>
          <a:stretch>
            <a:fillRect/>
          </a:stretch>
        </p:blipFill>
        <p:spPr>
          <a:xfrm>
            <a:off x="5005795" y="2208201"/>
            <a:ext cx="673498" cy="1079140"/>
          </a:xfrm>
          <a:prstGeom prst="rect">
            <a:avLst/>
          </a:prstGeom>
        </p:spPr>
      </p:pic>
      <p:pic>
        <p:nvPicPr>
          <p:cNvPr id="7" name="Image 6">
            <a:extLst>
              <a:ext uri="{FF2B5EF4-FFF2-40B4-BE49-F238E27FC236}">
                <a16:creationId xmlns:a16="http://schemas.microsoft.com/office/drawing/2014/main" id="{D07F26FD-FDFB-F497-1431-8E2A0564FAAA}"/>
              </a:ext>
            </a:extLst>
          </p:cNvPr>
          <p:cNvPicPr>
            <a:picLocks noChangeAspect="1"/>
          </p:cNvPicPr>
          <p:nvPr/>
        </p:nvPicPr>
        <p:blipFill>
          <a:blip r:embed="rId3"/>
          <a:stretch>
            <a:fillRect/>
          </a:stretch>
        </p:blipFill>
        <p:spPr>
          <a:xfrm>
            <a:off x="5081689" y="604041"/>
            <a:ext cx="1076941" cy="1134180"/>
          </a:xfrm>
          <a:prstGeom prst="rect">
            <a:avLst/>
          </a:prstGeom>
        </p:spPr>
      </p:pic>
      <p:pic>
        <p:nvPicPr>
          <p:cNvPr id="8" name="Image 7">
            <a:extLst>
              <a:ext uri="{FF2B5EF4-FFF2-40B4-BE49-F238E27FC236}">
                <a16:creationId xmlns:a16="http://schemas.microsoft.com/office/drawing/2014/main" id="{79231787-56C2-318A-A6B2-FA2960E16780}"/>
              </a:ext>
            </a:extLst>
          </p:cNvPr>
          <p:cNvPicPr>
            <a:picLocks noChangeAspect="1"/>
          </p:cNvPicPr>
          <p:nvPr/>
        </p:nvPicPr>
        <p:blipFill>
          <a:blip r:embed="rId4"/>
          <a:stretch>
            <a:fillRect/>
          </a:stretch>
        </p:blipFill>
        <p:spPr>
          <a:xfrm>
            <a:off x="5081689" y="4244358"/>
            <a:ext cx="873639" cy="875422"/>
          </a:xfrm>
          <a:prstGeom prst="rect">
            <a:avLst/>
          </a:prstGeom>
        </p:spPr>
      </p:pic>
      <p:pic>
        <p:nvPicPr>
          <p:cNvPr id="11" name="Image 10">
            <a:extLst>
              <a:ext uri="{FF2B5EF4-FFF2-40B4-BE49-F238E27FC236}">
                <a16:creationId xmlns:a16="http://schemas.microsoft.com/office/drawing/2014/main" id="{6283B7AC-E900-CD76-D589-2716BC8A70D2}"/>
              </a:ext>
            </a:extLst>
          </p:cNvPr>
          <p:cNvPicPr>
            <a:picLocks noChangeAspect="1"/>
          </p:cNvPicPr>
          <p:nvPr/>
        </p:nvPicPr>
        <p:blipFill>
          <a:blip r:embed="rId5"/>
          <a:stretch>
            <a:fillRect/>
          </a:stretch>
        </p:blipFill>
        <p:spPr>
          <a:xfrm>
            <a:off x="5027695" y="5450917"/>
            <a:ext cx="1068306" cy="1069784"/>
          </a:xfrm>
          <a:prstGeom prst="rect">
            <a:avLst/>
          </a:prstGeom>
        </p:spPr>
      </p:pic>
      <p:sp>
        <p:nvSpPr>
          <p:cNvPr id="4" name="Slide Number Placeholder 3">
            <a:extLst>
              <a:ext uri="{FF2B5EF4-FFF2-40B4-BE49-F238E27FC236}">
                <a16:creationId xmlns:a16="http://schemas.microsoft.com/office/drawing/2014/main" id="{0276E040-4C20-2371-EAE6-9959E18329BB}"/>
              </a:ext>
            </a:extLst>
          </p:cNvPr>
          <p:cNvSpPr>
            <a:spLocks noGrp="1"/>
          </p:cNvSpPr>
          <p:nvPr>
            <p:ph type="sldNum" sz="quarter" idx="12"/>
          </p:nvPr>
        </p:nvSpPr>
        <p:spPr/>
        <p:txBody>
          <a:bodyPr/>
          <a:lstStyle/>
          <a:p>
            <a:fld id="{28AFA430-5923-458E-A688-EA085CE2165A}" type="slidenum">
              <a:rPr lang="en-US" smtClean="0"/>
              <a:t>21</a:t>
            </a:fld>
            <a:endParaRPr lang="en-US"/>
          </a:p>
        </p:txBody>
      </p:sp>
    </p:spTree>
    <p:extLst>
      <p:ext uri="{BB962C8B-B14F-4D97-AF65-F5344CB8AC3E}">
        <p14:creationId xmlns:p14="http://schemas.microsoft.com/office/powerpoint/2010/main" val="3109361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093602-F889-9978-4B06-538A51ED8936}"/>
              </a:ext>
            </a:extLst>
          </p:cNvPr>
          <p:cNvSpPr>
            <a:spLocks noGrp="1"/>
          </p:cNvSpPr>
          <p:nvPr>
            <p:ph type="title"/>
          </p:nvPr>
        </p:nvSpPr>
        <p:spPr/>
        <p:txBody>
          <a:bodyPr/>
          <a:lstStyle/>
          <a:p>
            <a:pPr algn="ctr"/>
            <a:r>
              <a:rPr lang="fr-LU" dirty="0"/>
              <a:t>Évaluations directes :</a:t>
            </a:r>
            <a:br>
              <a:rPr lang="fr-LU" dirty="0"/>
            </a:br>
            <a:r>
              <a:rPr lang="fr-LU" dirty="0"/>
              <a:t>	</a:t>
            </a:r>
            <a:r>
              <a:rPr lang="fr-LU" sz="4400" dirty="0"/>
              <a:t>Evaluation par observation directe du comportement</a:t>
            </a:r>
            <a:endParaRPr lang="en-US" dirty="0"/>
          </a:p>
        </p:txBody>
      </p:sp>
      <p:sp>
        <p:nvSpPr>
          <p:cNvPr id="2" name="Text Placeholder 1">
            <a:extLst>
              <a:ext uri="{FF2B5EF4-FFF2-40B4-BE49-F238E27FC236}">
                <a16:creationId xmlns:a16="http://schemas.microsoft.com/office/drawing/2014/main" id="{55700EC7-C4C6-959C-FCC0-D2D2364F28AD}"/>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87F9669C-8CF6-0BC2-7A69-0FD801C24BD0}"/>
              </a:ext>
            </a:extLst>
          </p:cNvPr>
          <p:cNvSpPr>
            <a:spLocks noGrp="1"/>
          </p:cNvSpPr>
          <p:nvPr>
            <p:ph type="sldNum" sz="quarter" idx="12"/>
          </p:nvPr>
        </p:nvSpPr>
        <p:spPr/>
        <p:txBody>
          <a:bodyPr/>
          <a:lstStyle/>
          <a:p>
            <a:fld id="{28AFA430-5923-458E-A688-EA085CE2165A}" type="slidenum">
              <a:rPr lang="en-US" smtClean="0"/>
              <a:t>22</a:t>
            </a:fld>
            <a:endParaRPr lang="en-US"/>
          </a:p>
        </p:txBody>
      </p:sp>
    </p:spTree>
    <p:extLst>
      <p:ext uri="{BB962C8B-B14F-4D97-AF65-F5344CB8AC3E}">
        <p14:creationId xmlns:p14="http://schemas.microsoft.com/office/powerpoint/2010/main" val="1462354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3F1F78-FEB9-1688-37F2-A9B9FD2403F1}"/>
              </a:ext>
            </a:extLst>
          </p:cNvPr>
          <p:cNvSpPr>
            <a:spLocks noGrp="1"/>
          </p:cNvSpPr>
          <p:nvPr>
            <p:ph type="title"/>
          </p:nvPr>
        </p:nvSpPr>
        <p:spPr/>
        <p:txBody>
          <a:bodyPr/>
          <a:lstStyle/>
          <a:p>
            <a:r>
              <a:rPr lang="fr-LU" sz="3200" dirty="0"/>
              <a:t>Evaluation par observation directe du comportement</a:t>
            </a:r>
            <a:endParaRPr lang="fr-BE" dirty="0"/>
          </a:p>
        </p:txBody>
      </p:sp>
      <p:sp>
        <p:nvSpPr>
          <p:cNvPr id="3" name="Espace réservé du contenu 2">
            <a:extLst>
              <a:ext uri="{FF2B5EF4-FFF2-40B4-BE49-F238E27FC236}">
                <a16:creationId xmlns:a16="http://schemas.microsoft.com/office/drawing/2014/main" id="{DABFC8F3-5C69-EBB7-23EF-4AA1DAD4115E}"/>
              </a:ext>
            </a:extLst>
          </p:cNvPr>
          <p:cNvSpPr>
            <a:spLocks noGrp="1"/>
          </p:cNvSpPr>
          <p:nvPr>
            <p:ph idx="1"/>
          </p:nvPr>
        </p:nvSpPr>
        <p:spPr/>
        <p:txBody>
          <a:bodyPr>
            <a:normAutofit fontScale="85000" lnSpcReduction="10000"/>
          </a:bodyPr>
          <a:lstStyle/>
          <a:p>
            <a:pPr marL="342900" lvl="0" indent="-342900" algn="just">
              <a:lnSpc>
                <a:spcPct val="115000"/>
              </a:lnSpc>
              <a:buFont typeface="+mj-lt"/>
              <a:buAutoNum type="arabicPeriod"/>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"Les perturbations sont définies comme des paroles ou des comportemen</a:t>
            </a:r>
            <a:r>
              <a:rPr lang="fr-FR" sz="1800" kern="100" dirty="0">
                <a:latin typeface="Aptos" panose="020B0004020202020204" pitchFamily="34" charset="0"/>
                <a:ea typeface="Aptos" panose="020B0004020202020204" pitchFamily="34" charset="0"/>
                <a:cs typeface="Times New Roman" panose="02020603050405020304" pitchFamily="18" charset="0"/>
              </a:rPr>
              <a:t>ts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qui perturbent l'environnement d'apprentissage (par exemple, parler à un camarade ou à un enseignant sans permission, se disputer, insulter, jeter du matériel). Il s'agit de comportements verbaux et physiques perturbateurs. Les comportements perturbateurs ont été enregistrés sous la forme d'un code de fréquence." (Wills et al., 2018, p. 8). Il est important de noter que dans l'étude de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Naylor</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et al. (2018), les comportements problématiques sont distingués en différentes catégories (c'est-à-dire perturbateurs verbaux, perturbateurs physiques et perturbateurs généraux). </a:t>
            </a:r>
          </a:p>
          <a:p>
            <a:pPr indent="0" algn="just">
              <a:lnSpc>
                <a:spcPct val="115000"/>
              </a:lnSpc>
              <a:buNone/>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startAt="2"/>
            </a:pPr>
            <a:r>
              <a:rPr lang="en-US" sz="1800" kern="100" dirty="0">
                <a:latin typeface="Aptos" panose="020B0004020202020204" pitchFamily="34" charset="0"/>
                <a:ea typeface="Aptos" panose="020B0004020202020204" pitchFamily="34" charset="0"/>
                <a:cs typeface="Times New Roman" panose="02020603050405020304" pitchFamily="18" charset="0"/>
              </a:rPr>
              <a:t>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apier-crayon</a:t>
            </a:r>
          </a:p>
          <a:p>
            <a:pPr marL="342900" lvl="0" indent="-342900" algn="just">
              <a:lnSpc>
                <a:spcPct val="115000"/>
              </a:lnSpc>
              <a:buFont typeface="+mj-lt"/>
              <a:buAutoNum type="arabicPeriod" startAt="2"/>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Au cours de la période d'enseignement désignée par les enseignants comme étant la plus problématique</a:t>
            </a:r>
          </a:p>
          <a:p>
            <a:pPr marL="342900" lvl="0" indent="-342900" algn="just">
              <a:lnSpc>
                <a:spcPct val="115000"/>
              </a:lnSpc>
              <a:buFont typeface="+mj-lt"/>
              <a:buAutoNum type="arabicPeriod" startAt="2"/>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15/20 minutes</a:t>
            </a:r>
            <a:endParaRPr lang="fr-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startAt="2"/>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Dix observations : cinq observations de </a:t>
            </a:r>
            <a:r>
              <a:rPr lang="fr-FR" sz="1800" kern="100" dirty="0">
                <a:latin typeface="Aptos" panose="020B0004020202020204" pitchFamily="34" charset="0"/>
                <a:ea typeface="Aptos" panose="020B0004020202020204" pitchFamily="34" charset="0"/>
                <a:cs typeface="Times New Roman" panose="02020603050405020304" pitchFamily="18" charset="0"/>
              </a:rPr>
              <a:t>référence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sur une période de deux à trois semaines avant le début de l'intervention ; cinq observations pendant la période d'intervention.</a:t>
            </a:r>
          </a:p>
          <a:p>
            <a:pPr marL="342900" lvl="0" indent="-342900" algn="just">
              <a:lnSpc>
                <a:spcPct val="115000"/>
              </a:lnSpc>
              <a:spcAft>
                <a:spcPts val="800"/>
              </a:spcAft>
              <a:buFont typeface="+mj-lt"/>
              <a:buAutoNum type="arabicPeriod" startAt="2"/>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Qualité et fiabilité du codage par </a:t>
            </a:r>
            <a:r>
              <a:rPr lang="fr-FR" sz="1800" kern="100" dirty="0">
                <a:latin typeface="Aptos" panose="020B0004020202020204" pitchFamily="34" charset="0"/>
                <a:ea typeface="Aptos" panose="020B0004020202020204" pitchFamily="34" charset="0"/>
                <a:cs typeface="Times New Roman" panose="02020603050405020304" pitchFamily="18" charset="0"/>
              </a:rPr>
              <a:t>une évaluation simultanée par un </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administrateur de test pour l'une des 5 observations du pré-test et pour l'une des 5 observations du post-test.</a:t>
            </a:r>
          </a:p>
          <a:p>
            <a:endParaRPr lang="fr-BE" dirty="0"/>
          </a:p>
        </p:txBody>
      </p:sp>
      <p:sp>
        <p:nvSpPr>
          <p:cNvPr id="4" name="Slide Number Placeholder 3">
            <a:extLst>
              <a:ext uri="{FF2B5EF4-FFF2-40B4-BE49-F238E27FC236}">
                <a16:creationId xmlns:a16="http://schemas.microsoft.com/office/drawing/2014/main" id="{DC679673-EB63-4629-712D-29F8CD6BC700}"/>
              </a:ext>
            </a:extLst>
          </p:cNvPr>
          <p:cNvSpPr>
            <a:spLocks noGrp="1"/>
          </p:cNvSpPr>
          <p:nvPr>
            <p:ph type="sldNum" sz="quarter" idx="12"/>
          </p:nvPr>
        </p:nvSpPr>
        <p:spPr/>
        <p:txBody>
          <a:bodyPr/>
          <a:lstStyle/>
          <a:p>
            <a:fld id="{28AFA430-5923-458E-A688-EA085CE2165A}" type="slidenum">
              <a:rPr lang="en-US" smtClean="0"/>
              <a:t>23</a:t>
            </a:fld>
            <a:endParaRPr lang="en-US"/>
          </a:p>
        </p:txBody>
      </p:sp>
    </p:spTree>
    <p:extLst>
      <p:ext uri="{BB962C8B-B14F-4D97-AF65-F5344CB8AC3E}">
        <p14:creationId xmlns:p14="http://schemas.microsoft.com/office/powerpoint/2010/main" val="28439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E9550-BD57-7A28-C835-65F76642A803}"/>
              </a:ext>
            </a:extLst>
          </p:cNvPr>
          <p:cNvSpPr>
            <a:spLocks noGrp="1"/>
          </p:cNvSpPr>
          <p:nvPr>
            <p:ph type="title"/>
          </p:nvPr>
        </p:nvSpPr>
        <p:spPr>
          <a:xfrm>
            <a:off x="745455" y="3221278"/>
            <a:ext cx="10796337" cy="617621"/>
          </a:xfrm>
        </p:spPr>
        <p:txBody>
          <a:bodyPr/>
          <a:lstStyle/>
          <a:p>
            <a:pPr algn="ctr"/>
            <a:r>
              <a:rPr lang="fr-LU" dirty="0"/>
              <a:t>MERCI</a:t>
            </a:r>
            <a:endParaRPr lang="en-US" dirty="0"/>
          </a:p>
        </p:txBody>
      </p:sp>
      <p:pic>
        <p:nvPicPr>
          <p:cNvPr id="7" name="Picture 6">
            <a:extLst>
              <a:ext uri="{FF2B5EF4-FFF2-40B4-BE49-F238E27FC236}">
                <a16:creationId xmlns:a16="http://schemas.microsoft.com/office/drawing/2014/main" id="{A161D243-7731-AC1F-50CC-18D93C3301AF}"/>
              </a:ext>
            </a:extLst>
          </p:cNvPr>
          <p:cNvPicPr>
            <a:picLocks noChangeAspect="1"/>
          </p:cNvPicPr>
          <p:nvPr/>
        </p:nvPicPr>
        <p:blipFill>
          <a:blip r:embed="rId2"/>
          <a:stretch>
            <a:fillRect/>
          </a:stretch>
        </p:blipFill>
        <p:spPr>
          <a:xfrm>
            <a:off x="419100" y="2075919"/>
            <a:ext cx="3143250" cy="2290718"/>
          </a:xfrm>
          <a:prstGeom prst="rect">
            <a:avLst/>
          </a:prstGeom>
        </p:spPr>
      </p:pic>
      <p:pic>
        <p:nvPicPr>
          <p:cNvPr id="11" name="Picture 10">
            <a:extLst>
              <a:ext uri="{FF2B5EF4-FFF2-40B4-BE49-F238E27FC236}">
                <a16:creationId xmlns:a16="http://schemas.microsoft.com/office/drawing/2014/main" id="{7ADE878B-0B14-A34C-4D9D-2E97F76DA163}"/>
              </a:ext>
            </a:extLst>
          </p:cNvPr>
          <p:cNvPicPr>
            <a:picLocks noChangeAspect="1"/>
          </p:cNvPicPr>
          <p:nvPr/>
        </p:nvPicPr>
        <p:blipFill>
          <a:blip r:embed="rId3"/>
          <a:stretch>
            <a:fillRect/>
          </a:stretch>
        </p:blipFill>
        <p:spPr>
          <a:xfrm>
            <a:off x="8820147" y="2075919"/>
            <a:ext cx="3181830" cy="2467901"/>
          </a:xfrm>
          <a:prstGeom prst="rect">
            <a:avLst/>
          </a:prstGeom>
        </p:spPr>
      </p:pic>
      <p:sp>
        <p:nvSpPr>
          <p:cNvPr id="12" name="TextBox 11">
            <a:extLst>
              <a:ext uri="{FF2B5EF4-FFF2-40B4-BE49-F238E27FC236}">
                <a16:creationId xmlns:a16="http://schemas.microsoft.com/office/drawing/2014/main" id="{2B23A002-7523-6330-DCE7-DF3897E357B7}"/>
              </a:ext>
            </a:extLst>
          </p:cNvPr>
          <p:cNvSpPr txBox="1"/>
          <p:nvPr/>
        </p:nvSpPr>
        <p:spPr>
          <a:xfrm rot="19721523">
            <a:off x="1514474" y="5432095"/>
            <a:ext cx="952500" cy="369332"/>
          </a:xfrm>
          <a:prstGeom prst="rect">
            <a:avLst/>
          </a:prstGeom>
          <a:noFill/>
          <a:ln w="57150">
            <a:solidFill>
              <a:schemeClr val="tx1"/>
            </a:solidFill>
          </a:ln>
        </p:spPr>
        <p:txBody>
          <a:bodyPr wrap="square" rtlCol="0">
            <a:spAutoFit/>
          </a:bodyPr>
          <a:lstStyle/>
          <a:p>
            <a:r>
              <a:rPr lang="fr-LU" dirty="0"/>
              <a:t>TOCA-C</a:t>
            </a:r>
            <a:endParaRPr lang="en-US" dirty="0"/>
          </a:p>
        </p:txBody>
      </p:sp>
      <p:pic>
        <p:nvPicPr>
          <p:cNvPr id="14" name="Picture 13">
            <a:extLst>
              <a:ext uri="{FF2B5EF4-FFF2-40B4-BE49-F238E27FC236}">
                <a16:creationId xmlns:a16="http://schemas.microsoft.com/office/drawing/2014/main" id="{B9F56D6E-9B8C-1408-CB7E-9C207A250E82}"/>
              </a:ext>
            </a:extLst>
          </p:cNvPr>
          <p:cNvPicPr>
            <a:picLocks noChangeAspect="1"/>
          </p:cNvPicPr>
          <p:nvPr/>
        </p:nvPicPr>
        <p:blipFill>
          <a:blip r:embed="rId4"/>
          <a:stretch>
            <a:fillRect/>
          </a:stretch>
        </p:blipFill>
        <p:spPr>
          <a:xfrm>
            <a:off x="4828625" y="365244"/>
            <a:ext cx="2905675" cy="2221368"/>
          </a:xfrm>
          <a:prstGeom prst="rect">
            <a:avLst/>
          </a:prstGeom>
        </p:spPr>
      </p:pic>
      <p:sp>
        <p:nvSpPr>
          <p:cNvPr id="15" name="TextBox 14">
            <a:extLst>
              <a:ext uri="{FF2B5EF4-FFF2-40B4-BE49-F238E27FC236}">
                <a16:creationId xmlns:a16="http://schemas.microsoft.com/office/drawing/2014/main" id="{1D8C000E-11F1-BAB9-3622-66D9C3F8479E}"/>
              </a:ext>
            </a:extLst>
          </p:cNvPr>
          <p:cNvSpPr txBox="1"/>
          <p:nvPr/>
        </p:nvSpPr>
        <p:spPr>
          <a:xfrm rot="1285599">
            <a:off x="2343152" y="882154"/>
            <a:ext cx="952500" cy="369332"/>
          </a:xfrm>
          <a:prstGeom prst="rect">
            <a:avLst/>
          </a:prstGeom>
          <a:noFill/>
          <a:ln w="57150">
            <a:solidFill>
              <a:schemeClr val="tx1"/>
            </a:solidFill>
          </a:ln>
        </p:spPr>
        <p:txBody>
          <a:bodyPr wrap="square" rtlCol="0">
            <a:spAutoFit/>
          </a:bodyPr>
          <a:lstStyle/>
          <a:p>
            <a:r>
              <a:rPr lang="fr-LU" dirty="0"/>
              <a:t>PBIS</a:t>
            </a:r>
            <a:endParaRPr lang="en-US" dirty="0"/>
          </a:p>
        </p:txBody>
      </p:sp>
      <p:sp>
        <p:nvSpPr>
          <p:cNvPr id="16" name="TextBox 15">
            <a:extLst>
              <a:ext uri="{FF2B5EF4-FFF2-40B4-BE49-F238E27FC236}">
                <a16:creationId xmlns:a16="http://schemas.microsoft.com/office/drawing/2014/main" id="{0C6148C4-4BD7-7A8E-04EE-846268BB90DB}"/>
              </a:ext>
            </a:extLst>
          </p:cNvPr>
          <p:cNvSpPr txBox="1"/>
          <p:nvPr/>
        </p:nvSpPr>
        <p:spPr>
          <a:xfrm rot="20174156">
            <a:off x="8515352" y="5476424"/>
            <a:ext cx="952500" cy="369332"/>
          </a:xfrm>
          <a:prstGeom prst="rect">
            <a:avLst/>
          </a:prstGeom>
          <a:noFill/>
          <a:ln w="57150">
            <a:solidFill>
              <a:schemeClr val="tx1"/>
            </a:solidFill>
          </a:ln>
        </p:spPr>
        <p:txBody>
          <a:bodyPr wrap="square" rtlCol="0">
            <a:spAutoFit/>
          </a:bodyPr>
          <a:lstStyle/>
          <a:p>
            <a:r>
              <a:rPr lang="fr-LU" dirty="0"/>
              <a:t>SCP</a:t>
            </a:r>
            <a:endParaRPr lang="en-US" dirty="0"/>
          </a:p>
        </p:txBody>
      </p:sp>
      <p:sp>
        <p:nvSpPr>
          <p:cNvPr id="17" name="Slide Number Placeholder 16">
            <a:extLst>
              <a:ext uri="{FF2B5EF4-FFF2-40B4-BE49-F238E27FC236}">
                <a16:creationId xmlns:a16="http://schemas.microsoft.com/office/drawing/2014/main" id="{C4C20630-4222-8B84-F834-017C92696CF8}"/>
              </a:ext>
            </a:extLst>
          </p:cNvPr>
          <p:cNvSpPr>
            <a:spLocks noGrp="1"/>
          </p:cNvSpPr>
          <p:nvPr>
            <p:ph type="sldNum" sz="quarter" idx="12"/>
          </p:nvPr>
        </p:nvSpPr>
        <p:spPr/>
        <p:txBody>
          <a:bodyPr/>
          <a:lstStyle/>
          <a:p>
            <a:fld id="{57C20FF3-AA7E-4D48-82AB-F8723CBE8BB9}" type="slidenum">
              <a:rPr lang="de-DE" smtClean="0"/>
              <a:t>24</a:t>
            </a:fld>
            <a:endParaRPr lang="de-DE"/>
          </a:p>
        </p:txBody>
      </p:sp>
    </p:spTree>
    <p:extLst>
      <p:ext uri="{BB962C8B-B14F-4D97-AF65-F5344CB8AC3E}">
        <p14:creationId xmlns:p14="http://schemas.microsoft.com/office/powerpoint/2010/main" val="342032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7B2AD-C618-AA6B-BA22-7FB57C67CB28}"/>
              </a:ext>
            </a:extLst>
          </p:cNvPr>
          <p:cNvSpPr>
            <a:spLocks noGrp="1"/>
          </p:cNvSpPr>
          <p:nvPr>
            <p:ph type="title"/>
          </p:nvPr>
        </p:nvSpPr>
        <p:spPr>
          <a:xfrm>
            <a:off x="285247" y="546664"/>
            <a:ext cx="10796337" cy="617621"/>
          </a:xfrm>
        </p:spPr>
        <p:txBody>
          <a:bodyPr/>
          <a:lstStyle/>
          <a:p>
            <a:r>
              <a:rPr lang="fr-LU" u="sng" dirty="0"/>
              <a:t>Plan : </a:t>
            </a:r>
            <a:br>
              <a:rPr lang="fr-LU" dirty="0"/>
            </a:br>
            <a:endParaRPr lang="en-US" dirty="0"/>
          </a:p>
        </p:txBody>
      </p:sp>
      <p:sp>
        <p:nvSpPr>
          <p:cNvPr id="3" name="Slide Number Placeholder 2">
            <a:extLst>
              <a:ext uri="{FF2B5EF4-FFF2-40B4-BE49-F238E27FC236}">
                <a16:creationId xmlns:a16="http://schemas.microsoft.com/office/drawing/2014/main" id="{2AB9FCCA-B442-651F-FE98-FF2ED0058B70}"/>
              </a:ext>
            </a:extLst>
          </p:cNvPr>
          <p:cNvSpPr>
            <a:spLocks noGrp="1"/>
          </p:cNvSpPr>
          <p:nvPr>
            <p:ph type="sldNum" sz="quarter" idx="12"/>
          </p:nvPr>
        </p:nvSpPr>
        <p:spPr/>
        <p:txBody>
          <a:bodyPr/>
          <a:lstStyle/>
          <a:p>
            <a:fld id="{57C20FF3-AA7E-4D48-82AB-F8723CBE8BB9}" type="slidenum">
              <a:rPr lang="de-DE" smtClean="0"/>
              <a:t>3</a:t>
            </a:fld>
            <a:endParaRPr lang="de-DE"/>
          </a:p>
        </p:txBody>
      </p:sp>
      <p:sp>
        <p:nvSpPr>
          <p:cNvPr id="4" name="Title 1">
            <a:extLst>
              <a:ext uri="{FF2B5EF4-FFF2-40B4-BE49-F238E27FC236}">
                <a16:creationId xmlns:a16="http://schemas.microsoft.com/office/drawing/2014/main" id="{79307029-E9C4-E132-5323-2ABA21C44C44}"/>
              </a:ext>
            </a:extLst>
          </p:cNvPr>
          <p:cNvSpPr txBox="1">
            <a:spLocks/>
          </p:cNvSpPr>
          <p:nvPr/>
        </p:nvSpPr>
        <p:spPr>
          <a:xfrm>
            <a:off x="285246" y="3013639"/>
            <a:ext cx="10796337" cy="617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2">
                    <a:lumMod val="75000"/>
                  </a:schemeClr>
                </a:solidFill>
                <a:latin typeface="+mj-lt"/>
                <a:ea typeface="+mj-ea"/>
                <a:cs typeface="+mj-cs"/>
              </a:defRPr>
            </a:lvl1pPr>
          </a:lstStyle>
          <a:p>
            <a:r>
              <a:rPr lang="fr-LU" dirty="0"/>
              <a:t>- Les cadres conceptuels</a:t>
            </a:r>
          </a:p>
          <a:p>
            <a:r>
              <a:rPr lang="fr-LU" dirty="0"/>
              <a:t>	- apprentissages socio-émotionnels (ASE)</a:t>
            </a:r>
          </a:p>
          <a:p>
            <a:r>
              <a:rPr lang="fr-LU" dirty="0"/>
              <a:t>	- soutien au comportement positif (SCP)</a:t>
            </a:r>
          </a:p>
          <a:p>
            <a:endParaRPr lang="fr-LU" dirty="0"/>
          </a:p>
          <a:p>
            <a:r>
              <a:rPr lang="fr-LU" dirty="0"/>
              <a:t>- Les évaluations</a:t>
            </a:r>
          </a:p>
          <a:p>
            <a:pPr lvl="1"/>
            <a:r>
              <a:rPr lang="fr-LU" dirty="0"/>
              <a:t>	</a:t>
            </a:r>
            <a:r>
              <a:rPr lang="fr-LU" sz="3200" b="1" dirty="0">
                <a:solidFill>
                  <a:schemeClr val="tx2">
                    <a:lumMod val="75000"/>
                  </a:schemeClr>
                </a:solidFill>
                <a:latin typeface="+mj-lt"/>
                <a:ea typeface="+mj-ea"/>
                <a:cs typeface="+mj-cs"/>
              </a:rPr>
              <a:t>- évaluation indirecte</a:t>
            </a:r>
          </a:p>
          <a:p>
            <a:pPr lvl="1"/>
            <a:r>
              <a:rPr lang="fr-LU" sz="3200" b="1" dirty="0">
                <a:solidFill>
                  <a:schemeClr val="tx2">
                    <a:lumMod val="75000"/>
                  </a:schemeClr>
                </a:solidFill>
                <a:latin typeface="+mj-lt"/>
                <a:ea typeface="+mj-ea"/>
                <a:cs typeface="+mj-cs"/>
              </a:rPr>
              <a:t>	- évaluation directe du comportement</a:t>
            </a:r>
          </a:p>
          <a:p>
            <a:pPr lvl="1"/>
            <a:r>
              <a:rPr lang="fr-LU" sz="3200" b="1" dirty="0">
                <a:solidFill>
                  <a:schemeClr val="tx2">
                    <a:lumMod val="75000"/>
                  </a:schemeClr>
                </a:solidFill>
                <a:latin typeface="+mj-lt"/>
                <a:ea typeface="+mj-ea"/>
                <a:cs typeface="+mj-cs"/>
              </a:rPr>
              <a:t>	- évaluation directe des ASE</a:t>
            </a:r>
            <a:endParaRPr lang="en-US" sz="3200" b="1" dirty="0">
              <a:solidFill>
                <a:schemeClr val="tx2">
                  <a:lumMod val="75000"/>
                </a:schemeClr>
              </a:solidFill>
              <a:latin typeface="+mj-lt"/>
              <a:ea typeface="+mj-ea"/>
              <a:cs typeface="+mj-cs"/>
            </a:endParaRPr>
          </a:p>
        </p:txBody>
      </p:sp>
    </p:spTree>
    <p:extLst>
      <p:ext uri="{BB962C8B-B14F-4D97-AF65-F5344CB8AC3E}">
        <p14:creationId xmlns:p14="http://schemas.microsoft.com/office/powerpoint/2010/main" val="168518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42EA015B-A728-488C-8B3C-FC47BAF81D1F}"/>
              </a:ext>
            </a:extLst>
          </p:cNvPr>
          <p:cNvSpPr/>
          <p:nvPr/>
        </p:nvSpPr>
        <p:spPr>
          <a:xfrm>
            <a:off x="4530558" y="2865960"/>
            <a:ext cx="1646188" cy="1403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BCA957C-16D0-4145-9B0D-6708CB5D32AE}"/>
              </a:ext>
            </a:extLst>
          </p:cNvPr>
          <p:cNvSpPr txBox="1"/>
          <p:nvPr/>
        </p:nvSpPr>
        <p:spPr>
          <a:xfrm>
            <a:off x="4948385" y="3254835"/>
            <a:ext cx="869314" cy="496161"/>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49808">
              <a:spcAft>
                <a:spcPts val="600"/>
              </a:spcAft>
            </a:pPr>
            <a:r>
              <a:rPr lang="fr-LU" sz="2624" dirty="0">
                <a:solidFill>
                  <a:schemeClr val="bg1"/>
                </a:solidFill>
              </a:rPr>
              <a:t>A</a:t>
            </a:r>
            <a:r>
              <a:rPr lang="fr-LU" sz="2624" b="1" kern="1200" dirty="0">
                <a:solidFill>
                  <a:schemeClr val="bg1"/>
                </a:solidFill>
                <a:latin typeface="Times New Roman" panose="02020603050405020304" pitchFamily="18" charset="0"/>
                <a:ea typeface="+mn-ea"/>
                <a:cs typeface="Times New Roman" panose="02020603050405020304" pitchFamily="18" charset="0"/>
              </a:rPr>
              <a:t>SE</a:t>
            </a:r>
            <a:endParaRPr lang="en-US" dirty="0">
              <a:solidFill>
                <a:schemeClr val="bg1"/>
              </a:solidFill>
            </a:endParaRPr>
          </a:p>
        </p:txBody>
      </p:sp>
      <p:sp>
        <p:nvSpPr>
          <p:cNvPr id="3" name="Slide Number Placeholder 2">
            <a:extLst>
              <a:ext uri="{FF2B5EF4-FFF2-40B4-BE49-F238E27FC236}">
                <a16:creationId xmlns:a16="http://schemas.microsoft.com/office/drawing/2014/main" id="{9B9AB977-91E2-4FB3-B4C0-7C8B63809ABE}"/>
              </a:ext>
            </a:extLst>
          </p:cNvPr>
          <p:cNvSpPr>
            <a:spLocks noGrp="1"/>
          </p:cNvSpPr>
          <p:nvPr>
            <p:ph type="sldNum" sz="quarter" idx="12"/>
          </p:nvPr>
        </p:nvSpPr>
        <p:spPr/>
        <p:txBody>
          <a:bodyPr/>
          <a:lstStyle/>
          <a:p>
            <a:fld id="{57C20FF3-AA7E-4D48-82AB-F8723CBE8BB9}" type="slidenum">
              <a:rPr lang="de-DE" smtClean="0"/>
              <a:t>4</a:t>
            </a:fld>
            <a:endParaRPr lang="de-DE"/>
          </a:p>
        </p:txBody>
      </p:sp>
      <p:sp>
        <p:nvSpPr>
          <p:cNvPr id="5" name="Title 4">
            <a:extLst>
              <a:ext uri="{FF2B5EF4-FFF2-40B4-BE49-F238E27FC236}">
                <a16:creationId xmlns:a16="http://schemas.microsoft.com/office/drawing/2014/main" id="{755E2E03-C1C7-F4F6-47E0-5616F07627D5}"/>
              </a:ext>
            </a:extLst>
          </p:cNvPr>
          <p:cNvSpPr>
            <a:spLocks noGrp="1"/>
          </p:cNvSpPr>
          <p:nvPr>
            <p:ph type="title"/>
          </p:nvPr>
        </p:nvSpPr>
        <p:spPr>
          <a:xfrm>
            <a:off x="247149" y="150245"/>
            <a:ext cx="10796337" cy="617621"/>
          </a:xfrm>
        </p:spPr>
        <p:txBody>
          <a:bodyPr/>
          <a:lstStyle/>
          <a:p>
            <a:r>
              <a:rPr lang="fr-FR" dirty="0"/>
              <a:t>Apprentissages socio-émotionnels (ASE) </a:t>
            </a:r>
            <a:r>
              <a:rPr lang="fr-FR" sz="1600" dirty="0"/>
              <a:t>CASEL 2020</a:t>
            </a:r>
            <a:endParaRPr lang="fr-FR" dirty="0"/>
          </a:p>
        </p:txBody>
      </p:sp>
    </p:spTree>
    <p:extLst>
      <p:ext uri="{BB962C8B-B14F-4D97-AF65-F5344CB8AC3E}">
        <p14:creationId xmlns:p14="http://schemas.microsoft.com/office/powerpoint/2010/main" val="334161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vector graphics of Cat">
            <a:extLst>
              <a:ext uri="{FF2B5EF4-FFF2-40B4-BE49-F238E27FC236}">
                <a16:creationId xmlns:a16="http://schemas.microsoft.com/office/drawing/2014/main" id="{F8E42876-2AC2-414D-9CBE-F8B53196D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359" y="2194822"/>
            <a:ext cx="1319654" cy="8157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EDD32ED-14AB-47B6-BA1B-858B76D7EE02}"/>
              </a:ext>
            </a:extLst>
          </p:cNvPr>
          <p:cNvSpPr txBox="1"/>
          <p:nvPr/>
        </p:nvSpPr>
        <p:spPr>
          <a:xfrm>
            <a:off x="2027575" y="3115623"/>
            <a:ext cx="1898172" cy="698012"/>
          </a:xfrm>
          <a:prstGeom prst="rect">
            <a:avLst/>
          </a:prstGeom>
          <a:noFill/>
        </p:spPr>
        <p:txBody>
          <a:bodyPr wrap="square" rtlCol="0">
            <a:spAutoFit/>
          </a:bodyPr>
          <a:lstStyle/>
          <a:p>
            <a:pPr algn="ctr" defTabSz="749808">
              <a:spcAft>
                <a:spcPts val="600"/>
              </a:spcAft>
            </a:pPr>
            <a:r>
              <a:rPr lang="fr-LU" sz="1968" b="1" kern="1200">
                <a:solidFill>
                  <a:schemeClr val="tx1"/>
                </a:solidFill>
                <a:latin typeface="Times New Roman" panose="02020603050405020304" pitchFamily="18" charset="0"/>
                <a:ea typeface="+mn-ea"/>
                <a:cs typeface="Times New Roman" panose="02020603050405020304" pitchFamily="18" charset="0"/>
              </a:rPr>
              <a:t>Connaissance de soi</a:t>
            </a:r>
            <a:endParaRPr lang="en-US" sz="2400" b="1">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42EA015B-A728-488C-8B3C-FC47BAF81D1F}"/>
              </a:ext>
            </a:extLst>
          </p:cNvPr>
          <p:cNvSpPr/>
          <p:nvPr/>
        </p:nvSpPr>
        <p:spPr>
          <a:xfrm>
            <a:off x="4530558" y="2865960"/>
            <a:ext cx="1646188" cy="1403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BCA957C-16D0-4145-9B0D-6708CB5D32AE}"/>
              </a:ext>
            </a:extLst>
          </p:cNvPr>
          <p:cNvSpPr txBox="1"/>
          <p:nvPr/>
        </p:nvSpPr>
        <p:spPr>
          <a:xfrm>
            <a:off x="4948385" y="3254835"/>
            <a:ext cx="869314" cy="496161"/>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49808">
              <a:spcAft>
                <a:spcPts val="600"/>
              </a:spcAft>
            </a:pPr>
            <a:r>
              <a:rPr lang="fr-LU" sz="2624" dirty="0">
                <a:solidFill>
                  <a:schemeClr val="bg1"/>
                </a:solidFill>
              </a:rPr>
              <a:t>A</a:t>
            </a:r>
            <a:r>
              <a:rPr lang="fr-LU" sz="2624" b="1" kern="1200" dirty="0">
                <a:solidFill>
                  <a:schemeClr val="bg1"/>
                </a:solidFill>
                <a:latin typeface="Times New Roman" panose="02020603050405020304" pitchFamily="18" charset="0"/>
                <a:ea typeface="+mn-ea"/>
                <a:cs typeface="Times New Roman" panose="02020603050405020304" pitchFamily="18" charset="0"/>
              </a:rPr>
              <a:t>SE</a:t>
            </a:r>
            <a:endParaRPr lang="en-US" dirty="0">
              <a:solidFill>
                <a:schemeClr val="bg1"/>
              </a:solidFill>
            </a:endParaRPr>
          </a:p>
        </p:txBody>
      </p:sp>
      <p:sp>
        <p:nvSpPr>
          <p:cNvPr id="29" name="Arrow: Right 28">
            <a:extLst>
              <a:ext uri="{FF2B5EF4-FFF2-40B4-BE49-F238E27FC236}">
                <a16:creationId xmlns:a16="http://schemas.microsoft.com/office/drawing/2014/main" id="{E8E782C8-1707-49BC-BE7A-C9143E0AC55C}"/>
              </a:ext>
            </a:extLst>
          </p:cNvPr>
          <p:cNvSpPr/>
          <p:nvPr/>
        </p:nvSpPr>
        <p:spPr>
          <a:xfrm rot="12421731">
            <a:off x="3969148" y="2833699"/>
            <a:ext cx="559819" cy="616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AF70D7F-A1A9-E0A9-62CD-39B4B5ED3A1B}"/>
              </a:ext>
            </a:extLst>
          </p:cNvPr>
          <p:cNvSpPr>
            <a:spLocks noGrp="1"/>
          </p:cNvSpPr>
          <p:nvPr>
            <p:ph type="sldNum" sz="quarter" idx="12"/>
          </p:nvPr>
        </p:nvSpPr>
        <p:spPr/>
        <p:txBody>
          <a:bodyPr/>
          <a:lstStyle/>
          <a:p>
            <a:fld id="{57C20FF3-AA7E-4D48-82AB-F8723CBE8BB9}" type="slidenum">
              <a:rPr lang="de-DE" smtClean="0"/>
              <a:t>5</a:t>
            </a:fld>
            <a:endParaRPr lang="de-DE"/>
          </a:p>
        </p:txBody>
      </p:sp>
      <p:sp>
        <p:nvSpPr>
          <p:cNvPr id="5" name="Title 4">
            <a:extLst>
              <a:ext uri="{FF2B5EF4-FFF2-40B4-BE49-F238E27FC236}">
                <a16:creationId xmlns:a16="http://schemas.microsoft.com/office/drawing/2014/main" id="{2263EB80-F00B-0F77-B1C6-79ECB509D3FB}"/>
              </a:ext>
            </a:extLst>
          </p:cNvPr>
          <p:cNvSpPr>
            <a:spLocks noGrp="1"/>
          </p:cNvSpPr>
          <p:nvPr>
            <p:ph type="title"/>
          </p:nvPr>
        </p:nvSpPr>
        <p:spPr>
          <a:xfrm>
            <a:off x="247149" y="150245"/>
            <a:ext cx="10796337" cy="617621"/>
          </a:xfrm>
        </p:spPr>
        <p:txBody>
          <a:bodyPr/>
          <a:lstStyle/>
          <a:p>
            <a:r>
              <a:rPr lang="fr-FR" dirty="0"/>
              <a:t>Apprentissages socio-émotionnels (ASE) </a:t>
            </a:r>
            <a:r>
              <a:rPr lang="fr-FR" sz="1600" dirty="0"/>
              <a:t>CASEL 2020</a:t>
            </a:r>
            <a:endParaRPr lang="fr-FR" dirty="0"/>
          </a:p>
        </p:txBody>
      </p:sp>
    </p:spTree>
    <p:extLst>
      <p:ext uri="{BB962C8B-B14F-4D97-AF65-F5344CB8AC3E}">
        <p14:creationId xmlns:p14="http://schemas.microsoft.com/office/powerpoint/2010/main" val="235347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vector graphics of Cat">
            <a:extLst>
              <a:ext uri="{FF2B5EF4-FFF2-40B4-BE49-F238E27FC236}">
                <a16:creationId xmlns:a16="http://schemas.microsoft.com/office/drawing/2014/main" id="{F8E42876-2AC2-414D-9CBE-F8B53196D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359" y="2194822"/>
            <a:ext cx="1319654" cy="8157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EDD32ED-14AB-47B6-BA1B-858B76D7EE02}"/>
              </a:ext>
            </a:extLst>
          </p:cNvPr>
          <p:cNvSpPr txBox="1"/>
          <p:nvPr/>
        </p:nvSpPr>
        <p:spPr>
          <a:xfrm>
            <a:off x="2027575" y="3115623"/>
            <a:ext cx="1898172" cy="698012"/>
          </a:xfrm>
          <a:prstGeom prst="rect">
            <a:avLst/>
          </a:prstGeom>
          <a:noFill/>
        </p:spPr>
        <p:txBody>
          <a:bodyPr wrap="square" rtlCol="0">
            <a:spAutoFit/>
          </a:bodyPr>
          <a:lstStyle/>
          <a:p>
            <a:pPr algn="ctr" defTabSz="749808">
              <a:spcAft>
                <a:spcPts val="600"/>
              </a:spcAft>
            </a:pPr>
            <a:r>
              <a:rPr lang="fr-LU" sz="1968" b="1" kern="1200">
                <a:solidFill>
                  <a:schemeClr val="tx1"/>
                </a:solidFill>
                <a:latin typeface="Times New Roman" panose="02020603050405020304" pitchFamily="18" charset="0"/>
                <a:ea typeface="+mn-ea"/>
                <a:cs typeface="Times New Roman" panose="02020603050405020304" pitchFamily="18" charset="0"/>
              </a:rPr>
              <a:t>Connaissance de soi</a:t>
            </a:r>
            <a:endParaRPr lang="en-US" sz="2400" b="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5BDC3BA-DFFB-4928-8CA2-9925722C8AEB}"/>
              </a:ext>
            </a:extLst>
          </p:cNvPr>
          <p:cNvSpPr txBox="1"/>
          <p:nvPr/>
        </p:nvSpPr>
        <p:spPr>
          <a:xfrm>
            <a:off x="4540016" y="1806244"/>
            <a:ext cx="1854712" cy="395173"/>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defTabSz="749808">
              <a:spcAft>
                <a:spcPts val="600"/>
              </a:spcAft>
            </a:pPr>
            <a:r>
              <a:rPr lang="fr-LU" sz="1968" b="1" kern="1200">
                <a:solidFill>
                  <a:schemeClr val="tx1"/>
                </a:solidFill>
                <a:latin typeface="Times New Roman" panose="02020603050405020304" pitchFamily="18" charset="0"/>
                <a:ea typeface="+mn-ea"/>
                <a:cs typeface="Times New Roman" panose="02020603050405020304" pitchFamily="18" charset="0"/>
              </a:rPr>
              <a:t>Gestion de soi</a:t>
            </a:r>
            <a:endParaRPr lang="en-US"/>
          </a:p>
        </p:txBody>
      </p:sp>
      <p:sp>
        <p:nvSpPr>
          <p:cNvPr id="15" name="Oval 14">
            <a:extLst>
              <a:ext uri="{FF2B5EF4-FFF2-40B4-BE49-F238E27FC236}">
                <a16:creationId xmlns:a16="http://schemas.microsoft.com/office/drawing/2014/main" id="{42EA015B-A728-488C-8B3C-FC47BAF81D1F}"/>
              </a:ext>
            </a:extLst>
          </p:cNvPr>
          <p:cNvSpPr/>
          <p:nvPr/>
        </p:nvSpPr>
        <p:spPr>
          <a:xfrm>
            <a:off x="4530558" y="2865960"/>
            <a:ext cx="1646188" cy="1403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BCA957C-16D0-4145-9B0D-6708CB5D32AE}"/>
              </a:ext>
            </a:extLst>
          </p:cNvPr>
          <p:cNvSpPr txBox="1"/>
          <p:nvPr/>
        </p:nvSpPr>
        <p:spPr>
          <a:xfrm>
            <a:off x="4948385" y="3254835"/>
            <a:ext cx="869314" cy="496161"/>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49808">
              <a:spcAft>
                <a:spcPts val="600"/>
              </a:spcAft>
            </a:pPr>
            <a:r>
              <a:rPr lang="fr-LU" sz="2624" dirty="0">
                <a:solidFill>
                  <a:schemeClr val="bg1"/>
                </a:solidFill>
              </a:rPr>
              <a:t>A</a:t>
            </a:r>
            <a:r>
              <a:rPr lang="fr-LU" sz="2624" b="1" kern="1200" dirty="0">
                <a:solidFill>
                  <a:schemeClr val="bg1"/>
                </a:solidFill>
                <a:latin typeface="Times New Roman" panose="02020603050405020304" pitchFamily="18" charset="0"/>
                <a:ea typeface="+mn-ea"/>
                <a:cs typeface="Times New Roman" panose="02020603050405020304" pitchFamily="18" charset="0"/>
              </a:rPr>
              <a:t>SE</a:t>
            </a:r>
            <a:endParaRPr lang="en-US" dirty="0">
              <a:solidFill>
                <a:schemeClr val="bg1"/>
              </a:solidFill>
            </a:endParaRPr>
          </a:p>
        </p:txBody>
      </p:sp>
      <p:sp>
        <p:nvSpPr>
          <p:cNvPr id="29" name="Arrow: Right 28">
            <a:extLst>
              <a:ext uri="{FF2B5EF4-FFF2-40B4-BE49-F238E27FC236}">
                <a16:creationId xmlns:a16="http://schemas.microsoft.com/office/drawing/2014/main" id="{E8E782C8-1707-49BC-BE7A-C9143E0AC55C}"/>
              </a:ext>
            </a:extLst>
          </p:cNvPr>
          <p:cNvSpPr/>
          <p:nvPr/>
        </p:nvSpPr>
        <p:spPr>
          <a:xfrm rot="12421731">
            <a:off x="3969148" y="2833699"/>
            <a:ext cx="559819" cy="616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9346B524-CDFC-4617-9D1C-45C64619AD82}"/>
              </a:ext>
            </a:extLst>
          </p:cNvPr>
          <p:cNvSpPr/>
          <p:nvPr/>
        </p:nvSpPr>
        <p:spPr>
          <a:xfrm rot="16389310">
            <a:off x="5079956" y="2183161"/>
            <a:ext cx="547391" cy="688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6DDD90-E4BB-9CDA-5439-E027CCC51C4D}"/>
              </a:ext>
            </a:extLst>
          </p:cNvPr>
          <p:cNvPicPr>
            <a:picLocks noChangeAspect="1"/>
          </p:cNvPicPr>
          <p:nvPr/>
        </p:nvPicPr>
        <p:blipFill>
          <a:blip r:embed="rId4"/>
          <a:stretch>
            <a:fillRect/>
          </a:stretch>
        </p:blipFill>
        <p:spPr>
          <a:xfrm>
            <a:off x="4948385" y="836177"/>
            <a:ext cx="919998" cy="923955"/>
          </a:xfrm>
          <a:prstGeom prst="rect">
            <a:avLst/>
          </a:prstGeom>
        </p:spPr>
      </p:pic>
      <p:sp>
        <p:nvSpPr>
          <p:cNvPr id="7" name="Slide Number Placeholder 6">
            <a:extLst>
              <a:ext uri="{FF2B5EF4-FFF2-40B4-BE49-F238E27FC236}">
                <a16:creationId xmlns:a16="http://schemas.microsoft.com/office/drawing/2014/main" id="{9805F7CE-806D-C247-D332-EEA5B2621EBE}"/>
              </a:ext>
            </a:extLst>
          </p:cNvPr>
          <p:cNvSpPr>
            <a:spLocks noGrp="1"/>
          </p:cNvSpPr>
          <p:nvPr>
            <p:ph type="sldNum" sz="quarter" idx="12"/>
          </p:nvPr>
        </p:nvSpPr>
        <p:spPr/>
        <p:txBody>
          <a:bodyPr/>
          <a:lstStyle/>
          <a:p>
            <a:fld id="{57C20FF3-AA7E-4D48-82AB-F8723CBE8BB9}" type="slidenum">
              <a:rPr lang="de-DE" smtClean="0"/>
              <a:t>6</a:t>
            </a:fld>
            <a:endParaRPr lang="de-DE"/>
          </a:p>
        </p:txBody>
      </p:sp>
      <p:sp>
        <p:nvSpPr>
          <p:cNvPr id="4" name="Title 4">
            <a:extLst>
              <a:ext uri="{FF2B5EF4-FFF2-40B4-BE49-F238E27FC236}">
                <a16:creationId xmlns:a16="http://schemas.microsoft.com/office/drawing/2014/main" id="{36224021-E6B7-92D7-2103-B1F337B33922}"/>
              </a:ext>
            </a:extLst>
          </p:cNvPr>
          <p:cNvSpPr>
            <a:spLocks noGrp="1"/>
          </p:cNvSpPr>
          <p:nvPr>
            <p:ph type="title"/>
          </p:nvPr>
        </p:nvSpPr>
        <p:spPr>
          <a:xfrm>
            <a:off x="247149" y="150245"/>
            <a:ext cx="10796337" cy="617621"/>
          </a:xfrm>
        </p:spPr>
        <p:txBody>
          <a:bodyPr/>
          <a:lstStyle/>
          <a:p>
            <a:r>
              <a:rPr lang="fr-FR" dirty="0"/>
              <a:t>Apprentissages socio-émotionnels (ASE) </a:t>
            </a:r>
            <a:r>
              <a:rPr lang="fr-FR" sz="1600" dirty="0"/>
              <a:t>CASEL 2020</a:t>
            </a:r>
            <a:endParaRPr lang="fr-FR" dirty="0"/>
          </a:p>
        </p:txBody>
      </p:sp>
    </p:spTree>
    <p:extLst>
      <p:ext uri="{BB962C8B-B14F-4D97-AF65-F5344CB8AC3E}">
        <p14:creationId xmlns:p14="http://schemas.microsoft.com/office/powerpoint/2010/main" val="174827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vector graphics of Cat">
            <a:extLst>
              <a:ext uri="{FF2B5EF4-FFF2-40B4-BE49-F238E27FC236}">
                <a16:creationId xmlns:a16="http://schemas.microsoft.com/office/drawing/2014/main" id="{F8E42876-2AC2-414D-9CBE-F8B53196D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8222" y="2185800"/>
            <a:ext cx="1329300" cy="821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Communicate Communication vector and picture">
            <a:extLst>
              <a:ext uri="{FF2B5EF4-FFF2-40B4-BE49-F238E27FC236}">
                <a16:creationId xmlns:a16="http://schemas.microsoft.com/office/drawing/2014/main" id="{DA1394FF-A3BF-474B-97D3-B8B9AB3759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2080" y="1730631"/>
            <a:ext cx="1195941" cy="9920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EDD32ED-14AB-47B6-BA1B-858B76D7EE02}"/>
              </a:ext>
            </a:extLst>
          </p:cNvPr>
          <p:cNvSpPr txBox="1"/>
          <p:nvPr/>
        </p:nvSpPr>
        <p:spPr>
          <a:xfrm>
            <a:off x="1970877" y="3113331"/>
            <a:ext cx="1978864" cy="705450"/>
          </a:xfrm>
          <a:prstGeom prst="rect">
            <a:avLst/>
          </a:prstGeom>
          <a:noFill/>
        </p:spPr>
        <p:txBody>
          <a:bodyPr wrap="square" rtlCol="0">
            <a:spAutoFit/>
          </a:bodyPr>
          <a:lstStyle/>
          <a:p>
            <a:pPr algn="ctr" defTabSz="758952">
              <a:spcAft>
                <a:spcPts val="600"/>
              </a:spcAft>
            </a:pPr>
            <a:r>
              <a:rPr lang="fr-LU" sz="1992" b="1" kern="1200">
                <a:solidFill>
                  <a:schemeClr val="tx1"/>
                </a:solidFill>
                <a:latin typeface="Times New Roman" panose="02020603050405020304" pitchFamily="18" charset="0"/>
                <a:ea typeface="+mn-ea"/>
                <a:cs typeface="Times New Roman" panose="02020603050405020304" pitchFamily="18" charset="0"/>
              </a:rPr>
              <a:t>Connaissance de soi</a:t>
            </a:r>
            <a:endParaRPr lang="en-US" sz="2400" b="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5BDC3BA-DFFB-4928-8CA2-9925722C8AEB}"/>
              </a:ext>
            </a:extLst>
          </p:cNvPr>
          <p:cNvSpPr txBox="1"/>
          <p:nvPr/>
        </p:nvSpPr>
        <p:spPr>
          <a:xfrm>
            <a:off x="4568499" y="1794382"/>
            <a:ext cx="1868270" cy="398892"/>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defTabSz="758952">
              <a:spcAft>
                <a:spcPts val="600"/>
              </a:spcAft>
            </a:pPr>
            <a:r>
              <a:rPr lang="fr-LU" sz="1992" b="1" kern="1200">
                <a:solidFill>
                  <a:schemeClr val="tx1"/>
                </a:solidFill>
                <a:latin typeface="Times New Roman" panose="02020603050405020304" pitchFamily="18" charset="0"/>
                <a:ea typeface="+mn-ea"/>
                <a:cs typeface="Times New Roman" panose="02020603050405020304" pitchFamily="18" charset="0"/>
              </a:rPr>
              <a:t>Gestion de soi</a:t>
            </a:r>
            <a:endParaRPr lang="en-US"/>
          </a:p>
        </p:txBody>
      </p:sp>
      <p:sp>
        <p:nvSpPr>
          <p:cNvPr id="24" name="TextBox 23">
            <a:extLst>
              <a:ext uri="{FF2B5EF4-FFF2-40B4-BE49-F238E27FC236}">
                <a16:creationId xmlns:a16="http://schemas.microsoft.com/office/drawing/2014/main" id="{6D5A184F-C440-49E7-B7D8-532F86F919B8}"/>
              </a:ext>
            </a:extLst>
          </p:cNvPr>
          <p:cNvSpPr txBox="1"/>
          <p:nvPr/>
        </p:nvSpPr>
        <p:spPr>
          <a:xfrm>
            <a:off x="6862080" y="2735143"/>
            <a:ext cx="1485984" cy="705450"/>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58952">
              <a:spcAft>
                <a:spcPts val="600"/>
              </a:spcAft>
            </a:pPr>
            <a:r>
              <a:rPr lang="fr-LU" sz="1992" b="1" kern="1200">
                <a:solidFill>
                  <a:schemeClr val="tx1"/>
                </a:solidFill>
                <a:latin typeface="Times New Roman" panose="02020603050405020304" pitchFamily="18" charset="0"/>
                <a:ea typeface="+mn-ea"/>
                <a:cs typeface="Times New Roman" panose="02020603050405020304" pitchFamily="18" charset="0"/>
              </a:rPr>
              <a:t>Conscience sociale</a:t>
            </a:r>
            <a:endParaRPr lang="en-US"/>
          </a:p>
        </p:txBody>
      </p:sp>
      <p:sp>
        <p:nvSpPr>
          <p:cNvPr id="15" name="Oval 14">
            <a:extLst>
              <a:ext uri="{FF2B5EF4-FFF2-40B4-BE49-F238E27FC236}">
                <a16:creationId xmlns:a16="http://schemas.microsoft.com/office/drawing/2014/main" id="{42EA015B-A728-488C-8B3C-FC47BAF81D1F}"/>
              </a:ext>
            </a:extLst>
          </p:cNvPr>
          <p:cNvSpPr/>
          <p:nvPr/>
        </p:nvSpPr>
        <p:spPr>
          <a:xfrm>
            <a:off x="4558972" y="2861844"/>
            <a:ext cx="1658222" cy="1414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BCA957C-16D0-4145-9B0D-6708CB5D32AE}"/>
              </a:ext>
            </a:extLst>
          </p:cNvPr>
          <p:cNvSpPr txBox="1"/>
          <p:nvPr/>
        </p:nvSpPr>
        <p:spPr>
          <a:xfrm>
            <a:off x="4979854" y="3253562"/>
            <a:ext cx="875668" cy="501035"/>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defTabSz="758952">
              <a:spcAft>
                <a:spcPts val="600"/>
              </a:spcAft>
            </a:pPr>
            <a:r>
              <a:rPr lang="fr-LU" sz="2656" dirty="0">
                <a:solidFill>
                  <a:schemeClr val="bg1"/>
                </a:solidFill>
              </a:rPr>
              <a:t>A</a:t>
            </a:r>
            <a:r>
              <a:rPr lang="fr-LU" sz="2656" b="1" kern="1200" dirty="0">
                <a:solidFill>
                  <a:schemeClr val="bg1"/>
                </a:solidFill>
                <a:latin typeface="Times New Roman" panose="02020603050405020304" pitchFamily="18" charset="0"/>
                <a:ea typeface="+mn-ea"/>
                <a:cs typeface="Times New Roman" panose="02020603050405020304" pitchFamily="18" charset="0"/>
              </a:rPr>
              <a:t>SE</a:t>
            </a:r>
            <a:endParaRPr lang="en-US" dirty="0">
              <a:solidFill>
                <a:schemeClr val="bg1"/>
              </a:solidFill>
            </a:endParaRPr>
          </a:p>
        </p:txBody>
      </p:sp>
      <p:sp>
        <p:nvSpPr>
          <p:cNvPr id="29" name="Arrow: Right 28">
            <a:extLst>
              <a:ext uri="{FF2B5EF4-FFF2-40B4-BE49-F238E27FC236}">
                <a16:creationId xmlns:a16="http://schemas.microsoft.com/office/drawing/2014/main" id="{E8E782C8-1707-49BC-BE7A-C9143E0AC55C}"/>
              </a:ext>
            </a:extLst>
          </p:cNvPr>
          <p:cNvSpPr/>
          <p:nvPr/>
        </p:nvSpPr>
        <p:spPr>
          <a:xfrm rot="12421731">
            <a:off x="3993458" y="2829347"/>
            <a:ext cx="563912" cy="621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C5A796BA-61EC-425A-8504-1CCA2BB4677B}"/>
              </a:ext>
            </a:extLst>
          </p:cNvPr>
          <p:cNvSpPr/>
          <p:nvPr/>
        </p:nvSpPr>
        <p:spPr>
          <a:xfrm rot="19916218">
            <a:off x="6263600" y="2840658"/>
            <a:ext cx="552075" cy="633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9346B524-CDFC-4617-9D1C-45C64619AD82}"/>
              </a:ext>
            </a:extLst>
          </p:cNvPr>
          <p:cNvSpPr/>
          <p:nvPr/>
        </p:nvSpPr>
        <p:spPr>
          <a:xfrm rot="16389310">
            <a:off x="5112386" y="2174054"/>
            <a:ext cx="551392" cy="693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5706A55-8047-85A1-1C38-5A3989BBC35C}"/>
              </a:ext>
            </a:extLst>
          </p:cNvPr>
          <p:cNvPicPr>
            <a:picLocks noChangeAspect="1"/>
          </p:cNvPicPr>
          <p:nvPr/>
        </p:nvPicPr>
        <p:blipFill>
          <a:blip r:embed="rId5"/>
          <a:stretch>
            <a:fillRect/>
          </a:stretch>
        </p:blipFill>
        <p:spPr>
          <a:xfrm>
            <a:off x="4948385" y="836177"/>
            <a:ext cx="919998" cy="923955"/>
          </a:xfrm>
          <a:prstGeom prst="rect">
            <a:avLst/>
          </a:prstGeom>
        </p:spPr>
      </p:pic>
      <p:sp>
        <p:nvSpPr>
          <p:cNvPr id="6" name="Slide Number Placeholder 5">
            <a:extLst>
              <a:ext uri="{FF2B5EF4-FFF2-40B4-BE49-F238E27FC236}">
                <a16:creationId xmlns:a16="http://schemas.microsoft.com/office/drawing/2014/main" id="{72E24E3C-767F-6EAA-DEDF-D8988236EE70}"/>
              </a:ext>
            </a:extLst>
          </p:cNvPr>
          <p:cNvSpPr>
            <a:spLocks noGrp="1"/>
          </p:cNvSpPr>
          <p:nvPr>
            <p:ph type="sldNum" sz="quarter" idx="12"/>
          </p:nvPr>
        </p:nvSpPr>
        <p:spPr/>
        <p:txBody>
          <a:bodyPr/>
          <a:lstStyle/>
          <a:p>
            <a:fld id="{57C20FF3-AA7E-4D48-82AB-F8723CBE8BB9}" type="slidenum">
              <a:rPr lang="de-DE" smtClean="0"/>
              <a:t>7</a:t>
            </a:fld>
            <a:endParaRPr lang="de-DE"/>
          </a:p>
        </p:txBody>
      </p:sp>
      <p:sp>
        <p:nvSpPr>
          <p:cNvPr id="5" name="Title 4">
            <a:extLst>
              <a:ext uri="{FF2B5EF4-FFF2-40B4-BE49-F238E27FC236}">
                <a16:creationId xmlns:a16="http://schemas.microsoft.com/office/drawing/2014/main" id="{DA55BB6C-DA2F-721A-B92C-75085C7B6C8D}"/>
              </a:ext>
            </a:extLst>
          </p:cNvPr>
          <p:cNvSpPr>
            <a:spLocks noGrp="1"/>
          </p:cNvSpPr>
          <p:nvPr>
            <p:ph type="title"/>
          </p:nvPr>
        </p:nvSpPr>
        <p:spPr>
          <a:xfrm>
            <a:off x="247149" y="150245"/>
            <a:ext cx="10796337" cy="617621"/>
          </a:xfrm>
        </p:spPr>
        <p:txBody>
          <a:bodyPr/>
          <a:lstStyle/>
          <a:p>
            <a:r>
              <a:rPr lang="fr-FR" dirty="0"/>
              <a:t>Apprentissages socio-émotionnels (ASE) </a:t>
            </a:r>
            <a:r>
              <a:rPr lang="fr-FR" sz="1600" dirty="0"/>
              <a:t>CASEL 2020</a:t>
            </a:r>
            <a:endParaRPr lang="fr-FR" dirty="0"/>
          </a:p>
        </p:txBody>
      </p:sp>
    </p:spTree>
    <p:extLst>
      <p:ext uri="{BB962C8B-B14F-4D97-AF65-F5344CB8AC3E}">
        <p14:creationId xmlns:p14="http://schemas.microsoft.com/office/powerpoint/2010/main" val="774470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vector graphics of Cat">
            <a:extLst>
              <a:ext uri="{FF2B5EF4-FFF2-40B4-BE49-F238E27FC236}">
                <a16:creationId xmlns:a16="http://schemas.microsoft.com/office/drawing/2014/main" id="{F8E42876-2AC2-414D-9CBE-F8B53196D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45" y="2177378"/>
            <a:ext cx="1322032" cy="8172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Communicate Communication vector and picture">
            <a:extLst>
              <a:ext uri="{FF2B5EF4-FFF2-40B4-BE49-F238E27FC236}">
                <a16:creationId xmlns:a16="http://schemas.microsoft.com/office/drawing/2014/main" id="{DA1394FF-A3BF-474B-97D3-B8B9AB3759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733" y="1863124"/>
            <a:ext cx="1189402" cy="9866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EDD32ED-14AB-47B6-BA1B-858B76D7EE02}"/>
              </a:ext>
            </a:extLst>
          </p:cNvPr>
          <p:cNvSpPr txBox="1"/>
          <p:nvPr/>
        </p:nvSpPr>
        <p:spPr>
          <a:xfrm>
            <a:off x="2345641" y="3098904"/>
            <a:ext cx="1901592" cy="705450"/>
          </a:xfrm>
          <a:prstGeom prst="rect">
            <a:avLst/>
          </a:prstGeom>
          <a:noFill/>
        </p:spPr>
        <p:txBody>
          <a:bodyPr wrap="square" rtlCol="0">
            <a:spAutoFit/>
          </a:bodyPr>
          <a:lstStyle/>
          <a:p>
            <a:pPr algn="ctr" defTabSz="758952">
              <a:spcAft>
                <a:spcPts val="600"/>
              </a:spcAft>
            </a:pPr>
            <a:r>
              <a:rPr lang="fr-LU" sz="1992" b="1" kern="1200">
                <a:solidFill>
                  <a:schemeClr val="tx1"/>
                </a:solidFill>
                <a:latin typeface="Times New Roman" panose="02020603050405020304" pitchFamily="18" charset="0"/>
                <a:ea typeface="+mn-ea"/>
                <a:cs typeface="Times New Roman" panose="02020603050405020304" pitchFamily="18" charset="0"/>
              </a:rPr>
              <a:t>Connaissance de soi</a:t>
            </a:r>
            <a:endParaRPr lang="en-US" sz="2400" b="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5BDC3BA-DFFB-4928-8CA2-9925722C8AEB}"/>
              </a:ext>
            </a:extLst>
          </p:cNvPr>
          <p:cNvSpPr txBox="1"/>
          <p:nvPr/>
        </p:nvSpPr>
        <p:spPr>
          <a:xfrm>
            <a:off x="4928899" y="1788100"/>
            <a:ext cx="1858054" cy="398892"/>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defTabSz="758952">
              <a:spcAft>
                <a:spcPts val="600"/>
              </a:spcAft>
            </a:pPr>
            <a:r>
              <a:rPr lang="fr-LU" sz="1992" b="1" kern="1200">
                <a:solidFill>
                  <a:schemeClr val="tx1"/>
                </a:solidFill>
                <a:latin typeface="Times New Roman" panose="02020603050405020304" pitchFamily="18" charset="0"/>
                <a:ea typeface="+mn-ea"/>
                <a:cs typeface="Times New Roman" panose="02020603050405020304" pitchFamily="18" charset="0"/>
              </a:rPr>
              <a:t>Gestion de soi</a:t>
            </a:r>
            <a:endParaRPr lang="en-US"/>
          </a:p>
        </p:txBody>
      </p:sp>
      <p:sp>
        <p:nvSpPr>
          <p:cNvPr id="24" name="TextBox 23">
            <a:extLst>
              <a:ext uri="{FF2B5EF4-FFF2-40B4-BE49-F238E27FC236}">
                <a16:creationId xmlns:a16="http://schemas.microsoft.com/office/drawing/2014/main" id="{6D5A184F-C440-49E7-B7D8-532F86F919B8}"/>
              </a:ext>
            </a:extLst>
          </p:cNvPr>
          <p:cNvSpPr txBox="1"/>
          <p:nvPr/>
        </p:nvSpPr>
        <p:spPr>
          <a:xfrm>
            <a:off x="7356733" y="2880838"/>
            <a:ext cx="1477859" cy="705450"/>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58952">
              <a:spcAft>
                <a:spcPts val="600"/>
              </a:spcAft>
            </a:pPr>
            <a:r>
              <a:rPr lang="fr-LU" sz="1992" b="1" kern="1200">
                <a:solidFill>
                  <a:schemeClr val="tx1"/>
                </a:solidFill>
                <a:latin typeface="Times New Roman" panose="02020603050405020304" pitchFamily="18" charset="0"/>
                <a:ea typeface="+mn-ea"/>
                <a:cs typeface="Times New Roman" panose="02020603050405020304" pitchFamily="18" charset="0"/>
              </a:rPr>
              <a:t>Conscience sociale</a:t>
            </a:r>
            <a:endParaRPr lang="en-US"/>
          </a:p>
        </p:txBody>
      </p:sp>
      <p:sp>
        <p:nvSpPr>
          <p:cNvPr id="15" name="Oval 14">
            <a:extLst>
              <a:ext uri="{FF2B5EF4-FFF2-40B4-BE49-F238E27FC236}">
                <a16:creationId xmlns:a16="http://schemas.microsoft.com/office/drawing/2014/main" id="{42EA015B-A728-488C-8B3C-FC47BAF81D1F}"/>
              </a:ext>
            </a:extLst>
          </p:cNvPr>
          <p:cNvSpPr/>
          <p:nvPr/>
        </p:nvSpPr>
        <p:spPr>
          <a:xfrm>
            <a:off x="4919424" y="2849725"/>
            <a:ext cx="1649155" cy="1406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BCA957C-16D0-4145-9B0D-6708CB5D32AE}"/>
              </a:ext>
            </a:extLst>
          </p:cNvPr>
          <p:cNvSpPr txBox="1"/>
          <p:nvPr/>
        </p:nvSpPr>
        <p:spPr>
          <a:xfrm>
            <a:off x="5338004" y="3239301"/>
            <a:ext cx="870880" cy="501035"/>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defTabSz="758952">
              <a:spcAft>
                <a:spcPts val="600"/>
              </a:spcAft>
            </a:pPr>
            <a:r>
              <a:rPr lang="fr-LU" sz="2656" dirty="0">
                <a:solidFill>
                  <a:schemeClr val="bg1"/>
                </a:solidFill>
              </a:rPr>
              <a:t>A</a:t>
            </a:r>
            <a:r>
              <a:rPr lang="fr-LU" sz="2656" b="1" kern="1200" dirty="0">
                <a:solidFill>
                  <a:schemeClr val="bg1"/>
                </a:solidFill>
                <a:latin typeface="Times New Roman" panose="02020603050405020304" pitchFamily="18" charset="0"/>
                <a:ea typeface="+mn-ea"/>
                <a:cs typeface="Times New Roman" panose="02020603050405020304" pitchFamily="18" charset="0"/>
              </a:rPr>
              <a:t>SE</a:t>
            </a:r>
            <a:endParaRPr lang="en-US" dirty="0">
              <a:solidFill>
                <a:schemeClr val="bg1"/>
              </a:solidFill>
            </a:endParaRPr>
          </a:p>
        </p:txBody>
      </p:sp>
      <p:sp>
        <p:nvSpPr>
          <p:cNvPr id="29" name="Arrow: Right 28">
            <a:extLst>
              <a:ext uri="{FF2B5EF4-FFF2-40B4-BE49-F238E27FC236}">
                <a16:creationId xmlns:a16="http://schemas.microsoft.com/office/drawing/2014/main" id="{E8E782C8-1707-49BC-BE7A-C9143E0AC55C}"/>
              </a:ext>
            </a:extLst>
          </p:cNvPr>
          <p:cNvSpPr/>
          <p:nvPr/>
        </p:nvSpPr>
        <p:spPr>
          <a:xfrm rot="12421731">
            <a:off x="4357002" y="2817406"/>
            <a:ext cx="560828" cy="617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C5A796BA-61EC-425A-8504-1CCA2BB4677B}"/>
              </a:ext>
            </a:extLst>
          </p:cNvPr>
          <p:cNvSpPr/>
          <p:nvPr/>
        </p:nvSpPr>
        <p:spPr>
          <a:xfrm rot="19916218">
            <a:off x="6614731" y="2828655"/>
            <a:ext cx="549056" cy="630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9346B524-CDFC-4617-9D1C-45C64619AD82}"/>
              </a:ext>
            </a:extLst>
          </p:cNvPr>
          <p:cNvSpPr/>
          <p:nvPr/>
        </p:nvSpPr>
        <p:spPr>
          <a:xfrm rot="16389310">
            <a:off x="5469812" y="2165696"/>
            <a:ext cx="548377" cy="690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0" descr="Free vector graphics of Group">
            <a:extLst>
              <a:ext uri="{FF2B5EF4-FFF2-40B4-BE49-F238E27FC236}">
                <a16:creationId xmlns:a16="http://schemas.microsoft.com/office/drawing/2014/main" id="{AB8A822B-751A-4E41-BDCC-9C011DFB5E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017" y="4329308"/>
            <a:ext cx="1063400" cy="11056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609693F-CA3A-4BA0-97C1-EBEBACD4874A}"/>
              </a:ext>
            </a:extLst>
          </p:cNvPr>
          <p:cNvSpPr txBox="1"/>
          <p:nvPr/>
        </p:nvSpPr>
        <p:spPr>
          <a:xfrm>
            <a:off x="6568578" y="5434984"/>
            <a:ext cx="1782235" cy="705450"/>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58952">
              <a:spcAft>
                <a:spcPts val="600"/>
              </a:spcAft>
            </a:pPr>
            <a:r>
              <a:rPr lang="fr-LU" sz="1992" b="1" kern="1200">
                <a:solidFill>
                  <a:schemeClr val="tx1"/>
                </a:solidFill>
                <a:latin typeface="Times New Roman" panose="02020603050405020304" pitchFamily="18" charset="0"/>
                <a:ea typeface="+mn-ea"/>
                <a:cs typeface="Times New Roman" panose="02020603050405020304" pitchFamily="18" charset="0"/>
              </a:rPr>
              <a:t>Compétences relationnelles</a:t>
            </a:r>
            <a:endParaRPr lang="en-US"/>
          </a:p>
        </p:txBody>
      </p:sp>
      <p:sp>
        <p:nvSpPr>
          <p:cNvPr id="18" name="Arrow: Right 17">
            <a:extLst>
              <a:ext uri="{FF2B5EF4-FFF2-40B4-BE49-F238E27FC236}">
                <a16:creationId xmlns:a16="http://schemas.microsoft.com/office/drawing/2014/main" id="{62059AA6-66EA-41D9-8F14-04750E3CB661}"/>
              </a:ext>
            </a:extLst>
          </p:cNvPr>
          <p:cNvSpPr/>
          <p:nvPr/>
        </p:nvSpPr>
        <p:spPr>
          <a:xfrm rot="3014363">
            <a:off x="6202324" y="4094099"/>
            <a:ext cx="548377" cy="690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74DA0A-271F-E2E4-AB5B-3642DAE4CBD3}"/>
              </a:ext>
            </a:extLst>
          </p:cNvPr>
          <p:cNvPicPr>
            <a:picLocks noChangeAspect="1"/>
          </p:cNvPicPr>
          <p:nvPr/>
        </p:nvPicPr>
        <p:blipFill>
          <a:blip r:embed="rId6"/>
          <a:stretch>
            <a:fillRect/>
          </a:stretch>
        </p:blipFill>
        <p:spPr>
          <a:xfrm>
            <a:off x="5369318" y="864145"/>
            <a:ext cx="919998" cy="923955"/>
          </a:xfrm>
          <a:prstGeom prst="rect">
            <a:avLst/>
          </a:prstGeom>
        </p:spPr>
      </p:pic>
      <p:sp>
        <p:nvSpPr>
          <p:cNvPr id="6" name="Slide Number Placeholder 5">
            <a:extLst>
              <a:ext uri="{FF2B5EF4-FFF2-40B4-BE49-F238E27FC236}">
                <a16:creationId xmlns:a16="http://schemas.microsoft.com/office/drawing/2014/main" id="{FE21A1F2-6625-91A0-20CB-D1544699964E}"/>
              </a:ext>
            </a:extLst>
          </p:cNvPr>
          <p:cNvSpPr>
            <a:spLocks noGrp="1"/>
          </p:cNvSpPr>
          <p:nvPr>
            <p:ph type="sldNum" sz="quarter" idx="12"/>
          </p:nvPr>
        </p:nvSpPr>
        <p:spPr/>
        <p:txBody>
          <a:bodyPr/>
          <a:lstStyle/>
          <a:p>
            <a:fld id="{57C20FF3-AA7E-4D48-82AB-F8723CBE8BB9}" type="slidenum">
              <a:rPr lang="de-DE" smtClean="0"/>
              <a:t>8</a:t>
            </a:fld>
            <a:endParaRPr lang="de-DE"/>
          </a:p>
        </p:txBody>
      </p:sp>
      <p:sp>
        <p:nvSpPr>
          <p:cNvPr id="4" name="Title 4">
            <a:extLst>
              <a:ext uri="{FF2B5EF4-FFF2-40B4-BE49-F238E27FC236}">
                <a16:creationId xmlns:a16="http://schemas.microsoft.com/office/drawing/2014/main" id="{5863163B-8FA4-3660-F60A-BA6407E513D2}"/>
              </a:ext>
            </a:extLst>
          </p:cNvPr>
          <p:cNvSpPr>
            <a:spLocks noGrp="1"/>
          </p:cNvSpPr>
          <p:nvPr>
            <p:ph type="title"/>
          </p:nvPr>
        </p:nvSpPr>
        <p:spPr>
          <a:xfrm>
            <a:off x="247149" y="150245"/>
            <a:ext cx="10796337" cy="617621"/>
          </a:xfrm>
        </p:spPr>
        <p:txBody>
          <a:bodyPr/>
          <a:lstStyle/>
          <a:p>
            <a:r>
              <a:rPr lang="fr-FR" dirty="0"/>
              <a:t>Apprentissages socio-émotionnels (ASE) </a:t>
            </a:r>
            <a:r>
              <a:rPr lang="fr-FR" sz="1600" dirty="0"/>
              <a:t>CASEL 2020</a:t>
            </a:r>
            <a:endParaRPr lang="fr-FR" dirty="0"/>
          </a:p>
        </p:txBody>
      </p:sp>
    </p:spTree>
    <p:extLst>
      <p:ext uri="{BB962C8B-B14F-4D97-AF65-F5344CB8AC3E}">
        <p14:creationId xmlns:p14="http://schemas.microsoft.com/office/powerpoint/2010/main" val="326173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vector graphics of Cat">
            <a:extLst>
              <a:ext uri="{FF2B5EF4-FFF2-40B4-BE49-F238E27FC236}">
                <a16:creationId xmlns:a16="http://schemas.microsoft.com/office/drawing/2014/main" id="{F8E42876-2AC2-414D-9CBE-F8B53196D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205" y="2176187"/>
            <a:ext cx="1312150" cy="8111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Communicate Communication vector and picture">
            <a:extLst>
              <a:ext uri="{FF2B5EF4-FFF2-40B4-BE49-F238E27FC236}">
                <a16:creationId xmlns:a16="http://schemas.microsoft.com/office/drawing/2014/main" id="{DA1394FF-A3BF-474B-97D3-B8B9AB3759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620" y="1864283"/>
            <a:ext cx="1180512" cy="9792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EDD32ED-14AB-47B6-BA1B-858B76D7EE02}"/>
              </a:ext>
            </a:extLst>
          </p:cNvPr>
          <p:cNvSpPr txBox="1"/>
          <p:nvPr/>
        </p:nvSpPr>
        <p:spPr>
          <a:xfrm>
            <a:off x="2467779" y="3091752"/>
            <a:ext cx="1887378" cy="698012"/>
          </a:xfrm>
          <a:prstGeom prst="rect">
            <a:avLst/>
          </a:prstGeom>
          <a:noFill/>
        </p:spPr>
        <p:txBody>
          <a:bodyPr wrap="square" rtlCol="0">
            <a:spAutoFit/>
          </a:bodyPr>
          <a:lstStyle/>
          <a:p>
            <a:pPr algn="ctr" defTabSz="749808">
              <a:spcAft>
                <a:spcPts val="600"/>
              </a:spcAft>
            </a:pPr>
            <a:r>
              <a:rPr lang="fr-LU" sz="1968" b="1" kern="1200">
                <a:solidFill>
                  <a:schemeClr val="tx1"/>
                </a:solidFill>
                <a:latin typeface="Times New Roman" panose="02020603050405020304" pitchFamily="18" charset="0"/>
                <a:ea typeface="+mn-ea"/>
                <a:cs typeface="Times New Roman" panose="02020603050405020304" pitchFamily="18" charset="0"/>
              </a:rPr>
              <a:t>Connaissance de soi</a:t>
            </a:r>
            <a:endParaRPr lang="en-US" sz="2400" b="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5BDC3BA-DFFB-4928-8CA2-9925722C8AEB}"/>
              </a:ext>
            </a:extLst>
          </p:cNvPr>
          <p:cNvSpPr txBox="1"/>
          <p:nvPr/>
        </p:nvSpPr>
        <p:spPr>
          <a:xfrm>
            <a:off x="4965934" y="1789819"/>
            <a:ext cx="1844166" cy="395173"/>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defTabSz="749808">
              <a:spcAft>
                <a:spcPts val="600"/>
              </a:spcAft>
            </a:pPr>
            <a:r>
              <a:rPr lang="fr-LU" sz="1968" b="1" kern="1200">
                <a:solidFill>
                  <a:schemeClr val="tx1"/>
                </a:solidFill>
                <a:latin typeface="Times New Roman" panose="02020603050405020304" pitchFamily="18" charset="0"/>
                <a:ea typeface="+mn-ea"/>
                <a:cs typeface="Times New Roman" panose="02020603050405020304" pitchFamily="18" charset="0"/>
              </a:rPr>
              <a:t>Gestion de soi</a:t>
            </a:r>
            <a:endParaRPr lang="en-US"/>
          </a:p>
        </p:txBody>
      </p:sp>
      <p:sp>
        <p:nvSpPr>
          <p:cNvPr id="24" name="TextBox 23">
            <a:extLst>
              <a:ext uri="{FF2B5EF4-FFF2-40B4-BE49-F238E27FC236}">
                <a16:creationId xmlns:a16="http://schemas.microsoft.com/office/drawing/2014/main" id="{6D5A184F-C440-49E7-B7D8-532F86F919B8}"/>
              </a:ext>
            </a:extLst>
          </p:cNvPr>
          <p:cNvSpPr txBox="1"/>
          <p:nvPr/>
        </p:nvSpPr>
        <p:spPr>
          <a:xfrm>
            <a:off x="7375620" y="2874389"/>
            <a:ext cx="1466812" cy="698012"/>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49808">
              <a:spcAft>
                <a:spcPts val="600"/>
              </a:spcAft>
            </a:pPr>
            <a:r>
              <a:rPr lang="fr-LU" sz="1968" b="1" kern="1200">
                <a:solidFill>
                  <a:schemeClr val="tx1"/>
                </a:solidFill>
                <a:latin typeface="Times New Roman" panose="02020603050405020304" pitchFamily="18" charset="0"/>
                <a:ea typeface="+mn-ea"/>
                <a:cs typeface="Times New Roman" panose="02020603050405020304" pitchFamily="18" charset="0"/>
              </a:rPr>
              <a:t>Conscience sociale</a:t>
            </a:r>
            <a:endParaRPr lang="en-US"/>
          </a:p>
        </p:txBody>
      </p:sp>
      <p:sp>
        <p:nvSpPr>
          <p:cNvPr id="15" name="Oval 14">
            <a:extLst>
              <a:ext uri="{FF2B5EF4-FFF2-40B4-BE49-F238E27FC236}">
                <a16:creationId xmlns:a16="http://schemas.microsoft.com/office/drawing/2014/main" id="{42EA015B-A728-488C-8B3C-FC47BAF81D1F}"/>
              </a:ext>
            </a:extLst>
          </p:cNvPr>
          <p:cNvSpPr/>
          <p:nvPr/>
        </p:nvSpPr>
        <p:spPr>
          <a:xfrm>
            <a:off x="4956529" y="2843509"/>
            <a:ext cx="1636828" cy="13958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BCA957C-16D0-4145-9B0D-6708CB5D32AE}"/>
              </a:ext>
            </a:extLst>
          </p:cNvPr>
          <p:cNvSpPr txBox="1"/>
          <p:nvPr/>
        </p:nvSpPr>
        <p:spPr>
          <a:xfrm>
            <a:off x="5371981" y="3230173"/>
            <a:ext cx="864371" cy="496161"/>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defTabSz="749808">
              <a:spcAft>
                <a:spcPts val="600"/>
              </a:spcAft>
            </a:pPr>
            <a:r>
              <a:rPr lang="fr-LU" sz="2624" dirty="0">
                <a:solidFill>
                  <a:schemeClr val="bg1"/>
                </a:solidFill>
              </a:rPr>
              <a:t>A</a:t>
            </a:r>
            <a:r>
              <a:rPr lang="fr-LU" sz="2624" b="1" kern="1200" dirty="0">
                <a:solidFill>
                  <a:schemeClr val="bg1"/>
                </a:solidFill>
                <a:latin typeface="Times New Roman" panose="02020603050405020304" pitchFamily="18" charset="0"/>
                <a:ea typeface="+mn-ea"/>
                <a:cs typeface="Times New Roman" panose="02020603050405020304" pitchFamily="18" charset="0"/>
              </a:rPr>
              <a:t>SE</a:t>
            </a:r>
            <a:endParaRPr lang="en-US" dirty="0">
              <a:solidFill>
                <a:schemeClr val="bg1"/>
              </a:solidFill>
            </a:endParaRPr>
          </a:p>
        </p:txBody>
      </p:sp>
      <p:sp>
        <p:nvSpPr>
          <p:cNvPr id="29" name="Arrow: Right 28">
            <a:extLst>
              <a:ext uri="{FF2B5EF4-FFF2-40B4-BE49-F238E27FC236}">
                <a16:creationId xmlns:a16="http://schemas.microsoft.com/office/drawing/2014/main" id="{E8E782C8-1707-49BC-BE7A-C9143E0AC55C}"/>
              </a:ext>
            </a:extLst>
          </p:cNvPr>
          <p:cNvSpPr/>
          <p:nvPr/>
        </p:nvSpPr>
        <p:spPr>
          <a:xfrm rot="12421731">
            <a:off x="4398312" y="2811431"/>
            <a:ext cx="556636" cy="613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C5A796BA-61EC-425A-8504-1CCA2BB4677B}"/>
              </a:ext>
            </a:extLst>
          </p:cNvPr>
          <p:cNvSpPr/>
          <p:nvPr/>
        </p:nvSpPr>
        <p:spPr>
          <a:xfrm rot="19916218">
            <a:off x="6639165" y="2822596"/>
            <a:ext cx="544952" cy="625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9346B524-CDFC-4617-9D1C-45C64619AD82}"/>
              </a:ext>
            </a:extLst>
          </p:cNvPr>
          <p:cNvSpPr/>
          <p:nvPr/>
        </p:nvSpPr>
        <p:spPr>
          <a:xfrm rot="16389310">
            <a:off x="5502803" y="2164593"/>
            <a:ext cx="544278" cy="684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0" descr="Free vector graphics of Group">
            <a:extLst>
              <a:ext uri="{FF2B5EF4-FFF2-40B4-BE49-F238E27FC236}">
                <a16:creationId xmlns:a16="http://schemas.microsoft.com/office/drawing/2014/main" id="{AB8A822B-751A-4E41-BDCC-9C011DFB5E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8122" y="4391116"/>
            <a:ext cx="1055451" cy="109741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609693F-CA3A-4BA0-97C1-EBEBACD4874A}"/>
              </a:ext>
            </a:extLst>
          </p:cNvPr>
          <p:cNvSpPr txBox="1"/>
          <p:nvPr/>
        </p:nvSpPr>
        <p:spPr>
          <a:xfrm>
            <a:off x="6711929" y="5409443"/>
            <a:ext cx="1768913" cy="698012"/>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49808">
              <a:spcAft>
                <a:spcPts val="600"/>
              </a:spcAft>
            </a:pPr>
            <a:r>
              <a:rPr lang="fr-LU" sz="1968" b="1" kern="1200">
                <a:solidFill>
                  <a:schemeClr val="tx1"/>
                </a:solidFill>
                <a:latin typeface="Times New Roman" panose="02020603050405020304" pitchFamily="18" charset="0"/>
                <a:ea typeface="+mn-ea"/>
                <a:cs typeface="Times New Roman" panose="02020603050405020304" pitchFamily="18" charset="0"/>
              </a:rPr>
              <a:t>Compétences relationnelles</a:t>
            </a:r>
            <a:endParaRPr lang="en-US"/>
          </a:p>
        </p:txBody>
      </p:sp>
      <p:sp>
        <p:nvSpPr>
          <p:cNvPr id="18" name="Arrow: Right 17">
            <a:extLst>
              <a:ext uri="{FF2B5EF4-FFF2-40B4-BE49-F238E27FC236}">
                <a16:creationId xmlns:a16="http://schemas.microsoft.com/office/drawing/2014/main" id="{62059AA6-66EA-41D9-8F14-04750E3CB661}"/>
              </a:ext>
            </a:extLst>
          </p:cNvPr>
          <p:cNvSpPr/>
          <p:nvPr/>
        </p:nvSpPr>
        <p:spPr>
          <a:xfrm rot="3014363">
            <a:off x="6275014" y="4078581"/>
            <a:ext cx="544278" cy="684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4" descr="Signe de l'itinéraire">
            <a:extLst>
              <a:ext uri="{FF2B5EF4-FFF2-40B4-BE49-F238E27FC236}">
                <a16:creationId xmlns:a16="http://schemas.microsoft.com/office/drawing/2014/main" id="{06A789CF-C7ED-4464-9CBD-DDCC2FB7C7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0225" y="4359705"/>
            <a:ext cx="979226" cy="9792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1F2AF43-39E8-4C82-A869-97FB40D9D993}"/>
              </a:ext>
            </a:extLst>
          </p:cNvPr>
          <p:cNvSpPr txBox="1"/>
          <p:nvPr/>
        </p:nvSpPr>
        <p:spPr>
          <a:xfrm>
            <a:off x="2705205" y="5409443"/>
            <a:ext cx="2464318" cy="698012"/>
          </a:xfrm>
          <a:prstGeom prst="rect">
            <a:avLst/>
          </a:prstGeom>
          <a:noFill/>
        </p:spPr>
        <p:txBody>
          <a:bodyPr wrap="square" rtlCol="0">
            <a:spAutoFit/>
          </a:bodyPr>
          <a:lstStyle>
            <a:defPPr>
              <a:defRPr lang="en-US"/>
            </a:defPPr>
            <a:lvl1pPr>
              <a:defRPr sz="2400" b="1">
                <a:latin typeface="Times New Roman" panose="02020603050405020304" pitchFamily="18" charset="0"/>
                <a:cs typeface="Times New Roman" panose="02020603050405020304" pitchFamily="18" charset="0"/>
              </a:defRPr>
            </a:lvl1pPr>
          </a:lstStyle>
          <a:p>
            <a:pPr algn="ctr" defTabSz="749808">
              <a:spcAft>
                <a:spcPts val="600"/>
              </a:spcAft>
            </a:pPr>
            <a:r>
              <a:rPr lang="fr-LU" sz="1968" b="1" kern="1200">
                <a:solidFill>
                  <a:schemeClr val="tx1"/>
                </a:solidFill>
                <a:latin typeface="Times New Roman" panose="02020603050405020304" pitchFamily="18" charset="0"/>
                <a:ea typeface="+mn-ea"/>
                <a:cs typeface="Times New Roman" panose="02020603050405020304" pitchFamily="18" charset="0"/>
              </a:rPr>
              <a:t>La prise de décisions responsable</a:t>
            </a:r>
            <a:endParaRPr lang="en-US"/>
          </a:p>
        </p:txBody>
      </p:sp>
      <p:sp>
        <p:nvSpPr>
          <p:cNvPr id="21" name="Arrow: Right 20">
            <a:extLst>
              <a:ext uri="{FF2B5EF4-FFF2-40B4-BE49-F238E27FC236}">
                <a16:creationId xmlns:a16="http://schemas.microsoft.com/office/drawing/2014/main" id="{F3583373-CA22-4010-AC33-54EADC27C72C}"/>
              </a:ext>
            </a:extLst>
          </p:cNvPr>
          <p:cNvSpPr/>
          <p:nvPr/>
        </p:nvSpPr>
        <p:spPr>
          <a:xfrm rot="8478746">
            <a:off x="4640860" y="4078437"/>
            <a:ext cx="544952" cy="625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8C1F1F-34B8-A5CC-940F-8E1548EA6969}"/>
              </a:ext>
            </a:extLst>
          </p:cNvPr>
          <p:cNvPicPr>
            <a:picLocks noChangeAspect="1"/>
          </p:cNvPicPr>
          <p:nvPr/>
        </p:nvPicPr>
        <p:blipFill>
          <a:blip r:embed="rId7"/>
          <a:stretch>
            <a:fillRect/>
          </a:stretch>
        </p:blipFill>
        <p:spPr>
          <a:xfrm>
            <a:off x="5417994" y="882921"/>
            <a:ext cx="919998" cy="923955"/>
          </a:xfrm>
          <a:prstGeom prst="rect">
            <a:avLst/>
          </a:prstGeom>
        </p:spPr>
      </p:pic>
      <p:sp>
        <p:nvSpPr>
          <p:cNvPr id="9" name="Slide Number Placeholder 8">
            <a:extLst>
              <a:ext uri="{FF2B5EF4-FFF2-40B4-BE49-F238E27FC236}">
                <a16:creationId xmlns:a16="http://schemas.microsoft.com/office/drawing/2014/main" id="{D1CBB500-DE4A-B754-BE2D-ACB11FA5FB15}"/>
              </a:ext>
            </a:extLst>
          </p:cNvPr>
          <p:cNvSpPr>
            <a:spLocks noGrp="1"/>
          </p:cNvSpPr>
          <p:nvPr>
            <p:ph type="sldNum" sz="quarter" idx="12"/>
          </p:nvPr>
        </p:nvSpPr>
        <p:spPr/>
        <p:txBody>
          <a:bodyPr/>
          <a:lstStyle/>
          <a:p>
            <a:fld id="{57C20FF3-AA7E-4D48-82AB-F8723CBE8BB9}" type="slidenum">
              <a:rPr lang="de-DE" smtClean="0"/>
              <a:t>9</a:t>
            </a:fld>
            <a:endParaRPr lang="de-DE"/>
          </a:p>
        </p:txBody>
      </p:sp>
      <p:sp>
        <p:nvSpPr>
          <p:cNvPr id="4" name="Title 4">
            <a:extLst>
              <a:ext uri="{FF2B5EF4-FFF2-40B4-BE49-F238E27FC236}">
                <a16:creationId xmlns:a16="http://schemas.microsoft.com/office/drawing/2014/main" id="{AF634BAD-2A59-8D59-A0A0-DB599D707075}"/>
              </a:ext>
            </a:extLst>
          </p:cNvPr>
          <p:cNvSpPr>
            <a:spLocks noGrp="1"/>
          </p:cNvSpPr>
          <p:nvPr>
            <p:ph type="title"/>
          </p:nvPr>
        </p:nvSpPr>
        <p:spPr>
          <a:xfrm>
            <a:off x="247149" y="150245"/>
            <a:ext cx="10796337" cy="617621"/>
          </a:xfrm>
        </p:spPr>
        <p:txBody>
          <a:bodyPr/>
          <a:lstStyle/>
          <a:p>
            <a:r>
              <a:rPr lang="fr-FR" dirty="0"/>
              <a:t>Apprentissages socio-émotionnels (ASE) </a:t>
            </a:r>
            <a:r>
              <a:rPr lang="fr-FR" sz="1600" dirty="0"/>
              <a:t>CASEL 2020</a:t>
            </a:r>
            <a:endParaRPr lang="fr-FR" dirty="0"/>
          </a:p>
        </p:txBody>
      </p:sp>
    </p:spTree>
    <p:extLst>
      <p:ext uri="{BB962C8B-B14F-4D97-AF65-F5344CB8AC3E}">
        <p14:creationId xmlns:p14="http://schemas.microsoft.com/office/powerpoint/2010/main" val="2533014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MTSS-K">
      <a:dk1>
        <a:sysClr val="windowText" lastClr="000000"/>
      </a:dk1>
      <a:lt1>
        <a:sysClr val="window" lastClr="FFFFFF"/>
      </a:lt1>
      <a:dk2>
        <a:srgbClr val="2E479E"/>
      </a:dk2>
      <a:lt2>
        <a:srgbClr val="E7E6E6"/>
      </a:lt2>
      <a:accent1>
        <a:srgbClr val="7757C2"/>
      </a:accent1>
      <a:accent2>
        <a:srgbClr val="63D1D0"/>
      </a:accent2>
      <a:accent3>
        <a:srgbClr val="C96E69"/>
      </a:accent3>
      <a:accent4>
        <a:srgbClr val="F6B966"/>
      </a:accent4>
      <a:accent5>
        <a:srgbClr val="F1D746"/>
      </a:accent5>
      <a:accent6>
        <a:srgbClr val="75B042"/>
      </a:accent6>
      <a:hlink>
        <a:srgbClr val="F59D27"/>
      </a:hlink>
      <a:folHlink>
        <a:srgbClr val="E7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2483</Words>
  <Application>Microsoft Office PowerPoint</Application>
  <PresentationFormat>Widescreen</PresentationFormat>
  <Paragraphs>316</Paragraphs>
  <Slides>24</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Aptos</vt:lpstr>
      <vt:lpstr>Arial</vt:lpstr>
      <vt:lpstr>Arial Unicode MS</vt:lpstr>
      <vt:lpstr>Avenir Book</vt:lpstr>
      <vt:lpstr>Calibri</vt:lpstr>
      <vt:lpstr>Calibri Light</vt:lpstr>
      <vt:lpstr>Cooper Black</vt:lpstr>
      <vt:lpstr>Segoe UI</vt:lpstr>
      <vt:lpstr>Söhne</vt:lpstr>
      <vt:lpstr>Times New Roman</vt:lpstr>
      <vt:lpstr>Wingdings</vt:lpstr>
      <vt:lpstr>Office Theme</vt:lpstr>
      <vt:lpstr>Office</vt:lpstr>
      <vt:lpstr>Évaluation des compétences socio-émotionnelles et comportementales d’élèves de 5-6 ans dans un modèle SSPM : cadres théoriques et instruments de mesure</vt:lpstr>
      <vt:lpstr>Système de Soutien à Paliers Multiples (SSPM)</vt:lpstr>
      <vt:lpstr>Plan :  </vt:lpstr>
      <vt:lpstr>Apprentissages socio-émotionnels (ASE) CASEL 2020</vt:lpstr>
      <vt:lpstr>Apprentissages socio-émotionnels (ASE) CASEL 2020</vt:lpstr>
      <vt:lpstr>Apprentissages socio-émotionnels (ASE) CASEL 2020</vt:lpstr>
      <vt:lpstr>Apprentissages socio-émotionnels (ASE) CASEL 2020</vt:lpstr>
      <vt:lpstr>Apprentissages socio-émotionnels (ASE) CASEL 2020</vt:lpstr>
      <vt:lpstr>Apprentissages socio-émotionnels (ASE) CASEL 2020</vt:lpstr>
      <vt:lpstr>Soutien au Comportement Positif (SCP)</vt:lpstr>
      <vt:lpstr>Complémentarité (Bradshaw et al, 2014, Harrington et al, 2020)</vt:lpstr>
      <vt:lpstr>Évaluations indirectes :  Le TOCA-C</vt:lpstr>
      <vt:lpstr>TOCA-C vs ASE</vt:lpstr>
      <vt:lpstr>Évaluations directes :  Evaluation des ASE</vt:lpstr>
      <vt:lpstr>PowerPoint Presentation</vt:lpstr>
      <vt:lpstr>PowerPoint Presentation</vt:lpstr>
      <vt:lpstr>PowerPoint Presentation</vt:lpstr>
      <vt:lpstr>Les émotions ont été labelisées au préalable.   Un ami casse le puzzle que tu es en train de faire. Quelle émotion ressentirais-tu dans cette situation ?  La joie, la tristesse, la colère, la peur?  </vt:lpstr>
      <vt:lpstr>ASE : Conscience de soi + gestion de soi:  Connaissance de ses émotions : TEC adapté – émotimat (12 items - 4  émotions)  </vt:lpstr>
      <vt:lpstr>PowerPoint Presentation</vt:lpstr>
      <vt:lpstr>summary</vt:lpstr>
      <vt:lpstr>Évaluations directes :  Evaluation par observation directe du comportement</vt:lpstr>
      <vt:lpstr>Evaluation par observation directe du comportement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vs SEL</dc:title>
  <dc:creator>Mélanie TINNES-VIGNE</dc:creator>
  <cp:lastModifiedBy>Mélanie TINNES-VIGNE</cp:lastModifiedBy>
  <cp:revision>13</cp:revision>
  <dcterms:created xsi:type="dcterms:W3CDTF">2024-10-11T08:44:43Z</dcterms:created>
  <dcterms:modified xsi:type="dcterms:W3CDTF">2026-01-21T22:21:01Z</dcterms:modified>
</cp:coreProperties>
</file>