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sldIdLst>
    <p:sldId id="256" r:id="rId2"/>
    <p:sldId id="257" r:id="rId3"/>
    <p:sldId id="258" r:id="rId4"/>
    <p:sldId id="268" r:id="rId5"/>
    <p:sldId id="274" r:id="rId6"/>
    <p:sldId id="282" r:id="rId7"/>
    <p:sldId id="281" r:id="rId8"/>
    <p:sldId id="279" r:id="rId9"/>
    <p:sldId id="275" r:id="rId10"/>
    <p:sldId id="261" r:id="rId11"/>
    <p:sldId id="283" r:id="rId12"/>
    <p:sldId id="260" r:id="rId13"/>
    <p:sldId id="276" r:id="rId14"/>
    <p:sldId id="277" r:id="rId15"/>
    <p:sldId id="284" r:id="rId16"/>
    <p:sldId id="262" r:id="rId17"/>
    <p:sldId id="278" r:id="rId18"/>
    <p:sldId id="273" r:id="rId19"/>
    <p:sldId id="285" r:id="rId20"/>
    <p:sldId id="266" r:id="rId21"/>
    <p:sldId id="272" r:id="rId22"/>
    <p:sldId id="265" r:id="rId23"/>
    <p:sldId id="271" r:id="rId24"/>
    <p:sldId id="286" r:id="rId25"/>
    <p:sldId id="267" r:id="rId26"/>
    <p:sldId id="263" r:id="rId27"/>
    <p:sldId id="269" r:id="rId28"/>
    <p:sldId id="264" r:id="rId29"/>
  </p:sldIdLst>
  <p:sldSz cx="14630400" cy="8229600"/>
  <p:notesSz cx="8229600" cy="14630400"/>
  <p:embeddedFontLst>
    <p:embeddedFont>
      <p:font typeface="Arial Narrow" panose="020B0604020202020204" pitchFamily="34" charset="0"/>
      <p:regular r:id="rId31"/>
      <p:bold r:id="rId32"/>
      <p:italic r:id="rId33"/>
      <p:boldItalic r:id="rId34"/>
    </p:embeddedFont>
    <p:embeddedFont>
      <p:font typeface="Funnel Sans" pitchFamily="2" charset="0"/>
      <p:regular r:id="rId35"/>
      <p:italic r:id="rId36"/>
    </p:embeddedFont>
    <p:embeddedFont>
      <p:font typeface="Mona Sans Semi Bold" pitchFamily="2" charset="77"/>
      <p:regular r:id="rId37"/>
    </p:embeddedFont>
    <p:embeddedFont>
      <p:font typeface="MuseoModerno Medium" panose="020F07020304040A0204" pitchFamily="34" charset="0"/>
      <p:regular r:id="rId38"/>
      <p:bold r:id="rId39"/>
      <p:italic r:id="rId40"/>
      <p:boldItalic r:id="rId41"/>
    </p:embeddedFont>
    <p:embeddedFont>
      <p:font typeface="Source Sans Pro" panose="020B0503030403020204" pitchFamily="34" charset="0"/>
      <p:regular r:id="rId42"/>
      <p:bold r:id="rId43"/>
      <p:italic r:id="rId44"/>
      <p:boldItalic r:id="rId4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FCD"/>
    <a:srgbClr val="DADADA"/>
    <a:srgbClr val="DDCCB4"/>
    <a:srgbClr val="F7F1E0"/>
    <a:srgbClr val="41719C"/>
    <a:srgbClr val="E2E4E9"/>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75"/>
    <p:restoredTop sz="94444"/>
  </p:normalViewPr>
  <p:slideViewPr>
    <p:cSldViewPr snapToGrid="0" snapToObjects="1">
      <p:cViewPr varScale="1">
        <p:scale>
          <a:sx n="82" d="100"/>
          <a:sy n="82" d="100"/>
        </p:scale>
        <p:origin x="17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C81A3-014D-5E4D-93F5-AC4806C2A13A}" type="doc">
      <dgm:prSet loTypeId="urn:microsoft.com/office/officeart/2005/8/layout/cycle3" loCatId="" qsTypeId="urn:microsoft.com/office/officeart/2005/8/quickstyle/simple1" qsCatId="simple" csTypeId="urn:microsoft.com/office/officeart/2005/8/colors/accent3_2" csCatId="accent3" phldr="1"/>
      <dgm:spPr/>
      <dgm:t>
        <a:bodyPr/>
        <a:lstStyle/>
        <a:p>
          <a:endParaRPr lang="fr-FR"/>
        </a:p>
      </dgm:t>
    </dgm:pt>
    <dgm:pt modelId="{2013EF44-46DA-4948-B179-FA25234020D1}">
      <dgm:prSet phldrT="[Texte]" custT="1"/>
      <dgm:spPr/>
      <dgm:t>
        <a:bodyPr/>
        <a:lstStyle/>
        <a:p>
          <a:r>
            <a:rPr lang="fr-FR" sz="2000" b="1" dirty="0"/>
            <a:t>Articulation présence/distance</a:t>
          </a:r>
        </a:p>
      </dgm:t>
    </dgm:pt>
    <dgm:pt modelId="{7C3D1BA8-A7F0-F945-AAEB-3BDD5D3FE254}" type="parTrans" cxnId="{D01B2BA2-BC96-D242-8A44-CEE1403C27A7}">
      <dgm:prSet/>
      <dgm:spPr/>
      <dgm:t>
        <a:bodyPr/>
        <a:lstStyle/>
        <a:p>
          <a:endParaRPr lang="fr-FR" sz="1800" b="1"/>
        </a:p>
      </dgm:t>
    </dgm:pt>
    <dgm:pt modelId="{A5CD7D07-293C-4F40-B651-55CC6229847E}" type="sibTrans" cxnId="{D01B2BA2-BC96-D242-8A44-CEE1403C27A7}">
      <dgm:prSet/>
      <dgm:spPr/>
      <dgm:t>
        <a:bodyPr/>
        <a:lstStyle/>
        <a:p>
          <a:endParaRPr lang="fr-FR" sz="1800" b="1"/>
        </a:p>
      </dgm:t>
    </dgm:pt>
    <dgm:pt modelId="{F807B5C9-44E5-0641-AA3D-1A58CEA86739}">
      <dgm:prSet phldrT="[Texte]" custT="1"/>
      <dgm:spPr/>
      <dgm:t>
        <a:bodyPr/>
        <a:lstStyle/>
        <a:p>
          <a:r>
            <a:rPr lang="fr-FR" sz="2000" b="1" dirty="0"/>
            <a:t>Médiation</a:t>
          </a:r>
        </a:p>
      </dgm:t>
    </dgm:pt>
    <dgm:pt modelId="{373060DE-9668-0042-86CA-99356CB25EFE}" type="parTrans" cxnId="{3E70FC96-D488-2741-BF44-E8AD092D6715}">
      <dgm:prSet/>
      <dgm:spPr/>
      <dgm:t>
        <a:bodyPr/>
        <a:lstStyle/>
        <a:p>
          <a:endParaRPr lang="fr-FR" sz="1800" b="1"/>
        </a:p>
      </dgm:t>
    </dgm:pt>
    <dgm:pt modelId="{60F175E3-E3AA-8042-B658-9A3269233B59}" type="sibTrans" cxnId="{3E70FC96-D488-2741-BF44-E8AD092D6715}">
      <dgm:prSet/>
      <dgm:spPr/>
      <dgm:t>
        <a:bodyPr/>
        <a:lstStyle/>
        <a:p>
          <a:endParaRPr lang="fr-FR" sz="1800" b="1"/>
        </a:p>
      </dgm:t>
    </dgm:pt>
    <dgm:pt modelId="{928A00AE-6F3A-174D-B544-F2C515050C54}">
      <dgm:prSet phldrT="[Texte]" custT="1"/>
      <dgm:spPr/>
      <dgm:t>
        <a:bodyPr/>
        <a:lstStyle/>
        <a:p>
          <a:r>
            <a:rPr lang="fr-FR" sz="2000" b="1" dirty="0"/>
            <a:t>Médiatisation</a:t>
          </a:r>
        </a:p>
      </dgm:t>
    </dgm:pt>
    <dgm:pt modelId="{F08BA866-080A-9B4A-A3FB-0C6EC56D6A9E}" type="parTrans" cxnId="{0493A534-47BC-5141-A00D-BFF8DA3F25A5}">
      <dgm:prSet/>
      <dgm:spPr/>
      <dgm:t>
        <a:bodyPr/>
        <a:lstStyle/>
        <a:p>
          <a:endParaRPr lang="fr-FR" sz="1800" b="1"/>
        </a:p>
      </dgm:t>
    </dgm:pt>
    <dgm:pt modelId="{71372957-03FF-0842-A1C9-DD7BB1C5370B}" type="sibTrans" cxnId="{0493A534-47BC-5141-A00D-BFF8DA3F25A5}">
      <dgm:prSet/>
      <dgm:spPr/>
      <dgm:t>
        <a:bodyPr/>
        <a:lstStyle/>
        <a:p>
          <a:endParaRPr lang="fr-FR" sz="1800" b="1"/>
        </a:p>
      </dgm:t>
    </dgm:pt>
    <dgm:pt modelId="{75EDCF69-E803-ED46-992A-620ADBC2E70F}">
      <dgm:prSet phldrT="[Texte]" custT="1"/>
      <dgm:spPr/>
      <dgm:t>
        <a:bodyPr/>
        <a:lstStyle/>
        <a:p>
          <a:r>
            <a:rPr lang="fr-FR" sz="2000" b="1" dirty="0"/>
            <a:t>Accompagnement</a:t>
          </a:r>
        </a:p>
      </dgm:t>
    </dgm:pt>
    <dgm:pt modelId="{DD71E6FC-09D0-2046-9C68-68832B3BFD60}" type="parTrans" cxnId="{2ED9E43C-76BC-024E-B7A7-80D01D6D3295}">
      <dgm:prSet/>
      <dgm:spPr/>
      <dgm:t>
        <a:bodyPr/>
        <a:lstStyle/>
        <a:p>
          <a:endParaRPr lang="fr-FR" sz="1800" b="1"/>
        </a:p>
      </dgm:t>
    </dgm:pt>
    <dgm:pt modelId="{80CE5B61-066F-7646-80E7-FFB879F470BE}" type="sibTrans" cxnId="{2ED9E43C-76BC-024E-B7A7-80D01D6D3295}">
      <dgm:prSet/>
      <dgm:spPr/>
      <dgm:t>
        <a:bodyPr/>
        <a:lstStyle/>
        <a:p>
          <a:endParaRPr lang="fr-FR" sz="1800" b="1"/>
        </a:p>
      </dgm:t>
    </dgm:pt>
    <dgm:pt modelId="{949A35E6-6671-8F41-9358-7E533B5FAA41}">
      <dgm:prSet phldrT="[Texte]" custT="1"/>
      <dgm:spPr/>
      <dgm:t>
        <a:bodyPr/>
        <a:lstStyle/>
        <a:p>
          <a:r>
            <a:rPr lang="fr-FR" sz="2000" b="1" dirty="0"/>
            <a:t>Ouverture</a:t>
          </a:r>
        </a:p>
      </dgm:t>
    </dgm:pt>
    <dgm:pt modelId="{9836CB22-0062-CD43-BC37-DFC346318963}" type="parTrans" cxnId="{A489053F-47AD-974D-BB39-99EB7010E5AD}">
      <dgm:prSet/>
      <dgm:spPr/>
      <dgm:t>
        <a:bodyPr/>
        <a:lstStyle/>
        <a:p>
          <a:endParaRPr lang="fr-FR" sz="1800" b="1"/>
        </a:p>
      </dgm:t>
    </dgm:pt>
    <dgm:pt modelId="{82AED1FE-BB09-3847-9047-22B8FC7053C1}" type="sibTrans" cxnId="{A489053F-47AD-974D-BB39-99EB7010E5AD}">
      <dgm:prSet/>
      <dgm:spPr/>
      <dgm:t>
        <a:bodyPr/>
        <a:lstStyle/>
        <a:p>
          <a:endParaRPr lang="fr-FR" sz="1800" b="1"/>
        </a:p>
      </dgm:t>
    </dgm:pt>
    <dgm:pt modelId="{508712DE-1557-8A48-BB38-274A133BB81F}">
      <dgm:prSet custT="1"/>
      <dgm:spPr/>
      <dgm:t>
        <a:bodyPr/>
        <a:lstStyle/>
        <a:p>
          <a:r>
            <a:rPr lang="fr-FR" sz="2000" b="1" dirty="0"/>
            <a:t>Évaluation</a:t>
          </a:r>
        </a:p>
      </dgm:t>
    </dgm:pt>
    <dgm:pt modelId="{FFD4E605-A081-F245-BD4C-9DB7A4F0FBF1}" type="parTrans" cxnId="{C24033BD-44D1-7D4B-9AE0-C1DEA17FA0B3}">
      <dgm:prSet/>
      <dgm:spPr/>
      <dgm:t>
        <a:bodyPr/>
        <a:lstStyle/>
        <a:p>
          <a:endParaRPr lang="fr-FR" sz="1800" b="1"/>
        </a:p>
      </dgm:t>
    </dgm:pt>
    <dgm:pt modelId="{4C3832A6-A616-EB47-A8A2-758B0D05356A}" type="sibTrans" cxnId="{C24033BD-44D1-7D4B-9AE0-C1DEA17FA0B3}">
      <dgm:prSet/>
      <dgm:spPr/>
      <dgm:t>
        <a:bodyPr/>
        <a:lstStyle/>
        <a:p>
          <a:endParaRPr lang="fr-FR" sz="1800" b="1"/>
        </a:p>
      </dgm:t>
    </dgm:pt>
    <dgm:pt modelId="{921A38FD-4444-0740-891F-95C12BB53308}" type="pres">
      <dgm:prSet presAssocID="{48EC81A3-014D-5E4D-93F5-AC4806C2A13A}" presName="Name0" presStyleCnt="0">
        <dgm:presLayoutVars>
          <dgm:dir/>
          <dgm:resizeHandles val="exact"/>
        </dgm:presLayoutVars>
      </dgm:prSet>
      <dgm:spPr/>
    </dgm:pt>
    <dgm:pt modelId="{DD197CA9-CE70-1242-9345-E56FE3327207}" type="pres">
      <dgm:prSet presAssocID="{48EC81A3-014D-5E4D-93F5-AC4806C2A13A}" presName="cycle" presStyleCnt="0"/>
      <dgm:spPr/>
    </dgm:pt>
    <dgm:pt modelId="{3891D8E8-D2C7-7A4B-A966-8F1582E93967}" type="pres">
      <dgm:prSet presAssocID="{2013EF44-46DA-4948-B179-FA25234020D1}" presName="nodeFirstNode" presStyleLbl="node1" presStyleIdx="0" presStyleCnt="6">
        <dgm:presLayoutVars>
          <dgm:bulletEnabled val="1"/>
        </dgm:presLayoutVars>
      </dgm:prSet>
      <dgm:spPr/>
    </dgm:pt>
    <dgm:pt modelId="{3BB17720-CF67-3E45-BA2C-FA324A00872D}" type="pres">
      <dgm:prSet presAssocID="{A5CD7D07-293C-4F40-B651-55CC6229847E}" presName="sibTransFirstNode" presStyleLbl="bgShp" presStyleIdx="0" presStyleCnt="1"/>
      <dgm:spPr/>
    </dgm:pt>
    <dgm:pt modelId="{67569DF0-C49A-7146-ABE7-4B92E1D50D2D}" type="pres">
      <dgm:prSet presAssocID="{F807B5C9-44E5-0641-AA3D-1A58CEA86739}" presName="nodeFollowingNodes" presStyleLbl="node1" presStyleIdx="1" presStyleCnt="6">
        <dgm:presLayoutVars>
          <dgm:bulletEnabled val="1"/>
        </dgm:presLayoutVars>
      </dgm:prSet>
      <dgm:spPr/>
    </dgm:pt>
    <dgm:pt modelId="{472C5F13-BAFA-9F44-9509-DC8D6E022DA0}" type="pres">
      <dgm:prSet presAssocID="{928A00AE-6F3A-174D-B544-F2C515050C54}" presName="nodeFollowingNodes" presStyleLbl="node1" presStyleIdx="2" presStyleCnt="6">
        <dgm:presLayoutVars>
          <dgm:bulletEnabled val="1"/>
        </dgm:presLayoutVars>
      </dgm:prSet>
      <dgm:spPr/>
    </dgm:pt>
    <dgm:pt modelId="{47A4CB48-C46C-3549-9DE1-861432C7F17A}" type="pres">
      <dgm:prSet presAssocID="{75EDCF69-E803-ED46-992A-620ADBC2E70F}" presName="nodeFollowingNodes" presStyleLbl="node1" presStyleIdx="3" presStyleCnt="6">
        <dgm:presLayoutVars>
          <dgm:bulletEnabled val="1"/>
        </dgm:presLayoutVars>
      </dgm:prSet>
      <dgm:spPr/>
    </dgm:pt>
    <dgm:pt modelId="{889497D5-C224-B449-B5A5-B61B212B5138}" type="pres">
      <dgm:prSet presAssocID="{949A35E6-6671-8F41-9358-7E533B5FAA41}" presName="nodeFollowingNodes" presStyleLbl="node1" presStyleIdx="4" presStyleCnt="6">
        <dgm:presLayoutVars>
          <dgm:bulletEnabled val="1"/>
        </dgm:presLayoutVars>
      </dgm:prSet>
      <dgm:spPr/>
    </dgm:pt>
    <dgm:pt modelId="{FE557BDC-E228-424B-9F3C-6FE9BF172B73}" type="pres">
      <dgm:prSet presAssocID="{508712DE-1557-8A48-BB38-274A133BB81F}" presName="nodeFollowingNodes" presStyleLbl="node1" presStyleIdx="5" presStyleCnt="6">
        <dgm:presLayoutVars>
          <dgm:bulletEnabled val="1"/>
        </dgm:presLayoutVars>
      </dgm:prSet>
      <dgm:spPr/>
    </dgm:pt>
  </dgm:ptLst>
  <dgm:cxnLst>
    <dgm:cxn modelId="{37AF5600-B43E-BA4D-AE3C-8A6612B75653}" type="presOf" srcId="{F807B5C9-44E5-0641-AA3D-1A58CEA86739}" destId="{67569DF0-C49A-7146-ABE7-4B92E1D50D2D}" srcOrd="0" destOrd="0" presId="urn:microsoft.com/office/officeart/2005/8/layout/cycle3"/>
    <dgm:cxn modelId="{0493A534-47BC-5141-A00D-BFF8DA3F25A5}" srcId="{48EC81A3-014D-5E4D-93F5-AC4806C2A13A}" destId="{928A00AE-6F3A-174D-B544-F2C515050C54}" srcOrd="2" destOrd="0" parTransId="{F08BA866-080A-9B4A-A3FB-0C6EC56D6A9E}" sibTransId="{71372957-03FF-0842-A1C9-DD7BB1C5370B}"/>
    <dgm:cxn modelId="{2ED9E43C-76BC-024E-B7A7-80D01D6D3295}" srcId="{48EC81A3-014D-5E4D-93F5-AC4806C2A13A}" destId="{75EDCF69-E803-ED46-992A-620ADBC2E70F}" srcOrd="3" destOrd="0" parTransId="{DD71E6FC-09D0-2046-9C68-68832B3BFD60}" sibTransId="{80CE5B61-066F-7646-80E7-FFB879F470BE}"/>
    <dgm:cxn modelId="{A489053F-47AD-974D-BB39-99EB7010E5AD}" srcId="{48EC81A3-014D-5E4D-93F5-AC4806C2A13A}" destId="{949A35E6-6671-8F41-9358-7E533B5FAA41}" srcOrd="4" destOrd="0" parTransId="{9836CB22-0062-CD43-BC37-DFC346318963}" sibTransId="{82AED1FE-BB09-3847-9047-22B8FC7053C1}"/>
    <dgm:cxn modelId="{9B2F1F72-2427-5C4D-B373-1BEE78E5B019}" type="presOf" srcId="{48EC81A3-014D-5E4D-93F5-AC4806C2A13A}" destId="{921A38FD-4444-0740-891F-95C12BB53308}" srcOrd="0" destOrd="0" presId="urn:microsoft.com/office/officeart/2005/8/layout/cycle3"/>
    <dgm:cxn modelId="{9DBC0A84-3722-884C-9B34-F72D7B5CFD91}" type="presOf" srcId="{508712DE-1557-8A48-BB38-274A133BB81F}" destId="{FE557BDC-E228-424B-9F3C-6FE9BF172B73}" srcOrd="0" destOrd="0" presId="urn:microsoft.com/office/officeart/2005/8/layout/cycle3"/>
    <dgm:cxn modelId="{3E70FC96-D488-2741-BF44-E8AD092D6715}" srcId="{48EC81A3-014D-5E4D-93F5-AC4806C2A13A}" destId="{F807B5C9-44E5-0641-AA3D-1A58CEA86739}" srcOrd="1" destOrd="0" parTransId="{373060DE-9668-0042-86CA-99356CB25EFE}" sibTransId="{60F175E3-E3AA-8042-B658-9A3269233B59}"/>
    <dgm:cxn modelId="{A6D80EA2-BE0C-924D-B479-2A0C413EF1A5}" type="presOf" srcId="{949A35E6-6671-8F41-9358-7E533B5FAA41}" destId="{889497D5-C224-B449-B5A5-B61B212B5138}" srcOrd="0" destOrd="0" presId="urn:microsoft.com/office/officeart/2005/8/layout/cycle3"/>
    <dgm:cxn modelId="{D01B2BA2-BC96-D242-8A44-CEE1403C27A7}" srcId="{48EC81A3-014D-5E4D-93F5-AC4806C2A13A}" destId="{2013EF44-46DA-4948-B179-FA25234020D1}" srcOrd="0" destOrd="0" parTransId="{7C3D1BA8-A7F0-F945-AAEB-3BDD5D3FE254}" sibTransId="{A5CD7D07-293C-4F40-B651-55CC6229847E}"/>
    <dgm:cxn modelId="{51597EA4-49E0-884A-A366-538567D795C3}" type="presOf" srcId="{A5CD7D07-293C-4F40-B651-55CC6229847E}" destId="{3BB17720-CF67-3E45-BA2C-FA324A00872D}" srcOrd="0" destOrd="0" presId="urn:microsoft.com/office/officeart/2005/8/layout/cycle3"/>
    <dgm:cxn modelId="{C24033BD-44D1-7D4B-9AE0-C1DEA17FA0B3}" srcId="{48EC81A3-014D-5E4D-93F5-AC4806C2A13A}" destId="{508712DE-1557-8A48-BB38-274A133BB81F}" srcOrd="5" destOrd="0" parTransId="{FFD4E605-A081-F245-BD4C-9DB7A4F0FBF1}" sibTransId="{4C3832A6-A616-EB47-A8A2-758B0D05356A}"/>
    <dgm:cxn modelId="{9DF115D6-75D4-524D-A99B-77FD75EA555F}" type="presOf" srcId="{2013EF44-46DA-4948-B179-FA25234020D1}" destId="{3891D8E8-D2C7-7A4B-A966-8F1582E93967}" srcOrd="0" destOrd="0" presId="urn:microsoft.com/office/officeart/2005/8/layout/cycle3"/>
    <dgm:cxn modelId="{449CFCE7-1598-4040-881D-F577319EC29B}" type="presOf" srcId="{928A00AE-6F3A-174D-B544-F2C515050C54}" destId="{472C5F13-BAFA-9F44-9509-DC8D6E022DA0}" srcOrd="0" destOrd="0" presId="urn:microsoft.com/office/officeart/2005/8/layout/cycle3"/>
    <dgm:cxn modelId="{6FA46BEA-1A1B-E340-A79A-67BEC0477280}" type="presOf" srcId="{75EDCF69-E803-ED46-992A-620ADBC2E70F}" destId="{47A4CB48-C46C-3549-9DE1-861432C7F17A}" srcOrd="0" destOrd="0" presId="urn:microsoft.com/office/officeart/2005/8/layout/cycle3"/>
    <dgm:cxn modelId="{779408B3-0F58-0942-88FF-CAD50991EC6C}" type="presParOf" srcId="{921A38FD-4444-0740-891F-95C12BB53308}" destId="{DD197CA9-CE70-1242-9345-E56FE3327207}" srcOrd="0" destOrd="0" presId="urn:microsoft.com/office/officeart/2005/8/layout/cycle3"/>
    <dgm:cxn modelId="{0E9EDEC0-619C-DF45-B1B1-03D3F7A6E0A2}" type="presParOf" srcId="{DD197CA9-CE70-1242-9345-E56FE3327207}" destId="{3891D8E8-D2C7-7A4B-A966-8F1582E93967}" srcOrd="0" destOrd="0" presId="urn:microsoft.com/office/officeart/2005/8/layout/cycle3"/>
    <dgm:cxn modelId="{D151DD46-C52A-9649-9AC6-9AF0BAAC2C0D}" type="presParOf" srcId="{DD197CA9-CE70-1242-9345-E56FE3327207}" destId="{3BB17720-CF67-3E45-BA2C-FA324A00872D}" srcOrd="1" destOrd="0" presId="urn:microsoft.com/office/officeart/2005/8/layout/cycle3"/>
    <dgm:cxn modelId="{35D358A8-CB82-1049-8458-07F5174E469C}" type="presParOf" srcId="{DD197CA9-CE70-1242-9345-E56FE3327207}" destId="{67569DF0-C49A-7146-ABE7-4B92E1D50D2D}" srcOrd="2" destOrd="0" presId="urn:microsoft.com/office/officeart/2005/8/layout/cycle3"/>
    <dgm:cxn modelId="{9F9EA8F5-869B-3447-A19B-B98074CE622D}" type="presParOf" srcId="{DD197CA9-CE70-1242-9345-E56FE3327207}" destId="{472C5F13-BAFA-9F44-9509-DC8D6E022DA0}" srcOrd="3" destOrd="0" presId="urn:microsoft.com/office/officeart/2005/8/layout/cycle3"/>
    <dgm:cxn modelId="{F8D18CD5-EB63-5041-8592-7C82D29723AA}" type="presParOf" srcId="{DD197CA9-CE70-1242-9345-E56FE3327207}" destId="{47A4CB48-C46C-3549-9DE1-861432C7F17A}" srcOrd="4" destOrd="0" presId="urn:microsoft.com/office/officeart/2005/8/layout/cycle3"/>
    <dgm:cxn modelId="{2830C0AF-6B24-8C4C-901B-50D75CBCF876}" type="presParOf" srcId="{DD197CA9-CE70-1242-9345-E56FE3327207}" destId="{889497D5-C224-B449-B5A5-B61B212B5138}" srcOrd="5" destOrd="0" presId="urn:microsoft.com/office/officeart/2005/8/layout/cycle3"/>
    <dgm:cxn modelId="{14C3D164-55C4-BF45-9143-CD28AC02DB8B}" type="presParOf" srcId="{DD197CA9-CE70-1242-9345-E56FE3327207}" destId="{FE557BDC-E228-424B-9F3C-6FE9BF172B73}" srcOrd="6"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C81A3-014D-5E4D-93F5-AC4806C2A13A}" type="doc">
      <dgm:prSet loTypeId="urn:microsoft.com/office/officeart/2005/8/layout/cycle3" loCatId="" qsTypeId="urn:microsoft.com/office/officeart/2005/8/quickstyle/simple1" qsCatId="simple" csTypeId="urn:microsoft.com/office/officeart/2005/8/colors/accent3_2" csCatId="accent3" phldr="1"/>
      <dgm:spPr/>
      <dgm:t>
        <a:bodyPr/>
        <a:lstStyle/>
        <a:p>
          <a:endParaRPr lang="fr-FR"/>
        </a:p>
      </dgm:t>
    </dgm:pt>
    <dgm:pt modelId="{2013EF44-46DA-4948-B179-FA25234020D1}">
      <dgm:prSet phldrT="[Texte]" custT="1"/>
      <dgm:spPr/>
      <dgm:t>
        <a:bodyPr/>
        <a:lstStyle/>
        <a:p>
          <a:r>
            <a:rPr lang="fr-FR" sz="2000" b="1" dirty="0"/>
            <a:t>Articulation présence/distance</a:t>
          </a:r>
        </a:p>
      </dgm:t>
    </dgm:pt>
    <dgm:pt modelId="{7C3D1BA8-A7F0-F945-AAEB-3BDD5D3FE254}" type="parTrans" cxnId="{D01B2BA2-BC96-D242-8A44-CEE1403C27A7}">
      <dgm:prSet/>
      <dgm:spPr/>
      <dgm:t>
        <a:bodyPr/>
        <a:lstStyle/>
        <a:p>
          <a:endParaRPr lang="fr-FR" sz="1800" b="1"/>
        </a:p>
      </dgm:t>
    </dgm:pt>
    <dgm:pt modelId="{A5CD7D07-293C-4F40-B651-55CC6229847E}" type="sibTrans" cxnId="{D01B2BA2-BC96-D242-8A44-CEE1403C27A7}">
      <dgm:prSet/>
      <dgm:spPr/>
      <dgm:t>
        <a:bodyPr/>
        <a:lstStyle/>
        <a:p>
          <a:endParaRPr lang="fr-FR" sz="1800" b="1"/>
        </a:p>
      </dgm:t>
    </dgm:pt>
    <dgm:pt modelId="{F807B5C9-44E5-0641-AA3D-1A58CEA86739}">
      <dgm:prSet phldrT="[Texte]" custT="1"/>
      <dgm:spPr/>
      <dgm:t>
        <a:bodyPr/>
        <a:lstStyle/>
        <a:p>
          <a:r>
            <a:rPr lang="fr-FR" sz="2000" b="1" dirty="0"/>
            <a:t>Médiation</a:t>
          </a:r>
        </a:p>
      </dgm:t>
    </dgm:pt>
    <dgm:pt modelId="{373060DE-9668-0042-86CA-99356CB25EFE}" type="parTrans" cxnId="{3E70FC96-D488-2741-BF44-E8AD092D6715}">
      <dgm:prSet/>
      <dgm:spPr/>
      <dgm:t>
        <a:bodyPr/>
        <a:lstStyle/>
        <a:p>
          <a:endParaRPr lang="fr-FR" sz="1800" b="1"/>
        </a:p>
      </dgm:t>
    </dgm:pt>
    <dgm:pt modelId="{60F175E3-E3AA-8042-B658-9A3269233B59}" type="sibTrans" cxnId="{3E70FC96-D488-2741-BF44-E8AD092D6715}">
      <dgm:prSet/>
      <dgm:spPr/>
      <dgm:t>
        <a:bodyPr/>
        <a:lstStyle/>
        <a:p>
          <a:endParaRPr lang="fr-FR" sz="1800" b="1"/>
        </a:p>
      </dgm:t>
    </dgm:pt>
    <dgm:pt modelId="{928A00AE-6F3A-174D-B544-F2C515050C54}">
      <dgm:prSet phldrT="[Texte]" custT="1"/>
      <dgm:spPr/>
      <dgm:t>
        <a:bodyPr/>
        <a:lstStyle/>
        <a:p>
          <a:r>
            <a:rPr lang="fr-FR" sz="2000" b="1" dirty="0"/>
            <a:t>Médiatisation</a:t>
          </a:r>
        </a:p>
      </dgm:t>
    </dgm:pt>
    <dgm:pt modelId="{F08BA866-080A-9B4A-A3FB-0C6EC56D6A9E}" type="parTrans" cxnId="{0493A534-47BC-5141-A00D-BFF8DA3F25A5}">
      <dgm:prSet/>
      <dgm:spPr/>
      <dgm:t>
        <a:bodyPr/>
        <a:lstStyle/>
        <a:p>
          <a:endParaRPr lang="fr-FR" sz="1800" b="1"/>
        </a:p>
      </dgm:t>
    </dgm:pt>
    <dgm:pt modelId="{71372957-03FF-0842-A1C9-DD7BB1C5370B}" type="sibTrans" cxnId="{0493A534-47BC-5141-A00D-BFF8DA3F25A5}">
      <dgm:prSet/>
      <dgm:spPr/>
      <dgm:t>
        <a:bodyPr/>
        <a:lstStyle/>
        <a:p>
          <a:endParaRPr lang="fr-FR" sz="1800" b="1"/>
        </a:p>
      </dgm:t>
    </dgm:pt>
    <dgm:pt modelId="{75EDCF69-E803-ED46-992A-620ADBC2E70F}">
      <dgm:prSet phldrT="[Texte]" custT="1"/>
      <dgm:spPr/>
      <dgm:t>
        <a:bodyPr/>
        <a:lstStyle/>
        <a:p>
          <a:r>
            <a:rPr lang="fr-FR" sz="2000" b="1" dirty="0"/>
            <a:t>Accompagnement</a:t>
          </a:r>
        </a:p>
      </dgm:t>
    </dgm:pt>
    <dgm:pt modelId="{DD71E6FC-09D0-2046-9C68-68832B3BFD60}" type="parTrans" cxnId="{2ED9E43C-76BC-024E-B7A7-80D01D6D3295}">
      <dgm:prSet/>
      <dgm:spPr/>
      <dgm:t>
        <a:bodyPr/>
        <a:lstStyle/>
        <a:p>
          <a:endParaRPr lang="fr-FR" sz="1800" b="1"/>
        </a:p>
      </dgm:t>
    </dgm:pt>
    <dgm:pt modelId="{80CE5B61-066F-7646-80E7-FFB879F470BE}" type="sibTrans" cxnId="{2ED9E43C-76BC-024E-B7A7-80D01D6D3295}">
      <dgm:prSet/>
      <dgm:spPr/>
      <dgm:t>
        <a:bodyPr/>
        <a:lstStyle/>
        <a:p>
          <a:endParaRPr lang="fr-FR" sz="1800" b="1"/>
        </a:p>
      </dgm:t>
    </dgm:pt>
    <dgm:pt modelId="{949A35E6-6671-8F41-9358-7E533B5FAA41}">
      <dgm:prSet phldrT="[Texte]" custT="1"/>
      <dgm:spPr/>
      <dgm:t>
        <a:bodyPr/>
        <a:lstStyle/>
        <a:p>
          <a:r>
            <a:rPr lang="fr-FR" sz="2000" b="1" dirty="0"/>
            <a:t>Ouverture</a:t>
          </a:r>
        </a:p>
      </dgm:t>
    </dgm:pt>
    <dgm:pt modelId="{9836CB22-0062-CD43-BC37-DFC346318963}" type="parTrans" cxnId="{A489053F-47AD-974D-BB39-99EB7010E5AD}">
      <dgm:prSet/>
      <dgm:spPr/>
      <dgm:t>
        <a:bodyPr/>
        <a:lstStyle/>
        <a:p>
          <a:endParaRPr lang="fr-FR" sz="1800" b="1"/>
        </a:p>
      </dgm:t>
    </dgm:pt>
    <dgm:pt modelId="{82AED1FE-BB09-3847-9047-22B8FC7053C1}" type="sibTrans" cxnId="{A489053F-47AD-974D-BB39-99EB7010E5AD}">
      <dgm:prSet/>
      <dgm:spPr/>
      <dgm:t>
        <a:bodyPr/>
        <a:lstStyle/>
        <a:p>
          <a:endParaRPr lang="fr-FR" sz="1800" b="1"/>
        </a:p>
      </dgm:t>
    </dgm:pt>
    <dgm:pt modelId="{508712DE-1557-8A48-BB38-274A133BB81F}">
      <dgm:prSet custT="1"/>
      <dgm:spPr/>
      <dgm:t>
        <a:bodyPr/>
        <a:lstStyle/>
        <a:p>
          <a:r>
            <a:rPr lang="fr-FR" sz="2000" b="1" dirty="0"/>
            <a:t>Évaluation</a:t>
          </a:r>
        </a:p>
      </dgm:t>
    </dgm:pt>
    <dgm:pt modelId="{FFD4E605-A081-F245-BD4C-9DB7A4F0FBF1}" type="parTrans" cxnId="{C24033BD-44D1-7D4B-9AE0-C1DEA17FA0B3}">
      <dgm:prSet/>
      <dgm:spPr/>
      <dgm:t>
        <a:bodyPr/>
        <a:lstStyle/>
        <a:p>
          <a:endParaRPr lang="fr-FR" sz="1800" b="1"/>
        </a:p>
      </dgm:t>
    </dgm:pt>
    <dgm:pt modelId="{4C3832A6-A616-EB47-A8A2-758B0D05356A}" type="sibTrans" cxnId="{C24033BD-44D1-7D4B-9AE0-C1DEA17FA0B3}">
      <dgm:prSet/>
      <dgm:spPr/>
      <dgm:t>
        <a:bodyPr/>
        <a:lstStyle/>
        <a:p>
          <a:endParaRPr lang="fr-FR" sz="1800" b="1"/>
        </a:p>
      </dgm:t>
    </dgm:pt>
    <dgm:pt modelId="{921A38FD-4444-0740-891F-95C12BB53308}" type="pres">
      <dgm:prSet presAssocID="{48EC81A3-014D-5E4D-93F5-AC4806C2A13A}" presName="Name0" presStyleCnt="0">
        <dgm:presLayoutVars>
          <dgm:dir/>
          <dgm:resizeHandles val="exact"/>
        </dgm:presLayoutVars>
      </dgm:prSet>
      <dgm:spPr/>
    </dgm:pt>
    <dgm:pt modelId="{DD197CA9-CE70-1242-9345-E56FE3327207}" type="pres">
      <dgm:prSet presAssocID="{48EC81A3-014D-5E4D-93F5-AC4806C2A13A}" presName="cycle" presStyleCnt="0"/>
      <dgm:spPr/>
    </dgm:pt>
    <dgm:pt modelId="{3891D8E8-D2C7-7A4B-A966-8F1582E93967}" type="pres">
      <dgm:prSet presAssocID="{2013EF44-46DA-4948-B179-FA25234020D1}" presName="nodeFirstNode" presStyleLbl="node1" presStyleIdx="0" presStyleCnt="6">
        <dgm:presLayoutVars>
          <dgm:bulletEnabled val="1"/>
        </dgm:presLayoutVars>
      </dgm:prSet>
      <dgm:spPr/>
    </dgm:pt>
    <dgm:pt modelId="{3BB17720-CF67-3E45-BA2C-FA324A00872D}" type="pres">
      <dgm:prSet presAssocID="{A5CD7D07-293C-4F40-B651-55CC6229847E}" presName="sibTransFirstNode" presStyleLbl="bgShp" presStyleIdx="0" presStyleCnt="1"/>
      <dgm:spPr/>
    </dgm:pt>
    <dgm:pt modelId="{67569DF0-C49A-7146-ABE7-4B92E1D50D2D}" type="pres">
      <dgm:prSet presAssocID="{F807B5C9-44E5-0641-AA3D-1A58CEA86739}" presName="nodeFollowingNodes" presStyleLbl="node1" presStyleIdx="1" presStyleCnt="6">
        <dgm:presLayoutVars>
          <dgm:bulletEnabled val="1"/>
        </dgm:presLayoutVars>
      </dgm:prSet>
      <dgm:spPr/>
    </dgm:pt>
    <dgm:pt modelId="{472C5F13-BAFA-9F44-9509-DC8D6E022DA0}" type="pres">
      <dgm:prSet presAssocID="{928A00AE-6F3A-174D-B544-F2C515050C54}" presName="nodeFollowingNodes" presStyleLbl="node1" presStyleIdx="2" presStyleCnt="6">
        <dgm:presLayoutVars>
          <dgm:bulletEnabled val="1"/>
        </dgm:presLayoutVars>
      </dgm:prSet>
      <dgm:spPr/>
    </dgm:pt>
    <dgm:pt modelId="{47A4CB48-C46C-3549-9DE1-861432C7F17A}" type="pres">
      <dgm:prSet presAssocID="{75EDCF69-E803-ED46-992A-620ADBC2E70F}" presName="nodeFollowingNodes" presStyleLbl="node1" presStyleIdx="3" presStyleCnt="6">
        <dgm:presLayoutVars>
          <dgm:bulletEnabled val="1"/>
        </dgm:presLayoutVars>
      </dgm:prSet>
      <dgm:spPr/>
    </dgm:pt>
    <dgm:pt modelId="{889497D5-C224-B449-B5A5-B61B212B5138}" type="pres">
      <dgm:prSet presAssocID="{949A35E6-6671-8F41-9358-7E533B5FAA41}" presName="nodeFollowingNodes" presStyleLbl="node1" presStyleIdx="4" presStyleCnt="6">
        <dgm:presLayoutVars>
          <dgm:bulletEnabled val="1"/>
        </dgm:presLayoutVars>
      </dgm:prSet>
      <dgm:spPr/>
    </dgm:pt>
    <dgm:pt modelId="{FE557BDC-E228-424B-9F3C-6FE9BF172B73}" type="pres">
      <dgm:prSet presAssocID="{508712DE-1557-8A48-BB38-274A133BB81F}" presName="nodeFollowingNodes" presStyleLbl="node1" presStyleIdx="5" presStyleCnt="6">
        <dgm:presLayoutVars>
          <dgm:bulletEnabled val="1"/>
        </dgm:presLayoutVars>
      </dgm:prSet>
      <dgm:spPr/>
    </dgm:pt>
  </dgm:ptLst>
  <dgm:cxnLst>
    <dgm:cxn modelId="{37AF5600-B43E-BA4D-AE3C-8A6612B75653}" type="presOf" srcId="{F807B5C9-44E5-0641-AA3D-1A58CEA86739}" destId="{67569DF0-C49A-7146-ABE7-4B92E1D50D2D}" srcOrd="0" destOrd="0" presId="urn:microsoft.com/office/officeart/2005/8/layout/cycle3"/>
    <dgm:cxn modelId="{0493A534-47BC-5141-A00D-BFF8DA3F25A5}" srcId="{48EC81A3-014D-5E4D-93F5-AC4806C2A13A}" destId="{928A00AE-6F3A-174D-B544-F2C515050C54}" srcOrd="2" destOrd="0" parTransId="{F08BA866-080A-9B4A-A3FB-0C6EC56D6A9E}" sibTransId="{71372957-03FF-0842-A1C9-DD7BB1C5370B}"/>
    <dgm:cxn modelId="{2ED9E43C-76BC-024E-B7A7-80D01D6D3295}" srcId="{48EC81A3-014D-5E4D-93F5-AC4806C2A13A}" destId="{75EDCF69-E803-ED46-992A-620ADBC2E70F}" srcOrd="3" destOrd="0" parTransId="{DD71E6FC-09D0-2046-9C68-68832B3BFD60}" sibTransId="{80CE5B61-066F-7646-80E7-FFB879F470BE}"/>
    <dgm:cxn modelId="{A489053F-47AD-974D-BB39-99EB7010E5AD}" srcId="{48EC81A3-014D-5E4D-93F5-AC4806C2A13A}" destId="{949A35E6-6671-8F41-9358-7E533B5FAA41}" srcOrd="4" destOrd="0" parTransId="{9836CB22-0062-CD43-BC37-DFC346318963}" sibTransId="{82AED1FE-BB09-3847-9047-22B8FC7053C1}"/>
    <dgm:cxn modelId="{9B2F1F72-2427-5C4D-B373-1BEE78E5B019}" type="presOf" srcId="{48EC81A3-014D-5E4D-93F5-AC4806C2A13A}" destId="{921A38FD-4444-0740-891F-95C12BB53308}" srcOrd="0" destOrd="0" presId="urn:microsoft.com/office/officeart/2005/8/layout/cycle3"/>
    <dgm:cxn modelId="{9DBC0A84-3722-884C-9B34-F72D7B5CFD91}" type="presOf" srcId="{508712DE-1557-8A48-BB38-274A133BB81F}" destId="{FE557BDC-E228-424B-9F3C-6FE9BF172B73}" srcOrd="0" destOrd="0" presId="urn:microsoft.com/office/officeart/2005/8/layout/cycle3"/>
    <dgm:cxn modelId="{3E70FC96-D488-2741-BF44-E8AD092D6715}" srcId="{48EC81A3-014D-5E4D-93F5-AC4806C2A13A}" destId="{F807B5C9-44E5-0641-AA3D-1A58CEA86739}" srcOrd="1" destOrd="0" parTransId="{373060DE-9668-0042-86CA-99356CB25EFE}" sibTransId="{60F175E3-E3AA-8042-B658-9A3269233B59}"/>
    <dgm:cxn modelId="{A6D80EA2-BE0C-924D-B479-2A0C413EF1A5}" type="presOf" srcId="{949A35E6-6671-8F41-9358-7E533B5FAA41}" destId="{889497D5-C224-B449-B5A5-B61B212B5138}" srcOrd="0" destOrd="0" presId="urn:microsoft.com/office/officeart/2005/8/layout/cycle3"/>
    <dgm:cxn modelId="{D01B2BA2-BC96-D242-8A44-CEE1403C27A7}" srcId="{48EC81A3-014D-5E4D-93F5-AC4806C2A13A}" destId="{2013EF44-46DA-4948-B179-FA25234020D1}" srcOrd="0" destOrd="0" parTransId="{7C3D1BA8-A7F0-F945-AAEB-3BDD5D3FE254}" sibTransId="{A5CD7D07-293C-4F40-B651-55CC6229847E}"/>
    <dgm:cxn modelId="{51597EA4-49E0-884A-A366-538567D795C3}" type="presOf" srcId="{A5CD7D07-293C-4F40-B651-55CC6229847E}" destId="{3BB17720-CF67-3E45-BA2C-FA324A00872D}" srcOrd="0" destOrd="0" presId="urn:microsoft.com/office/officeart/2005/8/layout/cycle3"/>
    <dgm:cxn modelId="{C24033BD-44D1-7D4B-9AE0-C1DEA17FA0B3}" srcId="{48EC81A3-014D-5E4D-93F5-AC4806C2A13A}" destId="{508712DE-1557-8A48-BB38-274A133BB81F}" srcOrd="5" destOrd="0" parTransId="{FFD4E605-A081-F245-BD4C-9DB7A4F0FBF1}" sibTransId="{4C3832A6-A616-EB47-A8A2-758B0D05356A}"/>
    <dgm:cxn modelId="{9DF115D6-75D4-524D-A99B-77FD75EA555F}" type="presOf" srcId="{2013EF44-46DA-4948-B179-FA25234020D1}" destId="{3891D8E8-D2C7-7A4B-A966-8F1582E93967}" srcOrd="0" destOrd="0" presId="urn:microsoft.com/office/officeart/2005/8/layout/cycle3"/>
    <dgm:cxn modelId="{449CFCE7-1598-4040-881D-F577319EC29B}" type="presOf" srcId="{928A00AE-6F3A-174D-B544-F2C515050C54}" destId="{472C5F13-BAFA-9F44-9509-DC8D6E022DA0}" srcOrd="0" destOrd="0" presId="urn:microsoft.com/office/officeart/2005/8/layout/cycle3"/>
    <dgm:cxn modelId="{6FA46BEA-1A1B-E340-A79A-67BEC0477280}" type="presOf" srcId="{75EDCF69-E803-ED46-992A-620ADBC2E70F}" destId="{47A4CB48-C46C-3549-9DE1-861432C7F17A}" srcOrd="0" destOrd="0" presId="urn:microsoft.com/office/officeart/2005/8/layout/cycle3"/>
    <dgm:cxn modelId="{779408B3-0F58-0942-88FF-CAD50991EC6C}" type="presParOf" srcId="{921A38FD-4444-0740-891F-95C12BB53308}" destId="{DD197CA9-CE70-1242-9345-E56FE3327207}" srcOrd="0" destOrd="0" presId="urn:microsoft.com/office/officeart/2005/8/layout/cycle3"/>
    <dgm:cxn modelId="{0E9EDEC0-619C-DF45-B1B1-03D3F7A6E0A2}" type="presParOf" srcId="{DD197CA9-CE70-1242-9345-E56FE3327207}" destId="{3891D8E8-D2C7-7A4B-A966-8F1582E93967}" srcOrd="0" destOrd="0" presId="urn:microsoft.com/office/officeart/2005/8/layout/cycle3"/>
    <dgm:cxn modelId="{D151DD46-C52A-9649-9AC6-9AF0BAAC2C0D}" type="presParOf" srcId="{DD197CA9-CE70-1242-9345-E56FE3327207}" destId="{3BB17720-CF67-3E45-BA2C-FA324A00872D}" srcOrd="1" destOrd="0" presId="urn:microsoft.com/office/officeart/2005/8/layout/cycle3"/>
    <dgm:cxn modelId="{35D358A8-CB82-1049-8458-07F5174E469C}" type="presParOf" srcId="{DD197CA9-CE70-1242-9345-E56FE3327207}" destId="{67569DF0-C49A-7146-ABE7-4B92E1D50D2D}" srcOrd="2" destOrd="0" presId="urn:microsoft.com/office/officeart/2005/8/layout/cycle3"/>
    <dgm:cxn modelId="{9F9EA8F5-869B-3447-A19B-B98074CE622D}" type="presParOf" srcId="{DD197CA9-CE70-1242-9345-E56FE3327207}" destId="{472C5F13-BAFA-9F44-9509-DC8D6E022DA0}" srcOrd="3" destOrd="0" presId="urn:microsoft.com/office/officeart/2005/8/layout/cycle3"/>
    <dgm:cxn modelId="{F8D18CD5-EB63-5041-8592-7C82D29723AA}" type="presParOf" srcId="{DD197CA9-CE70-1242-9345-E56FE3327207}" destId="{47A4CB48-C46C-3549-9DE1-861432C7F17A}" srcOrd="4" destOrd="0" presId="urn:microsoft.com/office/officeart/2005/8/layout/cycle3"/>
    <dgm:cxn modelId="{2830C0AF-6B24-8C4C-901B-50D75CBCF876}" type="presParOf" srcId="{DD197CA9-CE70-1242-9345-E56FE3327207}" destId="{889497D5-C224-B449-B5A5-B61B212B5138}" srcOrd="5" destOrd="0" presId="urn:microsoft.com/office/officeart/2005/8/layout/cycle3"/>
    <dgm:cxn modelId="{14C3D164-55C4-BF45-9143-CD28AC02DB8B}" type="presParOf" srcId="{DD197CA9-CE70-1242-9345-E56FE3327207}" destId="{FE557BDC-E228-424B-9F3C-6FE9BF172B73}" srcOrd="6"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DBDC57-F583-4444-8A55-FACDDD2C83A5}" type="doc">
      <dgm:prSet loTypeId="urn:microsoft.com/office/officeart/2009/3/layout/StepUpProcess" loCatId="" qsTypeId="urn:microsoft.com/office/officeart/2005/8/quickstyle/simple1" qsCatId="simple" csTypeId="urn:microsoft.com/office/officeart/2005/8/colors/accent3_4" csCatId="accent3" phldr="1"/>
      <dgm:spPr/>
      <dgm:t>
        <a:bodyPr/>
        <a:lstStyle/>
        <a:p>
          <a:endParaRPr lang="fr-FR"/>
        </a:p>
      </dgm:t>
    </dgm:pt>
    <dgm:pt modelId="{350ABA1A-7F8F-5A42-9286-5B1BD8EEEAED}">
      <dgm:prSet phldrT="[Texte]"/>
      <dgm:spPr/>
      <dgm:t>
        <a:bodyPr/>
        <a:lstStyle/>
        <a:p>
          <a:pPr>
            <a:buNone/>
          </a:pPr>
          <a:r>
            <a:rPr lang="fr-FR" dirty="0">
              <a:solidFill>
                <a:schemeClr val="tx1">
                  <a:lumMod val="65000"/>
                  <a:lumOff val="35000"/>
                </a:schemeClr>
              </a:solidFill>
            </a:rPr>
            <a:t>Comprendre les contextes</a:t>
          </a:r>
        </a:p>
      </dgm:t>
    </dgm:pt>
    <dgm:pt modelId="{66BF23FD-A48E-7E44-87B6-C2A09910B8CD}" type="parTrans" cxnId="{2A170124-E29A-B64A-8725-B628AB97F70F}">
      <dgm:prSet/>
      <dgm:spPr/>
      <dgm:t>
        <a:bodyPr/>
        <a:lstStyle/>
        <a:p>
          <a:endParaRPr lang="fr-FR">
            <a:solidFill>
              <a:schemeClr val="tx1">
                <a:lumMod val="65000"/>
                <a:lumOff val="35000"/>
              </a:schemeClr>
            </a:solidFill>
          </a:endParaRPr>
        </a:p>
      </dgm:t>
    </dgm:pt>
    <dgm:pt modelId="{21E1A56D-B9A0-8D46-8887-18C4BD1C44E2}" type="sibTrans" cxnId="{2A170124-E29A-B64A-8725-B628AB97F70F}">
      <dgm:prSet/>
      <dgm:spPr/>
      <dgm:t>
        <a:bodyPr/>
        <a:lstStyle/>
        <a:p>
          <a:endParaRPr lang="fr-FR">
            <a:solidFill>
              <a:schemeClr val="tx1">
                <a:lumMod val="65000"/>
                <a:lumOff val="35000"/>
              </a:schemeClr>
            </a:solidFill>
          </a:endParaRPr>
        </a:p>
      </dgm:t>
    </dgm:pt>
    <dgm:pt modelId="{1C4BA694-708D-6748-8A3B-654118F5E1C3}">
      <dgm:prSet phldrT="[Texte]"/>
      <dgm:spPr/>
      <dgm:t>
        <a:bodyPr/>
        <a:lstStyle/>
        <a:p>
          <a:r>
            <a:rPr lang="fr-FR" dirty="0">
              <a:solidFill>
                <a:schemeClr val="tx1">
                  <a:lumMod val="65000"/>
                  <a:lumOff val="35000"/>
                </a:schemeClr>
              </a:solidFill>
            </a:rPr>
            <a:t>Documenter les pratiques</a:t>
          </a:r>
        </a:p>
      </dgm:t>
    </dgm:pt>
    <dgm:pt modelId="{4B2376CE-FF56-C845-851C-A6E5D3767097}" type="parTrans" cxnId="{CEA78EA6-DA25-2941-B550-1188C5E4057E}">
      <dgm:prSet/>
      <dgm:spPr/>
      <dgm:t>
        <a:bodyPr/>
        <a:lstStyle/>
        <a:p>
          <a:endParaRPr lang="fr-FR">
            <a:solidFill>
              <a:schemeClr val="tx1">
                <a:lumMod val="65000"/>
                <a:lumOff val="35000"/>
              </a:schemeClr>
            </a:solidFill>
          </a:endParaRPr>
        </a:p>
      </dgm:t>
    </dgm:pt>
    <dgm:pt modelId="{EFE95E1B-E437-184E-8D98-BDC17FE11F35}" type="sibTrans" cxnId="{CEA78EA6-DA25-2941-B550-1188C5E4057E}">
      <dgm:prSet/>
      <dgm:spPr/>
      <dgm:t>
        <a:bodyPr/>
        <a:lstStyle/>
        <a:p>
          <a:endParaRPr lang="fr-FR">
            <a:solidFill>
              <a:schemeClr val="tx1">
                <a:lumMod val="65000"/>
                <a:lumOff val="35000"/>
              </a:schemeClr>
            </a:solidFill>
          </a:endParaRPr>
        </a:p>
      </dgm:t>
    </dgm:pt>
    <dgm:pt modelId="{2389D6BB-38C8-4047-88B9-2F8A07FDBCEB}">
      <dgm:prSet phldrT="[Texte]"/>
      <dgm:spPr/>
      <dgm:t>
        <a:bodyPr/>
        <a:lstStyle/>
        <a:p>
          <a:pPr>
            <a:buNone/>
          </a:pPr>
          <a:r>
            <a:rPr lang="fr-FR" dirty="0">
              <a:solidFill>
                <a:schemeClr val="tx1">
                  <a:lumMod val="65000"/>
                  <a:lumOff val="35000"/>
                </a:schemeClr>
              </a:solidFill>
            </a:rPr>
            <a:t>Construire un modèle écosystémique</a:t>
          </a:r>
        </a:p>
      </dgm:t>
    </dgm:pt>
    <dgm:pt modelId="{C247407C-DC3D-2B44-AC0C-BDFF35382A96}" type="parTrans" cxnId="{92BE644A-885F-EB4F-AD4F-6D9433FE6C91}">
      <dgm:prSet/>
      <dgm:spPr/>
      <dgm:t>
        <a:bodyPr/>
        <a:lstStyle/>
        <a:p>
          <a:endParaRPr lang="fr-FR">
            <a:solidFill>
              <a:schemeClr val="tx1">
                <a:lumMod val="65000"/>
                <a:lumOff val="35000"/>
              </a:schemeClr>
            </a:solidFill>
          </a:endParaRPr>
        </a:p>
      </dgm:t>
    </dgm:pt>
    <dgm:pt modelId="{46F3541F-C444-1D4C-BF8A-1B8805A28F06}" type="sibTrans" cxnId="{92BE644A-885F-EB4F-AD4F-6D9433FE6C91}">
      <dgm:prSet/>
      <dgm:spPr/>
      <dgm:t>
        <a:bodyPr/>
        <a:lstStyle/>
        <a:p>
          <a:endParaRPr lang="fr-FR">
            <a:solidFill>
              <a:schemeClr val="tx1">
                <a:lumMod val="65000"/>
                <a:lumOff val="35000"/>
              </a:schemeClr>
            </a:solidFill>
          </a:endParaRPr>
        </a:p>
      </dgm:t>
    </dgm:pt>
    <dgm:pt modelId="{827EF43C-A0C5-B14A-A18A-B85B008CCEAE}">
      <dgm:prSet/>
      <dgm:spPr/>
      <dgm:t>
        <a:bodyPr/>
        <a:lstStyle/>
        <a:p>
          <a:pPr>
            <a:buFont typeface="Arial" panose="020B0604020202020204" pitchFamily="34" charset="0"/>
            <a:buChar char="•"/>
          </a:pPr>
          <a:r>
            <a:rPr lang="fr-FR" dirty="0">
              <a:solidFill>
                <a:schemeClr val="tx1">
                  <a:lumMod val="65000"/>
                  <a:lumOff val="35000"/>
                </a:schemeClr>
              </a:solidFill>
            </a:rPr>
            <a:t>Conditions institutionnelles et organisationnelles</a:t>
          </a:r>
        </a:p>
      </dgm:t>
    </dgm:pt>
    <dgm:pt modelId="{8899C7CC-4FCC-2C4A-955A-B48547475195}" type="parTrans" cxnId="{F5BC7689-2E6B-5F40-8ED4-6E291FABAB48}">
      <dgm:prSet/>
      <dgm:spPr/>
      <dgm:t>
        <a:bodyPr/>
        <a:lstStyle/>
        <a:p>
          <a:endParaRPr lang="fr-FR">
            <a:solidFill>
              <a:schemeClr val="tx1">
                <a:lumMod val="65000"/>
                <a:lumOff val="35000"/>
              </a:schemeClr>
            </a:solidFill>
          </a:endParaRPr>
        </a:p>
      </dgm:t>
    </dgm:pt>
    <dgm:pt modelId="{71433F90-075E-E64E-BE07-6CC490AA99CA}" type="sibTrans" cxnId="{F5BC7689-2E6B-5F40-8ED4-6E291FABAB48}">
      <dgm:prSet/>
      <dgm:spPr/>
      <dgm:t>
        <a:bodyPr/>
        <a:lstStyle/>
        <a:p>
          <a:endParaRPr lang="fr-FR">
            <a:solidFill>
              <a:schemeClr val="tx1">
                <a:lumMod val="65000"/>
                <a:lumOff val="35000"/>
              </a:schemeClr>
            </a:solidFill>
          </a:endParaRPr>
        </a:p>
      </dgm:t>
    </dgm:pt>
    <dgm:pt modelId="{B0900E09-D71F-BB48-ABF3-7C05934DB1AD}">
      <dgm:prSet/>
      <dgm:spPr/>
      <dgm:t>
        <a:bodyPr/>
        <a:lstStyle/>
        <a:p>
          <a:r>
            <a:rPr lang="fr-FR" dirty="0">
              <a:solidFill>
                <a:schemeClr val="tx1">
                  <a:lumMod val="65000"/>
                  <a:lumOff val="35000"/>
                </a:schemeClr>
              </a:solidFill>
            </a:rPr>
            <a:t>Décrire les dispositifs</a:t>
          </a:r>
        </a:p>
      </dgm:t>
    </dgm:pt>
    <dgm:pt modelId="{1E61B5D0-C0BD-7B4D-8277-67229C4B7C60}" type="parTrans" cxnId="{73EC9251-3763-934D-86F9-131A3F6893E7}">
      <dgm:prSet/>
      <dgm:spPr/>
      <dgm:t>
        <a:bodyPr/>
        <a:lstStyle/>
        <a:p>
          <a:endParaRPr lang="fr-FR">
            <a:solidFill>
              <a:schemeClr val="tx1">
                <a:lumMod val="65000"/>
                <a:lumOff val="35000"/>
              </a:schemeClr>
            </a:solidFill>
          </a:endParaRPr>
        </a:p>
      </dgm:t>
    </dgm:pt>
    <dgm:pt modelId="{2DFA3B06-4706-E948-A707-A88A8CDD584B}" type="sibTrans" cxnId="{73EC9251-3763-934D-86F9-131A3F6893E7}">
      <dgm:prSet/>
      <dgm:spPr/>
      <dgm:t>
        <a:bodyPr/>
        <a:lstStyle/>
        <a:p>
          <a:endParaRPr lang="fr-FR">
            <a:solidFill>
              <a:schemeClr val="tx1">
                <a:lumMod val="65000"/>
                <a:lumOff val="35000"/>
              </a:schemeClr>
            </a:solidFill>
          </a:endParaRPr>
        </a:p>
      </dgm:t>
    </dgm:pt>
    <dgm:pt modelId="{9B5EC8F9-B279-A04C-8B3F-D8F4AFFC104E}">
      <dgm:prSet/>
      <dgm:spPr/>
      <dgm:t>
        <a:bodyPr/>
        <a:lstStyle/>
        <a:p>
          <a:r>
            <a:rPr lang="fr-FR" dirty="0">
              <a:solidFill>
                <a:schemeClr val="tx1">
                  <a:lumMod val="65000"/>
                  <a:lumOff val="35000"/>
                </a:schemeClr>
              </a:solidFill>
            </a:rPr>
            <a:t>Analyse fine des EPA et de leur évolution</a:t>
          </a:r>
        </a:p>
      </dgm:t>
    </dgm:pt>
    <dgm:pt modelId="{7CF0ABE8-1B06-3241-B083-4CA47B00BDA8}" type="parTrans" cxnId="{43B5F64F-AEC6-8E43-810E-914EDCC6E45C}">
      <dgm:prSet/>
      <dgm:spPr/>
      <dgm:t>
        <a:bodyPr/>
        <a:lstStyle/>
        <a:p>
          <a:endParaRPr lang="fr-FR">
            <a:solidFill>
              <a:schemeClr val="tx1">
                <a:lumMod val="65000"/>
                <a:lumOff val="35000"/>
              </a:schemeClr>
            </a:solidFill>
          </a:endParaRPr>
        </a:p>
      </dgm:t>
    </dgm:pt>
    <dgm:pt modelId="{2BF66E2C-BBA0-EE43-B2BA-836A013E27D2}" type="sibTrans" cxnId="{43B5F64F-AEC6-8E43-810E-914EDCC6E45C}">
      <dgm:prSet/>
      <dgm:spPr/>
      <dgm:t>
        <a:bodyPr/>
        <a:lstStyle/>
        <a:p>
          <a:endParaRPr lang="fr-FR">
            <a:solidFill>
              <a:schemeClr val="tx1">
                <a:lumMod val="65000"/>
                <a:lumOff val="35000"/>
              </a:schemeClr>
            </a:solidFill>
          </a:endParaRPr>
        </a:p>
      </dgm:t>
    </dgm:pt>
    <dgm:pt modelId="{33015770-5F7D-7A44-A142-B3DEAF33AD4D}">
      <dgm:prSet/>
      <dgm:spPr/>
      <dgm:t>
        <a:bodyPr/>
        <a:lstStyle/>
        <a:p>
          <a:r>
            <a:rPr lang="fr-FR" dirty="0">
              <a:solidFill>
                <a:schemeClr val="tx1">
                  <a:lumMod val="65000"/>
                  <a:lumOff val="35000"/>
                </a:schemeClr>
              </a:solidFill>
            </a:rPr>
            <a:t>Analyse des dimensions d'un dispositif hybride</a:t>
          </a:r>
        </a:p>
      </dgm:t>
    </dgm:pt>
    <dgm:pt modelId="{6A9E6E1E-E7E5-B541-AA2E-43441342EA76}" type="parTrans" cxnId="{F748190B-401C-1246-A561-6E4FF06B0D3E}">
      <dgm:prSet/>
      <dgm:spPr/>
      <dgm:t>
        <a:bodyPr/>
        <a:lstStyle/>
        <a:p>
          <a:endParaRPr lang="fr-FR">
            <a:solidFill>
              <a:schemeClr val="tx1">
                <a:lumMod val="65000"/>
                <a:lumOff val="35000"/>
              </a:schemeClr>
            </a:solidFill>
          </a:endParaRPr>
        </a:p>
      </dgm:t>
    </dgm:pt>
    <dgm:pt modelId="{BCBBE54D-92D3-D94A-9682-5A82DF8EA201}" type="sibTrans" cxnId="{F748190B-401C-1246-A561-6E4FF06B0D3E}">
      <dgm:prSet/>
      <dgm:spPr/>
      <dgm:t>
        <a:bodyPr/>
        <a:lstStyle/>
        <a:p>
          <a:endParaRPr lang="fr-FR">
            <a:solidFill>
              <a:schemeClr val="tx1">
                <a:lumMod val="65000"/>
                <a:lumOff val="35000"/>
              </a:schemeClr>
            </a:solidFill>
          </a:endParaRPr>
        </a:p>
      </dgm:t>
    </dgm:pt>
    <dgm:pt modelId="{545B6C92-037C-5D4E-BA4B-CE8A7E9E35ED}">
      <dgm:prSet/>
      <dgm:spPr/>
      <dgm:t>
        <a:bodyPr/>
        <a:lstStyle/>
        <a:p>
          <a:r>
            <a:rPr lang="fr-FR" dirty="0">
              <a:solidFill>
                <a:schemeClr val="tx1">
                  <a:lumMod val="65000"/>
                  <a:lumOff val="35000"/>
                </a:schemeClr>
              </a:solidFill>
            </a:rPr>
            <a:t>Typologie actualisée</a:t>
          </a:r>
        </a:p>
      </dgm:t>
    </dgm:pt>
    <dgm:pt modelId="{37388A3F-C46E-814D-B2CE-1DBC534EB9FC}" type="parTrans" cxnId="{0BB07C41-961A-F143-8A80-AE9102D7F630}">
      <dgm:prSet/>
      <dgm:spPr/>
      <dgm:t>
        <a:bodyPr/>
        <a:lstStyle/>
        <a:p>
          <a:endParaRPr lang="fr-FR">
            <a:solidFill>
              <a:schemeClr val="tx1">
                <a:lumMod val="65000"/>
                <a:lumOff val="35000"/>
              </a:schemeClr>
            </a:solidFill>
          </a:endParaRPr>
        </a:p>
      </dgm:t>
    </dgm:pt>
    <dgm:pt modelId="{5212392A-B6C1-B049-945E-EA0963AADC00}" type="sibTrans" cxnId="{0BB07C41-961A-F143-8A80-AE9102D7F630}">
      <dgm:prSet/>
      <dgm:spPr/>
      <dgm:t>
        <a:bodyPr/>
        <a:lstStyle/>
        <a:p>
          <a:endParaRPr lang="fr-FR">
            <a:solidFill>
              <a:schemeClr val="tx1">
                <a:lumMod val="65000"/>
                <a:lumOff val="35000"/>
              </a:schemeClr>
            </a:solidFill>
          </a:endParaRPr>
        </a:p>
      </dgm:t>
    </dgm:pt>
    <dgm:pt modelId="{1450C8F6-4076-4843-B162-E1C96E3697E8}">
      <dgm:prSet/>
      <dgm:spPr/>
      <dgm:t>
        <a:bodyPr/>
        <a:lstStyle/>
        <a:p>
          <a:pPr>
            <a:buFont typeface="Arial" panose="020B0604020202020204" pitchFamily="34" charset="0"/>
            <a:buChar char="•"/>
          </a:pPr>
          <a:r>
            <a:rPr lang="fr-FR" dirty="0">
              <a:solidFill>
                <a:schemeClr val="tx1">
                  <a:lumMod val="65000"/>
                  <a:lumOff val="35000"/>
                </a:schemeClr>
              </a:solidFill>
            </a:rPr>
            <a:t>Comprendre l'ensemble</a:t>
          </a:r>
        </a:p>
      </dgm:t>
    </dgm:pt>
    <dgm:pt modelId="{A797CF02-7214-D748-BBAA-3E1818D3ED56}" type="sibTrans" cxnId="{B7E802E3-F00E-664D-A993-69BB3A9B4F76}">
      <dgm:prSet/>
      <dgm:spPr/>
      <dgm:t>
        <a:bodyPr/>
        <a:lstStyle/>
        <a:p>
          <a:endParaRPr lang="fr-FR">
            <a:solidFill>
              <a:schemeClr val="tx1">
                <a:lumMod val="65000"/>
                <a:lumOff val="35000"/>
              </a:schemeClr>
            </a:solidFill>
          </a:endParaRPr>
        </a:p>
      </dgm:t>
    </dgm:pt>
    <dgm:pt modelId="{B12A7140-197D-1646-B0A3-4BE9A1C1BE9B}" type="parTrans" cxnId="{B7E802E3-F00E-664D-A993-69BB3A9B4F76}">
      <dgm:prSet/>
      <dgm:spPr/>
      <dgm:t>
        <a:bodyPr/>
        <a:lstStyle/>
        <a:p>
          <a:endParaRPr lang="fr-FR">
            <a:solidFill>
              <a:schemeClr val="tx1">
                <a:lumMod val="65000"/>
                <a:lumOff val="35000"/>
              </a:schemeClr>
            </a:solidFill>
          </a:endParaRPr>
        </a:p>
      </dgm:t>
    </dgm:pt>
    <dgm:pt modelId="{F0DB3C5F-091B-B44E-A57E-966E0AE5668C}" type="pres">
      <dgm:prSet presAssocID="{6ADBDC57-F583-4444-8A55-FACDDD2C83A5}" presName="rootnode" presStyleCnt="0">
        <dgm:presLayoutVars>
          <dgm:chMax/>
          <dgm:chPref/>
          <dgm:dir/>
          <dgm:animLvl val="lvl"/>
        </dgm:presLayoutVars>
      </dgm:prSet>
      <dgm:spPr/>
    </dgm:pt>
    <dgm:pt modelId="{3EC27384-76DF-144B-BF37-D54C118312FF}" type="pres">
      <dgm:prSet presAssocID="{B0900E09-D71F-BB48-ABF3-7C05934DB1AD}" presName="composite" presStyleCnt="0"/>
      <dgm:spPr/>
    </dgm:pt>
    <dgm:pt modelId="{1AB7969A-7D94-E44D-8A66-ED0F9E743203}" type="pres">
      <dgm:prSet presAssocID="{B0900E09-D71F-BB48-ABF3-7C05934DB1AD}" presName="LShape" presStyleLbl="alignNode1" presStyleIdx="0" presStyleCnt="7"/>
      <dgm:spPr/>
    </dgm:pt>
    <dgm:pt modelId="{25E96B49-735C-DD4D-B2AC-D33E331E500E}" type="pres">
      <dgm:prSet presAssocID="{B0900E09-D71F-BB48-ABF3-7C05934DB1AD}" presName="ParentText" presStyleLbl="revTx" presStyleIdx="0" presStyleCnt="4">
        <dgm:presLayoutVars>
          <dgm:chMax val="0"/>
          <dgm:chPref val="0"/>
          <dgm:bulletEnabled val="1"/>
        </dgm:presLayoutVars>
      </dgm:prSet>
      <dgm:spPr/>
    </dgm:pt>
    <dgm:pt modelId="{A542211A-3341-5643-9ECE-E2ACD2B0FE14}" type="pres">
      <dgm:prSet presAssocID="{B0900E09-D71F-BB48-ABF3-7C05934DB1AD}" presName="Triangle" presStyleLbl="alignNode1" presStyleIdx="1" presStyleCnt="7"/>
      <dgm:spPr/>
    </dgm:pt>
    <dgm:pt modelId="{E731092C-4B31-AE45-B7D9-0D5CA98AED4E}" type="pres">
      <dgm:prSet presAssocID="{2DFA3B06-4706-E948-A707-A88A8CDD584B}" presName="sibTrans" presStyleCnt="0"/>
      <dgm:spPr/>
    </dgm:pt>
    <dgm:pt modelId="{841F5B50-CD7B-9943-ADCD-4F2109C6D4F1}" type="pres">
      <dgm:prSet presAssocID="{2DFA3B06-4706-E948-A707-A88A8CDD584B}" presName="space" presStyleCnt="0"/>
      <dgm:spPr/>
    </dgm:pt>
    <dgm:pt modelId="{7954763C-97CE-AA4D-9852-19B726D60A96}" type="pres">
      <dgm:prSet presAssocID="{1C4BA694-708D-6748-8A3B-654118F5E1C3}" presName="composite" presStyleCnt="0"/>
      <dgm:spPr/>
    </dgm:pt>
    <dgm:pt modelId="{71BC02FE-6B7D-3C48-A3EE-293B1A18E81B}" type="pres">
      <dgm:prSet presAssocID="{1C4BA694-708D-6748-8A3B-654118F5E1C3}" presName="LShape" presStyleLbl="alignNode1" presStyleIdx="2" presStyleCnt="7"/>
      <dgm:spPr/>
    </dgm:pt>
    <dgm:pt modelId="{6A313A27-3BE3-6D4E-9CA4-20938803B4E2}" type="pres">
      <dgm:prSet presAssocID="{1C4BA694-708D-6748-8A3B-654118F5E1C3}" presName="ParentText" presStyleLbl="revTx" presStyleIdx="1" presStyleCnt="4">
        <dgm:presLayoutVars>
          <dgm:chMax val="0"/>
          <dgm:chPref val="0"/>
          <dgm:bulletEnabled val="1"/>
        </dgm:presLayoutVars>
      </dgm:prSet>
      <dgm:spPr/>
    </dgm:pt>
    <dgm:pt modelId="{29EF33A8-7361-9A49-B37F-146A1C9D7057}" type="pres">
      <dgm:prSet presAssocID="{1C4BA694-708D-6748-8A3B-654118F5E1C3}" presName="Triangle" presStyleLbl="alignNode1" presStyleIdx="3" presStyleCnt="7"/>
      <dgm:spPr/>
    </dgm:pt>
    <dgm:pt modelId="{3DE36154-6C21-E844-BAC9-2B9945E6D576}" type="pres">
      <dgm:prSet presAssocID="{EFE95E1B-E437-184E-8D98-BDC17FE11F35}" presName="sibTrans" presStyleCnt="0"/>
      <dgm:spPr/>
    </dgm:pt>
    <dgm:pt modelId="{0D3D6B2D-FF3C-3D40-9146-3B766B33D298}" type="pres">
      <dgm:prSet presAssocID="{EFE95E1B-E437-184E-8D98-BDC17FE11F35}" presName="space" presStyleCnt="0"/>
      <dgm:spPr/>
    </dgm:pt>
    <dgm:pt modelId="{75E2A295-515A-7D44-B348-F6DDDF6A31C9}" type="pres">
      <dgm:prSet presAssocID="{350ABA1A-7F8F-5A42-9286-5B1BD8EEEAED}" presName="composite" presStyleCnt="0"/>
      <dgm:spPr/>
    </dgm:pt>
    <dgm:pt modelId="{260794A1-3499-F54E-9997-C55B53DBF0B7}" type="pres">
      <dgm:prSet presAssocID="{350ABA1A-7F8F-5A42-9286-5B1BD8EEEAED}" presName="LShape" presStyleLbl="alignNode1" presStyleIdx="4" presStyleCnt="7"/>
      <dgm:spPr/>
    </dgm:pt>
    <dgm:pt modelId="{807D24B0-1E45-D74B-A340-E013B537EF1A}" type="pres">
      <dgm:prSet presAssocID="{350ABA1A-7F8F-5A42-9286-5B1BD8EEEAED}" presName="ParentText" presStyleLbl="revTx" presStyleIdx="2" presStyleCnt="4">
        <dgm:presLayoutVars>
          <dgm:chMax val="0"/>
          <dgm:chPref val="0"/>
          <dgm:bulletEnabled val="1"/>
        </dgm:presLayoutVars>
      </dgm:prSet>
      <dgm:spPr/>
    </dgm:pt>
    <dgm:pt modelId="{D6C1786C-A27E-0342-8667-8DF8C4951F30}" type="pres">
      <dgm:prSet presAssocID="{350ABA1A-7F8F-5A42-9286-5B1BD8EEEAED}" presName="Triangle" presStyleLbl="alignNode1" presStyleIdx="5" presStyleCnt="7"/>
      <dgm:spPr/>
    </dgm:pt>
    <dgm:pt modelId="{0041A6B4-95F5-FE46-B6FF-820A57D43E07}" type="pres">
      <dgm:prSet presAssocID="{21E1A56D-B9A0-8D46-8887-18C4BD1C44E2}" presName="sibTrans" presStyleCnt="0"/>
      <dgm:spPr/>
    </dgm:pt>
    <dgm:pt modelId="{838FA18F-E149-4E4B-A3C0-9B56B96EA1CF}" type="pres">
      <dgm:prSet presAssocID="{21E1A56D-B9A0-8D46-8887-18C4BD1C44E2}" presName="space" presStyleCnt="0"/>
      <dgm:spPr/>
    </dgm:pt>
    <dgm:pt modelId="{9EFFE24C-75C8-3440-AA47-C7453590F13E}" type="pres">
      <dgm:prSet presAssocID="{2389D6BB-38C8-4047-88B9-2F8A07FDBCEB}" presName="composite" presStyleCnt="0"/>
      <dgm:spPr/>
    </dgm:pt>
    <dgm:pt modelId="{BFCC8F9D-AA23-BD44-80C4-E1D65D2A48E7}" type="pres">
      <dgm:prSet presAssocID="{2389D6BB-38C8-4047-88B9-2F8A07FDBCEB}" presName="LShape" presStyleLbl="alignNode1" presStyleIdx="6" presStyleCnt="7"/>
      <dgm:spPr/>
    </dgm:pt>
    <dgm:pt modelId="{FCEA3A46-E511-5244-9758-C45F0FE0B4D4}" type="pres">
      <dgm:prSet presAssocID="{2389D6BB-38C8-4047-88B9-2F8A07FDBCEB}" presName="ParentText" presStyleLbl="revTx" presStyleIdx="3" presStyleCnt="4">
        <dgm:presLayoutVars>
          <dgm:chMax val="0"/>
          <dgm:chPref val="0"/>
          <dgm:bulletEnabled val="1"/>
        </dgm:presLayoutVars>
      </dgm:prSet>
      <dgm:spPr/>
    </dgm:pt>
  </dgm:ptLst>
  <dgm:cxnLst>
    <dgm:cxn modelId="{F748190B-401C-1246-A561-6E4FF06B0D3E}" srcId="{B0900E09-D71F-BB48-ABF3-7C05934DB1AD}" destId="{33015770-5F7D-7A44-A142-B3DEAF33AD4D}" srcOrd="0" destOrd="0" parTransId="{6A9E6E1E-E7E5-B541-AA2E-43441342EA76}" sibTransId="{BCBBE54D-92D3-D94A-9682-5A82DF8EA201}"/>
    <dgm:cxn modelId="{5F653C1C-1CD0-DF45-9F0F-68093231A674}" type="presOf" srcId="{B0900E09-D71F-BB48-ABF3-7C05934DB1AD}" destId="{25E96B49-735C-DD4D-B2AC-D33E331E500E}" srcOrd="0" destOrd="0" presId="urn:microsoft.com/office/officeart/2009/3/layout/StepUpProcess"/>
    <dgm:cxn modelId="{2A170124-E29A-B64A-8725-B628AB97F70F}" srcId="{6ADBDC57-F583-4444-8A55-FACDDD2C83A5}" destId="{350ABA1A-7F8F-5A42-9286-5B1BD8EEEAED}" srcOrd="2" destOrd="0" parTransId="{66BF23FD-A48E-7E44-87B6-C2A09910B8CD}" sibTransId="{21E1A56D-B9A0-8D46-8887-18C4BD1C44E2}"/>
    <dgm:cxn modelId="{05F40936-253A-7445-A9EB-03D9EF56792E}" type="presOf" srcId="{350ABA1A-7F8F-5A42-9286-5B1BD8EEEAED}" destId="{807D24B0-1E45-D74B-A340-E013B537EF1A}" srcOrd="0" destOrd="0" presId="urn:microsoft.com/office/officeart/2009/3/layout/StepUpProcess"/>
    <dgm:cxn modelId="{FAE7B639-256A-B14F-81FA-E9F9D9C3E250}" type="presOf" srcId="{1C4BA694-708D-6748-8A3B-654118F5E1C3}" destId="{6A313A27-3BE3-6D4E-9CA4-20938803B4E2}" srcOrd="0" destOrd="0" presId="urn:microsoft.com/office/officeart/2009/3/layout/StepUpProcess"/>
    <dgm:cxn modelId="{0BB07C41-961A-F143-8A80-AE9102D7F630}" srcId="{B0900E09-D71F-BB48-ABF3-7C05934DB1AD}" destId="{545B6C92-037C-5D4E-BA4B-CE8A7E9E35ED}" srcOrd="1" destOrd="0" parTransId="{37388A3F-C46E-814D-B2CE-1DBC534EB9FC}" sibTransId="{5212392A-B6C1-B049-945E-EA0963AADC00}"/>
    <dgm:cxn modelId="{92BE644A-885F-EB4F-AD4F-6D9433FE6C91}" srcId="{6ADBDC57-F583-4444-8A55-FACDDD2C83A5}" destId="{2389D6BB-38C8-4047-88B9-2F8A07FDBCEB}" srcOrd="3" destOrd="0" parTransId="{C247407C-DC3D-2B44-AC0C-BDFF35382A96}" sibTransId="{46F3541F-C444-1D4C-BF8A-1B8805A28F06}"/>
    <dgm:cxn modelId="{43B5F64F-AEC6-8E43-810E-914EDCC6E45C}" srcId="{1C4BA694-708D-6748-8A3B-654118F5E1C3}" destId="{9B5EC8F9-B279-A04C-8B3F-D8F4AFFC104E}" srcOrd="0" destOrd="0" parTransId="{7CF0ABE8-1B06-3241-B083-4CA47B00BDA8}" sibTransId="{2BF66E2C-BBA0-EE43-B2BA-836A013E27D2}"/>
    <dgm:cxn modelId="{96424850-D7E1-6848-8CC3-FD5E143C8450}" type="presOf" srcId="{2389D6BB-38C8-4047-88B9-2F8A07FDBCEB}" destId="{FCEA3A46-E511-5244-9758-C45F0FE0B4D4}" srcOrd="0" destOrd="0" presId="urn:microsoft.com/office/officeart/2009/3/layout/StepUpProcess"/>
    <dgm:cxn modelId="{73EC9251-3763-934D-86F9-131A3F6893E7}" srcId="{6ADBDC57-F583-4444-8A55-FACDDD2C83A5}" destId="{B0900E09-D71F-BB48-ABF3-7C05934DB1AD}" srcOrd="0" destOrd="0" parTransId="{1E61B5D0-C0BD-7B4D-8277-67229C4B7C60}" sibTransId="{2DFA3B06-4706-E948-A707-A88A8CDD584B}"/>
    <dgm:cxn modelId="{D97BD862-D555-9D4F-AA75-D6E73F714EAF}" type="presOf" srcId="{9B5EC8F9-B279-A04C-8B3F-D8F4AFFC104E}" destId="{6A313A27-3BE3-6D4E-9CA4-20938803B4E2}" srcOrd="0" destOrd="1" presId="urn:microsoft.com/office/officeart/2009/3/layout/StepUpProcess"/>
    <dgm:cxn modelId="{94676864-C51A-8748-9C4D-D1A5E85E0EB9}" type="presOf" srcId="{827EF43C-A0C5-B14A-A18A-B85B008CCEAE}" destId="{807D24B0-1E45-D74B-A340-E013B537EF1A}" srcOrd="0" destOrd="1" presId="urn:microsoft.com/office/officeart/2009/3/layout/StepUpProcess"/>
    <dgm:cxn modelId="{F5BC7689-2E6B-5F40-8ED4-6E291FABAB48}" srcId="{350ABA1A-7F8F-5A42-9286-5B1BD8EEEAED}" destId="{827EF43C-A0C5-B14A-A18A-B85B008CCEAE}" srcOrd="0" destOrd="0" parTransId="{8899C7CC-4FCC-2C4A-955A-B48547475195}" sibTransId="{71433F90-075E-E64E-BE07-6CC490AA99CA}"/>
    <dgm:cxn modelId="{CEA78EA6-DA25-2941-B550-1188C5E4057E}" srcId="{6ADBDC57-F583-4444-8A55-FACDDD2C83A5}" destId="{1C4BA694-708D-6748-8A3B-654118F5E1C3}" srcOrd="1" destOrd="0" parTransId="{4B2376CE-FF56-C845-851C-A6E5D3767097}" sibTransId="{EFE95E1B-E437-184E-8D98-BDC17FE11F35}"/>
    <dgm:cxn modelId="{101A28B3-780C-8D4F-B2BE-ADEC99DDC8BC}" type="presOf" srcId="{6ADBDC57-F583-4444-8A55-FACDDD2C83A5}" destId="{F0DB3C5F-091B-B44E-A57E-966E0AE5668C}" srcOrd="0" destOrd="0" presId="urn:microsoft.com/office/officeart/2009/3/layout/StepUpProcess"/>
    <dgm:cxn modelId="{ECEDABD1-08B3-4D45-A591-88E02E9757A4}" type="presOf" srcId="{1450C8F6-4076-4843-B162-E1C96E3697E8}" destId="{FCEA3A46-E511-5244-9758-C45F0FE0B4D4}" srcOrd="0" destOrd="1" presId="urn:microsoft.com/office/officeart/2009/3/layout/StepUpProcess"/>
    <dgm:cxn modelId="{265F88DE-5A63-C045-A3A8-F3E1CA48BD6B}" type="presOf" srcId="{545B6C92-037C-5D4E-BA4B-CE8A7E9E35ED}" destId="{25E96B49-735C-DD4D-B2AC-D33E331E500E}" srcOrd="0" destOrd="2" presId="urn:microsoft.com/office/officeart/2009/3/layout/StepUpProcess"/>
    <dgm:cxn modelId="{B7E802E3-F00E-664D-A993-69BB3A9B4F76}" srcId="{2389D6BB-38C8-4047-88B9-2F8A07FDBCEB}" destId="{1450C8F6-4076-4843-B162-E1C96E3697E8}" srcOrd="0" destOrd="0" parTransId="{B12A7140-197D-1646-B0A3-4BE9A1C1BE9B}" sibTransId="{A797CF02-7214-D748-BBAA-3E1818D3ED56}"/>
    <dgm:cxn modelId="{926C37F7-4C7D-E843-B04F-119AE80DD288}" type="presOf" srcId="{33015770-5F7D-7A44-A142-B3DEAF33AD4D}" destId="{25E96B49-735C-DD4D-B2AC-D33E331E500E}" srcOrd="0" destOrd="1" presId="urn:microsoft.com/office/officeart/2009/3/layout/StepUpProcess"/>
    <dgm:cxn modelId="{DEB84E5A-C2A4-1449-8177-B984F7E29CB1}" type="presParOf" srcId="{F0DB3C5F-091B-B44E-A57E-966E0AE5668C}" destId="{3EC27384-76DF-144B-BF37-D54C118312FF}" srcOrd="0" destOrd="0" presId="urn:microsoft.com/office/officeart/2009/3/layout/StepUpProcess"/>
    <dgm:cxn modelId="{81966936-C23B-F74C-BB66-D8910ACD84FD}" type="presParOf" srcId="{3EC27384-76DF-144B-BF37-D54C118312FF}" destId="{1AB7969A-7D94-E44D-8A66-ED0F9E743203}" srcOrd="0" destOrd="0" presId="urn:microsoft.com/office/officeart/2009/3/layout/StepUpProcess"/>
    <dgm:cxn modelId="{B8583FD5-525B-FE46-A1B4-20D2156F7E81}" type="presParOf" srcId="{3EC27384-76DF-144B-BF37-D54C118312FF}" destId="{25E96B49-735C-DD4D-B2AC-D33E331E500E}" srcOrd="1" destOrd="0" presId="urn:microsoft.com/office/officeart/2009/3/layout/StepUpProcess"/>
    <dgm:cxn modelId="{E533687E-9233-6E4F-8651-ACE445C95604}" type="presParOf" srcId="{3EC27384-76DF-144B-BF37-D54C118312FF}" destId="{A542211A-3341-5643-9ECE-E2ACD2B0FE14}" srcOrd="2" destOrd="0" presId="urn:microsoft.com/office/officeart/2009/3/layout/StepUpProcess"/>
    <dgm:cxn modelId="{F097E99B-6EE7-6C47-B7C2-AA7094CFBB3B}" type="presParOf" srcId="{F0DB3C5F-091B-B44E-A57E-966E0AE5668C}" destId="{E731092C-4B31-AE45-B7D9-0D5CA98AED4E}" srcOrd="1" destOrd="0" presId="urn:microsoft.com/office/officeart/2009/3/layout/StepUpProcess"/>
    <dgm:cxn modelId="{54C9C697-B6FD-054F-A284-5C776CF7E992}" type="presParOf" srcId="{E731092C-4B31-AE45-B7D9-0D5CA98AED4E}" destId="{841F5B50-CD7B-9943-ADCD-4F2109C6D4F1}" srcOrd="0" destOrd="0" presId="urn:microsoft.com/office/officeart/2009/3/layout/StepUpProcess"/>
    <dgm:cxn modelId="{92DE654C-10C8-BC4F-9D85-3F8E2B219558}" type="presParOf" srcId="{F0DB3C5F-091B-B44E-A57E-966E0AE5668C}" destId="{7954763C-97CE-AA4D-9852-19B726D60A96}" srcOrd="2" destOrd="0" presId="urn:microsoft.com/office/officeart/2009/3/layout/StepUpProcess"/>
    <dgm:cxn modelId="{EB29A01C-64CD-A841-92D6-8D67A46C0042}" type="presParOf" srcId="{7954763C-97CE-AA4D-9852-19B726D60A96}" destId="{71BC02FE-6B7D-3C48-A3EE-293B1A18E81B}" srcOrd="0" destOrd="0" presId="urn:microsoft.com/office/officeart/2009/3/layout/StepUpProcess"/>
    <dgm:cxn modelId="{315BF65F-32F0-134B-8E43-30BE4A952531}" type="presParOf" srcId="{7954763C-97CE-AA4D-9852-19B726D60A96}" destId="{6A313A27-3BE3-6D4E-9CA4-20938803B4E2}" srcOrd="1" destOrd="0" presId="urn:microsoft.com/office/officeart/2009/3/layout/StepUpProcess"/>
    <dgm:cxn modelId="{3A8A2DA4-A5B1-B746-BE52-ECA2720C84B8}" type="presParOf" srcId="{7954763C-97CE-AA4D-9852-19B726D60A96}" destId="{29EF33A8-7361-9A49-B37F-146A1C9D7057}" srcOrd="2" destOrd="0" presId="urn:microsoft.com/office/officeart/2009/3/layout/StepUpProcess"/>
    <dgm:cxn modelId="{32B57DB8-3E53-F84B-B98E-03822D1E7D70}" type="presParOf" srcId="{F0DB3C5F-091B-B44E-A57E-966E0AE5668C}" destId="{3DE36154-6C21-E844-BAC9-2B9945E6D576}" srcOrd="3" destOrd="0" presId="urn:microsoft.com/office/officeart/2009/3/layout/StepUpProcess"/>
    <dgm:cxn modelId="{5C89799D-010D-C247-B5A5-9173AC983D2E}" type="presParOf" srcId="{3DE36154-6C21-E844-BAC9-2B9945E6D576}" destId="{0D3D6B2D-FF3C-3D40-9146-3B766B33D298}" srcOrd="0" destOrd="0" presId="urn:microsoft.com/office/officeart/2009/3/layout/StepUpProcess"/>
    <dgm:cxn modelId="{6AA34ECA-B044-254B-81B8-6FEC29A7EEBF}" type="presParOf" srcId="{F0DB3C5F-091B-B44E-A57E-966E0AE5668C}" destId="{75E2A295-515A-7D44-B348-F6DDDF6A31C9}" srcOrd="4" destOrd="0" presId="urn:microsoft.com/office/officeart/2009/3/layout/StepUpProcess"/>
    <dgm:cxn modelId="{FA56EC5E-7C12-F847-A2D0-CD584DA8462C}" type="presParOf" srcId="{75E2A295-515A-7D44-B348-F6DDDF6A31C9}" destId="{260794A1-3499-F54E-9997-C55B53DBF0B7}" srcOrd="0" destOrd="0" presId="urn:microsoft.com/office/officeart/2009/3/layout/StepUpProcess"/>
    <dgm:cxn modelId="{5E9EAC1C-7E4C-A544-BCB2-79C368CFEB6B}" type="presParOf" srcId="{75E2A295-515A-7D44-B348-F6DDDF6A31C9}" destId="{807D24B0-1E45-D74B-A340-E013B537EF1A}" srcOrd="1" destOrd="0" presId="urn:microsoft.com/office/officeart/2009/3/layout/StepUpProcess"/>
    <dgm:cxn modelId="{9279E34F-A1ED-DF4A-B280-79FB50FDD737}" type="presParOf" srcId="{75E2A295-515A-7D44-B348-F6DDDF6A31C9}" destId="{D6C1786C-A27E-0342-8667-8DF8C4951F30}" srcOrd="2" destOrd="0" presId="urn:microsoft.com/office/officeart/2009/3/layout/StepUpProcess"/>
    <dgm:cxn modelId="{4B963A63-5662-F74A-95C0-BD3F61A40EEF}" type="presParOf" srcId="{F0DB3C5F-091B-B44E-A57E-966E0AE5668C}" destId="{0041A6B4-95F5-FE46-B6FF-820A57D43E07}" srcOrd="5" destOrd="0" presId="urn:microsoft.com/office/officeart/2009/3/layout/StepUpProcess"/>
    <dgm:cxn modelId="{531BC324-D790-5D4D-ADA2-BCFC06CA6139}" type="presParOf" srcId="{0041A6B4-95F5-FE46-B6FF-820A57D43E07}" destId="{838FA18F-E149-4E4B-A3C0-9B56B96EA1CF}" srcOrd="0" destOrd="0" presId="urn:microsoft.com/office/officeart/2009/3/layout/StepUpProcess"/>
    <dgm:cxn modelId="{FD48BD14-3C05-6341-B0E4-9A70E802C4ED}" type="presParOf" srcId="{F0DB3C5F-091B-B44E-A57E-966E0AE5668C}" destId="{9EFFE24C-75C8-3440-AA47-C7453590F13E}" srcOrd="6" destOrd="0" presId="urn:microsoft.com/office/officeart/2009/3/layout/StepUpProcess"/>
    <dgm:cxn modelId="{AAC13CC3-4118-C841-BB8A-A4C4DDC16385}" type="presParOf" srcId="{9EFFE24C-75C8-3440-AA47-C7453590F13E}" destId="{BFCC8F9D-AA23-BD44-80C4-E1D65D2A48E7}" srcOrd="0" destOrd="0" presId="urn:microsoft.com/office/officeart/2009/3/layout/StepUpProcess"/>
    <dgm:cxn modelId="{A34EAB05-0853-B64C-960C-CA15FE82F1E8}" type="presParOf" srcId="{9EFFE24C-75C8-3440-AA47-C7453590F13E}" destId="{FCEA3A46-E511-5244-9758-C45F0FE0B4D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17720-CF67-3E45-BA2C-FA324A00872D}">
      <dsp:nvSpPr>
        <dsp:cNvPr id="0" name=""/>
        <dsp:cNvSpPr/>
      </dsp:nvSpPr>
      <dsp:spPr>
        <a:xfrm>
          <a:off x="779644" y="-6400"/>
          <a:ext cx="5893417" cy="5893417"/>
        </a:xfrm>
        <a:prstGeom prst="circularArrow">
          <a:avLst>
            <a:gd name="adj1" fmla="val 5274"/>
            <a:gd name="adj2" fmla="val 312630"/>
            <a:gd name="adj3" fmla="val 14238803"/>
            <a:gd name="adj4" fmla="val 17120776"/>
            <a:gd name="adj5" fmla="val 547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1D8E8-D2C7-7A4B-A966-8F1582E93967}">
      <dsp:nvSpPr>
        <dsp:cNvPr id="0" name=""/>
        <dsp:cNvSpPr/>
      </dsp:nvSpPr>
      <dsp:spPr>
        <a:xfrm>
          <a:off x="2612813" y="993"/>
          <a:ext cx="2227078" cy="11135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Articulation présence/distance</a:t>
          </a:r>
        </a:p>
      </dsp:txBody>
      <dsp:txXfrm>
        <a:off x="2667171" y="55351"/>
        <a:ext cx="2118362" cy="1004823"/>
      </dsp:txXfrm>
    </dsp:sp>
    <dsp:sp modelId="{67569DF0-C49A-7146-ABE7-4B92E1D50D2D}">
      <dsp:nvSpPr>
        <dsp:cNvPr id="0" name=""/>
        <dsp:cNvSpPr/>
      </dsp:nvSpPr>
      <dsp:spPr>
        <a:xfrm>
          <a:off x="4683341" y="1196412"/>
          <a:ext cx="2227078" cy="11135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Médiation</a:t>
          </a:r>
        </a:p>
      </dsp:txBody>
      <dsp:txXfrm>
        <a:off x="4737699" y="1250770"/>
        <a:ext cx="2118362" cy="1004823"/>
      </dsp:txXfrm>
    </dsp:sp>
    <dsp:sp modelId="{472C5F13-BAFA-9F44-9509-DC8D6E022DA0}">
      <dsp:nvSpPr>
        <dsp:cNvPr id="0" name=""/>
        <dsp:cNvSpPr/>
      </dsp:nvSpPr>
      <dsp:spPr>
        <a:xfrm>
          <a:off x="4683341" y="3587251"/>
          <a:ext cx="2227078" cy="11135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Médiatisation</a:t>
          </a:r>
        </a:p>
      </dsp:txBody>
      <dsp:txXfrm>
        <a:off x="4737699" y="3641609"/>
        <a:ext cx="2118362" cy="1004823"/>
      </dsp:txXfrm>
    </dsp:sp>
    <dsp:sp modelId="{47A4CB48-C46C-3549-9DE1-861432C7F17A}">
      <dsp:nvSpPr>
        <dsp:cNvPr id="0" name=""/>
        <dsp:cNvSpPr/>
      </dsp:nvSpPr>
      <dsp:spPr>
        <a:xfrm>
          <a:off x="2612813" y="4782670"/>
          <a:ext cx="2227078" cy="11135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Accompagnement</a:t>
          </a:r>
        </a:p>
      </dsp:txBody>
      <dsp:txXfrm>
        <a:off x="2667171" y="4837028"/>
        <a:ext cx="2118362" cy="1004823"/>
      </dsp:txXfrm>
    </dsp:sp>
    <dsp:sp modelId="{889497D5-C224-B449-B5A5-B61B212B5138}">
      <dsp:nvSpPr>
        <dsp:cNvPr id="0" name=""/>
        <dsp:cNvSpPr/>
      </dsp:nvSpPr>
      <dsp:spPr>
        <a:xfrm>
          <a:off x="542286" y="3587251"/>
          <a:ext cx="2227078" cy="11135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Ouverture</a:t>
          </a:r>
        </a:p>
      </dsp:txBody>
      <dsp:txXfrm>
        <a:off x="596644" y="3641609"/>
        <a:ext cx="2118362" cy="1004823"/>
      </dsp:txXfrm>
    </dsp:sp>
    <dsp:sp modelId="{FE557BDC-E228-424B-9F3C-6FE9BF172B73}">
      <dsp:nvSpPr>
        <dsp:cNvPr id="0" name=""/>
        <dsp:cNvSpPr/>
      </dsp:nvSpPr>
      <dsp:spPr>
        <a:xfrm>
          <a:off x="542286" y="1196412"/>
          <a:ext cx="2227078" cy="11135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Évaluation</a:t>
          </a:r>
        </a:p>
      </dsp:txBody>
      <dsp:txXfrm>
        <a:off x="596644" y="1250770"/>
        <a:ext cx="2118362" cy="1004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17720-CF67-3E45-BA2C-FA324A00872D}">
      <dsp:nvSpPr>
        <dsp:cNvPr id="0" name=""/>
        <dsp:cNvSpPr/>
      </dsp:nvSpPr>
      <dsp:spPr>
        <a:xfrm>
          <a:off x="1645714" y="-5173"/>
          <a:ext cx="6199900" cy="6199900"/>
        </a:xfrm>
        <a:prstGeom prst="circularArrow">
          <a:avLst>
            <a:gd name="adj1" fmla="val 5274"/>
            <a:gd name="adj2" fmla="val 312630"/>
            <a:gd name="adj3" fmla="val 14216384"/>
            <a:gd name="adj4" fmla="val 17133896"/>
            <a:gd name="adj5" fmla="val 547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1D8E8-D2C7-7A4B-A966-8F1582E93967}">
      <dsp:nvSpPr>
        <dsp:cNvPr id="0" name=""/>
        <dsp:cNvSpPr/>
      </dsp:nvSpPr>
      <dsp:spPr>
        <a:xfrm>
          <a:off x="3559248" y="2170"/>
          <a:ext cx="2372832" cy="1186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Articulation présence/distance</a:t>
          </a:r>
        </a:p>
      </dsp:txBody>
      <dsp:txXfrm>
        <a:off x="3617164" y="60086"/>
        <a:ext cx="2257000" cy="1070584"/>
      </dsp:txXfrm>
    </dsp:sp>
    <dsp:sp modelId="{67569DF0-C49A-7146-ABE7-4B92E1D50D2D}">
      <dsp:nvSpPr>
        <dsp:cNvPr id="0" name=""/>
        <dsp:cNvSpPr/>
      </dsp:nvSpPr>
      <dsp:spPr>
        <a:xfrm>
          <a:off x="5737452" y="1259757"/>
          <a:ext cx="2372832" cy="1186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Médiation</a:t>
          </a:r>
        </a:p>
      </dsp:txBody>
      <dsp:txXfrm>
        <a:off x="5795368" y="1317673"/>
        <a:ext cx="2257000" cy="1070584"/>
      </dsp:txXfrm>
    </dsp:sp>
    <dsp:sp modelId="{472C5F13-BAFA-9F44-9509-DC8D6E022DA0}">
      <dsp:nvSpPr>
        <dsp:cNvPr id="0" name=""/>
        <dsp:cNvSpPr/>
      </dsp:nvSpPr>
      <dsp:spPr>
        <a:xfrm>
          <a:off x="5737452" y="3774929"/>
          <a:ext cx="2372832" cy="1186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Médiatisation</a:t>
          </a:r>
        </a:p>
      </dsp:txBody>
      <dsp:txXfrm>
        <a:off x="5795368" y="3832845"/>
        <a:ext cx="2257000" cy="1070584"/>
      </dsp:txXfrm>
    </dsp:sp>
    <dsp:sp modelId="{47A4CB48-C46C-3549-9DE1-861432C7F17A}">
      <dsp:nvSpPr>
        <dsp:cNvPr id="0" name=""/>
        <dsp:cNvSpPr/>
      </dsp:nvSpPr>
      <dsp:spPr>
        <a:xfrm>
          <a:off x="3559248" y="5032515"/>
          <a:ext cx="2372832" cy="1186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Accompagnement</a:t>
          </a:r>
        </a:p>
      </dsp:txBody>
      <dsp:txXfrm>
        <a:off x="3617164" y="5090431"/>
        <a:ext cx="2257000" cy="1070584"/>
      </dsp:txXfrm>
    </dsp:sp>
    <dsp:sp modelId="{889497D5-C224-B449-B5A5-B61B212B5138}">
      <dsp:nvSpPr>
        <dsp:cNvPr id="0" name=""/>
        <dsp:cNvSpPr/>
      </dsp:nvSpPr>
      <dsp:spPr>
        <a:xfrm>
          <a:off x="1381045" y="3774929"/>
          <a:ext cx="2372832" cy="1186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Ouverture</a:t>
          </a:r>
        </a:p>
      </dsp:txBody>
      <dsp:txXfrm>
        <a:off x="1438961" y="3832845"/>
        <a:ext cx="2257000" cy="1070584"/>
      </dsp:txXfrm>
    </dsp:sp>
    <dsp:sp modelId="{FE557BDC-E228-424B-9F3C-6FE9BF172B73}">
      <dsp:nvSpPr>
        <dsp:cNvPr id="0" name=""/>
        <dsp:cNvSpPr/>
      </dsp:nvSpPr>
      <dsp:spPr>
        <a:xfrm>
          <a:off x="1381045" y="1259757"/>
          <a:ext cx="2372832" cy="11864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Évaluation</a:t>
          </a:r>
        </a:p>
      </dsp:txBody>
      <dsp:txXfrm>
        <a:off x="1438961" y="1317673"/>
        <a:ext cx="2257000" cy="1070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7969A-7D94-E44D-8A66-ED0F9E743203}">
      <dsp:nvSpPr>
        <dsp:cNvPr id="0" name=""/>
        <dsp:cNvSpPr/>
      </dsp:nvSpPr>
      <dsp:spPr>
        <a:xfrm rot="5400000">
          <a:off x="580990" y="2707386"/>
          <a:ext cx="1733995" cy="2885329"/>
        </a:xfrm>
        <a:prstGeom prst="corner">
          <a:avLst>
            <a:gd name="adj1" fmla="val 16120"/>
            <a:gd name="adj2" fmla="val 16110"/>
          </a:avLst>
        </a:prstGeom>
        <a:solidFill>
          <a:schemeClr val="accent3">
            <a:shade val="5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96B49-735C-DD4D-B2AC-D33E331E500E}">
      <dsp:nvSpPr>
        <dsp:cNvPr id="0" name=""/>
        <dsp:cNvSpPr/>
      </dsp:nvSpPr>
      <dsp:spPr>
        <a:xfrm>
          <a:off x="291543" y="3569478"/>
          <a:ext cx="2604891" cy="2283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dirty="0">
              <a:solidFill>
                <a:schemeClr val="tx1">
                  <a:lumMod val="65000"/>
                  <a:lumOff val="35000"/>
                </a:schemeClr>
              </a:solidFill>
            </a:rPr>
            <a:t>Décrire les dispositifs</a:t>
          </a:r>
        </a:p>
        <a:p>
          <a:pPr marL="228600" lvl="1" indent="-228600" algn="l" defTabSz="889000">
            <a:lnSpc>
              <a:spcPct val="90000"/>
            </a:lnSpc>
            <a:spcBef>
              <a:spcPct val="0"/>
            </a:spcBef>
            <a:spcAft>
              <a:spcPct val="15000"/>
            </a:spcAft>
            <a:buChar char="•"/>
          </a:pPr>
          <a:r>
            <a:rPr lang="fr-FR" sz="2000" kern="1200" dirty="0">
              <a:solidFill>
                <a:schemeClr val="tx1">
                  <a:lumMod val="65000"/>
                  <a:lumOff val="35000"/>
                </a:schemeClr>
              </a:solidFill>
            </a:rPr>
            <a:t>Analyse des dimensions d'un dispositif hybride</a:t>
          </a:r>
        </a:p>
        <a:p>
          <a:pPr marL="228600" lvl="1" indent="-228600" algn="l" defTabSz="889000">
            <a:lnSpc>
              <a:spcPct val="90000"/>
            </a:lnSpc>
            <a:spcBef>
              <a:spcPct val="0"/>
            </a:spcBef>
            <a:spcAft>
              <a:spcPct val="15000"/>
            </a:spcAft>
            <a:buChar char="•"/>
          </a:pPr>
          <a:r>
            <a:rPr lang="fr-FR" sz="2000" kern="1200" dirty="0">
              <a:solidFill>
                <a:schemeClr val="tx1">
                  <a:lumMod val="65000"/>
                  <a:lumOff val="35000"/>
                </a:schemeClr>
              </a:solidFill>
            </a:rPr>
            <a:t>Typologie actualisée</a:t>
          </a:r>
        </a:p>
      </dsp:txBody>
      <dsp:txXfrm>
        <a:off x="291543" y="3569478"/>
        <a:ext cx="2604891" cy="2283340"/>
      </dsp:txXfrm>
    </dsp:sp>
    <dsp:sp modelId="{A542211A-3341-5643-9ECE-E2ACD2B0FE14}">
      <dsp:nvSpPr>
        <dsp:cNvPr id="0" name=""/>
        <dsp:cNvSpPr/>
      </dsp:nvSpPr>
      <dsp:spPr>
        <a:xfrm>
          <a:off x="2404946" y="2494965"/>
          <a:ext cx="491488" cy="491488"/>
        </a:xfrm>
        <a:prstGeom prst="triangle">
          <a:avLst>
            <a:gd name="adj" fmla="val 100000"/>
          </a:avLst>
        </a:prstGeom>
        <a:solidFill>
          <a:schemeClr val="accent3">
            <a:shade val="50000"/>
            <a:hueOff val="0"/>
            <a:satOff val="0"/>
            <a:lumOff val="10275"/>
            <a:alphaOff val="0"/>
          </a:schemeClr>
        </a:solidFill>
        <a:ln w="12700" cap="flat" cmpd="sng" algn="ctr">
          <a:solidFill>
            <a:schemeClr val="accent3">
              <a:shade val="50000"/>
              <a:hueOff val="0"/>
              <a:satOff val="0"/>
              <a:lumOff val="10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C02FE-6B7D-3C48-A3EE-293B1A18E81B}">
      <dsp:nvSpPr>
        <dsp:cNvPr id="0" name=""/>
        <dsp:cNvSpPr/>
      </dsp:nvSpPr>
      <dsp:spPr>
        <a:xfrm rot="5400000">
          <a:off x="3769886" y="1918291"/>
          <a:ext cx="1733995" cy="2885329"/>
        </a:xfrm>
        <a:prstGeom prst="corner">
          <a:avLst>
            <a:gd name="adj1" fmla="val 16120"/>
            <a:gd name="adj2" fmla="val 16110"/>
          </a:avLst>
        </a:prstGeom>
        <a:solidFill>
          <a:schemeClr val="accent3">
            <a:shade val="50000"/>
            <a:hueOff val="0"/>
            <a:satOff val="0"/>
            <a:lumOff val="20550"/>
            <a:alphaOff val="0"/>
          </a:schemeClr>
        </a:solidFill>
        <a:ln w="12700" cap="flat" cmpd="sng" algn="ctr">
          <a:solidFill>
            <a:schemeClr val="accent3">
              <a:shade val="50000"/>
              <a:hueOff val="0"/>
              <a:satOff val="0"/>
              <a:lumOff val="205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13A27-3BE3-6D4E-9CA4-20938803B4E2}">
      <dsp:nvSpPr>
        <dsp:cNvPr id="0" name=""/>
        <dsp:cNvSpPr/>
      </dsp:nvSpPr>
      <dsp:spPr>
        <a:xfrm>
          <a:off x="3480439" y="2780383"/>
          <a:ext cx="2604891" cy="2283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dirty="0">
              <a:solidFill>
                <a:schemeClr val="tx1">
                  <a:lumMod val="65000"/>
                  <a:lumOff val="35000"/>
                </a:schemeClr>
              </a:solidFill>
            </a:rPr>
            <a:t>Documenter les pratiques</a:t>
          </a:r>
        </a:p>
        <a:p>
          <a:pPr marL="228600" lvl="1" indent="-228600" algn="l" defTabSz="889000">
            <a:lnSpc>
              <a:spcPct val="90000"/>
            </a:lnSpc>
            <a:spcBef>
              <a:spcPct val="0"/>
            </a:spcBef>
            <a:spcAft>
              <a:spcPct val="15000"/>
            </a:spcAft>
            <a:buChar char="•"/>
          </a:pPr>
          <a:r>
            <a:rPr lang="fr-FR" sz="2000" kern="1200" dirty="0">
              <a:solidFill>
                <a:schemeClr val="tx1">
                  <a:lumMod val="65000"/>
                  <a:lumOff val="35000"/>
                </a:schemeClr>
              </a:solidFill>
            </a:rPr>
            <a:t>Analyse fine des EPA et de leur évolution</a:t>
          </a:r>
        </a:p>
      </dsp:txBody>
      <dsp:txXfrm>
        <a:off x="3480439" y="2780383"/>
        <a:ext cx="2604891" cy="2283340"/>
      </dsp:txXfrm>
    </dsp:sp>
    <dsp:sp modelId="{29EF33A8-7361-9A49-B37F-146A1C9D7057}">
      <dsp:nvSpPr>
        <dsp:cNvPr id="0" name=""/>
        <dsp:cNvSpPr/>
      </dsp:nvSpPr>
      <dsp:spPr>
        <a:xfrm>
          <a:off x="5593842" y="1705870"/>
          <a:ext cx="491488" cy="491488"/>
        </a:xfrm>
        <a:prstGeom prst="triangle">
          <a:avLst>
            <a:gd name="adj" fmla="val 100000"/>
          </a:avLst>
        </a:prstGeom>
        <a:solidFill>
          <a:schemeClr val="accent3">
            <a:shade val="50000"/>
            <a:hueOff val="0"/>
            <a:satOff val="0"/>
            <a:lumOff val="30825"/>
            <a:alphaOff val="0"/>
          </a:schemeClr>
        </a:solidFill>
        <a:ln w="12700" cap="flat" cmpd="sng" algn="ctr">
          <a:solidFill>
            <a:schemeClr val="accent3">
              <a:shade val="50000"/>
              <a:hueOff val="0"/>
              <a:satOff val="0"/>
              <a:lumOff val="308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794A1-3499-F54E-9997-C55B53DBF0B7}">
      <dsp:nvSpPr>
        <dsp:cNvPr id="0" name=""/>
        <dsp:cNvSpPr/>
      </dsp:nvSpPr>
      <dsp:spPr>
        <a:xfrm rot="5400000">
          <a:off x="6958782" y="1129195"/>
          <a:ext cx="1733995" cy="2885329"/>
        </a:xfrm>
        <a:prstGeom prst="corner">
          <a:avLst>
            <a:gd name="adj1" fmla="val 16120"/>
            <a:gd name="adj2" fmla="val 16110"/>
          </a:avLst>
        </a:prstGeom>
        <a:solidFill>
          <a:schemeClr val="accent3">
            <a:shade val="50000"/>
            <a:hueOff val="0"/>
            <a:satOff val="0"/>
            <a:lumOff val="30825"/>
            <a:alphaOff val="0"/>
          </a:schemeClr>
        </a:solidFill>
        <a:ln w="12700" cap="flat" cmpd="sng" algn="ctr">
          <a:solidFill>
            <a:schemeClr val="accent3">
              <a:shade val="50000"/>
              <a:hueOff val="0"/>
              <a:satOff val="0"/>
              <a:lumOff val="308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D24B0-1E45-D74B-A340-E013B537EF1A}">
      <dsp:nvSpPr>
        <dsp:cNvPr id="0" name=""/>
        <dsp:cNvSpPr/>
      </dsp:nvSpPr>
      <dsp:spPr>
        <a:xfrm>
          <a:off x="6669335" y="1991287"/>
          <a:ext cx="2604891" cy="2283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dirty="0">
              <a:solidFill>
                <a:schemeClr val="tx1">
                  <a:lumMod val="65000"/>
                  <a:lumOff val="35000"/>
                </a:schemeClr>
              </a:solidFill>
            </a:rPr>
            <a:t>Comprendre les contextes</a:t>
          </a:r>
        </a:p>
        <a:p>
          <a:pPr marL="228600" lvl="1" indent="-228600" algn="l" defTabSz="889000">
            <a:lnSpc>
              <a:spcPct val="90000"/>
            </a:lnSpc>
            <a:spcBef>
              <a:spcPct val="0"/>
            </a:spcBef>
            <a:spcAft>
              <a:spcPct val="15000"/>
            </a:spcAft>
            <a:buFont typeface="Arial" panose="020B0604020202020204" pitchFamily="34" charset="0"/>
            <a:buChar char="•"/>
          </a:pPr>
          <a:r>
            <a:rPr lang="fr-FR" sz="2000" kern="1200" dirty="0">
              <a:solidFill>
                <a:schemeClr val="tx1">
                  <a:lumMod val="65000"/>
                  <a:lumOff val="35000"/>
                </a:schemeClr>
              </a:solidFill>
            </a:rPr>
            <a:t>Conditions institutionnelles et organisationnelles</a:t>
          </a:r>
        </a:p>
      </dsp:txBody>
      <dsp:txXfrm>
        <a:off x="6669335" y="1991287"/>
        <a:ext cx="2604891" cy="2283340"/>
      </dsp:txXfrm>
    </dsp:sp>
    <dsp:sp modelId="{D6C1786C-A27E-0342-8667-8DF8C4951F30}">
      <dsp:nvSpPr>
        <dsp:cNvPr id="0" name=""/>
        <dsp:cNvSpPr/>
      </dsp:nvSpPr>
      <dsp:spPr>
        <a:xfrm>
          <a:off x="8782738" y="916774"/>
          <a:ext cx="491488" cy="491488"/>
        </a:xfrm>
        <a:prstGeom prst="triangle">
          <a:avLst>
            <a:gd name="adj" fmla="val 100000"/>
          </a:avLst>
        </a:prstGeom>
        <a:solidFill>
          <a:schemeClr val="accent3">
            <a:shade val="50000"/>
            <a:hueOff val="0"/>
            <a:satOff val="0"/>
            <a:lumOff val="20550"/>
            <a:alphaOff val="0"/>
          </a:schemeClr>
        </a:solidFill>
        <a:ln w="12700" cap="flat" cmpd="sng" algn="ctr">
          <a:solidFill>
            <a:schemeClr val="accent3">
              <a:shade val="50000"/>
              <a:hueOff val="0"/>
              <a:satOff val="0"/>
              <a:lumOff val="205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C8F9D-AA23-BD44-80C4-E1D65D2A48E7}">
      <dsp:nvSpPr>
        <dsp:cNvPr id="0" name=""/>
        <dsp:cNvSpPr/>
      </dsp:nvSpPr>
      <dsp:spPr>
        <a:xfrm rot="5400000">
          <a:off x="10147678" y="340100"/>
          <a:ext cx="1733995" cy="2885329"/>
        </a:xfrm>
        <a:prstGeom prst="corner">
          <a:avLst>
            <a:gd name="adj1" fmla="val 16120"/>
            <a:gd name="adj2" fmla="val 16110"/>
          </a:avLst>
        </a:prstGeom>
        <a:solidFill>
          <a:schemeClr val="accent3">
            <a:shade val="50000"/>
            <a:hueOff val="0"/>
            <a:satOff val="0"/>
            <a:lumOff val="10275"/>
            <a:alphaOff val="0"/>
          </a:schemeClr>
        </a:solidFill>
        <a:ln w="12700" cap="flat" cmpd="sng" algn="ctr">
          <a:solidFill>
            <a:schemeClr val="accent3">
              <a:shade val="50000"/>
              <a:hueOff val="0"/>
              <a:satOff val="0"/>
              <a:lumOff val="10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A3A46-E511-5244-9758-C45F0FE0B4D4}">
      <dsp:nvSpPr>
        <dsp:cNvPr id="0" name=""/>
        <dsp:cNvSpPr/>
      </dsp:nvSpPr>
      <dsp:spPr>
        <a:xfrm>
          <a:off x="9858231" y="1202192"/>
          <a:ext cx="2604891" cy="2283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r-FR" sz="2600" kern="1200" dirty="0">
              <a:solidFill>
                <a:schemeClr val="tx1">
                  <a:lumMod val="65000"/>
                  <a:lumOff val="35000"/>
                </a:schemeClr>
              </a:solidFill>
            </a:rPr>
            <a:t>Construire un modèle écosystémique</a:t>
          </a:r>
        </a:p>
        <a:p>
          <a:pPr marL="228600" lvl="1" indent="-228600" algn="l" defTabSz="889000">
            <a:lnSpc>
              <a:spcPct val="90000"/>
            </a:lnSpc>
            <a:spcBef>
              <a:spcPct val="0"/>
            </a:spcBef>
            <a:spcAft>
              <a:spcPct val="15000"/>
            </a:spcAft>
            <a:buFont typeface="Arial" panose="020B0604020202020204" pitchFamily="34" charset="0"/>
            <a:buChar char="•"/>
          </a:pPr>
          <a:r>
            <a:rPr lang="fr-FR" sz="2000" kern="1200" dirty="0">
              <a:solidFill>
                <a:schemeClr val="tx1">
                  <a:lumMod val="65000"/>
                  <a:lumOff val="35000"/>
                </a:schemeClr>
              </a:solidFill>
            </a:rPr>
            <a:t>Comprendre l'ensemble</a:t>
          </a:r>
        </a:p>
      </dsp:txBody>
      <dsp:txXfrm>
        <a:off x="9858231" y="1202192"/>
        <a:ext cx="2604891" cy="228334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00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endParaRPr lang="fr-FR" dirty="0"/>
          </a:p>
        </p:txBody>
      </p:sp>
    </p:spTree>
    <p:extLst>
      <p:ext uri="{BB962C8B-B14F-4D97-AF65-F5344CB8AC3E}">
        <p14:creationId xmlns:p14="http://schemas.microsoft.com/office/powerpoint/2010/main" val="297027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D0D1E-B77E-2E84-5F97-A4E832A7A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93912-463F-2F5C-3CA1-425B591C6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38440-B85E-1AAF-9CC0-3E9EEE621F9B}"/>
              </a:ext>
            </a:extLst>
          </p:cNvPr>
          <p:cNvSpPr>
            <a:spLocks noGrp="1"/>
          </p:cNvSpPr>
          <p:nvPr>
            <p:ph type="body" idx="1"/>
          </p:nvPr>
        </p:nvSpPr>
        <p:spPr/>
        <p:txBody>
          <a:bodyPr/>
          <a:lstStyle/>
          <a:p>
            <a:pPr marL="342900" indent="-342900">
              <a:lnSpc>
                <a:spcPts val="4000"/>
              </a:lnSpc>
              <a:buFont typeface="Arial" panose="020B0604020202020204" pitchFamily="34" charset="0"/>
              <a:buChar char="•"/>
            </a:pPr>
            <a:r>
              <a:rPr lang="en-US" sz="1200" dirty="0">
                <a:solidFill>
                  <a:srgbClr val="52586B"/>
                </a:solidFill>
                <a:ea typeface="Funnel Sans" pitchFamily="34" charset="-122"/>
                <a:cs typeface="Funnel Sans" pitchFamily="34" charset="-120"/>
              </a:rPr>
              <a:t>6 </a:t>
            </a:r>
            <a:r>
              <a:rPr lang="en-US" sz="1200" dirty="0" err="1">
                <a:solidFill>
                  <a:srgbClr val="52586B"/>
                </a:solidFill>
                <a:ea typeface="Funnel Sans" pitchFamily="34" charset="-122"/>
                <a:cs typeface="Funnel Sans" pitchFamily="34" charset="-120"/>
              </a:rPr>
              <a:t>établisssements</a:t>
            </a:r>
            <a:r>
              <a:rPr lang="en-US" sz="1200" dirty="0">
                <a:solidFill>
                  <a:srgbClr val="52586B"/>
                </a:solidFill>
                <a:ea typeface="Funnel Sans" pitchFamily="34" charset="-122"/>
                <a:cs typeface="Funnel Sans" pitchFamily="34" charset="-120"/>
              </a:rPr>
              <a:t> de </a:t>
            </a:r>
            <a:r>
              <a:rPr lang="en-US" sz="1200" dirty="0" err="1">
                <a:solidFill>
                  <a:srgbClr val="52586B"/>
                </a:solidFill>
                <a:ea typeface="Funnel Sans" pitchFamily="34" charset="-122"/>
                <a:cs typeface="Funnel Sans" pitchFamily="34" charset="-120"/>
              </a:rPr>
              <a:t>l’enseignement</a:t>
            </a:r>
            <a:r>
              <a:rPr lang="en-US" sz="1200" dirty="0">
                <a:solidFill>
                  <a:srgbClr val="52586B"/>
                </a:solidFill>
                <a:ea typeface="Funnel Sans" pitchFamily="34" charset="-122"/>
                <a:cs typeface="Funnel Sans" pitchFamily="34" charset="-120"/>
              </a:rPr>
              <a:t> supérieur</a:t>
            </a:r>
          </a:p>
          <a:p>
            <a:pPr marL="342900" indent="-342900">
              <a:lnSpc>
                <a:spcPts val="4000"/>
              </a:lnSpc>
              <a:buFont typeface="Arial" panose="020B0604020202020204" pitchFamily="34" charset="0"/>
              <a:buChar char="•"/>
            </a:pPr>
            <a:r>
              <a:rPr lang="en-US" sz="1200" dirty="0">
                <a:solidFill>
                  <a:srgbClr val="52586B"/>
                </a:solidFill>
              </a:rPr>
              <a:t>3 </a:t>
            </a:r>
            <a:r>
              <a:rPr lang="en-US" sz="1200" dirty="0" err="1">
                <a:solidFill>
                  <a:srgbClr val="52586B"/>
                </a:solidFill>
              </a:rPr>
              <a:t>responsables</a:t>
            </a:r>
            <a:r>
              <a:rPr lang="en-US" sz="1200" dirty="0">
                <a:solidFill>
                  <a:srgbClr val="52586B"/>
                </a:solidFill>
              </a:rPr>
              <a:t> </a:t>
            </a:r>
            <a:r>
              <a:rPr lang="en-US" sz="1200" dirty="0" err="1">
                <a:solidFill>
                  <a:srgbClr val="52586B"/>
                </a:solidFill>
              </a:rPr>
              <a:t>stratégiques</a:t>
            </a:r>
            <a:r>
              <a:rPr lang="en-US" sz="1200" dirty="0">
                <a:solidFill>
                  <a:srgbClr val="52586B"/>
                </a:solidFill>
              </a:rPr>
              <a:t> et 5 </a:t>
            </a:r>
            <a:r>
              <a:rPr lang="en-US" sz="1200" dirty="0" err="1">
                <a:solidFill>
                  <a:srgbClr val="52586B"/>
                </a:solidFill>
              </a:rPr>
              <a:t>conseillers</a:t>
            </a:r>
            <a:r>
              <a:rPr lang="en-US" sz="1200" dirty="0">
                <a:solidFill>
                  <a:srgbClr val="52586B"/>
                </a:solidFill>
              </a:rPr>
              <a:t> techno-</a:t>
            </a:r>
            <a:r>
              <a:rPr lang="en-US" sz="1200" dirty="0" err="1">
                <a:solidFill>
                  <a:srgbClr val="52586B"/>
                </a:solidFill>
              </a:rPr>
              <a:t>pédagogiques</a:t>
            </a:r>
            <a:endParaRPr lang="en-US" sz="1200" dirty="0">
              <a:solidFill>
                <a:srgbClr val="52586B"/>
              </a:solidFill>
            </a:endParaRPr>
          </a:p>
          <a:p>
            <a:pPr marL="342900" indent="-342900">
              <a:lnSpc>
                <a:spcPts val="4000"/>
              </a:lnSpc>
              <a:buFont typeface="Arial" panose="020B0604020202020204" pitchFamily="34" charset="0"/>
              <a:buChar char="•"/>
            </a:pPr>
            <a:r>
              <a:rPr lang="en-US" sz="1200" dirty="0">
                <a:solidFill>
                  <a:srgbClr val="52586B"/>
                </a:solidFill>
              </a:rPr>
              <a:t>Entretien </a:t>
            </a:r>
            <a:r>
              <a:rPr lang="en-US" sz="1200" dirty="0" err="1">
                <a:solidFill>
                  <a:srgbClr val="52586B"/>
                </a:solidFill>
              </a:rPr>
              <a:t>d’une</a:t>
            </a:r>
            <a:r>
              <a:rPr lang="en-US" sz="1200" dirty="0">
                <a:solidFill>
                  <a:srgbClr val="52586B"/>
                </a:solidFill>
              </a:rPr>
              <a:t> </a:t>
            </a:r>
            <a:r>
              <a:rPr lang="en-US" sz="1200" dirty="0" err="1">
                <a:solidFill>
                  <a:srgbClr val="52586B"/>
                </a:solidFill>
              </a:rPr>
              <a:t>heure</a:t>
            </a:r>
            <a:endParaRPr lang="en-US" sz="1200" dirty="0">
              <a:solidFill>
                <a:srgbClr val="52586B"/>
              </a:solidFill>
            </a:endParaRPr>
          </a:p>
          <a:p>
            <a:pPr marL="342900" indent="-342900">
              <a:lnSpc>
                <a:spcPts val="4000"/>
              </a:lnSpc>
              <a:buFont typeface="Arial" panose="020B0604020202020204" pitchFamily="34" charset="0"/>
              <a:buChar char="•"/>
            </a:pPr>
            <a:endParaRPr lang="en-US" sz="1200" dirty="0">
              <a:solidFill>
                <a:srgbClr val="52586B"/>
              </a:solidFill>
            </a:endParaRPr>
          </a:p>
          <a:p>
            <a:pPr>
              <a:spcBef>
                <a:spcPts val="300"/>
              </a:spcBef>
              <a:spcAft>
                <a:spcPts val="600"/>
              </a:spcAft>
            </a:pPr>
            <a:r>
              <a:rPr lang="en-US" sz="1200" dirty="0" err="1">
                <a:solidFill>
                  <a:schemeClr val="tx1">
                    <a:lumMod val="65000"/>
                    <a:lumOff val="35000"/>
                  </a:schemeClr>
                </a:solidFill>
                <a:latin typeface="Arial" panose="020B0604020202020204" pitchFamily="34" charset="0"/>
                <a:cs typeface="Arial" panose="020B0604020202020204" pitchFamily="34" charset="0"/>
              </a:rPr>
              <a:t>Niveau</a:t>
            </a:r>
            <a:r>
              <a:rPr lang="en-US" sz="1200" dirty="0">
                <a:solidFill>
                  <a:schemeClr val="tx1">
                    <a:lumMod val="65000"/>
                    <a:lumOff val="35000"/>
                  </a:schemeClr>
                </a:solidFill>
                <a:latin typeface="Arial" panose="020B0604020202020204" pitchFamily="34" charset="0"/>
                <a:cs typeface="Arial" panose="020B0604020202020204" pitchFamily="34" charset="0"/>
              </a:rPr>
              <a:t> de </a:t>
            </a:r>
            <a:r>
              <a:rPr lang="en-US" sz="1200" dirty="0" err="1">
                <a:solidFill>
                  <a:schemeClr val="tx1">
                    <a:lumMod val="65000"/>
                    <a:lumOff val="35000"/>
                  </a:schemeClr>
                </a:solidFill>
                <a:latin typeface="Arial" panose="020B0604020202020204" pitchFamily="34" charset="0"/>
                <a:cs typeface="Arial" panose="020B0604020202020204" pitchFamily="34" charset="0"/>
              </a:rPr>
              <a:t>gouvernance</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domaine</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d’action</a:t>
            </a:r>
            <a:r>
              <a:rPr lang="en-US" sz="1200" dirty="0">
                <a:solidFill>
                  <a:schemeClr val="tx1">
                    <a:lumMod val="65000"/>
                    <a:lumOff val="35000"/>
                  </a:schemeClr>
                </a:solidFill>
                <a:latin typeface="Arial" panose="020B0604020202020204" pitchFamily="34" charset="0"/>
                <a:cs typeface="Arial" panose="020B0604020202020204" pitchFamily="34" charset="0"/>
              </a:rPr>
              <a:t> et expertise</a:t>
            </a:r>
          </a:p>
          <a:p>
            <a:pPr>
              <a:spcBef>
                <a:spcPts val="300"/>
              </a:spcBef>
              <a:spcAft>
                <a:spcPts val="600"/>
              </a:spcAft>
            </a:pPr>
            <a:r>
              <a:rPr lang="en-US" sz="1200" dirty="0">
                <a:solidFill>
                  <a:schemeClr val="tx1">
                    <a:lumMod val="65000"/>
                    <a:lumOff val="35000"/>
                  </a:schemeClr>
                </a:solidFill>
                <a:latin typeface="Arial" panose="020B0604020202020204" pitchFamily="34" charset="0"/>
                <a:cs typeface="Arial" panose="020B0604020202020204" pitchFamily="34" charset="0"/>
              </a:rPr>
              <a:t>Perceptions de </a:t>
            </a:r>
            <a:r>
              <a:rPr lang="en-US" sz="1200" dirty="0" err="1">
                <a:solidFill>
                  <a:schemeClr val="tx1">
                    <a:lumMod val="65000"/>
                    <a:lumOff val="35000"/>
                  </a:schemeClr>
                </a:solidFill>
                <a:latin typeface="Arial" panose="020B0604020202020204" pitchFamily="34" charset="0"/>
                <a:cs typeface="Arial" panose="020B0604020202020204" pitchFamily="34" charset="0"/>
              </a:rPr>
              <a:t>l’hybridation</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spcBef>
                <a:spcPts val="300"/>
              </a:spcBef>
              <a:spcAft>
                <a:spcPts val="600"/>
              </a:spcAft>
            </a:pPr>
            <a:r>
              <a:rPr lang="en-US" sz="1200" dirty="0" err="1">
                <a:solidFill>
                  <a:schemeClr val="tx1">
                    <a:lumMod val="65000"/>
                    <a:lumOff val="35000"/>
                  </a:schemeClr>
                </a:solidFill>
                <a:latin typeface="Arial" panose="020B0604020202020204" pitchFamily="34" charset="0"/>
                <a:cs typeface="Arial" panose="020B0604020202020204" pitchFamily="34" charset="0"/>
              </a:rPr>
              <a:t>Historique</a:t>
            </a:r>
            <a:r>
              <a:rPr lang="en-US" sz="1200" dirty="0">
                <a:solidFill>
                  <a:schemeClr val="tx1">
                    <a:lumMod val="65000"/>
                    <a:lumOff val="35000"/>
                  </a:schemeClr>
                </a:solidFill>
                <a:latin typeface="Arial" panose="020B0604020202020204" pitchFamily="34" charset="0"/>
                <a:cs typeface="Arial" panose="020B0604020202020204" pitchFamily="34" charset="0"/>
              </a:rPr>
              <a:t> de </a:t>
            </a:r>
            <a:r>
              <a:rPr lang="en-US" sz="1200" dirty="0" err="1">
                <a:solidFill>
                  <a:schemeClr val="tx1">
                    <a:lumMod val="65000"/>
                    <a:lumOff val="35000"/>
                  </a:schemeClr>
                </a:solidFill>
                <a:latin typeface="Arial" panose="020B0604020202020204" pitchFamily="34" charset="0"/>
                <a:cs typeface="Arial" panose="020B0604020202020204" pitchFamily="34" charset="0"/>
              </a:rPr>
              <a:t>l’hybridation</a:t>
            </a:r>
            <a:r>
              <a:rPr lang="en-US" sz="1200" dirty="0">
                <a:solidFill>
                  <a:schemeClr val="tx1">
                    <a:lumMod val="65000"/>
                    <a:lumOff val="35000"/>
                  </a:schemeClr>
                </a:solidFill>
                <a:latin typeface="Arial" panose="020B0604020202020204" pitchFamily="34" charset="0"/>
                <a:cs typeface="Arial" panose="020B0604020202020204" pitchFamily="34" charset="0"/>
              </a:rPr>
              <a:t> dans </a:t>
            </a:r>
            <a:r>
              <a:rPr lang="en-US" sz="1200" dirty="0" err="1">
                <a:solidFill>
                  <a:schemeClr val="tx1">
                    <a:lumMod val="65000"/>
                    <a:lumOff val="35000"/>
                  </a:schemeClr>
                </a:solidFill>
                <a:latin typeface="Arial" panose="020B0604020202020204" pitchFamily="34" charset="0"/>
                <a:cs typeface="Arial" panose="020B0604020202020204" pitchFamily="34" charset="0"/>
              </a:rPr>
              <a:t>l’établissement</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spcBef>
                <a:spcPts val="300"/>
              </a:spcBef>
              <a:spcAft>
                <a:spcPts val="600"/>
              </a:spcAft>
            </a:pPr>
            <a:r>
              <a:rPr lang="en-US" sz="1200" dirty="0">
                <a:solidFill>
                  <a:schemeClr val="tx1">
                    <a:lumMod val="65000"/>
                    <a:lumOff val="35000"/>
                  </a:schemeClr>
                </a:solidFill>
                <a:latin typeface="Arial" panose="020B0604020202020204" pitchFamily="34" charset="0"/>
                <a:cs typeface="Arial" panose="020B0604020202020204" pitchFamily="34" charset="0"/>
              </a:rPr>
              <a:t>Politiques et </a:t>
            </a:r>
            <a:r>
              <a:rPr lang="en-US" sz="1200" dirty="0" err="1">
                <a:solidFill>
                  <a:schemeClr val="tx1">
                    <a:lumMod val="65000"/>
                    <a:lumOff val="35000"/>
                  </a:schemeClr>
                </a:solidFill>
                <a:latin typeface="Arial" panose="020B0604020202020204" pitchFamily="34" charset="0"/>
                <a:cs typeface="Arial" panose="020B0604020202020204" pitchFamily="34" charset="0"/>
              </a:rPr>
              <a:t>cadrage</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institutionnel</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spcBef>
                <a:spcPts val="300"/>
              </a:spcBef>
              <a:spcAft>
                <a:spcPts val="600"/>
              </a:spcAft>
            </a:pPr>
            <a:r>
              <a:rPr lang="en-US" sz="1200" dirty="0" err="1">
                <a:solidFill>
                  <a:schemeClr val="tx1">
                    <a:lumMod val="65000"/>
                    <a:lumOff val="35000"/>
                  </a:schemeClr>
                </a:solidFill>
                <a:latin typeface="Arial" panose="020B0604020202020204" pitchFamily="34" charset="0"/>
                <a:cs typeface="Arial" panose="020B0604020202020204" pitchFamily="34" charset="0"/>
              </a:rPr>
              <a:t>L’hybridation</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aujourd’hui</a:t>
            </a:r>
            <a:r>
              <a:rPr lang="en-US" sz="1200" dirty="0">
                <a:solidFill>
                  <a:schemeClr val="tx1">
                    <a:lumMod val="65000"/>
                    <a:lumOff val="35000"/>
                  </a:schemeClr>
                </a:solidFill>
                <a:latin typeface="Arial" panose="020B0604020202020204" pitchFamily="34" charset="0"/>
                <a:cs typeface="Arial" panose="020B0604020202020204" pitchFamily="34" charset="0"/>
              </a:rPr>
              <a:t> : état des </a:t>
            </a:r>
            <a:r>
              <a:rPr lang="en-US" sz="1200" dirty="0" err="1">
                <a:solidFill>
                  <a:schemeClr val="tx1">
                    <a:lumMod val="65000"/>
                    <a:lumOff val="35000"/>
                  </a:schemeClr>
                </a:solidFill>
                <a:latin typeface="Arial" panose="020B0604020202020204" pitchFamily="34" charset="0"/>
                <a:cs typeface="Arial" panose="020B0604020202020204" pitchFamily="34" charset="0"/>
              </a:rPr>
              <a:t>lieux</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acteurs</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dispositifs</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besoins</a:t>
            </a:r>
            <a:r>
              <a:rPr lang="en-US" sz="1200" dirty="0">
                <a:solidFill>
                  <a:schemeClr val="tx1">
                    <a:lumMod val="65000"/>
                    <a:lumOff val="35000"/>
                  </a:schemeClr>
                </a:solidFill>
                <a:latin typeface="Arial" panose="020B0604020202020204" pitchFamily="34" charset="0"/>
                <a:cs typeface="Arial" panose="020B0604020202020204" pitchFamily="34" charset="0"/>
              </a:rPr>
              <a:t>, moyens, </a:t>
            </a:r>
            <a:r>
              <a:rPr lang="en-US" sz="1200" dirty="0" err="1">
                <a:solidFill>
                  <a:schemeClr val="tx1">
                    <a:lumMod val="65000"/>
                    <a:lumOff val="35000"/>
                  </a:schemeClr>
                </a:solidFill>
                <a:latin typeface="Arial" panose="020B0604020202020204" pitchFamily="34" charset="0"/>
                <a:cs typeface="Arial" panose="020B0604020202020204" pitchFamily="34" charset="0"/>
              </a:rPr>
              <a:t>évaluation</a:t>
            </a:r>
            <a:r>
              <a:rPr lang="en-US" sz="1200" dirty="0">
                <a:solidFill>
                  <a:schemeClr val="tx1">
                    <a:lumMod val="65000"/>
                    <a:lumOff val="35000"/>
                  </a:schemeClr>
                </a:solidFill>
                <a:latin typeface="Arial" panose="020B0604020202020204" pitchFamily="34" charset="0"/>
                <a:cs typeface="Arial" panose="020B0604020202020204" pitchFamily="34" charset="0"/>
              </a:rPr>
              <a:t>)</a:t>
            </a:r>
          </a:p>
          <a:p>
            <a:pPr>
              <a:spcBef>
                <a:spcPts val="300"/>
              </a:spcBef>
              <a:spcAft>
                <a:spcPts val="600"/>
              </a:spcAft>
            </a:pPr>
            <a:r>
              <a:rPr lang="en-US" sz="1200" dirty="0">
                <a:solidFill>
                  <a:schemeClr val="tx1">
                    <a:lumMod val="65000"/>
                    <a:lumOff val="35000"/>
                  </a:schemeClr>
                </a:solidFill>
                <a:latin typeface="Arial" panose="020B0604020202020204" pitchFamily="34" charset="0"/>
                <a:cs typeface="Arial" panose="020B0604020202020204" pitchFamily="34" charset="0"/>
              </a:rPr>
              <a:t>Perspectives</a:t>
            </a:r>
          </a:p>
          <a:p>
            <a:pPr marL="342900" indent="-342900">
              <a:lnSpc>
                <a:spcPts val="4000"/>
              </a:lnSpc>
              <a:buFont typeface="Arial" panose="020B0604020202020204" pitchFamily="34" charset="0"/>
              <a:buChar char="•"/>
            </a:pPr>
            <a:endParaRPr lang="en-US" sz="1200" dirty="0"/>
          </a:p>
          <a:p>
            <a:endParaRPr lang="en-US" dirty="0"/>
          </a:p>
        </p:txBody>
      </p:sp>
      <p:sp>
        <p:nvSpPr>
          <p:cNvPr id="4" name="Slide Number Placeholder 3">
            <a:extLst>
              <a:ext uri="{FF2B5EF4-FFF2-40B4-BE49-F238E27FC236}">
                <a16:creationId xmlns:a16="http://schemas.microsoft.com/office/drawing/2014/main" id="{7205B8CF-8BFC-8263-75A8-20F17D2DD2DA}"/>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141666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392A-AFB0-CDB8-3D74-8AEBB59C6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1972-22B2-CFC9-C9BD-23888552E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9F03B-E172-FBDB-E16B-DD42338EEB47}"/>
              </a:ext>
            </a:extLst>
          </p:cNvPr>
          <p:cNvSpPr>
            <a:spLocks noGrp="1"/>
          </p:cNvSpPr>
          <p:nvPr>
            <p:ph type="body" idx="1"/>
          </p:nvPr>
        </p:nvSpPr>
        <p:spPr/>
        <p:txBody>
          <a:bodyPr/>
          <a:lstStyle/>
          <a:p>
            <a:pPr marL="342900" indent="-342900">
              <a:lnSpc>
                <a:spcPts val="4000"/>
              </a:lnSpc>
              <a:buFont typeface="Arial" panose="020B0604020202020204" pitchFamily="34" charset="0"/>
              <a:buChar char="•"/>
            </a:pPr>
            <a:r>
              <a:rPr lang="en-US" sz="1200" dirty="0">
                <a:solidFill>
                  <a:srgbClr val="52586B"/>
                </a:solidFill>
                <a:ea typeface="Funnel Sans" pitchFamily="34" charset="-122"/>
                <a:cs typeface="Funnel Sans" pitchFamily="34" charset="-120"/>
              </a:rPr>
              <a:t>6 </a:t>
            </a:r>
            <a:r>
              <a:rPr lang="en-US" sz="1200" dirty="0" err="1">
                <a:solidFill>
                  <a:srgbClr val="52586B"/>
                </a:solidFill>
                <a:ea typeface="Funnel Sans" pitchFamily="34" charset="-122"/>
                <a:cs typeface="Funnel Sans" pitchFamily="34" charset="-120"/>
              </a:rPr>
              <a:t>établisssements</a:t>
            </a:r>
            <a:r>
              <a:rPr lang="en-US" sz="1200" dirty="0">
                <a:solidFill>
                  <a:srgbClr val="52586B"/>
                </a:solidFill>
                <a:ea typeface="Funnel Sans" pitchFamily="34" charset="-122"/>
                <a:cs typeface="Funnel Sans" pitchFamily="34" charset="-120"/>
              </a:rPr>
              <a:t> de </a:t>
            </a:r>
            <a:r>
              <a:rPr lang="en-US" sz="1200" dirty="0" err="1">
                <a:solidFill>
                  <a:srgbClr val="52586B"/>
                </a:solidFill>
                <a:ea typeface="Funnel Sans" pitchFamily="34" charset="-122"/>
                <a:cs typeface="Funnel Sans" pitchFamily="34" charset="-120"/>
              </a:rPr>
              <a:t>l’enseignement</a:t>
            </a:r>
            <a:r>
              <a:rPr lang="en-US" sz="1200" dirty="0">
                <a:solidFill>
                  <a:srgbClr val="52586B"/>
                </a:solidFill>
                <a:ea typeface="Funnel Sans" pitchFamily="34" charset="-122"/>
                <a:cs typeface="Funnel Sans" pitchFamily="34" charset="-120"/>
              </a:rPr>
              <a:t> supérieur</a:t>
            </a:r>
          </a:p>
          <a:p>
            <a:pPr marL="342900" indent="-342900">
              <a:lnSpc>
                <a:spcPts val="4000"/>
              </a:lnSpc>
              <a:buFont typeface="Arial" panose="020B0604020202020204" pitchFamily="34" charset="0"/>
              <a:buChar char="•"/>
            </a:pPr>
            <a:r>
              <a:rPr lang="en-US" sz="1200" dirty="0">
                <a:solidFill>
                  <a:srgbClr val="52586B"/>
                </a:solidFill>
              </a:rPr>
              <a:t>3 </a:t>
            </a:r>
            <a:r>
              <a:rPr lang="en-US" sz="1200" dirty="0" err="1">
                <a:solidFill>
                  <a:srgbClr val="52586B"/>
                </a:solidFill>
              </a:rPr>
              <a:t>responsables</a:t>
            </a:r>
            <a:r>
              <a:rPr lang="en-US" sz="1200" dirty="0">
                <a:solidFill>
                  <a:srgbClr val="52586B"/>
                </a:solidFill>
              </a:rPr>
              <a:t> </a:t>
            </a:r>
            <a:r>
              <a:rPr lang="en-US" sz="1200" dirty="0" err="1">
                <a:solidFill>
                  <a:srgbClr val="52586B"/>
                </a:solidFill>
              </a:rPr>
              <a:t>stratégiques</a:t>
            </a:r>
            <a:r>
              <a:rPr lang="en-US" sz="1200" dirty="0">
                <a:solidFill>
                  <a:srgbClr val="52586B"/>
                </a:solidFill>
              </a:rPr>
              <a:t> et 5 </a:t>
            </a:r>
            <a:r>
              <a:rPr lang="en-US" sz="1200" dirty="0" err="1">
                <a:solidFill>
                  <a:srgbClr val="52586B"/>
                </a:solidFill>
              </a:rPr>
              <a:t>conseillers</a:t>
            </a:r>
            <a:r>
              <a:rPr lang="en-US" sz="1200" dirty="0">
                <a:solidFill>
                  <a:srgbClr val="52586B"/>
                </a:solidFill>
              </a:rPr>
              <a:t> techno-</a:t>
            </a:r>
            <a:r>
              <a:rPr lang="en-US" sz="1200" dirty="0" err="1">
                <a:solidFill>
                  <a:srgbClr val="52586B"/>
                </a:solidFill>
              </a:rPr>
              <a:t>pédagogiques</a:t>
            </a:r>
            <a:endParaRPr lang="en-US" sz="1200" dirty="0">
              <a:solidFill>
                <a:srgbClr val="52586B"/>
              </a:solidFill>
            </a:endParaRPr>
          </a:p>
          <a:p>
            <a:pPr marL="342900" indent="-342900">
              <a:lnSpc>
                <a:spcPts val="4000"/>
              </a:lnSpc>
              <a:buFont typeface="Arial" panose="020B0604020202020204" pitchFamily="34" charset="0"/>
              <a:buChar char="•"/>
            </a:pPr>
            <a:r>
              <a:rPr lang="en-US" sz="1200" dirty="0">
                <a:solidFill>
                  <a:srgbClr val="52586B"/>
                </a:solidFill>
              </a:rPr>
              <a:t>Entretien </a:t>
            </a:r>
            <a:r>
              <a:rPr lang="en-US" sz="1200" dirty="0" err="1">
                <a:solidFill>
                  <a:srgbClr val="52586B"/>
                </a:solidFill>
              </a:rPr>
              <a:t>d’une</a:t>
            </a:r>
            <a:r>
              <a:rPr lang="en-US" sz="1200" dirty="0">
                <a:solidFill>
                  <a:srgbClr val="52586B"/>
                </a:solidFill>
              </a:rPr>
              <a:t> </a:t>
            </a:r>
            <a:r>
              <a:rPr lang="en-US" sz="1200" dirty="0" err="1">
                <a:solidFill>
                  <a:srgbClr val="52586B"/>
                </a:solidFill>
              </a:rPr>
              <a:t>heure</a:t>
            </a:r>
            <a:endParaRPr lang="en-US" sz="1200" dirty="0">
              <a:solidFill>
                <a:srgbClr val="52586B"/>
              </a:solidFill>
            </a:endParaRPr>
          </a:p>
          <a:p>
            <a:pPr marL="342900" indent="-342900">
              <a:lnSpc>
                <a:spcPts val="4000"/>
              </a:lnSpc>
              <a:buFont typeface="Arial" panose="020B0604020202020204" pitchFamily="34" charset="0"/>
              <a:buChar char="•"/>
            </a:pPr>
            <a:endParaRPr lang="en-US" sz="1200" dirty="0">
              <a:solidFill>
                <a:srgbClr val="52586B"/>
              </a:solidFill>
            </a:endParaRPr>
          </a:p>
          <a:p>
            <a:pPr>
              <a:spcBef>
                <a:spcPts val="300"/>
              </a:spcBef>
              <a:spcAft>
                <a:spcPts val="600"/>
              </a:spcAft>
            </a:pPr>
            <a:r>
              <a:rPr lang="en-US" sz="1200" dirty="0" err="1">
                <a:solidFill>
                  <a:schemeClr val="tx1">
                    <a:lumMod val="65000"/>
                    <a:lumOff val="35000"/>
                  </a:schemeClr>
                </a:solidFill>
                <a:latin typeface="Arial" panose="020B0604020202020204" pitchFamily="34" charset="0"/>
                <a:cs typeface="Arial" panose="020B0604020202020204" pitchFamily="34" charset="0"/>
              </a:rPr>
              <a:t>Niveau</a:t>
            </a:r>
            <a:r>
              <a:rPr lang="en-US" sz="1200" dirty="0">
                <a:solidFill>
                  <a:schemeClr val="tx1">
                    <a:lumMod val="65000"/>
                    <a:lumOff val="35000"/>
                  </a:schemeClr>
                </a:solidFill>
                <a:latin typeface="Arial" panose="020B0604020202020204" pitchFamily="34" charset="0"/>
                <a:cs typeface="Arial" panose="020B0604020202020204" pitchFamily="34" charset="0"/>
              </a:rPr>
              <a:t> de </a:t>
            </a:r>
            <a:r>
              <a:rPr lang="en-US" sz="1200" dirty="0" err="1">
                <a:solidFill>
                  <a:schemeClr val="tx1">
                    <a:lumMod val="65000"/>
                    <a:lumOff val="35000"/>
                  </a:schemeClr>
                </a:solidFill>
                <a:latin typeface="Arial" panose="020B0604020202020204" pitchFamily="34" charset="0"/>
                <a:cs typeface="Arial" panose="020B0604020202020204" pitchFamily="34" charset="0"/>
              </a:rPr>
              <a:t>gouvernance</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domaine</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d’action</a:t>
            </a:r>
            <a:r>
              <a:rPr lang="en-US" sz="1200" dirty="0">
                <a:solidFill>
                  <a:schemeClr val="tx1">
                    <a:lumMod val="65000"/>
                    <a:lumOff val="35000"/>
                  </a:schemeClr>
                </a:solidFill>
                <a:latin typeface="Arial" panose="020B0604020202020204" pitchFamily="34" charset="0"/>
                <a:cs typeface="Arial" panose="020B0604020202020204" pitchFamily="34" charset="0"/>
              </a:rPr>
              <a:t> et expertise</a:t>
            </a:r>
          </a:p>
          <a:p>
            <a:pPr>
              <a:spcBef>
                <a:spcPts val="300"/>
              </a:spcBef>
              <a:spcAft>
                <a:spcPts val="600"/>
              </a:spcAft>
            </a:pPr>
            <a:r>
              <a:rPr lang="en-US" sz="1200" dirty="0">
                <a:solidFill>
                  <a:schemeClr val="tx1">
                    <a:lumMod val="65000"/>
                    <a:lumOff val="35000"/>
                  </a:schemeClr>
                </a:solidFill>
                <a:latin typeface="Arial" panose="020B0604020202020204" pitchFamily="34" charset="0"/>
                <a:cs typeface="Arial" panose="020B0604020202020204" pitchFamily="34" charset="0"/>
              </a:rPr>
              <a:t>Perceptions de </a:t>
            </a:r>
            <a:r>
              <a:rPr lang="en-US" sz="1200" dirty="0" err="1">
                <a:solidFill>
                  <a:schemeClr val="tx1">
                    <a:lumMod val="65000"/>
                    <a:lumOff val="35000"/>
                  </a:schemeClr>
                </a:solidFill>
                <a:latin typeface="Arial" panose="020B0604020202020204" pitchFamily="34" charset="0"/>
                <a:cs typeface="Arial" panose="020B0604020202020204" pitchFamily="34" charset="0"/>
              </a:rPr>
              <a:t>l’hybridation</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spcBef>
                <a:spcPts val="300"/>
              </a:spcBef>
              <a:spcAft>
                <a:spcPts val="600"/>
              </a:spcAft>
            </a:pPr>
            <a:r>
              <a:rPr lang="en-US" sz="1200" dirty="0" err="1">
                <a:solidFill>
                  <a:schemeClr val="tx1">
                    <a:lumMod val="65000"/>
                    <a:lumOff val="35000"/>
                  </a:schemeClr>
                </a:solidFill>
                <a:latin typeface="Arial" panose="020B0604020202020204" pitchFamily="34" charset="0"/>
                <a:cs typeface="Arial" panose="020B0604020202020204" pitchFamily="34" charset="0"/>
              </a:rPr>
              <a:t>Historique</a:t>
            </a:r>
            <a:r>
              <a:rPr lang="en-US" sz="1200" dirty="0">
                <a:solidFill>
                  <a:schemeClr val="tx1">
                    <a:lumMod val="65000"/>
                    <a:lumOff val="35000"/>
                  </a:schemeClr>
                </a:solidFill>
                <a:latin typeface="Arial" panose="020B0604020202020204" pitchFamily="34" charset="0"/>
                <a:cs typeface="Arial" panose="020B0604020202020204" pitchFamily="34" charset="0"/>
              </a:rPr>
              <a:t> de </a:t>
            </a:r>
            <a:r>
              <a:rPr lang="en-US" sz="1200" dirty="0" err="1">
                <a:solidFill>
                  <a:schemeClr val="tx1">
                    <a:lumMod val="65000"/>
                    <a:lumOff val="35000"/>
                  </a:schemeClr>
                </a:solidFill>
                <a:latin typeface="Arial" panose="020B0604020202020204" pitchFamily="34" charset="0"/>
                <a:cs typeface="Arial" panose="020B0604020202020204" pitchFamily="34" charset="0"/>
              </a:rPr>
              <a:t>l’hybridation</a:t>
            </a:r>
            <a:r>
              <a:rPr lang="en-US" sz="1200" dirty="0">
                <a:solidFill>
                  <a:schemeClr val="tx1">
                    <a:lumMod val="65000"/>
                    <a:lumOff val="35000"/>
                  </a:schemeClr>
                </a:solidFill>
                <a:latin typeface="Arial" panose="020B0604020202020204" pitchFamily="34" charset="0"/>
                <a:cs typeface="Arial" panose="020B0604020202020204" pitchFamily="34" charset="0"/>
              </a:rPr>
              <a:t> dans </a:t>
            </a:r>
            <a:r>
              <a:rPr lang="en-US" sz="1200" dirty="0" err="1">
                <a:solidFill>
                  <a:schemeClr val="tx1">
                    <a:lumMod val="65000"/>
                    <a:lumOff val="35000"/>
                  </a:schemeClr>
                </a:solidFill>
                <a:latin typeface="Arial" panose="020B0604020202020204" pitchFamily="34" charset="0"/>
                <a:cs typeface="Arial" panose="020B0604020202020204" pitchFamily="34" charset="0"/>
              </a:rPr>
              <a:t>l’établissement</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spcBef>
                <a:spcPts val="300"/>
              </a:spcBef>
              <a:spcAft>
                <a:spcPts val="600"/>
              </a:spcAft>
            </a:pPr>
            <a:r>
              <a:rPr lang="en-US" sz="1200" dirty="0">
                <a:solidFill>
                  <a:schemeClr val="tx1">
                    <a:lumMod val="65000"/>
                    <a:lumOff val="35000"/>
                  </a:schemeClr>
                </a:solidFill>
                <a:latin typeface="Arial" panose="020B0604020202020204" pitchFamily="34" charset="0"/>
                <a:cs typeface="Arial" panose="020B0604020202020204" pitchFamily="34" charset="0"/>
              </a:rPr>
              <a:t>Politiques et </a:t>
            </a:r>
            <a:r>
              <a:rPr lang="en-US" sz="1200" dirty="0" err="1">
                <a:solidFill>
                  <a:schemeClr val="tx1">
                    <a:lumMod val="65000"/>
                    <a:lumOff val="35000"/>
                  </a:schemeClr>
                </a:solidFill>
                <a:latin typeface="Arial" panose="020B0604020202020204" pitchFamily="34" charset="0"/>
                <a:cs typeface="Arial" panose="020B0604020202020204" pitchFamily="34" charset="0"/>
              </a:rPr>
              <a:t>cadrage</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institutionnel</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spcBef>
                <a:spcPts val="300"/>
              </a:spcBef>
              <a:spcAft>
                <a:spcPts val="600"/>
              </a:spcAft>
            </a:pPr>
            <a:r>
              <a:rPr lang="en-US" sz="1200" dirty="0" err="1">
                <a:solidFill>
                  <a:schemeClr val="tx1">
                    <a:lumMod val="65000"/>
                    <a:lumOff val="35000"/>
                  </a:schemeClr>
                </a:solidFill>
                <a:latin typeface="Arial" panose="020B0604020202020204" pitchFamily="34" charset="0"/>
                <a:cs typeface="Arial" panose="020B0604020202020204" pitchFamily="34" charset="0"/>
              </a:rPr>
              <a:t>L’hybridation</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aujourd’hui</a:t>
            </a:r>
            <a:r>
              <a:rPr lang="en-US" sz="1200" dirty="0">
                <a:solidFill>
                  <a:schemeClr val="tx1">
                    <a:lumMod val="65000"/>
                    <a:lumOff val="35000"/>
                  </a:schemeClr>
                </a:solidFill>
                <a:latin typeface="Arial" panose="020B0604020202020204" pitchFamily="34" charset="0"/>
                <a:cs typeface="Arial" panose="020B0604020202020204" pitchFamily="34" charset="0"/>
              </a:rPr>
              <a:t> : état des </a:t>
            </a:r>
            <a:r>
              <a:rPr lang="en-US" sz="1200" dirty="0" err="1">
                <a:solidFill>
                  <a:schemeClr val="tx1">
                    <a:lumMod val="65000"/>
                    <a:lumOff val="35000"/>
                  </a:schemeClr>
                </a:solidFill>
                <a:latin typeface="Arial" panose="020B0604020202020204" pitchFamily="34" charset="0"/>
                <a:cs typeface="Arial" panose="020B0604020202020204" pitchFamily="34" charset="0"/>
              </a:rPr>
              <a:t>lieux</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acteurs</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dispositifs</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besoins</a:t>
            </a:r>
            <a:r>
              <a:rPr lang="en-US" sz="1200" dirty="0">
                <a:solidFill>
                  <a:schemeClr val="tx1">
                    <a:lumMod val="65000"/>
                    <a:lumOff val="35000"/>
                  </a:schemeClr>
                </a:solidFill>
                <a:latin typeface="Arial" panose="020B0604020202020204" pitchFamily="34" charset="0"/>
                <a:cs typeface="Arial" panose="020B0604020202020204" pitchFamily="34" charset="0"/>
              </a:rPr>
              <a:t>, moyens, </a:t>
            </a:r>
            <a:r>
              <a:rPr lang="en-US" sz="1200" dirty="0" err="1">
                <a:solidFill>
                  <a:schemeClr val="tx1">
                    <a:lumMod val="65000"/>
                    <a:lumOff val="35000"/>
                  </a:schemeClr>
                </a:solidFill>
                <a:latin typeface="Arial" panose="020B0604020202020204" pitchFamily="34" charset="0"/>
                <a:cs typeface="Arial" panose="020B0604020202020204" pitchFamily="34" charset="0"/>
              </a:rPr>
              <a:t>évaluation</a:t>
            </a:r>
            <a:r>
              <a:rPr lang="en-US" sz="1200" dirty="0">
                <a:solidFill>
                  <a:schemeClr val="tx1">
                    <a:lumMod val="65000"/>
                    <a:lumOff val="35000"/>
                  </a:schemeClr>
                </a:solidFill>
                <a:latin typeface="Arial" panose="020B0604020202020204" pitchFamily="34" charset="0"/>
                <a:cs typeface="Arial" panose="020B0604020202020204" pitchFamily="34" charset="0"/>
              </a:rPr>
              <a:t>)</a:t>
            </a:r>
          </a:p>
          <a:p>
            <a:pPr>
              <a:spcBef>
                <a:spcPts val="300"/>
              </a:spcBef>
              <a:spcAft>
                <a:spcPts val="600"/>
              </a:spcAft>
            </a:pPr>
            <a:r>
              <a:rPr lang="en-US" sz="1200" dirty="0">
                <a:solidFill>
                  <a:schemeClr val="tx1">
                    <a:lumMod val="65000"/>
                    <a:lumOff val="35000"/>
                  </a:schemeClr>
                </a:solidFill>
                <a:latin typeface="Arial" panose="020B0604020202020204" pitchFamily="34" charset="0"/>
                <a:cs typeface="Arial" panose="020B0604020202020204" pitchFamily="34" charset="0"/>
              </a:rPr>
              <a:t>Perspectives</a:t>
            </a:r>
          </a:p>
          <a:p>
            <a:pPr marL="342900" indent="-342900">
              <a:lnSpc>
                <a:spcPts val="4000"/>
              </a:lnSpc>
              <a:buFont typeface="Arial" panose="020B0604020202020204" pitchFamily="34" charset="0"/>
              <a:buChar char="•"/>
            </a:pPr>
            <a:endParaRPr lang="en-US" sz="1200" dirty="0"/>
          </a:p>
          <a:p>
            <a:endParaRPr lang="en-US" dirty="0"/>
          </a:p>
        </p:txBody>
      </p:sp>
      <p:sp>
        <p:nvSpPr>
          <p:cNvPr id="4" name="Slide Number Placeholder 3">
            <a:extLst>
              <a:ext uri="{FF2B5EF4-FFF2-40B4-BE49-F238E27FC236}">
                <a16:creationId xmlns:a16="http://schemas.microsoft.com/office/drawing/2014/main" id="{CB14B2D0-3C91-E57D-6342-EF032A76DD55}"/>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50108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pPr algn="just">
              <a:lnSpc>
                <a:spcPct val="114000"/>
              </a:lnSpc>
              <a:spcAft>
                <a:spcPts val="800"/>
              </a:spcAft>
              <a:buNone/>
            </a:pPr>
            <a:r>
              <a:rPr lang="fr-LU" sz="1200" dirty="0">
                <a:solidFill>
                  <a:srgbClr val="000000"/>
                </a:solidFill>
                <a:effectLst/>
                <a:latin typeface="Calibri" panose="020F0502020204030204" pitchFamily="34" charset="0"/>
              </a:rPr>
              <a:t>L’originalité de cette communication réside donc dans l’articulation étroite entre ces méthodologies. D’un côté, l’analyse des EPA permet de documenter finement les pratiques d’apprentissage individuelles, leurs évolutions dans le temps, et leurs interactions au sein des dispositifs. De l’autre, l’analyse contextuelle permet de replacer ces pratiques dans un cadre plus large, en interrogeant les conditions institutionnelles, politiques et organisationnelles qui les rendent possibles ou les contraignent.</a:t>
            </a:r>
            <a:endParaRPr lang="fr-LU" dirty="0">
              <a:effectLst/>
            </a:endParaRPr>
          </a:p>
          <a:p>
            <a:pPr algn="just">
              <a:lnSpc>
                <a:spcPct val="114000"/>
              </a:lnSpc>
              <a:spcAft>
                <a:spcPts val="800"/>
              </a:spcAft>
              <a:buNone/>
            </a:pPr>
            <a:r>
              <a:rPr lang="fr-LU" sz="1200" dirty="0">
                <a:solidFill>
                  <a:srgbClr val="000000"/>
                </a:solidFill>
                <a:effectLst/>
                <a:latin typeface="Calibri" panose="020F0502020204030204" pitchFamily="34" charset="0"/>
              </a:rPr>
              <a:t>Cette double approche permet ainsi de croiser les regards étudiants, enseignants et décideurs, et de mieux comprendre comment les dispositifs hybrides sont vécus, négociés et transformés dans des contextes en mutation. Elle vise à comprendre les liens entre prescriptions institutionnelles et réalités de terrain, les leviers d’engagement et les obstacles à l’appropriation, ainsi que les conditions d’une hybridation contextualisée, accompagnée et évolutive.</a:t>
            </a:r>
          </a:p>
        </p:txBody>
      </p:sp>
    </p:spTree>
    <p:extLst>
      <p:ext uri="{BB962C8B-B14F-4D97-AF65-F5344CB8AC3E}">
        <p14:creationId xmlns:p14="http://schemas.microsoft.com/office/powerpoint/2010/main" val="3440776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9D5D-2557-F775-7AA3-7EB4A685D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F91D1-40E3-6612-BE0C-362138FF0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03913-20B0-22AC-ADA8-826C1D6B0DAF}"/>
              </a:ext>
            </a:extLst>
          </p:cNvPr>
          <p:cNvSpPr>
            <a:spLocks noGrp="1"/>
          </p:cNvSpPr>
          <p:nvPr>
            <p:ph type="body" idx="1"/>
          </p:nvPr>
        </p:nvSpPr>
        <p:spPr/>
        <p:txBody>
          <a:bodyPr/>
          <a:lstStyle/>
          <a:p>
            <a:pPr>
              <a:lnSpc>
                <a:spcPts val="2500"/>
              </a:lnSpc>
              <a:spcAft>
                <a:spcPts val="600"/>
              </a:spcAft>
            </a:pPr>
            <a:r>
              <a:rPr lang="en-US" sz="1200" dirty="0">
                <a:solidFill>
                  <a:schemeClr val="tx1">
                    <a:lumMod val="75000"/>
                    <a:lumOff val="25000"/>
                  </a:schemeClr>
                </a:solidFill>
                <a:ea typeface="Funnel Sans" pitchFamily="34" charset="-122"/>
                <a:cs typeface="Funnel Sans" pitchFamily="34" charset="-120"/>
              </a:rPr>
              <a:t>Comment et </a:t>
            </a:r>
            <a:r>
              <a:rPr lang="en-US" sz="1200" dirty="0" err="1">
                <a:solidFill>
                  <a:schemeClr val="tx1">
                    <a:lumMod val="75000"/>
                    <a:lumOff val="25000"/>
                  </a:schemeClr>
                </a:solidFill>
                <a:ea typeface="Funnel Sans" pitchFamily="34" charset="-122"/>
                <a:cs typeface="Funnel Sans" pitchFamily="34" charset="-120"/>
              </a:rPr>
              <a:t>jusqu’où</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anonymiser</a:t>
            </a:r>
            <a:r>
              <a:rPr lang="en-US" sz="1200" dirty="0">
                <a:solidFill>
                  <a:schemeClr val="tx1">
                    <a:lumMod val="75000"/>
                    <a:lumOff val="25000"/>
                  </a:schemeClr>
                </a:solidFill>
                <a:ea typeface="Funnel Sans" pitchFamily="34" charset="-122"/>
                <a:cs typeface="Funnel Sans" pitchFamily="34" charset="-120"/>
              </a:rPr>
              <a:t> les </a:t>
            </a:r>
            <a:r>
              <a:rPr lang="en-US" sz="1200" dirty="0" err="1">
                <a:solidFill>
                  <a:schemeClr val="tx1">
                    <a:lumMod val="75000"/>
                    <a:lumOff val="25000"/>
                  </a:schemeClr>
                </a:solidFill>
                <a:ea typeface="Funnel Sans" pitchFamily="34" charset="-122"/>
                <a:cs typeface="Funnel Sans" pitchFamily="34" charset="-120"/>
              </a:rPr>
              <a:t>universités</a:t>
            </a:r>
            <a:r>
              <a:rPr lang="en-US" sz="1200" dirty="0">
                <a:solidFill>
                  <a:schemeClr val="tx1">
                    <a:lumMod val="75000"/>
                    <a:lumOff val="25000"/>
                  </a:schemeClr>
                </a:solidFill>
                <a:ea typeface="Funnel Sans" pitchFamily="34" charset="-122"/>
                <a:cs typeface="Funnel Sans" pitchFamily="34" charset="-120"/>
              </a:rPr>
              <a:t> ? (ex. : </a:t>
            </a:r>
            <a:r>
              <a:rPr lang="en-US" sz="1200" dirty="0" err="1">
                <a:solidFill>
                  <a:schemeClr val="tx1">
                    <a:lumMod val="75000"/>
                    <a:lumOff val="25000"/>
                  </a:schemeClr>
                </a:solidFill>
                <a:ea typeface="Funnel Sans" pitchFamily="34" charset="-122"/>
                <a:cs typeface="Funnel Sans" pitchFamily="34" charset="-120"/>
              </a:rPr>
              <a:t>considérations</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spécifiques</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liées</a:t>
            </a:r>
            <a:r>
              <a:rPr lang="en-US" sz="1200" dirty="0">
                <a:solidFill>
                  <a:schemeClr val="tx1">
                    <a:lumMod val="75000"/>
                    <a:lumOff val="25000"/>
                  </a:schemeClr>
                </a:solidFill>
                <a:ea typeface="Funnel Sans" pitchFamily="34" charset="-122"/>
                <a:cs typeface="Funnel Sans" pitchFamily="34" charset="-120"/>
              </a:rPr>
              <a:t> au </a:t>
            </a:r>
            <a:r>
              <a:rPr lang="en-US" sz="1200" dirty="0" err="1">
                <a:solidFill>
                  <a:schemeClr val="tx1">
                    <a:lumMod val="75000"/>
                    <a:lumOff val="25000"/>
                  </a:schemeClr>
                </a:solidFill>
                <a:ea typeface="Funnel Sans" pitchFamily="34" charset="-122"/>
                <a:cs typeface="Funnel Sans" pitchFamily="34" charset="-120"/>
              </a:rPr>
              <a:t>multilinguisme</a:t>
            </a:r>
            <a:r>
              <a:rPr lang="en-US" sz="1200" dirty="0">
                <a:solidFill>
                  <a:schemeClr val="tx1">
                    <a:lumMod val="75000"/>
                    <a:lumOff val="25000"/>
                  </a:schemeClr>
                </a:solidFill>
                <a:ea typeface="Funnel Sans" pitchFamily="34" charset="-122"/>
                <a:cs typeface="Funnel Sans" pitchFamily="34" charset="-120"/>
              </a:rPr>
              <a:t> de </a:t>
            </a:r>
            <a:r>
              <a:rPr lang="en-US" sz="1200" dirty="0" err="1">
                <a:solidFill>
                  <a:schemeClr val="tx1">
                    <a:lumMod val="75000"/>
                    <a:lumOff val="25000"/>
                  </a:schemeClr>
                </a:solidFill>
                <a:ea typeface="Funnel Sans" pitchFamily="34" charset="-122"/>
                <a:cs typeface="Funnel Sans" pitchFamily="34" charset="-120"/>
              </a:rPr>
              <a:t>l’université</a:t>
            </a:r>
            <a:r>
              <a:rPr lang="en-US" sz="1200" dirty="0">
                <a:solidFill>
                  <a:schemeClr val="tx1">
                    <a:lumMod val="75000"/>
                    <a:lumOff val="25000"/>
                  </a:schemeClr>
                </a:solidFill>
                <a:ea typeface="Funnel Sans" pitchFamily="34" charset="-122"/>
                <a:cs typeface="Funnel Sans" pitchFamily="34" charset="-120"/>
              </a:rPr>
              <a:t>).</a:t>
            </a:r>
          </a:p>
          <a:p>
            <a:pPr>
              <a:lnSpc>
                <a:spcPts val="2500"/>
              </a:lnSpc>
              <a:spcAft>
                <a:spcPts val="600"/>
              </a:spcAft>
            </a:pPr>
            <a:r>
              <a:rPr lang="en-US" sz="1200" dirty="0">
                <a:solidFill>
                  <a:schemeClr val="tx1">
                    <a:lumMod val="75000"/>
                    <a:lumOff val="25000"/>
                  </a:schemeClr>
                </a:solidFill>
                <a:ea typeface="Funnel Sans" pitchFamily="34" charset="-122"/>
                <a:cs typeface="Funnel Sans" pitchFamily="34" charset="-120"/>
              </a:rPr>
              <a:t>Comment </a:t>
            </a:r>
            <a:r>
              <a:rPr lang="en-US" sz="1200" dirty="0" err="1">
                <a:solidFill>
                  <a:schemeClr val="tx1">
                    <a:lumMod val="75000"/>
                    <a:lumOff val="25000"/>
                  </a:schemeClr>
                </a:solidFill>
                <a:ea typeface="Funnel Sans" pitchFamily="34" charset="-122"/>
                <a:cs typeface="Funnel Sans" pitchFamily="34" charset="-120"/>
              </a:rPr>
              <a:t>obtenir</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une</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forme</a:t>
            </a:r>
            <a:r>
              <a:rPr lang="en-US" sz="1200" dirty="0">
                <a:solidFill>
                  <a:schemeClr val="tx1">
                    <a:lumMod val="75000"/>
                    <a:lumOff val="25000"/>
                  </a:schemeClr>
                </a:solidFill>
                <a:ea typeface="Funnel Sans" pitchFamily="34" charset="-122"/>
                <a:cs typeface="Funnel Sans" pitchFamily="34" charset="-120"/>
              </a:rPr>
              <a:t> de </a:t>
            </a:r>
            <a:r>
              <a:rPr lang="en-US" sz="1200" dirty="0" err="1">
                <a:solidFill>
                  <a:schemeClr val="tx1">
                    <a:lumMod val="75000"/>
                    <a:lumOff val="25000"/>
                  </a:schemeClr>
                </a:solidFill>
                <a:ea typeface="Funnel Sans" pitchFamily="34" charset="-122"/>
                <a:cs typeface="Funnel Sans" pitchFamily="34" charset="-120"/>
              </a:rPr>
              <a:t>consentement</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institutionnel</a:t>
            </a:r>
            <a:r>
              <a:rPr lang="en-US" sz="1200" dirty="0">
                <a:solidFill>
                  <a:schemeClr val="tx1">
                    <a:lumMod val="75000"/>
                    <a:lumOff val="25000"/>
                  </a:schemeClr>
                </a:solidFill>
                <a:ea typeface="Funnel Sans" pitchFamily="34" charset="-122"/>
                <a:cs typeface="Funnel Sans" pitchFamily="34" charset="-120"/>
              </a:rPr>
              <a:t> (informer </a:t>
            </a:r>
            <a:r>
              <a:rPr lang="en-US" sz="1200" dirty="0" err="1">
                <a:solidFill>
                  <a:schemeClr val="tx1">
                    <a:lumMod val="75000"/>
                    <a:lumOff val="25000"/>
                  </a:schemeClr>
                </a:solidFill>
                <a:ea typeface="Funnel Sans" pitchFamily="34" charset="-122"/>
                <a:cs typeface="Funnel Sans" pitchFamily="34" charset="-120"/>
              </a:rPr>
              <a:t>l’établissement</a:t>
            </a:r>
            <a:r>
              <a:rPr lang="en-US" sz="1200" dirty="0">
                <a:solidFill>
                  <a:schemeClr val="tx1">
                    <a:lumMod val="75000"/>
                    <a:lumOff val="25000"/>
                  </a:schemeClr>
                </a:solidFill>
                <a:ea typeface="Funnel Sans" pitchFamily="34" charset="-122"/>
                <a:cs typeface="Funnel Sans" pitchFamily="34" charset="-120"/>
              </a:rPr>
              <a:t> de la recherche) ?</a:t>
            </a:r>
          </a:p>
          <a:p>
            <a:pPr>
              <a:lnSpc>
                <a:spcPts val="2500"/>
              </a:lnSpc>
              <a:spcAft>
                <a:spcPts val="600"/>
              </a:spcAft>
            </a:pPr>
            <a:r>
              <a:rPr lang="en-US" sz="1200" dirty="0">
                <a:solidFill>
                  <a:schemeClr val="tx1">
                    <a:lumMod val="75000"/>
                    <a:lumOff val="25000"/>
                  </a:schemeClr>
                </a:solidFill>
                <a:ea typeface="Funnel Sans" pitchFamily="34" charset="-122"/>
                <a:cs typeface="Funnel Sans" pitchFamily="34" charset="-120"/>
              </a:rPr>
              <a:t>Adopter </a:t>
            </a:r>
            <a:r>
              <a:rPr lang="en-US" sz="1200" dirty="0" err="1">
                <a:solidFill>
                  <a:schemeClr val="tx1">
                    <a:lumMod val="75000"/>
                    <a:lumOff val="25000"/>
                  </a:schemeClr>
                </a:solidFill>
                <a:ea typeface="Funnel Sans" pitchFamily="34" charset="-122"/>
                <a:cs typeface="Funnel Sans" pitchFamily="34" charset="-120"/>
              </a:rPr>
              <a:t>une</a:t>
            </a:r>
            <a:r>
              <a:rPr lang="en-US" sz="1200" dirty="0">
                <a:solidFill>
                  <a:schemeClr val="tx1">
                    <a:lumMod val="75000"/>
                    <a:lumOff val="25000"/>
                  </a:schemeClr>
                </a:solidFill>
                <a:ea typeface="Funnel Sans" pitchFamily="34" charset="-122"/>
                <a:cs typeface="Funnel Sans" pitchFamily="34" charset="-120"/>
              </a:rPr>
              <a:t> posture critique constructive (</a:t>
            </a:r>
            <a:r>
              <a:rPr lang="en-US" sz="1200" dirty="0" err="1">
                <a:solidFill>
                  <a:schemeClr val="tx1">
                    <a:lumMod val="75000"/>
                    <a:lumOff val="25000"/>
                  </a:schemeClr>
                </a:solidFill>
                <a:ea typeface="Funnel Sans" pitchFamily="34" charset="-122"/>
                <a:cs typeface="Funnel Sans" pitchFamily="34" charset="-120"/>
              </a:rPr>
              <a:t>visée</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d’amélioration</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souligner</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ce</a:t>
            </a:r>
            <a:r>
              <a:rPr lang="en-US" sz="1200" dirty="0">
                <a:solidFill>
                  <a:schemeClr val="tx1">
                    <a:lumMod val="75000"/>
                    <a:lumOff val="25000"/>
                  </a:schemeClr>
                </a:solidFill>
                <a:ea typeface="Funnel Sans" pitchFamily="34" charset="-122"/>
                <a:cs typeface="Funnel Sans" pitchFamily="34" charset="-120"/>
              </a:rPr>
              <a:t> qui </a:t>
            </a:r>
            <a:r>
              <a:rPr lang="en-US" sz="1200" dirty="0" err="1">
                <a:solidFill>
                  <a:schemeClr val="tx1">
                    <a:lumMod val="75000"/>
                    <a:lumOff val="25000"/>
                  </a:schemeClr>
                </a:solidFill>
                <a:ea typeface="Funnel Sans" pitchFamily="34" charset="-122"/>
                <a:cs typeface="Funnel Sans" pitchFamily="34" charset="-120"/>
              </a:rPr>
              <a:t>fonctionne</a:t>
            </a:r>
            <a:r>
              <a:rPr lang="en-US" sz="1200" dirty="0">
                <a:solidFill>
                  <a:schemeClr val="tx1">
                    <a:lumMod val="75000"/>
                    <a:lumOff val="25000"/>
                  </a:schemeClr>
                </a:solidFill>
                <a:ea typeface="Funnel Sans" pitchFamily="34" charset="-122"/>
                <a:cs typeface="Funnel Sans" pitchFamily="34" charset="-120"/>
              </a:rPr>
              <a:t> bien, </a:t>
            </a:r>
            <a:r>
              <a:rPr lang="en-US" sz="1200" dirty="0" err="1">
                <a:solidFill>
                  <a:schemeClr val="tx1">
                    <a:lumMod val="75000"/>
                    <a:lumOff val="25000"/>
                  </a:schemeClr>
                </a:solidFill>
                <a:ea typeface="Funnel Sans" pitchFamily="34" charset="-122"/>
                <a:cs typeface="Funnel Sans" pitchFamily="34" charset="-120"/>
              </a:rPr>
              <a:t>contextualiser</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en</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fonction</a:t>
            </a:r>
            <a:r>
              <a:rPr lang="en-US" sz="1200" dirty="0">
                <a:solidFill>
                  <a:schemeClr val="tx1">
                    <a:lumMod val="75000"/>
                    <a:lumOff val="25000"/>
                  </a:schemeClr>
                </a:solidFill>
                <a:ea typeface="Funnel Sans" pitchFamily="34" charset="-122"/>
                <a:cs typeface="Funnel Sans" pitchFamily="34" charset="-120"/>
              </a:rPr>
              <a:t> des </a:t>
            </a:r>
            <a:r>
              <a:rPr lang="en-US" sz="1200" dirty="0" err="1">
                <a:solidFill>
                  <a:schemeClr val="tx1">
                    <a:lumMod val="75000"/>
                    <a:lumOff val="25000"/>
                  </a:schemeClr>
                </a:solidFill>
                <a:ea typeface="Funnel Sans" pitchFamily="34" charset="-122"/>
                <a:cs typeface="Funnel Sans" pitchFamily="34" charset="-120"/>
              </a:rPr>
              <a:t>contraintes</a:t>
            </a:r>
            <a:r>
              <a:rPr lang="en-US" sz="1200" dirty="0">
                <a:solidFill>
                  <a:schemeClr val="tx1">
                    <a:lumMod val="75000"/>
                    <a:lumOff val="25000"/>
                  </a:schemeClr>
                </a:solidFill>
                <a:ea typeface="Funnel Sans" pitchFamily="34" charset="-122"/>
                <a:cs typeface="Funnel Sans" pitchFamily="34" charset="-120"/>
              </a:rPr>
              <a:t> et des efforts).</a:t>
            </a:r>
          </a:p>
          <a:p>
            <a:pPr>
              <a:lnSpc>
                <a:spcPts val="2500"/>
              </a:lnSpc>
              <a:spcAft>
                <a:spcPts val="600"/>
              </a:spcAft>
            </a:pPr>
            <a:r>
              <a:rPr lang="en-US" sz="1200" dirty="0">
                <a:solidFill>
                  <a:schemeClr val="tx1">
                    <a:lumMod val="75000"/>
                    <a:lumOff val="25000"/>
                  </a:schemeClr>
                </a:solidFill>
                <a:ea typeface="Funnel Sans" pitchFamily="34" charset="-122"/>
                <a:cs typeface="Funnel Sans" pitchFamily="34" charset="-120"/>
              </a:rPr>
              <a:t>Communication </a:t>
            </a:r>
            <a:r>
              <a:rPr lang="en-US" sz="1200" dirty="0" err="1">
                <a:solidFill>
                  <a:schemeClr val="tx1">
                    <a:lumMod val="75000"/>
                    <a:lumOff val="25000"/>
                  </a:schemeClr>
                </a:solidFill>
                <a:ea typeface="Funnel Sans" pitchFamily="34" charset="-122"/>
                <a:cs typeface="Funnel Sans" pitchFamily="34" charset="-120"/>
              </a:rPr>
              <a:t>transparente</a:t>
            </a:r>
            <a:r>
              <a:rPr lang="en-US" sz="1200" dirty="0">
                <a:solidFill>
                  <a:schemeClr val="tx1">
                    <a:lumMod val="75000"/>
                    <a:lumOff val="25000"/>
                  </a:schemeClr>
                </a:solidFill>
                <a:ea typeface="Funnel Sans" pitchFamily="34" charset="-122"/>
                <a:cs typeface="Funnel Sans" pitchFamily="34" charset="-120"/>
              </a:rPr>
              <a:t> sur les </a:t>
            </a:r>
            <a:r>
              <a:rPr lang="en-US" sz="1200" dirty="0" err="1">
                <a:solidFill>
                  <a:schemeClr val="tx1">
                    <a:lumMod val="75000"/>
                    <a:lumOff val="25000"/>
                  </a:schemeClr>
                </a:solidFill>
                <a:ea typeface="Funnel Sans" pitchFamily="34" charset="-122"/>
                <a:cs typeface="Funnel Sans" pitchFamily="34" charset="-120"/>
              </a:rPr>
              <a:t>résultats</a:t>
            </a:r>
            <a:r>
              <a:rPr lang="en-US" sz="1200" dirty="0">
                <a:solidFill>
                  <a:schemeClr val="tx1">
                    <a:lumMod val="75000"/>
                    <a:lumOff val="25000"/>
                  </a:schemeClr>
                </a:solidFill>
                <a:ea typeface="Funnel Sans" pitchFamily="34" charset="-122"/>
                <a:cs typeface="Funnel Sans" pitchFamily="34" charset="-120"/>
              </a:rPr>
              <a:t> et </a:t>
            </a:r>
            <a:r>
              <a:rPr lang="en-US" sz="1200" dirty="0" err="1">
                <a:solidFill>
                  <a:schemeClr val="tx1">
                    <a:lumMod val="75000"/>
                    <a:lumOff val="25000"/>
                  </a:schemeClr>
                </a:solidFill>
                <a:ea typeface="Funnel Sans" pitchFamily="34" charset="-122"/>
                <a:cs typeface="Funnel Sans" pitchFamily="34" charset="-120"/>
              </a:rPr>
              <a:t>leur</a:t>
            </a:r>
            <a:r>
              <a:rPr lang="en-US" sz="1200" dirty="0">
                <a:solidFill>
                  <a:schemeClr val="tx1">
                    <a:lumMod val="75000"/>
                    <a:lumOff val="25000"/>
                  </a:schemeClr>
                </a:solidFill>
                <a:ea typeface="Funnel Sans" pitchFamily="34" charset="-122"/>
                <a:cs typeface="Funnel Sans" pitchFamily="34" charset="-120"/>
              </a:rPr>
              <a:t> diffusion.</a:t>
            </a:r>
          </a:p>
          <a:p>
            <a:pPr>
              <a:lnSpc>
                <a:spcPts val="2500"/>
              </a:lnSpc>
              <a:spcAft>
                <a:spcPts val="600"/>
              </a:spcAft>
            </a:pPr>
            <a:r>
              <a:rPr lang="en-US" sz="1200" dirty="0">
                <a:solidFill>
                  <a:schemeClr val="tx1">
                    <a:lumMod val="75000"/>
                    <a:lumOff val="25000"/>
                  </a:schemeClr>
                </a:solidFill>
                <a:ea typeface="Funnel Sans" pitchFamily="34" charset="-122"/>
                <a:cs typeface="Funnel Sans" pitchFamily="34" charset="-120"/>
              </a:rPr>
              <a:t>Comment </a:t>
            </a:r>
            <a:r>
              <a:rPr lang="en-US" sz="1200" dirty="0" err="1">
                <a:solidFill>
                  <a:schemeClr val="tx1">
                    <a:lumMod val="75000"/>
                    <a:lumOff val="25000"/>
                  </a:schemeClr>
                </a:solidFill>
                <a:ea typeface="Funnel Sans" pitchFamily="34" charset="-122"/>
                <a:cs typeface="Funnel Sans" pitchFamily="34" charset="-120"/>
              </a:rPr>
              <a:t>enrichir</a:t>
            </a:r>
            <a:r>
              <a:rPr lang="en-US" sz="1200" dirty="0">
                <a:solidFill>
                  <a:schemeClr val="tx1">
                    <a:lumMod val="75000"/>
                    <a:lumOff val="25000"/>
                  </a:schemeClr>
                </a:solidFill>
                <a:ea typeface="Funnel Sans" pitchFamily="34" charset="-122"/>
                <a:cs typeface="Funnel Sans" pitchFamily="34" charset="-120"/>
              </a:rPr>
              <a:t> les analyses des </a:t>
            </a:r>
            <a:r>
              <a:rPr lang="en-US" sz="1200" dirty="0" err="1">
                <a:solidFill>
                  <a:schemeClr val="tx1">
                    <a:lumMod val="75000"/>
                    <a:lumOff val="25000"/>
                  </a:schemeClr>
                </a:solidFill>
                <a:ea typeface="Funnel Sans" pitchFamily="34" charset="-122"/>
                <a:cs typeface="Funnel Sans" pitchFamily="34" charset="-120"/>
              </a:rPr>
              <a:t>dispositifs</a:t>
            </a:r>
            <a:r>
              <a:rPr lang="en-US" sz="1200" dirty="0">
                <a:solidFill>
                  <a:schemeClr val="tx1">
                    <a:lumMod val="75000"/>
                    <a:lumOff val="25000"/>
                  </a:schemeClr>
                </a:solidFill>
                <a:ea typeface="Funnel Sans" pitchFamily="34" charset="-122"/>
                <a:cs typeface="Funnel Sans" pitchFamily="34" charset="-120"/>
              </a:rPr>
              <a:t> avec les </a:t>
            </a:r>
            <a:r>
              <a:rPr lang="en-US" sz="1200" dirty="0" err="1">
                <a:solidFill>
                  <a:schemeClr val="tx1">
                    <a:lumMod val="75000"/>
                    <a:lumOff val="25000"/>
                  </a:schemeClr>
                </a:solidFill>
                <a:ea typeface="Funnel Sans" pitchFamily="34" charset="-122"/>
                <a:cs typeface="Funnel Sans" pitchFamily="34" charset="-120"/>
              </a:rPr>
              <a:t>éléments</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contextuels</a:t>
            </a:r>
            <a:r>
              <a:rPr lang="en-US" sz="1200" dirty="0">
                <a:solidFill>
                  <a:schemeClr val="tx1">
                    <a:lumMod val="75000"/>
                    <a:lumOff val="25000"/>
                  </a:schemeClr>
                </a:solidFill>
                <a:ea typeface="Funnel Sans" pitchFamily="34" charset="-122"/>
                <a:cs typeface="Funnel Sans" pitchFamily="34" charset="-120"/>
              </a:rPr>
              <a:t>, sans </a:t>
            </a:r>
            <a:r>
              <a:rPr lang="en-US" sz="1200" dirty="0" err="1">
                <a:solidFill>
                  <a:schemeClr val="tx1">
                    <a:lumMod val="75000"/>
                    <a:lumOff val="25000"/>
                  </a:schemeClr>
                </a:solidFill>
                <a:ea typeface="Funnel Sans" pitchFamily="34" charset="-122"/>
                <a:cs typeface="Funnel Sans" pitchFamily="34" charset="-120"/>
              </a:rPr>
              <a:t>perdre</a:t>
            </a:r>
            <a:r>
              <a:rPr lang="en-US" sz="1200" dirty="0">
                <a:solidFill>
                  <a:schemeClr val="tx1">
                    <a:lumMod val="75000"/>
                    <a:lumOff val="25000"/>
                  </a:schemeClr>
                </a:solidFill>
                <a:ea typeface="Funnel Sans" pitchFamily="34" charset="-122"/>
                <a:cs typeface="Funnel Sans" pitchFamily="34" charset="-120"/>
              </a:rPr>
              <a:t> </a:t>
            </a:r>
            <a:r>
              <a:rPr lang="en-US" sz="1200" dirty="0" err="1">
                <a:solidFill>
                  <a:schemeClr val="tx1">
                    <a:lumMod val="75000"/>
                    <a:lumOff val="25000"/>
                  </a:schemeClr>
                </a:solidFill>
                <a:ea typeface="Funnel Sans" pitchFamily="34" charset="-122"/>
                <a:cs typeface="Funnel Sans" pitchFamily="34" charset="-120"/>
              </a:rPr>
              <a:t>l’anonymat</a:t>
            </a:r>
            <a:r>
              <a:rPr lang="en-US" sz="1200" dirty="0">
                <a:solidFill>
                  <a:schemeClr val="tx1">
                    <a:lumMod val="75000"/>
                    <a:lumOff val="25000"/>
                  </a:schemeClr>
                </a:solidFill>
                <a:ea typeface="Funnel Sans" pitchFamily="34" charset="-122"/>
                <a:cs typeface="Funnel Sans" pitchFamily="34" charset="-120"/>
              </a:rPr>
              <a:t> et </a:t>
            </a:r>
            <a:r>
              <a:rPr lang="en-US" sz="1200" dirty="0" err="1">
                <a:solidFill>
                  <a:schemeClr val="tx1">
                    <a:lumMod val="75000"/>
                    <a:lumOff val="25000"/>
                  </a:schemeClr>
                </a:solidFill>
                <a:ea typeface="Funnel Sans" pitchFamily="34" charset="-122"/>
                <a:cs typeface="Funnel Sans" pitchFamily="34" charset="-120"/>
              </a:rPr>
              <a:t>risquer</a:t>
            </a:r>
            <a:r>
              <a:rPr lang="en-US" sz="1200" dirty="0">
                <a:solidFill>
                  <a:schemeClr val="tx1">
                    <a:lumMod val="75000"/>
                    <a:lumOff val="25000"/>
                  </a:schemeClr>
                </a:solidFill>
                <a:ea typeface="Funnel Sans" pitchFamily="34" charset="-122"/>
                <a:cs typeface="Funnel Sans" pitchFamily="34" charset="-120"/>
              </a:rPr>
              <a:t> de “</a:t>
            </a:r>
            <a:r>
              <a:rPr lang="en-US" sz="1200" dirty="0" err="1">
                <a:solidFill>
                  <a:schemeClr val="tx1">
                    <a:lumMod val="75000"/>
                    <a:lumOff val="25000"/>
                  </a:schemeClr>
                </a:solidFill>
                <a:ea typeface="Funnel Sans" pitchFamily="34" charset="-122"/>
                <a:cs typeface="Funnel Sans" pitchFamily="34" charset="-120"/>
              </a:rPr>
              <a:t>froisser</a:t>
            </a:r>
            <a:r>
              <a:rPr lang="en-US" sz="1200" dirty="0">
                <a:solidFill>
                  <a:schemeClr val="tx1">
                    <a:lumMod val="75000"/>
                    <a:lumOff val="25000"/>
                  </a:schemeClr>
                </a:solidFill>
                <a:ea typeface="Funnel Sans" pitchFamily="34" charset="-122"/>
                <a:cs typeface="Funnel Sans" pitchFamily="34" charset="-120"/>
              </a:rPr>
              <a:t>” les </a:t>
            </a:r>
            <a:r>
              <a:rPr lang="en-US" sz="1200" dirty="0" err="1">
                <a:solidFill>
                  <a:schemeClr val="tx1">
                    <a:lumMod val="75000"/>
                    <a:lumOff val="25000"/>
                  </a:schemeClr>
                </a:solidFill>
                <a:ea typeface="Funnel Sans" pitchFamily="34" charset="-122"/>
                <a:cs typeface="Funnel Sans" pitchFamily="34" charset="-120"/>
              </a:rPr>
              <a:t>organisations</a:t>
            </a:r>
            <a:r>
              <a:rPr lang="en-US" sz="1200" dirty="0">
                <a:solidFill>
                  <a:schemeClr val="tx1">
                    <a:lumMod val="75000"/>
                    <a:lumOff val="25000"/>
                  </a:schemeClr>
                </a:solidFill>
                <a:ea typeface="Funnel Sans" pitchFamily="34" charset="-122"/>
                <a:cs typeface="Funnel Sans" pitchFamily="34" charset="-120"/>
              </a:rPr>
              <a:t> ?</a:t>
            </a:r>
          </a:p>
          <a:p>
            <a:pPr>
              <a:lnSpc>
                <a:spcPts val="2500"/>
              </a:lnSpc>
              <a:spcAft>
                <a:spcPts val="600"/>
              </a:spcAft>
            </a:pPr>
            <a:r>
              <a:rPr lang="en-US" sz="1200" dirty="0">
                <a:solidFill>
                  <a:schemeClr val="tx1">
                    <a:lumMod val="75000"/>
                    <a:lumOff val="25000"/>
                  </a:schemeClr>
                </a:solidFill>
              </a:rPr>
              <a:t>Questionnaire </a:t>
            </a:r>
            <a:r>
              <a:rPr lang="en-US" sz="1200" dirty="0" err="1">
                <a:solidFill>
                  <a:schemeClr val="tx1">
                    <a:lumMod val="75000"/>
                    <a:lumOff val="25000"/>
                  </a:schemeClr>
                </a:solidFill>
              </a:rPr>
              <a:t>enseignant</a:t>
            </a:r>
            <a:r>
              <a:rPr lang="en-US" sz="1200" dirty="0">
                <a:solidFill>
                  <a:schemeClr val="tx1">
                    <a:lumMod val="75000"/>
                    <a:lumOff val="25000"/>
                  </a:schemeClr>
                </a:solidFill>
              </a:rPr>
              <a:t> – questions sur le </a:t>
            </a:r>
            <a:r>
              <a:rPr lang="en-US" sz="1200" dirty="0" err="1">
                <a:solidFill>
                  <a:schemeClr val="tx1">
                    <a:lumMod val="75000"/>
                    <a:lumOff val="25000"/>
                  </a:schemeClr>
                </a:solidFill>
              </a:rPr>
              <a:t>soutien</a:t>
            </a:r>
            <a:r>
              <a:rPr lang="en-US" sz="1200" dirty="0">
                <a:solidFill>
                  <a:schemeClr val="tx1">
                    <a:lumMod val="75000"/>
                    <a:lumOff val="25000"/>
                  </a:schemeClr>
                </a:solidFill>
              </a:rPr>
              <a:t> </a:t>
            </a:r>
            <a:r>
              <a:rPr lang="en-US" sz="1200" dirty="0" err="1">
                <a:solidFill>
                  <a:schemeClr val="tx1">
                    <a:lumMod val="75000"/>
                    <a:lumOff val="25000"/>
                  </a:schemeClr>
                </a:solidFill>
              </a:rPr>
              <a:t>perçu</a:t>
            </a:r>
            <a:r>
              <a:rPr lang="en-US" sz="1200" dirty="0">
                <a:solidFill>
                  <a:schemeClr val="tx1">
                    <a:lumMod val="75000"/>
                    <a:lumOff val="25000"/>
                  </a:schemeClr>
                </a:solidFill>
              </a:rPr>
              <a:t> de </a:t>
            </a:r>
            <a:r>
              <a:rPr lang="en-US" sz="1200" dirty="0" err="1">
                <a:solidFill>
                  <a:schemeClr val="tx1">
                    <a:lumMod val="75000"/>
                    <a:lumOff val="25000"/>
                  </a:schemeClr>
                </a:solidFill>
              </a:rPr>
              <a:t>l’institution</a:t>
            </a:r>
            <a:r>
              <a:rPr lang="en-US" sz="1200" dirty="0">
                <a:solidFill>
                  <a:schemeClr val="tx1">
                    <a:lumMod val="75000"/>
                    <a:lumOff val="25000"/>
                  </a:schemeClr>
                </a:solidFill>
              </a:rPr>
              <a:t> (financier, temps, formations)</a:t>
            </a:r>
          </a:p>
          <a:p>
            <a:endParaRPr lang="en-US" dirty="0"/>
          </a:p>
        </p:txBody>
      </p:sp>
      <p:sp>
        <p:nvSpPr>
          <p:cNvPr id="4" name="Slide Number Placeholder 3">
            <a:extLst>
              <a:ext uri="{FF2B5EF4-FFF2-40B4-BE49-F238E27FC236}">
                <a16:creationId xmlns:a16="http://schemas.microsoft.com/office/drawing/2014/main" id="{E79DEEB3-19A7-676C-BB71-D5813C5317AB}"/>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74648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PAGE IDENTITÉ FACULTÉ</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25</a:t>
            </a:fld>
            <a:endParaRPr lang="fr-FR"/>
          </a:p>
        </p:txBody>
      </p:sp>
    </p:spTree>
    <p:extLst>
      <p:ext uri="{BB962C8B-B14F-4D97-AF65-F5344CB8AC3E}">
        <p14:creationId xmlns:p14="http://schemas.microsoft.com/office/powerpoint/2010/main" val="208271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LU" sz="1200" kern="1200" dirty="0">
                <a:solidFill>
                  <a:schemeClr val="tx1"/>
                </a:solidFill>
                <a:effectLst/>
                <a:latin typeface="+mn-lt"/>
                <a:ea typeface="+mn-ea"/>
                <a:cs typeface="+mn-cs"/>
              </a:rPr>
              <a:t>Les organisations sont définies comme des unités formelles, dotées de ressources et de pouvoir, avec des parties prenantes concernées par les résultats de la recherche.</a:t>
            </a:r>
          </a:p>
          <a:p>
            <a:pPr lvl="0"/>
            <a:r>
              <a:rPr lang="fr-LU" sz="1200" kern="1200" dirty="0">
                <a:solidFill>
                  <a:schemeClr val="tx1"/>
                </a:solidFill>
                <a:effectLst/>
                <a:latin typeface="+mn-lt"/>
                <a:ea typeface="+mn-ea"/>
                <a:cs typeface="+mn-cs"/>
              </a:rPr>
              <a:t>La relation entre chercheur et organisation est analysée sous l’angle des </a:t>
            </a:r>
            <a:r>
              <a:rPr lang="fr-LU" sz="1200" b="0" kern="1200" dirty="0">
                <a:solidFill>
                  <a:schemeClr val="tx1"/>
                </a:solidFill>
                <a:effectLst/>
                <a:latin typeface="+mn-lt"/>
                <a:ea typeface="+mn-ea"/>
                <a:cs typeface="+mn-cs"/>
              </a:rPr>
              <a:t>relations de pouvoir, vues comme flexibles et relationnelles, avec une vulnérabilité potentielle des deux côtés.</a:t>
            </a:r>
          </a:p>
          <a:p>
            <a:pPr lvl="0"/>
            <a:endParaRPr lang="fr-LU" sz="1200" b="0" kern="1200" dirty="0">
              <a:solidFill>
                <a:schemeClr val="tx1"/>
              </a:solidFill>
              <a:effectLst/>
              <a:latin typeface="+mn-lt"/>
              <a:ea typeface="+mn-ea"/>
              <a:cs typeface="+mn-cs"/>
            </a:endParaRPr>
          </a:p>
          <a:p>
            <a:pPr lvl="0"/>
            <a:r>
              <a:rPr lang="fr-LU" sz="1200" b="0" kern="1200" dirty="0">
                <a:solidFill>
                  <a:schemeClr val="tx1"/>
                </a:solidFill>
                <a:effectLst/>
                <a:latin typeface="+mn-lt"/>
                <a:ea typeface="+mn-ea"/>
                <a:cs typeface="+mn-cs"/>
              </a:rPr>
              <a:t>Méso-éthique :</a:t>
            </a:r>
          </a:p>
          <a:p>
            <a:pPr marL="171450" lvl="0" indent="-171450">
              <a:buFontTx/>
              <a:buChar char="-"/>
            </a:pPr>
            <a:r>
              <a:rPr lang="fr-LU" sz="1200" b="0" kern="1200" dirty="0">
                <a:solidFill>
                  <a:schemeClr val="tx1"/>
                </a:solidFill>
                <a:effectLst/>
                <a:latin typeface="+mn-lt"/>
                <a:ea typeface="+mn-ea"/>
                <a:cs typeface="+mn-cs"/>
              </a:rPr>
              <a:t>On étudie des dispositifs implantés dans des structures </a:t>
            </a:r>
            <a:r>
              <a:rPr lang="fr-LU" sz="1200" b="0" kern="1200" dirty="0" err="1">
                <a:solidFill>
                  <a:schemeClr val="tx1"/>
                </a:solidFill>
                <a:effectLst/>
                <a:latin typeface="+mn-lt"/>
                <a:ea typeface="+mn-ea"/>
                <a:cs typeface="+mn-cs"/>
              </a:rPr>
              <a:t>organisationnnelles</a:t>
            </a:r>
            <a:r>
              <a:rPr lang="fr-LU" sz="1200" b="0" kern="1200" dirty="0">
                <a:solidFill>
                  <a:schemeClr val="tx1"/>
                </a:solidFill>
                <a:effectLst/>
                <a:latin typeface="+mn-lt"/>
                <a:ea typeface="+mn-ea"/>
                <a:cs typeface="+mn-cs"/>
              </a:rPr>
              <a:t> spécifiques (</a:t>
            </a:r>
            <a:r>
              <a:rPr lang="fr-LU" sz="1200" b="0" kern="1200" dirty="0" err="1">
                <a:solidFill>
                  <a:schemeClr val="tx1"/>
                </a:solidFill>
                <a:effectLst/>
                <a:latin typeface="+mn-lt"/>
                <a:ea typeface="+mn-ea"/>
                <a:cs typeface="+mn-cs"/>
              </a:rPr>
              <a:t>unif</a:t>
            </a:r>
            <a:r>
              <a:rPr lang="fr-LU" sz="1200" b="0" kern="1200" dirty="0">
                <a:solidFill>
                  <a:schemeClr val="tx1"/>
                </a:solidFill>
                <a:effectLst/>
                <a:latin typeface="+mn-lt"/>
                <a:ea typeface="+mn-ea"/>
                <a:cs typeface="+mn-cs"/>
              </a:rPr>
              <a:t> et HE)</a:t>
            </a:r>
          </a:p>
          <a:p>
            <a:pPr marL="171450" lvl="0" indent="-171450">
              <a:buFontTx/>
              <a:buChar char="-"/>
            </a:pPr>
            <a:r>
              <a:rPr lang="fr-LU" sz="1200" b="0" kern="1200" dirty="0">
                <a:solidFill>
                  <a:schemeClr val="tx1"/>
                </a:solidFill>
                <a:effectLst/>
                <a:latin typeface="+mn-lt"/>
                <a:ea typeface="+mn-ea"/>
                <a:cs typeface="+mn-cs"/>
              </a:rPr>
              <a:t>Peuvent être identifiables même indirectement à travers les dispositifs </a:t>
            </a:r>
          </a:p>
          <a:p>
            <a:pPr marL="171450" lvl="0" indent="-171450">
              <a:buFontTx/>
              <a:buChar char="-"/>
            </a:pPr>
            <a:r>
              <a:rPr lang="fr-LU" sz="1200" b="0" kern="1200" dirty="0">
                <a:solidFill>
                  <a:schemeClr val="tx1"/>
                </a:solidFill>
                <a:effectLst/>
                <a:latin typeface="+mn-lt"/>
                <a:ea typeface="+mn-ea"/>
                <a:cs typeface="+mn-cs"/>
              </a:rPr>
              <a:t>Les résultats (richesse des dispositifs étudiés, présence ou absence de soutien de l’organisation, perceptions des acteurs) peuvent affecter la réputation de l’organisation et risquent d’être diffusés dans le monde scientifique voir même politique (recommandations…)</a:t>
            </a:r>
          </a:p>
          <a:p>
            <a:pPr marL="171450" lvl="0" indent="-171450">
              <a:buFontTx/>
              <a:buChar char="-"/>
            </a:pPr>
            <a:r>
              <a:rPr lang="fr-LU" sz="1200" b="0" kern="1200" dirty="0">
                <a:solidFill>
                  <a:schemeClr val="tx1"/>
                </a:solidFill>
                <a:effectLst/>
                <a:latin typeface="+mn-lt"/>
                <a:ea typeface="+mn-ea"/>
                <a:cs typeface="+mn-cs"/>
              </a:rPr>
              <a:t>Accès à des informations internes, parfois sensibles, sur les pratiques pédagogiques, les tensions, les </a:t>
            </a:r>
            <a:r>
              <a:rPr lang="fr-LU" sz="1200" b="0" kern="1200" dirty="0" err="1">
                <a:solidFill>
                  <a:schemeClr val="tx1"/>
                </a:solidFill>
                <a:effectLst/>
                <a:latin typeface="+mn-lt"/>
                <a:ea typeface="+mn-ea"/>
                <a:cs typeface="+mn-cs"/>
              </a:rPr>
              <a:t>resistances</a:t>
            </a:r>
            <a:endParaRPr lang="fr-LU" sz="1200" b="0" kern="1200" dirty="0">
              <a:solidFill>
                <a:schemeClr val="tx1"/>
              </a:solidFill>
              <a:effectLst/>
              <a:latin typeface="+mn-lt"/>
              <a:ea typeface="+mn-ea"/>
              <a:cs typeface="+mn-cs"/>
            </a:endParaRPr>
          </a:p>
          <a:p>
            <a:r>
              <a:rPr lang="en-US" dirty="0" err="1"/>
              <a:t>Donc</a:t>
            </a:r>
            <a:r>
              <a:rPr lang="en-US" dirty="0"/>
              <a:t> </a:t>
            </a:r>
            <a:r>
              <a:rPr lang="en-US" dirty="0" err="1"/>
              <a:t>asymétrie</a:t>
            </a:r>
            <a:r>
              <a:rPr lang="en-US" dirty="0"/>
              <a:t> de </a:t>
            </a:r>
            <a:r>
              <a:rPr lang="en-US" dirty="0" err="1"/>
              <a:t>pouvoir</a:t>
            </a:r>
            <a:r>
              <a:rPr lang="en-US" dirty="0"/>
              <a:t> entre les </a:t>
            </a:r>
            <a:r>
              <a:rPr lang="en-US" dirty="0" err="1"/>
              <a:t>chercheurs</a:t>
            </a:r>
            <a:r>
              <a:rPr lang="en-US" dirty="0"/>
              <a:t> et les institutions observes</a:t>
            </a:r>
          </a:p>
          <a:p>
            <a:endParaRPr lang="en-US" dirty="0"/>
          </a:p>
          <a:p>
            <a:r>
              <a:rPr lang="en-US" dirty="0" err="1"/>
              <a:t>Projet</a:t>
            </a:r>
            <a:r>
              <a:rPr lang="en-US" dirty="0"/>
              <a:t> à </a:t>
            </a:r>
            <a:r>
              <a:rPr lang="en-US" dirty="0" err="1"/>
              <a:t>différents</a:t>
            </a:r>
            <a:r>
              <a:rPr lang="en-US" dirty="0"/>
              <a:t> </a:t>
            </a:r>
            <a:r>
              <a:rPr lang="en-US" dirty="0" err="1"/>
              <a:t>niveaux</a:t>
            </a:r>
            <a:r>
              <a:rPr lang="en-US" dirty="0"/>
              <a:t>, </a:t>
            </a:r>
            <a:r>
              <a:rPr lang="en-US" dirty="0" err="1"/>
              <a:t>implique</a:t>
            </a:r>
            <a:r>
              <a:rPr lang="en-US" dirty="0"/>
              <a:t> des </a:t>
            </a:r>
            <a:r>
              <a:rPr lang="en-US" dirty="0" err="1"/>
              <a:t>réflexions</a:t>
            </a:r>
            <a:r>
              <a:rPr lang="en-US" dirty="0"/>
              <a:t> </a:t>
            </a:r>
            <a:r>
              <a:rPr lang="en-US" dirty="0" err="1"/>
              <a:t>multiniveaux</a:t>
            </a:r>
            <a:r>
              <a:rPr lang="en-US" dirty="0"/>
              <a:t>, </a:t>
            </a:r>
            <a:r>
              <a:rPr lang="en-US" dirty="0" err="1"/>
              <a:t>notamment</a:t>
            </a:r>
            <a:r>
              <a:rPr lang="en-US" dirty="0"/>
              <a:t> au </a:t>
            </a:r>
            <a:r>
              <a:rPr lang="en-US" dirty="0" err="1"/>
              <a:t>niveau</a:t>
            </a:r>
            <a:r>
              <a:rPr lang="en-US" dirty="0"/>
              <a:t> de </a:t>
            </a:r>
            <a:r>
              <a:rPr lang="en-US" dirty="0" err="1"/>
              <a:t>l’éthique</a:t>
            </a:r>
            <a:r>
              <a:rPr lang="en-US" dirty="0"/>
              <a:t> – respect de </a:t>
            </a:r>
            <a:r>
              <a:rPr lang="en-US" dirty="0" err="1"/>
              <a:t>l’anonymat</a:t>
            </a:r>
            <a:r>
              <a:rPr lang="en-US" dirty="0"/>
              <a:t> à la </a:t>
            </a:r>
            <a:r>
              <a:rPr lang="en-US" dirty="0" err="1"/>
              <a:t>fois</a:t>
            </a:r>
            <a:r>
              <a:rPr lang="en-US" dirty="0"/>
              <a:t> des </a:t>
            </a:r>
            <a:r>
              <a:rPr lang="en-US" dirty="0" err="1"/>
              <a:t>étudiants</a:t>
            </a:r>
            <a:r>
              <a:rPr lang="en-US" dirty="0"/>
              <a:t>, des </a:t>
            </a:r>
            <a:r>
              <a:rPr lang="en-US" dirty="0" err="1"/>
              <a:t>enseignants</a:t>
            </a:r>
            <a:r>
              <a:rPr lang="en-US" dirty="0"/>
              <a:t>, des </a:t>
            </a:r>
            <a:r>
              <a:rPr lang="en-US" dirty="0" err="1"/>
              <a:t>dispositifs</a:t>
            </a:r>
            <a:r>
              <a:rPr lang="en-US" dirty="0"/>
              <a:t> et des </a:t>
            </a:r>
            <a:r>
              <a:rPr lang="en-US" dirty="0" err="1"/>
              <a:t>établissements</a:t>
            </a:r>
            <a:r>
              <a:rPr lang="en-US" dirty="0"/>
              <a:t> (comment ne pas </a:t>
            </a:r>
            <a:r>
              <a:rPr lang="en-US" dirty="0" err="1"/>
              <a:t>froisser</a:t>
            </a:r>
            <a:r>
              <a:rPr lang="en-US" dirty="0"/>
              <a:t>, </a:t>
            </a:r>
            <a:r>
              <a:rPr lang="en-US" dirty="0" err="1"/>
              <a:t>lors</a:t>
            </a:r>
            <a:r>
              <a:rPr lang="en-US" dirty="0"/>
              <a:t> </a:t>
            </a:r>
            <a:r>
              <a:rPr lang="en-US" dirty="0" err="1"/>
              <a:t>notamment</a:t>
            </a:r>
            <a:r>
              <a:rPr lang="en-US" dirty="0"/>
              <a:t> des </a:t>
            </a:r>
            <a:r>
              <a:rPr lang="en-US" dirty="0" err="1"/>
              <a:t>résultats</a:t>
            </a:r>
            <a:r>
              <a:rPr lang="en-US" dirty="0"/>
              <a:t>)</a:t>
            </a:r>
          </a:p>
          <a:p>
            <a:r>
              <a:rPr lang="en-US" dirty="0"/>
              <a:t>Parties </a:t>
            </a:r>
            <a:r>
              <a:rPr lang="en-US" dirty="0" err="1"/>
              <a:t>prenants</a:t>
            </a:r>
            <a:r>
              <a:rPr lang="en-US" dirty="0"/>
              <a:t> : advantage </a:t>
            </a:r>
            <a:r>
              <a:rPr lang="en-US" dirty="0" err="1"/>
              <a:t>habituel</a:t>
            </a:r>
            <a:r>
              <a:rPr lang="en-US" dirty="0"/>
              <a:t>, cadre et fait; par </a:t>
            </a:r>
            <a:r>
              <a:rPr lang="en-US" dirty="0" err="1"/>
              <a:t>contre</a:t>
            </a:r>
            <a:r>
              <a:rPr lang="en-US" dirty="0"/>
              <a:t> au </a:t>
            </a:r>
            <a:r>
              <a:rPr lang="en-US" dirty="0" err="1"/>
              <a:t>niveau</a:t>
            </a:r>
            <a:r>
              <a:rPr lang="en-US" dirty="0"/>
              <a:t> </a:t>
            </a:r>
            <a:r>
              <a:rPr lang="en-US" dirty="0" err="1"/>
              <a:t>méso</a:t>
            </a:r>
            <a:r>
              <a:rPr lang="en-US" dirty="0"/>
              <a:t> : plus </a:t>
            </a:r>
            <a:r>
              <a:rPr lang="en-US" dirty="0" err="1"/>
              <a:t>compliqué</a:t>
            </a:r>
            <a:r>
              <a:rPr lang="en-US" dirty="0"/>
              <a:t> (</a:t>
            </a:r>
            <a:r>
              <a:rPr lang="en-US" dirty="0" err="1"/>
              <a:t>dispositifs</a:t>
            </a:r>
            <a:r>
              <a:rPr lang="en-US" dirty="0"/>
              <a:t> </a:t>
            </a:r>
            <a:r>
              <a:rPr lang="en-US" dirty="0" err="1"/>
              <a:t>ou</a:t>
            </a:r>
            <a:r>
              <a:rPr lang="en-US" dirty="0"/>
              <a:t> </a:t>
            </a:r>
            <a:r>
              <a:rPr lang="en-US" dirty="0" err="1"/>
              <a:t>établissements</a:t>
            </a:r>
            <a:r>
              <a:rPr lang="en-US" dirty="0"/>
              <a:t> </a:t>
            </a:r>
            <a:r>
              <a:rPr lang="en-US" dirty="0" err="1"/>
              <a:t>reconnaissables</a:t>
            </a:r>
            <a:r>
              <a:rPr lang="en-US" dirty="0"/>
              <a:t>) : </a:t>
            </a:r>
            <a:r>
              <a:rPr lang="en-US" dirty="0" err="1"/>
              <a:t>besoin</a:t>
            </a:r>
            <a:r>
              <a:rPr lang="en-US" dirty="0"/>
              <a:t> de </a:t>
            </a:r>
            <a:r>
              <a:rPr lang="en-US" dirty="0" err="1"/>
              <a:t>situer</a:t>
            </a:r>
            <a:r>
              <a:rPr lang="en-US" dirty="0"/>
              <a:t>, de </a:t>
            </a:r>
            <a:r>
              <a:rPr lang="en-US" dirty="0" err="1"/>
              <a:t>contextualiser</a:t>
            </a:r>
            <a:r>
              <a:rPr lang="en-US" dirty="0"/>
              <a:t> les </a:t>
            </a:r>
            <a:r>
              <a:rPr lang="en-US" dirty="0" err="1"/>
              <a:t>informations</a:t>
            </a:r>
            <a:r>
              <a:rPr lang="en-US" dirty="0"/>
              <a:t> et de </a:t>
            </a:r>
            <a:r>
              <a:rPr lang="en-US" dirty="0" err="1"/>
              <a:t>nécessité</a:t>
            </a:r>
            <a:r>
              <a:rPr lang="en-US" dirty="0"/>
              <a:t> de respecter </a:t>
            </a:r>
            <a:r>
              <a:rPr lang="en-US" dirty="0" err="1"/>
              <a:t>l’anonymat</a:t>
            </a:r>
            <a:r>
              <a:rPr lang="en-US" dirty="0"/>
              <a:t>.</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874953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11940-00FD-EF1E-8DCE-B45C4BB8D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D66B4-F481-48BD-54C2-CBEFE8478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2A8C9-2E0C-A849-4204-F263AC6B755F}"/>
              </a:ext>
            </a:extLst>
          </p:cNvPr>
          <p:cNvSpPr>
            <a:spLocks noGrp="1"/>
          </p:cNvSpPr>
          <p:nvPr>
            <p:ph type="body" idx="1"/>
          </p:nvPr>
        </p:nvSpPr>
        <p:spPr/>
        <p:txBody>
          <a:bodyPr/>
          <a:lstStyle/>
          <a:p>
            <a:pPr lvl="0"/>
            <a:r>
              <a:rPr lang="fr-LU" sz="1200" kern="1200" dirty="0">
                <a:solidFill>
                  <a:schemeClr val="tx1"/>
                </a:solidFill>
                <a:effectLst/>
                <a:latin typeface="+mn-lt"/>
                <a:ea typeface="+mn-ea"/>
                <a:cs typeface="+mn-cs"/>
              </a:rPr>
              <a:t>Les organisations sont définies comme des unités formelles, dotées de ressources et de pouvoir, avec des parties prenantes concernées par les résultats de la recherche.</a:t>
            </a:r>
          </a:p>
          <a:p>
            <a:pPr lvl="0"/>
            <a:r>
              <a:rPr lang="fr-LU" sz="1200" kern="1200" dirty="0">
                <a:solidFill>
                  <a:schemeClr val="tx1"/>
                </a:solidFill>
                <a:effectLst/>
                <a:latin typeface="+mn-lt"/>
                <a:ea typeface="+mn-ea"/>
                <a:cs typeface="+mn-cs"/>
              </a:rPr>
              <a:t>La relation entre chercheur et organisation est analysée sous l’angle des </a:t>
            </a:r>
            <a:r>
              <a:rPr lang="fr-LU" sz="1200" b="0" kern="1200" dirty="0">
                <a:solidFill>
                  <a:schemeClr val="tx1"/>
                </a:solidFill>
                <a:effectLst/>
                <a:latin typeface="+mn-lt"/>
                <a:ea typeface="+mn-ea"/>
                <a:cs typeface="+mn-cs"/>
              </a:rPr>
              <a:t>relations de pouvoir, vues comme flexibles et relationnelles, avec une vulnérabilité potentielle des deux côtés.</a:t>
            </a:r>
          </a:p>
          <a:p>
            <a:pPr lvl="0"/>
            <a:endParaRPr lang="fr-LU" sz="1200" b="0" kern="1200" dirty="0">
              <a:solidFill>
                <a:schemeClr val="tx1"/>
              </a:solidFill>
              <a:effectLst/>
              <a:latin typeface="+mn-lt"/>
              <a:ea typeface="+mn-ea"/>
              <a:cs typeface="+mn-cs"/>
            </a:endParaRPr>
          </a:p>
          <a:p>
            <a:pPr lvl="0"/>
            <a:r>
              <a:rPr lang="fr-LU" sz="1200" b="0" kern="1200" dirty="0">
                <a:solidFill>
                  <a:schemeClr val="tx1"/>
                </a:solidFill>
                <a:effectLst/>
                <a:latin typeface="+mn-lt"/>
                <a:ea typeface="+mn-ea"/>
                <a:cs typeface="+mn-cs"/>
              </a:rPr>
              <a:t>Méso-éthique :</a:t>
            </a:r>
          </a:p>
          <a:p>
            <a:pPr marL="171450" lvl="0" indent="-171450">
              <a:buFontTx/>
              <a:buChar char="-"/>
            </a:pPr>
            <a:r>
              <a:rPr lang="fr-LU" sz="1200" b="0" kern="1200" dirty="0">
                <a:solidFill>
                  <a:schemeClr val="tx1"/>
                </a:solidFill>
                <a:effectLst/>
                <a:latin typeface="+mn-lt"/>
                <a:ea typeface="+mn-ea"/>
                <a:cs typeface="+mn-cs"/>
              </a:rPr>
              <a:t>On étudie des dispositifs implantés dans des structures </a:t>
            </a:r>
            <a:r>
              <a:rPr lang="fr-LU" sz="1200" b="0" kern="1200" dirty="0" err="1">
                <a:solidFill>
                  <a:schemeClr val="tx1"/>
                </a:solidFill>
                <a:effectLst/>
                <a:latin typeface="+mn-lt"/>
                <a:ea typeface="+mn-ea"/>
                <a:cs typeface="+mn-cs"/>
              </a:rPr>
              <a:t>organisationnnelles</a:t>
            </a:r>
            <a:r>
              <a:rPr lang="fr-LU" sz="1200" b="0" kern="1200" dirty="0">
                <a:solidFill>
                  <a:schemeClr val="tx1"/>
                </a:solidFill>
                <a:effectLst/>
                <a:latin typeface="+mn-lt"/>
                <a:ea typeface="+mn-ea"/>
                <a:cs typeface="+mn-cs"/>
              </a:rPr>
              <a:t> spécifiques (</a:t>
            </a:r>
            <a:r>
              <a:rPr lang="fr-LU" sz="1200" b="0" kern="1200" dirty="0" err="1">
                <a:solidFill>
                  <a:schemeClr val="tx1"/>
                </a:solidFill>
                <a:effectLst/>
                <a:latin typeface="+mn-lt"/>
                <a:ea typeface="+mn-ea"/>
                <a:cs typeface="+mn-cs"/>
              </a:rPr>
              <a:t>unif</a:t>
            </a:r>
            <a:r>
              <a:rPr lang="fr-LU" sz="1200" b="0" kern="1200" dirty="0">
                <a:solidFill>
                  <a:schemeClr val="tx1"/>
                </a:solidFill>
                <a:effectLst/>
                <a:latin typeface="+mn-lt"/>
                <a:ea typeface="+mn-ea"/>
                <a:cs typeface="+mn-cs"/>
              </a:rPr>
              <a:t> et HE)</a:t>
            </a:r>
          </a:p>
          <a:p>
            <a:pPr marL="171450" lvl="0" indent="-171450">
              <a:buFontTx/>
              <a:buChar char="-"/>
            </a:pPr>
            <a:r>
              <a:rPr lang="fr-LU" sz="1200" b="0" kern="1200" dirty="0">
                <a:solidFill>
                  <a:schemeClr val="tx1"/>
                </a:solidFill>
                <a:effectLst/>
                <a:latin typeface="+mn-lt"/>
                <a:ea typeface="+mn-ea"/>
                <a:cs typeface="+mn-cs"/>
              </a:rPr>
              <a:t>Peuvent être identifiables même indirectement à travers les dispositifs </a:t>
            </a:r>
          </a:p>
          <a:p>
            <a:pPr marL="171450" lvl="0" indent="-171450">
              <a:buFontTx/>
              <a:buChar char="-"/>
            </a:pPr>
            <a:r>
              <a:rPr lang="fr-LU" sz="1200" b="0" kern="1200" dirty="0">
                <a:solidFill>
                  <a:schemeClr val="tx1"/>
                </a:solidFill>
                <a:effectLst/>
                <a:latin typeface="+mn-lt"/>
                <a:ea typeface="+mn-ea"/>
                <a:cs typeface="+mn-cs"/>
              </a:rPr>
              <a:t>Les résultats (richesse des dispositifs étudiés, présence ou absence de soutien de l’organisation, perceptions des acteurs) peuvent affecter la réputation de l’organisation et risquent d’être diffusés dans le monde scientifique voir même politique (recommandations…)</a:t>
            </a:r>
          </a:p>
          <a:p>
            <a:pPr marL="171450" lvl="0" indent="-171450">
              <a:buFontTx/>
              <a:buChar char="-"/>
            </a:pPr>
            <a:r>
              <a:rPr lang="fr-LU" sz="1200" b="0" kern="1200" dirty="0">
                <a:solidFill>
                  <a:schemeClr val="tx1"/>
                </a:solidFill>
                <a:effectLst/>
                <a:latin typeface="+mn-lt"/>
                <a:ea typeface="+mn-ea"/>
                <a:cs typeface="+mn-cs"/>
              </a:rPr>
              <a:t>Accès à des informations internes, parfois sensibles, sur les pratiques pédagogiques, les tensions, les </a:t>
            </a:r>
            <a:r>
              <a:rPr lang="fr-LU" sz="1200" b="0" kern="1200" dirty="0" err="1">
                <a:solidFill>
                  <a:schemeClr val="tx1"/>
                </a:solidFill>
                <a:effectLst/>
                <a:latin typeface="+mn-lt"/>
                <a:ea typeface="+mn-ea"/>
                <a:cs typeface="+mn-cs"/>
              </a:rPr>
              <a:t>resistances</a:t>
            </a:r>
            <a:endParaRPr lang="fr-LU" sz="1200" b="0" kern="1200" dirty="0">
              <a:solidFill>
                <a:schemeClr val="tx1"/>
              </a:solidFill>
              <a:effectLst/>
              <a:latin typeface="+mn-lt"/>
              <a:ea typeface="+mn-ea"/>
              <a:cs typeface="+mn-cs"/>
            </a:endParaRPr>
          </a:p>
          <a:p>
            <a:r>
              <a:rPr lang="en-US" dirty="0" err="1"/>
              <a:t>Donc</a:t>
            </a:r>
            <a:r>
              <a:rPr lang="en-US" dirty="0"/>
              <a:t> </a:t>
            </a:r>
            <a:r>
              <a:rPr lang="en-US" dirty="0" err="1"/>
              <a:t>asymétrie</a:t>
            </a:r>
            <a:r>
              <a:rPr lang="en-US" dirty="0"/>
              <a:t> de </a:t>
            </a:r>
            <a:r>
              <a:rPr lang="en-US" dirty="0" err="1"/>
              <a:t>pouvoir</a:t>
            </a:r>
            <a:r>
              <a:rPr lang="en-US" dirty="0"/>
              <a:t> entre les </a:t>
            </a:r>
            <a:r>
              <a:rPr lang="en-US" dirty="0" err="1"/>
              <a:t>chercheurs</a:t>
            </a:r>
            <a:r>
              <a:rPr lang="en-US" dirty="0"/>
              <a:t> et les institutions </a:t>
            </a:r>
            <a:r>
              <a:rPr lang="en-US" dirty="0" err="1"/>
              <a:t>observées</a:t>
            </a:r>
            <a:endParaRPr lang="en-US" dirty="0"/>
          </a:p>
        </p:txBody>
      </p:sp>
      <p:sp>
        <p:nvSpPr>
          <p:cNvPr id="4" name="Slide Number Placeholder 3">
            <a:extLst>
              <a:ext uri="{FF2B5EF4-FFF2-40B4-BE49-F238E27FC236}">
                <a16:creationId xmlns:a16="http://schemas.microsoft.com/office/drawing/2014/main" id="{194E9951-A7A1-D248-AFEF-11674102E698}"/>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93130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Formes</a:t>
            </a:r>
            <a:r>
              <a:rPr lang="en-US" dirty="0"/>
              <a:t> de </a:t>
            </a:r>
            <a:r>
              <a:rPr lang="en-US" dirty="0" err="1"/>
              <a:t>présence</a:t>
            </a:r>
            <a:r>
              <a:rPr lang="en-US" dirty="0"/>
              <a:t> et les choix </a:t>
            </a:r>
            <a:r>
              <a:rPr lang="en-US" dirty="0" err="1"/>
              <a:t>méthodologiques</a:t>
            </a:r>
            <a:r>
              <a:rPr lang="en-US" dirty="0"/>
              <a:t> et </a:t>
            </a:r>
            <a:r>
              <a:rPr lang="en-US" dirty="0" err="1"/>
              <a:t>pédagogiques</a:t>
            </a:r>
            <a:r>
              <a:rPr lang="en-US" dirty="0"/>
              <a:t> </a:t>
            </a:r>
            <a:r>
              <a:rPr lang="en-US" dirty="0" err="1"/>
              <a:t>sont</a:t>
            </a:r>
            <a:r>
              <a:rPr lang="en-US" dirty="0"/>
              <a:t> </a:t>
            </a:r>
            <a:r>
              <a:rPr lang="en-US" dirty="0" err="1"/>
              <a:t>systémiques</a:t>
            </a:r>
            <a:r>
              <a:rPr lang="en-US" dirty="0"/>
              <a:t> et complexes (</a:t>
            </a:r>
            <a:r>
              <a:rPr lang="en-US" dirty="0" err="1"/>
              <a:t>préciser</a:t>
            </a:r>
            <a:r>
              <a:rPr lang="en-US" dirty="0"/>
              <a:t> les dimensions </a:t>
            </a:r>
            <a:r>
              <a:rPr lang="en-US" dirty="0" err="1"/>
              <a:t>oralement</a:t>
            </a:r>
            <a:r>
              <a:rPr lang="en-US" dirty="0"/>
              <a:t>)</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LU" dirty="0"/>
              <a:t>L’hypothèse centrale est que les stratégies de changement efficaces reposent sur l’articulation entre des impulsions « top-down » et des dynamiques « </a:t>
            </a:r>
            <a:r>
              <a:rPr lang="fr-LU" dirty="0" err="1"/>
              <a:t>bottom</a:t>
            </a:r>
            <a:r>
              <a:rPr lang="fr-LU" dirty="0"/>
              <a:t>-up », portées par des collectifs d’acteurs engagés.</a:t>
            </a:r>
          </a:p>
          <a:p>
            <a:pPr marL="0" marR="0" lvl="0" indent="0" algn="l" defTabSz="914400" rtl="0" eaLnBrk="1" fontAlgn="auto" latinLnBrk="0" hangingPunct="1">
              <a:lnSpc>
                <a:spcPct val="100000"/>
              </a:lnSpc>
              <a:spcBef>
                <a:spcPts val="0"/>
              </a:spcBef>
              <a:spcAft>
                <a:spcPts val="0"/>
              </a:spcAft>
              <a:buClrTx/>
              <a:buSzTx/>
              <a:buFontTx/>
              <a:buNone/>
              <a:tabLst/>
              <a:defRPr/>
            </a:pPr>
            <a:r>
              <a:rPr lang="fr-LU" sz="1200" dirty="0">
                <a:solidFill>
                  <a:srgbClr val="000000"/>
                </a:solidFill>
                <a:effectLst/>
                <a:latin typeface="Calibri" panose="020F0502020204030204" pitchFamily="34" charset="0"/>
              </a:rPr>
              <a:t>et des dynamiques de participation ascendante (Barras et al., 2022).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6138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r>
              <a:rPr lang="fr-FR" dirty="0"/>
              <a:t>Analyse à différents niveaux</a:t>
            </a:r>
          </a:p>
        </p:txBody>
      </p:sp>
    </p:spTree>
    <p:extLst>
      <p:ext uri="{BB962C8B-B14F-4D97-AF65-F5344CB8AC3E}">
        <p14:creationId xmlns:p14="http://schemas.microsoft.com/office/powerpoint/2010/main" val="49179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4ACB-FBB3-5C4D-87C3-07D1687A8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56E25-A62E-1FFC-EA39-7A240D38C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7FC1C-76D0-4BCD-D2FC-D6BBF8F5D5E0}"/>
              </a:ext>
            </a:extLst>
          </p:cNvPr>
          <p:cNvSpPr>
            <a:spLocks noGrp="1"/>
          </p:cNvSpPr>
          <p:nvPr>
            <p:ph type="body" idx="1"/>
          </p:nvPr>
        </p:nvSpPr>
        <p:spPr/>
        <p:txBody>
          <a:bodyPr/>
          <a:lstStyle/>
          <a:p>
            <a:pPr lvl="0"/>
            <a:r>
              <a:rPr lang="fr-LU" sz="1200" kern="1200" dirty="0">
                <a:solidFill>
                  <a:schemeClr val="tx1"/>
                </a:solidFill>
                <a:effectLst/>
                <a:latin typeface="+mn-lt"/>
                <a:ea typeface="+mn-ea"/>
                <a:cs typeface="+mn-cs"/>
              </a:rPr>
              <a:t>Les organisations sont définies comme des unités formelles, dotées de ressources et de pouvoir, avec des parties prenantes concernées par les résultats de la recherche.</a:t>
            </a:r>
          </a:p>
          <a:p>
            <a:pPr lvl="0"/>
            <a:r>
              <a:rPr lang="fr-LU" sz="1200" kern="1200" dirty="0">
                <a:solidFill>
                  <a:schemeClr val="tx1"/>
                </a:solidFill>
                <a:effectLst/>
                <a:latin typeface="+mn-lt"/>
                <a:ea typeface="+mn-ea"/>
                <a:cs typeface="+mn-cs"/>
              </a:rPr>
              <a:t>La relation entre chercheur et organisation est analysée sous l’angle des </a:t>
            </a:r>
            <a:r>
              <a:rPr lang="fr-LU" sz="1200" b="0" kern="1200" dirty="0">
                <a:solidFill>
                  <a:schemeClr val="tx1"/>
                </a:solidFill>
                <a:effectLst/>
                <a:latin typeface="+mn-lt"/>
                <a:ea typeface="+mn-ea"/>
                <a:cs typeface="+mn-cs"/>
              </a:rPr>
              <a:t>relations de pouvoir, vues comme flexibles et relationnelles, avec une vulnérabilité potentielle des deux côtés.</a:t>
            </a:r>
          </a:p>
          <a:p>
            <a:pPr lvl="0"/>
            <a:endParaRPr lang="fr-LU" sz="1200" b="0" kern="1200" dirty="0">
              <a:solidFill>
                <a:schemeClr val="tx1"/>
              </a:solidFill>
              <a:effectLst/>
              <a:latin typeface="+mn-lt"/>
              <a:ea typeface="+mn-ea"/>
              <a:cs typeface="+mn-cs"/>
            </a:endParaRPr>
          </a:p>
          <a:p>
            <a:pPr lvl="0"/>
            <a:r>
              <a:rPr lang="fr-LU" sz="1200" b="0" kern="1200" dirty="0">
                <a:solidFill>
                  <a:schemeClr val="tx1"/>
                </a:solidFill>
                <a:effectLst/>
                <a:latin typeface="+mn-lt"/>
                <a:ea typeface="+mn-ea"/>
                <a:cs typeface="+mn-cs"/>
              </a:rPr>
              <a:t>Méso-éthique :</a:t>
            </a:r>
          </a:p>
          <a:p>
            <a:pPr marL="171450" lvl="0" indent="-171450">
              <a:buFontTx/>
              <a:buChar char="-"/>
            </a:pPr>
            <a:r>
              <a:rPr lang="fr-LU" sz="1200" b="0" kern="1200" dirty="0">
                <a:solidFill>
                  <a:schemeClr val="tx1"/>
                </a:solidFill>
                <a:effectLst/>
                <a:latin typeface="+mn-lt"/>
                <a:ea typeface="+mn-ea"/>
                <a:cs typeface="+mn-cs"/>
              </a:rPr>
              <a:t>On étudie des dispositifs implantés dans des structures </a:t>
            </a:r>
            <a:r>
              <a:rPr lang="fr-LU" sz="1200" b="0" kern="1200" dirty="0" err="1">
                <a:solidFill>
                  <a:schemeClr val="tx1"/>
                </a:solidFill>
                <a:effectLst/>
                <a:latin typeface="+mn-lt"/>
                <a:ea typeface="+mn-ea"/>
                <a:cs typeface="+mn-cs"/>
              </a:rPr>
              <a:t>organisationnnelles</a:t>
            </a:r>
            <a:r>
              <a:rPr lang="fr-LU" sz="1200" b="0" kern="1200" dirty="0">
                <a:solidFill>
                  <a:schemeClr val="tx1"/>
                </a:solidFill>
                <a:effectLst/>
                <a:latin typeface="+mn-lt"/>
                <a:ea typeface="+mn-ea"/>
                <a:cs typeface="+mn-cs"/>
              </a:rPr>
              <a:t> spécifiques (</a:t>
            </a:r>
            <a:r>
              <a:rPr lang="fr-LU" sz="1200" b="0" kern="1200" dirty="0" err="1">
                <a:solidFill>
                  <a:schemeClr val="tx1"/>
                </a:solidFill>
                <a:effectLst/>
                <a:latin typeface="+mn-lt"/>
                <a:ea typeface="+mn-ea"/>
                <a:cs typeface="+mn-cs"/>
              </a:rPr>
              <a:t>unif</a:t>
            </a:r>
            <a:r>
              <a:rPr lang="fr-LU" sz="1200" b="0" kern="1200" dirty="0">
                <a:solidFill>
                  <a:schemeClr val="tx1"/>
                </a:solidFill>
                <a:effectLst/>
                <a:latin typeface="+mn-lt"/>
                <a:ea typeface="+mn-ea"/>
                <a:cs typeface="+mn-cs"/>
              </a:rPr>
              <a:t> et HE)</a:t>
            </a:r>
          </a:p>
          <a:p>
            <a:pPr marL="171450" lvl="0" indent="-171450">
              <a:buFontTx/>
              <a:buChar char="-"/>
            </a:pPr>
            <a:r>
              <a:rPr lang="fr-LU" sz="1200" b="0" kern="1200" dirty="0">
                <a:solidFill>
                  <a:schemeClr val="tx1"/>
                </a:solidFill>
                <a:effectLst/>
                <a:latin typeface="+mn-lt"/>
                <a:ea typeface="+mn-ea"/>
                <a:cs typeface="+mn-cs"/>
              </a:rPr>
              <a:t>Peuvent être identifiables même indirectement à travers les dispositifs </a:t>
            </a:r>
          </a:p>
          <a:p>
            <a:pPr marL="171450" lvl="0" indent="-171450">
              <a:buFontTx/>
              <a:buChar char="-"/>
            </a:pPr>
            <a:r>
              <a:rPr lang="fr-LU" sz="1200" b="0" kern="1200" dirty="0">
                <a:solidFill>
                  <a:schemeClr val="tx1"/>
                </a:solidFill>
                <a:effectLst/>
                <a:latin typeface="+mn-lt"/>
                <a:ea typeface="+mn-ea"/>
                <a:cs typeface="+mn-cs"/>
              </a:rPr>
              <a:t>Les résultats (richesse des dispositifs étudiés, présence ou absence de soutien de l’organisation, perceptions des acteurs) peuvent affecter la réputation de l’organisation et risquent d’être diffusés dans le monde scientifique voir même politique (recommandations…)</a:t>
            </a:r>
          </a:p>
          <a:p>
            <a:pPr marL="171450" lvl="0" indent="-171450">
              <a:buFontTx/>
              <a:buChar char="-"/>
            </a:pPr>
            <a:r>
              <a:rPr lang="fr-LU" sz="1200" b="0" kern="1200" dirty="0">
                <a:solidFill>
                  <a:schemeClr val="tx1"/>
                </a:solidFill>
                <a:effectLst/>
                <a:latin typeface="+mn-lt"/>
                <a:ea typeface="+mn-ea"/>
                <a:cs typeface="+mn-cs"/>
              </a:rPr>
              <a:t>Accès à des informations internes, parfois sensibles, sur les pratiques pédagogiques, les tensions, les </a:t>
            </a:r>
            <a:r>
              <a:rPr lang="fr-LU" sz="1200" b="0" kern="1200" dirty="0" err="1">
                <a:solidFill>
                  <a:schemeClr val="tx1"/>
                </a:solidFill>
                <a:effectLst/>
                <a:latin typeface="+mn-lt"/>
                <a:ea typeface="+mn-ea"/>
                <a:cs typeface="+mn-cs"/>
              </a:rPr>
              <a:t>resistances</a:t>
            </a:r>
            <a:endParaRPr lang="fr-LU" sz="1200" b="0" kern="1200" dirty="0">
              <a:solidFill>
                <a:schemeClr val="tx1"/>
              </a:solidFill>
              <a:effectLst/>
              <a:latin typeface="+mn-lt"/>
              <a:ea typeface="+mn-ea"/>
              <a:cs typeface="+mn-cs"/>
            </a:endParaRPr>
          </a:p>
          <a:p>
            <a:r>
              <a:rPr lang="en-US" dirty="0" err="1"/>
              <a:t>Donc</a:t>
            </a:r>
            <a:r>
              <a:rPr lang="en-US" dirty="0"/>
              <a:t> </a:t>
            </a:r>
            <a:r>
              <a:rPr lang="en-US" dirty="0" err="1"/>
              <a:t>asymétrie</a:t>
            </a:r>
            <a:r>
              <a:rPr lang="en-US" dirty="0"/>
              <a:t> de </a:t>
            </a:r>
            <a:r>
              <a:rPr lang="en-US" dirty="0" err="1"/>
              <a:t>pouvoir</a:t>
            </a:r>
            <a:r>
              <a:rPr lang="en-US" dirty="0"/>
              <a:t> entre les </a:t>
            </a:r>
            <a:r>
              <a:rPr lang="en-US" dirty="0" err="1"/>
              <a:t>chercheurs</a:t>
            </a:r>
            <a:r>
              <a:rPr lang="en-US" dirty="0"/>
              <a:t> et les institutions observes</a:t>
            </a:r>
          </a:p>
          <a:p>
            <a:endParaRPr lang="en-US" dirty="0"/>
          </a:p>
          <a:p>
            <a:r>
              <a:rPr lang="en-US" dirty="0" err="1"/>
              <a:t>Projet</a:t>
            </a:r>
            <a:r>
              <a:rPr lang="en-US" dirty="0"/>
              <a:t> à </a:t>
            </a:r>
            <a:r>
              <a:rPr lang="en-US" dirty="0" err="1"/>
              <a:t>différents</a:t>
            </a:r>
            <a:r>
              <a:rPr lang="en-US" dirty="0"/>
              <a:t> </a:t>
            </a:r>
            <a:r>
              <a:rPr lang="en-US" dirty="0" err="1"/>
              <a:t>niveaux</a:t>
            </a:r>
            <a:r>
              <a:rPr lang="en-US" dirty="0"/>
              <a:t>, </a:t>
            </a:r>
            <a:r>
              <a:rPr lang="en-US" dirty="0" err="1"/>
              <a:t>implique</a:t>
            </a:r>
            <a:r>
              <a:rPr lang="en-US" dirty="0"/>
              <a:t> des </a:t>
            </a:r>
            <a:r>
              <a:rPr lang="en-US" dirty="0" err="1"/>
              <a:t>réflexions</a:t>
            </a:r>
            <a:r>
              <a:rPr lang="en-US" dirty="0"/>
              <a:t> </a:t>
            </a:r>
            <a:r>
              <a:rPr lang="en-US" dirty="0" err="1"/>
              <a:t>multiniveaux</a:t>
            </a:r>
            <a:r>
              <a:rPr lang="en-US" dirty="0"/>
              <a:t>, </a:t>
            </a:r>
            <a:r>
              <a:rPr lang="en-US" dirty="0" err="1"/>
              <a:t>notamment</a:t>
            </a:r>
            <a:r>
              <a:rPr lang="en-US" dirty="0"/>
              <a:t> au </a:t>
            </a:r>
            <a:r>
              <a:rPr lang="en-US" dirty="0" err="1"/>
              <a:t>niveau</a:t>
            </a:r>
            <a:r>
              <a:rPr lang="en-US" dirty="0"/>
              <a:t> de </a:t>
            </a:r>
            <a:r>
              <a:rPr lang="en-US" dirty="0" err="1"/>
              <a:t>l’éthique</a:t>
            </a:r>
            <a:r>
              <a:rPr lang="en-US" dirty="0"/>
              <a:t> – respect de </a:t>
            </a:r>
            <a:r>
              <a:rPr lang="en-US" dirty="0" err="1"/>
              <a:t>l’anonymat</a:t>
            </a:r>
            <a:r>
              <a:rPr lang="en-US" dirty="0"/>
              <a:t> à la </a:t>
            </a:r>
            <a:r>
              <a:rPr lang="en-US" dirty="0" err="1"/>
              <a:t>fois</a:t>
            </a:r>
            <a:r>
              <a:rPr lang="en-US" dirty="0"/>
              <a:t> des </a:t>
            </a:r>
            <a:r>
              <a:rPr lang="en-US" dirty="0" err="1"/>
              <a:t>étudiants</a:t>
            </a:r>
            <a:r>
              <a:rPr lang="en-US" dirty="0"/>
              <a:t>, des </a:t>
            </a:r>
            <a:r>
              <a:rPr lang="en-US" dirty="0" err="1"/>
              <a:t>enseignants</a:t>
            </a:r>
            <a:r>
              <a:rPr lang="en-US" dirty="0"/>
              <a:t>, des </a:t>
            </a:r>
            <a:r>
              <a:rPr lang="en-US" dirty="0" err="1"/>
              <a:t>dispositifs</a:t>
            </a:r>
            <a:r>
              <a:rPr lang="en-US" dirty="0"/>
              <a:t> et des </a:t>
            </a:r>
            <a:r>
              <a:rPr lang="en-US" dirty="0" err="1"/>
              <a:t>établissements</a:t>
            </a:r>
            <a:r>
              <a:rPr lang="en-US" dirty="0"/>
              <a:t> (comment ne pas </a:t>
            </a:r>
            <a:r>
              <a:rPr lang="en-US" dirty="0" err="1"/>
              <a:t>froisser</a:t>
            </a:r>
            <a:r>
              <a:rPr lang="en-US" dirty="0"/>
              <a:t>, </a:t>
            </a:r>
            <a:r>
              <a:rPr lang="en-US" dirty="0" err="1"/>
              <a:t>lors</a:t>
            </a:r>
            <a:r>
              <a:rPr lang="en-US" dirty="0"/>
              <a:t> </a:t>
            </a:r>
            <a:r>
              <a:rPr lang="en-US" dirty="0" err="1"/>
              <a:t>notamment</a:t>
            </a:r>
            <a:r>
              <a:rPr lang="en-US" dirty="0"/>
              <a:t> des </a:t>
            </a:r>
            <a:r>
              <a:rPr lang="en-US" dirty="0" err="1"/>
              <a:t>résultats</a:t>
            </a:r>
            <a:r>
              <a:rPr lang="en-US" dirty="0"/>
              <a:t>)</a:t>
            </a:r>
          </a:p>
          <a:p>
            <a:r>
              <a:rPr lang="en-US" dirty="0"/>
              <a:t>Parties </a:t>
            </a:r>
            <a:r>
              <a:rPr lang="en-US" dirty="0" err="1"/>
              <a:t>prenants</a:t>
            </a:r>
            <a:r>
              <a:rPr lang="en-US" dirty="0"/>
              <a:t> : advantage </a:t>
            </a:r>
            <a:r>
              <a:rPr lang="en-US" dirty="0" err="1"/>
              <a:t>habituel</a:t>
            </a:r>
            <a:r>
              <a:rPr lang="en-US" dirty="0"/>
              <a:t>, cadre et fait; par </a:t>
            </a:r>
            <a:r>
              <a:rPr lang="en-US" dirty="0" err="1"/>
              <a:t>contre</a:t>
            </a:r>
            <a:r>
              <a:rPr lang="en-US" dirty="0"/>
              <a:t> au </a:t>
            </a:r>
            <a:r>
              <a:rPr lang="en-US" dirty="0" err="1"/>
              <a:t>niveau</a:t>
            </a:r>
            <a:r>
              <a:rPr lang="en-US" dirty="0"/>
              <a:t> </a:t>
            </a:r>
            <a:r>
              <a:rPr lang="en-US" dirty="0" err="1"/>
              <a:t>méso</a:t>
            </a:r>
            <a:r>
              <a:rPr lang="en-US" dirty="0"/>
              <a:t> : plus </a:t>
            </a:r>
            <a:r>
              <a:rPr lang="en-US" dirty="0" err="1"/>
              <a:t>compliqué</a:t>
            </a:r>
            <a:r>
              <a:rPr lang="en-US" dirty="0"/>
              <a:t> (</a:t>
            </a:r>
            <a:r>
              <a:rPr lang="en-US" dirty="0" err="1"/>
              <a:t>dispositifs</a:t>
            </a:r>
            <a:r>
              <a:rPr lang="en-US" dirty="0"/>
              <a:t> </a:t>
            </a:r>
            <a:r>
              <a:rPr lang="en-US" dirty="0" err="1"/>
              <a:t>ou</a:t>
            </a:r>
            <a:r>
              <a:rPr lang="en-US" dirty="0"/>
              <a:t> </a:t>
            </a:r>
            <a:r>
              <a:rPr lang="en-US" dirty="0" err="1"/>
              <a:t>établissements</a:t>
            </a:r>
            <a:r>
              <a:rPr lang="en-US" dirty="0"/>
              <a:t> </a:t>
            </a:r>
            <a:r>
              <a:rPr lang="en-US" dirty="0" err="1"/>
              <a:t>reconnaissables</a:t>
            </a:r>
            <a:r>
              <a:rPr lang="en-US" dirty="0"/>
              <a:t>) : </a:t>
            </a:r>
            <a:r>
              <a:rPr lang="en-US" dirty="0" err="1"/>
              <a:t>besoin</a:t>
            </a:r>
            <a:r>
              <a:rPr lang="en-US" dirty="0"/>
              <a:t> de </a:t>
            </a:r>
            <a:r>
              <a:rPr lang="en-US" dirty="0" err="1"/>
              <a:t>situer</a:t>
            </a:r>
            <a:r>
              <a:rPr lang="en-US" dirty="0"/>
              <a:t>, de </a:t>
            </a:r>
            <a:r>
              <a:rPr lang="en-US" dirty="0" err="1"/>
              <a:t>contextualiser</a:t>
            </a:r>
            <a:r>
              <a:rPr lang="en-US" dirty="0"/>
              <a:t> les </a:t>
            </a:r>
            <a:r>
              <a:rPr lang="en-US" dirty="0" err="1"/>
              <a:t>informations</a:t>
            </a:r>
            <a:r>
              <a:rPr lang="en-US" dirty="0"/>
              <a:t> et de </a:t>
            </a:r>
            <a:r>
              <a:rPr lang="en-US" dirty="0" err="1"/>
              <a:t>nécessité</a:t>
            </a:r>
            <a:r>
              <a:rPr lang="en-US" dirty="0"/>
              <a:t> de respecter </a:t>
            </a:r>
            <a:r>
              <a:rPr lang="en-US" dirty="0" err="1"/>
              <a:t>l’anonymat</a:t>
            </a:r>
            <a:r>
              <a:rPr lang="en-US" dirty="0"/>
              <a:t>.</a:t>
            </a:r>
          </a:p>
        </p:txBody>
      </p:sp>
      <p:sp>
        <p:nvSpPr>
          <p:cNvPr id="4" name="Slide Number Placeholder 3">
            <a:extLst>
              <a:ext uri="{FF2B5EF4-FFF2-40B4-BE49-F238E27FC236}">
                <a16:creationId xmlns:a16="http://schemas.microsoft.com/office/drawing/2014/main" id="{EA5843CB-76E8-D16A-971E-8BB1DC6B70A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52808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618E-0EBC-177B-9C4E-305E0F1ED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9EDB9-B594-4F8C-DB71-0544E9677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91D95-2162-FB27-A93C-C6020C7B46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E30482-1FC5-C0DD-F43B-6F7B5D23AC1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830073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r>
              <a:rPr lang="fr-LU" dirty="0"/>
              <a:t>j’ai ainsi demandé aux </a:t>
            </a:r>
            <a:r>
              <a:rPr lang="fr-LU" dirty="0" err="1"/>
              <a:t>enquêté·es</a:t>
            </a:r>
            <a:r>
              <a:rPr lang="fr-LU" dirty="0"/>
              <a:t> de penser à des éléments marquants qui ont joué un rôle important dans la construction de leur rapport à l’information, et d’apporter quand c’était possible une trace de ces éléments (objet, outil, photo, fichier sur clé </a:t>
            </a:r>
            <a:r>
              <a:rPr lang="fr-LU" dirty="0" err="1"/>
              <a:t>usb</a:t>
            </a:r>
            <a:r>
              <a:rPr lang="fr-LU" dirty="0"/>
              <a:t>…). Une partie de l’entretien alors mené s’est basée sur le récit autour de ces objets mythiques personnels, permettant aux acteurs d’ancrer leur récit dans des situations précises, de faire appel à une mémoire épisodique ainsi ravivée.</a:t>
            </a:r>
            <a:endParaRPr lang="fr-FR" dirty="0"/>
          </a:p>
        </p:txBody>
      </p:sp>
    </p:spTree>
    <p:extLst>
      <p:ext uri="{BB962C8B-B14F-4D97-AF65-F5344CB8AC3E}">
        <p14:creationId xmlns:p14="http://schemas.microsoft.com/office/powerpoint/2010/main" val="224036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2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svg"/><Relationship Id="rId3" Type="http://schemas.openxmlformats.org/officeDocument/2006/relationships/image" Target="../media/image29.png"/><Relationship Id="rId21" Type="http://schemas.openxmlformats.org/officeDocument/2006/relationships/image" Target="../media/image45.png"/><Relationship Id="rId7" Type="http://schemas.openxmlformats.org/officeDocument/2006/relationships/image" Target="../media/image18.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24" Type="http://schemas.openxmlformats.org/officeDocument/2006/relationships/image" Target="../media/image48.emf"/><Relationship Id="rId5" Type="http://schemas.openxmlformats.org/officeDocument/2006/relationships/image" Target="../media/image31.jpe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2.pn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52.svg"/><Relationship Id="rId10" Type="http://schemas.microsoft.com/office/2007/relationships/diagramDrawing" Target="../diagrams/drawing1.xml"/><Relationship Id="rId4" Type="http://schemas.openxmlformats.org/officeDocument/2006/relationships/image" Target="../media/image51.pn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1.png"/><Relationship Id="rId7" Type="http://schemas.openxmlformats.org/officeDocument/2006/relationships/diagramQuickStyle" Target="../diagrams/quickStyle2.xm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2.sv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6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5.emf"/><Relationship Id="rId5" Type="http://schemas.openxmlformats.org/officeDocument/2006/relationships/image" Target="../media/image19.sv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sv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notesSlide" Target="../notesSlides/notesSlide14.xml"/><Relationship Id="rId16"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image" Target="../media/image69.svg"/><Relationship Id="rId11" Type="http://schemas.openxmlformats.org/officeDocument/2006/relationships/image" Target="../media/image71.svg"/><Relationship Id="rId5" Type="http://schemas.openxmlformats.org/officeDocument/2006/relationships/image" Target="../media/image68.pn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28.png"/><Relationship Id="rId9" Type="http://schemas.openxmlformats.org/officeDocument/2006/relationships/image" Target="../media/image67.sv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4000/rfsic.5130" TargetMode="External"/><Relationship Id="rId2" Type="http://schemas.openxmlformats.org/officeDocument/2006/relationships/hyperlink" Target="https://hal.science/tel-04646017" TargetMode="External"/><Relationship Id="rId1" Type="http://schemas.openxmlformats.org/officeDocument/2006/relationships/slideLayout" Target="../slideLayouts/slideLayout11.xml"/><Relationship Id="rId6" Type="http://schemas.openxmlformats.org/officeDocument/2006/relationships/hyperlink" Target="https://doi.org/10.23709/sticef.26.1.2" TargetMode="External"/><Relationship Id="rId5" Type="http://schemas.openxmlformats.org/officeDocument/2006/relationships/hyperlink" Target="https://archive-ouverte.unige.ch/unige:23102" TargetMode="External"/><Relationship Id="rId4" Type="http://schemas.openxmlformats.org/officeDocument/2006/relationships/hyperlink" Target="https://archive-ouverte.unige.ch/unige%20:2310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81.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hyperlink" Target="mailto:nathalie.younes@uca.fr" TargetMode="External"/><Relationship Id="rId4" Type="http://schemas.openxmlformats.org/officeDocument/2006/relationships/hyperlink" Target="mailto:bernadette.charlier@unifr.chnatasha.noben@uni.lu" TargetMode="External"/><Relationship Id="rId9" Type="http://schemas.openxmlformats.org/officeDocument/2006/relationships/hyperlink" Target="https://enquetes.univ-lorraine.fr/index.php/582848?lang=f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980902" y="3051631"/>
            <a:ext cx="13073638" cy="2126337"/>
          </a:xfrm>
          <a:prstGeom prst="rect">
            <a:avLst/>
          </a:prstGeom>
          <a:noFill/>
          <a:ln/>
        </p:spPr>
        <p:txBody>
          <a:bodyPr wrap="squar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Les pratiques </a:t>
            </a:r>
            <a:r>
              <a:rPr lang="en-US" sz="4000" dirty="0" err="1">
                <a:solidFill>
                  <a:srgbClr val="373B48"/>
                </a:solidFill>
                <a:latin typeface="Mona Sans Semi Bold" pitchFamily="34" charset="0"/>
                <a:ea typeface="Mona Sans Semi Bold" pitchFamily="34" charset="-122"/>
                <a:cs typeface="Mona Sans Semi Bold" pitchFamily="34" charset="-120"/>
              </a:rPr>
              <a:t>d’apprentissages</a:t>
            </a:r>
            <a:r>
              <a:rPr lang="en-US" sz="4000" dirty="0">
                <a:solidFill>
                  <a:srgbClr val="373B48"/>
                </a:solidFill>
                <a:latin typeface="Mona Sans Semi Bold" pitchFamily="34" charset="0"/>
                <a:ea typeface="Mona Sans Semi Bold" pitchFamily="34" charset="-122"/>
                <a:cs typeface="Mona Sans Semi Bold" pitchFamily="34" charset="-120"/>
              </a:rPr>
              <a:t> dans les </a:t>
            </a:r>
            <a:r>
              <a:rPr lang="en-US" sz="4000" dirty="0" err="1">
                <a:solidFill>
                  <a:srgbClr val="373B48"/>
                </a:solidFill>
                <a:latin typeface="Mona Sans Semi Bold" pitchFamily="34" charset="0"/>
                <a:ea typeface="Mona Sans Semi Bold" pitchFamily="34" charset="-122"/>
                <a:cs typeface="Mona Sans Semi Bold" pitchFamily="34" charset="-120"/>
              </a:rPr>
              <a:t>dispositifs</a:t>
            </a:r>
            <a:r>
              <a:rPr lang="en-US" sz="4000" dirty="0">
                <a:solidFill>
                  <a:srgbClr val="373B48"/>
                </a:solidFill>
                <a:latin typeface="Mona Sans Semi Bold" pitchFamily="34" charset="0"/>
                <a:ea typeface="Mona Sans Semi Bold" pitchFamily="34" charset="-122"/>
                <a:cs typeface="Mona Sans Semi Bold" pitchFamily="34" charset="-120"/>
              </a:rPr>
              <a:t> </a:t>
            </a:r>
            <a:r>
              <a:rPr lang="en-US" sz="4000" dirty="0" err="1">
                <a:solidFill>
                  <a:srgbClr val="373B48"/>
                </a:solidFill>
                <a:latin typeface="Mona Sans Semi Bold" pitchFamily="34" charset="0"/>
                <a:ea typeface="Mona Sans Semi Bold" pitchFamily="34" charset="-122"/>
                <a:cs typeface="Mona Sans Semi Bold" pitchFamily="34" charset="-120"/>
              </a:rPr>
              <a:t>hybrides</a:t>
            </a:r>
            <a:r>
              <a:rPr lang="en-US" sz="4000" dirty="0">
                <a:solidFill>
                  <a:srgbClr val="373B48"/>
                </a:solidFill>
                <a:latin typeface="Mona Sans Semi Bold" pitchFamily="34" charset="0"/>
                <a:ea typeface="Mona Sans Semi Bold" pitchFamily="34" charset="-122"/>
                <a:cs typeface="Mona Sans Semi Bold" pitchFamily="34" charset="-120"/>
              </a:rPr>
              <a:t> de </a:t>
            </a:r>
            <a:r>
              <a:rPr lang="en-US" sz="4000" dirty="0" err="1">
                <a:solidFill>
                  <a:srgbClr val="373B48"/>
                </a:solidFill>
                <a:latin typeface="Mona Sans Semi Bold" pitchFamily="34" charset="0"/>
                <a:ea typeface="Mona Sans Semi Bold" pitchFamily="34" charset="-122"/>
                <a:cs typeface="Mona Sans Semi Bold" pitchFamily="34" charset="-120"/>
              </a:rPr>
              <a:t>l’enseignement</a:t>
            </a:r>
            <a:r>
              <a:rPr lang="en-US" sz="4000" dirty="0">
                <a:solidFill>
                  <a:srgbClr val="373B48"/>
                </a:solidFill>
                <a:latin typeface="Mona Sans Semi Bold" pitchFamily="34" charset="0"/>
                <a:ea typeface="Mona Sans Semi Bold" pitchFamily="34" charset="-122"/>
                <a:cs typeface="Mona Sans Semi Bold" pitchFamily="34" charset="-120"/>
              </a:rPr>
              <a:t> supérieur : </a:t>
            </a:r>
            <a:r>
              <a:rPr lang="en-US" sz="4000" dirty="0" err="1">
                <a:solidFill>
                  <a:srgbClr val="373B48"/>
                </a:solidFill>
                <a:latin typeface="Mona Sans Semi Bold" pitchFamily="34" charset="0"/>
                <a:ea typeface="Mona Sans Semi Bold" pitchFamily="34" charset="-122"/>
                <a:cs typeface="Mona Sans Semi Bold" pitchFamily="34" charset="-120"/>
              </a:rPr>
              <a:t>une</a:t>
            </a:r>
            <a:r>
              <a:rPr lang="en-US" sz="4000" dirty="0">
                <a:solidFill>
                  <a:srgbClr val="373B48"/>
                </a:solidFill>
                <a:latin typeface="Mona Sans Semi Bold" pitchFamily="34" charset="0"/>
                <a:ea typeface="Mona Sans Semi Bold" pitchFamily="34" charset="-122"/>
                <a:cs typeface="Mona Sans Semi Bold" pitchFamily="34" charset="-120"/>
              </a:rPr>
              <a:t> perspective </a:t>
            </a:r>
            <a:r>
              <a:rPr lang="en-US" sz="4000" dirty="0" err="1">
                <a:solidFill>
                  <a:srgbClr val="373B48"/>
                </a:solidFill>
                <a:latin typeface="Mona Sans Semi Bold" pitchFamily="34" charset="0"/>
                <a:ea typeface="Mona Sans Semi Bold" pitchFamily="34" charset="-122"/>
                <a:cs typeface="Mona Sans Semi Bold" pitchFamily="34" charset="-120"/>
              </a:rPr>
              <a:t>écosystémique</a:t>
            </a:r>
            <a:endParaRPr lang="en-US" sz="4000" dirty="0">
              <a:solidFill>
                <a:srgbClr val="373B48"/>
              </a:solidFill>
              <a:latin typeface="Mona Sans Semi Bold" pitchFamily="34" charset="0"/>
              <a:ea typeface="Mona Sans Semi Bold" pitchFamily="34" charset="-122"/>
              <a:cs typeface="Mona Sans Semi Bold" pitchFamily="34" charset="-120"/>
            </a:endParaRPr>
          </a:p>
          <a:p>
            <a:pPr marL="0" indent="0" algn="l">
              <a:lnSpc>
                <a:spcPts val="5550"/>
              </a:lnSpc>
              <a:buNone/>
            </a:pPr>
            <a:endParaRPr lang="en-US" sz="4000" dirty="0" err="1">
              <a:solidFill>
                <a:srgbClr val="373B48"/>
              </a:solidFill>
              <a:latin typeface="Mona Sans Semi Bold" pitchFamily="34" charset="0"/>
              <a:ea typeface="Mona Sans Semi Bold" pitchFamily="34" charset="-122"/>
              <a:cs typeface="Mona Sans Semi Bold" pitchFamily="34" charset="-120"/>
            </a:endParaRPr>
          </a:p>
        </p:txBody>
      </p:sp>
      <p:sp>
        <p:nvSpPr>
          <p:cNvPr id="5" name="AutoShape 2" descr="ROC 2025 – Technologies éducatives pour l'enseignement et l'apprentissage">
            <a:extLst>
              <a:ext uri="{FF2B5EF4-FFF2-40B4-BE49-F238E27FC236}">
                <a16:creationId xmlns:a16="http://schemas.microsoft.com/office/drawing/2014/main" id="{1229698C-90D9-668E-0165-B7CE5383E8E3}"/>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4" descr="ROC 2025 – Technologies éducatives pour l'enseignement et l'apprentissage">
            <a:extLst>
              <a:ext uri="{FF2B5EF4-FFF2-40B4-BE49-F238E27FC236}">
                <a16:creationId xmlns:a16="http://schemas.microsoft.com/office/drawing/2014/main" id="{344CA8DE-A135-0A33-986B-21EE7991C340}"/>
              </a:ext>
            </a:extLst>
          </p:cNvPr>
          <p:cNvSpPr>
            <a:spLocks noChangeAspect="1" noChangeArrowheads="1"/>
          </p:cNvSpPr>
          <p:nvPr/>
        </p:nvSpPr>
        <p:spPr bwMode="auto">
          <a:xfrm>
            <a:off x="7315200" y="411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Picture 4">
            <a:extLst>
              <a:ext uri="{FF2B5EF4-FFF2-40B4-BE49-F238E27FC236}">
                <a16:creationId xmlns:a16="http://schemas.microsoft.com/office/drawing/2014/main" id="{C4922948-B2CA-ED02-7038-C8105501D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662" y="7168348"/>
            <a:ext cx="10578478" cy="76934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Police, blanc, typographie&#10;&#10;Le contenu généré par l’IA peut être incorrect.">
            <a:extLst>
              <a:ext uri="{FF2B5EF4-FFF2-40B4-BE49-F238E27FC236}">
                <a16:creationId xmlns:a16="http://schemas.microsoft.com/office/drawing/2014/main" id="{DA81DFA0-84E8-6688-6E51-FC2B20BA7D0C}"/>
              </a:ext>
            </a:extLst>
          </p:cNvPr>
          <p:cNvPicPr>
            <a:picLocks noChangeAspect="1"/>
          </p:cNvPicPr>
          <p:nvPr/>
        </p:nvPicPr>
        <p:blipFill>
          <a:blip r:embed="rId4"/>
          <a:stretch>
            <a:fillRect/>
          </a:stretch>
        </p:blipFill>
        <p:spPr>
          <a:xfrm>
            <a:off x="9269068" y="361838"/>
            <a:ext cx="5043280" cy="1258935"/>
          </a:xfrm>
          <a:prstGeom prst="rect">
            <a:avLst/>
          </a:prstGeom>
        </p:spPr>
      </p:pic>
      <p:sp>
        <p:nvSpPr>
          <p:cNvPr id="11" name="ZoneTexte 10">
            <a:extLst>
              <a:ext uri="{FF2B5EF4-FFF2-40B4-BE49-F238E27FC236}">
                <a16:creationId xmlns:a16="http://schemas.microsoft.com/office/drawing/2014/main" id="{F132E110-2A29-3BEB-5C13-85FF7DD3B918}"/>
              </a:ext>
            </a:extLst>
          </p:cNvPr>
          <p:cNvSpPr txBox="1"/>
          <p:nvPr/>
        </p:nvSpPr>
        <p:spPr>
          <a:xfrm>
            <a:off x="8938260" y="5177665"/>
            <a:ext cx="5116280" cy="1431161"/>
          </a:xfrm>
          <a:prstGeom prst="rect">
            <a:avLst/>
          </a:prstGeom>
          <a:noFill/>
        </p:spPr>
        <p:txBody>
          <a:bodyPr wrap="square">
            <a:spAutoFit/>
          </a:bodyPr>
          <a:lstStyle/>
          <a:p>
            <a:pPr algn="ctr">
              <a:spcBef>
                <a:spcPts val="300"/>
              </a:spcBef>
              <a:spcAft>
                <a:spcPts val="300"/>
              </a:spcAft>
            </a:pPr>
            <a:r>
              <a:rPr lang="fr-FR" kern="100" dirty="0">
                <a:solidFill>
                  <a:srgbClr val="000000"/>
                </a:solidFill>
                <a:ea typeface="Calibri" panose="020F0502020204030204" pitchFamily="34" charset="0"/>
                <a:cs typeface="Times New Roman" panose="02020603050405020304" pitchFamily="18" charset="0"/>
              </a:rPr>
              <a:t>Natasha Noben (Université du Luxembourg) </a:t>
            </a:r>
          </a:p>
          <a:p>
            <a:pPr algn="ctr">
              <a:spcBef>
                <a:spcPts val="300"/>
              </a:spcBef>
              <a:spcAft>
                <a:spcPts val="300"/>
              </a:spcAft>
            </a:pPr>
            <a:r>
              <a:rPr lang="fr-FR" sz="1800" kern="100" dirty="0">
                <a:solidFill>
                  <a:srgbClr val="000000"/>
                </a:solidFill>
                <a:effectLst/>
                <a:ea typeface="Calibri" panose="020F0502020204030204" pitchFamily="34" charset="0"/>
                <a:cs typeface="Times New Roman" panose="02020603050405020304" pitchFamily="18" charset="0"/>
              </a:rPr>
              <a:t>Bernadette Charlier (</a:t>
            </a:r>
            <a:r>
              <a:rPr lang="fr-FR" sz="1800" kern="100" dirty="0" err="1">
                <a:solidFill>
                  <a:srgbClr val="000000"/>
                </a:solidFill>
                <a:effectLst/>
                <a:ea typeface="Calibri" panose="020F0502020204030204" pitchFamily="34" charset="0"/>
                <a:cs typeface="Times New Roman" panose="02020603050405020304" pitchFamily="18" charset="0"/>
              </a:rPr>
              <a:t>UCLouvain</a:t>
            </a:r>
            <a:r>
              <a:rPr lang="fr-FR" sz="1800" kern="100" dirty="0">
                <a:solidFill>
                  <a:srgbClr val="000000"/>
                </a:solidFill>
                <a:effectLst/>
                <a:ea typeface="Calibri" panose="020F0502020204030204" pitchFamily="34" charset="0"/>
                <a:cs typeface="Times New Roman" panose="02020603050405020304" pitchFamily="18" charset="0"/>
              </a:rPr>
              <a:t>, UNIFR,</a:t>
            </a:r>
            <a:r>
              <a:rPr lang="fr-FR" kern="100" dirty="0">
                <a:solidFill>
                  <a:srgbClr val="000000"/>
                </a:solidFill>
                <a:ea typeface="Calibri" panose="020F0502020204030204" pitchFamily="34" charset="0"/>
                <a:cs typeface="Times New Roman" panose="02020603050405020304" pitchFamily="18" charset="0"/>
              </a:rPr>
              <a:t> </a:t>
            </a:r>
            <a:r>
              <a:rPr lang="fr-FR" sz="1800" kern="100" dirty="0" err="1">
                <a:solidFill>
                  <a:srgbClr val="000000"/>
                </a:solidFill>
                <a:effectLst/>
                <a:ea typeface="Calibri" panose="020F0502020204030204" pitchFamily="34" charset="0"/>
                <a:cs typeface="Times New Roman" panose="02020603050405020304" pitchFamily="18" charset="0"/>
              </a:rPr>
              <a:t>Yllyl</a:t>
            </a:r>
            <a:r>
              <a:rPr lang="fr-FR" sz="1800" kern="100" dirty="0">
                <a:solidFill>
                  <a:srgbClr val="000000"/>
                </a:solidFill>
                <a:effectLst/>
                <a:ea typeface="Calibri" panose="020F0502020204030204" pitchFamily="34" charset="0"/>
                <a:cs typeface="Times New Roman" panose="02020603050405020304" pitchFamily="18" charset="0"/>
              </a:rPr>
              <a:t>)</a:t>
            </a:r>
          </a:p>
          <a:p>
            <a:pPr algn="ctr">
              <a:spcBef>
                <a:spcPts val="300"/>
              </a:spcBef>
              <a:spcAft>
                <a:spcPts val="300"/>
              </a:spcAft>
            </a:pPr>
            <a:r>
              <a:rPr lang="fr-FR" kern="100" dirty="0">
                <a:solidFill>
                  <a:srgbClr val="000000"/>
                </a:solidFill>
                <a:ea typeface="Calibri" panose="020F0502020204030204" pitchFamily="34" charset="0"/>
                <a:cs typeface="Times New Roman" panose="02020603050405020304" pitchFamily="18" charset="0"/>
              </a:rPr>
              <a:t>Maria </a:t>
            </a:r>
            <a:r>
              <a:rPr lang="fr-FR" kern="100" dirty="0" err="1">
                <a:solidFill>
                  <a:srgbClr val="000000"/>
                </a:solidFill>
                <a:ea typeface="Calibri" panose="020F0502020204030204" pitchFamily="34" charset="0"/>
                <a:cs typeface="Times New Roman" panose="02020603050405020304" pitchFamily="18" charset="0"/>
              </a:rPr>
              <a:t>Denami</a:t>
            </a:r>
            <a:r>
              <a:rPr lang="fr-FR" kern="100" dirty="0">
                <a:solidFill>
                  <a:srgbClr val="000000"/>
                </a:solidFill>
                <a:ea typeface="Calibri" panose="020F0502020204030204" pitchFamily="34" charset="0"/>
                <a:cs typeface="Times New Roman" panose="02020603050405020304" pitchFamily="18" charset="0"/>
              </a:rPr>
              <a:t> (UHA)</a:t>
            </a:r>
            <a:endParaRPr lang="fr-FR" sz="1800" kern="100" dirty="0">
              <a:solidFill>
                <a:srgbClr val="000000"/>
              </a:solidFill>
              <a:effectLst/>
              <a:ea typeface="Calibri" panose="020F0502020204030204" pitchFamily="34" charset="0"/>
              <a:cs typeface="Times New Roman" panose="02020603050405020304" pitchFamily="18" charset="0"/>
            </a:endParaRPr>
          </a:p>
          <a:p>
            <a:pPr algn="ctr">
              <a:spcBef>
                <a:spcPts val="300"/>
              </a:spcBef>
              <a:spcAft>
                <a:spcPts val="300"/>
              </a:spcAft>
            </a:pPr>
            <a:r>
              <a:rPr lang="fr-FR" sz="1800" kern="100" dirty="0">
                <a:solidFill>
                  <a:srgbClr val="000000"/>
                </a:solidFill>
                <a:ea typeface="Calibri" panose="020F0502020204030204" pitchFamily="34" charset="0"/>
                <a:cs typeface="Times New Roman" panose="02020603050405020304" pitchFamily="18" charset="0"/>
              </a:rPr>
              <a:t>Nathalie Younes (Universit</a:t>
            </a:r>
            <a:r>
              <a:rPr lang="fr-FR" kern="100" dirty="0">
                <a:solidFill>
                  <a:srgbClr val="000000"/>
                </a:solidFill>
                <a:ea typeface="Calibri" panose="020F0502020204030204" pitchFamily="34" charset="0"/>
                <a:cs typeface="Times New Roman" panose="02020603050405020304" pitchFamily="18" charset="0"/>
              </a:rPr>
              <a:t>é</a:t>
            </a:r>
            <a:r>
              <a:rPr lang="fr-FR" sz="1800" kern="100" dirty="0">
                <a:solidFill>
                  <a:srgbClr val="000000"/>
                </a:solidFill>
                <a:ea typeface="Calibri" panose="020F0502020204030204" pitchFamily="34" charset="0"/>
                <a:cs typeface="Times New Roman" panose="02020603050405020304" pitchFamily="18" charset="0"/>
              </a:rPr>
              <a:t> de Clermont Auvergne) </a:t>
            </a:r>
            <a:endParaRPr lang="fr-FR" sz="1800" kern="100" dirty="0">
              <a:solidFill>
                <a:srgbClr val="000000"/>
              </a:solidFill>
              <a:effectLst/>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709F3907-5599-3F2D-92D8-BE8F4A4B76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308" y="239725"/>
            <a:ext cx="2321973" cy="263471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892612"/>
            <a:ext cx="5670590" cy="708779"/>
          </a:xfrm>
          <a:prstGeom prst="rect">
            <a:avLst/>
          </a:prstGeom>
          <a:noFill/>
          <a:ln/>
        </p:spPr>
        <p:txBody>
          <a:bodyPr wrap="non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Collecte de Données</a:t>
            </a:r>
            <a:endParaRPr lang="en-US" sz="4000" dirty="0"/>
          </a:p>
        </p:txBody>
      </p:sp>
      <p:sp>
        <p:nvSpPr>
          <p:cNvPr id="3" name="Text 1"/>
          <p:cNvSpPr/>
          <p:nvPr/>
        </p:nvSpPr>
        <p:spPr>
          <a:xfrm>
            <a:off x="7653774" y="2635232"/>
            <a:ext cx="4028112" cy="1063514"/>
          </a:xfrm>
          <a:prstGeom prst="rect">
            <a:avLst/>
          </a:prstGeom>
          <a:noFill/>
          <a:ln/>
        </p:spPr>
        <p:txBody>
          <a:bodyPr wrap="none" lIns="0" tIns="0" rIns="0" bIns="0" rtlCol="0" anchor="t"/>
          <a:lstStyle/>
          <a:p>
            <a:pPr algn="ctr">
              <a:lnSpc>
                <a:spcPts val="2850"/>
              </a:lnSpc>
              <a:buSzPct val="100000"/>
            </a:pPr>
            <a:r>
              <a:rPr lang="en-US" sz="4800" b="1" dirty="0">
                <a:solidFill>
                  <a:srgbClr val="52586B"/>
                </a:solidFill>
                <a:ea typeface="Funnel Sans" pitchFamily="34" charset="-122"/>
                <a:cs typeface="Arial Narrow" panose="020B0604020202020204" pitchFamily="34" charset="0"/>
              </a:rPr>
              <a:t>15 </a:t>
            </a:r>
          </a:p>
          <a:p>
            <a:pPr algn="ctr">
              <a:lnSpc>
                <a:spcPts val="2850"/>
              </a:lnSpc>
              <a:buSzPct val="100000"/>
            </a:pPr>
            <a:r>
              <a:rPr lang="en-US" sz="2400" dirty="0" err="1">
                <a:solidFill>
                  <a:srgbClr val="52586B"/>
                </a:solidFill>
                <a:ea typeface="Funnel Sans" pitchFamily="34" charset="-122"/>
                <a:cs typeface="Arial Narrow" panose="020B0604020202020204" pitchFamily="34" charset="0"/>
              </a:rPr>
              <a:t>Programmes</a:t>
            </a:r>
            <a:r>
              <a:rPr lang="en-US" sz="2400" dirty="0">
                <a:solidFill>
                  <a:srgbClr val="52586B"/>
                </a:solidFill>
                <a:ea typeface="Funnel Sans" pitchFamily="34" charset="-122"/>
                <a:cs typeface="Arial Narrow" panose="020B0604020202020204" pitchFamily="34" charset="0"/>
              </a:rPr>
              <a:t> de formation </a:t>
            </a:r>
          </a:p>
        </p:txBody>
      </p:sp>
      <p:sp>
        <p:nvSpPr>
          <p:cNvPr id="9" name="ZoneTexte 8">
            <a:extLst>
              <a:ext uri="{FF2B5EF4-FFF2-40B4-BE49-F238E27FC236}">
                <a16:creationId xmlns:a16="http://schemas.microsoft.com/office/drawing/2014/main" id="{281E177A-C0A5-2417-F868-4B88BAAB79C3}"/>
              </a:ext>
            </a:extLst>
          </p:cNvPr>
          <p:cNvSpPr txBox="1"/>
          <p:nvPr/>
        </p:nvSpPr>
        <p:spPr>
          <a:xfrm>
            <a:off x="3834701" y="2410333"/>
            <a:ext cx="935665" cy="1107996"/>
          </a:xfrm>
          <a:prstGeom prst="rect">
            <a:avLst/>
          </a:prstGeom>
          <a:noFill/>
        </p:spPr>
        <p:txBody>
          <a:bodyPr wrap="square" rtlCol="0">
            <a:spAutoFit/>
          </a:bodyPr>
          <a:lstStyle/>
          <a:p>
            <a:r>
              <a:rPr lang="fr-FR" sz="6600" b="1" dirty="0">
                <a:solidFill>
                  <a:schemeClr val="tx2"/>
                </a:solidFill>
              </a:rPr>
              <a:t>6</a:t>
            </a:r>
          </a:p>
        </p:txBody>
      </p:sp>
      <p:pic>
        <p:nvPicPr>
          <p:cNvPr id="10" name="Picture 2" descr="Drapeau de la Belgique — Wikipédia">
            <a:extLst>
              <a:ext uri="{FF2B5EF4-FFF2-40B4-BE49-F238E27FC236}">
                <a16:creationId xmlns:a16="http://schemas.microsoft.com/office/drawing/2014/main" id="{52D09EFC-B2A6-0D5A-176F-5E985FFF9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507" y="2334432"/>
            <a:ext cx="483760" cy="3231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rapeau et armoiries de la Suisse — Wikipédia">
            <a:extLst>
              <a:ext uri="{FF2B5EF4-FFF2-40B4-BE49-F238E27FC236}">
                <a16:creationId xmlns:a16="http://schemas.microsoft.com/office/drawing/2014/main" id="{632D02DC-B175-CA07-476B-8F399CC35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519" y="3088125"/>
            <a:ext cx="482400" cy="322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rapeau France Art vectoriel, icônes et graphiques à télécharger  gratuitement">
            <a:extLst>
              <a:ext uri="{FF2B5EF4-FFF2-40B4-BE49-F238E27FC236}">
                <a16:creationId xmlns:a16="http://schemas.microsoft.com/office/drawing/2014/main" id="{4F2B8207-572A-3760-5B50-D24A2B3DF1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507" y="1958696"/>
            <a:ext cx="483760" cy="290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5215B302-4F6B-02A7-E310-F468B8CFC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763" y="2749114"/>
            <a:ext cx="482400" cy="24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que 13" descr="École avec un remplissage uni">
            <a:extLst>
              <a:ext uri="{FF2B5EF4-FFF2-40B4-BE49-F238E27FC236}">
                <a16:creationId xmlns:a16="http://schemas.microsoft.com/office/drawing/2014/main" id="{094C20D8-A17D-FF3C-7CD7-7CC567ED02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30065" y="1771347"/>
            <a:ext cx="1903228" cy="1903228"/>
          </a:xfrm>
          <a:prstGeom prst="rect">
            <a:avLst/>
          </a:prstGeom>
        </p:spPr>
      </p:pic>
      <p:pic>
        <p:nvPicPr>
          <p:cNvPr id="1042" name="Picture 18">
            <a:extLst>
              <a:ext uri="{FF2B5EF4-FFF2-40B4-BE49-F238E27FC236}">
                <a16:creationId xmlns:a16="http://schemas.microsoft.com/office/drawing/2014/main" id="{DAB513EA-C664-119E-253C-71BD1E735F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 y="-6727825"/>
            <a:ext cx="108331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016D3132-4889-EC88-164F-3B5FE14B8A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4613" y="-67278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2945A15-B102-8DCC-B571-AC0B30B600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73050" y="-67278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57C5DC45-D87E-6621-0C1A-0EC0106844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41488" y="-67278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95D547A-C2BB-BB11-B438-39B56E4DA4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09925" y="-67278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31E2D7C0-776E-935F-3409-A14821DBEF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78363" y="-67278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62597BDB-7A31-1E84-3942-208D4571E0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46800" y="-67278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C179156F-2B97-DCB4-995F-26072827CB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15238" y="-6727825"/>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D7C1FA5B-4579-872B-34BA-5F0CE24171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28075" y="-6727825"/>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DFD78AA1-DEEB-B472-B7D8-D47D2A82B37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540913" y="-6727825"/>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11DF5426-393E-FC62-3733-480E14A5B83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653750" y="-6727825"/>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D7F7238C-A4FC-39CD-DDF5-FD629E0F09F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766588" y="-6727825"/>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979B7E22-717E-EB41-57CF-342B425251B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879425" y="-6727825"/>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a:extLst>
              <a:ext uri="{FF2B5EF4-FFF2-40B4-BE49-F238E27FC236}">
                <a16:creationId xmlns:a16="http://schemas.microsoft.com/office/drawing/2014/main" id="{D9CD9786-E11E-469F-EEB2-135FB08E03B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992263" y="-6727825"/>
            <a:ext cx="558800" cy="3987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44F659FA-B811-D328-103C-23A89977D99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005088" y="-6727825"/>
            <a:ext cx="584200" cy="1402080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7FFAF54E-3D91-15B9-8889-3EE14C57AAF0}"/>
              </a:ext>
            </a:extLst>
          </p:cNvPr>
          <p:cNvPicPr>
            <a:picLocks noChangeAspect="1"/>
          </p:cNvPicPr>
          <p:nvPr/>
        </p:nvPicPr>
        <p:blipFill>
          <a:blip r:embed="rId24"/>
          <a:stretch>
            <a:fillRect/>
          </a:stretch>
        </p:blipFill>
        <p:spPr>
          <a:xfrm>
            <a:off x="4139310" y="4018437"/>
            <a:ext cx="7772400" cy="3512062"/>
          </a:xfrm>
          <a:prstGeom prst="rect">
            <a:avLst/>
          </a:prstGeom>
        </p:spPr>
      </p:pic>
      <p:pic>
        <p:nvPicPr>
          <p:cNvPr id="24" name="Graphique 23" descr="Toque d'étudiant avec un remplissage uni">
            <a:extLst>
              <a:ext uri="{FF2B5EF4-FFF2-40B4-BE49-F238E27FC236}">
                <a16:creationId xmlns:a16="http://schemas.microsoft.com/office/drawing/2014/main" id="{6039CC79-A92A-1985-10FE-1D17132F9C0F}"/>
              </a:ext>
            </a:extLst>
          </p:cNvPr>
          <p:cNvPicPr>
            <a:picLocks noChangeAspect="1"/>
          </p:cNvPicPr>
          <p:nvPr/>
        </p:nvPicPr>
        <p:blipFill>
          <a:blip r:embed="rId25">
            <a:extLst>
              <a:ext uri="{96DAC541-7B7A-43D3-8B79-37D633B846F1}">
                <asvg:svgBlip xmlns:asvg="http://schemas.microsoft.com/office/drawing/2016/SVG/main" r:embed="rId26"/>
              </a:ext>
            </a:extLst>
          </a:blip>
          <a:stretch/>
        </p:blipFill>
        <p:spPr bwMode="auto">
          <a:xfrm>
            <a:off x="2748796" y="5765209"/>
            <a:ext cx="1163502" cy="1163502"/>
          </a:xfrm>
          <a:prstGeom prst="rect">
            <a:avLst/>
          </a:prstGeom>
        </p:spPr>
      </p:pic>
      <p:sp>
        <p:nvSpPr>
          <p:cNvPr id="25" name="ZoneTexte 24">
            <a:extLst>
              <a:ext uri="{FF2B5EF4-FFF2-40B4-BE49-F238E27FC236}">
                <a16:creationId xmlns:a16="http://schemas.microsoft.com/office/drawing/2014/main" id="{11F8AFEF-C44B-EB5F-8087-E8886B177F8F}"/>
              </a:ext>
            </a:extLst>
          </p:cNvPr>
          <p:cNvSpPr txBox="1"/>
          <p:nvPr/>
        </p:nvSpPr>
        <p:spPr bwMode="auto">
          <a:xfrm>
            <a:off x="3133312" y="6005432"/>
            <a:ext cx="689317" cy="461665"/>
          </a:xfrm>
          <a:prstGeom prst="rect">
            <a:avLst/>
          </a:prstGeom>
          <a:noFill/>
        </p:spPr>
        <p:txBody>
          <a:bodyPr wrap="square" rtlCol="0">
            <a:spAutoFit/>
          </a:bodyPr>
          <a:lstStyle/>
          <a:p>
            <a:pPr>
              <a:defRPr/>
            </a:pPr>
            <a:r>
              <a:rPr lang="fr-FR" sz="2400" b="1">
                <a:solidFill>
                  <a:schemeClr val="bg1"/>
                </a:solidFill>
              </a:rPr>
              <a:t>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2F6B9332-D034-BE50-EF6B-A5DA7CD53CC5}"/>
              </a:ext>
            </a:extLst>
          </p:cNvPr>
          <p:cNvSpPr/>
          <p:nvPr/>
        </p:nvSpPr>
        <p:spPr>
          <a:xfrm>
            <a:off x="793790" y="892612"/>
            <a:ext cx="5670590" cy="708779"/>
          </a:xfrm>
          <a:prstGeom prst="rect">
            <a:avLst/>
          </a:prstGeom>
          <a:noFill/>
          <a:ln/>
        </p:spPr>
        <p:txBody>
          <a:bodyPr wrap="non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Pratiques </a:t>
            </a:r>
            <a:r>
              <a:rPr lang="en-US" sz="4000" dirty="0" err="1">
                <a:solidFill>
                  <a:srgbClr val="373B48"/>
                </a:solidFill>
                <a:latin typeface="Mona Sans Semi Bold" pitchFamily="34" charset="0"/>
                <a:ea typeface="Mona Sans Semi Bold" pitchFamily="34" charset="-122"/>
                <a:cs typeface="Mona Sans Semi Bold" pitchFamily="34" charset="-120"/>
              </a:rPr>
              <a:t>d’apprentissage</a:t>
            </a:r>
            <a:endParaRPr lang="en-US" sz="4000" dirty="0"/>
          </a:p>
        </p:txBody>
      </p:sp>
      <p:sp>
        <p:nvSpPr>
          <p:cNvPr id="3" name="Text 4">
            <a:extLst>
              <a:ext uri="{FF2B5EF4-FFF2-40B4-BE49-F238E27FC236}">
                <a16:creationId xmlns:a16="http://schemas.microsoft.com/office/drawing/2014/main" id="{D1619453-BF8F-F974-488B-01A05F37441A}"/>
              </a:ext>
            </a:extLst>
          </p:cNvPr>
          <p:cNvSpPr/>
          <p:nvPr/>
        </p:nvSpPr>
        <p:spPr>
          <a:xfrm>
            <a:off x="-554835" y="6602810"/>
            <a:ext cx="9491329" cy="1468356"/>
          </a:xfrm>
          <a:prstGeom prst="rect">
            <a:avLst/>
          </a:prstGeom>
          <a:noFill/>
          <a:ln/>
        </p:spPr>
        <p:txBody>
          <a:bodyPr wrap="none" lIns="0" tIns="0" rIns="0" bIns="0" rtlCol="0" anchor="t"/>
          <a:lstStyle/>
          <a:p>
            <a:pPr algn="ctr">
              <a:lnSpc>
                <a:spcPct val="150000"/>
              </a:lnSpc>
              <a:buSzPct val="100000"/>
            </a:pPr>
            <a:r>
              <a:rPr lang="en-US" sz="2800" dirty="0" err="1">
                <a:solidFill>
                  <a:srgbClr val="52586B"/>
                </a:solidFill>
                <a:ea typeface="Funnel Sans" pitchFamily="34" charset="-122"/>
                <a:cs typeface="Arial Narrow" panose="020B0604020202020204" pitchFamily="34" charset="0"/>
              </a:rPr>
              <a:t>Explicitation</a:t>
            </a:r>
            <a:r>
              <a:rPr lang="en-US" sz="2800" dirty="0">
                <a:solidFill>
                  <a:srgbClr val="52586B"/>
                </a:solidFill>
                <a:ea typeface="Funnel Sans" pitchFamily="34" charset="-122"/>
                <a:cs typeface="Arial Narrow" panose="020B0604020202020204" pitchFamily="34" charset="0"/>
              </a:rPr>
              <a:t> </a:t>
            </a:r>
            <a:r>
              <a:rPr lang="en-US" sz="2800" dirty="0" err="1">
                <a:solidFill>
                  <a:srgbClr val="52586B"/>
                </a:solidFill>
                <a:ea typeface="Funnel Sans" pitchFamily="34" charset="-122"/>
                <a:cs typeface="Arial Narrow" panose="020B0604020202020204" pitchFamily="34" charset="0"/>
              </a:rPr>
              <a:t>d'expériences</a:t>
            </a:r>
            <a:r>
              <a:rPr lang="en-US" sz="2800" dirty="0">
                <a:solidFill>
                  <a:srgbClr val="52586B"/>
                </a:solidFill>
                <a:ea typeface="Funnel Sans" pitchFamily="34" charset="-122"/>
                <a:cs typeface="Arial Narrow" panose="020B0604020202020204" pitchFamily="34" charset="0"/>
              </a:rPr>
              <a:t> </a:t>
            </a:r>
            <a:r>
              <a:rPr lang="en-US" sz="2800" dirty="0" err="1">
                <a:solidFill>
                  <a:srgbClr val="52586B"/>
                </a:solidFill>
                <a:ea typeface="Funnel Sans" pitchFamily="34" charset="-122"/>
                <a:cs typeface="Arial Narrow" panose="020B0604020202020204" pitchFamily="34" charset="0"/>
              </a:rPr>
              <a:t>significatives</a:t>
            </a:r>
            <a:r>
              <a:rPr lang="en-US" sz="2800" dirty="0">
                <a:solidFill>
                  <a:srgbClr val="52586B"/>
                </a:solidFill>
                <a:ea typeface="Funnel Sans" pitchFamily="34" charset="-122"/>
                <a:cs typeface="Arial Narrow" panose="020B0604020202020204" pitchFamily="34" charset="0"/>
              </a:rPr>
              <a:t> </a:t>
            </a:r>
            <a:r>
              <a:rPr lang="en-US" sz="2400" dirty="0">
                <a:solidFill>
                  <a:srgbClr val="52586B"/>
                </a:solidFill>
                <a:ea typeface="Funnel Sans" pitchFamily="34" charset="-122"/>
                <a:cs typeface="Arial Narrow" panose="020B0604020202020204" pitchFamily="34" charset="0"/>
              </a:rPr>
              <a:t>(Felder, 2019)</a:t>
            </a:r>
          </a:p>
          <a:p>
            <a:pPr algn="ctr">
              <a:lnSpc>
                <a:spcPct val="150000"/>
              </a:lnSpc>
              <a:buSzPct val="100000"/>
            </a:pPr>
            <a:r>
              <a:rPr lang="en-US" sz="2800" dirty="0" err="1">
                <a:solidFill>
                  <a:srgbClr val="52586B"/>
                </a:solidFill>
                <a:ea typeface="Funnel Sans" pitchFamily="34" charset="-122"/>
                <a:cs typeface="Arial Narrow" panose="020B0604020202020204" pitchFamily="34" charset="0"/>
              </a:rPr>
              <a:t>Objets</a:t>
            </a:r>
            <a:r>
              <a:rPr lang="en-US" sz="2800" dirty="0">
                <a:solidFill>
                  <a:srgbClr val="52586B"/>
                </a:solidFill>
                <a:ea typeface="Funnel Sans" pitchFamily="34" charset="-122"/>
                <a:cs typeface="Arial Narrow" panose="020B0604020202020204" pitchFamily="34" charset="0"/>
              </a:rPr>
              <a:t> </a:t>
            </a:r>
            <a:r>
              <a:rPr lang="en-US" sz="2800" dirty="0" err="1">
                <a:solidFill>
                  <a:srgbClr val="52586B"/>
                </a:solidFill>
                <a:ea typeface="Funnel Sans" pitchFamily="34" charset="-122"/>
                <a:cs typeface="Arial Narrow" panose="020B0604020202020204" pitchFamily="34" charset="0"/>
              </a:rPr>
              <a:t>mythiques</a:t>
            </a:r>
            <a:r>
              <a:rPr lang="en-US" sz="2800" dirty="0">
                <a:solidFill>
                  <a:srgbClr val="52586B"/>
                </a:solidFill>
                <a:ea typeface="Funnel Sans" pitchFamily="34" charset="-122"/>
                <a:cs typeface="Arial Narrow" panose="020B0604020202020204" pitchFamily="34" charset="0"/>
              </a:rPr>
              <a:t> personnels </a:t>
            </a:r>
            <a:r>
              <a:rPr lang="en-US" sz="2400" dirty="0">
                <a:solidFill>
                  <a:srgbClr val="52586B"/>
                </a:solidFill>
                <a:ea typeface="Funnel Sans" pitchFamily="34" charset="-122"/>
                <a:cs typeface="Arial Narrow" panose="020B0604020202020204" pitchFamily="34" charset="0"/>
              </a:rPr>
              <a:t>(Cordier, 2018)</a:t>
            </a:r>
            <a:endParaRPr lang="en-US" sz="2400" dirty="0">
              <a:cs typeface="Arial Narrow" panose="020B0604020202020204" pitchFamily="34" charset="0"/>
            </a:endParaRPr>
          </a:p>
          <a:p>
            <a:pPr algn="ctr">
              <a:lnSpc>
                <a:spcPct val="150000"/>
              </a:lnSpc>
              <a:buSzPct val="100000"/>
            </a:pPr>
            <a:endParaRPr lang="en-US" sz="2800" dirty="0">
              <a:latin typeface="Arial Narrow" panose="020B0604020202020204" pitchFamily="34" charset="0"/>
              <a:cs typeface="Arial Narrow" panose="020B0604020202020204" pitchFamily="34" charset="0"/>
            </a:endParaRPr>
          </a:p>
        </p:txBody>
      </p:sp>
      <p:pic>
        <p:nvPicPr>
          <p:cNvPr id="4" name="Image 0" descr="preencoded.png">
            <a:extLst>
              <a:ext uri="{FF2B5EF4-FFF2-40B4-BE49-F238E27FC236}">
                <a16:creationId xmlns:a16="http://schemas.microsoft.com/office/drawing/2014/main" id="{637791DE-AD71-000A-A138-866991620E5D}"/>
              </a:ext>
            </a:extLst>
          </p:cNvPr>
          <p:cNvPicPr>
            <a:picLocks noChangeAspect="1"/>
          </p:cNvPicPr>
          <p:nvPr/>
        </p:nvPicPr>
        <p:blipFill>
          <a:blip r:embed="rId3"/>
          <a:stretch>
            <a:fillRect/>
          </a:stretch>
        </p:blipFill>
        <p:spPr>
          <a:xfrm>
            <a:off x="1803876" y="2188069"/>
            <a:ext cx="4370664" cy="4370664"/>
          </a:xfrm>
          <a:prstGeom prst="rect">
            <a:avLst/>
          </a:prstGeom>
        </p:spPr>
      </p:pic>
      <p:sp>
        <p:nvSpPr>
          <p:cNvPr id="5" name="ZoneTexte 4">
            <a:extLst>
              <a:ext uri="{FF2B5EF4-FFF2-40B4-BE49-F238E27FC236}">
                <a16:creationId xmlns:a16="http://schemas.microsoft.com/office/drawing/2014/main" id="{B290ADB7-EF06-642A-5D16-C9CC865B4067}"/>
              </a:ext>
            </a:extLst>
          </p:cNvPr>
          <p:cNvSpPr txBox="1"/>
          <p:nvPr/>
        </p:nvSpPr>
        <p:spPr>
          <a:xfrm>
            <a:off x="2812540" y="1880292"/>
            <a:ext cx="3122341" cy="307777"/>
          </a:xfrm>
          <a:prstGeom prst="rect">
            <a:avLst/>
          </a:prstGeom>
          <a:noFill/>
        </p:spPr>
        <p:txBody>
          <a:bodyPr wrap="square" rtlCol="0">
            <a:spAutoFit/>
          </a:bodyPr>
          <a:lstStyle/>
          <a:p>
            <a:r>
              <a:rPr lang="fr-FR" sz="1400" i="1" dirty="0">
                <a:solidFill>
                  <a:schemeClr val="tx1">
                    <a:lumMod val="50000"/>
                    <a:lumOff val="50000"/>
                  </a:schemeClr>
                </a:solidFill>
              </a:rPr>
              <a:t>Image générée par </a:t>
            </a:r>
            <a:r>
              <a:rPr lang="fr-FR" sz="1400" i="1" dirty="0" err="1">
                <a:solidFill>
                  <a:schemeClr val="tx1">
                    <a:lumMod val="50000"/>
                    <a:lumOff val="50000"/>
                  </a:schemeClr>
                </a:solidFill>
              </a:rPr>
              <a:t>Gamma.app</a:t>
            </a:r>
            <a:r>
              <a:rPr lang="fr-FR" sz="1400" i="1" dirty="0">
                <a:solidFill>
                  <a:schemeClr val="tx1">
                    <a:lumMod val="50000"/>
                    <a:lumOff val="50000"/>
                  </a:schemeClr>
                </a:solidFill>
              </a:rPr>
              <a:t> </a:t>
            </a:r>
          </a:p>
        </p:txBody>
      </p:sp>
      <p:pic>
        <p:nvPicPr>
          <p:cNvPr id="6" name="Graphique 5" descr="Presse-papiers mixte avec un remplissage uni">
            <a:extLst>
              <a:ext uri="{FF2B5EF4-FFF2-40B4-BE49-F238E27FC236}">
                <a16:creationId xmlns:a16="http://schemas.microsoft.com/office/drawing/2014/main" id="{A1377EAF-EDEC-5127-7391-C58105E7DF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265519" y="3827725"/>
            <a:ext cx="1457112" cy="1457112"/>
          </a:xfrm>
          <a:prstGeom prst="rect">
            <a:avLst/>
          </a:prstGeom>
        </p:spPr>
      </p:pic>
      <p:graphicFrame>
        <p:nvGraphicFramePr>
          <p:cNvPr id="7" name="Diagramme 6">
            <a:extLst>
              <a:ext uri="{FF2B5EF4-FFF2-40B4-BE49-F238E27FC236}">
                <a16:creationId xmlns:a16="http://schemas.microsoft.com/office/drawing/2014/main" id="{32B488B6-1959-A4AE-EA16-AFB179D76DE0}"/>
              </a:ext>
            </a:extLst>
          </p:cNvPr>
          <p:cNvGraphicFramePr/>
          <p:nvPr>
            <p:extLst>
              <p:ext uri="{D42A27DB-BD31-4B8C-83A1-F6EECF244321}">
                <p14:modId xmlns:p14="http://schemas.microsoft.com/office/powerpoint/2010/main" val="866750657"/>
              </p:ext>
            </p:extLst>
          </p:nvPr>
        </p:nvGraphicFramePr>
        <p:xfrm>
          <a:off x="7177694" y="1820938"/>
          <a:ext cx="7452706" cy="58972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ZoneTexte 8">
            <a:extLst>
              <a:ext uri="{FF2B5EF4-FFF2-40B4-BE49-F238E27FC236}">
                <a16:creationId xmlns:a16="http://schemas.microsoft.com/office/drawing/2014/main" id="{CEE89200-768D-D88D-EBE1-3FA2C633F914}"/>
              </a:ext>
            </a:extLst>
          </p:cNvPr>
          <p:cNvSpPr txBox="1"/>
          <p:nvPr/>
        </p:nvSpPr>
        <p:spPr>
          <a:xfrm>
            <a:off x="8166022" y="452105"/>
            <a:ext cx="6113306" cy="1235403"/>
          </a:xfrm>
          <a:prstGeom prst="rect">
            <a:avLst/>
          </a:prstGeom>
          <a:noFill/>
        </p:spPr>
        <p:txBody>
          <a:bodyPr wrap="square">
            <a:spAutoFit/>
          </a:bodyPr>
          <a:lstStyle/>
          <a:p>
            <a:pPr algn="ctr">
              <a:lnSpc>
                <a:spcPct val="150000"/>
              </a:lnSpc>
              <a:buSzPct val="100000"/>
            </a:pPr>
            <a:r>
              <a:rPr lang="en-US" sz="2800" dirty="0">
                <a:solidFill>
                  <a:srgbClr val="52586B"/>
                </a:solidFill>
                <a:ea typeface="Funnel Sans" pitchFamily="34" charset="-122"/>
                <a:cs typeface="Arial Narrow" panose="020B0604020202020204" pitchFamily="34" charset="0"/>
              </a:rPr>
              <a:t>Dimensions de </a:t>
            </a:r>
            <a:r>
              <a:rPr lang="en-US" sz="2800" dirty="0" err="1">
                <a:solidFill>
                  <a:srgbClr val="52586B"/>
                </a:solidFill>
                <a:ea typeface="Funnel Sans" pitchFamily="34" charset="-122"/>
                <a:cs typeface="Arial Narrow" panose="020B0604020202020204" pitchFamily="34" charset="0"/>
              </a:rPr>
              <a:t>l’hybridation</a:t>
            </a:r>
            <a:r>
              <a:rPr lang="en-US" sz="2800" dirty="0">
                <a:solidFill>
                  <a:srgbClr val="52586B"/>
                </a:solidFill>
                <a:ea typeface="Funnel Sans" pitchFamily="34" charset="-122"/>
                <a:cs typeface="Arial Narrow" panose="020B0604020202020204" pitchFamily="34" charset="0"/>
              </a:rPr>
              <a:t> </a:t>
            </a:r>
            <a:r>
              <a:rPr lang="en-US" sz="2400" dirty="0">
                <a:solidFill>
                  <a:srgbClr val="52586B"/>
                </a:solidFill>
                <a:ea typeface="Funnel Sans" pitchFamily="34" charset="-122"/>
                <a:cs typeface="Arial Narrow" panose="020B0604020202020204" pitchFamily="34" charset="0"/>
              </a:rPr>
              <a:t>(Deschryver &amp; Charlier, 2012; Charlier &amp; Peltier, 2024) </a:t>
            </a:r>
            <a:endParaRPr lang="en-US" sz="2800" dirty="0">
              <a:cs typeface="Arial Narrow" panose="020B0604020202020204" pitchFamily="34" charset="0"/>
            </a:endParaRPr>
          </a:p>
        </p:txBody>
      </p:sp>
    </p:spTree>
    <p:extLst>
      <p:ext uri="{BB962C8B-B14F-4D97-AF65-F5344CB8AC3E}">
        <p14:creationId xmlns:p14="http://schemas.microsoft.com/office/powerpoint/2010/main" val="273721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Graphic spid="7" grpId="0">
        <p:bldAsOne/>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577"/>
          </a:xfrm>
          <a:prstGeom prst="rect">
            <a:avLst/>
          </a:prstGeom>
        </p:spPr>
      </p:pic>
      <p:sp>
        <p:nvSpPr>
          <p:cNvPr id="3" name="Text 0"/>
          <p:cNvSpPr/>
          <p:nvPr/>
        </p:nvSpPr>
        <p:spPr>
          <a:xfrm>
            <a:off x="555665" y="436602"/>
            <a:ext cx="8032671" cy="992267"/>
          </a:xfrm>
          <a:prstGeom prst="rect">
            <a:avLst/>
          </a:prstGeom>
          <a:noFill/>
          <a:ln/>
        </p:spPr>
        <p:txBody>
          <a:bodyPr wrap="square" lIns="0" tIns="0" rIns="0" bIns="0" rtlCol="0" anchor="t"/>
          <a:lstStyle/>
          <a:p>
            <a:pPr marL="0" indent="0" algn="l">
              <a:lnSpc>
                <a:spcPts val="3900"/>
              </a:lnSpc>
              <a:buNone/>
            </a:pPr>
            <a:r>
              <a:rPr lang="en-US" sz="4000" dirty="0">
                <a:solidFill>
                  <a:srgbClr val="373B48"/>
                </a:solidFill>
                <a:latin typeface="Mona Sans Semi Bold" pitchFamily="34" charset="0"/>
                <a:ea typeface="Mona Sans Semi Bold" pitchFamily="34" charset="-122"/>
                <a:cs typeface="Mona Sans Semi Bold" pitchFamily="34" charset="-120"/>
              </a:rPr>
              <a:t>Les EPA </a:t>
            </a:r>
            <a:r>
              <a:rPr lang="en-US" sz="2800" dirty="0">
                <a:solidFill>
                  <a:srgbClr val="373B48"/>
                </a:solidFill>
                <a:latin typeface="Mona Sans Semi Bold" pitchFamily="34" charset="0"/>
                <a:ea typeface="Mona Sans Semi Bold" pitchFamily="34" charset="-122"/>
                <a:cs typeface="Mona Sans Semi Bold" pitchFamily="34" charset="-120"/>
              </a:rPr>
              <a:t>(</a:t>
            </a:r>
            <a:r>
              <a:rPr lang="en-US" sz="2800" dirty="0" err="1">
                <a:solidFill>
                  <a:srgbClr val="373B48"/>
                </a:solidFill>
                <a:latin typeface="Mona Sans Semi Bold" pitchFamily="34" charset="0"/>
                <a:ea typeface="Mona Sans Semi Bold" pitchFamily="34" charset="-122"/>
                <a:cs typeface="Mona Sans Semi Bold" pitchFamily="34" charset="-120"/>
              </a:rPr>
              <a:t>Environnements</a:t>
            </a:r>
            <a:r>
              <a:rPr lang="en-US" sz="2800" dirty="0">
                <a:solidFill>
                  <a:srgbClr val="373B48"/>
                </a:solidFill>
                <a:latin typeface="Mona Sans Semi Bold" pitchFamily="34" charset="0"/>
                <a:ea typeface="Mona Sans Semi Bold" pitchFamily="34" charset="-122"/>
                <a:cs typeface="Mona Sans Semi Bold" pitchFamily="34" charset="-120"/>
              </a:rPr>
              <a:t> Personnels </a:t>
            </a:r>
            <a:r>
              <a:rPr lang="en-US" sz="2800" dirty="0" err="1">
                <a:solidFill>
                  <a:srgbClr val="373B48"/>
                </a:solidFill>
                <a:latin typeface="Mona Sans Semi Bold" pitchFamily="34" charset="0"/>
                <a:ea typeface="Mona Sans Semi Bold" pitchFamily="34" charset="-122"/>
                <a:cs typeface="Mona Sans Semi Bold" pitchFamily="34" charset="-120"/>
              </a:rPr>
              <a:t>d'Apprentissage</a:t>
            </a:r>
            <a:r>
              <a:rPr lang="en-US" sz="2800" dirty="0">
                <a:solidFill>
                  <a:srgbClr val="373B48"/>
                </a:solidFill>
                <a:latin typeface="Mona Sans Semi Bold" pitchFamily="34" charset="0"/>
                <a:ea typeface="Mona Sans Semi Bold" pitchFamily="34" charset="-122"/>
                <a:cs typeface="Mona Sans Semi Bold" pitchFamily="34" charset="-120"/>
              </a:rPr>
              <a:t>, Felder, 2019)</a:t>
            </a:r>
            <a:endParaRPr lang="en-US" sz="2800" dirty="0"/>
          </a:p>
        </p:txBody>
      </p:sp>
      <p:sp>
        <p:nvSpPr>
          <p:cNvPr id="4" name="Text 1"/>
          <p:cNvSpPr/>
          <p:nvPr/>
        </p:nvSpPr>
        <p:spPr>
          <a:xfrm>
            <a:off x="674727" y="1817757"/>
            <a:ext cx="7794546" cy="254079"/>
          </a:xfrm>
          <a:prstGeom prst="rect">
            <a:avLst/>
          </a:prstGeom>
          <a:noFill/>
          <a:ln/>
        </p:spPr>
        <p:txBody>
          <a:bodyPr wrap="none" lIns="0" tIns="0" rIns="0" bIns="0" rtlCol="0" anchor="t"/>
          <a:lstStyle/>
          <a:p>
            <a:pPr marL="0" indent="0" algn="l">
              <a:lnSpc>
                <a:spcPts val="2000"/>
              </a:lnSpc>
              <a:buNone/>
            </a:pPr>
            <a:r>
              <a:rPr lang="en-US" dirty="0" err="1">
                <a:solidFill>
                  <a:srgbClr val="52586B"/>
                </a:solidFill>
                <a:latin typeface="Funnel Sans" pitchFamily="34" charset="0"/>
                <a:ea typeface="Funnel Sans" pitchFamily="34" charset="-122"/>
                <a:cs typeface="Funnel Sans" pitchFamily="34" charset="-120"/>
              </a:rPr>
              <a:t>Systèmes</a:t>
            </a:r>
            <a:r>
              <a:rPr lang="en-US" dirty="0">
                <a:solidFill>
                  <a:srgbClr val="52586B"/>
                </a:solidFill>
                <a:latin typeface="Funnel Sans" pitchFamily="34" charset="0"/>
                <a:ea typeface="Funnel Sans" pitchFamily="34" charset="-122"/>
                <a:cs typeface="Funnel Sans" pitchFamily="34" charset="-120"/>
              </a:rPr>
              <a:t> </a:t>
            </a:r>
            <a:r>
              <a:rPr lang="en-US" dirty="0" err="1">
                <a:solidFill>
                  <a:srgbClr val="52586B"/>
                </a:solidFill>
                <a:latin typeface="Funnel Sans" pitchFamily="34" charset="0"/>
                <a:ea typeface="Funnel Sans" pitchFamily="34" charset="-122"/>
                <a:cs typeface="Funnel Sans" pitchFamily="34" charset="-120"/>
              </a:rPr>
              <a:t>dynamiques</a:t>
            </a:r>
            <a:r>
              <a:rPr lang="en-US" dirty="0">
                <a:solidFill>
                  <a:srgbClr val="52586B"/>
                </a:solidFill>
                <a:latin typeface="Funnel Sans" pitchFamily="34" charset="0"/>
                <a:ea typeface="Funnel Sans" pitchFamily="34" charset="-122"/>
                <a:cs typeface="Funnel Sans" pitchFamily="34" charset="-120"/>
              </a:rPr>
              <a:t> d'artefacts que les étudiants mobilisent pour apprendre</a:t>
            </a:r>
            <a:endParaRPr lang="en-US" dirty="0"/>
          </a:p>
        </p:txBody>
      </p:sp>
      <p:sp>
        <p:nvSpPr>
          <p:cNvPr id="5" name="Shape 2"/>
          <p:cNvSpPr/>
          <p:nvPr/>
        </p:nvSpPr>
        <p:spPr>
          <a:xfrm>
            <a:off x="555665" y="1666994"/>
            <a:ext cx="22860" cy="611267"/>
          </a:xfrm>
          <a:prstGeom prst="rect">
            <a:avLst/>
          </a:prstGeom>
          <a:solidFill>
            <a:srgbClr val="373B48"/>
          </a:solidFill>
          <a:ln/>
        </p:spPr>
        <p:txBody>
          <a:bodyPr/>
          <a:lstStyle/>
          <a:p>
            <a:endParaRPr lang="fr-FR"/>
          </a:p>
        </p:txBody>
      </p:sp>
      <p:sp>
        <p:nvSpPr>
          <p:cNvPr id="6" name="Shape 3"/>
          <p:cNvSpPr/>
          <p:nvPr/>
        </p:nvSpPr>
        <p:spPr>
          <a:xfrm>
            <a:off x="555664" y="2411494"/>
            <a:ext cx="8032671" cy="1215747"/>
          </a:xfrm>
          <a:prstGeom prst="roundRect">
            <a:avLst>
              <a:gd name="adj" fmla="val 5486"/>
            </a:avLst>
          </a:prstGeom>
          <a:solidFill>
            <a:srgbClr val="E2E4E9"/>
          </a:solidFill>
          <a:ln w="7620">
            <a:solidFill>
              <a:srgbClr val="C8CACF"/>
            </a:solidFill>
            <a:prstDash val="solid"/>
          </a:ln>
        </p:spPr>
        <p:txBody>
          <a:bodyPr/>
          <a:lstStyle/>
          <a:p>
            <a:endParaRPr lang="fr-FR"/>
          </a:p>
        </p:txBody>
      </p:sp>
      <p:sp>
        <p:nvSpPr>
          <p:cNvPr id="7" name="Shape 4"/>
          <p:cNvSpPr/>
          <p:nvPr/>
        </p:nvSpPr>
        <p:spPr>
          <a:xfrm>
            <a:off x="721995" y="2676136"/>
            <a:ext cx="810533" cy="847372"/>
          </a:xfrm>
          <a:prstGeom prst="roundRect">
            <a:avLst>
              <a:gd name="adj" fmla="val 19193284"/>
            </a:avLst>
          </a:prstGeom>
          <a:solidFill>
            <a:srgbClr val="373B48"/>
          </a:solidFill>
          <a:ln/>
        </p:spPr>
        <p:txBody>
          <a:bodyPr/>
          <a:lstStyle/>
          <a:p>
            <a:endParaRPr lang="fr-FR"/>
          </a:p>
        </p:txBody>
      </p:sp>
      <p:sp>
        <p:nvSpPr>
          <p:cNvPr id="9" name="Text 5"/>
          <p:cNvSpPr/>
          <p:nvPr/>
        </p:nvSpPr>
        <p:spPr>
          <a:xfrm>
            <a:off x="1883925" y="2806454"/>
            <a:ext cx="1984891" cy="248007"/>
          </a:xfrm>
          <a:prstGeom prst="rect">
            <a:avLst/>
          </a:prstGeom>
          <a:noFill/>
          <a:ln/>
        </p:spPr>
        <p:txBody>
          <a:bodyPr wrap="none" lIns="0" tIns="0" rIns="0" bIns="0" rtlCol="0" anchor="t"/>
          <a:lstStyle/>
          <a:p>
            <a:pPr marL="0" indent="0" algn="l">
              <a:lnSpc>
                <a:spcPts val="1950"/>
              </a:lnSpc>
              <a:buNone/>
            </a:pPr>
            <a:r>
              <a:rPr lang="en-US" sz="3200" dirty="0">
                <a:solidFill>
                  <a:srgbClr val="52586B"/>
                </a:solidFill>
                <a:latin typeface="Mona Sans Semi Bold" pitchFamily="34" charset="0"/>
                <a:ea typeface="Mona Sans Semi Bold" pitchFamily="34" charset="-122"/>
                <a:cs typeface="Mona Sans Semi Bold" pitchFamily="34" charset="-120"/>
              </a:rPr>
              <a:t>Techniques</a:t>
            </a:r>
          </a:p>
        </p:txBody>
      </p:sp>
      <p:sp>
        <p:nvSpPr>
          <p:cNvPr id="10" name="Shape 6"/>
          <p:cNvSpPr/>
          <p:nvPr/>
        </p:nvSpPr>
        <p:spPr>
          <a:xfrm>
            <a:off x="555665" y="3811429"/>
            <a:ext cx="8032671" cy="1215747"/>
          </a:xfrm>
          <a:prstGeom prst="roundRect">
            <a:avLst>
              <a:gd name="adj" fmla="val 5486"/>
            </a:avLst>
          </a:prstGeom>
          <a:solidFill>
            <a:srgbClr val="E2E4E9"/>
          </a:solidFill>
          <a:ln w="7620">
            <a:solidFill>
              <a:srgbClr val="C8CACF"/>
            </a:solidFill>
            <a:prstDash val="solid"/>
          </a:ln>
        </p:spPr>
        <p:txBody>
          <a:bodyPr/>
          <a:lstStyle/>
          <a:p>
            <a:endParaRPr lang="fr-FR"/>
          </a:p>
        </p:txBody>
      </p:sp>
      <p:sp>
        <p:nvSpPr>
          <p:cNvPr id="13" name="Text 8"/>
          <p:cNvSpPr/>
          <p:nvPr/>
        </p:nvSpPr>
        <p:spPr>
          <a:xfrm>
            <a:off x="1864257" y="4138394"/>
            <a:ext cx="1984891" cy="248007"/>
          </a:xfrm>
          <a:prstGeom prst="rect">
            <a:avLst/>
          </a:prstGeom>
          <a:noFill/>
          <a:ln/>
        </p:spPr>
        <p:txBody>
          <a:bodyPr wrap="none" lIns="0" tIns="0" rIns="0" bIns="0" rtlCol="0" anchor="t"/>
          <a:lstStyle/>
          <a:p>
            <a:pPr marL="0" indent="0" algn="l">
              <a:lnSpc>
                <a:spcPts val="1950"/>
              </a:lnSpc>
              <a:buNone/>
            </a:pPr>
            <a:r>
              <a:rPr lang="en-US" sz="3200" dirty="0" err="1">
                <a:solidFill>
                  <a:srgbClr val="52586B"/>
                </a:solidFill>
                <a:latin typeface="Mona Sans Semi Bold" pitchFamily="34" charset="0"/>
                <a:ea typeface="Mona Sans Semi Bold" pitchFamily="34" charset="-122"/>
                <a:cs typeface="Mona Sans Semi Bold" pitchFamily="34" charset="-120"/>
              </a:rPr>
              <a:t>Didactiques</a:t>
            </a:r>
            <a:r>
              <a:rPr lang="en-US" sz="3200" dirty="0">
                <a:solidFill>
                  <a:srgbClr val="52586B"/>
                </a:solidFill>
                <a:latin typeface="Mona Sans Semi Bold" pitchFamily="34" charset="0"/>
                <a:ea typeface="Mona Sans Semi Bold" pitchFamily="34" charset="-122"/>
                <a:cs typeface="Mona Sans Semi Bold" pitchFamily="34" charset="-120"/>
              </a:rPr>
              <a:t> </a:t>
            </a:r>
            <a:endParaRPr lang="en-US" sz="3200" dirty="0"/>
          </a:p>
        </p:txBody>
      </p:sp>
      <p:sp>
        <p:nvSpPr>
          <p:cNvPr id="22" name="Shape 4">
            <a:extLst>
              <a:ext uri="{FF2B5EF4-FFF2-40B4-BE49-F238E27FC236}">
                <a16:creationId xmlns:a16="http://schemas.microsoft.com/office/drawing/2014/main" id="{621606E9-E54F-D662-0EF3-37A227371EDF}"/>
              </a:ext>
            </a:extLst>
          </p:cNvPr>
          <p:cNvSpPr/>
          <p:nvPr/>
        </p:nvSpPr>
        <p:spPr>
          <a:xfrm>
            <a:off x="674727" y="4020690"/>
            <a:ext cx="810533" cy="847372"/>
          </a:xfrm>
          <a:prstGeom prst="roundRect">
            <a:avLst>
              <a:gd name="adj" fmla="val 19193284"/>
            </a:avLst>
          </a:prstGeom>
          <a:solidFill>
            <a:srgbClr val="373B48"/>
          </a:solidFill>
          <a:ln/>
        </p:spPr>
        <p:txBody>
          <a:bodyPr/>
          <a:lstStyle/>
          <a:p>
            <a:endParaRPr lang="fr-FR"/>
          </a:p>
        </p:txBody>
      </p:sp>
      <p:sp>
        <p:nvSpPr>
          <p:cNvPr id="14" name="Shape 9"/>
          <p:cNvSpPr/>
          <p:nvPr/>
        </p:nvSpPr>
        <p:spPr>
          <a:xfrm>
            <a:off x="555665" y="5205770"/>
            <a:ext cx="8032671" cy="1215747"/>
          </a:xfrm>
          <a:prstGeom prst="roundRect">
            <a:avLst>
              <a:gd name="adj" fmla="val 5486"/>
            </a:avLst>
          </a:prstGeom>
          <a:solidFill>
            <a:srgbClr val="E2E4E9"/>
          </a:solidFill>
          <a:ln w="7620">
            <a:solidFill>
              <a:srgbClr val="C8CACF"/>
            </a:solidFill>
            <a:prstDash val="solid"/>
          </a:ln>
        </p:spPr>
        <p:txBody>
          <a:bodyPr/>
          <a:lstStyle/>
          <a:p>
            <a:endParaRPr lang="fr-FR"/>
          </a:p>
        </p:txBody>
      </p:sp>
      <p:sp>
        <p:nvSpPr>
          <p:cNvPr id="17" name="Text 11"/>
          <p:cNvSpPr/>
          <p:nvPr/>
        </p:nvSpPr>
        <p:spPr>
          <a:xfrm>
            <a:off x="1864257" y="5565636"/>
            <a:ext cx="1984891" cy="248007"/>
          </a:xfrm>
          <a:prstGeom prst="rect">
            <a:avLst/>
          </a:prstGeom>
          <a:noFill/>
          <a:ln/>
        </p:spPr>
        <p:txBody>
          <a:bodyPr wrap="none" lIns="0" tIns="0" rIns="0" bIns="0" rtlCol="0" anchor="t"/>
          <a:lstStyle/>
          <a:p>
            <a:pPr marL="0" indent="0" algn="l">
              <a:lnSpc>
                <a:spcPts val="1950"/>
              </a:lnSpc>
              <a:buNone/>
            </a:pPr>
            <a:r>
              <a:rPr lang="en-US" sz="3200" dirty="0" err="1">
                <a:solidFill>
                  <a:srgbClr val="52586B"/>
                </a:solidFill>
                <a:latin typeface="Mona Sans Semi Bold" pitchFamily="34" charset="0"/>
                <a:ea typeface="Mona Sans Semi Bold" pitchFamily="34" charset="-122"/>
                <a:cs typeface="Mona Sans Semi Bold" pitchFamily="34" charset="-120"/>
              </a:rPr>
              <a:t>Pédagogiques</a:t>
            </a:r>
            <a:r>
              <a:rPr lang="en-US" sz="3200" dirty="0">
                <a:solidFill>
                  <a:srgbClr val="52586B"/>
                </a:solidFill>
                <a:latin typeface="Mona Sans Semi Bold" pitchFamily="34" charset="0"/>
                <a:ea typeface="Mona Sans Semi Bold" pitchFamily="34" charset="-122"/>
                <a:cs typeface="Mona Sans Semi Bold" pitchFamily="34" charset="-120"/>
              </a:rPr>
              <a:t> </a:t>
            </a:r>
            <a:endParaRPr lang="en-US" sz="3200" dirty="0"/>
          </a:p>
        </p:txBody>
      </p:sp>
      <p:sp>
        <p:nvSpPr>
          <p:cNvPr id="18" name="Shape 12"/>
          <p:cNvSpPr/>
          <p:nvPr/>
        </p:nvSpPr>
        <p:spPr>
          <a:xfrm>
            <a:off x="555665" y="6580227"/>
            <a:ext cx="8032671" cy="1215747"/>
          </a:xfrm>
          <a:prstGeom prst="roundRect">
            <a:avLst>
              <a:gd name="adj" fmla="val 5486"/>
            </a:avLst>
          </a:prstGeom>
          <a:solidFill>
            <a:srgbClr val="E2E4E9"/>
          </a:solidFill>
          <a:ln w="7620">
            <a:solidFill>
              <a:srgbClr val="C8CACF"/>
            </a:solidFill>
            <a:prstDash val="solid"/>
          </a:ln>
        </p:spPr>
        <p:txBody>
          <a:bodyPr/>
          <a:lstStyle/>
          <a:p>
            <a:endParaRPr lang="fr-FR"/>
          </a:p>
        </p:txBody>
      </p:sp>
      <p:sp>
        <p:nvSpPr>
          <p:cNvPr id="21" name="Text 14"/>
          <p:cNvSpPr/>
          <p:nvPr/>
        </p:nvSpPr>
        <p:spPr>
          <a:xfrm>
            <a:off x="1864256" y="6910067"/>
            <a:ext cx="1984891" cy="248007"/>
          </a:xfrm>
          <a:prstGeom prst="rect">
            <a:avLst/>
          </a:prstGeom>
          <a:noFill/>
          <a:ln/>
        </p:spPr>
        <p:txBody>
          <a:bodyPr wrap="none" lIns="0" tIns="0" rIns="0" bIns="0" rtlCol="0" anchor="t"/>
          <a:lstStyle/>
          <a:p>
            <a:pPr marL="0" indent="0" algn="l">
              <a:lnSpc>
                <a:spcPts val="1950"/>
              </a:lnSpc>
              <a:buNone/>
            </a:pPr>
            <a:r>
              <a:rPr lang="en-US" sz="3200" dirty="0" err="1">
                <a:solidFill>
                  <a:srgbClr val="52586B"/>
                </a:solidFill>
                <a:latin typeface="Mona Sans Semi Bold" pitchFamily="34" charset="0"/>
                <a:ea typeface="Mona Sans Semi Bold" pitchFamily="34" charset="-122"/>
                <a:cs typeface="Mona Sans Semi Bold" pitchFamily="34" charset="-120"/>
              </a:rPr>
              <a:t>Sociaux</a:t>
            </a:r>
            <a:endParaRPr lang="en-US" sz="3200" dirty="0"/>
          </a:p>
        </p:txBody>
      </p:sp>
      <p:sp>
        <p:nvSpPr>
          <p:cNvPr id="23" name="Shape 4">
            <a:extLst>
              <a:ext uri="{FF2B5EF4-FFF2-40B4-BE49-F238E27FC236}">
                <a16:creationId xmlns:a16="http://schemas.microsoft.com/office/drawing/2014/main" id="{195EAD12-CAA8-F4D3-8894-0AA1C830CF3A}"/>
              </a:ext>
            </a:extLst>
          </p:cNvPr>
          <p:cNvSpPr/>
          <p:nvPr/>
        </p:nvSpPr>
        <p:spPr>
          <a:xfrm>
            <a:off x="721995" y="5377726"/>
            <a:ext cx="810533" cy="847372"/>
          </a:xfrm>
          <a:prstGeom prst="roundRect">
            <a:avLst>
              <a:gd name="adj" fmla="val 19193284"/>
            </a:avLst>
          </a:prstGeom>
          <a:solidFill>
            <a:srgbClr val="373B48"/>
          </a:solidFill>
          <a:ln/>
        </p:spPr>
        <p:txBody>
          <a:bodyPr/>
          <a:lstStyle/>
          <a:p>
            <a:endParaRPr lang="fr-FR"/>
          </a:p>
        </p:txBody>
      </p:sp>
      <p:sp>
        <p:nvSpPr>
          <p:cNvPr id="24" name="Shape 4">
            <a:extLst>
              <a:ext uri="{FF2B5EF4-FFF2-40B4-BE49-F238E27FC236}">
                <a16:creationId xmlns:a16="http://schemas.microsoft.com/office/drawing/2014/main" id="{9411D54A-F4F5-FDA7-AD4B-C709696BDAEC}"/>
              </a:ext>
            </a:extLst>
          </p:cNvPr>
          <p:cNvSpPr/>
          <p:nvPr/>
        </p:nvSpPr>
        <p:spPr>
          <a:xfrm>
            <a:off x="721995" y="6764414"/>
            <a:ext cx="810533" cy="847372"/>
          </a:xfrm>
          <a:prstGeom prst="roundRect">
            <a:avLst>
              <a:gd name="adj" fmla="val 19193284"/>
            </a:avLst>
          </a:prstGeom>
          <a:solidFill>
            <a:srgbClr val="373B48"/>
          </a:solidFill>
          <a:ln/>
        </p:spPr>
        <p:txBody>
          <a:bodyPr/>
          <a:lstStyle/>
          <a:p>
            <a:endParaRPr lang="fr-FR"/>
          </a:p>
        </p:txBody>
      </p:sp>
      <p:pic>
        <p:nvPicPr>
          <p:cNvPr id="26" name="Graphique 25" descr="Plan contour">
            <a:extLst>
              <a:ext uri="{FF2B5EF4-FFF2-40B4-BE49-F238E27FC236}">
                <a16:creationId xmlns:a16="http://schemas.microsoft.com/office/drawing/2014/main" id="{D8A4AE6F-2D11-EFD5-82EE-57E4343600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062" y="2871222"/>
            <a:ext cx="457200" cy="457200"/>
          </a:xfrm>
          <a:prstGeom prst="rect">
            <a:avLst/>
          </a:prstGeom>
        </p:spPr>
      </p:pic>
      <p:pic>
        <p:nvPicPr>
          <p:cNvPr id="28" name="Graphique 27" descr="Connexions contour">
            <a:extLst>
              <a:ext uri="{FF2B5EF4-FFF2-40B4-BE49-F238E27FC236}">
                <a16:creationId xmlns:a16="http://schemas.microsoft.com/office/drawing/2014/main" id="{8D3B579C-94E9-A272-26E8-943E8EEAB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8661" y="6959500"/>
            <a:ext cx="457200" cy="457200"/>
          </a:xfrm>
          <a:prstGeom prst="rect">
            <a:avLst/>
          </a:prstGeom>
        </p:spPr>
      </p:pic>
      <p:pic>
        <p:nvPicPr>
          <p:cNvPr id="30" name="Graphique 29" descr="Santé mentale contour">
            <a:extLst>
              <a:ext uri="{FF2B5EF4-FFF2-40B4-BE49-F238E27FC236}">
                <a16:creationId xmlns:a16="http://schemas.microsoft.com/office/drawing/2014/main" id="{2813B97D-10EF-1F17-A77E-2570C94DAE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294" y="5572812"/>
            <a:ext cx="457200" cy="457200"/>
          </a:xfrm>
          <a:prstGeom prst="rect">
            <a:avLst/>
          </a:prstGeom>
        </p:spPr>
      </p:pic>
      <p:pic>
        <p:nvPicPr>
          <p:cNvPr id="32" name="Graphique 31" descr="Livres contour">
            <a:extLst>
              <a:ext uri="{FF2B5EF4-FFF2-40B4-BE49-F238E27FC236}">
                <a16:creationId xmlns:a16="http://schemas.microsoft.com/office/drawing/2014/main" id="{001FB773-15E9-2870-EE64-97B24CA86B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1393" y="4237432"/>
            <a:ext cx="457200" cy="457200"/>
          </a:xfrm>
          <a:prstGeom prst="rect">
            <a:avLst/>
          </a:prstGeom>
        </p:spPr>
      </p:pic>
      <p:sp>
        <p:nvSpPr>
          <p:cNvPr id="11" name="ZoneTexte 10">
            <a:extLst>
              <a:ext uri="{FF2B5EF4-FFF2-40B4-BE49-F238E27FC236}">
                <a16:creationId xmlns:a16="http://schemas.microsoft.com/office/drawing/2014/main" id="{BDB7998F-D7B5-6419-0C51-43E92161D391}"/>
              </a:ext>
            </a:extLst>
          </p:cNvPr>
          <p:cNvSpPr txBox="1"/>
          <p:nvPr/>
        </p:nvSpPr>
        <p:spPr>
          <a:xfrm>
            <a:off x="1883925" y="3133782"/>
            <a:ext cx="8786812" cy="348813"/>
          </a:xfrm>
          <a:prstGeom prst="rect">
            <a:avLst/>
          </a:prstGeom>
          <a:noFill/>
        </p:spPr>
        <p:txBody>
          <a:bodyPr wrap="square">
            <a:spAutoFit/>
          </a:bodyPr>
          <a:lstStyle/>
          <a:p>
            <a:pPr marL="0" indent="0" algn="l">
              <a:lnSpc>
                <a:spcPts val="1950"/>
              </a:lnSpc>
              <a:buNone/>
            </a:pPr>
            <a:r>
              <a:rPr lang="en-US" sz="1600" i="1" dirty="0" err="1">
                <a:solidFill>
                  <a:srgbClr val="52586B"/>
                </a:solidFill>
                <a:latin typeface="Mona Sans Semi Bold" pitchFamily="34" charset="0"/>
                <a:ea typeface="Mona Sans Semi Bold" pitchFamily="34" charset="-122"/>
                <a:cs typeface="Mona Sans Semi Bold" pitchFamily="34" charset="-120"/>
              </a:rPr>
              <a:t>Outils</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fonctionnalités</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ou</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dispositifs</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numériques</a:t>
            </a:r>
            <a:r>
              <a:rPr lang="en-US" sz="1600" i="1" dirty="0">
                <a:solidFill>
                  <a:srgbClr val="52586B"/>
                </a:solidFill>
                <a:latin typeface="Mona Sans Semi Bold" pitchFamily="34" charset="0"/>
                <a:ea typeface="Mona Sans Semi Bold" pitchFamily="34" charset="-122"/>
                <a:cs typeface="Mona Sans Semi Bold" pitchFamily="34" charset="-120"/>
              </a:rPr>
              <a:t> et non </a:t>
            </a:r>
            <a:r>
              <a:rPr lang="en-US" sz="1600" i="1" dirty="0" err="1">
                <a:solidFill>
                  <a:srgbClr val="52586B"/>
                </a:solidFill>
                <a:latin typeface="Mona Sans Semi Bold" pitchFamily="34" charset="0"/>
                <a:ea typeface="Mona Sans Semi Bold" pitchFamily="34" charset="-122"/>
                <a:cs typeface="Mona Sans Semi Bold" pitchFamily="34" charset="-120"/>
              </a:rPr>
              <a:t>numériques</a:t>
            </a:r>
            <a:r>
              <a:rPr lang="en-US" sz="1600" i="1" dirty="0">
                <a:solidFill>
                  <a:srgbClr val="52586B"/>
                </a:solidFill>
                <a:latin typeface="Mona Sans Semi Bold" pitchFamily="34" charset="0"/>
                <a:ea typeface="Mona Sans Semi Bold" pitchFamily="34" charset="-122"/>
                <a:cs typeface="Mona Sans Semi Bold" pitchFamily="34" charset="-120"/>
              </a:rPr>
              <a:t> </a:t>
            </a:r>
            <a:endParaRPr lang="en-US" sz="2800" i="1" dirty="0"/>
          </a:p>
        </p:txBody>
      </p:sp>
      <p:sp>
        <p:nvSpPr>
          <p:cNvPr id="12" name="ZoneTexte 11">
            <a:extLst>
              <a:ext uri="{FF2B5EF4-FFF2-40B4-BE49-F238E27FC236}">
                <a16:creationId xmlns:a16="http://schemas.microsoft.com/office/drawing/2014/main" id="{61264275-10F7-D870-7C09-95E307A781B2}"/>
              </a:ext>
            </a:extLst>
          </p:cNvPr>
          <p:cNvSpPr txBox="1"/>
          <p:nvPr/>
        </p:nvSpPr>
        <p:spPr>
          <a:xfrm>
            <a:off x="1883925" y="4538959"/>
            <a:ext cx="8786812" cy="348813"/>
          </a:xfrm>
          <a:prstGeom prst="rect">
            <a:avLst/>
          </a:prstGeom>
          <a:noFill/>
        </p:spPr>
        <p:txBody>
          <a:bodyPr wrap="square">
            <a:spAutoFit/>
          </a:bodyPr>
          <a:lstStyle/>
          <a:p>
            <a:pPr marL="0" indent="0" algn="l">
              <a:lnSpc>
                <a:spcPts val="1950"/>
              </a:lnSpc>
              <a:buNone/>
            </a:pPr>
            <a:r>
              <a:rPr lang="en-US" sz="1600" i="1" dirty="0">
                <a:solidFill>
                  <a:srgbClr val="52586B"/>
                </a:solidFill>
                <a:latin typeface="Mona Sans Semi Bold" pitchFamily="34" charset="0"/>
                <a:ea typeface="Mona Sans Semi Bold" pitchFamily="34" charset="-122"/>
                <a:cs typeface="Mona Sans Semi Bold" pitchFamily="34" charset="-120"/>
              </a:rPr>
              <a:t>Objects </a:t>
            </a:r>
            <a:r>
              <a:rPr lang="en-US" sz="1600" i="1" dirty="0" err="1">
                <a:solidFill>
                  <a:srgbClr val="52586B"/>
                </a:solidFill>
                <a:latin typeface="Mona Sans Semi Bold" pitchFamily="34" charset="0"/>
                <a:ea typeface="Mona Sans Semi Bold" pitchFamily="34" charset="-122"/>
                <a:cs typeface="Mona Sans Semi Bold" pitchFamily="34" charset="-120"/>
              </a:rPr>
              <a:t>disciplinaires</a:t>
            </a:r>
            <a:r>
              <a:rPr lang="en-US" sz="1600" i="1" dirty="0">
                <a:solidFill>
                  <a:srgbClr val="52586B"/>
                </a:solidFill>
                <a:latin typeface="Mona Sans Semi Bold" pitchFamily="34" charset="0"/>
                <a:ea typeface="Mona Sans Semi Bold" pitchFamily="34" charset="-122"/>
                <a:cs typeface="Mona Sans Semi Bold" pitchFamily="34" charset="-120"/>
              </a:rPr>
              <a:t> et </a:t>
            </a:r>
            <a:r>
              <a:rPr lang="en-US" sz="1600" i="1" dirty="0" err="1">
                <a:solidFill>
                  <a:srgbClr val="52586B"/>
                </a:solidFill>
                <a:latin typeface="Mona Sans Semi Bold" pitchFamily="34" charset="0"/>
                <a:ea typeface="Mona Sans Semi Bold" pitchFamily="34" charset="-122"/>
                <a:cs typeface="Mona Sans Semi Bold" pitchFamily="34" charset="-120"/>
              </a:rPr>
              <a:t>savoirs</a:t>
            </a:r>
            <a:endParaRPr lang="en-US" sz="2800" i="1" dirty="0"/>
          </a:p>
        </p:txBody>
      </p:sp>
      <p:sp>
        <p:nvSpPr>
          <p:cNvPr id="16" name="ZoneTexte 15">
            <a:extLst>
              <a:ext uri="{FF2B5EF4-FFF2-40B4-BE49-F238E27FC236}">
                <a16:creationId xmlns:a16="http://schemas.microsoft.com/office/drawing/2014/main" id="{38EA4591-4D36-570E-7FA8-BCD3FD4887B9}"/>
              </a:ext>
            </a:extLst>
          </p:cNvPr>
          <p:cNvSpPr txBox="1"/>
          <p:nvPr/>
        </p:nvSpPr>
        <p:spPr>
          <a:xfrm>
            <a:off x="1883925" y="5923348"/>
            <a:ext cx="8786812" cy="338554"/>
          </a:xfrm>
          <a:prstGeom prst="rect">
            <a:avLst/>
          </a:prstGeom>
          <a:noFill/>
        </p:spPr>
        <p:txBody>
          <a:bodyPr wrap="square">
            <a:spAutoFit/>
          </a:bodyPr>
          <a:lstStyle/>
          <a:p>
            <a:r>
              <a:rPr lang="en-US" sz="1600" i="1" dirty="0" err="1">
                <a:solidFill>
                  <a:srgbClr val="52586B"/>
                </a:solidFill>
                <a:latin typeface="Mona Sans Semi Bold" pitchFamily="34" charset="0"/>
                <a:ea typeface="Mona Sans Semi Bold" pitchFamily="34" charset="-122"/>
                <a:cs typeface="Mona Sans Semi Bold" pitchFamily="34" charset="-120"/>
              </a:rPr>
              <a:t>Stratégies</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cognitives</a:t>
            </a:r>
            <a:r>
              <a:rPr lang="en-US" sz="1600" i="1" dirty="0">
                <a:solidFill>
                  <a:srgbClr val="52586B"/>
                </a:solidFill>
                <a:latin typeface="Mona Sans Semi Bold" pitchFamily="34" charset="0"/>
                <a:ea typeface="Mona Sans Semi Bold" pitchFamily="34" charset="-122"/>
                <a:cs typeface="Mona Sans Semi Bold" pitchFamily="34" charset="-120"/>
              </a:rPr>
              <a:t> et </a:t>
            </a:r>
            <a:r>
              <a:rPr lang="en-US" sz="1600" i="1" dirty="0" err="1">
                <a:solidFill>
                  <a:srgbClr val="52586B"/>
                </a:solidFill>
                <a:latin typeface="Mona Sans Semi Bold" pitchFamily="34" charset="0"/>
                <a:ea typeface="Mona Sans Semi Bold" pitchFamily="34" charset="-122"/>
                <a:cs typeface="Mona Sans Semi Bold" pitchFamily="34" charset="-120"/>
              </a:rPr>
              <a:t>métacognitives</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ressources</a:t>
            </a:r>
            <a:r>
              <a:rPr lang="en-US" sz="1600" i="1" dirty="0">
                <a:solidFill>
                  <a:srgbClr val="52586B"/>
                </a:solidFill>
                <a:latin typeface="Mona Sans Semi Bold" pitchFamily="34" charset="0"/>
                <a:ea typeface="Mona Sans Semi Bold" pitchFamily="34" charset="-122"/>
                <a:cs typeface="Mona Sans Semi Bold" pitchFamily="34" charset="-120"/>
              </a:rPr>
              <a:t> </a:t>
            </a:r>
            <a:r>
              <a:rPr lang="en-US" sz="1600" i="1" dirty="0" err="1">
                <a:solidFill>
                  <a:srgbClr val="52586B"/>
                </a:solidFill>
                <a:latin typeface="Mona Sans Semi Bold" pitchFamily="34" charset="0"/>
                <a:ea typeface="Mona Sans Semi Bold" pitchFamily="34" charset="-122"/>
                <a:cs typeface="Mona Sans Semi Bold" pitchFamily="34" charset="-120"/>
              </a:rPr>
              <a:t>médiatisées</a:t>
            </a:r>
            <a:endParaRPr lang="fr-FR" sz="1600" i="1" dirty="0"/>
          </a:p>
        </p:txBody>
      </p:sp>
      <p:sp>
        <p:nvSpPr>
          <p:cNvPr id="20" name="ZoneTexte 19">
            <a:extLst>
              <a:ext uri="{FF2B5EF4-FFF2-40B4-BE49-F238E27FC236}">
                <a16:creationId xmlns:a16="http://schemas.microsoft.com/office/drawing/2014/main" id="{C99D9C77-DF23-37CE-0546-FD2D068295C9}"/>
              </a:ext>
            </a:extLst>
          </p:cNvPr>
          <p:cNvSpPr txBox="1"/>
          <p:nvPr/>
        </p:nvSpPr>
        <p:spPr>
          <a:xfrm>
            <a:off x="1828800" y="7287655"/>
            <a:ext cx="7315200" cy="338554"/>
          </a:xfrm>
          <a:prstGeom prst="rect">
            <a:avLst/>
          </a:prstGeom>
          <a:noFill/>
        </p:spPr>
        <p:txBody>
          <a:bodyPr wrap="square">
            <a:spAutoFit/>
          </a:bodyPr>
          <a:lstStyle/>
          <a:p>
            <a:r>
              <a:rPr lang="en-US" sz="1600" i="1" dirty="0">
                <a:solidFill>
                  <a:srgbClr val="52586B"/>
                </a:solidFill>
                <a:latin typeface="Mona Sans Semi Bold" pitchFamily="34" charset="0"/>
                <a:ea typeface="Mona Sans Semi Bold" pitchFamily="34" charset="-122"/>
                <a:cs typeface="Mona Sans Semi Bold" pitchFamily="34" charset="-120"/>
              </a:rPr>
              <a:t>Interactions </a:t>
            </a:r>
            <a:r>
              <a:rPr lang="en-US" sz="1600" i="1" dirty="0" err="1">
                <a:solidFill>
                  <a:srgbClr val="52586B"/>
                </a:solidFill>
                <a:latin typeface="Mona Sans Semi Bold" pitchFamily="34" charset="0"/>
                <a:ea typeface="Mona Sans Semi Bold" pitchFamily="34" charset="-122"/>
                <a:cs typeface="Mona Sans Semi Bold" pitchFamily="34" charset="-120"/>
              </a:rPr>
              <a:t>ou</a:t>
            </a:r>
            <a:r>
              <a:rPr lang="en-US" sz="1600" i="1" dirty="0">
                <a:solidFill>
                  <a:srgbClr val="52586B"/>
                </a:solidFill>
                <a:latin typeface="Mona Sans Semi Bold" pitchFamily="34" charset="0"/>
                <a:ea typeface="Mona Sans Semi Bold" pitchFamily="34" charset="-122"/>
                <a:cs typeface="Mona Sans Semi Bold" pitchFamily="34" charset="-120"/>
              </a:rPr>
              <a:t> relations entre les </a:t>
            </a:r>
            <a:r>
              <a:rPr lang="en-US" sz="1600" i="1" dirty="0" err="1">
                <a:solidFill>
                  <a:srgbClr val="52586B"/>
                </a:solidFill>
                <a:latin typeface="Mona Sans Semi Bold" pitchFamily="34" charset="0"/>
                <a:ea typeface="Mona Sans Semi Bold" pitchFamily="34" charset="-122"/>
                <a:cs typeface="Mona Sans Semi Bold" pitchFamily="34" charset="-120"/>
              </a:rPr>
              <a:t>individus</a:t>
            </a:r>
            <a:r>
              <a:rPr lang="en-US" sz="1600" i="1" dirty="0">
                <a:solidFill>
                  <a:srgbClr val="52586B"/>
                </a:solidFill>
                <a:latin typeface="Mona Sans Semi Bold" pitchFamily="34" charset="0"/>
                <a:ea typeface="Mona Sans Semi Bold" pitchFamily="34" charset="-122"/>
                <a:cs typeface="Mona Sans Semi Bold" pitchFamily="34" charset="-120"/>
              </a:rPr>
              <a:t> et les </a:t>
            </a:r>
            <a:r>
              <a:rPr lang="en-US" sz="1600" i="1" dirty="0" err="1">
                <a:solidFill>
                  <a:srgbClr val="52586B"/>
                </a:solidFill>
                <a:latin typeface="Mona Sans Semi Bold" pitchFamily="34" charset="0"/>
                <a:ea typeface="Mona Sans Semi Bold" pitchFamily="34" charset="-122"/>
                <a:cs typeface="Mona Sans Semi Bold" pitchFamily="34" charset="-120"/>
              </a:rPr>
              <a:t>objets</a:t>
            </a:r>
            <a:r>
              <a:rPr lang="en-US" sz="1600" i="1" dirty="0">
                <a:solidFill>
                  <a:srgbClr val="52586B"/>
                </a:solidFill>
                <a:latin typeface="Mona Sans Semi Bold" pitchFamily="34" charset="0"/>
                <a:ea typeface="Mona Sans Semi Bold" pitchFamily="34" charset="-122"/>
                <a:cs typeface="Mona Sans Semi Bold" pitchFamily="34" charset="-120"/>
              </a:rPr>
              <a:t> </a:t>
            </a:r>
            <a:endParaRPr lang="fr-FR" sz="1600" i="1" dirty="0"/>
          </a:p>
        </p:txBody>
      </p:sp>
      <p:sp>
        <p:nvSpPr>
          <p:cNvPr id="8" name="ZoneTexte 7">
            <a:extLst>
              <a:ext uri="{FF2B5EF4-FFF2-40B4-BE49-F238E27FC236}">
                <a16:creationId xmlns:a16="http://schemas.microsoft.com/office/drawing/2014/main" id="{16465A56-5AE4-CD30-990D-68B252595597}"/>
              </a:ext>
            </a:extLst>
          </p:cNvPr>
          <p:cNvSpPr txBox="1"/>
          <p:nvPr/>
        </p:nvSpPr>
        <p:spPr>
          <a:xfrm>
            <a:off x="10786064" y="7456932"/>
            <a:ext cx="3122341" cy="307777"/>
          </a:xfrm>
          <a:prstGeom prst="rect">
            <a:avLst/>
          </a:prstGeom>
          <a:noFill/>
        </p:spPr>
        <p:txBody>
          <a:bodyPr wrap="square" rtlCol="0">
            <a:spAutoFit/>
          </a:bodyPr>
          <a:lstStyle/>
          <a:p>
            <a:r>
              <a:rPr lang="fr-FR" sz="1400" dirty="0">
                <a:solidFill>
                  <a:schemeClr val="tx1">
                    <a:lumMod val="50000"/>
                    <a:lumOff val="50000"/>
                  </a:schemeClr>
                </a:solidFill>
              </a:rPr>
              <a:t>Image générée par </a:t>
            </a:r>
            <a:r>
              <a:rPr lang="fr-FR" sz="1400" dirty="0" err="1">
                <a:solidFill>
                  <a:schemeClr val="tx1">
                    <a:lumMod val="50000"/>
                    <a:lumOff val="50000"/>
                  </a:schemeClr>
                </a:solidFill>
              </a:rPr>
              <a:t>Gamma.app</a:t>
            </a:r>
            <a:r>
              <a:rPr lang="fr-FR" sz="1400" dirty="0">
                <a:solidFill>
                  <a:schemeClr val="tx1">
                    <a:lumMod val="50000"/>
                    <a:lumOff val="50000"/>
                  </a:schemeClr>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animBg="1"/>
      <p:bldP spid="22" grpId="0" animBg="1"/>
      <p:bldP spid="14" grpId="0" animBg="1"/>
      <p:bldP spid="17" grpId="0" animBg="1"/>
      <p:bldP spid="18" grpId="0" animBg="1"/>
      <p:bldP spid="21" grpId="0" animBg="1"/>
      <p:bldP spid="23" grpId="0" animBg="1"/>
      <p:bldP spid="24" grpId="0" animBg="1"/>
      <p:bldP spid="11" grpId="0"/>
      <p:bldP spid="12" grpId="0"/>
      <p:bldP spid="16"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DB123F3-EE7E-AC61-4FF0-FB4F815FC726}"/>
              </a:ext>
            </a:extLst>
          </p:cNvPr>
          <p:cNvSpPr/>
          <p:nvPr/>
        </p:nvSpPr>
        <p:spPr>
          <a:xfrm>
            <a:off x="555665" y="436602"/>
            <a:ext cx="10289544" cy="992267"/>
          </a:xfrm>
          <a:prstGeom prst="rect">
            <a:avLst/>
          </a:prstGeom>
          <a:noFill/>
          <a:ln/>
        </p:spPr>
        <p:txBody>
          <a:bodyPr wrap="square" lIns="0" tIns="0" rIns="0" bIns="0" rtlCol="0" anchor="t"/>
          <a:lstStyle/>
          <a:p>
            <a:pPr marL="0" indent="0" algn="l">
              <a:lnSpc>
                <a:spcPts val="3900"/>
              </a:lnSpc>
              <a:buNone/>
            </a:pPr>
            <a:r>
              <a:rPr lang="en-US" sz="4000" dirty="0">
                <a:solidFill>
                  <a:srgbClr val="373B48"/>
                </a:solidFill>
                <a:latin typeface="Mona Sans Semi Bold" pitchFamily="34" charset="0"/>
                <a:ea typeface="Mona Sans Semi Bold" pitchFamily="34" charset="-122"/>
                <a:cs typeface="Mona Sans Semi Bold" pitchFamily="34" charset="-120"/>
              </a:rPr>
              <a:t>La </a:t>
            </a:r>
            <a:r>
              <a:rPr lang="en-US" sz="4000" dirty="0" err="1">
                <a:solidFill>
                  <a:srgbClr val="373B48"/>
                </a:solidFill>
                <a:latin typeface="Mona Sans Semi Bold" pitchFamily="34" charset="0"/>
                <a:ea typeface="Mona Sans Semi Bold" pitchFamily="34" charset="-122"/>
                <a:cs typeface="Mona Sans Semi Bold" pitchFamily="34" charset="-120"/>
              </a:rPr>
              <a:t>méthode</a:t>
            </a:r>
            <a:r>
              <a:rPr lang="en-US" sz="4000" dirty="0">
                <a:solidFill>
                  <a:srgbClr val="373B48"/>
                </a:solidFill>
                <a:latin typeface="Mona Sans Semi Bold" pitchFamily="34" charset="0"/>
                <a:ea typeface="Mona Sans Semi Bold" pitchFamily="34" charset="-122"/>
                <a:cs typeface="Mona Sans Semi Bold" pitchFamily="34" charset="-120"/>
              </a:rPr>
              <a:t> MEPA </a:t>
            </a:r>
            <a:r>
              <a:rPr lang="en-US" sz="2800" dirty="0">
                <a:solidFill>
                  <a:srgbClr val="373B48"/>
                </a:solidFill>
                <a:latin typeface="Mona Sans Semi Bold" pitchFamily="34" charset="0"/>
                <a:ea typeface="Mona Sans Semi Bold" pitchFamily="34" charset="-122"/>
                <a:cs typeface="Mona Sans Semi Bold" pitchFamily="34" charset="-120"/>
              </a:rPr>
              <a:t>(Felder, 2019, p.22)</a:t>
            </a:r>
            <a:endParaRPr lang="en-US" sz="4000" dirty="0"/>
          </a:p>
        </p:txBody>
      </p:sp>
      <p:pic>
        <p:nvPicPr>
          <p:cNvPr id="7" name="Image 6" descr="Une image contenant texte, capture d’écran, diagramme, ligne&#10;&#10;Le contenu généré par l’IA peut être incorrect.">
            <a:extLst>
              <a:ext uri="{FF2B5EF4-FFF2-40B4-BE49-F238E27FC236}">
                <a16:creationId xmlns:a16="http://schemas.microsoft.com/office/drawing/2014/main" id="{2D367808-6784-1CB1-F922-450CA3A19C06}"/>
              </a:ext>
            </a:extLst>
          </p:cNvPr>
          <p:cNvPicPr>
            <a:picLocks noChangeAspect="1"/>
          </p:cNvPicPr>
          <p:nvPr/>
        </p:nvPicPr>
        <p:blipFill>
          <a:blip r:embed="rId3"/>
          <a:stretch>
            <a:fillRect/>
          </a:stretch>
        </p:blipFill>
        <p:spPr>
          <a:xfrm>
            <a:off x="2876549" y="1284596"/>
            <a:ext cx="8601677" cy="6359216"/>
          </a:xfrm>
          <a:prstGeom prst="rect">
            <a:avLst/>
          </a:prstGeom>
        </p:spPr>
      </p:pic>
    </p:spTree>
    <p:extLst>
      <p:ext uri="{BB962C8B-B14F-4D97-AF65-F5344CB8AC3E}">
        <p14:creationId xmlns:p14="http://schemas.microsoft.com/office/powerpoint/2010/main" val="29511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46F3598-79F5-FE9F-B748-DBD0CAF8F4CD}"/>
              </a:ext>
            </a:extLst>
          </p:cNvPr>
          <p:cNvSpPr/>
          <p:nvPr/>
        </p:nvSpPr>
        <p:spPr>
          <a:xfrm>
            <a:off x="555665" y="436602"/>
            <a:ext cx="8032671" cy="992267"/>
          </a:xfrm>
          <a:prstGeom prst="rect">
            <a:avLst/>
          </a:prstGeom>
          <a:noFill/>
          <a:ln/>
        </p:spPr>
        <p:txBody>
          <a:bodyPr wrap="square" lIns="0" tIns="0" rIns="0" bIns="0" rtlCol="0" anchor="t"/>
          <a:lstStyle/>
          <a:p>
            <a:pPr marL="0" indent="0" algn="l">
              <a:lnSpc>
                <a:spcPts val="3900"/>
              </a:lnSpc>
              <a:buNone/>
            </a:pPr>
            <a:r>
              <a:rPr lang="en-US" sz="4000" dirty="0">
                <a:solidFill>
                  <a:srgbClr val="373B48"/>
                </a:solidFill>
                <a:latin typeface="Mona Sans Semi Bold" pitchFamily="34" charset="0"/>
                <a:ea typeface="Mona Sans Semi Bold" pitchFamily="34" charset="-122"/>
                <a:cs typeface="Mona Sans Semi Bold" pitchFamily="34" charset="-120"/>
              </a:rPr>
              <a:t>Les pratiques des </a:t>
            </a:r>
            <a:r>
              <a:rPr lang="en-US" sz="4000" dirty="0" err="1">
                <a:solidFill>
                  <a:srgbClr val="373B48"/>
                </a:solidFill>
                <a:latin typeface="Mona Sans Semi Bold" pitchFamily="34" charset="0"/>
                <a:ea typeface="Mona Sans Semi Bold" pitchFamily="34" charset="-122"/>
                <a:cs typeface="Mona Sans Semi Bold" pitchFamily="34" charset="-120"/>
              </a:rPr>
              <a:t>enseignants</a:t>
            </a:r>
            <a:endParaRPr lang="en-US" sz="4000" dirty="0"/>
          </a:p>
        </p:txBody>
      </p:sp>
      <p:pic>
        <p:nvPicPr>
          <p:cNvPr id="5" name="Image 0" descr="preencoded.png">
            <a:extLst>
              <a:ext uri="{FF2B5EF4-FFF2-40B4-BE49-F238E27FC236}">
                <a16:creationId xmlns:a16="http://schemas.microsoft.com/office/drawing/2014/main" id="{D5295A39-380D-59FE-D2F8-5C95D2190061}"/>
              </a:ext>
            </a:extLst>
          </p:cNvPr>
          <p:cNvPicPr>
            <a:picLocks noChangeAspect="1"/>
          </p:cNvPicPr>
          <p:nvPr/>
        </p:nvPicPr>
        <p:blipFill>
          <a:blip r:embed="rId2"/>
          <a:stretch>
            <a:fillRect/>
          </a:stretch>
        </p:blipFill>
        <p:spPr>
          <a:xfrm>
            <a:off x="1846407" y="1591891"/>
            <a:ext cx="4370664" cy="4370664"/>
          </a:xfrm>
          <a:prstGeom prst="rect">
            <a:avLst/>
          </a:prstGeom>
        </p:spPr>
      </p:pic>
      <p:sp>
        <p:nvSpPr>
          <p:cNvPr id="6" name="ZoneTexte 5">
            <a:extLst>
              <a:ext uri="{FF2B5EF4-FFF2-40B4-BE49-F238E27FC236}">
                <a16:creationId xmlns:a16="http://schemas.microsoft.com/office/drawing/2014/main" id="{63F341A3-0E03-C06C-8926-590FA4D08267}"/>
              </a:ext>
            </a:extLst>
          </p:cNvPr>
          <p:cNvSpPr txBox="1"/>
          <p:nvPr/>
        </p:nvSpPr>
        <p:spPr>
          <a:xfrm>
            <a:off x="2855071" y="1284114"/>
            <a:ext cx="3122341" cy="307777"/>
          </a:xfrm>
          <a:prstGeom prst="rect">
            <a:avLst/>
          </a:prstGeom>
          <a:noFill/>
        </p:spPr>
        <p:txBody>
          <a:bodyPr wrap="square" rtlCol="0">
            <a:spAutoFit/>
          </a:bodyPr>
          <a:lstStyle/>
          <a:p>
            <a:r>
              <a:rPr lang="fr-FR" sz="1400" i="1" dirty="0">
                <a:solidFill>
                  <a:schemeClr val="tx1">
                    <a:lumMod val="50000"/>
                    <a:lumOff val="50000"/>
                  </a:schemeClr>
                </a:solidFill>
              </a:rPr>
              <a:t>Image générée par </a:t>
            </a:r>
            <a:r>
              <a:rPr lang="fr-FR" sz="1400" i="1" dirty="0" err="1">
                <a:solidFill>
                  <a:schemeClr val="tx1">
                    <a:lumMod val="50000"/>
                    <a:lumOff val="50000"/>
                  </a:schemeClr>
                </a:solidFill>
              </a:rPr>
              <a:t>Gamma.app</a:t>
            </a:r>
            <a:r>
              <a:rPr lang="fr-FR" sz="1400" i="1" dirty="0">
                <a:solidFill>
                  <a:schemeClr val="tx1">
                    <a:lumMod val="50000"/>
                    <a:lumOff val="50000"/>
                  </a:schemeClr>
                </a:solidFill>
              </a:rPr>
              <a:t> </a:t>
            </a:r>
          </a:p>
        </p:txBody>
      </p:sp>
      <p:pic>
        <p:nvPicPr>
          <p:cNvPr id="7" name="Graphique 6" descr="Presse-papiers mixte avec un remplissage uni">
            <a:extLst>
              <a:ext uri="{FF2B5EF4-FFF2-40B4-BE49-F238E27FC236}">
                <a16:creationId xmlns:a16="http://schemas.microsoft.com/office/drawing/2014/main" id="{16134C2C-2C08-357C-1801-77ABC261B8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152957" y="3344386"/>
            <a:ext cx="1540828" cy="1540828"/>
          </a:xfrm>
          <a:prstGeom prst="rect">
            <a:avLst/>
          </a:prstGeom>
        </p:spPr>
      </p:pic>
      <p:graphicFrame>
        <p:nvGraphicFramePr>
          <p:cNvPr id="8" name="Diagramme 7">
            <a:extLst>
              <a:ext uri="{FF2B5EF4-FFF2-40B4-BE49-F238E27FC236}">
                <a16:creationId xmlns:a16="http://schemas.microsoft.com/office/drawing/2014/main" id="{5E0244A3-2A6F-9C10-D6FF-605C95271BA9}"/>
              </a:ext>
            </a:extLst>
          </p:cNvPr>
          <p:cNvGraphicFramePr/>
          <p:nvPr>
            <p:extLst>
              <p:ext uri="{D42A27DB-BD31-4B8C-83A1-F6EECF244321}">
                <p14:modId xmlns:p14="http://schemas.microsoft.com/office/powerpoint/2010/main" val="950111427"/>
              </p:ext>
            </p:extLst>
          </p:nvPr>
        </p:nvGraphicFramePr>
        <p:xfrm>
          <a:off x="6177706" y="1262849"/>
          <a:ext cx="9491330" cy="62211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 4">
            <a:extLst>
              <a:ext uri="{FF2B5EF4-FFF2-40B4-BE49-F238E27FC236}">
                <a16:creationId xmlns:a16="http://schemas.microsoft.com/office/drawing/2014/main" id="{ED0F050A-4F82-B11D-0C7D-6614AF061831}"/>
              </a:ext>
            </a:extLst>
          </p:cNvPr>
          <p:cNvSpPr/>
          <p:nvPr/>
        </p:nvSpPr>
        <p:spPr>
          <a:xfrm>
            <a:off x="-713926" y="6153596"/>
            <a:ext cx="9491329" cy="1468356"/>
          </a:xfrm>
          <a:prstGeom prst="rect">
            <a:avLst/>
          </a:prstGeom>
          <a:noFill/>
          <a:ln/>
        </p:spPr>
        <p:txBody>
          <a:bodyPr wrap="none" lIns="0" tIns="0" rIns="0" bIns="0" rtlCol="0" anchor="t"/>
          <a:lstStyle/>
          <a:p>
            <a:pPr algn="ctr">
              <a:buSzPct val="100000"/>
            </a:pPr>
            <a:r>
              <a:rPr lang="en-US" sz="2400" dirty="0">
                <a:solidFill>
                  <a:srgbClr val="52586B"/>
                </a:solidFill>
                <a:ea typeface="Funnel Sans" pitchFamily="34" charset="-122"/>
                <a:cs typeface="Arial Narrow" panose="020B0604020202020204" pitchFamily="34" charset="0"/>
              </a:rPr>
              <a:t>Description du </a:t>
            </a:r>
            <a:r>
              <a:rPr lang="en-US" sz="2400" dirty="0" err="1">
                <a:solidFill>
                  <a:srgbClr val="52586B"/>
                </a:solidFill>
                <a:ea typeface="Funnel Sans" pitchFamily="34" charset="-122"/>
                <a:cs typeface="Arial Narrow" panose="020B0604020202020204" pitchFamily="34" charset="0"/>
              </a:rPr>
              <a:t>dispositif</a:t>
            </a:r>
            <a:endParaRPr lang="en-US" sz="2400" dirty="0">
              <a:solidFill>
                <a:srgbClr val="52586B"/>
              </a:solidFill>
              <a:ea typeface="Funnel Sans" pitchFamily="34" charset="-122"/>
              <a:cs typeface="Arial Narrow" panose="020B0604020202020204" pitchFamily="34" charset="0"/>
            </a:endParaRPr>
          </a:p>
          <a:p>
            <a:pPr algn="ctr">
              <a:buSzPct val="100000"/>
            </a:pPr>
            <a:r>
              <a:rPr lang="en-US" sz="2400" dirty="0">
                <a:solidFill>
                  <a:srgbClr val="52586B"/>
                </a:solidFill>
                <a:ea typeface="Funnel Sans" pitchFamily="34" charset="-122"/>
                <a:cs typeface="Arial Narrow" panose="020B0604020202020204" pitchFamily="34" charset="0"/>
              </a:rPr>
              <a:t>Des pratiques </a:t>
            </a:r>
            <a:r>
              <a:rPr lang="en-US" sz="2400" dirty="0" err="1">
                <a:solidFill>
                  <a:srgbClr val="52586B"/>
                </a:solidFill>
                <a:ea typeface="Funnel Sans" pitchFamily="34" charset="-122"/>
                <a:cs typeface="Arial Narrow" panose="020B0604020202020204" pitchFamily="34" charset="0"/>
              </a:rPr>
              <a:t>d’apprentissage</a:t>
            </a:r>
            <a:r>
              <a:rPr lang="en-US" sz="2400" dirty="0">
                <a:solidFill>
                  <a:srgbClr val="52586B"/>
                </a:solidFill>
                <a:ea typeface="Funnel Sans" pitchFamily="34" charset="-122"/>
                <a:cs typeface="Arial Narrow" panose="020B0604020202020204" pitchFamily="34" charset="0"/>
              </a:rPr>
              <a:t> </a:t>
            </a:r>
            <a:r>
              <a:rPr lang="en-US" sz="2400" dirty="0" err="1">
                <a:solidFill>
                  <a:srgbClr val="52586B"/>
                </a:solidFill>
                <a:ea typeface="Funnel Sans" pitchFamily="34" charset="-122"/>
                <a:cs typeface="Arial Narrow" panose="020B0604020202020204" pitchFamily="34" charset="0"/>
              </a:rPr>
              <a:t>perçues</a:t>
            </a:r>
            <a:r>
              <a:rPr lang="en-US" sz="2400" dirty="0">
                <a:solidFill>
                  <a:srgbClr val="52586B"/>
                </a:solidFill>
                <a:ea typeface="Funnel Sans" pitchFamily="34" charset="-122"/>
                <a:cs typeface="Arial Narrow" panose="020B0604020202020204" pitchFamily="34" charset="0"/>
              </a:rPr>
              <a:t> des </a:t>
            </a:r>
            <a:r>
              <a:rPr lang="en-US" sz="2400" dirty="0" err="1">
                <a:solidFill>
                  <a:srgbClr val="52586B"/>
                </a:solidFill>
                <a:ea typeface="Funnel Sans" pitchFamily="34" charset="-122"/>
                <a:cs typeface="Arial Narrow" panose="020B0604020202020204" pitchFamily="34" charset="0"/>
              </a:rPr>
              <a:t>étudiants</a:t>
            </a:r>
            <a:endParaRPr lang="en-US" sz="2400" dirty="0">
              <a:solidFill>
                <a:srgbClr val="52586B"/>
              </a:solidFill>
              <a:ea typeface="Funnel Sans" pitchFamily="34" charset="-122"/>
              <a:cs typeface="Arial Narrow" panose="020B0604020202020204" pitchFamily="34" charset="0"/>
            </a:endParaRPr>
          </a:p>
          <a:p>
            <a:pPr algn="ctr">
              <a:buSzPct val="100000"/>
            </a:pPr>
            <a:r>
              <a:rPr lang="en-US" sz="2400" dirty="0">
                <a:solidFill>
                  <a:srgbClr val="52586B"/>
                </a:solidFill>
                <a:ea typeface="Funnel Sans" pitchFamily="34" charset="-122"/>
                <a:cs typeface="Arial Narrow" panose="020B0604020202020204" pitchFamily="34" charset="0"/>
              </a:rPr>
              <a:t>Vision de la politique </a:t>
            </a:r>
            <a:r>
              <a:rPr lang="en-US" sz="2400" dirty="0" err="1">
                <a:solidFill>
                  <a:srgbClr val="52586B"/>
                </a:solidFill>
                <a:ea typeface="Funnel Sans" pitchFamily="34" charset="-122"/>
                <a:cs typeface="Arial Narrow" panose="020B0604020202020204" pitchFamily="34" charset="0"/>
              </a:rPr>
              <a:t>d’hybridation</a:t>
            </a:r>
            <a:r>
              <a:rPr lang="en-US" sz="2400" dirty="0">
                <a:solidFill>
                  <a:srgbClr val="52586B"/>
                </a:solidFill>
                <a:ea typeface="Funnel Sans" pitchFamily="34" charset="-122"/>
                <a:cs typeface="Arial Narrow" panose="020B0604020202020204" pitchFamily="34" charset="0"/>
              </a:rPr>
              <a:t> de </a:t>
            </a:r>
            <a:r>
              <a:rPr lang="en-US" sz="2400" dirty="0" err="1">
                <a:solidFill>
                  <a:srgbClr val="52586B"/>
                </a:solidFill>
                <a:ea typeface="Funnel Sans" pitchFamily="34" charset="-122"/>
                <a:cs typeface="Arial Narrow" panose="020B0604020202020204" pitchFamily="34" charset="0"/>
              </a:rPr>
              <a:t>l’établissement</a:t>
            </a:r>
            <a:endParaRPr lang="en-US" sz="2400" dirty="0">
              <a:cs typeface="Arial Narrow" panose="020B0604020202020204" pitchFamily="34" charset="0"/>
            </a:endParaRPr>
          </a:p>
          <a:p>
            <a:pPr algn="ctr">
              <a:buSzPct val="100000"/>
            </a:pPr>
            <a:endParaRPr lang="en-US" sz="2400" dirty="0">
              <a:latin typeface="Arial Narrow" panose="020B0604020202020204" pitchFamily="34" charset="0"/>
              <a:cs typeface="Arial Narrow" panose="020B0604020202020204" pitchFamily="34" charset="0"/>
            </a:endParaRPr>
          </a:p>
        </p:txBody>
      </p:sp>
      <p:sp>
        <p:nvSpPr>
          <p:cNvPr id="3" name="ZoneTexte 2">
            <a:extLst>
              <a:ext uri="{FF2B5EF4-FFF2-40B4-BE49-F238E27FC236}">
                <a16:creationId xmlns:a16="http://schemas.microsoft.com/office/drawing/2014/main" id="{CD00A2F0-0738-A58C-3DC3-A39AD1B3EC8A}"/>
              </a:ext>
            </a:extLst>
          </p:cNvPr>
          <p:cNvSpPr txBox="1"/>
          <p:nvPr/>
        </p:nvSpPr>
        <p:spPr>
          <a:xfrm>
            <a:off x="8197054" y="273580"/>
            <a:ext cx="6113306" cy="830997"/>
          </a:xfrm>
          <a:prstGeom prst="rect">
            <a:avLst/>
          </a:prstGeom>
          <a:noFill/>
        </p:spPr>
        <p:txBody>
          <a:bodyPr wrap="square">
            <a:spAutoFit/>
          </a:bodyPr>
          <a:lstStyle/>
          <a:p>
            <a:pPr algn="ctr">
              <a:buSzPct val="100000"/>
            </a:pPr>
            <a:r>
              <a:rPr lang="en-US" sz="2800" dirty="0">
                <a:solidFill>
                  <a:srgbClr val="52586B"/>
                </a:solidFill>
                <a:ea typeface="Funnel Sans" pitchFamily="34" charset="-122"/>
                <a:cs typeface="Arial Narrow" panose="020B0604020202020204" pitchFamily="34" charset="0"/>
              </a:rPr>
              <a:t>Dimensions de </a:t>
            </a:r>
            <a:r>
              <a:rPr lang="en-US" sz="2800" dirty="0" err="1">
                <a:solidFill>
                  <a:srgbClr val="52586B"/>
                </a:solidFill>
                <a:ea typeface="Funnel Sans" pitchFamily="34" charset="-122"/>
                <a:cs typeface="Arial Narrow" panose="020B0604020202020204" pitchFamily="34" charset="0"/>
              </a:rPr>
              <a:t>l’hybridation</a:t>
            </a:r>
            <a:r>
              <a:rPr lang="en-US" sz="2800" dirty="0">
                <a:solidFill>
                  <a:srgbClr val="52586B"/>
                </a:solidFill>
                <a:ea typeface="Funnel Sans" pitchFamily="34" charset="-122"/>
                <a:cs typeface="Arial Narrow" panose="020B0604020202020204" pitchFamily="34" charset="0"/>
              </a:rPr>
              <a:t> </a:t>
            </a:r>
          </a:p>
          <a:p>
            <a:pPr algn="ctr">
              <a:buSzPct val="100000"/>
            </a:pPr>
            <a:r>
              <a:rPr lang="en-US" sz="2000" dirty="0">
                <a:solidFill>
                  <a:srgbClr val="52586B"/>
                </a:solidFill>
                <a:ea typeface="Funnel Sans" pitchFamily="34" charset="-122"/>
                <a:cs typeface="Arial Narrow" panose="020B0604020202020204" pitchFamily="34" charset="0"/>
              </a:rPr>
              <a:t>(Deschryver &amp; Charlier, 2012; Charlier &amp; Peltier, 2024) </a:t>
            </a:r>
            <a:endParaRPr lang="en-US" sz="2800" dirty="0">
              <a:cs typeface="Arial Narrow" panose="020B0604020202020204" pitchFamily="34" charset="0"/>
            </a:endParaRPr>
          </a:p>
        </p:txBody>
      </p:sp>
    </p:spTree>
    <p:extLst>
      <p:ext uri="{BB962C8B-B14F-4D97-AF65-F5344CB8AC3E}">
        <p14:creationId xmlns:p14="http://schemas.microsoft.com/office/powerpoint/2010/main" val="1736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8" grpId="0">
        <p:bldAsOne/>
      </p:bldGraphic>
      <p:bldP spid="9" grpId="1"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B46A2685-060B-7CE3-5C59-0A14629BE880}"/>
              </a:ext>
            </a:extLst>
          </p:cNvPr>
          <p:cNvSpPr/>
          <p:nvPr/>
        </p:nvSpPr>
        <p:spPr>
          <a:xfrm>
            <a:off x="555665" y="436602"/>
            <a:ext cx="8032671" cy="992267"/>
          </a:xfrm>
          <a:prstGeom prst="rect">
            <a:avLst/>
          </a:prstGeom>
          <a:noFill/>
          <a:ln/>
        </p:spPr>
        <p:txBody>
          <a:bodyPr wrap="square" lIns="0" tIns="0" rIns="0" bIns="0" rtlCol="0" anchor="t"/>
          <a:lstStyle/>
          <a:p>
            <a:pPr marL="0" indent="0" algn="l">
              <a:lnSpc>
                <a:spcPts val="3900"/>
              </a:lnSpc>
              <a:buNone/>
            </a:pPr>
            <a:r>
              <a:rPr lang="en-US" sz="4000" dirty="0">
                <a:solidFill>
                  <a:srgbClr val="373B48"/>
                </a:solidFill>
                <a:latin typeface="Mona Sans Semi Bold" pitchFamily="34" charset="0"/>
                <a:ea typeface="Mona Sans Semi Bold" pitchFamily="34" charset="-122"/>
                <a:cs typeface="Mona Sans Semi Bold" pitchFamily="34" charset="-120"/>
              </a:rPr>
              <a:t>Les pratiques des </a:t>
            </a:r>
            <a:r>
              <a:rPr lang="en-US" sz="4000" dirty="0" err="1">
                <a:solidFill>
                  <a:srgbClr val="373B48"/>
                </a:solidFill>
                <a:latin typeface="Mona Sans Semi Bold" pitchFamily="34" charset="0"/>
                <a:ea typeface="Mona Sans Semi Bold" pitchFamily="34" charset="-122"/>
                <a:cs typeface="Mona Sans Semi Bold" pitchFamily="34" charset="-120"/>
              </a:rPr>
              <a:t>enseignants</a:t>
            </a:r>
            <a:endParaRPr lang="en-US" sz="4000" dirty="0"/>
          </a:p>
        </p:txBody>
      </p:sp>
      <p:pic>
        <p:nvPicPr>
          <p:cNvPr id="4" name="Image 3" descr="Une image contenant diagramme, texte, ligne, cercle&#10;&#10;Le contenu généré par l’IA peut être incorrect.">
            <a:extLst>
              <a:ext uri="{FF2B5EF4-FFF2-40B4-BE49-F238E27FC236}">
                <a16:creationId xmlns:a16="http://schemas.microsoft.com/office/drawing/2014/main" id="{89D3995A-BCD4-A15C-0ABC-5E2E794978C0}"/>
              </a:ext>
            </a:extLst>
          </p:cNvPr>
          <p:cNvPicPr>
            <a:picLocks noChangeAspect="1"/>
          </p:cNvPicPr>
          <p:nvPr/>
        </p:nvPicPr>
        <p:blipFill>
          <a:blip r:embed="rId2"/>
          <a:stretch>
            <a:fillRect/>
          </a:stretch>
        </p:blipFill>
        <p:spPr>
          <a:xfrm>
            <a:off x="2773029" y="1124467"/>
            <a:ext cx="8620511" cy="5980666"/>
          </a:xfrm>
          <a:prstGeom prst="rect">
            <a:avLst/>
          </a:prstGeom>
        </p:spPr>
      </p:pic>
      <p:sp>
        <p:nvSpPr>
          <p:cNvPr id="6" name="ZoneTexte 5">
            <a:extLst>
              <a:ext uri="{FF2B5EF4-FFF2-40B4-BE49-F238E27FC236}">
                <a16:creationId xmlns:a16="http://schemas.microsoft.com/office/drawing/2014/main" id="{291E467D-B71C-8D41-5E19-3F87648E6B80}"/>
              </a:ext>
            </a:extLst>
          </p:cNvPr>
          <p:cNvSpPr txBox="1"/>
          <p:nvPr/>
        </p:nvSpPr>
        <p:spPr>
          <a:xfrm>
            <a:off x="5571461" y="7423666"/>
            <a:ext cx="7315200" cy="369332"/>
          </a:xfrm>
          <a:prstGeom prst="rect">
            <a:avLst/>
          </a:prstGeom>
          <a:noFill/>
        </p:spPr>
        <p:txBody>
          <a:bodyPr wrap="square">
            <a:spAutoFit/>
          </a:bodyPr>
          <a:lstStyle/>
          <a:p>
            <a:r>
              <a:rPr lang="en-US" sz="1800" dirty="0">
                <a:solidFill>
                  <a:srgbClr val="52586B"/>
                </a:solidFill>
                <a:ea typeface="Funnel Sans" pitchFamily="34" charset="-122"/>
                <a:cs typeface="Funnel Sans" pitchFamily="34" charset="-120"/>
              </a:rPr>
              <a:t>(Deschryver &amp; Charlier, 2012, p.95)</a:t>
            </a:r>
            <a:endParaRPr lang="fr-FR" dirty="0"/>
          </a:p>
        </p:txBody>
      </p:sp>
      <p:pic>
        <p:nvPicPr>
          <p:cNvPr id="8" name="Image 7">
            <a:extLst>
              <a:ext uri="{FF2B5EF4-FFF2-40B4-BE49-F238E27FC236}">
                <a16:creationId xmlns:a16="http://schemas.microsoft.com/office/drawing/2014/main" id="{347AC586-97ED-DF2A-FAE3-5E4FDF1C5007}"/>
              </a:ext>
            </a:extLst>
          </p:cNvPr>
          <p:cNvPicPr>
            <a:picLocks noChangeAspect="1"/>
          </p:cNvPicPr>
          <p:nvPr/>
        </p:nvPicPr>
        <p:blipFill>
          <a:blip r:embed="rId3"/>
          <a:stretch>
            <a:fillRect/>
          </a:stretch>
        </p:blipFill>
        <p:spPr>
          <a:xfrm>
            <a:off x="8444796" y="325548"/>
            <a:ext cx="5629939" cy="960771"/>
          </a:xfrm>
          <a:prstGeom prst="rect">
            <a:avLst/>
          </a:prstGeom>
        </p:spPr>
      </p:pic>
    </p:spTree>
    <p:extLst>
      <p:ext uri="{BB962C8B-B14F-4D97-AF65-F5344CB8AC3E}">
        <p14:creationId xmlns:p14="http://schemas.microsoft.com/office/powerpoint/2010/main" val="267791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27482" y="639842"/>
            <a:ext cx="7556421" cy="1417558"/>
          </a:xfrm>
          <a:prstGeom prst="rect">
            <a:avLst/>
          </a:prstGeom>
          <a:noFill/>
          <a:ln/>
        </p:spPr>
        <p:txBody>
          <a:bodyPr wrap="squar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Frictions et congruences</a:t>
            </a:r>
            <a:endParaRPr lang="en-US" sz="4000" dirty="0"/>
          </a:p>
        </p:txBody>
      </p:sp>
      <p:sp>
        <p:nvSpPr>
          <p:cNvPr id="4" name="Text 1"/>
          <p:cNvSpPr/>
          <p:nvPr/>
        </p:nvSpPr>
        <p:spPr>
          <a:xfrm>
            <a:off x="351333" y="2389059"/>
            <a:ext cx="8516770" cy="3600261"/>
          </a:xfrm>
          <a:prstGeom prst="rect">
            <a:avLst/>
          </a:prstGeom>
          <a:noFill/>
          <a:ln/>
        </p:spPr>
        <p:txBody>
          <a:bodyPr wrap="square" lIns="0" tIns="0" rIns="0" bIns="0" rtlCol="0" anchor="t"/>
          <a:lstStyle/>
          <a:p>
            <a:pPr marL="0" indent="0" algn="ctr">
              <a:buNone/>
            </a:pPr>
            <a:r>
              <a:rPr lang="en-US" sz="3200" dirty="0">
                <a:solidFill>
                  <a:srgbClr val="52586B"/>
                </a:solidFill>
                <a:ea typeface="Funnel Sans" pitchFamily="34" charset="-122"/>
                <a:cs typeface="Arial" panose="020B0604020202020204" pitchFamily="34" charset="0"/>
              </a:rPr>
              <a:t>Analyse des </a:t>
            </a:r>
            <a:r>
              <a:rPr lang="en-US" sz="3200" b="1" dirty="0">
                <a:solidFill>
                  <a:srgbClr val="52586B"/>
                </a:solidFill>
                <a:ea typeface="Funnel Sans" pitchFamily="34" charset="-122"/>
                <a:cs typeface="Arial" panose="020B0604020202020204" pitchFamily="34" charset="0"/>
              </a:rPr>
              <a:t>frictions et congruences </a:t>
            </a:r>
            <a:r>
              <a:rPr lang="en-US" sz="3200" dirty="0">
                <a:solidFill>
                  <a:srgbClr val="52586B"/>
                </a:solidFill>
                <a:ea typeface="Funnel Sans" pitchFamily="34" charset="-122"/>
                <a:cs typeface="Arial" panose="020B0604020202020204" pitchFamily="34" charset="0"/>
              </a:rPr>
              <a:t>entre </a:t>
            </a:r>
          </a:p>
          <a:p>
            <a:pPr marL="0" indent="0" algn="ctr">
              <a:buNone/>
            </a:pPr>
            <a:r>
              <a:rPr lang="en-US" sz="3200" dirty="0">
                <a:solidFill>
                  <a:srgbClr val="52586B"/>
                </a:solidFill>
                <a:ea typeface="Funnel Sans" pitchFamily="34" charset="-122"/>
                <a:cs typeface="Arial" panose="020B0604020202020204" pitchFamily="34" charset="0"/>
              </a:rPr>
              <a:t>les </a:t>
            </a:r>
            <a:r>
              <a:rPr lang="en-US" sz="3200" dirty="0" err="1">
                <a:solidFill>
                  <a:srgbClr val="52586B"/>
                </a:solidFill>
                <a:ea typeface="Funnel Sans" pitchFamily="34" charset="-122"/>
                <a:cs typeface="Arial" panose="020B0604020202020204" pitchFamily="34" charset="0"/>
              </a:rPr>
              <a:t>dispositifs</a:t>
            </a:r>
            <a:r>
              <a:rPr lang="en-US" sz="3200" dirty="0">
                <a:solidFill>
                  <a:srgbClr val="52586B"/>
                </a:solidFill>
                <a:ea typeface="Funnel Sans" pitchFamily="34" charset="-122"/>
                <a:cs typeface="Arial" panose="020B0604020202020204" pitchFamily="34" charset="0"/>
              </a:rPr>
              <a:t> </a:t>
            </a:r>
            <a:r>
              <a:rPr lang="en-US" sz="3200" dirty="0" err="1">
                <a:solidFill>
                  <a:srgbClr val="52586B"/>
                </a:solidFill>
                <a:ea typeface="Funnel Sans" pitchFamily="34" charset="-122"/>
                <a:cs typeface="Arial" panose="020B0604020202020204" pitchFamily="34" charset="0"/>
              </a:rPr>
              <a:t>tels</a:t>
            </a:r>
            <a:r>
              <a:rPr lang="en-US" sz="3200" dirty="0">
                <a:solidFill>
                  <a:srgbClr val="52586B"/>
                </a:solidFill>
                <a:ea typeface="Funnel Sans" pitchFamily="34" charset="-122"/>
                <a:cs typeface="Arial" panose="020B0604020202020204" pitchFamily="34" charset="0"/>
              </a:rPr>
              <a:t> que </a:t>
            </a:r>
          </a:p>
          <a:p>
            <a:pPr marL="0" indent="0" algn="ctr">
              <a:buNone/>
            </a:pPr>
            <a:endParaRPr lang="en-US" sz="3200" dirty="0">
              <a:solidFill>
                <a:srgbClr val="52586B"/>
              </a:solidFill>
              <a:ea typeface="Funnel Sans" pitchFamily="34" charset="-122"/>
              <a:cs typeface="Arial" panose="020B0604020202020204" pitchFamily="34" charset="0"/>
            </a:endParaRPr>
          </a:p>
          <a:p>
            <a:pPr marL="0" indent="0" algn="ctr">
              <a:spcAft>
                <a:spcPts val="1200"/>
              </a:spcAft>
              <a:buNone/>
            </a:pPr>
            <a:r>
              <a:rPr lang="en-US" sz="3200" dirty="0" err="1">
                <a:solidFill>
                  <a:srgbClr val="52586B"/>
                </a:solidFill>
                <a:ea typeface="Funnel Sans" pitchFamily="34" charset="-122"/>
                <a:cs typeface="Arial" panose="020B0604020202020204" pitchFamily="34" charset="0"/>
              </a:rPr>
              <a:t>conçus</a:t>
            </a:r>
            <a:r>
              <a:rPr lang="en-US" sz="3200" dirty="0">
                <a:solidFill>
                  <a:srgbClr val="52586B"/>
                </a:solidFill>
                <a:ea typeface="Funnel Sans" pitchFamily="34" charset="-122"/>
                <a:cs typeface="Arial" panose="020B0604020202020204" pitchFamily="34" charset="0"/>
              </a:rPr>
              <a:t> et </a:t>
            </a:r>
            <a:r>
              <a:rPr lang="en-US" sz="3200" dirty="0" err="1">
                <a:solidFill>
                  <a:srgbClr val="52586B"/>
                </a:solidFill>
                <a:ea typeface="Funnel Sans" pitchFamily="34" charset="-122"/>
                <a:cs typeface="Arial" panose="020B0604020202020204" pitchFamily="34" charset="0"/>
              </a:rPr>
              <a:t>proposés</a:t>
            </a:r>
            <a:r>
              <a:rPr lang="en-US" sz="3200" dirty="0">
                <a:solidFill>
                  <a:srgbClr val="52586B"/>
                </a:solidFill>
                <a:ea typeface="Funnel Sans" pitchFamily="34" charset="-122"/>
                <a:cs typeface="Arial" panose="020B0604020202020204" pitchFamily="34" charset="0"/>
              </a:rPr>
              <a:t> par les </a:t>
            </a:r>
            <a:r>
              <a:rPr lang="en-US" sz="3200" dirty="0" err="1">
                <a:solidFill>
                  <a:srgbClr val="52586B"/>
                </a:solidFill>
                <a:ea typeface="Funnel Sans" pitchFamily="34" charset="-122"/>
                <a:cs typeface="Arial" panose="020B0604020202020204" pitchFamily="34" charset="0"/>
              </a:rPr>
              <a:t>enseignant.e.s</a:t>
            </a:r>
            <a:endParaRPr lang="en-US" sz="3200" dirty="0">
              <a:solidFill>
                <a:srgbClr val="52586B"/>
              </a:solidFill>
              <a:ea typeface="Funnel Sans" pitchFamily="34" charset="-122"/>
              <a:cs typeface="Arial" panose="020B0604020202020204" pitchFamily="34" charset="0"/>
            </a:endParaRPr>
          </a:p>
          <a:p>
            <a:pPr marL="0" indent="0" algn="ctr">
              <a:spcAft>
                <a:spcPts val="1200"/>
              </a:spcAft>
              <a:buNone/>
            </a:pPr>
            <a:r>
              <a:rPr lang="en-US" sz="3200" dirty="0">
                <a:solidFill>
                  <a:srgbClr val="52586B"/>
                </a:solidFill>
                <a:ea typeface="Funnel Sans" pitchFamily="34" charset="-122"/>
                <a:cs typeface="Arial" panose="020B0604020202020204" pitchFamily="34" charset="0"/>
              </a:rPr>
              <a:t>et </a:t>
            </a:r>
          </a:p>
          <a:p>
            <a:pPr marL="0" indent="0" algn="ctr">
              <a:buNone/>
            </a:pPr>
            <a:r>
              <a:rPr lang="en-US" sz="3200" dirty="0">
                <a:solidFill>
                  <a:srgbClr val="52586B"/>
                </a:solidFill>
                <a:ea typeface="Funnel Sans" pitchFamily="34" charset="-122"/>
                <a:cs typeface="Arial" panose="020B0604020202020204" pitchFamily="34" charset="0"/>
              </a:rPr>
              <a:t>les perceptions et pratiques effectives de </a:t>
            </a:r>
            <a:r>
              <a:rPr lang="en-US" sz="3200" dirty="0" err="1">
                <a:solidFill>
                  <a:srgbClr val="52586B"/>
                </a:solidFill>
                <a:ea typeface="Funnel Sans" pitchFamily="34" charset="-122"/>
                <a:cs typeface="Arial" panose="020B0604020202020204" pitchFamily="34" charset="0"/>
              </a:rPr>
              <a:t>étudiant.e.s</a:t>
            </a:r>
            <a:endParaRPr lang="en-US" sz="3200" dirty="0">
              <a:cs typeface="Arial" panose="020B0604020202020204" pitchFamily="34" charset="0"/>
            </a:endParaRPr>
          </a:p>
        </p:txBody>
      </p:sp>
      <p:sp>
        <p:nvSpPr>
          <p:cNvPr id="5" name="Text 2"/>
          <p:cNvSpPr/>
          <p:nvPr/>
        </p:nvSpPr>
        <p:spPr>
          <a:xfrm>
            <a:off x="1449630" y="6459435"/>
            <a:ext cx="7556421" cy="362903"/>
          </a:xfrm>
          <a:prstGeom prst="rect">
            <a:avLst/>
          </a:prstGeom>
          <a:noFill/>
          <a:ln/>
        </p:spPr>
        <p:txBody>
          <a:bodyPr wrap="none" lIns="0" tIns="0" rIns="0" bIns="0" rtlCol="0" anchor="t"/>
          <a:lstStyle/>
          <a:p>
            <a:pPr marL="0" indent="0" algn="l">
              <a:lnSpc>
                <a:spcPts val="2850"/>
              </a:lnSpc>
              <a:buNone/>
            </a:pPr>
            <a:r>
              <a:rPr lang="en-US" sz="2000" i="1" dirty="0">
                <a:solidFill>
                  <a:srgbClr val="52586B"/>
                </a:solidFill>
                <a:ea typeface="Funnel Sans" pitchFamily="34" charset="-122"/>
                <a:cs typeface="Funnel Sans" pitchFamily="34" charset="-120"/>
              </a:rPr>
              <a:t>Basé sur Vermunt &amp; Verloop (1999), enrichi par Chaker (2024)</a:t>
            </a:r>
            <a:endParaRPr lang="en-US" sz="2000" i="1" dirty="0"/>
          </a:p>
        </p:txBody>
      </p:sp>
      <p:sp>
        <p:nvSpPr>
          <p:cNvPr id="6" name="Rectangle 5">
            <a:extLst>
              <a:ext uri="{FF2B5EF4-FFF2-40B4-BE49-F238E27FC236}">
                <a16:creationId xmlns:a16="http://schemas.microsoft.com/office/drawing/2014/main" id="{8C149DA6-4670-79D1-B14F-C582F06026FD}"/>
              </a:ext>
            </a:extLst>
          </p:cNvPr>
          <p:cNvSpPr/>
          <p:nvPr/>
        </p:nvSpPr>
        <p:spPr>
          <a:xfrm>
            <a:off x="11398469" y="1876097"/>
            <a:ext cx="1403131" cy="362607"/>
          </a:xfrm>
          <a:prstGeom prst="rect">
            <a:avLst/>
          </a:prstGeom>
          <a:solidFill>
            <a:srgbClr val="DDCCB4"/>
          </a:solidFill>
          <a:ln>
            <a:solidFill>
              <a:srgbClr val="DDCC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25D89C6-5EE2-80D0-D291-0A415445020D}"/>
              </a:ext>
            </a:extLst>
          </p:cNvPr>
          <p:cNvSpPr/>
          <p:nvPr/>
        </p:nvSpPr>
        <p:spPr>
          <a:xfrm>
            <a:off x="9995338" y="2564011"/>
            <a:ext cx="1403131" cy="362607"/>
          </a:xfrm>
          <a:prstGeom prst="rect">
            <a:avLst/>
          </a:prstGeom>
          <a:solidFill>
            <a:srgbClr val="EADFCD"/>
          </a:solidFill>
          <a:ln>
            <a:solidFill>
              <a:srgbClr val="EAD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4B62D2A-58A1-F2B1-3848-E636E149845B}"/>
              </a:ext>
            </a:extLst>
          </p:cNvPr>
          <p:cNvSpPr/>
          <p:nvPr/>
        </p:nvSpPr>
        <p:spPr>
          <a:xfrm>
            <a:off x="12433479" y="2510946"/>
            <a:ext cx="1403131" cy="362607"/>
          </a:xfrm>
          <a:prstGeom prst="rect">
            <a:avLst/>
          </a:prstGeom>
          <a:solidFill>
            <a:srgbClr val="EADFCD"/>
          </a:solidFill>
          <a:ln>
            <a:solidFill>
              <a:srgbClr val="EAD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36B4796-4950-338E-10F2-791750666219}"/>
              </a:ext>
            </a:extLst>
          </p:cNvPr>
          <p:cNvSpPr/>
          <p:nvPr/>
        </p:nvSpPr>
        <p:spPr>
          <a:xfrm>
            <a:off x="12100034" y="3272790"/>
            <a:ext cx="1403131" cy="362607"/>
          </a:xfrm>
          <a:prstGeom prst="rect">
            <a:avLst/>
          </a:prstGeom>
          <a:solidFill>
            <a:srgbClr val="EADFCD"/>
          </a:solidFill>
          <a:ln>
            <a:solidFill>
              <a:srgbClr val="EAD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F1D2EFC-8806-50FE-5A02-045328D0CB45}"/>
              </a:ext>
            </a:extLst>
          </p:cNvPr>
          <p:cNvSpPr/>
          <p:nvPr/>
        </p:nvSpPr>
        <p:spPr>
          <a:xfrm>
            <a:off x="12801599" y="3676256"/>
            <a:ext cx="1403131" cy="917948"/>
          </a:xfrm>
          <a:prstGeom prst="rect">
            <a:avLst/>
          </a:prstGeom>
          <a:solidFill>
            <a:srgbClr val="EADFCD"/>
          </a:solidFill>
          <a:ln>
            <a:solidFill>
              <a:srgbClr val="EAD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D9C23AF-496D-EA7D-6B4D-2561B5277194}"/>
              </a:ext>
            </a:extLst>
          </p:cNvPr>
          <p:cNvSpPr/>
          <p:nvPr/>
        </p:nvSpPr>
        <p:spPr>
          <a:xfrm>
            <a:off x="12234040" y="4518907"/>
            <a:ext cx="1403131" cy="528629"/>
          </a:xfrm>
          <a:prstGeom prst="rect">
            <a:avLst/>
          </a:prstGeom>
          <a:solidFill>
            <a:srgbClr val="EADFCD"/>
          </a:solidFill>
          <a:ln>
            <a:solidFill>
              <a:srgbClr val="EAD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E8429A3-E375-C68C-6F1F-4674A7916ECA}"/>
              </a:ext>
            </a:extLst>
          </p:cNvPr>
          <p:cNvSpPr txBox="1"/>
          <p:nvPr/>
        </p:nvSpPr>
        <p:spPr>
          <a:xfrm>
            <a:off x="9311138" y="838698"/>
            <a:ext cx="3122341" cy="307777"/>
          </a:xfrm>
          <a:prstGeom prst="rect">
            <a:avLst/>
          </a:prstGeom>
          <a:noFill/>
        </p:spPr>
        <p:txBody>
          <a:bodyPr wrap="square" rtlCol="0">
            <a:spAutoFit/>
          </a:bodyPr>
          <a:lstStyle/>
          <a:p>
            <a:r>
              <a:rPr lang="fr-FR" sz="1400" dirty="0">
                <a:solidFill>
                  <a:schemeClr val="tx1">
                    <a:lumMod val="50000"/>
                    <a:lumOff val="50000"/>
                  </a:schemeClr>
                </a:solidFill>
              </a:rPr>
              <a:t>Image générée par </a:t>
            </a:r>
            <a:r>
              <a:rPr lang="fr-FR" sz="1400" dirty="0" err="1">
                <a:solidFill>
                  <a:schemeClr val="tx1">
                    <a:lumMod val="50000"/>
                    <a:lumOff val="50000"/>
                  </a:schemeClr>
                </a:solidFill>
              </a:rPr>
              <a:t>Gamma.app</a:t>
            </a:r>
            <a:r>
              <a:rPr lang="fr-FR" sz="1400" dirty="0">
                <a:solidFill>
                  <a:schemeClr val="tx1">
                    <a:lumMod val="50000"/>
                    <a:lumOff val="50000"/>
                  </a:schemeClr>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FC5F-F1A1-2A80-4C71-2EA926A147A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CDC7523-D8C4-F97C-CA30-E18A543A79B0}"/>
              </a:ext>
            </a:extLst>
          </p:cNvPr>
          <p:cNvSpPr txBox="1"/>
          <p:nvPr/>
        </p:nvSpPr>
        <p:spPr>
          <a:xfrm>
            <a:off x="839972" y="1458479"/>
            <a:ext cx="12950456" cy="2862322"/>
          </a:xfrm>
          <a:prstGeom prst="rect">
            <a:avLst/>
          </a:prstGeom>
          <a:noFill/>
        </p:spPr>
        <p:txBody>
          <a:bodyPr wrap="square">
            <a:spAutoFit/>
          </a:bodyPr>
          <a:lstStyle/>
          <a:p>
            <a:pPr algn="ctr"/>
            <a:r>
              <a:rPr lang="en-US" sz="6000" b="1" dirty="0" err="1">
                <a:solidFill>
                  <a:srgbClr val="52586B"/>
                </a:solidFill>
                <a:latin typeface="Mona Sans Semi Bold" pitchFamily="34" charset="0"/>
                <a:ea typeface="Mona Sans Semi Bold" pitchFamily="34" charset="-122"/>
                <a:cs typeface="Mona Sans Semi Bold" pitchFamily="34" charset="-120"/>
              </a:rPr>
              <a:t>Analyse</a:t>
            </a:r>
            <a:r>
              <a:rPr lang="en-US" sz="6000" b="1" dirty="0">
                <a:solidFill>
                  <a:srgbClr val="52586B"/>
                </a:solidFill>
                <a:latin typeface="Mona Sans Semi Bold" pitchFamily="34" charset="0"/>
                <a:ea typeface="Mona Sans Semi Bold" pitchFamily="34" charset="-122"/>
                <a:cs typeface="Mona Sans Semi Bold" pitchFamily="34" charset="-120"/>
              </a:rPr>
              <a:t> des </a:t>
            </a:r>
            <a:r>
              <a:rPr lang="en-US" sz="6000" b="1" dirty="0" err="1">
                <a:solidFill>
                  <a:srgbClr val="52586B"/>
                </a:solidFill>
                <a:latin typeface="Mona Sans Semi Bold" pitchFamily="34" charset="0"/>
                <a:ea typeface="Mona Sans Semi Bold" pitchFamily="34" charset="-122"/>
                <a:cs typeface="Mona Sans Semi Bold" pitchFamily="34" charset="-120"/>
              </a:rPr>
              <a:t>contextes</a:t>
            </a:r>
            <a:r>
              <a:rPr lang="en-US" sz="6000" b="1" dirty="0">
                <a:solidFill>
                  <a:srgbClr val="52586B"/>
                </a:solidFill>
                <a:latin typeface="Mona Sans Semi Bold" pitchFamily="34" charset="0"/>
                <a:ea typeface="Mona Sans Semi Bold" pitchFamily="34" charset="-122"/>
                <a:cs typeface="Mona Sans Semi Bold" pitchFamily="34" charset="-120"/>
              </a:rPr>
              <a:t> </a:t>
            </a:r>
            <a:r>
              <a:rPr lang="en-US" sz="6000" b="1" dirty="0" err="1">
                <a:solidFill>
                  <a:srgbClr val="52586B"/>
                </a:solidFill>
                <a:latin typeface="Mona Sans Semi Bold" pitchFamily="34" charset="0"/>
                <a:ea typeface="Mona Sans Semi Bold" pitchFamily="34" charset="-122"/>
                <a:cs typeface="Mona Sans Semi Bold" pitchFamily="34" charset="-120"/>
              </a:rPr>
              <a:t>institutionnels</a:t>
            </a:r>
            <a:endParaRPr lang="en-US" sz="6000" b="1" dirty="0"/>
          </a:p>
          <a:p>
            <a:pPr marL="0" indent="0" algn="ctr">
              <a:buNone/>
            </a:pPr>
            <a:endParaRPr lang="en-US" sz="6000" b="1" dirty="0"/>
          </a:p>
        </p:txBody>
      </p:sp>
      <p:pic>
        <p:nvPicPr>
          <p:cNvPr id="5" name="Graphique 4" descr="École avec un remplissage uni">
            <a:extLst>
              <a:ext uri="{FF2B5EF4-FFF2-40B4-BE49-F238E27FC236}">
                <a16:creationId xmlns:a16="http://schemas.microsoft.com/office/drawing/2014/main" id="{B0FEF346-E368-A8FC-EEAC-5625D396AB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519" y="4022202"/>
            <a:ext cx="3121361" cy="3121361"/>
          </a:xfrm>
          <a:prstGeom prst="rect">
            <a:avLst/>
          </a:prstGeom>
        </p:spPr>
      </p:pic>
      <p:pic>
        <p:nvPicPr>
          <p:cNvPr id="6" name="Image 5">
            <a:extLst>
              <a:ext uri="{FF2B5EF4-FFF2-40B4-BE49-F238E27FC236}">
                <a16:creationId xmlns:a16="http://schemas.microsoft.com/office/drawing/2014/main" id="{FA6DF8C8-B7ED-F732-6AD0-1B7737FA315C}"/>
              </a:ext>
            </a:extLst>
          </p:cNvPr>
          <p:cNvPicPr>
            <a:picLocks noChangeAspect="1"/>
          </p:cNvPicPr>
          <p:nvPr/>
        </p:nvPicPr>
        <p:blipFill>
          <a:blip r:embed="rId4"/>
          <a:stretch>
            <a:fillRect/>
          </a:stretch>
        </p:blipFill>
        <p:spPr>
          <a:xfrm>
            <a:off x="10833552" y="291140"/>
            <a:ext cx="4345761" cy="781507"/>
          </a:xfrm>
          <a:prstGeom prst="rect">
            <a:avLst/>
          </a:prstGeom>
        </p:spPr>
      </p:pic>
    </p:spTree>
    <p:extLst>
      <p:ext uri="{BB962C8B-B14F-4D97-AF65-F5344CB8AC3E}">
        <p14:creationId xmlns:p14="http://schemas.microsoft.com/office/powerpoint/2010/main" val="163895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49647-FB72-0E5A-5A7E-6E60FC64F3D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2DAADA1-853E-7609-2891-645D404B5C44}"/>
              </a:ext>
            </a:extLst>
          </p:cNvPr>
          <p:cNvSpPr/>
          <p:nvPr/>
        </p:nvSpPr>
        <p:spPr>
          <a:xfrm>
            <a:off x="793790" y="892612"/>
            <a:ext cx="5670590" cy="708779"/>
          </a:xfrm>
          <a:prstGeom prst="rect">
            <a:avLst/>
          </a:prstGeom>
          <a:noFill/>
          <a:ln/>
        </p:spPr>
        <p:txBody>
          <a:bodyPr wrap="non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Collecte de Données</a:t>
            </a:r>
            <a:endParaRPr lang="en-US" sz="4000" dirty="0"/>
          </a:p>
        </p:txBody>
      </p:sp>
      <p:pic>
        <p:nvPicPr>
          <p:cNvPr id="8" name="Image 0" descr="preencoded.png">
            <a:extLst>
              <a:ext uri="{FF2B5EF4-FFF2-40B4-BE49-F238E27FC236}">
                <a16:creationId xmlns:a16="http://schemas.microsoft.com/office/drawing/2014/main" id="{76ACE91C-E3D5-7009-B400-AF9050A2F8C8}"/>
              </a:ext>
            </a:extLst>
          </p:cNvPr>
          <p:cNvPicPr>
            <a:picLocks noChangeAspect="1"/>
          </p:cNvPicPr>
          <p:nvPr/>
        </p:nvPicPr>
        <p:blipFill>
          <a:blip r:embed="rId3"/>
          <a:stretch>
            <a:fillRect/>
          </a:stretch>
        </p:blipFill>
        <p:spPr>
          <a:xfrm>
            <a:off x="8959096" y="2196703"/>
            <a:ext cx="4885015" cy="4885015"/>
          </a:xfrm>
          <a:prstGeom prst="rect">
            <a:avLst/>
          </a:prstGeom>
        </p:spPr>
      </p:pic>
      <p:sp>
        <p:nvSpPr>
          <p:cNvPr id="9" name="Text 1">
            <a:extLst>
              <a:ext uri="{FF2B5EF4-FFF2-40B4-BE49-F238E27FC236}">
                <a16:creationId xmlns:a16="http://schemas.microsoft.com/office/drawing/2014/main" id="{5FE42E09-EA7D-C5C3-E0FE-12649983C598}"/>
              </a:ext>
            </a:extLst>
          </p:cNvPr>
          <p:cNvSpPr/>
          <p:nvPr/>
        </p:nvSpPr>
        <p:spPr>
          <a:xfrm>
            <a:off x="498559" y="4053332"/>
            <a:ext cx="8460537" cy="1552025"/>
          </a:xfrm>
          <a:prstGeom prst="rect">
            <a:avLst/>
          </a:prstGeom>
          <a:noFill/>
          <a:ln/>
        </p:spPr>
        <p:txBody>
          <a:bodyPr wrap="square" lIns="0" tIns="0" rIns="0" bIns="0" rtlCol="0" anchor="t"/>
          <a:lstStyle/>
          <a:p>
            <a:pPr algn="ctr">
              <a:spcBef>
                <a:spcPts val="300"/>
              </a:spcBef>
              <a:spcAft>
                <a:spcPts val="600"/>
              </a:spcAft>
            </a:pPr>
            <a:r>
              <a:rPr lang="en-US" sz="2800" dirty="0">
                <a:solidFill>
                  <a:schemeClr val="tx1">
                    <a:lumMod val="65000"/>
                    <a:lumOff val="35000"/>
                  </a:schemeClr>
                </a:solidFill>
                <a:cs typeface="Arial" panose="020B0604020202020204" pitchFamily="34" charset="0"/>
              </a:rPr>
              <a:t>Domaine </a:t>
            </a:r>
            <a:r>
              <a:rPr lang="en-US" sz="2800" dirty="0" err="1">
                <a:solidFill>
                  <a:schemeClr val="tx1">
                    <a:lumMod val="65000"/>
                    <a:lumOff val="35000"/>
                  </a:schemeClr>
                </a:solidFill>
                <a:cs typeface="Arial" panose="020B0604020202020204" pitchFamily="34" charset="0"/>
              </a:rPr>
              <a:t>d’action</a:t>
            </a:r>
            <a:r>
              <a:rPr lang="en-US" sz="2800" dirty="0">
                <a:solidFill>
                  <a:schemeClr val="tx1">
                    <a:lumMod val="65000"/>
                    <a:lumOff val="35000"/>
                  </a:schemeClr>
                </a:solidFill>
                <a:cs typeface="Arial" panose="020B0604020202020204" pitchFamily="34" charset="0"/>
              </a:rPr>
              <a:t> et expertise</a:t>
            </a:r>
          </a:p>
          <a:p>
            <a:pPr algn="ctr">
              <a:spcBef>
                <a:spcPts val="300"/>
              </a:spcBef>
              <a:spcAft>
                <a:spcPts val="600"/>
              </a:spcAft>
            </a:pPr>
            <a:r>
              <a:rPr lang="en-US" sz="2800" dirty="0">
                <a:solidFill>
                  <a:schemeClr val="tx1">
                    <a:lumMod val="65000"/>
                    <a:lumOff val="35000"/>
                  </a:schemeClr>
                </a:solidFill>
                <a:cs typeface="Arial" panose="020B0604020202020204" pitchFamily="34" charset="0"/>
              </a:rPr>
              <a:t>Perceptions de </a:t>
            </a:r>
            <a:r>
              <a:rPr lang="en-US" sz="2800" dirty="0" err="1">
                <a:solidFill>
                  <a:schemeClr val="tx1">
                    <a:lumMod val="65000"/>
                    <a:lumOff val="35000"/>
                  </a:schemeClr>
                </a:solidFill>
                <a:cs typeface="Arial" panose="020B0604020202020204" pitchFamily="34" charset="0"/>
              </a:rPr>
              <a:t>l’hybridation</a:t>
            </a:r>
            <a:endParaRPr lang="en-US" sz="2800" dirty="0">
              <a:solidFill>
                <a:schemeClr val="tx1">
                  <a:lumMod val="65000"/>
                  <a:lumOff val="35000"/>
                </a:schemeClr>
              </a:solidFill>
              <a:cs typeface="Arial" panose="020B0604020202020204" pitchFamily="34" charset="0"/>
            </a:endParaRPr>
          </a:p>
          <a:p>
            <a:pPr algn="ctr">
              <a:spcBef>
                <a:spcPts val="300"/>
              </a:spcBef>
              <a:spcAft>
                <a:spcPts val="600"/>
              </a:spcAft>
            </a:pPr>
            <a:r>
              <a:rPr lang="en-US" sz="2800" dirty="0" err="1">
                <a:solidFill>
                  <a:schemeClr val="tx1">
                    <a:lumMod val="65000"/>
                    <a:lumOff val="35000"/>
                  </a:schemeClr>
                </a:solidFill>
                <a:cs typeface="Arial" panose="020B0604020202020204" pitchFamily="34" charset="0"/>
              </a:rPr>
              <a:t>Historique</a:t>
            </a:r>
            <a:r>
              <a:rPr lang="en-US" sz="2800" dirty="0">
                <a:solidFill>
                  <a:schemeClr val="tx1">
                    <a:lumMod val="65000"/>
                    <a:lumOff val="35000"/>
                  </a:schemeClr>
                </a:solidFill>
                <a:cs typeface="Arial" panose="020B0604020202020204" pitchFamily="34" charset="0"/>
              </a:rPr>
              <a:t> de </a:t>
            </a:r>
            <a:r>
              <a:rPr lang="en-US" sz="2800" dirty="0" err="1">
                <a:solidFill>
                  <a:schemeClr val="tx1">
                    <a:lumMod val="65000"/>
                    <a:lumOff val="35000"/>
                  </a:schemeClr>
                </a:solidFill>
                <a:cs typeface="Arial" panose="020B0604020202020204" pitchFamily="34" charset="0"/>
              </a:rPr>
              <a:t>l’hybridation</a:t>
            </a:r>
            <a:r>
              <a:rPr lang="en-US" sz="2800" dirty="0">
                <a:solidFill>
                  <a:schemeClr val="tx1">
                    <a:lumMod val="65000"/>
                    <a:lumOff val="35000"/>
                  </a:schemeClr>
                </a:solidFill>
                <a:cs typeface="Arial" panose="020B0604020202020204" pitchFamily="34" charset="0"/>
              </a:rPr>
              <a:t> dans </a:t>
            </a:r>
            <a:r>
              <a:rPr lang="en-US" sz="2800" dirty="0" err="1">
                <a:solidFill>
                  <a:schemeClr val="tx1">
                    <a:lumMod val="65000"/>
                    <a:lumOff val="35000"/>
                  </a:schemeClr>
                </a:solidFill>
                <a:cs typeface="Arial" panose="020B0604020202020204" pitchFamily="34" charset="0"/>
              </a:rPr>
              <a:t>l’établissement</a:t>
            </a:r>
            <a:endParaRPr lang="en-US" sz="2800" dirty="0">
              <a:solidFill>
                <a:schemeClr val="tx1">
                  <a:lumMod val="65000"/>
                  <a:lumOff val="35000"/>
                </a:schemeClr>
              </a:solidFill>
              <a:cs typeface="Arial" panose="020B0604020202020204" pitchFamily="34" charset="0"/>
            </a:endParaRPr>
          </a:p>
          <a:p>
            <a:pPr algn="ctr">
              <a:spcBef>
                <a:spcPts val="300"/>
              </a:spcBef>
              <a:spcAft>
                <a:spcPts val="600"/>
              </a:spcAft>
            </a:pPr>
            <a:r>
              <a:rPr lang="en-US" sz="2800" dirty="0">
                <a:solidFill>
                  <a:schemeClr val="tx1">
                    <a:lumMod val="65000"/>
                    <a:lumOff val="35000"/>
                  </a:schemeClr>
                </a:solidFill>
                <a:cs typeface="Arial" panose="020B0604020202020204" pitchFamily="34" charset="0"/>
              </a:rPr>
              <a:t>Politiques et </a:t>
            </a:r>
            <a:r>
              <a:rPr lang="en-US" sz="2800" dirty="0" err="1">
                <a:solidFill>
                  <a:schemeClr val="tx1">
                    <a:lumMod val="65000"/>
                    <a:lumOff val="35000"/>
                  </a:schemeClr>
                </a:solidFill>
                <a:cs typeface="Arial" panose="020B0604020202020204" pitchFamily="34" charset="0"/>
              </a:rPr>
              <a:t>cadrage</a:t>
            </a:r>
            <a:r>
              <a:rPr lang="en-US" sz="2800" dirty="0">
                <a:solidFill>
                  <a:schemeClr val="tx1">
                    <a:lumMod val="65000"/>
                    <a:lumOff val="35000"/>
                  </a:schemeClr>
                </a:solidFill>
                <a:cs typeface="Arial" panose="020B0604020202020204" pitchFamily="34" charset="0"/>
              </a:rPr>
              <a:t> </a:t>
            </a:r>
            <a:r>
              <a:rPr lang="en-US" sz="2800" dirty="0" err="1">
                <a:solidFill>
                  <a:schemeClr val="tx1">
                    <a:lumMod val="65000"/>
                    <a:lumOff val="35000"/>
                  </a:schemeClr>
                </a:solidFill>
                <a:cs typeface="Arial" panose="020B0604020202020204" pitchFamily="34" charset="0"/>
              </a:rPr>
              <a:t>institutionnel</a:t>
            </a:r>
            <a:endParaRPr lang="en-US" sz="2800" dirty="0">
              <a:solidFill>
                <a:schemeClr val="tx1">
                  <a:lumMod val="65000"/>
                  <a:lumOff val="35000"/>
                </a:schemeClr>
              </a:solidFill>
              <a:cs typeface="Arial" panose="020B0604020202020204" pitchFamily="34" charset="0"/>
            </a:endParaRPr>
          </a:p>
          <a:p>
            <a:pPr algn="ctr">
              <a:spcBef>
                <a:spcPts val="300"/>
              </a:spcBef>
              <a:spcAft>
                <a:spcPts val="600"/>
              </a:spcAft>
            </a:pPr>
            <a:r>
              <a:rPr lang="en-US" sz="2800" dirty="0" err="1">
                <a:solidFill>
                  <a:schemeClr val="tx1">
                    <a:lumMod val="65000"/>
                    <a:lumOff val="35000"/>
                  </a:schemeClr>
                </a:solidFill>
                <a:cs typeface="Arial" panose="020B0604020202020204" pitchFamily="34" charset="0"/>
              </a:rPr>
              <a:t>L’hybridation</a:t>
            </a:r>
            <a:r>
              <a:rPr lang="en-US" sz="2800" dirty="0">
                <a:solidFill>
                  <a:schemeClr val="tx1">
                    <a:lumMod val="65000"/>
                    <a:lumOff val="35000"/>
                  </a:schemeClr>
                </a:solidFill>
                <a:cs typeface="Arial" panose="020B0604020202020204" pitchFamily="34" charset="0"/>
              </a:rPr>
              <a:t> </a:t>
            </a:r>
            <a:r>
              <a:rPr lang="en-US" sz="2800" dirty="0" err="1">
                <a:solidFill>
                  <a:schemeClr val="tx1">
                    <a:lumMod val="65000"/>
                    <a:lumOff val="35000"/>
                  </a:schemeClr>
                </a:solidFill>
                <a:cs typeface="Arial" panose="020B0604020202020204" pitchFamily="34" charset="0"/>
              </a:rPr>
              <a:t>aujourd’hui</a:t>
            </a:r>
            <a:r>
              <a:rPr lang="en-US" sz="2800" dirty="0">
                <a:solidFill>
                  <a:schemeClr val="tx1">
                    <a:lumMod val="65000"/>
                    <a:lumOff val="35000"/>
                  </a:schemeClr>
                </a:solidFill>
                <a:cs typeface="Arial" panose="020B0604020202020204" pitchFamily="34" charset="0"/>
              </a:rPr>
              <a:t> : état des </a:t>
            </a:r>
            <a:r>
              <a:rPr lang="en-US" sz="2800" dirty="0" err="1">
                <a:solidFill>
                  <a:schemeClr val="tx1">
                    <a:lumMod val="65000"/>
                    <a:lumOff val="35000"/>
                  </a:schemeClr>
                </a:solidFill>
                <a:cs typeface="Arial" panose="020B0604020202020204" pitchFamily="34" charset="0"/>
              </a:rPr>
              <a:t>lieux</a:t>
            </a:r>
            <a:r>
              <a:rPr lang="en-US" sz="2800" dirty="0">
                <a:solidFill>
                  <a:schemeClr val="tx1">
                    <a:lumMod val="65000"/>
                    <a:lumOff val="35000"/>
                  </a:schemeClr>
                </a:solidFill>
                <a:cs typeface="Arial" panose="020B0604020202020204" pitchFamily="34" charset="0"/>
              </a:rPr>
              <a:t> </a:t>
            </a:r>
          </a:p>
          <a:p>
            <a:pPr algn="ctr">
              <a:spcBef>
                <a:spcPts val="300"/>
              </a:spcBef>
              <a:spcAft>
                <a:spcPts val="600"/>
              </a:spcAft>
            </a:pPr>
            <a:r>
              <a:rPr lang="en-US" sz="2800" dirty="0">
                <a:solidFill>
                  <a:schemeClr val="tx1">
                    <a:lumMod val="65000"/>
                    <a:lumOff val="35000"/>
                  </a:schemeClr>
                </a:solidFill>
                <a:cs typeface="Arial" panose="020B0604020202020204" pitchFamily="34" charset="0"/>
              </a:rPr>
              <a:t>Perspectives pour </a:t>
            </a:r>
            <a:r>
              <a:rPr lang="en-US" sz="2800" dirty="0" err="1">
                <a:solidFill>
                  <a:schemeClr val="tx1">
                    <a:lumMod val="65000"/>
                    <a:lumOff val="35000"/>
                  </a:schemeClr>
                </a:solidFill>
                <a:cs typeface="Arial" panose="020B0604020202020204" pitchFamily="34" charset="0"/>
              </a:rPr>
              <a:t>l’hybridation</a:t>
            </a:r>
            <a:endParaRPr lang="en-US" sz="2800" dirty="0">
              <a:solidFill>
                <a:schemeClr val="tx1">
                  <a:lumMod val="65000"/>
                  <a:lumOff val="35000"/>
                </a:schemeClr>
              </a:solidFill>
              <a:cs typeface="Arial" panose="020B0604020202020204" pitchFamily="34" charset="0"/>
            </a:endParaRPr>
          </a:p>
          <a:p>
            <a:pPr marL="342900" indent="-342900">
              <a:spcBef>
                <a:spcPts val="300"/>
              </a:spcBef>
              <a:buFont typeface="Arial" panose="020B0604020202020204" pitchFamily="34" charset="0"/>
              <a:buChar char="•"/>
            </a:pPr>
            <a:endParaRPr lang="en-US" sz="2400" dirty="0">
              <a:cs typeface="Arial" panose="020B0604020202020204" pitchFamily="34" charset="0"/>
            </a:endParaRPr>
          </a:p>
        </p:txBody>
      </p:sp>
      <p:pic>
        <p:nvPicPr>
          <p:cNvPr id="11" name="Graphique 10" descr="École avec un remplissage uni">
            <a:extLst>
              <a:ext uri="{FF2B5EF4-FFF2-40B4-BE49-F238E27FC236}">
                <a16:creationId xmlns:a16="http://schemas.microsoft.com/office/drawing/2014/main" id="{78CA0757-9E8C-D20E-CACC-0E37ECDC05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467" y="1870036"/>
            <a:ext cx="1552025" cy="1552025"/>
          </a:xfrm>
          <a:prstGeom prst="rect">
            <a:avLst/>
          </a:prstGeom>
        </p:spPr>
      </p:pic>
      <p:sp>
        <p:nvSpPr>
          <p:cNvPr id="12" name="ZoneTexte 11">
            <a:extLst>
              <a:ext uri="{FF2B5EF4-FFF2-40B4-BE49-F238E27FC236}">
                <a16:creationId xmlns:a16="http://schemas.microsoft.com/office/drawing/2014/main" id="{79FA5184-314A-DB03-D761-12AAA2368DFB}"/>
              </a:ext>
            </a:extLst>
          </p:cNvPr>
          <p:cNvSpPr txBox="1"/>
          <p:nvPr/>
        </p:nvSpPr>
        <p:spPr>
          <a:xfrm>
            <a:off x="793790" y="2232662"/>
            <a:ext cx="935665" cy="1200329"/>
          </a:xfrm>
          <a:prstGeom prst="rect">
            <a:avLst/>
          </a:prstGeom>
          <a:noFill/>
        </p:spPr>
        <p:txBody>
          <a:bodyPr wrap="square" rtlCol="0">
            <a:spAutoFit/>
          </a:bodyPr>
          <a:lstStyle/>
          <a:p>
            <a:r>
              <a:rPr lang="fr-FR" sz="7200" dirty="0">
                <a:solidFill>
                  <a:schemeClr val="tx2"/>
                </a:solidFill>
              </a:rPr>
              <a:t>4</a:t>
            </a:r>
          </a:p>
        </p:txBody>
      </p:sp>
      <p:pic>
        <p:nvPicPr>
          <p:cNvPr id="14" name="Graphique 13" descr="Pièces d’échiquier avec un remplissage uni">
            <a:extLst>
              <a:ext uri="{FF2B5EF4-FFF2-40B4-BE49-F238E27FC236}">
                <a16:creationId xmlns:a16="http://schemas.microsoft.com/office/drawing/2014/main" id="{462ED69C-5F6E-83A8-9206-E2432B65F3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7870" y="2211133"/>
            <a:ext cx="1093435" cy="1093435"/>
          </a:xfrm>
          <a:prstGeom prst="rect">
            <a:avLst/>
          </a:prstGeom>
        </p:spPr>
      </p:pic>
      <p:sp>
        <p:nvSpPr>
          <p:cNvPr id="15" name="ZoneTexte 14">
            <a:extLst>
              <a:ext uri="{FF2B5EF4-FFF2-40B4-BE49-F238E27FC236}">
                <a16:creationId xmlns:a16="http://schemas.microsoft.com/office/drawing/2014/main" id="{2BA29C1D-DAA3-CBD3-153E-8C8867592838}"/>
              </a:ext>
            </a:extLst>
          </p:cNvPr>
          <p:cNvSpPr txBox="1"/>
          <p:nvPr/>
        </p:nvSpPr>
        <p:spPr>
          <a:xfrm>
            <a:off x="3949085" y="2221732"/>
            <a:ext cx="935665" cy="1200329"/>
          </a:xfrm>
          <a:prstGeom prst="rect">
            <a:avLst/>
          </a:prstGeom>
          <a:noFill/>
        </p:spPr>
        <p:txBody>
          <a:bodyPr wrap="square" rtlCol="0">
            <a:spAutoFit/>
          </a:bodyPr>
          <a:lstStyle/>
          <a:p>
            <a:r>
              <a:rPr lang="fr-FR" sz="7200" dirty="0">
                <a:solidFill>
                  <a:schemeClr val="tx2"/>
                </a:solidFill>
              </a:rPr>
              <a:t>3</a:t>
            </a:r>
          </a:p>
        </p:txBody>
      </p:sp>
      <p:pic>
        <p:nvPicPr>
          <p:cNvPr id="19" name="Picture 2" descr="Drapeau de la Belgique — Wikipédia">
            <a:extLst>
              <a:ext uri="{FF2B5EF4-FFF2-40B4-BE49-F238E27FC236}">
                <a16:creationId xmlns:a16="http://schemas.microsoft.com/office/drawing/2014/main" id="{9968BF51-ABC3-95FC-611B-E4923FB0F182}"/>
              </a:ext>
            </a:extLst>
          </p:cNvPr>
          <p:cNvPicPr>
            <a:picLocks noChangeAspect="1" noChangeArrowheads="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2933098" y="2547174"/>
            <a:ext cx="382019" cy="2551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Drapeau France Art vectoriel, icônes et graphiques à télécharger  gratuitement">
            <a:extLst>
              <a:ext uri="{FF2B5EF4-FFF2-40B4-BE49-F238E27FC236}">
                <a16:creationId xmlns:a16="http://schemas.microsoft.com/office/drawing/2014/main" id="{BCED3AE6-ACE6-C087-5DCE-61256D7AED23}"/>
              </a:ext>
            </a:extLst>
          </p:cNvPr>
          <p:cNvPicPr>
            <a:picLocks noChangeAspect="1" noChangeArrowheads="1"/>
          </p:cNvPicPr>
          <p:nvPr/>
        </p:nvPicPr>
        <p:blipFill>
          <a:blip r:embed="rId9">
            <a:alphaModFix amt="50000"/>
            <a:extLst>
              <a:ext uri="{28A0092B-C50C-407E-A947-70E740481C1C}">
                <a14:useLocalDpi xmlns:a14="http://schemas.microsoft.com/office/drawing/2010/main" val="0"/>
              </a:ext>
            </a:extLst>
          </a:blip>
          <a:srcRect/>
          <a:stretch>
            <a:fillRect/>
          </a:stretch>
        </p:blipFill>
        <p:spPr bwMode="auto">
          <a:xfrm>
            <a:off x="2933098" y="2171438"/>
            <a:ext cx="382019" cy="2292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6A4873F6-8184-1A2C-82D6-D976A25170AD}"/>
              </a:ext>
            </a:extLst>
          </p:cNvPr>
          <p:cNvPicPr>
            <a:picLocks noChangeAspect="1" noChangeArrowheads="1"/>
          </p:cNvPicPr>
          <p:nvPr/>
        </p:nvPicPr>
        <p:blipFill>
          <a:blip r:embed="rId10">
            <a:alphaModFix amt="50000"/>
            <a:extLst>
              <a:ext uri="{28A0092B-C50C-407E-A947-70E740481C1C}">
                <a14:useLocalDpi xmlns:a14="http://schemas.microsoft.com/office/drawing/2010/main" val="0"/>
              </a:ext>
            </a:extLst>
          </a:blip>
          <a:srcRect/>
          <a:stretch>
            <a:fillRect/>
          </a:stretch>
        </p:blipFill>
        <p:spPr bwMode="auto">
          <a:xfrm>
            <a:off x="2939354" y="2961856"/>
            <a:ext cx="380946" cy="19047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9C0FCE4-B0C5-86FD-DE12-172BBDBE6D35}"/>
              </a:ext>
            </a:extLst>
          </p:cNvPr>
          <p:cNvPicPr>
            <a:picLocks noChangeAspect="1"/>
          </p:cNvPicPr>
          <p:nvPr/>
        </p:nvPicPr>
        <p:blipFill>
          <a:blip r:embed="rId11"/>
          <a:stretch>
            <a:fillRect/>
          </a:stretch>
        </p:blipFill>
        <p:spPr>
          <a:xfrm>
            <a:off x="10833552" y="291140"/>
            <a:ext cx="4345761" cy="781507"/>
          </a:xfrm>
          <a:prstGeom prst="rect">
            <a:avLst/>
          </a:prstGeom>
        </p:spPr>
      </p:pic>
      <p:sp>
        <p:nvSpPr>
          <p:cNvPr id="4" name="ZoneTexte 3">
            <a:extLst>
              <a:ext uri="{FF2B5EF4-FFF2-40B4-BE49-F238E27FC236}">
                <a16:creationId xmlns:a16="http://schemas.microsoft.com/office/drawing/2014/main" id="{DB0629F2-6F4E-2FD7-17FF-3E2DC17900B8}"/>
              </a:ext>
            </a:extLst>
          </p:cNvPr>
          <p:cNvSpPr txBox="1"/>
          <p:nvPr/>
        </p:nvSpPr>
        <p:spPr>
          <a:xfrm>
            <a:off x="10273108" y="7081718"/>
            <a:ext cx="3122341" cy="307777"/>
          </a:xfrm>
          <a:prstGeom prst="rect">
            <a:avLst/>
          </a:prstGeom>
          <a:noFill/>
        </p:spPr>
        <p:txBody>
          <a:bodyPr wrap="square" rtlCol="0">
            <a:spAutoFit/>
          </a:bodyPr>
          <a:lstStyle/>
          <a:p>
            <a:r>
              <a:rPr lang="fr-FR" sz="1400" dirty="0">
                <a:solidFill>
                  <a:schemeClr val="tx1">
                    <a:lumMod val="50000"/>
                    <a:lumOff val="50000"/>
                  </a:schemeClr>
                </a:solidFill>
              </a:rPr>
              <a:t>Image générée par </a:t>
            </a:r>
            <a:r>
              <a:rPr lang="fr-FR" sz="1400" dirty="0" err="1">
                <a:solidFill>
                  <a:schemeClr val="tx1">
                    <a:lumMod val="50000"/>
                    <a:lumOff val="50000"/>
                  </a:schemeClr>
                </a:solidFill>
              </a:rPr>
              <a:t>Gamma.app</a:t>
            </a:r>
            <a:r>
              <a:rPr lang="fr-FR" sz="1400" dirty="0">
                <a:solidFill>
                  <a:schemeClr val="tx1">
                    <a:lumMod val="50000"/>
                    <a:lumOff val="50000"/>
                  </a:schemeClr>
                </a:solidFill>
              </a:rPr>
              <a:t> </a:t>
            </a:r>
          </a:p>
        </p:txBody>
      </p:sp>
    </p:spTree>
    <p:extLst>
      <p:ext uri="{BB962C8B-B14F-4D97-AF65-F5344CB8AC3E}">
        <p14:creationId xmlns:p14="http://schemas.microsoft.com/office/powerpoint/2010/main" val="29054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37C42-A04C-280D-8C80-883B768D56C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0F61C3D-B027-42C6-C75A-0CA3D6373AA6}"/>
              </a:ext>
            </a:extLst>
          </p:cNvPr>
          <p:cNvSpPr/>
          <p:nvPr/>
        </p:nvSpPr>
        <p:spPr>
          <a:xfrm>
            <a:off x="793790" y="892612"/>
            <a:ext cx="5670590" cy="708779"/>
          </a:xfrm>
          <a:prstGeom prst="rect">
            <a:avLst/>
          </a:prstGeom>
          <a:noFill/>
          <a:ln/>
        </p:spPr>
        <p:txBody>
          <a:bodyPr wrap="non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Collecte de Données</a:t>
            </a:r>
            <a:endParaRPr lang="en-US" sz="4000" dirty="0"/>
          </a:p>
        </p:txBody>
      </p:sp>
      <p:sp>
        <p:nvSpPr>
          <p:cNvPr id="9" name="Text 1">
            <a:extLst>
              <a:ext uri="{FF2B5EF4-FFF2-40B4-BE49-F238E27FC236}">
                <a16:creationId xmlns:a16="http://schemas.microsoft.com/office/drawing/2014/main" id="{CC5B599E-A86A-C9E9-079E-C67407909DA7}"/>
              </a:ext>
            </a:extLst>
          </p:cNvPr>
          <p:cNvSpPr/>
          <p:nvPr/>
        </p:nvSpPr>
        <p:spPr>
          <a:xfrm>
            <a:off x="1553068" y="3439077"/>
            <a:ext cx="8460537" cy="1552025"/>
          </a:xfrm>
          <a:prstGeom prst="rect">
            <a:avLst/>
          </a:prstGeom>
          <a:noFill/>
          <a:ln/>
        </p:spPr>
        <p:txBody>
          <a:bodyPr wrap="square" lIns="0" tIns="0" rIns="0" bIns="0" rtlCol="0" anchor="t"/>
          <a:lstStyle/>
          <a:p>
            <a:pPr algn="ctr">
              <a:spcBef>
                <a:spcPts val="300"/>
              </a:spcBef>
              <a:spcAft>
                <a:spcPts val="600"/>
              </a:spcAft>
            </a:pPr>
            <a:r>
              <a:rPr lang="en-US" sz="2800" dirty="0" err="1">
                <a:solidFill>
                  <a:schemeClr val="tx1">
                    <a:lumMod val="65000"/>
                    <a:lumOff val="35000"/>
                  </a:schemeClr>
                </a:solidFill>
                <a:cs typeface="Arial" panose="020B0604020202020204" pitchFamily="34" charset="0"/>
              </a:rPr>
              <a:t>Historique</a:t>
            </a:r>
            <a:r>
              <a:rPr lang="en-US" sz="2800" dirty="0">
                <a:solidFill>
                  <a:schemeClr val="tx1">
                    <a:lumMod val="65000"/>
                    <a:lumOff val="35000"/>
                  </a:schemeClr>
                </a:solidFill>
                <a:cs typeface="Arial" panose="020B0604020202020204" pitchFamily="34" charset="0"/>
              </a:rPr>
              <a:t> de </a:t>
            </a:r>
            <a:r>
              <a:rPr lang="en-US" sz="2800" dirty="0" err="1">
                <a:solidFill>
                  <a:schemeClr val="tx1">
                    <a:lumMod val="65000"/>
                    <a:lumOff val="35000"/>
                  </a:schemeClr>
                </a:solidFill>
                <a:cs typeface="Arial" panose="020B0604020202020204" pitchFamily="34" charset="0"/>
              </a:rPr>
              <a:t>l’hybridation</a:t>
            </a:r>
            <a:r>
              <a:rPr lang="en-US" sz="2800" dirty="0">
                <a:solidFill>
                  <a:schemeClr val="tx1">
                    <a:lumMod val="65000"/>
                    <a:lumOff val="35000"/>
                  </a:schemeClr>
                </a:solidFill>
                <a:cs typeface="Arial" panose="020B0604020202020204" pitchFamily="34" charset="0"/>
              </a:rPr>
              <a:t> dans </a:t>
            </a:r>
            <a:r>
              <a:rPr lang="en-US" sz="2800" dirty="0" err="1">
                <a:solidFill>
                  <a:schemeClr val="tx1">
                    <a:lumMod val="65000"/>
                    <a:lumOff val="35000"/>
                  </a:schemeClr>
                </a:solidFill>
                <a:cs typeface="Arial" panose="020B0604020202020204" pitchFamily="34" charset="0"/>
              </a:rPr>
              <a:t>l’établissement</a:t>
            </a:r>
            <a:endParaRPr lang="en-US" sz="2800" dirty="0">
              <a:solidFill>
                <a:schemeClr val="tx1">
                  <a:lumMod val="65000"/>
                  <a:lumOff val="35000"/>
                </a:schemeClr>
              </a:solidFill>
              <a:cs typeface="Arial" panose="020B0604020202020204" pitchFamily="34" charset="0"/>
            </a:endParaRPr>
          </a:p>
          <a:p>
            <a:pPr algn="ctr">
              <a:spcBef>
                <a:spcPts val="300"/>
              </a:spcBef>
              <a:spcAft>
                <a:spcPts val="600"/>
              </a:spcAft>
            </a:pPr>
            <a:r>
              <a:rPr lang="en-US" sz="2800" dirty="0">
                <a:solidFill>
                  <a:schemeClr val="tx1">
                    <a:lumMod val="65000"/>
                    <a:lumOff val="35000"/>
                  </a:schemeClr>
                </a:solidFill>
                <a:cs typeface="Arial" panose="020B0604020202020204" pitchFamily="34" charset="0"/>
              </a:rPr>
              <a:t>Politiques et </a:t>
            </a:r>
            <a:r>
              <a:rPr lang="en-US" sz="2800" dirty="0" err="1">
                <a:solidFill>
                  <a:schemeClr val="tx1">
                    <a:lumMod val="65000"/>
                    <a:lumOff val="35000"/>
                  </a:schemeClr>
                </a:solidFill>
                <a:cs typeface="Arial" panose="020B0604020202020204" pitchFamily="34" charset="0"/>
              </a:rPr>
              <a:t>cadrage</a:t>
            </a:r>
            <a:r>
              <a:rPr lang="en-US" sz="2800" dirty="0">
                <a:solidFill>
                  <a:schemeClr val="tx1">
                    <a:lumMod val="65000"/>
                    <a:lumOff val="35000"/>
                  </a:schemeClr>
                </a:solidFill>
                <a:cs typeface="Arial" panose="020B0604020202020204" pitchFamily="34" charset="0"/>
              </a:rPr>
              <a:t> </a:t>
            </a:r>
            <a:r>
              <a:rPr lang="en-US" sz="2800" dirty="0" err="1">
                <a:solidFill>
                  <a:schemeClr val="tx1">
                    <a:lumMod val="65000"/>
                    <a:lumOff val="35000"/>
                  </a:schemeClr>
                </a:solidFill>
                <a:cs typeface="Arial" panose="020B0604020202020204" pitchFamily="34" charset="0"/>
              </a:rPr>
              <a:t>institutionnel</a:t>
            </a:r>
            <a:endParaRPr lang="en-US" sz="2800" dirty="0">
              <a:solidFill>
                <a:schemeClr val="tx1">
                  <a:lumMod val="65000"/>
                  <a:lumOff val="35000"/>
                </a:schemeClr>
              </a:solidFill>
              <a:cs typeface="Arial" panose="020B0604020202020204" pitchFamily="34" charset="0"/>
            </a:endParaRPr>
          </a:p>
          <a:p>
            <a:pPr algn="ctr">
              <a:spcBef>
                <a:spcPts val="300"/>
              </a:spcBef>
              <a:spcAft>
                <a:spcPts val="600"/>
              </a:spcAft>
            </a:pPr>
            <a:r>
              <a:rPr lang="en-US" sz="2800" dirty="0" err="1">
                <a:solidFill>
                  <a:schemeClr val="tx1">
                    <a:lumMod val="65000"/>
                    <a:lumOff val="35000"/>
                  </a:schemeClr>
                </a:solidFill>
                <a:cs typeface="Arial" panose="020B0604020202020204" pitchFamily="34" charset="0"/>
              </a:rPr>
              <a:t>L’hybridation</a:t>
            </a:r>
            <a:r>
              <a:rPr lang="en-US" sz="2800" dirty="0">
                <a:solidFill>
                  <a:schemeClr val="tx1">
                    <a:lumMod val="65000"/>
                    <a:lumOff val="35000"/>
                  </a:schemeClr>
                </a:solidFill>
                <a:cs typeface="Arial" panose="020B0604020202020204" pitchFamily="34" charset="0"/>
              </a:rPr>
              <a:t> </a:t>
            </a:r>
            <a:r>
              <a:rPr lang="en-US" sz="2800" dirty="0" err="1">
                <a:solidFill>
                  <a:schemeClr val="tx1">
                    <a:lumMod val="65000"/>
                    <a:lumOff val="35000"/>
                  </a:schemeClr>
                </a:solidFill>
                <a:cs typeface="Arial" panose="020B0604020202020204" pitchFamily="34" charset="0"/>
              </a:rPr>
              <a:t>aujourd’hui</a:t>
            </a:r>
            <a:r>
              <a:rPr lang="en-US" sz="2800" dirty="0">
                <a:solidFill>
                  <a:schemeClr val="tx1">
                    <a:lumMod val="65000"/>
                    <a:lumOff val="35000"/>
                  </a:schemeClr>
                </a:solidFill>
                <a:cs typeface="Arial" panose="020B0604020202020204" pitchFamily="34" charset="0"/>
              </a:rPr>
              <a:t> : état des </a:t>
            </a:r>
            <a:r>
              <a:rPr lang="en-US" sz="2800" dirty="0" err="1">
                <a:solidFill>
                  <a:schemeClr val="tx1">
                    <a:lumMod val="65000"/>
                    <a:lumOff val="35000"/>
                  </a:schemeClr>
                </a:solidFill>
                <a:cs typeface="Arial" panose="020B0604020202020204" pitchFamily="34" charset="0"/>
              </a:rPr>
              <a:t>lieux</a:t>
            </a:r>
            <a:r>
              <a:rPr lang="en-US" sz="2800" dirty="0">
                <a:solidFill>
                  <a:schemeClr val="tx1">
                    <a:lumMod val="65000"/>
                    <a:lumOff val="35000"/>
                  </a:schemeClr>
                </a:solidFill>
                <a:cs typeface="Arial" panose="020B0604020202020204" pitchFamily="34" charset="0"/>
              </a:rPr>
              <a:t> </a:t>
            </a:r>
          </a:p>
          <a:p>
            <a:pPr algn="ctr">
              <a:spcBef>
                <a:spcPts val="300"/>
              </a:spcBef>
              <a:spcAft>
                <a:spcPts val="600"/>
              </a:spcAft>
            </a:pPr>
            <a:r>
              <a:rPr lang="en-US" sz="2800" dirty="0">
                <a:solidFill>
                  <a:schemeClr val="tx1">
                    <a:lumMod val="65000"/>
                    <a:lumOff val="35000"/>
                  </a:schemeClr>
                </a:solidFill>
                <a:cs typeface="Arial" panose="020B0604020202020204" pitchFamily="34" charset="0"/>
              </a:rPr>
              <a:t>Perspectives pour </a:t>
            </a:r>
            <a:r>
              <a:rPr lang="en-US" sz="2800" dirty="0" err="1">
                <a:solidFill>
                  <a:schemeClr val="tx1">
                    <a:lumMod val="65000"/>
                    <a:lumOff val="35000"/>
                  </a:schemeClr>
                </a:solidFill>
                <a:cs typeface="Arial" panose="020B0604020202020204" pitchFamily="34" charset="0"/>
              </a:rPr>
              <a:t>l’hybridation</a:t>
            </a:r>
            <a:endParaRPr lang="en-US" sz="2800" dirty="0">
              <a:solidFill>
                <a:schemeClr val="tx1">
                  <a:lumMod val="65000"/>
                  <a:lumOff val="35000"/>
                </a:schemeClr>
              </a:solidFill>
              <a:cs typeface="Arial" panose="020B0604020202020204" pitchFamily="34" charset="0"/>
            </a:endParaRPr>
          </a:p>
          <a:p>
            <a:pPr>
              <a:spcBef>
                <a:spcPts val="300"/>
              </a:spcBef>
            </a:pPr>
            <a:endParaRPr lang="en-US" sz="2400" dirty="0">
              <a:cs typeface="Arial" panose="020B0604020202020204" pitchFamily="34" charset="0"/>
            </a:endParaRPr>
          </a:p>
        </p:txBody>
      </p:sp>
      <p:pic>
        <p:nvPicPr>
          <p:cNvPr id="3" name="Image 2">
            <a:extLst>
              <a:ext uri="{FF2B5EF4-FFF2-40B4-BE49-F238E27FC236}">
                <a16:creationId xmlns:a16="http://schemas.microsoft.com/office/drawing/2014/main" id="{FD3E0487-F1A0-F168-CD08-7827E9579445}"/>
              </a:ext>
            </a:extLst>
          </p:cNvPr>
          <p:cNvPicPr>
            <a:picLocks noChangeAspect="1"/>
          </p:cNvPicPr>
          <p:nvPr/>
        </p:nvPicPr>
        <p:blipFill>
          <a:blip r:embed="rId3"/>
          <a:stretch>
            <a:fillRect/>
          </a:stretch>
        </p:blipFill>
        <p:spPr>
          <a:xfrm>
            <a:off x="10833552" y="291140"/>
            <a:ext cx="4345761" cy="781507"/>
          </a:xfrm>
          <a:prstGeom prst="rect">
            <a:avLst/>
          </a:prstGeom>
        </p:spPr>
      </p:pic>
      <p:pic>
        <p:nvPicPr>
          <p:cNvPr id="5" name="Graphique 4" descr="Recherche de dossiers avec un remplissage uni">
            <a:extLst>
              <a:ext uri="{FF2B5EF4-FFF2-40B4-BE49-F238E27FC236}">
                <a16:creationId xmlns:a16="http://schemas.microsoft.com/office/drawing/2014/main" id="{9F6A274F-80B0-C976-B0A0-C35ABA1C9C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0335" y="2399970"/>
            <a:ext cx="4234746" cy="4234746"/>
          </a:xfrm>
          <a:prstGeom prst="rect">
            <a:avLst/>
          </a:prstGeom>
        </p:spPr>
      </p:pic>
    </p:spTree>
    <p:extLst>
      <p:ext uri="{BB962C8B-B14F-4D97-AF65-F5344CB8AC3E}">
        <p14:creationId xmlns:p14="http://schemas.microsoft.com/office/powerpoint/2010/main" val="1205354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0"/>
          <p:cNvSpPr/>
          <p:nvPr/>
        </p:nvSpPr>
        <p:spPr>
          <a:xfrm>
            <a:off x="727288" y="740558"/>
            <a:ext cx="9315450" cy="708779"/>
          </a:xfrm>
          <a:prstGeom prst="rect">
            <a:avLst/>
          </a:prstGeom>
          <a:noFill/>
          <a:ln/>
        </p:spPr>
        <p:txBody>
          <a:bodyPr wrap="none" lIns="0" tIns="0" rIns="0" bIns="0" rtlCol="0" anchor="t"/>
          <a:lstStyle/>
          <a:p>
            <a:pPr marL="0" indent="0" algn="l">
              <a:lnSpc>
                <a:spcPts val="5550"/>
              </a:lnSpc>
              <a:buNone/>
            </a:pPr>
            <a:r>
              <a:rPr lang="en-US" sz="4000" dirty="0" err="1">
                <a:solidFill>
                  <a:srgbClr val="373B48"/>
                </a:solidFill>
                <a:latin typeface="Mona Sans Semi Bold" pitchFamily="34" charset="0"/>
                <a:ea typeface="Mona Sans Semi Bold" pitchFamily="34" charset="-122"/>
                <a:cs typeface="Mona Sans Semi Bold" pitchFamily="34" charset="-120"/>
              </a:rPr>
              <a:t>Contexte</a:t>
            </a:r>
            <a:endParaRPr lang="en-US" sz="4000" dirty="0"/>
          </a:p>
        </p:txBody>
      </p:sp>
      <p:grpSp>
        <p:nvGrpSpPr>
          <p:cNvPr id="2" name="Groupe 1">
            <a:extLst>
              <a:ext uri="{FF2B5EF4-FFF2-40B4-BE49-F238E27FC236}">
                <a16:creationId xmlns:a16="http://schemas.microsoft.com/office/drawing/2014/main" id="{1946EABE-AE7A-E3A2-30CD-C77EB3332859}"/>
              </a:ext>
            </a:extLst>
          </p:cNvPr>
          <p:cNvGrpSpPr/>
          <p:nvPr/>
        </p:nvGrpSpPr>
        <p:grpSpPr>
          <a:xfrm>
            <a:off x="727288" y="1789498"/>
            <a:ext cx="4196358" cy="2117482"/>
            <a:chOff x="727288" y="1789498"/>
            <a:chExt cx="4196358" cy="2117482"/>
          </a:xfrm>
        </p:grpSpPr>
        <p:sp>
          <p:nvSpPr>
            <p:cNvPr id="4" name="Shape 1"/>
            <p:cNvSpPr/>
            <p:nvPr/>
          </p:nvSpPr>
          <p:spPr>
            <a:xfrm>
              <a:off x="727288" y="1789498"/>
              <a:ext cx="4196358" cy="2117482"/>
            </a:xfrm>
            <a:prstGeom prst="roundRect">
              <a:avLst>
                <a:gd name="adj" fmla="val 5654"/>
              </a:avLst>
            </a:prstGeom>
            <a:solidFill>
              <a:srgbClr val="FFD579">
                <a:alpha val="16863"/>
              </a:srgbClr>
            </a:solidFill>
            <a:ln w="7620">
              <a:noFill/>
              <a:prstDash val="solid"/>
            </a:ln>
          </p:spPr>
          <p:txBody>
            <a:bodyPr/>
            <a:lstStyle/>
            <a:p>
              <a:endParaRPr lang="fr-FR" dirty="0"/>
            </a:p>
          </p:txBody>
        </p:sp>
        <p:sp>
          <p:nvSpPr>
            <p:cNvPr id="5" name="Text 2"/>
            <p:cNvSpPr/>
            <p:nvPr/>
          </p:nvSpPr>
          <p:spPr>
            <a:xfrm>
              <a:off x="961722" y="20239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Postpandémie</a:t>
              </a:r>
              <a:endParaRPr lang="en-US" sz="2200" dirty="0"/>
            </a:p>
          </p:txBody>
        </p:sp>
        <p:sp>
          <p:nvSpPr>
            <p:cNvPr id="6" name="Text 3"/>
            <p:cNvSpPr/>
            <p:nvPr/>
          </p:nvSpPr>
          <p:spPr>
            <a:xfrm>
              <a:off x="961722" y="2718423"/>
              <a:ext cx="3727490" cy="725805"/>
            </a:xfrm>
            <a:prstGeom prst="rect">
              <a:avLst/>
            </a:prstGeom>
            <a:noFill/>
            <a:ln/>
          </p:spPr>
          <p:txBody>
            <a:bodyPr wrap="square" lIns="0" tIns="0" rIns="0" bIns="0" rtlCol="0" anchor="t"/>
            <a:lstStyle/>
            <a:p>
              <a:pPr marL="0" indent="0" algn="ctr">
                <a:lnSpc>
                  <a:spcPts val="2850"/>
                </a:lnSpc>
                <a:buNone/>
              </a:pPr>
              <a:r>
                <a:rPr lang="en-US" sz="2400" dirty="0">
                  <a:solidFill>
                    <a:srgbClr val="52586B"/>
                  </a:solidFill>
                  <a:ea typeface="Funnel Sans" pitchFamily="34" charset="-122"/>
                  <a:cs typeface="Funnel Sans" pitchFamily="34" charset="-120"/>
                </a:rPr>
                <a:t>Intensification des pratiques hybrides</a:t>
              </a:r>
              <a:endParaRPr lang="en-US" sz="2400" dirty="0"/>
            </a:p>
          </p:txBody>
        </p:sp>
      </p:grpSp>
      <p:grpSp>
        <p:nvGrpSpPr>
          <p:cNvPr id="13" name="Groupe 12">
            <a:extLst>
              <a:ext uri="{FF2B5EF4-FFF2-40B4-BE49-F238E27FC236}">
                <a16:creationId xmlns:a16="http://schemas.microsoft.com/office/drawing/2014/main" id="{0DF10C34-3FF4-8C1F-A433-A9EAB1BA58CA}"/>
              </a:ext>
            </a:extLst>
          </p:cNvPr>
          <p:cNvGrpSpPr/>
          <p:nvPr/>
        </p:nvGrpSpPr>
        <p:grpSpPr>
          <a:xfrm>
            <a:off x="5150460" y="1789498"/>
            <a:ext cx="4196358" cy="2117482"/>
            <a:chOff x="5150460" y="1789498"/>
            <a:chExt cx="4196358" cy="2117482"/>
          </a:xfrm>
        </p:grpSpPr>
        <p:sp>
          <p:nvSpPr>
            <p:cNvPr id="7" name="Shape 4"/>
            <p:cNvSpPr/>
            <p:nvPr/>
          </p:nvSpPr>
          <p:spPr>
            <a:xfrm>
              <a:off x="5150460" y="1789498"/>
              <a:ext cx="4196358" cy="2117482"/>
            </a:xfrm>
            <a:prstGeom prst="roundRect">
              <a:avLst>
                <a:gd name="adj" fmla="val 5654"/>
              </a:avLst>
            </a:prstGeom>
            <a:solidFill>
              <a:srgbClr val="FFD579">
                <a:alpha val="17000"/>
              </a:srgbClr>
            </a:solidFill>
            <a:ln w="7620">
              <a:noFill/>
              <a:prstDash val="solid"/>
            </a:ln>
          </p:spPr>
          <p:txBody>
            <a:bodyPr/>
            <a:lstStyle/>
            <a:p>
              <a:endParaRPr lang="fr-FR"/>
            </a:p>
          </p:txBody>
        </p:sp>
        <p:sp>
          <p:nvSpPr>
            <p:cNvPr id="8" name="Text 5"/>
            <p:cNvSpPr/>
            <p:nvPr/>
          </p:nvSpPr>
          <p:spPr>
            <a:xfrm>
              <a:off x="5384894" y="20239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Numérique &amp; IA</a:t>
              </a:r>
              <a:endParaRPr lang="en-US" sz="2200" dirty="0"/>
            </a:p>
          </p:txBody>
        </p:sp>
        <p:sp>
          <p:nvSpPr>
            <p:cNvPr id="9" name="Text 6"/>
            <p:cNvSpPr/>
            <p:nvPr/>
          </p:nvSpPr>
          <p:spPr>
            <a:xfrm>
              <a:off x="5384894" y="2779718"/>
              <a:ext cx="3727490" cy="725805"/>
            </a:xfrm>
            <a:prstGeom prst="rect">
              <a:avLst/>
            </a:prstGeom>
            <a:noFill/>
            <a:ln/>
          </p:spPr>
          <p:txBody>
            <a:bodyPr wrap="square" lIns="0" tIns="0" rIns="0" bIns="0" rtlCol="0" anchor="t"/>
            <a:lstStyle/>
            <a:p>
              <a:pPr marL="0" indent="0" algn="ctr">
                <a:lnSpc>
                  <a:spcPts val="2850"/>
                </a:lnSpc>
                <a:buNone/>
              </a:pPr>
              <a:r>
                <a:rPr lang="en-US" sz="2400" dirty="0">
                  <a:solidFill>
                    <a:srgbClr val="52586B"/>
                  </a:solidFill>
                  <a:ea typeface="Funnel Sans" pitchFamily="34" charset="-122"/>
                  <a:cs typeface="Funnel Sans" pitchFamily="34" charset="-120"/>
                </a:rPr>
                <a:t>Redéfinition des écosystèmes de formation</a:t>
              </a:r>
              <a:endParaRPr lang="en-US" sz="2400" dirty="0"/>
            </a:p>
          </p:txBody>
        </p:sp>
      </p:grpSp>
      <p:grpSp>
        <p:nvGrpSpPr>
          <p:cNvPr id="15" name="Groupe 14">
            <a:extLst>
              <a:ext uri="{FF2B5EF4-FFF2-40B4-BE49-F238E27FC236}">
                <a16:creationId xmlns:a16="http://schemas.microsoft.com/office/drawing/2014/main" id="{19C1418D-F45D-764E-FA6C-C3251AE6A83A}"/>
              </a:ext>
            </a:extLst>
          </p:cNvPr>
          <p:cNvGrpSpPr/>
          <p:nvPr/>
        </p:nvGrpSpPr>
        <p:grpSpPr>
          <a:xfrm>
            <a:off x="9573631" y="1789497"/>
            <a:ext cx="4196358" cy="2117483"/>
            <a:chOff x="9573631" y="1789497"/>
            <a:chExt cx="4196358" cy="2117483"/>
          </a:xfrm>
        </p:grpSpPr>
        <p:sp>
          <p:nvSpPr>
            <p:cNvPr id="10" name="Shape 7"/>
            <p:cNvSpPr/>
            <p:nvPr/>
          </p:nvSpPr>
          <p:spPr>
            <a:xfrm>
              <a:off x="9573631" y="1789497"/>
              <a:ext cx="4196358" cy="2117483"/>
            </a:xfrm>
            <a:prstGeom prst="roundRect">
              <a:avLst>
                <a:gd name="adj" fmla="val 5654"/>
              </a:avLst>
            </a:prstGeom>
            <a:solidFill>
              <a:srgbClr val="FFD579">
                <a:alpha val="17000"/>
              </a:srgbClr>
            </a:solidFill>
            <a:ln w="7620">
              <a:noFill/>
              <a:prstDash val="solid"/>
            </a:ln>
          </p:spPr>
          <p:txBody>
            <a:bodyPr/>
            <a:lstStyle/>
            <a:p>
              <a:endParaRPr lang="fr-FR" dirty="0"/>
            </a:p>
          </p:txBody>
        </p:sp>
        <p:sp>
          <p:nvSpPr>
            <p:cNvPr id="11" name="Text 8"/>
            <p:cNvSpPr/>
            <p:nvPr/>
          </p:nvSpPr>
          <p:spPr>
            <a:xfrm>
              <a:off x="9808066" y="20239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Concept </a:t>
              </a:r>
              <a:endParaRPr lang="en-US" sz="2200" dirty="0"/>
            </a:p>
          </p:txBody>
        </p:sp>
        <p:sp>
          <p:nvSpPr>
            <p:cNvPr id="12" name="Text 9"/>
            <p:cNvSpPr/>
            <p:nvPr/>
          </p:nvSpPr>
          <p:spPr>
            <a:xfrm>
              <a:off x="9875308" y="2779718"/>
              <a:ext cx="3727490" cy="725805"/>
            </a:xfrm>
            <a:prstGeom prst="rect">
              <a:avLst/>
            </a:prstGeom>
            <a:noFill/>
            <a:ln/>
          </p:spPr>
          <p:txBody>
            <a:bodyPr wrap="square" lIns="0" tIns="0" rIns="0" bIns="0" rtlCol="0" anchor="t"/>
            <a:lstStyle/>
            <a:p>
              <a:pPr marL="0" indent="0" algn="ctr">
                <a:lnSpc>
                  <a:spcPts val="2850"/>
                </a:lnSpc>
                <a:buNone/>
              </a:pPr>
              <a:r>
                <a:rPr lang="en-US" sz="2400" dirty="0" err="1">
                  <a:solidFill>
                    <a:srgbClr val="52586B"/>
                  </a:solidFill>
                  <a:ea typeface="Funnel Sans" pitchFamily="34" charset="-122"/>
                  <a:cs typeface="Funnel Sans" pitchFamily="34" charset="-120"/>
                </a:rPr>
                <a:t>L’hybridation</a:t>
              </a:r>
              <a:r>
                <a:rPr lang="en-US" sz="2400" dirty="0">
                  <a:solidFill>
                    <a:srgbClr val="52586B"/>
                  </a:solidFill>
                  <a:ea typeface="Funnel Sans" pitchFamily="34" charset="-122"/>
                  <a:cs typeface="Funnel Sans" pitchFamily="34" charset="-120"/>
                </a:rPr>
                <a:t> </a:t>
              </a:r>
              <a:r>
                <a:rPr lang="en-US" sz="2400" dirty="0" err="1">
                  <a:solidFill>
                    <a:srgbClr val="52586B"/>
                  </a:solidFill>
                  <a:ea typeface="Funnel Sans" pitchFamily="34" charset="-122"/>
                  <a:cs typeface="Funnel Sans" pitchFamily="34" charset="-120"/>
                </a:rPr>
                <a:t>est</a:t>
              </a:r>
              <a:r>
                <a:rPr lang="en-US" sz="2400" dirty="0">
                  <a:solidFill>
                    <a:srgbClr val="52586B"/>
                  </a:solidFill>
                  <a:ea typeface="Funnel Sans" pitchFamily="34" charset="-122"/>
                  <a:cs typeface="Funnel Sans" pitchFamily="34" charset="-120"/>
                </a:rPr>
                <a:t> </a:t>
              </a:r>
              <a:r>
                <a:rPr lang="en-US" sz="2400" dirty="0" err="1">
                  <a:solidFill>
                    <a:srgbClr val="52586B"/>
                  </a:solidFill>
                  <a:ea typeface="Funnel Sans" pitchFamily="34" charset="-122"/>
                  <a:cs typeface="Funnel Sans" pitchFamily="34" charset="-120"/>
                </a:rPr>
                <a:t>une</a:t>
              </a:r>
              <a:r>
                <a:rPr lang="en-US" sz="2400" dirty="0">
                  <a:solidFill>
                    <a:srgbClr val="52586B"/>
                  </a:solidFill>
                  <a:ea typeface="Funnel Sans" pitchFamily="34" charset="-122"/>
                  <a:cs typeface="Funnel Sans" pitchFamily="34" charset="-120"/>
                </a:rPr>
                <a:t> notion </a:t>
              </a:r>
              <a:r>
                <a:rPr lang="en-US" sz="2400" dirty="0" err="1">
                  <a:solidFill>
                    <a:srgbClr val="52586B"/>
                  </a:solidFill>
                  <a:ea typeface="Funnel Sans" pitchFamily="34" charset="-122"/>
                  <a:cs typeface="Funnel Sans" pitchFamily="34" charset="-120"/>
                </a:rPr>
                <a:t>systémique</a:t>
              </a:r>
              <a:r>
                <a:rPr lang="en-US" sz="2400" dirty="0">
                  <a:solidFill>
                    <a:srgbClr val="52586B"/>
                  </a:solidFill>
                  <a:ea typeface="Funnel Sans" pitchFamily="34" charset="-122"/>
                  <a:cs typeface="Funnel Sans" pitchFamily="34" charset="-120"/>
                </a:rPr>
                <a:t> et </a:t>
              </a:r>
              <a:r>
                <a:rPr lang="en-US" sz="2400" dirty="0" err="1">
                  <a:solidFill>
                    <a:srgbClr val="52586B"/>
                  </a:solidFill>
                  <a:ea typeface="Funnel Sans" pitchFamily="34" charset="-122"/>
                  <a:cs typeface="Funnel Sans" pitchFamily="34" charset="-120"/>
                </a:rPr>
                <a:t>complexe</a:t>
              </a:r>
              <a:r>
                <a:rPr lang="en-US" sz="2400" dirty="0">
                  <a:solidFill>
                    <a:srgbClr val="52586B"/>
                  </a:solidFill>
                  <a:ea typeface="Funnel Sans" pitchFamily="34" charset="-122"/>
                  <a:cs typeface="Funnel Sans" pitchFamily="34" charset="-120"/>
                </a:rPr>
                <a:t> </a:t>
              </a:r>
              <a:endParaRPr lang="en-US" sz="2400" dirty="0"/>
            </a:p>
          </p:txBody>
        </p:sp>
      </p:grpSp>
      <p:pic>
        <p:nvPicPr>
          <p:cNvPr id="14" name="Graphique 13" descr="Microbe avec un remplissage uni">
            <a:extLst>
              <a:ext uri="{FF2B5EF4-FFF2-40B4-BE49-F238E27FC236}">
                <a16:creationId xmlns:a16="http://schemas.microsoft.com/office/drawing/2014/main" id="{5107D316-80C2-FB55-1BBD-E315FA637B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4109" y="4631833"/>
            <a:ext cx="2209226" cy="2209226"/>
          </a:xfrm>
          <a:prstGeom prst="rect">
            <a:avLst/>
          </a:prstGeom>
        </p:spPr>
      </p:pic>
      <p:pic>
        <p:nvPicPr>
          <p:cNvPr id="16" name="Graphique 15" descr="Internet contour">
            <a:extLst>
              <a:ext uri="{FF2B5EF4-FFF2-40B4-BE49-F238E27FC236}">
                <a16:creationId xmlns:a16="http://schemas.microsoft.com/office/drawing/2014/main" id="{5BF476D1-FC69-480C-E15D-77FCA9D069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9731" y="4631833"/>
            <a:ext cx="2209226" cy="2209226"/>
          </a:xfrm>
          <a:prstGeom prst="rect">
            <a:avLst/>
          </a:prstGeom>
        </p:spPr>
      </p:pic>
      <p:pic>
        <p:nvPicPr>
          <p:cNvPr id="18" name="Graphique 17" descr="Pensée contour">
            <a:extLst>
              <a:ext uri="{FF2B5EF4-FFF2-40B4-BE49-F238E27FC236}">
                <a16:creationId xmlns:a16="http://schemas.microsoft.com/office/drawing/2014/main" id="{7524F2B5-213D-BC43-8225-D8E07337D0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7409" y="4822045"/>
            <a:ext cx="2209225" cy="22092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83A71539-249D-75C8-C38D-5107566D56B1}"/>
              </a:ext>
            </a:extLst>
          </p:cNvPr>
          <p:cNvSpPr/>
          <p:nvPr/>
        </p:nvSpPr>
        <p:spPr>
          <a:xfrm>
            <a:off x="1147316" y="566349"/>
            <a:ext cx="11436310" cy="1417558"/>
          </a:xfrm>
          <a:prstGeom prst="rect">
            <a:avLst/>
          </a:prstGeom>
          <a:noFill/>
          <a:ln/>
        </p:spPr>
        <p:txBody>
          <a:bodyPr wrap="square" lIns="0" tIns="0" rIns="0" bIns="0" rtlCol="0" anchor="t"/>
          <a:lstStyle/>
          <a:p>
            <a:pPr marL="0" indent="0" algn="l">
              <a:lnSpc>
                <a:spcPts val="5550"/>
              </a:lnSpc>
              <a:buNone/>
            </a:pPr>
            <a:r>
              <a:rPr lang="en-US" sz="4000" dirty="0">
                <a:solidFill>
                  <a:srgbClr val="373B48"/>
                </a:solidFill>
                <a:latin typeface="Mona Sans Semi Bold" pitchFamily="34" charset="0"/>
              </a:rPr>
              <a:t>Articulation entre les </a:t>
            </a:r>
            <a:r>
              <a:rPr lang="en-US" sz="4000" dirty="0" err="1">
                <a:solidFill>
                  <a:srgbClr val="373B48"/>
                </a:solidFill>
                <a:latin typeface="Mona Sans Semi Bold" pitchFamily="34" charset="0"/>
              </a:rPr>
              <a:t>méthodologies</a:t>
            </a:r>
            <a:endParaRPr lang="en-US" sz="4000" dirty="0"/>
          </a:p>
        </p:txBody>
      </p:sp>
      <p:pic>
        <p:nvPicPr>
          <p:cNvPr id="6" name="Picture 2" descr="Revue Sticef.org - Méthode d'analyse et de modélisation des environnements  personnels d'apprentissage">
            <a:extLst>
              <a:ext uri="{FF2B5EF4-FFF2-40B4-BE49-F238E27FC236}">
                <a16:creationId xmlns:a16="http://schemas.microsoft.com/office/drawing/2014/main" id="{1ED996C9-15BD-E4DE-AEEE-A75B52B838F1}"/>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755938" y="5220928"/>
            <a:ext cx="4045897" cy="24338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diagramme, texte, ligne, cercle&#10;&#10;Le contenu généré par l’IA peut être incorrect.">
            <a:extLst>
              <a:ext uri="{FF2B5EF4-FFF2-40B4-BE49-F238E27FC236}">
                <a16:creationId xmlns:a16="http://schemas.microsoft.com/office/drawing/2014/main" id="{A5C13F1C-ACFB-FBEC-E878-73FECAFE4F9D}"/>
              </a:ext>
            </a:extLst>
          </p:cNvPr>
          <p:cNvPicPr>
            <a:picLocks noChangeAspect="1"/>
          </p:cNvPicPr>
          <p:nvPr/>
        </p:nvPicPr>
        <p:blipFill>
          <a:blip r:embed="rId4"/>
          <a:stretch>
            <a:fillRect/>
          </a:stretch>
        </p:blipFill>
        <p:spPr>
          <a:xfrm>
            <a:off x="8112222" y="5039265"/>
            <a:ext cx="3865689" cy="2681905"/>
          </a:xfrm>
          <a:prstGeom prst="rect">
            <a:avLst/>
          </a:prstGeom>
        </p:spPr>
      </p:pic>
      <p:pic>
        <p:nvPicPr>
          <p:cNvPr id="5" name="Graphique 4" descr="Recherche de dossiers avec un remplissage uni">
            <a:extLst>
              <a:ext uri="{FF2B5EF4-FFF2-40B4-BE49-F238E27FC236}">
                <a16:creationId xmlns:a16="http://schemas.microsoft.com/office/drawing/2014/main" id="{174A45D9-3398-7A72-C248-A46D199743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1871" y="2231256"/>
            <a:ext cx="2712316" cy="2712316"/>
          </a:xfrm>
          <a:prstGeom prst="rect">
            <a:avLst/>
          </a:prstGeom>
        </p:spPr>
      </p:pic>
      <p:pic>
        <p:nvPicPr>
          <p:cNvPr id="11" name="Image 0" descr="preencoded.png">
            <a:extLst>
              <a:ext uri="{FF2B5EF4-FFF2-40B4-BE49-F238E27FC236}">
                <a16:creationId xmlns:a16="http://schemas.microsoft.com/office/drawing/2014/main" id="{BD650588-2CE8-5410-71DD-6F661C64C469}"/>
              </a:ext>
            </a:extLst>
          </p:cNvPr>
          <p:cNvPicPr>
            <a:picLocks noChangeAspect="1"/>
          </p:cNvPicPr>
          <p:nvPr/>
        </p:nvPicPr>
        <p:blipFill>
          <a:blip r:embed="rId7"/>
          <a:stretch>
            <a:fillRect/>
          </a:stretch>
        </p:blipFill>
        <p:spPr>
          <a:xfrm>
            <a:off x="3419455" y="2539325"/>
            <a:ext cx="2186904" cy="2186904"/>
          </a:xfrm>
          <a:prstGeom prst="rect">
            <a:avLst/>
          </a:prstGeom>
        </p:spPr>
      </p:pic>
      <p:pic>
        <p:nvPicPr>
          <p:cNvPr id="14" name="Graphique 13" descr="Pièces d’échiquier avec un remplissage uni">
            <a:extLst>
              <a:ext uri="{FF2B5EF4-FFF2-40B4-BE49-F238E27FC236}">
                <a16:creationId xmlns:a16="http://schemas.microsoft.com/office/drawing/2014/main" id="{634D11FD-C21C-5114-A508-F0B9DA2ECF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9920" y="2014606"/>
            <a:ext cx="1248772" cy="1248772"/>
          </a:xfrm>
          <a:prstGeom prst="rect">
            <a:avLst/>
          </a:prstGeom>
        </p:spPr>
      </p:pic>
      <p:pic>
        <p:nvPicPr>
          <p:cNvPr id="16" name="Graphique 15" descr="Questions avec un remplissage uni">
            <a:extLst>
              <a:ext uri="{FF2B5EF4-FFF2-40B4-BE49-F238E27FC236}">
                <a16:creationId xmlns:a16="http://schemas.microsoft.com/office/drawing/2014/main" id="{71DFA01B-1154-85DA-1DD4-4DFB3C2C02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38338" y="1901813"/>
            <a:ext cx="1189320" cy="1189320"/>
          </a:xfrm>
          <a:prstGeom prst="rect">
            <a:avLst/>
          </a:prstGeom>
        </p:spPr>
      </p:pic>
      <p:pic>
        <p:nvPicPr>
          <p:cNvPr id="20" name="Graphique 19" descr="Toque d'étudiant avec un remplissage uni">
            <a:extLst>
              <a:ext uri="{FF2B5EF4-FFF2-40B4-BE49-F238E27FC236}">
                <a16:creationId xmlns:a16="http://schemas.microsoft.com/office/drawing/2014/main" id="{301A4F88-5F19-73C8-55AB-54CF771A2A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39734" y="3849945"/>
            <a:ext cx="1189320" cy="1189320"/>
          </a:xfrm>
          <a:prstGeom prst="rect">
            <a:avLst/>
          </a:prstGeom>
        </p:spPr>
      </p:pic>
      <p:pic>
        <p:nvPicPr>
          <p:cNvPr id="22" name="Graphique 21" descr="Femme professeur avec un remplissage uni">
            <a:extLst>
              <a:ext uri="{FF2B5EF4-FFF2-40B4-BE49-F238E27FC236}">
                <a16:creationId xmlns:a16="http://schemas.microsoft.com/office/drawing/2014/main" id="{69BDF0D7-B8B3-85AF-A73C-49A829BF5B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90387" y="3629719"/>
            <a:ext cx="1248771" cy="1248771"/>
          </a:xfrm>
          <a:prstGeom prst="rect">
            <a:avLst/>
          </a:prstGeom>
        </p:spPr>
      </p:pic>
      <p:pic>
        <p:nvPicPr>
          <p:cNvPr id="23" name="Graphique 22" descr="Presse-papiers mixte avec un remplissage uni">
            <a:extLst>
              <a:ext uri="{FF2B5EF4-FFF2-40B4-BE49-F238E27FC236}">
                <a16:creationId xmlns:a16="http://schemas.microsoft.com/office/drawing/2014/main" id="{C5554E1E-68E0-9770-F728-DFAC2F31110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84187" y="1756149"/>
            <a:ext cx="3122341" cy="3122341"/>
          </a:xfrm>
          <a:prstGeom prst="rect">
            <a:avLst/>
          </a:prstGeom>
        </p:spPr>
      </p:pic>
      <p:sp>
        <p:nvSpPr>
          <p:cNvPr id="24" name="Rectangle : coins arrondis 23">
            <a:extLst>
              <a:ext uri="{FF2B5EF4-FFF2-40B4-BE49-F238E27FC236}">
                <a16:creationId xmlns:a16="http://schemas.microsoft.com/office/drawing/2014/main" id="{0C23E935-EB9C-2E19-34CD-0460502CA3D4}"/>
              </a:ext>
            </a:extLst>
          </p:cNvPr>
          <p:cNvSpPr/>
          <p:nvPr/>
        </p:nvSpPr>
        <p:spPr>
          <a:xfrm>
            <a:off x="1765005" y="1552353"/>
            <a:ext cx="12073660" cy="6347753"/>
          </a:xfrm>
          <a:prstGeom prst="round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AC65959-BACF-7EC4-35FA-2B201EC4759B}"/>
              </a:ext>
            </a:extLst>
          </p:cNvPr>
          <p:cNvSpPr txBox="1"/>
          <p:nvPr/>
        </p:nvSpPr>
        <p:spPr>
          <a:xfrm rot="16200000">
            <a:off x="-1662042" y="4003908"/>
            <a:ext cx="6165670" cy="500393"/>
          </a:xfrm>
          <a:prstGeom prst="rect">
            <a:avLst/>
          </a:prstGeom>
          <a:noFill/>
        </p:spPr>
        <p:txBody>
          <a:bodyPr wrap="square">
            <a:spAutoFit/>
          </a:bodyPr>
          <a:lstStyle/>
          <a:p>
            <a:pPr marL="0" indent="0" algn="l">
              <a:lnSpc>
                <a:spcPts val="2750"/>
              </a:lnSpc>
              <a:buNone/>
            </a:pPr>
            <a:r>
              <a:rPr lang="en-US" sz="3600" b="1" dirty="0">
                <a:solidFill>
                  <a:srgbClr val="52586B"/>
                </a:solidFill>
                <a:latin typeface="Mona Sans Semi Bold" pitchFamily="34" charset="0"/>
                <a:ea typeface="Mona Sans Semi Bold" pitchFamily="34" charset="-122"/>
                <a:cs typeface="Mona Sans Semi Bold" pitchFamily="34" charset="-120"/>
              </a:rPr>
              <a:t>Lecture </a:t>
            </a:r>
            <a:r>
              <a:rPr lang="en-US" sz="3600" b="1" dirty="0" err="1">
                <a:solidFill>
                  <a:srgbClr val="52586B"/>
                </a:solidFill>
                <a:latin typeface="Mona Sans Semi Bold" pitchFamily="34" charset="0"/>
                <a:ea typeface="Mona Sans Semi Bold" pitchFamily="34" charset="-122"/>
                <a:cs typeface="Mona Sans Semi Bold" pitchFamily="34" charset="-120"/>
              </a:rPr>
              <a:t>écosystémique</a:t>
            </a:r>
            <a:endParaRPr lang="en-US" sz="3600" b="1" dirty="0"/>
          </a:p>
        </p:txBody>
      </p:sp>
    </p:spTree>
    <p:extLst>
      <p:ext uri="{BB962C8B-B14F-4D97-AF65-F5344CB8AC3E}">
        <p14:creationId xmlns:p14="http://schemas.microsoft.com/office/powerpoint/2010/main" val="267431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13D46-C3F2-4D12-6E58-51B9E16288F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3505C13-E8AC-C524-3FD0-60357A200622}"/>
              </a:ext>
            </a:extLst>
          </p:cNvPr>
          <p:cNvSpPr/>
          <p:nvPr/>
        </p:nvSpPr>
        <p:spPr>
          <a:xfrm>
            <a:off x="793790" y="1082516"/>
            <a:ext cx="9165193" cy="708779"/>
          </a:xfrm>
          <a:prstGeom prst="rect">
            <a:avLst/>
          </a:prstGeom>
          <a:noFill/>
          <a:ln/>
        </p:spPr>
        <p:txBody>
          <a:bodyPr wrap="none" lIns="0" tIns="0" rIns="0" bIns="0" rtlCol="0" anchor="t"/>
          <a:lstStyle/>
          <a:p>
            <a:pPr marL="0" indent="0" algn="l">
              <a:lnSpc>
                <a:spcPts val="5550"/>
              </a:lnSpc>
              <a:buNone/>
            </a:pPr>
            <a:r>
              <a:rPr lang="en-US" sz="4000" dirty="0" err="1">
                <a:solidFill>
                  <a:srgbClr val="373B48"/>
                </a:solidFill>
                <a:latin typeface="Mona Sans Semi Bold" pitchFamily="34" charset="0"/>
                <a:ea typeface="Mona Sans Semi Bold" pitchFamily="34" charset="-122"/>
                <a:cs typeface="Mona Sans Semi Bold" pitchFamily="34" charset="-120"/>
              </a:rPr>
              <a:t>Pistes</a:t>
            </a:r>
            <a:r>
              <a:rPr lang="en-US" sz="4000" dirty="0">
                <a:solidFill>
                  <a:srgbClr val="373B48"/>
                </a:solidFill>
                <a:latin typeface="Mona Sans Semi Bold" pitchFamily="34" charset="0"/>
                <a:ea typeface="Mona Sans Semi Bold" pitchFamily="34" charset="-122"/>
                <a:cs typeface="Mona Sans Semi Bold" pitchFamily="34" charset="-120"/>
              </a:rPr>
              <a:t> de </a:t>
            </a:r>
            <a:r>
              <a:rPr lang="en-US" sz="4000" dirty="0" err="1">
                <a:solidFill>
                  <a:srgbClr val="373B48"/>
                </a:solidFill>
                <a:latin typeface="Mona Sans Semi Bold" pitchFamily="34" charset="0"/>
                <a:ea typeface="Mona Sans Semi Bold" pitchFamily="34" charset="-122"/>
                <a:cs typeface="Mona Sans Semi Bold" pitchFamily="34" charset="-120"/>
              </a:rPr>
              <a:t>réflexion</a:t>
            </a:r>
            <a:endParaRPr lang="en-US" sz="4000" dirty="0"/>
          </a:p>
        </p:txBody>
      </p:sp>
      <p:sp>
        <p:nvSpPr>
          <p:cNvPr id="3" name="ZoneTexte 2">
            <a:extLst>
              <a:ext uri="{FF2B5EF4-FFF2-40B4-BE49-F238E27FC236}">
                <a16:creationId xmlns:a16="http://schemas.microsoft.com/office/drawing/2014/main" id="{F15D2FFE-1ABD-1AC3-4F1A-A1E594530630}"/>
              </a:ext>
            </a:extLst>
          </p:cNvPr>
          <p:cNvSpPr txBox="1"/>
          <p:nvPr/>
        </p:nvSpPr>
        <p:spPr>
          <a:xfrm>
            <a:off x="-74141" y="-4077730"/>
            <a:ext cx="184731" cy="369332"/>
          </a:xfrm>
          <a:prstGeom prst="rect">
            <a:avLst/>
          </a:prstGeom>
          <a:noFill/>
        </p:spPr>
        <p:txBody>
          <a:bodyPr wrap="none" rtlCol="0">
            <a:spAutoFit/>
          </a:bodyPr>
          <a:lstStyle/>
          <a:p>
            <a:endParaRPr lang="fr-FR"/>
          </a:p>
        </p:txBody>
      </p:sp>
      <p:sp>
        <p:nvSpPr>
          <p:cNvPr id="4" name="Rectangle : coins arrondis 3">
            <a:extLst>
              <a:ext uri="{FF2B5EF4-FFF2-40B4-BE49-F238E27FC236}">
                <a16:creationId xmlns:a16="http://schemas.microsoft.com/office/drawing/2014/main" id="{77E2786D-78D6-59AF-181D-39E058A269D3}"/>
              </a:ext>
            </a:extLst>
          </p:cNvPr>
          <p:cNvSpPr/>
          <p:nvPr/>
        </p:nvSpPr>
        <p:spPr>
          <a:xfrm>
            <a:off x="1390227" y="2190746"/>
            <a:ext cx="11849941" cy="1562765"/>
          </a:xfrm>
          <a:prstGeom prst="roundRect">
            <a:avLst/>
          </a:prstGeom>
          <a:solidFill>
            <a:srgbClr val="EADFCD">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r>
              <a:rPr lang="en-US" sz="2800" dirty="0" err="1">
                <a:solidFill>
                  <a:schemeClr val="tx1">
                    <a:lumMod val="65000"/>
                    <a:lumOff val="35000"/>
                  </a:schemeClr>
                </a:solidFill>
              </a:rPr>
              <a:t>Comprendre</a:t>
            </a:r>
            <a:r>
              <a:rPr lang="en-US" sz="2800" dirty="0">
                <a:solidFill>
                  <a:schemeClr val="tx1">
                    <a:lumMod val="65000"/>
                    <a:lumOff val="35000"/>
                  </a:schemeClr>
                </a:solidFill>
              </a:rPr>
              <a:t> la </a:t>
            </a:r>
            <a:r>
              <a:rPr lang="en-US" sz="2800" dirty="0" err="1">
                <a:solidFill>
                  <a:schemeClr val="tx1">
                    <a:lumMod val="65000"/>
                    <a:lumOff val="35000"/>
                  </a:schemeClr>
                </a:solidFill>
              </a:rPr>
              <a:t>variété</a:t>
            </a:r>
            <a:r>
              <a:rPr lang="en-US" sz="2800" dirty="0">
                <a:solidFill>
                  <a:schemeClr val="tx1">
                    <a:lumMod val="65000"/>
                    <a:lumOff val="35000"/>
                  </a:schemeClr>
                </a:solidFill>
              </a:rPr>
              <a:t> des pratiques </a:t>
            </a:r>
            <a:r>
              <a:rPr lang="en-US" sz="2800" dirty="0" err="1">
                <a:solidFill>
                  <a:schemeClr val="tx1">
                    <a:lumMod val="65000"/>
                    <a:lumOff val="35000"/>
                  </a:schemeClr>
                </a:solidFill>
              </a:rPr>
              <a:t>d’enseignement</a:t>
            </a:r>
            <a:r>
              <a:rPr lang="en-US" sz="2800" dirty="0">
                <a:solidFill>
                  <a:schemeClr val="tx1">
                    <a:lumMod val="65000"/>
                    <a:lumOff val="35000"/>
                  </a:schemeClr>
                </a:solidFill>
              </a:rPr>
              <a:t> et les pratiques </a:t>
            </a:r>
            <a:r>
              <a:rPr lang="en-US" sz="2800" dirty="0" err="1">
                <a:solidFill>
                  <a:schemeClr val="tx1">
                    <a:lumMod val="65000"/>
                    <a:lumOff val="35000"/>
                  </a:schemeClr>
                </a:solidFill>
              </a:rPr>
              <a:t>d’apprentissage</a:t>
            </a:r>
            <a:r>
              <a:rPr lang="en-US" sz="2800" dirty="0">
                <a:solidFill>
                  <a:schemeClr val="tx1">
                    <a:lumMod val="65000"/>
                    <a:lumOff val="35000"/>
                  </a:schemeClr>
                </a:solidFill>
              </a:rPr>
              <a:t> à la lumière de </a:t>
            </a:r>
            <a:r>
              <a:rPr lang="en-US" sz="2800" dirty="0" err="1">
                <a:solidFill>
                  <a:schemeClr val="tx1">
                    <a:lumMod val="65000"/>
                    <a:lumOff val="35000"/>
                  </a:schemeClr>
                </a:solidFill>
              </a:rPr>
              <a:t>leur</a:t>
            </a:r>
            <a:r>
              <a:rPr lang="en-US" sz="2800" dirty="0">
                <a:solidFill>
                  <a:schemeClr val="tx1">
                    <a:lumMod val="65000"/>
                    <a:lumOff val="35000"/>
                  </a:schemeClr>
                </a:solidFill>
              </a:rPr>
              <a:t> </a:t>
            </a:r>
            <a:r>
              <a:rPr lang="en-US" sz="2800" dirty="0" err="1">
                <a:solidFill>
                  <a:schemeClr val="tx1">
                    <a:lumMod val="65000"/>
                    <a:lumOff val="35000"/>
                  </a:schemeClr>
                </a:solidFill>
              </a:rPr>
              <a:t>contexte</a:t>
            </a:r>
            <a:endParaRPr lang="en-US" sz="2800" dirty="0">
              <a:solidFill>
                <a:schemeClr val="tx1">
                  <a:lumMod val="65000"/>
                  <a:lumOff val="35000"/>
                </a:schemeClr>
              </a:solidFill>
            </a:endParaRPr>
          </a:p>
        </p:txBody>
      </p:sp>
      <p:sp>
        <p:nvSpPr>
          <p:cNvPr id="5" name="Rectangle : coins arrondis 4">
            <a:extLst>
              <a:ext uri="{FF2B5EF4-FFF2-40B4-BE49-F238E27FC236}">
                <a16:creationId xmlns:a16="http://schemas.microsoft.com/office/drawing/2014/main" id="{D5358625-94A7-A002-190C-C8E8573224AC}"/>
              </a:ext>
            </a:extLst>
          </p:cNvPr>
          <p:cNvSpPr/>
          <p:nvPr/>
        </p:nvSpPr>
        <p:spPr>
          <a:xfrm>
            <a:off x="1390227" y="4114800"/>
            <a:ext cx="11849941" cy="1562765"/>
          </a:xfrm>
          <a:prstGeom prst="roundRect">
            <a:avLst/>
          </a:prstGeom>
          <a:solidFill>
            <a:srgbClr val="EADFCD">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endParaRPr lang="en-US" sz="2800" dirty="0">
              <a:solidFill>
                <a:schemeClr val="tx1">
                  <a:lumMod val="65000"/>
                  <a:lumOff val="35000"/>
                </a:schemeClr>
              </a:solidFill>
            </a:endParaRPr>
          </a:p>
          <a:p>
            <a:pPr algn="ctr">
              <a:lnSpc>
                <a:spcPct val="150000"/>
              </a:lnSpc>
              <a:spcAft>
                <a:spcPts val="600"/>
              </a:spcAft>
            </a:pPr>
            <a:r>
              <a:rPr lang="en-US" sz="2800" dirty="0" err="1">
                <a:solidFill>
                  <a:schemeClr val="tx1">
                    <a:lumMod val="65000"/>
                    <a:lumOff val="35000"/>
                  </a:schemeClr>
                </a:solidFill>
              </a:rPr>
              <a:t>Quels</a:t>
            </a:r>
            <a:r>
              <a:rPr lang="en-US" sz="2800" dirty="0">
                <a:solidFill>
                  <a:schemeClr val="tx1">
                    <a:lumMod val="65000"/>
                    <a:lumOff val="35000"/>
                  </a:schemeClr>
                </a:solidFill>
              </a:rPr>
              <a:t> cadres </a:t>
            </a:r>
            <a:r>
              <a:rPr lang="en-US" sz="2800" dirty="0" err="1">
                <a:solidFill>
                  <a:schemeClr val="tx1">
                    <a:lumMod val="65000"/>
                    <a:lumOff val="35000"/>
                  </a:schemeClr>
                </a:solidFill>
              </a:rPr>
              <a:t>d’inteligibilité</a:t>
            </a:r>
            <a:r>
              <a:rPr lang="en-US" sz="2800" dirty="0">
                <a:solidFill>
                  <a:schemeClr val="tx1">
                    <a:lumMod val="65000"/>
                    <a:lumOff val="35000"/>
                  </a:schemeClr>
                </a:solidFill>
              </a:rPr>
              <a:t> pour les parties </a:t>
            </a:r>
            <a:r>
              <a:rPr lang="en-US" sz="2800" dirty="0" err="1">
                <a:solidFill>
                  <a:schemeClr val="tx1">
                    <a:lumMod val="65000"/>
                    <a:lumOff val="35000"/>
                  </a:schemeClr>
                </a:solidFill>
              </a:rPr>
              <a:t>prenantes</a:t>
            </a:r>
            <a:r>
              <a:rPr lang="en-US" sz="2800" dirty="0">
                <a:solidFill>
                  <a:schemeClr val="tx1">
                    <a:lumMod val="65000"/>
                    <a:lumOff val="35000"/>
                  </a:schemeClr>
                </a:solidFill>
              </a:rPr>
              <a:t> ?</a:t>
            </a:r>
          </a:p>
          <a:p>
            <a:pPr algn="ctr">
              <a:lnSpc>
                <a:spcPct val="150000"/>
              </a:lnSpc>
              <a:spcAft>
                <a:spcPts val="600"/>
              </a:spcAft>
            </a:pPr>
            <a:endParaRPr lang="en-US" sz="2800" dirty="0" err="1">
              <a:solidFill>
                <a:schemeClr val="tx1">
                  <a:lumMod val="65000"/>
                  <a:lumOff val="35000"/>
                </a:schemeClr>
              </a:solidFill>
            </a:endParaRPr>
          </a:p>
        </p:txBody>
      </p:sp>
      <p:sp>
        <p:nvSpPr>
          <p:cNvPr id="6" name="Rectangle : coins arrondis 5">
            <a:extLst>
              <a:ext uri="{FF2B5EF4-FFF2-40B4-BE49-F238E27FC236}">
                <a16:creationId xmlns:a16="http://schemas.microsoft.com/office/drawing/2014/main" id="{2A5238F2-974D-51A6-B47B-F6BD32EDDE62}"/>
              </a:ext>
            </a:extLst>
          </p:cNvPr>
          <p:cNvSpPr/>
          <p:nvPr/>
        </p:nvSpPr>
        <p:spPr>
          <a:xfrm>
            <a:off x="1390226" y="6038854"/>
            <a:ext cx="11849941" cy="1562765"/>
          </a:xfrm>
          <a:prstGeom prst="roundRect">
            <a:avLst/>
          </a:prstGeom>
          <a:solidFill>
            <a:srgbClr val="EADFCD">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endParaRPr lang="en-US" sz="2800" dirty="0">
              <a:solidFill>
                <a:schemeClr val="tx1">
                  <a:lumMod val="65000"/>
                  <a:lumOff val="35000"/>
                </a:schemeClr>
              </a:solidFill>
            </a:endParaRPr>
          </a:p>
          <a:p>
            <a:pPr algn="ctr">
              <a:lnSpc>
                <a:spcPct val="150000"/>
              </a:lnSpc>
              <a:spcAft>
                <a:spcPts val="600"/>
              </a:spcAft>
            </a:pPr>
            <a:r>
              <a:rPr lang="en-US" sz="2800" dirty="0" err="1">
                <a:solidFill>
                  <a:schemeClr val="tx1">
                    <a:lumMod val="65000"/>
                    <a:lumOff val="35000"/>
                  </a:schemeClr>
                </a:solidFill>
              </a:rPr>
              <a:t>Quels</a:t>
            </a:r>
            <a:r>
              <a:rPr lang="en-US" sz="2800" dirty="0">
                <a:solidFill>
                  <a:schemeClr val="tx1">
                    <a:lumMod val="65000"/>
                    <a:lumOff val="35000"/>
                  </a:schemeClr>
                </a:solidFill>
              </a:rPr>
              <a:t> </a:t>
            </a:r>
            <a:r>
              <a:rPr lang="en-US" sz="2800" dirty="0" err="1">
                <a:solidFill>
                  <a:schemeClr val="tx1">
                    <a:lumMod val="65000"/>
                    <a:lumOff val="35000"/>
                  </a:schemeClr>
                </a:solidFill>
              </a:rPr>
              <a:t>défis</a:t>
            </a:r>
            <a:r>
              <a:rPr lang="en-US" sz="2800" dirty="0">
                <a:solidFill>
                  <a:schemeClr val="tx1">
                    <a:lumMod val="65000"/>
                    <a:lumOff val="35000"/>
                  </a:schemeClr>
                </a:solidFill>
              </a:rPr>
              <a:t> pour </a:t>
            </a:r>
            <a:r>
              <a:rPr lang="en-US" sz="2800" dirty="0" err="1">
                <a:solidFill>
                  <a:schemeClr val="tx1">
                    <a:lumMod val="65000"/>
                    <a:lumOff val="35000"/>
                  </a:schemeClr>
                </a:solidFill>
              </a:rPr>
              <a:t>parvenir</a:t>
            </a:r>
            <a:r>
              <a:rPr lang="en-US" sz="2800" dirty="0">
                <a:solidFill>
                  <a:schemeClr val="tx1">
                    <a:lumMod val="65000"/>
                    <a:lumOff val="35000"/>
                  </a:schemeClr>
                </a:solidFill>
              </a:rPr>
              <a:t> à </a:t>
            </a:r>
            <a:r>
              <a:rPr lang="en-US" sz="2800" dirty="0" err="1">
                <a:solidFill>
                  <a:schemeClr val="tx1">
                    <a:lumMod val="65000"/>
                    <a:lumOff val="35000"/>
                  </a:schemeClr>
                </a:solidFill>
              </a:rPr>
              <a:t>travailler</a:t>
            </a:r>
            <a:r>
              <a:rPr lang="en-US" sz="2800" dirty="0">
                <a:solidFill>
                  <a:schemeClr val="tx1">
                    <a:lumMod val="65000"/>
                    <a:lumOff val="35000"/>
                  </a:schemeClr>
                </a:solidFill>
              </a:rPr>
              <a:t> à </a:t>
            </a:r>
            <a:r>
              <a:rPr lang="en-US" sz="2800" dirty="0" err="1">
                <a:solidFill>
                  <a:schemeClr val="tx1">
                    <a:lumMod val="65000"/>
                    <a:lumOff val="35000"/>
                  </a:schemeClr>
                </a:solidFill>
              </a:rPr>
              <a:t>différentes</a:t>
            </a:r>
            <a:r>
              <a:rPr lang="en-US" sz="2800" dirty="0">
                <a:solidFill>
                  <a:schemeClr val="tx1">
                    <a:lumMod val="65000"/>
                    <a:lumOff val="35000"/>
                  </a:schemeClr>
                </a:solidFill>
              </a:rPr>
              <a:t> </a:t>
            </a:r>
            <a:r>
              <a:rPr lang="en-US" sz="2800" dirty="0" err="1">
                <a:solidFill>
                  <a:schemeClr val="tx1">
                    <a:lumMod val="65000"/>
                    <a:lumOff val="35000"/>
                  </a:schemeClr>
                </a:solidFill>
              </a:rPr>
              <a:t>échelles</a:t>
            </a:r>
            <a:r>
              <a:rPr lang="en-US" sz="2800" dirty="0">
                <a:solidFill>
                  <a:schemeClr val="tx1">
                    <a:lumMod val="65000"/>
                    <a:lumOff val="35000"/>
                  </a:schemeClr>
                </a:solidFill>
              </a:rPr>
              <a:t> dans un </a:t>
            </a:r>
            <a:r>
              <a:rPr lang="en-US" sz="2800" dirty="0" err="1">
                <a:solidFill>
                  <a:schemeClr val="tx1">
                    <a:lumMod val="65000"/>
                    <a:lumOff val="35000"/>
                  </a:schemeClr>
                </a:solidFill>
              </a:rPr>
              <a:t>même</a:t>
            </a:r>
            <a:r>
              <a:rPr lang="en-US" sz="2800" dirty="0">
                <a:solidFill>
                  <a:schemeClr val="tx1">
                    <a:lumMod val="65000"/>
                    <a:lumOff val="35000"/>
                  </a:schemeClr>
                </a:solidFill>
              </a:rPr>
              <a:t> </a:t>
            </a:r>
            <a:r>
              <a:rPr lang="en-US" sz="2800" dirty="0" err="1">
                <a:solidFill>
                  <a:schemeClr val="tx1">
                    <a:lumMod val="65000"/>
                    <a:lumOff val="35000"/>
                  </a:schemeClr>
                </a:solidFill>
              </a:rPr>
              <a:t>projet</a:t>
            </a:r>
            <a:r>
              <a:rPr lang="en-US" sz="2800" dirty="0">
                <a:solidFill>
                  <a:schemeClr val="tx1">
                    <a:lumMod val="65000"/>
                    <a:lumOff val="35000"/>
                  </a:schemeClr>
                </a:solidFill>
              </a:rPr>
              <a:t> ?</a:t>
            </a:r>
          </a:p>
          <a:p>
            <a:pPr algn="ctr">
              <a:lnSpc>
                <a:spcPct val="150000"/>
              </a:lnSpc>
              <a:spcAft>
                <a:spcPts val="600"/>
              </a:spcAft>
            </a:pPr>
            <a:endParaRPr lang="en-US" sz="2800" dirty="0" err="1">
              <a:solidFill>
                <a:schemeClr val="tx1">
                  <a:lumMod val="65000"/>
                  <a:lumOff val="35000"/>
                </a:schemeClr>
              </a:solidFill>
            </a:endParaRPr>
          </a:p>
        </p:txBody>
      </p:sp>
    </p:spTree>
    <p:extLst>
      <p:ext uri="{BB962C8B-B14F-4D97-AF65-F5344CB8AC3E}">
        <p14:creationId xmlns:p14="http://schemas.microsoft.com/office/powerpoint/2010/main" val="6126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54612" y="889585"/>
            <a:ext cx="9165193" cy="708779"/>
          </a:xfrm>
          <a:prstGeom prst="rect">
            <a:avLst/>
          </a:prstGeom>
          <a:noFill/>
          <a:ln/>
        </p:spPr>
        <p:txBody>
          <a:bodyPr wrap="none" lIns="0" tIns="0" rIns="0" bIns="0" rtlCol="0" anchor="t"/>
          <a:lstStyle/>
          <a:p>
            <a:pPr marL="0" indent="0" algn="l">
              <a:lnSpc>
                <a:spcPts val="5550"/>
              </a:lnSpc>
              <a:buNone/>
            </a:pPr>
            <a:r>
              <a:rPr lang="en-US" sz="3600" dirty="0" err="1">
                <a:solidFill>
                  <a:srgbClr val="373B48"/>
                </a:solidFill>
                <a:latin typeface="Mona Sans Semi Bold" pitchFamily="34" charset="0"/>
                <a:ea typeface="Mona Sans Semi Bold" pitchFamily="34" charset="-122"/>
                <a:cs typeface="Mona Sans Semi Bold" pitchFamily="34" charset="-120"/>
              </a:rPr>
              <a:t>Vers</a:t>
            </a:r>
            <a:r>
              <a:rPr lang="en-US" sz="3600" dirty="0">
                <a:solidFill>
                  <a:srgbClr val="373B48"/>
                </a:solidFill>
                <a:latin typeface="Mona Sans Semi Bold" pitchFamily="34" charset="0"/>
                <a:ea typeface="Mona Sans Semi Bold" pitchFamily="34" charset="-122"/>
                <a:cs typeface="Mona Sans Semi Bold" pitchFamily="34" charset="-120"/>
              </a:rPr>
              <a:t> le </a:t>
            </a:r>
            <a:r>
              <a:rPr lang="en-US" sz="3600" dirty="0" err="1">
                <a:solidFill>
                  <a:srgbClr val="373B48"/>
                </a:solidFill>
                <a:latin typeface="Mona Sans Semi Bold" pitchFamily="34" charset="0"/>
                <a:ea typeface="Mona Sans Semi Bold" pitchFamily="34" charset="-122"/>
                <a:cs typeface="Mona Sans Semi Bold" pitchFamily="34" charset="-120"/>
              </a:rPr>
              <a:t>développement</a:t>
            </a:r>
            <a:r>
              <a:rPr lang="en-US" sz="3600" dirty="0">
                <a:solidFill>
                  <a:srgbClr val="373B48"/>
                </a:solidFill>
                <a:latin typeface="Mona Sans Semi Bold" pitchFamily="34" charset="0"/>
                <a:ea typeface="Mona Sans Semi Bold" pitchFamily="34" charset="-122"/>
                <a:cs typeface="Mona Sans Semi Bold" pitchFamily="34" charset="-120"/>
              </a:rPr>
              <a:t> d’un </a:t>
            </a:r>
            <a:r>
              <a:rPr lang="en-US" sz="3600" dirty="0" err="1">
                <a:solidFill>
                  <a:srgbClr val="373B48"/>
                </a:solidFill>
                <a:latin typeface="Mona Sans Semi Bold" pitchFamily="34" charset="0"/>
                <a:ea typeface="Mona Sans Semi Bold" pitchFamily="34" charset="-122"/>
                <a:cs typeface="Mona Sans Semi Bold" pitchFamily="34" charset="-120"/>
              </a:rPr>
              <a:t>modèle</a:t>
            </a:r>
            <a:r>
              <a:rPr lang="en-US" sz="3600" dirty="0">
                <a:solidFill>
                  <a:srgbClr val="373B48"/>
                </a:solidFill>
                <a:latin typeface="Mona Sans Semi Bold" pitchFamily="34" charset="0"/>
                <a:ea typeface="Mona Sans Semi Bold" pitchFamily="34" charset="-122"/>
                <a:cs typeface="Mona Sans Semi Bold" pitchFamily="34" charset="-120"/>
              </a:rPr>
              <a:t> </a:t>
            </a:r>
            <a:r>
              <a:rPr lang="en-US" sz="3600" dirty="0" err="1">
                <a:solidFill>
                  <a:srgbClr val="373B48"/>
                </a:solidFill>
                <a:latin typeface="Mona Sans Semi Bold" pitchFamily="34" charset="0"/>
                <a:ea typeface="Mona Sans Semi Bold" pitchFamily="34" charset="-122"/>
                <a:cs typeface="Mona Sans Semi Bold" pitchFamily="34" charset="-120"/>
              </a:rPr>
              <a:t>d’analyse</a:t>
            </a:r>
            <a:r>
              <a:rPr lang="en-US" sz="3600" dirty="0">
                <a:solidFill>
                  <a:srgbClr val="373B48"/>
                </a:solidFill>
                <a:latin typeface="Mona Sans Semi Bold" pitchFamily="34" charset="0"/>
                <a:ea typeface="Mona Sans Semi Bold" pitchFamily="34" charset="-122"/>
                <a:cs typeface="Mona Sans Semi Bold" pitchFamily="34" charset="-120"/>
              </a:rPr>
              <a:t> </a:t>
            </a:r>
            <a:r>
              <a:rPr lang="en-US" sz="3600" dirty="0" err="1">
                <a:solidFill>
                  <a:srgbClr val="373B48"/>
                </a:solidFill>
                <a:latin typeface="Mona Sans Semi Bold" pitchFamily="34" charset="0"/>
                <a:ea typeface="Mona Sans Semi Bold" pitchFamily="34" charset="-122"/>
                <a:cs typeface="Mona Sans Semi Bold" pitchFamily="34" charset="-120"/>
              </a:rPr>
              <a:t>écosystémique</a:t>
            </a:r>
            <a:endParaRPr lang="en-US" sz="3600" dirty="0"/>
          </a:p>
        </p:txBody>
      </p:sp>
      <p:graphicFrame>
        <p:nvGraphicFramePr>
          <p:cNvPr id="23" name="Diagramme 22">
            <a:extLst>
              <a:ext uri="{FF2B5EF4-FFF2-40B4-BE49-F238E27FC236}">
                <a16:creationId xmlns:a16="http://schemas.microsoft.com/office/drawing/2014/main" id="{D1589116-90A8-016A-2455-000EA325D4B2}"/>
              </a:ext>
            </a:extLst>
          </p:cNvPr>
          <p:cNvGraphicFramePr/>
          <p:nvPr>
            <p:extLst>
              <p:ext uri="{D42A27DB-BD31-4B8C-83A1-F6EECF244321}">
                <p14:modId xmlns:p14="http://schemas.microsoft.com/office/powerpoint/2010/main" val="1612992569"/>
              </p:ext>
            </p:extLst>
          </p:nvPr>
        </p:nvGraphicFramePr>
        <p:xfrm>
          <a:off x="1080976" y="1243975"/>
          <a:ext cx="12468447" cy="676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637D2B4-4E9E-B335-6F41-929EA482DFEF}"/>
              </a:ext>
            </a:extLst>
          </p:cNvPr>
          <p:cNvSpPr/>
          <p:nvPr/>
        </p:nvSpPr>
        <p:spPr>
          <a:xfrm>
            <a:off x="666200" y="681314"/>
            <a:ext cx="9165193" cy="708779"/>
          </a:xfrm>
          <a:prstGeom prst="rect">
            <a:avLst/>
          </a:prstGeom>
          <a:noFill/>
          <a:ln/>
        </p:spPr>
        <p:txBody>
          <a:bodyPr wrap="none" lIns="0" tIns="0" rIns="0" bIns="0" rtlCol="0" anchor="t"/>
          <a:lstStyle/>
          <a:p>
            <a:pPr marL="0" indent="0" algn="l">
              <a:lnSpc>
                <a:spcPts val="5550"/>
              </a:lnSpc>
              <a:buNone/>
            </a:pPr>
            <a:r>
              <a:rPr lang="en-US" sz="4000" dirty="0" err="1">
                <a:solidFill>
                  <a:srgbClr val="373B48"/>
                </a:solidFill>
                <a:latin typeface="Mona Sans Semi Bold" pitchFamily="34" charset="0"/>
                <a:ea typeface="Mona Sans Semi Bold" pitchFamily="34" charset="-122"/>
                <a:cs typeface="Mona Sans Semi Bold" pitchFamily="34" charset="-120"/>
              </a:rPr>
              <a:t>Bibliographie</a:t>
            </a:r>
            <a:endParaRPr lang="en-US" sz="4000" dirty="0"/>
          </a:p>
        </p:txBody>
      </p:sp>
      <p:sp>
        <p:nvSpPr>
          <p:cNvPr id="5" name="ZoneTexte 4">
            <a:extLst>
              <a:ext uri="{FF2B5EF4-FFF2-40B4-BE49-F238E27FC236}">
                <a16:creationId xmlns:a16="http://schemas.microsoft.com/office/drawing/2014/main" id="{542513C6-CF5C-F3E4-F366-C42588D34684}"/>
              </a:ext>
            </a:extLst>
          </p:cNvPr>
          <p:cNvSpPr txBox="1"/>
          <p:nvPr/>
        </p:nvSpPr>
        <p:spPr>
          <a:xfrm>
            <a:off x="666199" y="1766292"/>
            <a:ext cx="13321649" cy="3785652"/>
          </a:xfrm>
          <a:prstGeom prst="rect">
            <a:avLst/>
          </a:prstGeom>
          <a:noFill/>
        </p:spPr>
        <p:txBody>
          <a:bodyPr wrap="square">
            <a:spAutoFit/>
          </a:bodyPr>
          <a:lstStyle/>
          <a:p>
            <a:pPr indent="-457200">
              <a:spcAft>
                <a:spcPts val="600"/>
              </a:spcAft>
            </a:pPr>
            <a:r>
              <a:rPr lang="fr-LU" sz="2000" dirty="0">
                <a:cs typeface="Arial" panose="020B0604020202020204" pitchFamily="34" charset="0"/>
              </a:rPr>
              <a:t>Chaker, R. (2024). L</a:t>
            </a:r>
            <a:r>
              <a:rPr lang="fr-LU" sz="2000" i="1" dirty="0">
                <a:cs typeface="Arial" panose="020B0604020202020204" pitchFamily="34" charset="0"/>
              </a:rPr>
              <a:t>a congruence: une approche incarnée et distribuée du développement humain. Le cas des environnements numériques d’apprentissage </a:t>
            </a:r>
            <a:r>
              <a:rPr lang="fr-LU" sz="2000" dirty="0">
                <a:cs typeface="Arial" panose="020B0604020202020204" pitchFamily="34" charset="0"/>
              </a:rPr>
              <a:t>(Habilitation à Diriger des Recherches, Université Lumière Lyon 2). </a:t>
            </a:r>
            <a:r>
              <a:rPr lang="fr-LU" sz="2000" u="sng" dirty="0">
                <a:cs typeface="Arial" panose="020B0604020202020204" pitchFamily="34" charset="0"/>
                <a:hlinkClick r:id="rId2" tooltip="https://hal.science/tel-04646017"/>
              </a:rPr>
              <a:t>https://hal.science/tel-04646017</a:t>
            </a:r>
            <a:r>
              <a:rPr lang="fr-LU" sz="2000" b="1" dirty="0">
                <a:cs typeface="Arial" panose="020B0604020202020204" pitchFamily="34" charset="0"/>
              </a:rPr>
              <a:t> </a:t>
            </a:r>
            <a:endParaRPr lang="en-US" sz="2000" dirty="0">
              <a:solidFill>
                <a:schemeClr val="tx1">
                  <a:lumMod val="65000"/>
                  <a:lumOff val="35000"/>
                </a:schemeClr>
              </a:solidFill>
              <a:ea typeface="Funnel Sans" pitchFamily="34" charset="-122"/>
              <a:cs typeface="Arial" panose="020B0604020202020204" pitchFamily="34" charset="0"/>
            </a:endParaRPr>
          </a:p>
          <a:p>
            <a:pPr indent="-457200">
              <a:spcAft>
                <a:spcPts val="600"/>
              </a:spcAft>
            </a:pPr>
            <a:r>
              <a:rPr lang="fr-LU" sz="2000" dirty="0"/>
              <a:t>Cordier, A. (2018). On ne naît pas </a:t>
            </a:r>
            <a:r>
              <a:rPr lang="fr-LU" sz="2000" dirty="0" err="1"/>
              <a:t>étudiant·e</a:t>
            </a:r>
            <a:r>
              <a:rPr lang="fr-LU" sz="2000" dirty="0"/>
              <a:t>, on le devient. </a:t>
            </a:r>
            <a:r>
              <a:rPr lang="fr-LU" sz="2000" i="1" dirty="0"/>
              <a:t>Revue française des sciences de l’information et de la communication, 15. </a:t>
            </a:r>
            <a:r>
              <a:rPr lang="fr-LU" sz="2000" dirty="0">
                <a:hlinkClick r:id="rId3"/>
              </a:rPr>
              <a:t>https://doi.org/10.4000/rfsic.5130</a:t>
            </a:r>
            <a:r>
              <a:rPr lang="fr-LU" sz="2000" dirty="0"/>
              <a:t> </a:t>
            </a:r>
          </a:p>
          <a:p>
            <a:pPr indent="-457200">
              <a:spcAft>
                <a:spcPts val="600"/>
              </a:spcAft>
            </a:pPr>
            <a:r>
              <a:rPr lang="fr-LU" sz="2000" dirty="0" err="1"/>
              <a:t>Deschryver</a:t>
            </a:r>
            <a:r>
              <a:rPr lang="fr-LU" sz="2000" dirty="0"/>
              <a:t>, N., &amp; Charlier, B. (</a:t>
            </a:r>
            <a:r>
              <a:rPr lang="fr-LU" sz="2000" dirty="0" err="1"/>
              <a:t>dir</a:t>
            </a:r>
            <a:r>
              <a:rPr lang="fr-LU" sz="2000" dirty="0"/>
              <a:t>.) (2012). </a:t>
            </a:r>
            <a:r>
              <a:rPr lang="fr-LU" sz="2000" i="1" dirty="0"/>
              <a:t>Dispositifs hybrides. Nouvelles perspectives pour une pédagogie renouvelée de l’enseignement supérieur. Rapport final.</a:t>
            </a:r>
            <a:r>
              <a:rPr lang="fr-LU" sz="2000" u="sng" dirty="0">
                <a:hlinkClick r:id="rId4" tooltip="https://archive-ouverte.unige.ch/unige%20:23102"/>
              </a:rPr>
              <a:t> </a:t>
            </a:r>
            <a:r>
              <a:rPr lang="fr-LU" sz="2000" u="sng" dirty="0">
                <a:hlinkClick r:id="rId5" tooltip="https://archive-ouverte.unige.ch/unige:23102"/>
              </a:rPr>
              <a:t>https://archive-ouverte.unige.ch/unige:23102</a:t>
            </a:r>
            <a:endParaRPr lang="fr-LU" sz="2000" u="sng" dirty="0"/>
          </a:p>
          <a:p>
            <a:pPr>
              <a:spcAft>
                <a:spcPts val="600"/>
              </a:spcAft>
            </a:pPr>
            <a:r>
              <a:rPr lang="fr-LU" sz="2000" dirty="0">
                <a:cs typeface="Arial" panose="020B0604020202020204" pitchFamily="34" charset="0"/>
              </a:rPr>
              <a:t>Felder, J. (2019). Méthode d’analyse et de modélisation des environnements personnels d’apprentissage. </a:t>
            </a:r>
            <a:r>
              <a:rPr lang="fr-LU" sz="2000" dirty="0" err="1">
                <a:cs typeface="Arial" panose="020B0604020202020204" pitchFamily="34" charset="0"/>
              </a:rPr>
              <a:t>Sticef</a:t>
            </a:r>
            <a:r>
              <a:rPr lang="fr-LU" sz="2000" dirty="0">
                <a:cs typeface="Arial" panose="020B0604020202020204" pitchFamily="34" charset="0"/>
              </a:rPr>
              <a:t>, 26(1). </a:t>
            </a:r>
            <a:r>
              <a:rPr lang="fr-LU" sz="2000" u="sng" dirty="0">
                <a:cs typeface="Arial" panose="020B0604020202020204" pitchFamily="34" charset="0"/>
                <a:hlinkClick r:id="rId6" tooltip="https://doi.org/10.23709/sticef.26.1.2"/>
              </a:rPr>
              <a:t>https://doi.org/10.23709/sticef.26.1.2</a:t>
            </a:r>
            <a:r>
              <a:rPr lang="fr-LU" sz="2000" dirty="0">
                <a:cs typeface="Arial" panose="020B0604020202020204" pitchFamily="34" charset="0"/>
              </a:rPr>
              <a:t> </a:t>
            </a:r>
          </a:p>
          <a:p>
            <a:pPr>
              <a:spcAft>
                <a:spcPts val="600"/>
              </a:spcAft>
            </a:pPr>
            <a:r>
              <a:rPr lang="fr-LU" sz="2000" dirty="0" err="1">
                <a:cs typeface="Arial" panose="020B0604020202020204" pitchFamily="34" charset="0"/>
              </a:rPr>
              <a:t>Vermunt</a:t>
            </a:r>
            <a:r>
              <a:rPr lang="fr-LU" sz="2000" dirty="0">
                <a:cs typeface="Arial" panose="020B0604020202020204" pitchFamily="34" charset="0"/>
              </a:rPr>
              <a:t>, J. D. &amp; </a:t>
            </a:r>
            <a:r>
              <a:rPr lang="fr-LU" sz="2000" dirty="0" err="1">
                <a:cs typeface="Arial" panose="020B0604020202020204" pitchFamily="34" charset="0"/>
              </a:rPr>
              <a:t>Verloop</a:t>
            </a:r>
            <a:r>
              <a:rPr lang="fr-LU" sz="2000" dirty="0">
                <a:cs typeface="Arial" panose="020B0604020202020204" pitchFamily="34" charset="0"/>
              </a:rPr>
              <a:t>, N. (1999). Congruence and friction </a:t>
            </a:r>
            <a:r>
              <a:rPr lang="fr-LU" sz="2000" dirty="0" err="1">
                <a:cs typeface="Arial" panose="020B0604020202020204" pitchFamily="34" charset="0"/>
              </a:rPr>
              <a:t>between</a:t>
            </a:r>
            <a:r>
              <a:rPr lang="fr-LU" sz="2000" dirty="0">
                <a:cs typeface="Arial" panose="020B0604020202020204" pitchFamily="34" charset="0"/>
              </a:rPr>
              <a:t> </a:t>
            </a:r>
            <a:r>
              <a:rPr lang="fr-LU" sz="2000" dirty="0" err="1">
                <a:cs typeface="Arial" panose="020B0604020202020204" pitchFamily="34" charset="0"/>
              </a:rPr>
              <a:t>learning</a:t>
            </a:r>
            <a:r>
              <a:rPr lang="fr-LU" sz="2000" dirty="0">
                <a:cs typeface="Arial" panose="020B0604020202020204" pitchFamily="34" charset="0"/>
              </a:rPr>
              <a:t> and </a:t>
            </a:r>
            <a:r>
              <a:rPr lang="fr-LU" sz="2000" dirty="0" err="1">
                <a:cs typeface="Arial" panose="020B0604020202020204" pitchFamily="34" charset="0"/>
              </a:rPr>
              <a:t>teaching</a:t>
            </a:r>
            <a:r>
              <a:rPr lang="fr-LU" sz="2000" dirty="0">
                <a:cs typeface="Arial" panose="020B0604020202020204" pitchFamily="34" charset="0"/>
              </a:rPr>
              <a:t>. </a:t>
            </a:r>
            <a:r>
              <a:rPr lang="fr-LU" sz="2000" i="1" dirty="0">
                <a:cs typeface="Arial" panose="020B0604020202020204" pitchFamily="34" charset="0"/>
              </a:rPr>
              <a:t>Learning and Instruction</a:t>
            </a:r>
            <a:r>
              <a:rPr lang="fr-LU" sz="2000" dirty="0">
                <a:cs typeface="Arial" panose="020B0604020202020204" pitchFamily="34" charset="0"/>
              </a:rPr>
              <a:t>, 9(3), 257–280.</a:t>
            </a:r>
            <a:endParaRPr lang="fr-LU" sz="2000" dirty="0">
              <a:effectLst/>
              <a:cs typeface="Arial" panose="020B0604020202020204" pitchFamily="34" charset="0"/>
            </a:endParaRPr>
          </a:p>
        </p:txBody>
      </p:sp>
      <p:sp>
        <p:nvSpPr>
          <p:cNvPr id="4" name="ZoneTexte 3">
            <a:extLst>
              <a:ext uri="{FF2B5EF4-FFF2-40B4-BE49-F238E27FC236}">
                <a16:creationId xmlns:a16="http://schemas.microsoft.com/office/drawing/2014/main" id="{6A027EBF-FDD3-BE51-4D76-0C56E047EC42}"/>
              </a:ext>
            </a:extLst>
          </p:cNvPr>
          <p:cNvSpPr txBox="1"/>
          <p:nvPr/>
        </p:nvSpPr>
        <p:spPr>
          <a:xfrm>
            <a:off x="3657600" y="3930134"/>
            <a:ext cx="7315200" cy="369332"/>
          </a:xfrm>
          <a:prstGeom prst="rect">
            <a:avLst/>
          </a:prstGeom>
          <a:noFill/>
        </p:spPr>
        <p:txBody>
          <a:bodyPr wrap="square">
            <a:spAutoFit/>
          </a:bodyPr>
          <a:lstStyle/>
          <a:p>
            <a:r>
              <a:rPr lang="fr-FR" sz="1800" dirty="0">
                <a:effectLst/>
                <a:latin typeface="Aptos" panose="020B0004020202020204" pitchFamily="34" charset="0"/>
                <a:ea typeface="Aptos" panose="020B0004020202020204" pitchFamily="34" charset="0"/>
                <a:cs typeface="Times New Roman" panose="02020603050405020304" pitchFamily="18" charset="0"/>
              </a:rPr>
              <a:t>Catia Papi </a:t>
            </a:r>
            <a:endParaRPr lang="fr-FR" dirty="0"/>
          </a:p>
        </p:txBody>
      </p:sp>
    </p:spTree>
    <p:extLst>
      <p:ext uri="{BB962C8B-B14F-4D97-AF65-F5344CB8AC3E}">
        <p14:creationId xmlns:p14="http://schemas.microsoft.com/office/powerpoint/2010/main" val="3107508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E4AF929-96A1-86A5-8CD3-CF203E261F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283"/>
          <a:stretch>
            <a:fillRect/>
          </a:stretch>
        </p:blipFill>
        <p:spPr bwMode="auto">
          <a:xfrm>
            <a:off x="310260" y="2994609"/>
            <a:ext cx="1686312" cy="894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222656C-0738-7A49-F6A3-9482228A3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17" r="75942"/>
          <a:stretch>
            <a:fillRect/>
          </a:stretch>
        </p:blipFill>
        <p:spPr bwMode="auto">
          <a:xfrm>
            <a:off x="5383055" y="2988340"/>
            <a:ext cx="1271239" cy="894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7AA2A22E-D14F-5F2D-39A4-382C03995A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88" r="63938"/>
          <a:stretch>
            <a:fillRect/>
          </a:stretch>
        </p:blipFill>
        <p:spPr bwMode="auto">
          <a:xfrm>
            <a:off x="5258654" y="6519099"/>
            <a:ext cx="1645033" cy="9992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D8D359-2DCC-E17B-506E-31874526B8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61" r="56319"/>
          <a:stretch>
            <a:fillRect/>
          </a:stretch>
        </p:blipFill>
        <p:spPr bwMode="auto">
          <a:xfrm>
            <a:off x="598032" y="4762510"/>
            <a:ext cx="1110769" cy="1060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83E5054-5813-C911-4098-C422982F0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81" r="41262"/>
          <a:stretch>
            <a:fillRect/>
          </a:stretch>
        </p:blipFill>
        <p:spPr bwMode="auto">
          <a:xfrm>
            <a:off x="257252" y="6531475"/>
            <a:ext cx="1851103" cy="894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022613D-46C4-046A-6ABA-6079EBD4A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35" t="-701" r="21487"/>
          <a:stretch>
            <a:fillRect/>
          </a:stretch>
        </p:blipFill>
        <p:spPr bwMode="auto">
          <a:xfrm>
            <a:off x="9846382" y="2785692"/>
            <a:ext cx="1226635" cy="900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1F74939-E75D-57A7-5BBE-6091C18E11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55" t="3112" r="11249"/>
          <a:stretch>
            <a:fillRect/>
          </a:stretch>
        </p:blipFill>
        <p:spPr bwMode="auto">
          <a:xfrm>
            <a:off x="9807463" y="4154949"/>
            <a:ext cx="1204333" cy="86625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Une image contenant Police, Graphique, texte, logo&#10;&#10;Le contenu généré par l’IA peut être incorrect.">
            <a:extLst>
              <a:ext uri="{FF2B5EF4-FFF2-40B4-BE49-F238E27FC236}">
                <a16:creationId xmlns:a16="http://schemas.microsoft.com/office/drawing/2014/main" id="{F40A2206-52CC-937E-6CFA-331743D9B025}"/>
              </a:ext>
            </a:extLst>
          </p:cNvPr>
          <p:cNvPicPr>
            <a:picLocks noChangeAspect="1"/>
          </p:cNvPicPr>
          <p:nvPr/>
        </p:nvPicPr>
        <p:blipFill>
          <a:blip r:embed="rId3"/>
          <a:stretch>
            <a:fillRect/>
          </a:stretch>
        </p:blipFill>
        <p:spPr>
          <a:xfrm>
            <a:off x="4867701" y="5002221"/>
            <a:ext cx="2006600" cy="533400"/>
          </a:xfrm>
          <a:prstGeom prst="rect">
            <a:avLst/>
          </a:prstGeom>
        </p:spPr>
      </p:pic>
      <p:pic>
        <p:nvPicPr>
          <p:cNvPr id="16" name="Image 15" descr="Une image contenant Police, capture d’écran, Graphique, graphisme&#10;&#10;Le contenu généré par l’IA peut être incorrect.">
            <a:extLst>
              <a:ext uri="{FF2B5EF4-FFF2-40B4-BE49-F238E27FC236}">
                <a16:creationId xmlns:a16="http://schemas.microsoft.com/office/drawing/2014/main" id="{57E04356-3D7E-57CD-0825-511720E19F21}"/>
              </a:ext>
            </a:extLst>
          </p:cNvPr>
          <p:cNvPicPr>
            <a:picLocks noChangeAspect="1"/>
          </p:cNvPicPr>
          <p:nvPr/>
        </p:nvPicPr>
        <p:blipFill>
          <a:blip r:embed="rId4"/>
          <a:stretch>
            <a:fillRect/>
          </a:stretch>
        </p:blipFill>
        <p:spPr>
          <a:xfrm>
            <a:off x="9846382" y="6695465"/>
            <a:ext cx="1484146" cy="620875"/>
          </a:xfrm>
          <a:prstGeom prst="rect">
            <a:avLst/>
          </a:prstGeom>
        </p:spPr>
      </p:pic>
      <p:sp>
        <p:nvSpPr>
          <p:cNvPr id="18" name="Text 0">
            <a:extLst>
              <a:ext uri="{FF2B5EF4-FFF2-40B4-BE49-F238E27FC236}">
                <a16:creationId xmlns:a16="http://schemas.microsoft.com/office/drawing/2014/main" id="{CC10D6FE-D10C-CDDB-9DB8-29D3C9F27534}"/>
              </a:ext>
            </a:extLst>
          </p:cNvPr>
          <p:cNvSpPr/>
          <p:nvPr/>
        </p:nvSpPr>
        <p:spPr>
          <a:xfrm>
            <a:off x="5383055" y="883572"/>
            <a:ext cx="9165193" cy="708779"/>
          </a:xfrm>
          <a:prstGeom prst="rect">
            <a:avLst/>
          </a:prstGeom>
          <a:noFill/>
          <a:ln/>
        </p:spPr>
        <p:txBody>
          <a:bodyPr wrap="none" lIns="0" tIns="0" rIns="0" bIns="0" rtlCol="0" anchor="t"/>
          <a:lstStyle/>
          <a:p>
            <a:pPr marL="0" indent="0" algn="l">
              <a:lnSpc>
                <a:spcPts val="5550"/>
              </a:lnSpc>
              <a:buNone/>
            </a:pPr>
            <a:r>
              <a:rPr lang="en-US" sz="4000" dirty="0" err="1">
                <a:solidFill>
                  <a:srgbClr val="373B48"/>
                </a:solidFill>
                <a:latin typeface="Mona Sans Semi Bold" pitchFamily="34" charset="0"/>
                <a:ea typeface="Mona Sans Semi Bold" pitchFamily="34" charset="-122"/>
                <a:cs typeface="Mona Sans Semi Bold" pitchFamily="34" charset="-120"/>
              </a:rPr>
              <a:t>Membres</a:t>
            </a:r>
            <a:r>
              <a:rPr lang="en-US" sz="4000" dirty="0">
                <a:solidFill>
                  <a:srgbClr val="373B48"/>
                </a:solidFill>
                <a:latin typeface="Mona Sans Semi Bold" pitchFamily="34" charset="0"/>
                <a:ea typeface="Mona Sans Semi Bold" pitchFamily="34" charset="-122"/>
                <a:cs typeface="Mona Sans Semi Bold" pitchFamily="34" charset="-120"/>
              </a:rPr>
              <a:t> du </a:t>
            </a:r>
            <a:r>
              <a:rPr lang="en-US" sz="4000" dirty="0" err="1">
                <a:solidFill>
                  <a:srgbClr val="373B48"/>
                </a:solidFill>
                <a:latin typeface="Mona Sans Semi Bold" pitchFamily="34" charset="0"/>
                <a:ea typeface="Mona Sans Semi Bold" pitchFamily="34" charset="-122"/>
                <a:cs typeface="Mona Sans Semi Bold" pitchFamily="34" charset="-120"/>
              </a:rPr>
              <a:t>projet</a:t>
            </a:r>
            <a:endParaRPr lang="en-US" sz="4000" dirty="0">
              <a:highlight>
                <a:srgbClr val="FFFF00"/>
              </a:highlight>
            </a:endParaRPr>
          </a:p>
        </p:txBody>
      </p:sp>
      <p:sp>
        <p:nvSpPr>
          <p:cNvPr id="20" name="ZoneTexte 19">
            <a:extLst>
              <a:ext uri="{FF2B5EF4-FFF2-40B4-BE49-F238E27FC236}">
                <a16:creationId xmlns:a16="http://schemas.microsoft.com/office/drawing/2014/main" id="{7EACE002-8BF8-4538-41B5-D834713FF4E9}"/>
              </a:ext>
            </a:extLst>
          </p:cNvPr>
          <p:cNvSpPr txBox="1"/>
          <p:nvPr/>
        </p:nvSpPr>
        <p:spPr>
          <a:xfrm>
            <a:off x="2146611" y="2560410"/>
            <a:ext cx="2442116" cy="1798377"/>
          </a:xfrm>
          <a:prstGeom prst="rect">
            <a:avLst/>
          </a:prstGeom>
          <a:noFill/>
        </p:spPr>
        <p:txBody>
          <a:bodyPr wrap="square">
            <a:spAutoFit/>
          </a:bodyPr>
          <a:lstStyle/>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Anne Cordier </a:t>
            </a:r>
            <a:endParaRPr lang="fr-FR"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Nathalie </a:t>
            </a:r>
            <a:r>
              <a:rPr lang="fr-LU" sz="2000" kern="100" dirty="0" err="1">
                <a:effectLst/>
                <a:latin typeface="Aptos" panose="020B0004020202020204" pitchFamily="34" charset="0"/>
                <a:ea typeface="Aptos" panose="020B0004020202020204" pitchFamily="34" charset="0"/>
                <a:cs typeface="Times New Roman" panose="02020603050405020304" pitchFamily="18" charset="0"/>
              </a:rPr>
              <a:t>Issenmann</a:t>
            </a:r>
            <a:r>
              <a:rPr lang="fr-LU" sz="2000" kern="100" dirty="0">
                <a:effectLst/>
                <a:latin typeface="Aptos" panose="020B0004020202020204" pitchFamily="34" charset="0"/>
                <a:ea typeface="Aptos" panose="020B0004020202020204" pitchFamily="34" charset="0"/>
                <a:cs typeface="Times New Roman" panose="02020603050405020304" pitchFamily="18" charset="0"/>
              </a:rPr>
              <a:t> </a:t>
            </a:r>
            <a:endParaRPr lang="fr-LU"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Luc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Massou</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Juliette Robert</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2" name="ZoneTexte 21">
            <a:extLst>
              <a:ext uri="{FF2B5EF4-FFF2-40B4-BE49-F238E27FC236}">
                <a16:creationId xmlns:a16="http://schemas.microsoft.com/office/drawing/2014/main" id="{E60C43F0-674F-D7FD-FCD8-0715834DD3D9}"/>
              </a:ext>
            </a:extLst>
          </p:cNvPr>
          <p:cNvSpPr txBox="1"/>
          <p:nvPr/>
        </p:nvSpPr>
        <p:spPr>
          <a:xfrm>
            <a:off x="6874301" y="2560410"/>
            <a:ext cx="2933162" cy="1798377"/>
          </a:xfrm>
          <a:prstGeom prst="rect">
            <a:avLst/>
          </a:prstGeom>
          <a:noFill/>
        </p:spPr>
        <p:txBody>
          <a:bodyPr wrap="square">
            <a:spAutoFit/>
          </a:bodyPr>
          <a:lstStyle/>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Réginald Burton </a:t>
            </a:r>
            <a:endParaRPr lang="fr-FR"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Claude </a:t>
            </a:r>
            <a:r>
              <a:rPr lang="fr-LU" sz="2000" kern="100" dirty="0" err="1">
                <a:effectLst/>
                <a:latin typeface="Aptos" panose="020B0004020202020204" pitchFamily="34" charset="0"/>
                <a:ea typeface="Aptos" panose="020B0004020202020204" pitchFamily="34" charset="0"/>
                <a:cs typeface="Times New Roman" panose="02020603050405020304" pitchFamily="18" charset="0"/>
              </a:rPr>
              <a:t>Houssemand</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Natasha Noben </a:t>
            </a:r>
            <a:endParaRPr lang="fr-LU"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Robert Reuter </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ZoneTexte 23">
            <a:extLst>
              <a:ext uri="{FF2B5EF4-FFF2-40B4-BE49-F238E27FC236}">
                <a16:creationId xmlns:a16="http://schemas.microsoft.com/office/drawing/2014/main" id="{7AA38DCB-20AC-B280-F476-F67902804235}"/>
              </a:ext>
            </a:extLst>
          </p:cNvPr>
          <p:cNvSpPr txBox="1"/>
          <p:nvPr/>
        </p:nvSpPr>
        <p:spPr>
          <a:xfrm>
            <a:off x="2175996" y="6182978"/>
            <a:ext cx="2748511" cy="1341842"/>
          </a:xfrm>
          <a:prstGeom prst="rect">
            <a:avLst/>
          </a:prstGeom>
          <a:noFill/>
        </p:spPr>
        <p:txBody>
          <a:bodyPr wrap="square">
            <a:spAutoFit/>
          </a:bodyPr>
          <a:lstStyle/>
          <a:p>
            <a:pPr>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Sabina Giorgia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Calastri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Claudio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Morganella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Nathalie </a:t>
            </a:r>
            <a:r>
              <a:rPr lang="fr-LU" sz="2000" kern="100" dirty="0" err="1">
                <a:effectLst/>
                <a:latin typeface="Aptos" panose="020B0004020202020204" pitchFamily="34" charset="0"/>
                <a:ea typeface="Aptos" panose="020B0004020202020204" pitchFamily="34" charset="0"/>
                <a:cs typeface="Times New Roman" panose="02020603050405020304" pitchFamily="18" charset="0"/>
              </a:rPr>
              <a:t>Deschryver</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ZoneTexte 25">
            <a:extLst>
              <a:ext uri="{FF2B5EF4-FFF2-40B4-BE49-F238E27FC236}">
                <a16:creationId xmlns:a16="http://schemas.microsoft.com/office/drawing/2014/main" id="{67D9899E-CDAC-F2CC-F556-6CE725177FBD}"/>
              </a:ext>
            </a:extLst>
          </p:cNvPr>
          <p:cNvSpPr txBox="1"/>
          <p:nvPr/>
        </p:nvSpPr>
        <p:spPr>
          <a:xfrm>
            <a:off x="2146610" y="4826268"/>
            <a:ext cx="2006600" cy="885307"/>
          </a:xfrm>
          <a:prstGeom prst="rect">
            <a:avLst/>
          </a:prstGeom>
          <a:noFill/>
        </p:spPr>
        <p:txBody>
          <a:bodyPr wrap="square">
            <a:spAutoFit/>
          </a:bodyPr>
          <a:lstStyle/>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Julie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Pironom</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Nathalie Younès </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C14C33F9-D917-F765-A705-E1CD91867D2B}"/>
              </a:ext>
            </a:extLst>
          </p:cNvPr>
          <p:cNvSpPr txBox="1"/>
          <p:nvPr/>
        </p:nvSpPr>
        <p:spPr>
          <a:xfrm>
            <a:off x="6874301" y="4804168"/>
            <a:ext cx="2006600" cy="885307"/>
          </a:xfrm>
          <a:prstGeom prst="rect">
            <a:avLst/>
          </a:prstGeom>
          <a:noFill/>
        </p:spPr>
        <p:txBody>
          <a:bodyPr wrap="square">
            <a:spAutoFit/>
          </a:bodyPr>
          <a:lstStyle/>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Maria </a:t>
            </a:r>
            <a:r>
              <a:rPr lang="fr-LU" sz="2000" kern="100" dirty="0" err="1">
                <a:effectLst/>
                <a:latin typeface="Aptos" panose="020B0004020202020204" pitchFamily="34" charset="0"/>
                <a:ea typeface="Aptos" panose="020B0004020202020204" pitchFamily="34" charset="0"/>
                <a:cs typeface="Times New Roman" panose="02020603050405020304" pitchFamily="18" charset="0"/>
              </a:rPr>
              <a:t>Denami</a:t>
            </a:r>
            <a:r>
              <a:rPr lang="fr-LU"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Dominique Kern</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0" name="ZoneTexte 29">
            <a:extLst>
              <a:ext uri="{FF2B5EF4-FFF2-40B4-BE49-F238E27FC236}">
                <a16:creationId xmlns:a16="http://schemas.microsoft.com/office/drawing/2014/main" id="{9CAD9048-1929-42BF-2A16-F30A03DEADB7}"/>
              </a:ext>
            </a:extLst>
          </p:cNvPr>
          <p:cNvSpPr txBox="1"/>
          <p:nvPr/>
        </p:nvSpPr>
        <p:spPr>
          <a:xfrm>
            <a:off x="6879337" y="6591492"/>
            <a:ext cx="2525052" cy="882486"/>
          </a:xfrm>
          <a:prstGeom prst="rect">
            <a:avLst/>
          </a:prstGeom>
          <a:noFill/>
        </p:spPr>
        <p:txBody>
          <a:bodyPr wrap="square">
            <a:spAutoFit/>
          </a:bodyPr>
          <a:lstStyle/>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Sophie </a:t>
            </a:r>
            <a:r>
              <a:rPr lang="fr-LU" sz="2000" kern="100" dirty="0" err="1">
                <a:effectLst/>
                <a:latin typeface="Aptos" panose="020B0004020202020204" pitchFamily="34" charset="0"/>
                <a:ea typeface="Aptos" panose="020B0004020202020204" pitchFamily="34" charset="0"/>
                <a:cs typeface="Times New Roman" panose="02020603050405020304" pitchFamily="18" charset="0"/>
              </a:rPr>
              <a:t>Kennel</a:t>
            </a:r>
            <a:endParaRPr lang="fr-LU"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LU" sz="2000" kern="100" dirty="0" err="1">
                <a:effectLst/>
                <a:latin typeface="Arial" panose="020B0604020202020204" pitchFamily="34" charset="0"/>
                <a:ea typeface="Aptos" panose="020B0004020202020204" pitchFamily="34" charset="0"/>
                <a:cs typeface="Times New Roman" panose="02020603050405020304" pitchFamily="18" charset="0"/>
              </a:rPr>
              <a:t>Silviya</a:t>
            </a:r>
            <a:r>
              <a:rPr lang="fr-LU" sz="2000" kern="100" dirty="0">
                <a:effectLst/>
                <a:latin typeface="Aptos" panose="020B0004020202020204" pitchFamily="34" charset="0"/>
                <a:ea typeface="Aptos" panose="020B0004020202020204" pitchFamily="34" charset="0"/>
                <a:cs typeface="Times New Roman" panose="02020603050405020304" pitchFamily="18" charset="0"/>
              </a:rPr>
              <a:t> </a:t>
            </a:r>
            <a:r>
              <a:rPr lang="fr-LU" sz="2000" kern="100" dirty="0" err="1">
                <a:effectLst/>
                <a:latin typeface="Aptos" panose="020B0004020202020204" pitchFamily="34" charset="0"/>
                <a:ea typeface="Aptos" panose="020B0004020202020204" pitchFamily="34" charset="0"/>
                <a:cs typeface="Times New Roman" panose="02020603050405020304" pitchFamily="18" charset="0"/>
              </a:rPr>
              <a:t>Nemska</a:t>
            </a:r>
            <a:r>
              <a:rPr lang="fr-LU" sz="20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32" name="ZoneTexte 31">
            <a:extLst>
              <a:ext uri="{FF2B5EF4-FFF2-40B4-BE49-F238E27FC236}">
                <a16:creationId xmlns:a16="http://schemas.microsoft.com/office/drawing/2014/main" id="{2902E1AD-0D9F-98CC-F49F-23F462521CA9}"/>
              </a:ext>
            </a:extLst>
          </p:cNvPr>
          <p:cNvSpPr txBox="1"/>
          <p:nvPr/>
        </p:nvSpPr>
        <p:spPr>
          <a:xfrm>
            <a:off x="11370756" y="2677576"/>
            <a:ext cx="3913273" cy="885307"/>
          </a:xfrm>
          <a:prstGeom prst="rect">
            <a:avLst/>
          </a:prstGeom>
          <a:noFill/>
        </p:spPr>
        <p:txBody>
          <a:bodyPr wrap="square">
            <a:spAutoFit/>
          </a:bodyPr>
          <a:lstStyle/>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Bernadette Charlier </a:t>
            </a:r>
            <a:endParaRPr lang="fr-LU"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Joris Felder </a:t>
            </a:r>
          </a:p>
        </p:txBody>
      </p:sp>
      <p:sp>
        <p:nvSpPr>
          <p:cNvPr id="34" name="ZoneTexte 33">
            <a:extLst>
              <a:ext uri="{FF2B5EF4-FFF2-40B4-BE49-F238E27FC236}">
                <a16:creationId xmlns:a16="http://schemas.microsoft.com/office/drawing/2014/main" id="{99DC4A17-9E08-00D1-E898-C86B40778ADB}"/>
              </a:ext>
            </a:extLst>
          </p:cNvPr>
          <p:cNvSpPr txBox="1"/>
          <p:nvPr/>
        </p:nvSpPr>
        <p:spPr>
          <a:xfrm>
            <a:off x="11370756" y="4154949"/>
            <a:ext cx="1973908" cy="885307"/>
          </a:xfrm>
          <a:prstGeom prst="rect">
            <a:avLst/>
          </a:prstGeom>
          <a:noFill/>
        </p:spPr>
        <p:txBody>
          <a:bodyPr wrap="square">
            <a:spAutoFit/>
          </a:bodyPr>
          <a:lstStyle/>
          <a:p>
            <a:pPr>
              <a:lnSpc>
                <a:spcPct val="115000"/>
              </a:lnSpc>
              <a:spcAft>
                <a:spcPts val="800"/>
              </a:spcAft>
              <a:buNone/>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Florian Meyer </a:t>
            </a:r>
            <a:endParaRPr lang="fr-FR"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LU" sz="2000" kern="100" dirty="0">
                <a:effectLst/>
                <a:latin typeface="Aptos" panose="020B0004020202020204" pitchFamily="34" charset="0"/>
                <a:ea typeface="Aptos" panose="020B0004020202020204" pitchFamily="34" charset="0"/>
                <a:cs typeface="Times New Roman" panose="02020603050405020304" pitchFamily="18" charset="0"/>
              </a:rPr>
              <a:t>Christelle Lison </a:t>
            </a:r>
          </a:p>
        </p:txBody>
      </p:sp>
      <p:sp>
        <p:nvSpPr>
          <p:cNvPr id="36" name="ZoneTexte 35">
            <a:extLst>
              <a:ext uri="{FF2B5EF4-FFF2-40B4-BE49-F238E27FC236}">
                <a16:creationId xmlns:a16="http://schemas.microsoft.com/office/drawing/2014/main" id="{B975B99A-23CB-9095-0A70-6364402DA3CB}"/>
              </a:ext>
            </a:extLst>
          </p:cNvPr>
          <p:cNvSpPr txBox="1"/>
          <p:nvPr/>
        </p:nvSpPr>
        <p:spPr>
          <a:xfrm>
            <a:off x="11437629" y="6846612"/>
            <a:ext cx="2059728" cy="400110"/>
          </a:xfrm>
          <a:prstGeom prst="rect">
            <a:avLst/>
          </a:prstGeom>
          <a:noFill/>
        </p:spPr>
        <p:txBody>
          <a:bodyPr wrap="square">
            <a:spAutoFit/>
          </a:bodyPr>
          <a:lstStyle/>
          <a:p>
            <a:r>
              <a:rPr lang="fr-FR" sz="2000" dirty="0">
                <a:effectLst/>
                <a:latin typeface="Aptos" panose="020B0004020202020204" pitchFamily="34" charset="0"/>
                <a:ea typeface="Aptos" panose="020B0004020202020204" pitchFamily="34" charset="0"/>
                <a:cs typeface="Times New Roman" panose="02020603050405020304" pitchFamily="18" charset="0"/>
              </a:rPr>
              <a:t>Claire Peltier </a:t>
            </a:r>
            <a:endParaRPr lang="fr-FR" sz="2000" dirty="0"/>
          </a:p>
        </p:txBody>
      </p:sp>
      <p:pic>
        <p:nvPicPr>
          <p:cNvPr id="37" name="Picture 4">
            <a:extLst>
              <a:ext uri="{FF2B5EF4-FFF2-40B4-BE49-F238E27FC236}">
                <a16:creationId xmlns:a16="http://schemas.microsoft.com/office/drawing/2014/main" id="{7AC2A7D1-F98A-1BA8-B1CC-4581DE194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927" t="474"/>
          <a:stretch>
            <a:fillRect/>
          </a:stretch>
        </p:blipFill>
        <p:spPr bwMode="auto">
          <a:xfrm>
            <a:off x="9705895" y="5508404"/>
            <a:ext cx="1484146" cy="889843"/>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1FE659B8-CFE4-6A7A-A61B-AC312BCC3839}"/>
              </a:ext>
            </a:extLst>
          </p:cNvPr>
          <p:cNvSpPr txBox="1"/>
          <p:nvPr/>
        </p:nvSpPr>
        <p:spPr>
          <a:xfrm>
            <a:off x="11447393" y="5791950"/>
            <a:ext cx="1369244" cy="400110"/>
          </a:xfrm>
          <a:prstGeom prst="rect">
            <a:avLst/>
          </a:prstGeom>
          <a:noFill/>
        </p:spPr>
        <p:txBody>
          <a:bodyPr wrap="square">
            <a:spAutoFit/>
          </a:bodyPr>
          <a:lstStyle/>
          <a:p>
            <a:r>
              <a:rPr lang="fr-FR" sz="2000" dirty="0">
                <a:effectLst/>
                <a:latin typeface="Aptos" panose="020B0004020202020204" pitchFamily="34" charset="0"/>
                <a:ea typeface="Aptos" panose="020B0004020202020204" pitchFamily="34" charset="0"/>
                <a:cs typeface="Times New Roman" panose="02020603050405020304" pitchFamily="18" charset="0"/>
              </a:rPr>
              <a:t>Catia Papi </a:t>
            </a:r>
            <a:endParaRPr lang="fr-FR" sz="2000" dirty="0"/>
          </a:p>
        </p:txBody>
      </p:sp>
      <p:pic>
        <p:nvPicPr>
          <p:cNvPr id="8" name="Image 7">
            <a:extLst>
              <a:ext uri="{FF2B5EF4-FFF2-40B4-BE49-F238E27FC236}">
                <a16:creationId xmlns:a16="http://schemas.microsoft.com/office/drawing/2014/main" id="{18A69638-7123-C610-314D-067659A30B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697" y="187751"/>
            <a:ext cx="1851103" cy="2100423"/>
          </a:xfrm>
          <a:prstGeom prst="rect">
            <a:avLst/>
          </a:prstGeom>
          <a:noFill/>
          <a:ln>
            <a:noFill/>
          </a:ln>
        </p:spPr>
      </p:pic>
    </p:spTree>
    <p:extLst>
      <p:ext uri="{BB962C8B-B14F-4D97-AF65-F5344CB8AC3E}">
        <p14:creationId xmlns:p14="http://schemas.microsoft.com/office/powerpoint/2010/main" val="20239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6F57C4F-5FEC-CE40-9192-E85CDAF5F177}"/>
              </a:ext>
            </a:extLst>
          </p:cNvPr>
          <p:cNvSpPr txBox="1"/>
          <p:nvPr/>
        </p:nvSpPr>
        <p:spPr>
          <a:xfrm>
            <a:off x="7670851" y="3766645"/>
            <a:ext cx="0" cy="0"/>
          </a:xfrm>
          <a:prstGeom prst="rect">
            <a:avLst/>
          </a:prstGeom>
        </p:spPr>
        <p:txBody>
          <a:bodyPr vert="horz" wrap="none" lIns="146304" tIns="73152" rIns="146304" bIns="73152" rtlCol="0" anchor="ctr">
            <a:normAutofit fontScale="25000" lnSpcReduction="20000"/>
          </a:bodyPr>
          <a:lstStyle/>
          <a:p>
            <a:endParaRPr lang="fr-FR" sz="2880"/>
          </a:p>
        </p:txBody>
      </p:sp>
      <p:sp>
        <p:nvSpPr>
          <p:cNvPr id="4" name="Titre 2">
            <a:extLst>
              <a:ext uri="{FF2B5EF4-FFF2-40B4-BE49-F238E27FC236}">
                <a16:creationId xmlns:a16="http://schemas.microsoft.com/office/drawing/2014/main" id="{C18FA1A5-3282-8B42-9CEE-47C6CA4902D3}"/>
              </a:ext>
            </a:extLst>
          </p:cNvPr>
          <p:cNvSpPr txBox="1">
            <a:spLocks/>
          </p:cNvSpPr>
          <p:nvPr/>
        </p:nvSpPr>
        <p:spPr>
          <a:xfrm>
            <a:off x="1212678" y="1215724"/>
            <a:ext cx="12222674" cy="9077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5760" b="1" dirty="0">
                <a:solidFill>
                  <a:srgbClr val="114E73"/>
                </a:solidFill>
                <a:latin typeface="+mn-lt"/>
              </a:rPr>
              <a:t>À vos questions et remarques</a:t>
            </a:r>
          </a:p>
        </p:txBody>
      </p:sp>
      <p:pic>
        <p:nvPicPr>
          <p:cNvPr id="5" name="Picture 4">
            <a:extLst>
              <a:ext uri="{FF2B5EF4-FFF2-40B4-BE49-F238E27FC236}">
                <a16:creationId xmlns:a16="http://schemas.microsoft.com/office/drawing/2014/main" id="{30D2490F-CEDC-9F01-6536-BADAA17BF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47" y="6975139"/>
            <a:ext cx="12293600" cy="89408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8E72F73-9738-9C75-AD7F-0FBD6409E1B2}"/>
              </a:ext>
            </a:extLst>
          </p:cNvPr>
          <p:cNvSpPr txBox="1"/>
          <p:nvPr/>
        </p:nvSpPr>
        <p:spPr>
          <a:xfrm>
            <a:off x="4265731" y="4114800"/>
            <a:ext cx="6821645" cy="2266170"/>
          </a:xfrm>
          <a:prstGeom prst="rect">
            <a:avLst/>
          </a:prstGeom>
        </p:spPr>
        <p:txBody>
          <a:bodyPr vert="horz" wrap="square" lIns="146304" tIns="73152" rIns="146304" bIns="73152" rtlCol="0" anchor="ctr">
            <a:normAutofit/>
          </a:bodyPr>
          <a:lstStyle/>
          <a:p>
            <a:endParaRPr lang="fr-FR" sz="2880" dirty="0"/>
          </a:p>
        </p:txBody>
      </p:sp>
      <p:sp>
        <p:nvSpPr>
          <p:cNvPr id="9" name="ZoneTexte 8">
            <a:extLst>
              <a:ext uri="{FF2B5EF4-FFF2-40B4-BE49-F238E27FC236}">
                <a16:creationId xmlns:a16="http://schemas.microsoft.com/office/drawing/2014/main" id="{3E6C2FE3-4BF5-EC3D-36AC-1FF99EB34029}"/>
              </a:ext>
            </a:extLst>
          </p:cNvPr>
          <p:cNvSpPr txBox="1"/>
          <p:nvPr/>
        </p:nvSpPr>
        <p:spPr>
          <a:xfrm>
            <a:off x="4219140" y="3472237"/>
            <a:ext cx="4732846" cy="1569660"/>
          </a:xfrm>
          <a:prstGeom prst="rect">
            <a:avLst/>
          </a:prstGeom>
          <a:noFill/>
        </p:spPr>
        <p:txBody>
          <a:bodyPr wrap="square">
            <a:spAutoFit/>
          </a:bodyPr>
          <a:lstStyle/>
          <a:p>
            <a:r>
              <a:rPr lang="fr-FR" sz="2400" dirty="0">
                <a:hlinkClick r:id="rId4"/>
              </a:rPr>
              <a:t>natasha.noben@uni.lu</a:t>
            </a:r>
            <a:endParaRPr lang="fr-FR" sz="2400" dirty="0"/>
          </a:p>
          <a:p>
            <a:r>
              <a:rPr lang="fr-FR" sz="2400" dirty="0">
                <a:hlinkClick r:id="rId4"/>
              </a:rPr>
              <a:t>bernadette.charlier@unifr.ch</a:t>
            </a:r>
          </a:p>
          <a:p>
            <a:r>
              <a:rPr lang="fr-FR" sz="2400" dirty="0">
                <a:hlinkClick r:id="rId4"/>
              </a:rPr>
              <a:t>maria.denami@uha.fr</a:t>
            </a:r>
          </a:p>
          <a:p>
            <a:r>
              <a:rPr lang="fr-FR" sz="2400" dirty="0">
                <a:hlinkClick r:id="rId5"/>
              </a:rPr>
              <a:t>nathalie.younes@uca.fr</a:t>
            </a:r>
            <a:endParaRPr lang="fr-FR" sz="2400" dirty="0"/>
          </a:p>
        </p:txBody>
      </p:sp>
      <p:pic>
        <p:nvPicPr>
          <p:cNvPr id="11" name="Graphique 10" descr="Badge d'employé avec un remplissage uni">
            <a:extLst>
              <a:ext uri="{FF2B5EF4-FFF2-40B4-BE49-F238E27FC236}">
                <a16:creationId xmlns:a16="http://schemas.microsoft.com/office/drawing/2014/main" id="{0B9F1ABB-D8DF-D6B7-E70A-020D960722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463" y="2244166"/>
            <a:ext cx="3741268" cy="3741268"/>
          </a:xfrm>
          <a:prstGeom prst="rect">
            <a:avLst/>
          </a:prstGeom>
        </p:spPr>
      </p:pic>
      <p:sp>
        <p:nvSpPr>
          <p:cNvPr id="2" name="ZoneTexte 1">
            <a:extLst>
              <a:ext uri="{FF2B5EF4-FFF2-40B4-BE49-F238E27FC236}">
                <a16:creationId xmlns:a16="http://schemas.microsoft.com/office/drawing/2014/main" id="{B1332866-D5E4-50D4-4CA2-A96352A82CCC}"/>
              </a:ext>
            </a:extLst>
          </p:cNvPr>
          <p:cNvSpPr txBox="1"/>
          <p:nvPr/>
        </p:nvSpPr>
        <p:spPr>
          <a:xfrm>
            <a:off x="4029205" y="232357"/>
            <a:ext cx="6589619" cy="369332"/>
          </a:xfrm>
          <a:prstGeom prst="rect">
            <a:avLst/>
          </a:prstGeom>
          <a:noFill/>
        </p:spPr>
        <p:txBody>
          <a:bodyPr wrap="square" rtlCol="0">
            <a:spAutoFit/>
          </a:bodyPr>
          <a:lstStyle/>
          <a:p>
            <a:r>
              <a:rPr lang="fr-FR" dirty="0">
                <a:solidFill>
                  <a:schemeClr val="tx1">
                    <a:lumMod val="50000"/>
                    <a:lumOff val="50000"/>
                  </a:schemeClr>
                </a:solidFill>
              </a:rPr>
              <a:t>Diaporama réalisé sur base d’une proposition de </a:t>
            </a:r>
            <a:r>
              <a:rPr lang="fr-FR" dirty="0" err="1">
                <a:solidFill>
                  <a:schemeClr val="tx1">
                    <a:lumMod val="50000"/>
                    <a:lumOff val="50000"/>
                  </a:schemeClr>
                </a:solidFill>
              </a:rPr>
              <a:t>Gamma.app</a:t>
            </a:r>
            <a:endParaRPr lang="fr-FR" dirty="0">
              <a:solidFill>
                <a:schemeClr val="tx1">
                  <a:lumMod val="50000"/>
                  <a:lumOff val="50000"/>
                </a:schemeClr>
              </a:solidFill>
            </a:endParaRPr>
          </a:p>
        </p:txBody>
      </p:sp>
      <p:pic>
        <p:nvPicPr>
          <p:cNvPr id="6" name="Image 5">
            <a:extLst>
              <a:ext uri="{FF2B5EF4-FFF2-40B4-BE49-F238E27FC236}">
                <a16:creationId xmlns:a16="http://schemas.microsoft.com/office/drawing/2014/main" id="{CA91D691-BCEE-B0B7-08DC-2367077546E8}"/>
              </a:ext>
            </a:extLst>
          </p:cNvPr>
          <p:cNvPicPr>
            <a:picLocks noChangeAspect="1"/>
          </p:cNvPicPr>
          <p:nvPr/>
        </p:nvPicPr>
        <p:blipFill>
          <a:blip r:embed="rId8"/>
          <a:stretch>
            <a:fillRect/>
          </a:stretch>
        </p:blipFill>
        <p:spPr>
          <a:xfrm>
            <a:off x="9882752" y="2315541"/>
            <a:ext cx="2902030" cy="3598518"/>
          </a:xfrm>
          <a:prstGeom prst="rect">
            <a:avLst/>
          </a:prstGeom>
        </p:spPr>
      </p:pic>
      <p:sp>
        <p:nvSpPr>
          <p:cNvPr id="8" name="ZoneTexte 7">
            <a:extLst>
              <a:ext uri="{FF2B5EF4-FFF2-40B4-BE49-F238E27FC236}">
                <a16:creationId xmlns:a16="http://schemas.microsoft.com/office/drawing/2014/main" id="{23B75E41-1DE7-84A0-446A-FEFE43A731C3}"/>
              </a:ext>
            </a:extLst>
          </p:cNvPr>
          <p:cNvSpPr txBox="1"/>
          <p:nvPr/>
        </p:nvSpPr>
        <p:spPr>
          <a:xfrm>
            <a:off x="524463" y="5896986"/>
            <a:ext cx="11737570" cy="1095226"/>
          </a:xfrm>
          <a:prstGeom prst="rect">
            <a:avLst/>
          </a:prstGeom>
        </p:spPr>
        <p:txBody>
          <a:bodyPr vert="horz" wrap="square" lIns="91440" tIns="45720" rIns="91440" bIns="45720" rtlCol="0" anchor="ctr">
            <a:normAutofit/>
          </a:bodyPr>
          <a:lstStyle/>
          <a:p>
            <a:r>
              <a:rPr lang="fr-FR" sz="2400" dirty="0"/>
              <a:t>Lien vers le questionnaire : </a:t>
            </a:r>
            <a:r>
              <a:rPr lang="fr-FR" sz="2400" dirty="0">
                <a:hlinkClick r:id="rId9"/>
              </a:rPr>
              <a:t>https://enquetes.univ-lorraine.fr/index.php/582848?lang=fr</a:t>
            </a:r>
            <a:r>
              <a:rPr lang="fr-FR" sz="2400" dirty="0"/>
              <a:t> </a:t>
            </a:r>
          </a:p>
        </p:txBody>
      </p:sp>
    </p:spTree>
    <p:extLst>
      <p:ext uri="{BB962C8B-B14F-4D97-AF65-F5344CB8AC3E}">
        <p14:creationId xmlns:p14="http://schemas.microsoft.com/office/powerpoint/2010/main" val="38152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793790" y="794326"/>
            <a:ext cx="6995993" cy="708779"/>
          </a:xfrm>
          <a:prstGeom prst="rect">
            <a:avLst/>
          </a:prstGeom>
          <a:noFill/>
          <a:ln/>
        </p:spPr>
        <p:txBody>
          <a:bodyPr wrap="none" lIns="0" tIns="0" rIns="0" bIns="0" rtlCol="0" anchor="t"/>
          <a:lstStyle/>
          <a:p>
            <a:pPr marL="0" indent="0" algn="l">
              <a:lnSpc>
                <a:spcPts val="5550"/>
              </a:lnSpc>
              <a:buNone/>
            </a:pPr>
            <a:r>
              <a:rPr lang="en-US" sz="4450" b="1" dirty="0" err="1">
                <a:solidFill>
                  <a:srgbClr val="373B48"/>
                </a:solidFill>
                <a:latin typeface="Mona Sans Semi Bold" pitchFamily="34" charset="0"/>
                <a:ea typeface="Mona Sans Semi Bold" pitchFamily="34" charset="-122"/>
                <a:cs typeface="Mona Sans Semi Bold" pitchFamily="34" charset="-120"/>
              </a:rPr>
              <a:t>Approche</a:t>
            </a:r>
            <a:r>
              <a:rPr lang="en-US" sz="4450" b="1" dirty="0">
                <a:solidFill>
                  <a:srgbClr val="373B48"/>
                </a:solidFill>
                <a:latin typeface="Mona Sans Semi Bold" pitchFamily="34" charset="0"/>
                <a:ea typeface="Mona Sans Semi Bold" pitchFamily="34" charset="-122"/>
                <a:cs typeface="Mona Sans Semi Bold" pitchFamily="34" charset="-120"/>
              </a:rPr>
              <a:t> </a:t>
            </a:r>
            <a:r>
              <a:rPr lang="en-US" sz="4450" b="1" dirty="0" err="1">
                <a:solidFill>
                  <a:srgbClr val="373B48"/>
                </a:solidFill>
                <a:latin typeface="Mona Sans Semi Bold" pitchFamily="34" charset="0"/>
                <a:ea typeface="Mona Sans Semi Bold" pitchFamily="34" charset="-122"/>
                <a:cs typeface="Mona Sans Semi Bold" pitchFamily="34" charset="-120"/>
              </a:rPr>
              <a:t>écosystémique</a:t>
            </a:r>
            <a:endParaRPr lang="en-US" sz="4450" b="1" dirty="0"/>
          </a:p>
        </p:txBody>
      </p:sp>
      <p:sp>
        <p:nvSpPr>
          <p:cNvPr id="7" name="Text 3"/>
          <p:cNvSpPr/>
          <p:nvPr/>
        </p:nvSpPr>
        <p:spPr>
          <a:xfrm>
            <a:off x="9782352" y="198785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52586B"/>
                </a:solidFill>
                <a:latin typeface="Mona Sans Semi Bold" pitchFamily="34" charset="0"/>
                <a:ea typeface="Mona Sans Semi Bold" pitchFamily="34" charset="-122"/>
                <a:cs typeface="Mona Sans Semi Bold" pitchFamily="34" charset="-120"/>
              </a:rPr>
              <a:t>Equipe de recherche</a:t>
            </a:r>
            <a:endParaRPr lang="en-US" sz="2200" b="1" dirty="0"/>
          </a:p>
        </p:txBody>
      </p:sp>
      <p:sp>
        <p:nvSpPr>
          <p:cNvPr id="19" name="Text 9"/>
          <p:cNvSpPr/>
          <p:nvPr/>
        </p:nvSpPr>
        <p:spPr>
          <a:xfrm>
            <a:off x="9747207" y="7092761"/>
            <a:ext cx="3034748"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Inspiré par Kristensen (2023) – </a:t>
            </a:r>
            <a:r>
              <a:rPr lang="en-US" sz="1750" dirty="0" err="1">
                <a:solidFill>
                  <a:srgbClr val="52586B"/>
                </a:solidFill>
                <a:latin typeface="Funnel Sans" pitchFamily="34" charset="0"/>
                <a:ea typeface="Funnel Sans" pitchFamily="34" charset="-122"/>
                <a:cs typeface="Funnel Sans" pitchFamily="34" charset="-120"/>
              </a:rPr>
              <a:t>méso-éthique</a:t>
            </a:r>
            <a:endParaRPr lang="en-US" sz="1750" dirty="0"/>
          </a:p>
        </p:txBody>
      </p:sp>
      <p:pic>
        <p:nvPicPr>
          <p:cNvPr id="26" name="Graphique 25" descr="Homme scientifique avec un remplissage uni">
            <a:extLst>
              <a:ext uri="{FF2B5EF4-FFF2-40B4-BE49-F238E27FC236}">
                <a16:creationId xmlns:a16="http://schemas.microsoft.com/office/drawing/2014/main" id="{60348C90-917B-935A-7CDE-4D34F749B2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8033" y="4163114"/>
            <a:ext cx="1933286" cy="1933286"/>
          </a:xfrm>
          <a:prstGeom prst="rect">
            <a:avLst/>
          </a:prstGeom>
        </p:spPr>
      </p:pic>
      <p:pic>
        <p:nvPicPr>
          <p:cNvPr id="28" name="Graphique 27" descr="Femme scientifique avec un remplissage uni">
            <a:extLst>
              <a:ext uri="{FF2B5EF4-FFF2-40B4-BE49-F238E27FC236}">
                <a16:creationId xmlns:a16="http://schemas.microsoft.com/office/drawing/2014/main" id="{CD5A3EAC-DB43-0C29-0840-7FFBB15CDF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99970" y="2556707"/>
            <a:ext cx="2061263" cy="2061263"/>
          </a:xfrm>
          <a:prstGeom prst="rect">
            <a:avLst/>
          </a:prstGeom>
        </p:spPr>
      </p:pic>
      <p:pic>
        <p:nvPicPr>
          <p:cNvPr id="29" name="Graphique 28" descr="Femme scientifique avec un remplissage uni">
            <a:extLst>
              <a:ext uri="{FF2B5EF4-FFF2-40B4-BE49-F238E27FC236}">
                <a16:creationId xmlns:a16="http://schemas.microsoft.com/office/drawing/2014/main" id="{BC024B4C-1274-78FE-5EAC-B8C1503E57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48887" y="2583024"/>
            <a:ext cx="2061263" cy="2061263"/>
          </a:xfrm>
          <a:prstGeom prst="rect">
            <a:avLst/>
          </a:prstGeom>
        </p:spPr>
      </p:pic>
      <p:sp>
        <p:nvSpPr>
          <p:cNvPr id="30" name="Double flèche horizontale 29">
            <a:extLst>
              <a:ext uri="{FF2B5EF4-FFF2-40B4-BE49-F238E27FC236}">
                <a16:creationId xmlns:a16="http://schemas.microsoft.com/office/drawing/2014/main" id="{77DE5F98-4966-7D71-E8E8-1E9D8F147983}"/>
              </a:ext>
            </a:extLst>
          </p:cNvPr>
          <p:cNvSpPr/>
          <p:nvPr/>
        </p:nvSpPr>
        <p:spPr>
          <a:xfrm rot="19984515">
            <a:off x="6843898" y="5388468"/>
            <a:ext cx="2447076" cy="240335"/>
          </a:xfrm>
          <a:prstGeom prst="leftRightArrow">
            <a:avLst/>
          </a:prstGeom>
          <a:solidFill>
            <a:srgbClr val="F7F1E0"/>
          </a:solidFill>
          <a:ln>
            <a:solidFill>
              <a:srgbClr val="F7F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19ABE14-AB24-A391-5378-422DC63ED8EC}"/>
              </a:ext>
            </a:extLst>
          </p:cNvPr>
          <p:cNvSpPr txBox="1"/>
          <p:nvPr/>
        </p:nvSpPr>
        <p:spPr>
          <a:xfrm>
            <a:off x="10263318" y="6363748"/>
            <a:ext cx="2475186" cy="461665"/>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Éthique</a:t>
            </a:r>
          </a:p>
        </p:txBody>
      </p:sp>
      <p:sp>
        <p:nvSpPr>
          <p:cNvPr id="4" name="Double flèche horizontale 3">
            <a:extLst>
              <a:ext uri="{FF2B5EF4-FFF2-40B4-BE49-F238E27FC236}">
                <a16:creationId xmlns:a16="http://schemas.microsoft.com/office/drawing/2014/main" id="{45392053-55AE-FF79-27BE-003A907490E0}"/>
              </a:ext>
            </a:extLst>
          </p:cNvPr>
          <p:cNvSpPr/>
          <p:nvPr/>
        </p:nvSpPr>
        <p:spPr>
          <a:xfrm rot="366220">
            <a:off x="5093237" y="3131866"/>
            <a:ext cx="3892382" cy="213237"/>
          </a:xfrm>
          <a:prstGeom prst="leftRightArrow">
            <a:avLst/>
          </a:prstGeom>
          <a:solidFill>
            <a:srgbClr val="F7F1E0"/>
          </a:solidFill>
          <a:ln>
            <a:solidFill>
              <a:srgbClr val="F7F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Double flèche horizontale 4">
            <a:extLst>
              <a:ext uri="{FF2B5EF4-FFF2-40B4-BE49-F238E27FC236}">
                <a16:creationId xmlns:a16="http://schemas.microsoft.com/office/drawing/2014/main" id="{B82EB0E9-EB2F-914E-F8F0-9596A29D8DB6}"/>
              </a:ext>
            </a:extLst>
          </p:cNvPr>
          <p:cNvSpPr/>
          <p:nvPr/>
        </p:nvSpPr>
        <p:spPr>
          <a:xfrm rot="21321512">
            <a:off x="3873489" y="4393219"/>
            <a:ext cx="5169576" cy="249541"/>
          </a:xfrm>
          <a:prstGeom prst="leftRightArrow">
            <a:avLst/>
          </a:prstGeom>
          <a:solidFill>
            <a:srgbClr val="F7F1E0"/>
          </a:solidFill>
          <a:ln>
            <a:solidFill>
              <a:srgbClr val="F7F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76C4A712-8102-0431-5587-7861ED036F4B}"/>
              </a:ext>
            </a:extLst>
          </p:cNvPr>
          <p:cNvGrpSpPr/>
          <p:nvPr/>
        </p:nvGrpSpPr>
        <p:grpSpPr>
          <a:xfrm>
            <a:off x="2859100" y="2097057"/>
            <a:ext cx="2445498" cy="2445498"/>
            <a:chOff x="3762596" y="274806"/>
            <a:chExt cx="2445498" cy="2445498"/>
          </a:xfrm>
        </p:grpSpPr>
        <p:sp>
          <p:nvSpPr>
            <p:cNvPr id="8" name="Forme 7">
              <a:extLst>
                <a:ext uri="{FF2B5EF4-FFF2-40B4-BE49-F238E27FC236}">
                  <a16:creationId xmlns:a16="http://schemas.microsoft.com/office/drawing/2014/main" id="{A5961C92-1BEA-3935-AC64-0CDE14FF9DB5}"/>
                </a:ext>
              </a:extLst>
            </p:cNvPr>
            <p:cNvSpPr/>
            <p:nvPr/>
          </p:nvSpPr>
          <p:spPr>
            <a:xfrm rot="20700000">
              <a:off x="3762596" y="274806"/>
              <a:ext cx="2445498" cy="2445498"/>
            </a:xfrm>
            <a:prstGeom prst="gear6">
              <a:avLst/>
            </a:prstGeom>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a:lstStyle/>
            <a:p>
              <a:endParaRPr lang="fr-FR"/>
            </a:p>
          </p:txBody>
        </p:sp>
        <p:sp>
          <p:nvSpPr>
            <p:cNvPr id="9" name="Forme 4">
              <a:extLst>
                <a:ext uri="{FF2B5EF4-FFF2-40B4-BE49-F238E27FC236}">
                  <a16:creationId xmlns:a16="http://schemas.microsoft.com/office/drawing/2014/main" id="{EE7A7D8A-731A-F0E7-C9BE-97ED10C35956}"/>
                </a:ext>
              </a:extLst>
            </p:cNvPr>
            <p:cNvSpPr txBox="1"/>
            <p:nvPr/>
          </p:nvSpPr>
          <p:spPr>
            <a:xfrm>
              <a:off x="4298965" y="811176"/>
              <a:ext cx="1372759" cy="1372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Parties prenantes</a:t>
              </a:r>
            </a:p>
          </p:txBody>
        </p:sp>
      </p:grpSp>
      <p:sp>
        <p:nvSpPr>
          <p:cNvPr id="10" name="Flèche en arc 9">
            <a:extLst>
              <a:ext uri="{FF2B5EF4-FFF2-40B4-BE49-F238E27FC236}">
                <a16:creationId xmlns:a16="http://schemas.microsoft.com/office/drawing/2014/main" id="{9881F75A-2DCA-2E22-1533-C62E3545602F}"/>
              </a:ext>
            </a:extLst>
          </p:cNvPr>
          <p:cNvSpPr/>
          <p:nvPr/>
        </p:nvSpPr>
        <p:spPr>
          <a:xfrm>
            <a:off x="2260317" y="1438830"/>
            <a:ext cx="3441259" cy="3441259"/>
          </a:xfrm>
          <a:prstGeom prst="circularArrow">
            <a:avLst>
              <a:gd name="adj1" fmla="val 5984"/>
              <a:gd name="adj2" fmla="val 394124"/>
              <a:gd name="adj3" fmla="val 13313824"/>
              <a:gd name="adj4" fmla="val 10508221"/>
              <a:gd name="adj5" fmla="val 6981"/>
            </a:avLst>
          </a:prstGeom>
        </p:spPr>
        <p:style>
          <a:lnRef idx="0">
            <a:schemeClr val="accent3">
              <a:shade val="90000"/>
              <a:hueOff val="0"/>
              <a:satOff val="0"/>
              <a:lumOff val="15875"/>
              <a:alphaOff val="0"/>
            </a:schemeClr>
          </a:lnRef>
          <a:fillRef idx="1">
            <a:schemeClr val="accent3">
              <a:shade val="90000"/>
              <a:hueOff val="0"/>
              <a:satOff val="0"/>
              <a:lumOff val="15875"/>
              <a:alphaOff val="0"/>
            </a:schemeClr>
          </a:fillRef>
          <a:effectRef idx="0">
            <a:schemeClr val="accent3">
              <a:shade val="90000"/>
              <a:hueOff val="0"/>
              <a:satOff val="0"/>
              <a:lumOff val="15875"/>
              <a:alphaOff val="0"/>
            </a:schemeClr>
          </a:effectRef>
          <a:fontRef idx="minor">
            <a:schemeClr val="lt1"/>
          </a:fontRef>
        </p:style>
        <p:txBody>
          <a:bodyPr/>
          <a:lstStyle/>
          <a:p>
            <a:endParaRPr lang="fr-FR"/>
          </a:p>
        </p:txBody>
      </p:sp>
      <p:sp>
        <p:nvSpPr>
          <p:cNvPr id="11" name="Forme 10">
            <a:extLst>
              <a:ext uri="{FF2B5EF4-FFF2-40B4-BE49-F238E27FC236}">
                <a16:creationId xmlns:a16="http://schemas.microsoft.com/office/drawing/2014/main" id="{BEE8E3B8-FC0D-A649-5B18-B749AF9EF6A8}"/>
              </a:ext>
            </a:extLst>
          </p:cNvPr>
          <p:cNvSpPr/>
          <p:nvPr/>
        </p:nvSpPr>
        <p:spPr>
          <a:xfrm>
            <a:off x="801728" y="3551433"/>
            <a:ext cx="3191666" cy="3191666"/>
          </a:xfrm>
          <a:prstGeom prst="leftCircularArrow">
            <a:avLst>
              <a:gd name="adj1" fmla="val 6452"/>
              <a:gd name="adj2" fmla="val 429999"/>
              <a:gd name="adj3" fmla="val 10489124"/>
              <a:gd name="adj4" fmla="val 14837806"/>
              <a:gd name="adj5" fmla="val 7527"/>
            </a:avLst>
          </a:prstGeom>
        </p:spPr>
        <p:style>
          <a:lnRef idx="0">
            <a:schemeClr val="accent3">
              <a:shade val="90000"/>
              <a:hueOff val="0"/>
              <a:satOff val="0"/>
              <a:lumOff val="7937"/>
              <a:alphaOff val="0"/>
            </a:schemeClr>
          </a:lnRef>
          <a:fillRef idx="1">
            <a:schemeClr val="accent3">
              <a:shade val="90000"/>
              <a:hueOff val="0"/>
              <a:satOff val="0"/>
              <a:lumOff val="7937"/>
              <a:alphaOff val="0"/>
            </a:schemeClr>
          </a:fillRef>
          <a:effectRef idx="0">
            <a:schemeClr val="accent3">
              <a:shade val="90000"/>
              <a:hueOff val="0"/>
              <a:satOff val="0"/>
              <a:lumOff val="7937"/>
              <a:alphaOff val="0"/>
            </a:schemeClr>
          </a:effectRef>
          <a:fontRef idx="minor">
            <a:schemeClr val="lt1"/>
          </a:fontRef>
        </p:style>
        <p:txBody>
          <a:bodyPr/>
          <a:lstStyle/>
          <a:p>
            <a:endParaRPr lang="fr-FR"/>
          </a:p>
        </p:txBody>
      </p:sp>
      <p:grpSp>
        <p:nvGrpSpPr>
          <p:cNvPr id="12" name="Groupe 11">
            <a:extLst>
              <a:ext uri="{FF2B5EF4-FFF2-40B4-BE49-F238E27FC236}">
                <a16:creationId xmlns:a16="http://schemas.microsoft.com/office/drawing/2014/main" id="{305264A5-7CF0-55A1-7753-22474A771A34}"/>
              </a:ext>
            </a:extLst>
          </p:cNvPr>
          <p:cNvGrpSpPr/>
          <p:nvPr/>
        </p:nvGrpSpPr>
        <p:grpSpPr>
          <a:xfrm>
            <a:off x="3407348" y="4760010"/>
            <a:ext cx="3431899" cy="3431899"/>
            <a:chOff x="4088530" y="2807917"/>
            <a:chExt cx="3431899" cy="3431899"/>
          </a:xfrm>
        </p:grpSpPr>
        <p:sp>
          <p:nvSpPr>
            <p:cNvPr id="13" name="Forme 12">
              <a:extLst>
                <a:ext uri="{FF2B5EF4-FFF2-40B4-BE49-F238E27FC236}">
                  <a16:creationId xmlns:a16="http://schemas.microsoft.com/office/drawing/2014/main" id="{C96AE96A-3D57-AD5B-EB5A-BC21B9C05F88}"/>
                </a:ext>
              </a:extLst>
            </p:cNvPr>
            <p:cNvSpPr/>
            <p:nvPr/>
          </p:nvSpPr>
          <p:spPr>
            <a:xfrm>
              <a:off x="4088530" y="2807917"/>
              <a:ext cx="3431899" cy="3431899"/>
            </a:xfrm>
            <a:prstGeom prst="gear9">
              <a:avLst/>
            </a:pr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lstStyle/>
            <a:p>
              <a:endParaRPr lang="fr-FR"/>
            </a:p>
          </p:txBody>
        </p:sp>
        <p:sp>
          <p:nvSpPr>
            <p:cNvPr id="14" name="Forme 4">
              <a:extLst>
                <a:ext uri="{FF2B5EF4-FFF2-40B4-BE49-F238E27FC236}">
                  <a16:creationId xmlns:a16="http://schemas.microsoft.com/office/drawing/2014/main" id="{0F26EDE8-10E1-A624-DCE0-4281320C51F4}"/>
                </a:ext>
              </a:extLst>
            </p:cNvPr>
            <p:cNvSpPr txBox="1"/>
            <p:nvPr/>
          </p:nvSpPr>
          <p:spPr>
            <a:xfrm>
              <a:off x="4778494" y="3611823"/>
              <a:ext cx="2051971" cy="1764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2400" kern="1200" dirty="0"/>
                <a:t>Établissements </a:t>
              </a:r>
            </a:p>
          </p:txBody>
        </p:sp>
      </p:grpSp>
      <p:sp>
        <p:nvSpPr>
          <p:cNvPr id="15" name="Forme 4">
            <a:extLst>
              <a:ext uri="{FF2B5EF4-FFF2-40B4-BE49-F238E27FC236}">
                <a16:creationId xmlns:a16="http://schemas.microsoft.com/office/drawing/2014/main" id="{DE97E43E-E940-0AC7-5FFA-317833E8BD9C}"/>
              </a:ext>
            </a:extLst>
          </p:cNvPr>
          <p:cNvSpPr txBox="1"/>
          <p:nvPr/>
        </p:nvSpPr>
        <p:spPr>
          <a:xfrm>
            <a:off x="1897913" y="4426415"/>
            <a:ext cx="1372759" cy="1372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Dispositifs et pratiques</a:t>
            </a:r>
          </a:p>
        </p:txBody>
      </p:sp>
      <p:grpSp>
        <p:nvGrpSpPr>
          <p:cNvPr id="16" name="Groupe 15">
            <a:extLst>
              <a:ext uri="{FF2B5EF4-FFF2-40B4-BE49-F238E27FC236}">
                <a16:creationId xmlns:a16="http://schemas.microsoft.com/office/drawing/2014/main" id="{579BEADC-D06B-D000-F051-32A859DE79A7}"/>
              </a:ext>
            </a:extLst>
          </p:cNvPr>
          <p:cNvGrpSpPr/>
          <p:nvPr/>
        </p:nvGrpSpPr>
        <p:grpSpPr>
          <a:xfrm>
            <a:off x="1460787" y="-328817"/>
            <a:ext cx="6263162" cy="6580386"/>
            <a:chOff x="-2331990" y="2678740"/>
            <a:chExt cx="6263162" cy="6580386"/>
          </a:xfrm>
        </p:grpSpPr>
        <p:sp>
          <p:nvSpPr>
            <p:cNvPr id="17" name="Forme 16">
              <a:extLst>
                <a:ext uri="{FF2B5EF4-FFF2-40B4-BE49-F238E27FC236}">
                  <a16:creationId xmlns:a16="http://schemas.microsoft.com/office/drawing/2014/main" id="{DEEA8380-54E3-D99C-1823-67B53F2B88A9}"/>
                </a:ext>
              </a:extLst>
            </p:cNvPr>
            <p:cNvSpPr/>
            <p:nvPr/>
          </p:nvSpPr>
          <p:spPr>
            <a:xfrm>
              <a:off x="-2331990" y="6763200"/>
              <a:ext cx="2495926" cy="2495926"/>
            </a:xfrm>
            <a:prstGeom prst="gear6">
              <a:avLst/>
            </a:prstGeom>
          </p:spPr>
          <p:style>
            <a:lnRef idx="2">
              <a:schemeClr val="lt1">
                <a:hueOff val="0"/>
                <a:satOff val="0"/>
                <a:lumOff val="0"/>
                <a:alphaOff val="0"/>
              </a:schemeClr>
            </a:lnRef>
            <a:fillRef idx="1">
              <a:schemeClr val="accent3">
                <a:shade val="80000"/>
                <a:hueOff val="0"/>
                <a:satOff val="0"/>
                <a:lumOff val="9546"/>
                <a:alphaOff val="0"/>
              </a:schemeClr>
            </a:fillRef>
            <a:effectRef idx="0">
              <a:schemeClr val="accent3">
                <a:shade val="80000"/>
                <a:hueOff val="0"/>
                <a:satOff val="0"/>
                <a:lumOff val="9546"/>
                <a:alphaOff val="0"/>
              </a:schemeClr>
            </a:effectRef>
            <a:fontRef idx="minor">
              <a:schemeClr val="lt1"/>
            </a:fontRef>
          </p:style>
          <p:txBody>
            <a:bodyPr/>
            <a:lstStyle/>
            <a:p>
              <a:endParaRPr lang="fr-FR"/>
            </a:p>
          </p:txBody>
        </p:sp>
        <p:sp>
          <p:nvSpPr>
            <p:cNvPr id="18" name="Forme 4">
              <a:extLst>
                <a:ext uri="{FF2B5EF4-FFF2-40B4-BE49-F238E27FC236}">
                  <a16:creationId xmlns:a16="http://schemas.microsoft.com/office/drawing/2014/main" id="{34B81D94-A9EA-9355-D972-962C558946A6}"/>
                </a:ext>
              </a:extLst>
            </p:cNvPr>
            <p:cNvSpPr txBox="1"/>
            <p:nvPr/>
          </p:nvSpPr>
          <p:spPr>
            <a:xfrm>
              <a:off x="2691960" y="2678740"/>
              <a:ext cx="1239212" cy="12316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Dispositifs et pratiques</a:t>
              </a:r>
            </a:p>
          </p:txBody>
        </p:sp>
      </p:grpSp>
      <p:sp>
        <p:nvSpPr>
          <p:cNvPr id="21" name="Forme 4">
            <a:extLst>
              <a:ext uri="{FF2B5EF4-FFF2-40B4-BE49-F238E27FC236}">
                <a16:creationId xmlns:a16="http://schemas.microsoft.com/office/drawing/2014/main" id="{E45F9575-76C6-999D-B777-4A4A88C8346A}"/>
              </a:ext>
            </a:extLst>
          </p:cNvPr>
          <p:cNvSpPr txBox="1"/>
          <p:nvPr/>
        </p:nvSpPr>
        <p:spPr>
          <a:xfrm>
            <a:off x="1990045" y="4235915"/>
            <a:ext cx="1372759" cy="1372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Dispositifs et pratiques</a:t>
            </a:r>
          </a:p>
        </p:txBody>
      </p:sp>
    </p:spTree>
    <p:extLst>
      <p:ext uri="{BB962C8B-B14F-4D97-AF65-F5344CB8AC3E}">
        <p14:creationId xmlns:p14="http://schemas.microsoft.com/office/powerpoint/2010/main" val="56981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30" grpId="0" animBg="1"/>
      <p:bldP spid="3" grpId="0"/>
      <p:bldP spid="4" grpId="0" animBg="1"/>
      <p:bldP spid="5"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5AB83B-F507-B96D-BAFE-FE399B65A4B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01BACFA-4F8C-830C-5951-C770BA356F5E}"/>
              </a:ext>
            </a:extLst>
          </p:cNvPr>
          <p:cNvSpPr/>
          <p:nvPr/>
        </p:nvSpPr>
        <p:spPr>
          <a:xfrm>
            <a:off x="793790" y="794326"/>
            <a:ext cx="6995993" cy="708779"/>
          </a:xfrm>
          <a:prstGeom prst="rect">
            <a:avLst/>
          </a:prstGeom>
          <a:noFill/>
          <a:ln/>
        </p:spPr>
        <p:txBody>
          <a:bodyPr wrap="none" lIns="0" tIns="0" rIns="0" bIns="0" rtlCol="0" anchor="t"/>
          <a:lstStyle/>
          <a:p>
            <a:pPr marL="0" indent="0" algn="l">
              <a:lnSpc>
                <a:spcPts val="5550"/>
              </a:lnSpc>
              <a:buNone/>
            </a:pPr>
            <a:r>
              <a:rPr lang="en-US" sz="4450" b="1" dirty="0" err="1">
                <a:solidFill>
                  <a:srgbClr val="373B48"/>
                </a:solidFill>
                <a:latin typeface="Mona Sans Semi Bold" pitchFamily="34" charset="0"/>
                <a:ea typeface="Mona Sans Semi Bold" pitchFamily="34" charset="-122"/>
                <a:cs typeface="Mona Sans Semi Bold" pitchFamily="34" charset="-120"/>
              </a:rPr>
              <a:t>Approche</a:t>
            </a:r>
            <a:r>
              <a:rPr lang="en-US" sz="4450" b="1" dirty="0">
                <a:solidFill>
                  <a:srgbClr val="373B48"/>
                </a:solidFill>
                <a:latin typeface="Mona Sans Semi Bold" pitchFamily="34" charset="0"/>
                <a:ea typeface="Mona Sans Semi Bold" pitchFamily="34" charset="-122"/>
                <a:cs typeface="Mona Sans Semi Bold" pitchFamily="34" charset="-120"/>
              </a:rPr>
              <a:t> </a:t>
            </a:r>
            <a:r>
              <a:rPr lang="en-US" sz="4450" b="1" dirty="0" err="1">
                <a:solidFill>
                  <a:srgbClr val="373B48"/>
                </a:solidFill>
                <a:latin typeface="Mona Sans Semi Bold" pitchFamily="34" charset="0"/>
                <a:ea typeface="Mona Sans Semi Bold" pitchFamily="34" charset="-122"/>
                <a:cs typeface="Mona Sans Semi Bold" pitchFamily="34" charset="-120"/>
              </a:rPr>
              <a:t>écosystémique</a:t>
            </a:r>
            <a:endParaRPr lang="en-US" sz="4450" b="1" dirty="0"/>
          </a:p>
        </p:txBody>
      </p:sp>
      <p:sp>
        <p:nvSpPr>
          <p:cNvPr id="6" name="ZoneTexte 5">
            <a:extLst>
              <a:ext uri="{FF2B5EF4-FFF2-40B4-BE49-F238E27FC236}">
                <a16:creationId xmlns:a16="http://schemas.microsoft.com/office/drawing/2014/main" id="{BE25CAD6-148A-A412-D349-A1C355C36835}"/>
              </a:ext>
            </a:extLst>
          </p:cNvPr>
          <p:cNvSpPr txBox="1"/>
          <p:nvPr/>
        </p:nvSpPr>
        <p:spPr>
          <a:xfrm>
            <a:off x="766840" y="3242713"/>
            <a:ext cx="5938760" cy="2862322"/>
          </a:xfrm>
          <a:prstGeom prst="rect">
            <a:avLst/>
          </a:prstGeom>
          <a:noFill/>
        </p:spPr>
        <p:txBody>
          <a:bodyPr wrap="square">
            <a:spAutoFit/>
          </a:bodyPr>
          <a:lstStyle/>
          <a:p>
            <a:r>
              <a:rPr lang="fr-FR" sz="2000" dirty="0">
                <a:latin typeface="Arial" panose="020B0604020202020204" pitchFamily="34" charset="0"/>
                <a:cs typeface="Arial" panose="020B0604020202020204" pitchFamily="34" charset="0"/>
              </a:rPr>
              <a:t>Modularisation : </a:t>
            </a:r>
            <a:r>
              <a:rPr lang="fr-LU" sz="2000" dirty="0">
                <a:latin typeface="Arial" panose="020B0604020202020204" pitchFamily="34" charset="0"/>
                <a:cs typeface="Arial" panose="020B0604020202020204" pitchFamily="34" charset="0"/>
              </a:rPr>
              <a:t>découpe en unités pédagogiques </a:t>
            </a:r>
          </a:p>
          <a:p>
            <a:r>
              <a:rPr lang="fr-LU" sz="2000" dirty="0">
                <a:latin typeface="Arial" panose="020B0604020202020204" pitchFamily="34" charset="0"/>
                <a:cs typeface="Arial" panose="020B0604020202020204" pitchFamily="34" charset="0"/>
              </a:rPr>
              <a:t>( + flexibilité – cohérence globale)</a:t>
            </a:r>
          </a:p>
          <a:p>
            <a:endParaRPr lang="fr-LU" sz="2000" dirty="0">
              <a:latin typeface="Arial" panose="020B0604020202020204" pitchFamily="34" charset="0"/>
              <a:cs typeface="Arial" panose="020B0604020202020204" pitchFamily="34" charset="0"/>
            </a:endParaRPr>
          </a:p>
          <a:p>
            <a:r>
              <a:rPr lang="fr-LU" sz="2000" dirty="0">
                <a:latin typeface="Arial" panose="020B0604020202020204" pitchFamily="34" charset="0"/>
                <a:cs typeface="Arial" panose="020B0604020202020204" pitchFamily="34" charset="0"/>
              </a:rPr>
              <a:t>Hybridation : parfois imposée</a:t>
            </a:r>
          </a:p>
          <a:p>
            <a:endParaRPr lang="fr-LU" sz="2000" dirty="0">
              <a:latin typeface="Arial" panose="020B0604020202020204" pitchFamily="34" charset="0"/>
              <a:cs typeface="Arial" panose="020B0604020202020204" pitchFamily="34" charset="0"/>
            </a:endParaRPr>
          </a:p>
          <a:p>
            <a:r>
              <a:rPr lang="fr-LU" sz="2000" dirty="0">
                <a:latin typeface="Arial" panose="020B0604020202020204" pitchFamily="34" charset="0"/>
                <a:cs typeface="Arial" panose="020B0604020202020204" pitchFamily="34" charset="0"/>
              </a:rPr>
              <a:t>Numérisation : dispositifs numériques standardisés </a:t>
            </a:r>
          </a:p>
          <a:p>
            <a:r>
              <a:rPr lang="fr-LU" sz="2000" dirty="0">
                <a:latin typeface="Arial" panose="020B0604020202020204" pitchFamily="34" charset="0"/>
                <a:cs typeface="Arial" panose="020B0604020202020204" pitchFamily="34" charset="0"/>
              </a:rPr>
              <a:t>(risque d’uniformisation des pratique, </a:t>
            </a:r>
          </a:p>
          <a:p>
            <a:r>
              <a:rPr lang="fr-LU" sz="2000" dirty="0">
                <a:latin typeface="Arial" panose="020B0604020202020204" pitchFamily="34" charset="0"/>
                <a:cs typeface="Arial" panose="020B0604020202020204" pitchFamily="34" charset="0"/>
              </a:rPr>
              <a:t>logique de contrôle et de performance)</a:t>
            </a:r>
          </a:p>
          <a:p>
            <a:endParaRPr lang="fr-LU" sz="20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BFFC17CC-46AD-D3DA-778A-B897D7C9ED01}"/>
              </a:ext>
            </a:extLst>
          </p:cNvPr>
          <p:cNvSpPr txBox="1"/>
          <p:nvPr/>
        </p:nvSpPr>
        <p:spPr>
          <a:xfrm>
            <a:off x="330396" y="2008855"/>
            <a:ext cx="6375204" cy="958660"/>
          </a:xfrm>
          <a:prstGeom prst="rect">
            <a:avLst/>
          </a:prstGeom>
          <a:noFill/>
        </p:spPr>
        <p:txBody>
          <a:bodyPr wrap="square" rtlCol="0">
            <a:spAutoFit/>
          </a:bodyPr>
          <a:lstStyle/>
          <a:p>
            <a:pPr algn="ctr">
              <a:lnSpc>
                <a:spcPct val="150000"/>
              </a:lnSpc>
            </a:pPr>
            <a:r>
              <a:rPr lang="fr-FR" sz="2000" b="1" dirty="0">
                <a:latin typeface="Arial" panose="020B0604020202020204" pitchFamily="34" charset="0"/>
                <a:cs typeface="Arial" panose="020B0604020202020204" pitchFamily="34" charset="0"/>
              </a:rPr>
              <a:t>Injonctions institutionnelles et règlementations </a:t>
            </a:r>
            <a:r>
              <a:rPr lang="fr-FR" sz="2000" i="1" dirty="0">
                <a:latin typeface="Arial" panose="020B0604020202020204" pitchFamily="34" charset="0"/>
                <a:cs typeface="Arial" panose="020B0604020202020204" pitchFamily="34" charset="0"/>
              </a:rPr>
              <a:t>(</a:t>
            </a:r>
            <a:r>
              <a:rPr lang="fr-LU" sz="2000" i="1" dirty="0" err="1">
                <a:latin typeface="Arial" panose="020B0604020202020204" pitchFamily="34" charset="0"/>
                <a:cs typeface="Arial" panose="020B0604020202020204" pitchFamily="34" charset="0"/>
              </a:rPr>
              <a:t>Bollecker</a:t>
            </a:r>
            <a:r>
              <a:rPr lang="fr-LU" sz="2000" i="1" dirty="0">
                <a:latin typeface="Arial" panose="020B0604020202020204" pitchFamily="34" charset="0"/>
                <a:cs typeface="Arial" panose="020B0604020202020204" pitchFamily="34" charset="0"/>
              </a:rPr>
              <a:t>, 2021; </a:t>
            </a:r>
            <a:r>
              <a:rPr lang="fr-LU" sz="2000" i="1" dirty="0" err="1">
                <a:solidFill>
                  <a:srgbClr val="000000"/>
                </a:solidFill>
                <a:latin typeface="Arial" panose="020B0604020202020204" pitchFamily="34" charset="0"/>
                <a:cs typeface="Arial" panose="020B0604020202020204" pitchFamily="34" charset="0"/>
              </a:rPr>
              <a:t>Brangé</a:t>
            </a:r>
            <a:r>
              <a:rPr lang="fr-LU" sz="2000" i="1" dirty="0">
                <a:solidFill>
                  <a:srgbClr val="000000"/>
                </a:solidFill>
                <a:latin typeface="Arial" panose="020B0604020202020204" pitchFamily="34" charset="0"/>
                <a:cs typeface="Arial" panose="020B0604020202020204" pitchFamily="34" charset="0"/>
              </a:rPr>
              <a:t>, 2022 ; </a:t>
            </a:r>
            <a:r>
              <a:rPr lang="fr-LU" sz="2000" i="1" dirty="0" err="1">
                <a:solidFill>
                  <a:srgbClr val="000000"/>
                </a:solidFill>
                <a:latin typeface="Arial" panose="020B0604020202020204" pitchFamily="34" charset="0"/>
                <a:cs typeface="Arial" panose="020B0604020202020204" pitchFamily="34" charset="0"/>
              </a:rPr>
              <a:t>Mocquet</a:t>
            </a:r>
            <a:r>
              <a:rPr lang="fr-LU" sz="2000" i="1" dirty="0">
                <a:solidFill>
                  <a:srgbClr val="000000"/>
                </a:solidFill>
                <a:latin typeface="Arial" panose="020B0604020202020204" pitchFamily="34" charset="0"/>
                <a:cs typeface="Arial" panose="020B0604020202020204" pitchFamily="34" charset="0"/>
              </a:rPr>
              <a:t>, 2021)</a:t>
            </a:r>
            <a:endParaRPr lang="fr-FR" sz="2000" i="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468D8DE-2CD9-16F2-061B-A79C5DAE5DBF}"/>
              </a:ext>
            </a:extLst>
          </p:cNvPr>
          <p:cNvSpPr txBox="1"/>
          <p:nvPr/>
        </p:nvSpPr>
        <p:spPr>
          <a:xfrm>
            <a:off x="9438003" y="2120948"/>
            <a:ext cx="3474720" cy="707886"/>
          </a:xfrm>
          <a:prstGeom prst="rect">
            <a:avLst/>
          </a:prstGeom>
          <a:noFill/>
        </p:spPr>
        <p:txBody>
          <a:bodyPr wrap="square">
            <a:spAutoFit/>
          </a:bodyPr>
          <a:lstStyle/>
          <a:p>
            <a:r>
              <a:rPr lang="fr-LU" sz="2000" b="1" dirty="0">
                <a:latin typeface="Arial" panose="020B0604020202020204" pitchFamily="34" charset="0"/>
                <a:cs typeface="Arial" panose="020B0604020202020204" pitchFamily="34" charset="0"/>
              </a:rPr>
              <a:t>Valeurs pédagogiques des enseignants</a:t>
            </a:r>
          </a:p>
        </p:txBody>
      </p:sp>
      <p:sp>
        <p:nvSpPr>
          <p:cNvPr id="8" name="ZoneTexte 7">
            <a:extLst>
              <a:ext uri="{FF2B5EF4-FFF2-40B4-BE49-F238E27FC236}">
                <a16:creationId xmlns:a16="http://schemas.microsoft.com/office/drawing/2014/main" id="{C3D786E5-FDB6-1CD5-ACDF-DA6D9D43D793}"/>
              </a:ext>
            </a:extLst>
          </p:cNvPr>
          <p:cNvSpPr txBox="1"/>
          <p:nvPr/>
        </p:nvSpPr>
        <p:spPr>
          <a:xfrm>
            <a:off x="2752187" y="6657050"/>
            <a:ext cx="3119223" cy="584775"/>
          </a:xfrm>
          <a:prstGeom prst="rect">
            <a:avLst/>
          </a:prstGeom>
          <a:noFill/>
        </p:spPr>
        <p:txBody>
          <a:bodyPr wrap="square" rtlCol="0">
            <a:spAutoFit/>
          </a:bodyPr>
          <a:lstStyle/>
          <a:p>
            <a:r>
              <a:rPr lang="fr-FR" sz="3200" b="1" dirty="0">
                <a:solidFill>
                  <a:srgbClr val="DDCCB4"/>
                </a:solidFill>
              </a:rPr>
              <a:t>Cadre rigide</a:t>
            </a:r>
          </a:p>
        </p:txBody>
      </p:sp>
      <p:sp>
        <p:nvSpPr>
          <p:cNvPr id="9" name="ZoneTexte 8">
            <a:extLst>
              <a:ext uri="{FF2B5EF4-FFF2-40B4-BE49-F238E27FC236}">
                <a16:creationId xmlns:a16="http://schemas.microsoft.com/office/drawing/2014/main" id="{C590CF32-826B-ACC3-23DC-E768F0DBCEC0}"/>
              </a:ext>
            </a:extLst>
          </p:cNvPr>
          <p:cNvSpPr txBox="1"/>
          <p:nvPr/>
        </p:nvSpPr>
        <p:spPr>
          <a:xfrm>
            <a:off x="9438003" y="6472383"/>
            <a:ext cx="3474720" cy="954107"/>
          </a:xfrm>
          <a:prstGeom prst="rect">
            <a:avLst/>
          </a:prstGeom>
          <a:noFill/>
        </p:spPr>
        <p:txBody>
          <a:bodyPr wrap="square" rtlCol="0">
            <a:spAutoFit/>
          </a:bodyPr>
          <a:lstStyle/>
          <a:p>
            <a:pPr algn="ctr"/>
            <a:r>
              <a:rPr lang="fr-FR" sz="2800" b="1" dirty="0">
                <a:solidFill>
                  <a:srgbClr val="DDCCB4"/>
                </a:solidFill>
              </a:rPr>
              <a:t>Universités inclusives et innovantes</a:t>
            </a:r>
          </a:p>
        </p:txBody>
      </p:sp>
      <p:sp>
        <p:nvSpPr>
          <p:cNvPr id="11" name="ZoneTexte 10">
            <a:extLst>
              <a:ext uri="{FF2B5EF4-FFF2-40B4-BE49-F238E27FC236}">
                <a16:creationId xmlns:a16="http://schemas.microsoft.com/office/drawing/2014/main" id="{82ED11E4-4211-F4D3-1ED7-77B3DEBDEA16}"/>
              </a:ext>
            </a:extLst>
          </p:cNvPr>
          <p:cNvSpPr txBox="1"/>
          <p:nvPr/>
        </p:nvSpPr>
        <p:spPr>
          <a:xfrm>
            <a:off x="9438003" y="3694972"/>
            <a:ext cx="4206240" cy="400110"/>
          </a:xfrm>
          <a:prstGeom prst="rect">
            <a:avLst/>
          </a:prstGeom>
          <a:noFill/>
        </p:spPr>
        <p:txBody>
          <a:bodyPr wrap="square">
            <a:spAutoFit/>
          </a:bodyPr>
          <a:lstStyle/>
          <a:p>
            <a:r>
              <a:rPr lang="fr-LU" sz="2000" b="1" dirty="0">
                <a:latin typeface="Arial" panose="020B0604020202020204" pitchFamily="34" charset="0"/>
                <a:cs typeface="Arial" panose="020B0604020202020204" pitchFamily="34" charset="0"/>
              </a:rPr>
              <a:t>Besoins des étudiants </a:t>
            </a:r>
          </a:p>
        </p:txBody>
      </p:sp>
      <p:sp>
        <p:nvSpPr>
          <p:cNvPr id="13" name="ZoneTexte 12">
            <a:extLst>
              <a:ext uri="{FF2B5EF4-FFF2-40B4-BE49-F238E27FC236}">
                <a16:creationId xmlns:a16="http://schemas.microsoft.com/office/drawing/2014/main" id="{D7B3752D-C227-59F7-EB9E-F07849CBB117}"/>
              </a:ext>
            </a:extLst>
          </p:cNvPr>
          <p:cNvSpPr txBox="1"/>
          <p:nvPr/>
        </p:nvSpPr>
        <p:spPr>
          <a:xfrm>
            <a:off x="9438003" y="4961220"/>
            <a:ext cx="7395210" cy="707886"/>
          </a:xfrm>
          <a:prstGeom prst="rect">
            <a:avLst/>
          </a:prstGeom>
          <a:noFill/>
        </p:spPr>
        <p:txBody>
          <a:bodyPr wrap="square">
            <a:spAutoFit/>
          </a:bodyPr>
          <a:lstStyle/>
          <a:p>
            <a:r>
              <a:rPr lang="fr-LU" sz="2000" b="1" dirty="0">
                <a:latin typeface="Arial" panose="020B0604020202020204" pitchFamily="34" charset="0"/>
                <a:cs typeface="Arial" panose="020B0604020202020204" pitchFamily="34" charset="0"/>
              </a:rPr>
              <a:t>Logiques spécifiques des </a:t>
            </a:r>
          </a:p>
          <a:p>
            <a:r>
              <a:rPr lang="fr-LU" sz="2000" b="1" dirty="0">
                <a:latin typeface="Arial" panose="020B0604020202020204" pitchFamily="34" charset="0"/>
                <a:cs typeface="Arial" panose="020B0604020202020204" pitchFamily="34" charset="0"/>
              </a:rPr>
              <a:t>établissements </a:t>
            </a:r>
            <a:endParaRPr lang="fr-FR" sz="2000" b="1" dirty="0">
              <a:latin typeface="Arial" panose="020B0604020202020204" pitchFamily="34" charset="0"/>
              <a:cs typeface="Arial" panose="020B0604020202020204" pitchFamily="34" charset="0"/>
            </a:endParaRPr>
          </a:p>
        </p:txBody>
      </p:sp>
      <p:pic>
        <p:nvPicPr>
          <p:cNvPr id="15" name="Graphique 14" descr="Flèches de chevron avec un remplissage uni">
            <a:extLst>
              <a:ext uri="{FF2B5EF4-FFF2-40B4-BE49-F238E27FC236}">
                <a16:creationId xmlns:a16="http://schemas.microsoft.com/office/drawing/2014/main" id="{C0F52DC8-AF87-E34B-6F80-ADC789B3D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1935" y="3609474"/>
            <a:ext cx="914400" cy="914400"/>
          </a:xfrm>
          <a:prstGeom prst="rect">
            <a:avLst/>
          </a:prstGeom>
        </p:spPr>
      </p:pic>
      <p:pic>
        <p:nvPicPr>
          <p:cNvPr id="17" name="Graphique 16" descr="Flèches de chevron avec un remplissage uni">
            <a:extLst>
              <a:ext uri="{FF2B5EF4-FFF2-40B4-BE49-F238E27FC236}">
                <a16:creationId xmlns:a16="http://schemas.microsoft.com/office/drawing/2014/main" id="{0894D621-C17A-DC2B-75E9-B80FCB60DC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2670" y="3609474"/>
            <a:ext cx="914400" cy="914400"/>
          </a:xfrm>
          <a:prstGeom prst="rect">
            <a:avLst/>
          </a:prstGeom>
        </p:spPr>
      </p:pic>
    </p:spTree>
    <p:extLst>
      <p:ext uri="{BB962C8B-B14F-4D97-AF65-F5344CB8AC3E}">
        <p14:creationId xmlns:p14="http://schemas.microsoft.com/office/powerpoint/2010/main" val="3025185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b="35970"/>
          <a:stretch>
            <a:fillRect/>
          </a:stretch>
        </p:blipFill>
        <p:spPr>
          <a:xfrm>
            <a:off x="9144001" y="2960133"/>
            <a:ext cx="5486399" cy="5269468"/>
          </a:xfrm>
          <a:prstGeom prst="rect">
            <a:avLst/>
          </a:prstGeom>
        </p:spPr>
      </p:pic>
      <p:sp>
        <p:nvSpPr>
          <p:cNvPr id="3" name="Text 0"/>
          <p:cNvSpPr/>
          <p:nvPr/>
        </p:nvSpPr>
        <p:spPr>
          <a:xfrm>
            <a:off x="793790" y="2168604"/>
            <a:ext cx="7556421" cy="1417558"/>
          </a:xfrm>
          <a:prstGeom prst="rect">
            <a:avLst/>
          </a:prstGeom>
          <a:noFill/>
          <a:ln/>
        </p:spPr>
        <p:txBody>
          <a:bodyPr wrap="square" lIns="0" tIns="0" rIns="0" bIns="0" rtlCol="0" anchor="t"/>
          <a:lstStyle/>
          <a:p>
            <a:pPr marL="0" indent="0" algn="l">
              <a:lnSpc>
                <a:spcPts val="5550"/>
              </a:lnSpc>
              <a:buNone/>
            </a:pPr>
            <a:r>
              <a:rPr lang="en-US" sz="4450" b="1" dirty="0" err="1">
                <a:solidFill>
                  <a:srgbClr val="373B48"/>
                </a:solidFill>
                <a:latin typeface="Mona Sans Semi Bold" pitchFamily="34" charset="0"/>
                <a:ea typeface="Mona Sans Semi Bold" pitchFamily="34" charset="-122"/>
                <a:cs typeface="Mona Sans Semi Bold" pitchFamily="34" charset="-120"/>
              </a:rPr>
              <a:t>Stratégies</a:t>
            </a:r>
            <a:r>
              <a:rPr lang="en-US" sz="4450" b="1" dirty="0">
                <a:solidFill>
                  <a:srgbClr val="373B48"/>
                </a:solidFill>
                <a:latin typeface="Mona Sans Semi Bold" pitchFamily="34" charset="0"/>
                <a:ea typeface="Mona Sans Semi Bold" pitchFamily="34" charset="-122"/>
                <a:cs typeface="Mona Sans Semi Bold" pitchFamily="34" charset="-120"/>
              </a:rPr>
              <a:t> de </a:t>
            </a:r>
            <a:r>
              <a:rPr lang="en-US" sz="4450" b="1" dirty="0" err="1">
                <a:solidFill>
                  <a:srgbClr val="373B48"/>
                </a:solidFill>
                <a:latin typeface="Mona Sans Semi Bold" pitchFamily="34" charset="0"/>
                <a:ea typeface="Mona Sans Semi Bold" pitchFamily="34" charset="-122"/>
                <a:cs typeface="Mona Sans Semi Bold" pitchFamily="34" charset="-120"/>
              </a:rPr>
              <a:t>changement</a:t>
            </a:r>
            <a:r>
              <a:rPr lang="en-US" sz="4450" b="1" dirty="0">
                <a:solidFill>
                  <a:srgbClr val="373B48"/>
                </a:solidFill>
                <a:latin typeface="Mona Sans Semi Bold" pitchFamily="34" charset="0"/>
                <a:ea typeface="Mona Sans Semi Bold" pitchFamily="34" charset="-122"/>
                <a:cs typeface="Mona Sans Semi Bold" pitchFamily="34" charset="-120"/>
              </a:rPr>
              <a:t> </a:t>
            </a:r>
            <a:r>
              <a:rPr lang="en-US" sz="4450" b="1" dirty="0" err="1">
                <a:solidFill>
                  <a:srgbClr val="373B48"/>
                </a:solidFill>
                <a:latin typeface="Mona Sans Semi Bold" pitchFamily="34" charset="0"/>
                <a:ea typeface="Mona Sans Semi Bold" pitchFamily="34" charset="-122"/>
                <a:cs typeface="Mona Sans Semi Bold" pitchFamily="34" charset="-120"/>
              </a:rPr>
              <a:t>efficace</a:t>
            </a:r>
            <a:endParaRPr lang="en-US" sz="4450" b="1" dirty="0"/>
          </a:p>
        </p:txBody>
      </p:sp>
      <p:sp>
        <p:nvSpPr>
          <p:cNvPr id="4" name="Text 1"/>
          <p:cNvSpPr/>
          <p:nvPr/>
        </p:nvSpPr>
        <p:spPr>
          <a:xfrm>
            <a:off x="793790" y="41531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73B48"/>
                </a:solidFill>
                <a:latin typeface="Mona Sans Semi Bold" pitchFamily="34" charset="0"/>
                <a:ea typeface="Mona Sans Semi Bold" pitchFamily="34" charset="-122"/>
                <a:cs typeface="Mona Sans Semi Bold" pitchFamily="34" charset="-120"/>
              </a:rPr>
              <a:t>Top-Down</a:t>
            </a:r>
            <a:endParaRPr lang="en-US" sz="2200" dirty="0"/>
          </a:p>
        </p:txBody>
      </p:sp>
      <p:sp>
        <p:nvSpPr>
          <p:cNvPr id="5" name="Text 2"/>
          <p:cNvSpPr/>
          <p:nvPr/>
        </p:nvSpPr>
        <p:spPr>
          <a:xfrm>
            <a:off x="793790" y="4734282"/>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2586B"/>
                </a:solidFill>
                <a:latin typeface="Funnel Sans" pitchFamily="34" charset="0"/>
                <a:ea typeface="Funnel Sans" pitchFamily="34" charset="-122"/>
                <a:cs typeface="Funnel Sans" pitchFamily="34" charset="-120"/>
              </a:rPr>
              <a:t>Contraintes réglementaires</a:t>
            </a:r>
            <a:endParaRPr lang="en-US" sz="1750" dirty="0"/>
          </a:p>
        </p:txBody>
      </p:sp>
      <p:sp>
        <p:nvSpPr>
          <p:cNvPr id="6" name="Text 3"/>
          <p:cNvSpPr/>
          <p:nvPr/>
        </p:nvSpPr>
        <p:spPr>
          <a:xfrm>
            <a:off x="793790" y="5176480"/>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2586B"/>
                </a:solidFill>
                <a:latin typeface="Funnel Sans" pitchFamily="34" charset="0"/>
                <a:ea typeface="Funnel Sans" pitchFamily="34" charset="-122"/>
                <a:cs typeface="Funnel Sans" pitchFamily="34" charset="-120"/>
              </a:rPr>
              <a:t>Injonctions institutionnelles</a:t>
            </a:r>
            <a:endParaRPr lang="en-US" sz="1750" dirty="0"/>
          </a:p>
        </p:txBody>
      </p:sp>
      <p:sp>
        <p:nvSpPr>
          <p:cNvPr id="8" name="Text 5"/>
          <p:cNvSpPr/>
          <p:nvPr/>
        </p:nvSpPr>
        <p:spPr>
          <a:xfrm>
            <a:off x="5486401" y="41531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73B48"/>
                </a:solidFill>
                <a:latin typeface="Mona Sans Semi Bold" pitchFamily="34" charset="0"/>
                <a:ea typeface="Mona Sans Semi Bold" pitchFamily="34" charset="-122"/>
                <a:cs typeface="Mona Sans Semi Bold" pitchFamily="34" charset="-120"/>
              </a:rPr>
              <a:t>Bottom-Up</a:t>
            </a:r>
            <a:endParaRPr lang="en-US" sz="2200" dirty="0"/>
          </a:p>
        </p:txBody>
      </p:sp>
      <p:sp>
        <p:nvSpPr>
          <p:cNvPr id="9" name="Text 6"/>
          <p:cNvSpPr/>
          <p:nvPr/>
        </p:nvSpPr>
        <p:spPr>
          <a:xfrm>
            <a:off x="5486401" y="4734282"/>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2586B"/>
                </a:solidFill>
                <a:latin typeface="Funnel Sans" pitchFamily="34" charset="0"/>
                <a:ea typeface="Funnel Sans" pitchFamily="34" charset="-122"/>
                <a:cs typeface="Funnel Sans" pitchFamily="34" charset="-120"/>
              </a:rPr>
              <a:t>Dynamiques participatives</a:t>
            </a:r>
            <a:endParaRPr lang="en-US" sz="1750" dirty="0"/>
          </a:p>
        </p:txBody>
      </p:sp>
      <p:sp>
        <p:nvSpPr>
          <p:cNvPr id="10" name="Text 7"/>
          <p:cNvSpPr/>
          <p:nvPr/>
        </p:nvSpPr>
        <p:spPr>
          <a:xfrm>
            <a:off x="5486401" y="5176480"/>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2586B"/>
                </a:solidFill>
                <a:latin typeface="Funnel Sans" pitchFamily="34" charset="0"/>
                <a:ea typeface="Funnel Sans" pitchFamily="34" charset="-122"/>
                <a:cs typeface="Funnel Sans" pitchFamily="34" charset="-120"/>
              </a:rPr>
              <a:t>Collectifs d'acteurs engagés</a:t>
            </a:r>
            <a:endParaRPr lang="en-US" sz="1750" dirty="0"/>
          </a:p>
        </p:txBody>
      </p:sp>
      <p:sp>
        <p:nvSpPr>
          <p:cNvPr id="12" name="Croix 11">
            <a:extLst>
              <a:ext uri="{FF2B5EF4-FFF2-40B4-BE49-F238E27FC236}">
                <a16:creationId xmlns:a16="http://schemas.microsoft.com/office/drawing/2014/main" id="{2F2848BA-8C40-CA76-7A4B-B473C702FFDD}"/>
              </a:ext>
            </a:extLst>
          </p:cNvPr>
          <p:cNvSpPr/>
          <p:nvPr/>
        </p:nvSpPr>
        <p:spPr>
          <a:xfrm>
            <a:off x="4249281" y="4507468"/>
            <a:ext cx="914400" cy="914400"/>
          </a:xfrm>
          <a:prstGeom prst="plus">
            <a:avLst>
              <a:gd name="adj" fmla="val 39035"/>
            </a:avLst>
          </a:prstGeom>
          <a:solidFill>
            <a:srgbClr val="DDCCB4"/>
          </a:solidFill>
          <a:ln>
            <a:solidFill>
              <a:srgbClr val="EADF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0" descr="preencoded.png">
            <a:extLst>
              <a:ext uri="{FF2B5EF4-FFF2-40B4-BE49-F238E27FC236}">
                <a16:creationId xmlns:a16="http://schemas.microsoft.com/office/drawing/2014/main" id="{0DDA8010-D937-408E-D904-37C50AC58084}"/>
              </a:ext>
            </a:extLst>
          </p:cNvPr>
          <p:cNvPicPr>
            <a:picLocks noChangeAspect="1"/>
          </p:cNvPicPr>
          <p:nvPr/>
        </p:nvPicPr>
        <p:blipFill>
          <a:blip r:embed="rId3"/>
          <a:srcRect t="64031"/>
          <a:stretch>
            <a:fillRect/>
          </a:stretch>
        </p:blipFill>
        <p:spPr>
          <a:xfrm rot="10800000">
            <a:off x="9143999" y="0"/>
            <a:ext cx="5486400" cy="2960132"/>
          </a:xfrm>
          <a:prstGeom prst="rect">
            <a:avLst/>
          </a:prstGeom>
        </p:spPr>
      </p:pic>
    </p:spTree>
    <p:extLst>
      <p:ext uri="{BB962C8B-B14F-4D97-AF65-F5344CB8AC3E}">
        <p14:creationId xmlns:p14="http://schemas.microsoft.com/office/powerpoint/2010/main" val="222427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chemeClr val="bg1">
            <a:alpha val="11000"/>
          </a:schemeClr>
        </a:solidFill>
        <a:effectLst/>
      </p:bgPr>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DA1A1C49-5916-B0A2-1041-073DBB131C9D}"/>
              </a:ext>
            </a:extLst>
          </p:cNvPr>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12460"/>
            <a:ext cx="5670590" cy="708779"/>
          </a:xfrm>
          <a:prstGeom prst="rect">
            <a:avLst/>
          </a:prstGeom>
          <a:noFill/>
          <a:ln/>
        </p:spPr>
        <p:txBody>
          <a:bodyPr wrap="non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Le Projet HyPES</a:t>
            </a:r>
            <a:endParaRPr lang="en-US" sz="4000" dirty="0"/>
          </a:p>
        </p:txBody>
      </p:sp>
      <p:sp>
        <p:nvSpPr>
          <p:cNvPr id="4" name="Text 1"/>
          <p:cNvSpPr/>
          <p:nvPr/>
        </p:nvSpPr>
        <p:spPr>
          <a:xfrm>
            <a:off x="7914560" y="2211543"/>
            <a:ext cx="6333455" cy="1552025"/>
          </a:xfrm>
          <a:prstGeom prst="rect">
            <a:avLst/>
          </a:prstGeom>
          <a:noFill/>
          <a:ln/>
        </p:spPr>
        <p:txBody>
          <a:bodyPr wrap="square" lIns="0" tIns="0" rIns="0" bIns="0" rtlCol="0" anchor="t"/>
          <a:lstStyle/>
          <a:p>
            <a:pPr marL="0" indent="0" algn="ctr">
              <a:lnSpc>
                <a:spcPts val="4000"/>
              </a:lnSpc>
              <a:buNone/>
            </a:pPr>
            <a:r>
              <a:rPr lang="en-US" sz="2400" dirty="0" err="1">
                <a:solidFill>
                  <a:srgbClr val="52586B"/>
                </a:solidFill>
                <a:ea typeface="Funnel Sans" pitchFamily="34" charset="-122"/>
                <a:cs typeface="Funnel Sans" pitchFamily="34" charset="-120"/>
              </a:rPr>
              <a:t>Décrire</a:t>
            </a:r>
            <a:r>
              <a:rPr lang="en-US" sz="2400" dirty="0">
                <a:solidFill>
                  <a:srgbClr val="52586B"/>
                </a:solidFill>
                <a:ea typeface="Funnel Sans" pitchFamily="34" charset="-122"/>
                <a:cs typeface="Funnel Sans" pitchFamily="34" charset="-120"/>
              </a:rPr>
              <a:t> et </a:t>
            </a:r>
            <a:r>
              <a:rPr lang="en-US" sz="2400" dirty="0" err="1">
                <a:solidFill>
                  <a:srgbClr val="52586B"/>
                </a:solidFill>
                <a:ea typeface="Funnel Sans" pitchFamily="34" charset="-122"/>
                <a:cs typeface="Funnel Sans" pitchFamily="34" charset="-120"/>
              </a:rPr>
              <a:t>comprendre</a:t>
            </a:r>
            <a:r>
              <a:rPr lang="en-US" sz="2400" dirty="0">
                <a:solidFill>
                  <a:srgbClr val="52586B"/>
                </a:solidFill>
                <a:ea typeface="Funnel Sans" pitchFamily="34" charset="-122"/>
                <a:cs typeface="Funnel Sans" pitchFamily="34" charset="-120"/>
              </a:rPr>
              <a:t> les transformations de </a:t>
            </a:r>
            <a:r>
              <a:rPr lang="en-US" sz="2400" dirty="0" err="1">
                <a:solidFill>
                  <a:srgbClr val="52586B"/>
                </a:solidFill>
                <a:ea typeface="Funnel Sans" pitchFamily="34" charset="-122"/>
                <a:cs typeface="Funnel Sans" pitchFamily="34" charset="-120"/>
              </a:rPr>
              <a:t>représentations</a:t>
            </a:r>
            <a:r>
              <a:rPr lang="en-US" sz="2400" dirty="0">
                <a:solidFill>
                  <a:srgbClr val="52586B"/>
                </a:solidFill>
                <a:ea typeface="Funnel Sans" pitchFamily="34" charset="-122"/>
                <a:cs typeface="Funnel Sans" pitchFamily="34" charset="-120"/>
              </a:rPr>
              <a:t> et de pratiques </a:t>
            </a:r>
            <a:r>
              <a:rPr lang="en-US" sz="2400" dirty="0" err="1">
                <a:solidFill>
                  <a:srgbClr val="52586B"/>
                </a:solidFill>
                <a:ea typeface="Funnel Sans" pitchFamily="34" charset="-122"/>
                <a:cs typeface="Funnel Sans" pitchFamily="34" charset="-120"/>
              </a:rPr>
              <a:t>d’enseignement-apprentissage</a:t>
            </a:r>
            <a:r>
              <a:rPr lang="en-US" sz="2400" dirty="0">
                <a:solidFill>
                  <a:srgbClr val="52586B"/>
                </a:solidFill>
                <a:ea typeface="Funnel Sans" pitchFamily="34" charset="-122"/>
                <a:cs typeface="Funnel Sans" pitchFamily="34" charset="-120"/>
              </a:rPr>
              <a:t> des </a:t>
            </a:r>
            <a:r>
              <a:rPr lang="en-US" sz="2400" dirty="0" err="1">
                <a:solidFill>
                  <a:srgbClr val="52586B"/>
                </a:solidFill>
                <a:ea typeface="Funnel Sans" pitchFamily="34" charset="-122"/>
                <a:cs typeface="Funnel Sans" pitchFamily="34" charset="-120"/>
              </a:rPr>
              <a:t>enseignant·es</a:t>
            </a:r>
            <a:r>
              <a:rPr lang="en-US" sz="2400" dirty="0">
                <a:solidFill>
                  <a:srgbClr val="52586B"/>
                </a:solidFill>
                <a:ea typeface="Funnel Sans" pitchFamily="34" charset="-122"/>
                <a:cs typeface="Funnel Sans" pitchFamily="34" charset="-120"/>
              </a:rPr>
              <a:t> et des </a:t>
            </a:r>
            <a:r>
              <a:rPr lang="en-US" sz="2400" dirty="0" err="1">
                <a:solidFill>
                  <a:srgbClr val="52586B"/>
                </a:solidFill>
                <a:ea typeface="Funnel Sans" pitchFamily="34" charset="-122"/>
                <a:cs typeface="Funnel Sans" pitchFamily="34" charset="-120"/>
              </a:rPr>
              <a:t>étudiant·es</a:t>
            </a:r>
            <a:r>
              <a:rPr lang="en-US" sz="2400" dirty="0">
                <a:solidFill>
                  <a:srgbClr val="52586B"/>
                </a:solidFill>
                <a:ea typeface="Funnel Sans" pitchFamily="34" charset="-122"/>
                <a:cs typeface="Funnel Sans" pitchFamily="34" charset="-120"/>
              </a:rPr>
              <a:t> dans les </a:t>
            </a:r>
            <a:r>
              <a:rPr lang="en-US" sz="2400" dirty="0" err="1">
                <a:solidFill>
                  <a:srgbClr val="52586B"/>
                </a:solidFill>
                <a:ea typeface="Funnel Sans" pitchFamily="34" charset="-122"/>
                <a:cs typeface="Funnel Sans" pitchFamily="34" charset="-120"/>
              </a:rPr>
              <a:t>dispositifs</a:t>
            </a:r>
            <a:r>
              <a:rPr lang="en-US" sz="2400" dirty="0">
                <a:solidFill>
                  <a:srgbClr val="52586B"/>
                </a:solidFill>
                <a:ea typeface="Funnel Sans" pitchFamily="34" charset="-122"/>
                <a:cs typeface="Funnel Sans" pitchFamily="34" charset="-120"/>
              </a:rPr>
              <a:t> de formation </a:t>
            </a:r>
            <a:r>
              <a:rPr lang="en-US" sz="2400" dirty="0" err="1">
                <a:solidFill>
                  <a:srgbClr val="52586B"/>
                </a:solidFill>
                <a:ea typeface="Funnel Sans" pitchFamily="34" charset="-122"/>
                <a:cs typeface="Funnel Sans" pitchFamily="34" charset="-120"/>
              </a:rPr>
              <a:t>hybride</a:t>
            </a:r>
            <a:endParaRPr lang="en-US" sz="2400" dirty="0"/>
          </a:p>
        </p:txBody>
      </p:sp>
      <p:sp>
        <p:nvSpPr>
          <p:cNvPr id="5" name="Text 2"/>
          <p:cNvSpPr/>
          <p:nvPr/>
        </p:nvSpPr>
        <p:spPr>
          <a:xfrm>
            <a:off x="6518020" y="5605549"/>
            <a:ext cx="8112379" cy="725805"/>
          </a:xfrm>
          <a:prstGeom prst="rect">
            <a:avLst/>
          </a:prstGeom>
          <a:noFill/>
          <a:ln/>
        </p:spPr>
        <p:txBody>
          <a:bodyPr wrap="square" lIns="0" tIns="0" rIns="0" bIns="0" rtlCol="0" anchor="t"/>
          <a:lstStyle/>
          <a:p>
            <a:pPr marL="0" indent="0" algn="ctr">
              <a:lnSpc>
                <a:spcPts val="2850"/>
              </a:lnSpc>
              <a:buNone/>
            </a:pPr>
            <a:r>
              <a:rPr lang="en-US" sz="2400" dirty="0" err="1">
                <a:solidFill>
                  <a:srgbClr val="52586B"/>
                </a:solidFill>
                <a:ea typeface="Funnel Sans" pitchFamily="34" charset="-122"/>
                <a:cs typeface="Funnel Sans" pitchFamily="34" charset="-120"/>
              </a:rPr>
              <a:t>Renouvellement</a:t>
            </a:r>
            <a:r>
              <a:rPr lang="en-US" sz="2400" dirty="0">
                <a:solidFill>
                  <a:srgbClr val="52586B"/>
                </a:solidFill>
                <a:ea typeface="Funnel Sans" pitchFamily="34" charset="-122"/>
                <a:cs typeface="Funnel Sans" pitchFamily="34" charset="-120"/>
              </a:rPr>
              <a:t> du projet </a:t>
            </a:r>
            <a:r>
              <a:rPr lang="en-US" sz="2400" dirty="0" err="1">
                <a:solidFill>
                  <a:srgbClr val="52586B"/>
                </a:solidFill>
                <a:ea typeface="Funnel Sans" pitchFamily="34" charset="-122"/>
                <a:cs typeface="Funnel Sans" pitchFamily="34" charset="-120"/>
              </a:rPr>
              <a:t>européen</a:t>
            </a:r>
            <a:r>
              <a:rPr lang="en-US" sz="2400" dirty="0">
                <a:solidFill>
                  <a:srgbClr val="52586B"/>
                </a:solidFill>
                <a:ea typeface="Funnel Sans" pitchFamily="34" charset="-122"/>
                <a:cs typeface="Funnel Sans" pitchFamily="34" charset="-120"/>
              </a:rPr>
              <a:t> </a:t>
            </a:r>
            <a:r>
              <a:rPr lang="en-US" sz="2400" dirty="0" err="1">
                <a:solidFill>
                  <a:srgbClr val="52586B"/>
                </a:solidFill>
                <a:ea typeface="Funnel Sans" pitchFamily="34" charset="-122"/>
                <a:cs typeface="Funnel Sans" pitchFamily="34" charset="-120"/>
              </a:rPr>
              <a:t>HySUP</a:t>
            </a:r>
            <a:r>
              <a:rPr lang="en-US" sz="2400" dirty="0">
                <a:solidFill>
                  <a:srgbClr val="52586B"/>
                </a:solidFill>
                <a:ea typeface="Funnel Sans" pitchFamily="34" charset="-122"/>
                <a:cs typeface="Funnel Sans" pitchFamily="34" charset="-120"/>
              </a:rPr>
              <a:t> (Deschryver &amp; Charlier, 2012)</a:t>
            </a:r>
            <a:endParaRPr lang="en-US" sz="2400" dirty="0"/>
          </a:p>
        </p:txBody>
      </p:sp>
      <p:pic>
        <p:nvPicPr>
          <p:cNvPr id="11" name="Graphique 10" descr="Mille avec un remplissage uni">
            <a:extLst>
              <a:ext uri="{FF2B5EF4-FFF2-40B4-BE49-F238E27FC236}">
                <a16:creationId xmlns:a16="http://schemas.microsoft.com/office/drawing/2014/main" id="{28F35B8A-50A7-96EA-9847-2C2A666F9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0190" y="2482071"/>
            <a:ext cx="1281497" cy="1281497"/>
          </a:xfrm>
          <a:prstGeom prst="rect">
            <a:avLst/>
          </a:prstGeom>
        </p:spPr>
      </p:pic>
      <p:sp>
        <p:nvSpPr>
          <p:cNvPr id="2" name="ZoneTexte 1">
            <a:extLst>
              <a:ext uri="{FF2B5EF4-FFF2-40B4-BE49-F238E27FC236}">
                <a16:creationId xmlns:a16="http://schemas.microsoft.com/office/drawing/2014/main" id="{53242560-75FD-B6FC-92A4-E500EBF9EADB}"/>
              </a:ext>
            </a:extLst>
          </p:cNvPr>
          <p:cNvSpPr txBox="1"/>
          <p:nvPr/>
        </p:nvSpPr>
        <p:spPr>
          <a:xfrm>
            <a:off x="1675538" y="7716645"/>
            <a:ext cx="3122341" cy="307777"/>
          </a:xfrm>
          <a:prstGeom prst="rect">
            <a:avLst/>
          </a:prstGeom>
          <a:noFill/>
        </p:spPr>
        <p:txBody>
          <a:bodyPr wrap="square" rtlCol="0">
            <a:spAutoFit/>
          </a:bodyPr>
          <a:lstStyle/>
          <a:p>
            <a:r>
              <a:rPr lang="fr-FR" sz="1400" i="1" dirty="0">
                <a:solidFill>
                  <a:schemeClr val="tx1">
                    <a:lumMod val="50000"/>
                    <a:lumOff val="50000"/>
                  </a:schemeClr>
                </a:solidFill>
              </a:rPr>
              <a:t>Image générée par </a:t>
            </a:r>
            <a:r>
              <a:rPr lang="fr-FR" sz="1400" i="1" dirty="0" err="1">
                <a:solidFill>
                  <a:schemeClr val="tx1">
                    <a:lumMod val="50000"/>
                    <a:lumOff val="50000"/>
                  </a:schemeClr>
                </a:solidFill>
              </a:rPr>
              <a:t>Gamma.app</a:t>
            </a:r>
            <a:r>
              <a:rPr lang="fr-FR" sz="1400" i="1" dirty="0">
                <a:solidFill>
                  <a:schemeClr val="tx1">
                    <a:lumMod val="50000"/>
                    <a:lumOff val="50000"/>
                  </a:schemeClr>
                </a:solidFill>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a:extLst>
              <a:ext uri="{FF2B5EF4-FFF2-40B4-BE49-F238E27FC236}">
                <a16:creationId xmlns:a16="http://schemas.microsoft.com/office/drawing/2014/main" id="{2183BFCD-85B7-ADB2-E579-7ABE7AEC8AF2}"/>
              </a:ext>
            </a:extLst>
          </p:cNvPr>
          <p:cNvPicPr>
            <a:picLocks noChangeAspect="1"/>
          </p:cNvPicPr>
          <p:nvPr/>
        </p:nvPicPr>
        <p:blipFill>
          <a:blip r:embed="rId2"/>
          <a:stretch>
            <a:fillRect/>
          </a:stretch>
        </p:blipFill>
        <p:spPr>
          <a:xfrm>
            <a:off x="4301761" y="1917502"/>
            <a:ext cx="1134070" cy="1360884"/>
          </a:xfrm>
          <a:prstGeom prst="rect">
            <a:avLst/>
          </a:prstGeom>
        </p:spPr>
      </p:pic>
      <p:sp>
        <p:nvSpPr>
          <p:cNvPr id="4" name="Text 1">
            <a:extLst>
              <a:ext uri="{FF2B5EF4-FFF2-40B4-BE49-F238E27FC236}">
                <a16:creationId xmlns:a16="http://schemas.microsoft.com/office/drawing/2014/main" id="{99608176-E2A8-0F76-3D45-7967EA1DE509}"/>
              </a:ext>
            </a:extLst>
          </p:cNvPr>
          <p:cNvSpPr/>
          <p:nvPr/>
        </p:nvSpPr>
        <p:spPr>
          <a:xfrm>
            <a:off x="5775993" y="2144316"/>
            <a:ext cx="4702612" cy="354330"/>
          </a:xfrm>
          <a:prstGeom prst="rect">
            <a:avLst/>
          </a:prstGeom>
          <a:noFill/>
          <a:ln/>
        </p:spPr>
        <p:txBody>
          <a:bodyPr wrap="none" lIns="0" tIns="0" rIns="0" bIns="0" rtlCol="0" anchor="t"/>
          <a:lstStyle/>
          <a:p>
            <a:pPr marL="0" indent="0" algn="l">
              <a:lnSpc>
                <a:spcPts val="2750"/>
              </a:lnSpc>
              <a:buNone/>
            </a:pPr>
            <a:r>
              <a:rPr lang="en-US" sz="2800" dirty="0">
                <a:solidFill>
                  <a:srgbClr val="2B4150"/>
                </a:solidFill>
                <a:latin typeface="MuseoModerno Medium" pitchFamily="34" charset="0"/>
                <a:ea typeface="MuseoModerno Medium" pitchFamily="34" charset="-122"/>
                <a:cs typeface="MuseoModerno Medium" pitchFamily="34" charset="-120"/>
              </a:rPr>
              <a:t>WP1: Actualisation de la typologie</a:t>
            </a:r>
            <a:endParaRPr lang="en-US" sz="2800" dirty="0"/>
          </a:p>
        </p:txBody>
      </p:sp>
      <p:sp>
        <p:nvSpPr>
          <p:cNvPr id="5" name="Text 2">
            <a:extLst>
              <a:ext uri="{FF2B5EF4-FFF2-40B4-BE49-F238E27FC236}">
                <a16:creationId xmlns:a16="http://schemas.microsoft.com/office/drawing/2014/main" id="{9CB22A82-8095-B542-61A1-44B226788B6E}"/>
              </a:ext>
            </a:extLst>
          </p:cNvPr>
          <p:cNvSpPr/>
          <p:nvPr/>
        </p:nvSpPr>
        <p:spPr>
          <a:xfrm>
            <a:off x="5775993" y="2634734"/>
            <a:ext cx="6082189" cy="362903"/>
          </a:xfrm>
          <a:prstGeom prst="rect">
            <a:avLst/>
          </a:prstGeom>
          <a:noFill/>
          <a:ln/>
        </p:spPr>
        <p:txBody>
          <a:bodyPr wrap="none" lIns="0" tIns="0" rIns="0" bIns="0" rtlCol="0" anchor="t"/>
          <a:lstStyle/>
          <a:p>
            <a:pPr>
              <a:lnSpc>
                <a:spcPts val="2850"/>
              </a:lnSpc>
            </a:pPr>
            <a:r>
              <a:rPr lang="en-US" sz="2000" dirty="0">
                <a:solidFill>
                  <a:srgbClr val="2B4150"/>
                </a:solidFill>
                <a:latin typeface="Source Sans Pro" pitchFamily="34" charset="0"/>
                <a:ea typeface="Source Sans Pro" pitchFamily="34" charset="-122"/>
                <a:cs typeface="Source Sans Pro" pitchFamily="34" charset="-120"/>
              </a:rPr>
              <a:t>Étude quantitative (150 </a:t>
            </a:r>
            <a:r>
              <a:rPr lang="en-US" sz="2000" dirty="0" err="1">
                <a:solidFill>
                  <a:srgbClr val="2B4150"/>
                </a:solidFill>
                <a:latin typeface="Source Sans Pro" pitchFamily="34" charset="0"/>
                <a:ea typeface="Source Sans Pro" pitchFamily="34" charset="-122"/>
                <a:cs typeface="Source Sans Pro" pitchFamily="34" charset="-120"/>
              </a:rPr>
              <a:t>enseignant.e.s</a:t>
            </a:r>
            <a:r>
              <a:rPr lang="en-US" sz="2000" dirty="0">
                <a:solidFill>
                  <a:srgbClr val="2B4150"/>
                </a:solidFill>
                <a:latin typeface="Source Sans Pro" pitchFamily="34" charset="0"/>
                <a:ea typeface="Source Sans Pro" pitchFamily="34" charset="-122"/>
                <a:cs typeface="Source Sans Pro" pitchFamily="34" charset="-120"/>
              </a:rPr>
              <a:t> et 3 000 </a:t>
            </a:r>
            <a:r>
              <a:rPr lang="en-US" sz="2000" dirty="0" err="1">
                <a:solidFill>
                  <a:srgbClr val="2B4150"/>
                </a:solidFill>
                <a:latin typeface="Source Sans Pro" pitchFamily="34" charset="0"/>
                <a:ea typeface="Source Sans Pro" pitchFamily="34" charset="-122"/>
                <a:cs typeface="Source Sans Pro" pitchFamily="34" charset="-120"/>
              </a:rPr>
              <a:t>étudiant.e.s</a:t>
            </a:r>
            <a:r>
              <a:rPr lang="en-US" sz="2000" dirty="0">
                <a:solidFill>
                  <a:srgbClr val="2B4150"/>
                </a:solidFill>
                <a:latin typeface="Source Sans Pro" pitchFamily="34" charset="0"/>
                <a:ea typeface="Source Sans Pro" pitchFamily="34" charset="-122"/>
                <a:cs typeface="Source Sans Pro" pitchFamily="34" charset="-120"/>
              </a:rPr>
              <a:t>)</a:t>
            </a:r>
            <a:endParaRPr lang="en-US" sz="2000" dirty="0"/>
          </a:p>
        </p:txBody>
      </p:sp>
      <p:pic>
        <p:nvPicPr>
          <p:cNvPr id="6" name="Image 2" descr="preencoded.png">
            <a:extLst>
              <a:ext uri="{FF2B5EF4-FFF2-40B4-BE49-F238E27FC236}">
                <a16:creationId xmlns:a16="http://schemas.microsoft.com/office/drawing/2014/main" id="{153CE0AD-C2BA-0B0C-9DDD-39A3CC2C3B33}"/>
              </a:ext>
            </a:extLst>
          </p:cNvPr>
          <p:cNvPicPr>
            <a:picLocks noChangeAspect="1"/>
          </p:cNvPicPr>
          <p:nvPr/>
        </p:nvPicPr>
        <p:blipFill>
          <a:blip r:embed="rId3"/>
          <a:stretch>
            <a:fillRect/>
          </a:stretch>
        </p:blipFill>
        <p:spPr>
          <a:xfrm>
            <a:off x="4301761" y="3278386"/>
            <a:ext cx="1134070" cy="1360884"/>
          </a:xfrm>
          <a:prstGeom prst="rect">
            <a:avLst/>
          </a:prstGeom>
        </p:spPr>
      </p:pic>
      <p:sp>
        <p:nvSpPr>
          <p:cNvPr id="7" name="Text 3">
            <a:extLst>
              <a:ext uri="{FF2B5EF4-FFF2-40B4-BE49-F238E27FC236}">
                <a16:creationId xmlns:a16="http://schemas.microsoft.com/office/drawing/2014/main" id="{E09ED3A6-CEBF-DB71-3147-C66689FA0277}"/>
              </a:ext>
            </a:extLst>
          </p:cNvPr>
          <p:cNvSpPr/>
          <p:nvPr/>
        </p:nvSpPr>
        <p:spPr>
          <a:xfrm>
            <a:off x="5775993" y="3505200"/>
            <a:ext cx="4886444" cy="354330"/>
          </a:xfrm>
          <a:prstGeom prst="rect">
            <a:avLst/>
          </a:prstGeom>
          <a:noFill/>
          <a:ln/>
        </p:spPr>
        <p:txBody>
          <a:bodyPr wrap="none" lIns="0" tIns="0" rIns="0" bIns="0" rtlCol="0" anchor="t"/>
          <a:lstStyle/>
          <a:p>
            <a:pPr marL="0" indent="0" algn="l">
              <a:lnSpc>
                <a:spcPts val="2750"/>
              </a:lnSpc>
              <a:buNone/>
            </a:pPr>
            <a:r>
              <a:rPr lang="en-US" sz="2800" dirty="0">
                <a:solidFill>
                  <a:srgbClr val="2B4150"/>
                </a:solidFill>
                <a:latin typeface="MuseoModerno Medium" pitchFamily="34" charset="0"/>
                <a:ea typeface="MuseoModerno Medium" pitchFamily="34" charset="-122"/>
                <a:cs typeface="MuseoModerno Medium" pitchFamily="34" charset="-120"/>
              </a:rPr>
              <a:t>WP2: Suivi qualitatif et longitudinal</a:t>
            </a:r>
            <a:endParaRPr lang="en-US" sz="2800" dirty="0"/>
          </a:p>
        </p:txBody>
      </p:sp>
      <p:sp>
        <p:nvSpPr>
          <p:cNvPr id="8" name="Text 4">
            <a:extLst>
              <a:ext uri="{FF2B5EF4-FFF2-40B4-BE49-F238E27FC236}">
                <a16:creationId xmlns:a16="http://schemas.microsoft.com/office/drawing/2014/main" id="{5D15B4EA-A322-BF3B-6F70-C09BDF890309}"/>
              </a:ext>
            </a:extLst>
          </p:cNvPr>
          <p:cNvSpPr/>
          <p:nvPr/>
        </p:nvSpPr>
        <p:spPr>
          <a:xfrm>
            <a:off x="5775993" y="3995618"/>
            <a:ext cx="6082189" cy="362903"/>
          </a:xfrm>
          <a:prstGeom prst="rect">
            <a:avLst/>
          </a:prstGeom>
          <a:noFill/>
          <a:ln/>
        </p:spPr>
        <p:txBody>
          <a:bodyPr wrap="none" lIns="0" tIns="0" rIns="0" bIns="0" rtlCol="0" anchor="t"/>
          <a:lstStyle/>
          <a:p>
            <a:pPr>
              <a:lnSpc>
                <a:spcPts val="2850"/>
              </a:lnSpc>
            </a:pPr>
            <a:r>
              <a:rPr lang="en-US" sz="2000" dirty="0">
                <a:solidFill>
                  <a:srgbClr val="2B4150"/>
                </a:solidFill>
                <a:latin typeface="Source Sans Pro" pitchFamily="34" charset="0"/>
                <a:ea typeface="Source Sans Pro" pitchFamily="34" charset="-122"/>
                <a:cs typeface="Source Sans Pro" pitchFamily="34" charset="-120"/>
              </a:rPr>
              <a:t>Étude qualitative (15 </a:t>
            </a:r>
            <a:r>
              <a:rPr lang="en-US" sz="2000" dirty="0" err="1">
                <a:solidFill>
                  <a:srgbClr val="2B4150"/>
                </a:solidFill>
                <a:latin typeface="Source Sans Pro" pitchFamily="34" charset="0"/>
                <a:ea typeface="Source Sans Pro" pitchFamily="34" charset="-122"/>
                <a:cs typeface="Source Sans Pro" pitchFamily="34" charset="-120"/>
              </a:rPr>
              <a:t>dispositifs</a:t>
            </a:r>
            <a:r>
              <a:rPr lang="en-US" sz="2000" dirty="0">
                <a:solidFill>
                  <a:srgbClr val="2B4150"/>
                </a:solidFill>
                <a:latin typeface="Source Sans Pro" pitchFamily="34" charset="0"/>
                <a:ea typeface="Source Sans Pro" pitchFamily="34" charset="-122"/>
                <a:cs typeface="Source Sans Pro" pitchFamily="34" charset="-120"/>
              </a:rPr>
              <a:t> dans 6 </a:t>
            </a:r>
            <a:r>
              <a:rPr lang="en-US" sz="2000" dirty="0" err="1">
                <a:solidFill>
                  <a:srgbClr val="2B4150"/>
                </a:solidFill>
                <a:latin typeface="Source Sans Pro" pitchFamily="34" charset="0"/>
                <a:ea typeface="Source Sans Pro" pitchFamily="34" charset="-122"/>
                <a:cs typeface="Source Sans Pro" pitchFamily="34" charset="-120"/>
              </a:rPr>
              <a:t>établissements</a:t>
            </a:r>
            <a:r>
              <a:rPr lang="en-US" sz="2000" dirty="0">
                <a:solidFill>
                  <a:srgbClr val="2B4150"/>
                </a:solidFill>
                <a:latin typeface="Source Sans Pro" pitchFamily="34" charset="0"/>
                <a:ea typeface="Source Sans Pro" pitchFamily="34" charset="-122"/>
                <a:cs typeface="Source Sans Pro" pitchFamily="34" charset="-120"/>
              </a:rPr>
              <a:t>)</a:t>
            </a:r>
            <a:endParaRPr lang="en-US" sz="2000" dirty="0"/>
          </a:p>
        </p:txBody>
      </p:sp>
      <p:pic>
        <p:nvPicPr>
          <p:cNvPr id="9" name="Image 3" descr="preencoded.png">
            <a:extLst>
              <a:ext uri="{FF2B5EF4-FFF2-40B4-BE49-F238E27FC236}">
                <a16:creationId xmlns:a16="http://schemas.microsoft.com/office/drawing/2014/main" id="{B577F4E3-55F9-4878-CA2B-C603EB29E521}"/>
              </a:ext>
            </a:extLst>
          </p:cNvPr>
          <p:cNvPicPr>
            <a:picLocks noChangeAspect="1"/>
          </p:cNvPicPr>
          <p:nvPr/>
        </p:nvPicPr>
        <p:blipFill>
          <a:blip r:embed="rId4"/>
          <a:stretch>
            <a:fillRect/>
          </a:stretch>
        </p:blipFill>
        <p:spPr>
          <a:xfrm>
            <a:off x="4301761" y="4639270"/>
            <a:ext cx="1134070" cy="1360884"/>
          </a:xfrm>
          <a:prstGeom prst="rect">
            <a:avLst/>
          </a:prstGeom>
        </p:spPr>
      </p:pic>
      <p:sp>
        <p:nvSpPr>
          <p:cNvPr id="10" name="Text 5">
            <a:extLst>
              <a:ext uri="{FF2B5EF4-FFF2-40B4-BE49-F238E27FC236}">
                <a16:creationId xmlns:a16="http://schemas.microsoft.com/office/drawing/2014/main" id="{4623172B-EFAF-4FD8-3A17-C1999426AF0F}"/>
              </a:ext>
            </a:extLst>
          </p:cNvPr>
          <p:cNvSpPr/>
          <p:nvPr/>
        </p:nvSpPr>
        <p:spPr>
          <a:xfrm>
            <a:off x="5775993" y="4866084"/>
            <a:ext cx="4216003" cy="354330"/>
          </a:xfrm>
          <a:prstGeom prst="rect">
            <a:avLst/>
          </a:prstGeom>
          <a:noFill/>
          <a:ln/>
        </p:spPr>
        <p:txBody>
          <a:bodyPr wrap="none" lIns="0" tIns="0" rIns="0" bIns="0" rtlCol="0" anchor="t"/>
          <a:lstStyle/>
          <a:p>
            <a:pPr marL="0" indent="0" algn="l">
              <a:lnSpc>
                <a:spcPts val="2750"/>
              </a:lnSpc>
              <a:buNone/>
            </a:pPr>
            <a:r>
              <a:rPr lang="en-US" sz="2800" dirty="0">
                <a:solidFill>
                  <a:srgbClr val="2B4150"/>
                </a:solidFill>
                <a:latin typeface="MuseoModerno Medium" pitchFamily="34" charset="0"/>
                <a:ea typeface="MuseoModerno Medium" pitchFamily="34" charset="-122"/>
                <a:cs typeface="MuseoModerno Medium" pitchFamily="34" charset="-120"/>
              </a:rPr>
              <a:t>WP3: Contextes institutionnels</a:t>
            </a:r>
            <a:endParaRPr lang="en-US" sz="2800" dirty="0"/>
          </a:p>
        </p:txBody>
      </p:sp>
      <p:sp>
        <p:nvSpPr>
          <p:cNvPr id="11" name="Text 6">
            <a:extLst>
              <a:ext uri="{FF2B5EF4-FFF2-40B4-BE49-F238E27FC236}">
                <a16:creationId xmlns:a16="http://schemas.microsoft.com/office/drawing/2014/main" id="{69284D11-E771-FC32-5687-BE6162A1E483}"/>
              </a:ext>
            </a:extLst>
          </p:cNvPr>
          <p:cNvSpPr/>
          <p:nvPr/>
        </p:nvSpPr>
        <p:spPr>
          <a:xfrm>
            <a:off x="5775993" y="5356503"/>
            <a:ext cx="6082189" cy="362903"/>
          </a:xfrm>
          <a:prstGeom prst="rect">
            <a:avLst/>
          </a:prstGeom>
          <a:noFill/>
          <a:ln/>
        </p:spPr>
        <p:txBody>
          <a:bodyPr wrap="none" lIns="0" tIns="0" rIns="0" bIns="0" rtlCol="0" anchor="t"/>
          <a:lstStyle/>
          <a:p>
            <a:pPr>
              <a:lnSpc>
                <a:spcPts val="2850"/>
              </a:lnSpc>
            </a:pPr>
            <a:r>
              <a:rPr lang="en-US" sz="2000" dirty="0">
                <a:solidFill>
                  <a:srgbClr val="2B4150"/>
                </a:solidFill>
                <a:latin typeface="Source Sans Pro" pitchFamily="34" charset="0"/>
                <a:ea typeface="Source Sans Pro" pitchFamily="34" charset="-122"/>
                <a:cs typeface="Source Sans Pro" pitchFamily="34" charset="-120"/>
              </a:rPr>
              <a:t>Étude qualitative (4 </a:t>
            </a:r>
            <a:r>
              <a:rPr lang="en-US" sz="2000" dirty="0" err="1">
                <a:solidFill>
                  <a:srgbClr val="2B4150"/>
                </a:solidFill>
                <a:latin typeface="Source Sans Pro" pitchFamily="34" charset="0"/>
                <a:ea typeface="Source Sans Pro" pitchFamily="34" charset="-122"/>
                <a:cs typeface="Source Sans Pro" pitchFamily="34" charset="-120"/>
              </a:rPr>
              <a:t>établissements</a:t>
            </a:r>
            <a:r>
              <a:rPr lang="en-US" sz="2000" dirty="0">
                <a:solidFill>
                  <a:srgbClr val="2B4150"/>
                </a:solidFill>
                <a:latin typeface="Source Sans Pro" pitchFamily="34" charset="0"/>
                <a:ea typeface="Source Sans Pro" pitchFamily="34" charset="-122"/>
                <a:cs typeface="Source Sans Pro" pitchFamily="34" charset="-120"/>
              </a:rPr>
              <a:t>)</a:t>
            </a:r>
            <a:endParaRPr lang="en-US" sz="2000" dirty="0"/>
          </a:p>
        </p:txBody>
      </p:sp>
      <p:pic>
        <p:nvPicPr>
          <p:cNvPr id="12" name="Image 4" descr="preencoded.png">
            <a:extLst>
              <a:ext uri="{FF2B5EF4-FFF2-40B4-BE49-F238E27FC236}">
                <a16:creationId xmlns:a16="http://schemas.microsoft.com/office/drawing/2014/main" id="{AC369A2A-2300-A832-B76B-258B97FB86AA}"/>
              </a:ext>
            </a:extLst>
          </p:cNvPr>
          <p:cNvPicPr>
            <a:picLocks noChangeAspect="1"/>
          </p:cNvPicPr>
          <p:nvPr/>
        </p:nvPicPr>
        <p:blipFill>
          <a:blip r:embed="rId5"/>
          <a:stretch>
            <a:fillRect/>
          </a:stretch>
        </p:blipFill>
        <p:spPr>
          <a:xfrm>
            <a:off x="4301761" y="6000155"/>
            <a:ext cx="1134070" cy="1360884"/>
          </a:xfrm>
          <a:prstGeom prst="rect">
            <a:avLst/>
          </a:prstGeom>
        </p:spPr>
      </p:pic>
      <p:sp>
        <p:nvSpPr>
          <p:cNvPr id="13" name="Text 7">
            <a:extLst>
              <a:ext uri="{FF2B5EF4-FFF2-40B4-BE49-F238E27FC236}">
                <a16:creationId xmlns:a16="http://schemas.microsoft.com/office/drawing/2014/main" id="{4B7FE48A-BD42-31BB-8023-868CC41001A8}"/>
              </a:ext>
            </a:extLst>
          </p:cNvPr>
          <p:cNvSpPr/>
          <p:nvPr/>
        </p:nvSpPr>
        <p:spPr>
          <a:xfrm>
            <a:off x="5775993" y="6226969"/>
            <a:ext cx="4857036" cy="354330"/>
          </a:xfrm>
          <a:prstGeom prst="rect">
            <a:avLst/>
          </a:prstGeom>
          <a:noFill/>
          <a:ln/>
        </p:spPr>
        <p:txBody>
          <a:bodyPr wrap="none" lIns="0" tIns="0" rIns="0" bIns="0" rtlCol="0" anchor="t"/>
          <a:lstStyle/>
          <a:p>
            <a:pPr marL="0" indent="0" algn="l">
              <a:lnSpc>
                <a:spcPts val="2750"/>
              </a:lnSpc>
              <a:buNone/>
            </a:pPr>
            <a:r>
              <a:rPr lang="en-US" sz="2800" dirty="0">
                <a:solidFill>
                  <a:srgbClr val="2B4150"/>
                </a:solidFill>
                <a:latin typeface="MuseoModerno Medium" pitchFamily="34" charset="0"/>
                <a:ea typeface="MuseoModerno Medium" pitchFamily="34" charset="-122"/>
                <a:cs typeface="MuseoModerno Medium" pitchFamily="34" charset="-120"/>
              </a:rPr>
              <a:t>WP4: Dissémination et valorisation</a:t>
            </a:r>
            <a:endParaRPr lang="en-US" sz="2800" dirty="0"/>
          </a:p>
        </p:txBody>
      </p:sp>
      <p:sp>
        <p:nvSpPr>
          <p:cNvPr id="16" name="Text 0">
            <a:extLst>
              <a:ext uri="{FF2B5EF4-FFF2-40B4-BE49-F238E27FC236}">
                <a16:creationId xmlns:a16="http://schemas.microsoft.com/office/drawing/2014/main" id="{74A63CF7-7FAA-8554-63CA-0EFA0F3DB00A}"/>
              </a:ext>
            </a:extLst>
          </p:cNvPr>
          <p:cNvSpPr/>
          <p:nvPr/>
        </p:nvSpPr>
        <p:spPr>
          <a:xfrm>
            <a:off x="676546" y="791944"/>
            <a:ext cx="9315450" cy="708779"/>
          </a:xfrm>
          <a:prstGeom prst="rect">
            <a:avLst/>
          </a:prstGeom>
          <a:noFill/>
          <a:ln/>
        </p:spPr>
        <p:txBody>
          <a:bodyPr wrap="none" lIns="0" tIns="0" rIns="0" bIns="0" rtlCol="0" anchor="t"/>
          <a:lstStyle/>
          <a:p>
            <a:pPr marL="0" indent="0" algn="l">
              <a:lnSpc>
                <a:spcPts val="5550"/>
              </a:lnSpc>
              <a:buNone/>
            </a:pPr>
            <a:r>
              <a:rPr lang="en-US" sz="4000" dirty="0">
                <a:solidFill>
                  <a:srgbClr val="373B48"/>
                </a:solidFill>
                <a:latin typeface="Mona Sans Semi Bold" pitchFamily="34" charset="0"/>
                <a:ea typeface="Mona Sans Semi Bold" pitchFamily="34" charset="-122"/>
                <a:cs typeface="Mona Sans Semi Bold" pitchFamily="34" charset="-120"/>
              </a:rPr>
              <a:t>Structure du </a:t>
            </a:r>
            <a:r>
              <a:rPr lang="en-US" sz="4000" dirty="0" err="1">
                <a:solidFill>
                  <a:srgbClr val="373B48"/>
                </a:solidFill>
                <a:latin typeface="Mona Sans Semi Bold" pitchFamily="34" charset="0"/>
                <a:ea typeface="Mona Sans Semi Bold" pitchFamily="34" charset="-122"/>
                <a:cs typeface="Mona Sans Semi Bold" pitchFamily="34" charset="-120"/>
              </a:rPr>
              <a:t>projet</a:t>
            </a:r>
            <a:endParaRPr lang="en-US" sz="4000" dirty="0">
              <a:solidFill>
                <a:srgbClr val="373B48"/>
              </a:solidFill>
              <a:latin typeface="Mona Sans Semi Bold" pitchFamily="34" charset="0"/>
              <a:ea typeface="Mona Sans Semi Bold" pitchFamily="34" charset="-122"/>
              <a:cs typeface="Mona Sans Semi Bold" pitchFamily="34" charset="-120"/>
            </a:endParaRPr>
          </a:p>
          <a:p>
            <a:pPr marL="0" indent="0" algn="l">
              <a:lnSpc>
                <a:spcPts val="5550"/>
              </a:lnSpc>
              <a:buNone/>
            </a:pPr>
            <a:endParaRPr lang="en-US" sz="4000" dirty="0" err="1">
              <a:solidFill>
                <a:srgbClr val="373B48"/>
              </a:solidFill>
              <a:latin typeface="Mona Sans Semi Bold" pitchFamily="34" charset="0"/>
              <a:ea typeface="Mona Sans Semi Bold" pitchFamily="34" charset="-122"/>
              <a:cs typeface="Mona Sans Semi Bold" pitchFamily="34" charset="-120"/>
            </a:endParaRPr>
          </a:p>
        </p:txBody>
      </p:sp>
    </p:spTree>
    <p:extLst>
      <p:ext uri="{BB962C8B-B14F-4D97-AF65-F5344CB8AC3E}">
        <p14:creationId xmlns:p14="http://schemas.microsoft.com/office/powerpoint/2010/main" val="356291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B2EFA7C-3517-D2AF-698D-BDEBBF92CA81}"/>
              </a:ext>
            </a:extLst>
          </p:cNvPr>
          <p:cNvSpPr txBox="1"/>
          <p:nvPr/>
        </p:nvSpPr>
        <p:spPr>
          <a:xfrm>
            <a:off x="681445" y="785422"/>
            <a:ext cx="6165670" cy="500393"/>
          </a:xfrm>
          <a:prstGeom prst="rect">
            <a:avLst/>
          </a:prstGeom>
          <a:noFill/>
        </p:spPr>
        <p:txBody>
          <a:bodyPr wrap="square">
            <a:spAutoFit/>
          </a:bodyPr>
          <a:lstStyle/>
          <a:p>
            <a:pPr marL="0" indent="0" algn="l">
              <a:lnSpc>
                <a:spcPts val="2750"/>
              </a:lnSpc>
              <a:buNone/>
            </a:pPr>
            <a:r>
              <a:rPr lang="en-US" sz="4000" dirty="0">
                <a:solidFill>
                  <a:srgbClr val="52586B"/>
                </a:solidFill>
                <a:latin typeface="Mona Sans Semi Bold" pitchFamily="34" charset="0"/>
                <a:ea typeface="Mona Sans Semi Bold" pitchFamily="34" charset="-122"/>
                <a:cs typeface="Mona Sans Semi Bold" pitchFamily="34" charset="-120"/>
              </a:rPr>
              <a:t>Lecture </a:t>
            </a:r>
            <a:r>
              <a:rPr lang="en-US" sz="4000" dirty="0" err="1">
                <a:solidFill>
                  <a:srgbClr val="52586B"/>
                </a:solidFill>
                <a:latin typeface="Mona Sans Semi Bold" pitchFamily="34" charset="0"/>
                <a:ea typeface="Mona Sans Semi Bold" pitchFamily="34" charset="-122"/>
                <a:cs typeface="Mona Sans Semi Bold" pitchFamily="34" charset="-120"/>
              </a:rPr>
              <a:t>écosystémique</a:t>
            </a:r>
            <a:endParaRPr lang="en-US" sz="4000" dirty="0"/>
          </a:p>
        </p:txBody>
      </p:sp>
      <p:pic>
        <p:nvPicPr>
          <p:cNvPr id="4" name="Image 1" descr="preencoded.png">
            <a:extLst>
              <a:ext uri="{FF2B5EF4-FFF2-40B4-BE49-F238E27FC236}">
                <a16:creationId xmlns:a16="http://schemas.microsoft.com/office/drawing/2014/main" id="{9D8B7F22-7BD1-804C-2277-57CE9E4B08B6}"/>
              </a:ext>
            </a:extLst>
          </p:cNvPr>
          <p:cNvPicPr>
            <a:picLocks noChangeAspect="1"/>
          </p:cNvPicPr>
          <p:nvPr/>
        </p:nvPicPr>
        <p:blipFill>
          <a:blip r:embed="rId3"/>
          <a:stretch>
            <a:fillRect/>
          </a:stretch>
        </p:blipFill>
        <p:spPr>
          <a:xfrm flipH="1">
            <a:off x="8083925" y="2920443"/>
            <a:ext cx="743543" cy="892252"/>
          </a:xfrm>
          <a:prstGeom prst="rect">
            <a:avLst/>
          </a:prstGeom>
        </p:spPr>
      </p:pic>
      <p:sp>
        <p:nvSpPr>
          <p:cNvPr id="5" name="Text 1">
            <a:extLst>
              <a:ext uri="{FF2B5EF4-FFF2-40B4-BE49-F238E27FC236}">
                <a16:creationId xmlns:a16="http://schemas.microsoft.com/office/drawing/2014/main" id="{68A8BBB3-D6EE-56A2-447E-504D03A109EC}"/>
              </a:ext>
            </a:extLst>
          </p:cNvPr>
          <p:cNvSpPr/>
          <p:nvPr/>
        </p:nvSpPr>
        <p:spPr>
          <a:xfrm flipH="1">
            <a:off x="9039641" y="2992769"/>
            <a:ext cx="900291" cy="232313"/>
          </a:xfrm>
          <a:prstGeom prst="rect">
            <a:avLst/>
          </a:prstGeom>
          <a:noFill/>
          <a:ln/>
        </p:spPr>
        <p:txBody>
          <a:bodyPr wrap="none" lIns="0" tIns="0" rIns="0" bIns="0" rtlCol="0" anchor="t"/>
          <a:lstStyle/>
          <a:p>
            <a:pPr marL="0" indent="0" algn="l">
              <a:lnSpc>
                <a:spcPts val="2750"/>
              </a:lnSpc>
              <a:buNone/>
            </a:pPr>
            <a:r>
              <a:rPr lang="en-US" sz="2000" dirty="0">
                <a:solidFill>
                  <a:srgbClr val="2B4150"/>
                </a:solidFill>
                <a:latin typeface="MuseoModerno Medium" pitchFamily="34" charset="0"/>
                <a:ea typeface="MuseoModerno Medium" pitchFamily="34" charset="-122"/>
                <a:cs typeface="MuseoModerno Medium" pitchFamily="34" charset="-120"/>
              </a:rPr>
              <a:t>WP1: Actualisation de la typologie</a:t>
            </a:r>
            <a:endParaRPr lang="en-US" sz="2000" dirty="0"/>
          </a:p>
        </p:txBody>
      </p:sp>
      <p:sp>
        <p:nvSpPr>
          <p:cNvPr id="6" name="Text 2">
            <a:extLst>
              <a:ext uri="{FF2B5EF4-FFF2-40B4-BE49-F238E27FC236}">
                <a16:creationId xmlns:a16="http://schemas.microsoft.com/office/drawing/2014/main" id="{5CB95AC8-F3CA-AC94-2303-862061CD1AA5}"/>
              </a:ext>
            </a:extLst>
          </p:cNvPr>
          <p:cNvSpPr/>
          <p:nvPr/>
        </p:nvSpPr>
        <p:spPr>
          <a:xfrm flipH="1">
            <a:off x="9039641" y="3432466"/>
            <a:ext cx="1164405" cy="237934"/>
          </a:xfrm>
          <a:prstGeom prst="rect">
            <a:avLst/>
          </a:prstGeom>
          <a:noFill/>
          <a:ln/>
        </p:spPr>
        <p:txBody>
          <a:bodyPr wrap="none" lIns="0" tIns="0" rIns="0" bIns="0" rtlCol="0" anchor="t"/>
          <a:lstStyle/>
          <a:p>
            <a:pPr>
              <a:lnSpc>
                <a:spcPts val="2850"/>
              </a:lnSpc>
            </a:pPr>
            <a:r>
              <a:rPr lang="en-US" sz="1600" dirty="0">
                <a:solidFill>
                  <a:srgbClr val="2B4150"/>
                </a:solidFill>
                <a:latin typeface="Source Sans Pro" pitchFamily="34" charset="0"/>
                <a:ea typeface="Source Sans Pro" pitchFamily="34" charset="-122"/>
                <a:cs typeface="Source Sans Pro" pitchFamily="34" charset="-120"/>
              </a:rPr>
              <a:t>Étude quantitative (150 </a:t>
            </a:r>
            <a:r>
              <a:rPr lang="en-US" sz="1600" dirty="0" err="1">
                <a:solidFill>
                  <a:srgbClr val="2B4150"/>
                </a:solidFill>
                <a:latin typeface="Source Sans Pro" pitchFamily="34" charset="0"/>
                <a:ea typeface="Source Sans Pro" pitchFamily="34" charset="-122"/>
                <a:cs typeface="Source Sans Pro" pitchFamily="34" charset="-120"/>
              </a:rPr>
              <a:t>enseignant.e.s</a:t>
            </a:r>
            <a:r>
              <a:rPr lang="en-US" sz="1600" dirty="0">
                <a:solidFill>
                  <a:srgbClr val="2B4150"/>
                </a:solidFill>
                <a:latin typeface="Source Sans Pro" pitchFamily="34" charset="0"/>
                <a:ea typeface="Source Sans Pro" pitchFamily="34" charset="-122"/>
                <a:cs typeface="Source Sans Pro" pitchFamily="34" charset="-120"/>
              </a:rPr>
              <a:t> et 3 000 </a:t>
            </a:r>
            <a:r>
              <a:rPr lang="en-US" sz="1600" dirty="0" err="1">
                <a:solidFill>
                  <a:srgbClr val="2B4150"/>
                </a:solidFill>
                <a:latin typeface="Source Sans Pro" pitchFamily="34" charset="0"/>
                <a:ea typeface="Source Sans Pro" pitchFamily="34" charset="-122"/>
                <a:cs typeface="Source Sans Pro" pitchFamily="34" charset="-120"/>
              </a:rPr>
              <a:t>étudiant.e.s</a:t>
            </a:r>
            <a:r>
              <a:rPr lang="en-US" sz="1600" dirty="0">
                <a:solidFill>
                  <a:srgbClr val="2B4150"/>
                </a:solidFill>
                <a:latin typeface="Source Sans Pro" pitchFamily="34" charset="0"/>
                <a:ea typeface="Source Sans Pro" pitchFamily="34" charset="-122"/>
                <a:cs typeface="Source Sans Pro" pitchFamily="34" charset="-120"/>
              </a:rPr>
              <a:t>)</a:t>
            </a:r>
            <a:endParaRPr lang="en-US" sz="1600" dirty="0"/>
          </a:p>
        </p:txBody>
      </p:sp>
      <p:pic>
        <p:nvPicPr>
          <p:cNvPr id="7" name="Image 2" descr="preencoded.png">
            <a:extLst>
              <a:ext uri="{FF2B5EF4-FFF2-40B4-BE49-F238E27FC236}">
                <a16:creationId xmlns:a16="http://schemas.microsoft.com/office/drawing/2014/main" id="{269EB6B5-AE17-8E24-8DF3-8FBA63049224}"/>
              </a:ext>
            </a:extLst>
          </p:cNvPr>
          <p:cNvPicPr>
            <a:picLocks noChangeAspect="1"/>
          </p:cNvPicPr>
          <p:nvPr/>
        </p:nvPicPr>
        <p:blipFill>
          <a:blip r:embed="rId4"/>
          <a:stretch>
            <a:fillRect/>
          </a:stretch>
        </p:blipFill>
        <p:spPr>
          <a:xfrm flipH="1">
            <a:off x="8083925" y="3906923"/>
            <a:ext cx="743543" cy="892252"/>
          </a:xfrm>
          <a:prstGeom prst="rect">
            <a:avLst/>
          </a:prstGeom>
        </p:spPr>
      </p:pic>
      <p:sp>
        <p:nvSpPr>
          <p:cNvPr id="9" name="Text 3">
            <a:extLst>
              <a:ext uri="{FF2B5EF4-FFF2-40B4-BE49-F238E27FC236}">
                <a16:creationId xmlns:a16="http://schemas.microsoft.com/office/drawing/2014/main" id="{F78611A4-9ACB-7068-4701-9294B3593CFE}"/>
              </a:ext>
            </a:extLst>
          </p:cNvPr>
          <p:cNvSpPr/>
          <p:nvPr/>
        </p:nvSpPr>
        <p:spPr>
          <a:xfrm flipH="1">
            <a:off x="9039641" y="3906923"/>
            <a:ext cx="935485" cy="232313"/>
          </a:xfrm>
          <a:prstGeom prst="rect">
            <a:avLst/>
          </a:prstGeom>
          <a:noFill/>
          <a:ln/>
        </p:spPr>
        <p:txBody>
          <a:bodyPr wrap="none" lIns="0" tIns="0" rIns="0" bIns="0" rtlCol="0" anchor="t"/>
          <a:lstStyle/>
          <a:p>
            <a:pPr marL="0" indent="0" algn="l">
              <a:lnSpc>
                <a:spcPts val="2750"/>
              </a:lnSpc>
              <a:buNone/>
            </a:pPr>
            <a:r>
              <a:rPr lang="en-US" sz="2000" dirty="0">
                <a:solidFill>
                  <a:srgbClr val="2B4150"/>
                </a:solidFill>
                <a:latin typeface="MuseoModerno Medium" pitchFamily="34" charset="0"/>
                <a:ea typeface="MuseoModerno Medium" pitchFamily="34" charset="-122"/>
                <a:cs typeface="MuseoModerno Medium" pitchFamily="34" charset="-120"/>
              </a:rPr>
              <a:t>WP2: Suivi qualitatif et longitudinal</a:t>
            </a:r>
            <a:endParaRPr lang="en-US" sz="2000" dirty="0"/>
          </a:p>
        </p:txBody>
      </p:sp>
      <p:sp>
        <p:nvSpPr>
          <p:cNvPr id="11" name="Text 4">
            <a:extLst>
              <a:ext uri="{FF2B5EF4-FFF2-40B4-BE49-F238E27FC236}">
                <a16:creationId xmlns:a16="http://schemas.microsoft.com/office/drawing/2014/main" id="{21BAE127-9BC5-F23F-085B-BB9F324D4516}"/>
              </a:ext>
            </a:extLst>
          </p:cNvPr>
          <p:cNvSpPr/>
          <p:nvPr/>
        </p:nvSpPr>
        <p:spPr>
          <a:xfrm flipH="1">
            <a:off x="9039641" y="4400294"/>
            <a:ext cx="1164405" cy="237934"/>
          </a:xfrm>
          <a:prstGeom prst="rect">
            <a:avLst/>
          </a:prstGeom>
          <a:noFill/>
          <a:ln/>
        </p:spPr>
        <p:txBody>
          <a:bodyPr wrap="none" lIns="0" tIns="0" rIns="0" bIns="0" rtlCol="0" anchor="t"/>
          <a:lstStyle/>
          <a:p>
            <a:pPr>
              <a:lnSpc>
                <a:spcPts val="2850"/>
              </a:lnSpc>
            </a:pPr>
            <a:r>
              <a:rPr lang="en-US" sz="1600" dirty="0">
                <a:solidFill>
                  <a:srgbClr val="2B4150"/>
                </a:solidFill>
                <a:latin typeface="Source Sans Pro" pitchFamily="34" charset="0"/>
                <a:ea typeface="Source Sans Pro" pitchFamily="34" charset="-122"/>
                <a:cs typeface="Source Sans Pro" pitchFamily="34" charset="-120"/>
              </a:rPr>
              <a:t>Étude qualitative (15 </a:t>
            </a:r>
            <a:r>
              <a:rPr lang="en-US" sz="1600" dirty="0" err="1">
                <a:solidFill>
                  <a:srgbClr val="2B4150"/>
                </a:solidFill>
                <a:latin typeface="Source Sans Pro" pitchFamily="34" charset="0"/>
                <a:ea typeface="Source Sans Pro" pitchFamily="34" charset="-122"/>
                <a:cs typeface="Source Sans Pro" pitchFamily="34" charset="-120"/>
              </a:rPr>
              <a:t>dispositifs</a:t>
            </a:r>
            <a:r>
              <a:rPr lang="en-US" sz="1600" dirty="0">
                <a:solidFill>
                  <a:srgbClr val="2B4150"/>
                </a:solidFill>
                <a:latin typeface="Source Sans Pro" pitchFamily="34" charset="0"/>
                <a:ea typeface="Source Sans Pro" pitchFamily="34" charset="-122"/>
                <a:cs typeface="Source Sans Pro" pitchFamily="34" charset="-120"/>
              </a:rPr>
              <a:t> dans 6 </a:t>
            </a:r>
            <a:r>
              <a:rPr lang="en-US" sz="1600" dirty="0" err="1">
                <a:solidFill>
                  <a:srgbClr val="2B4150"/>
                </a:solidFill>
                <a:latin typeface="Source Sans Pro" pitchFamily="34" charset="0"/>
                <a:ea typeface="Source Sans Pro" pitchFamily="34" charset="-122"/>
                <a:cs typeface="Source Sans Pro" pitchFamily="34" charset="-120"/>
              </a:rPr>
              <a:t>établissements</a:t>
            </a:r>
            <a:r>
              <a:rPr lang="en-US" sz="1600" dirty="0">
                <a:solidFill>
                  <a:srgbClr val="2B4150"/>
                </a:solidFill>
                <a:latin typeface="Source Sans Pro" pitchFamily="34" charset="0"/>
                <a:ea typeface="Source Sans Pro" pitchFamily="34" charset="-122"/>
                <a:cs typeface="Source Sans Pro" pitchFamily="34" charset="-120"/>
              </a:rPr>
              <a:t>)</a:t>
            </a:r>
            <a:endParaRPr lang="en-US" sz="1600" dirty="0"/>
          </a:p>
        </p:txBody>
      </p:sp>
      <p:pic>
        <p:nvPicPr>
          <p:cNvPr id="12" name="Image 3" descr="preencoded.png">
            <a:extLst>
              <a:ext uri="{FF2B5EF4-FFF2-40B4-BE49-F238E27FC236}">
                <a16:creationId xmlns:a16="http://schemas.microsoft.com/office/drawing/2014/main" id="{EDB9DD19-A7A3-211C-A66D-441570028DA2}"/>
              </a:ext>
            </a:extLst>
          </p:cNvPr>
          <p:cNvPicPr>
            <a:picLocks noChangeAspect="1"/>
          </p:cNvPicPr>
          <p:nvPr/>
        </p:nvPicPr>
        <p:blipFill>
          <a:blip r:embed="rId5"/>
          <a:stretch>
            <a:fillRect/>
          </a:stretch>
        </p:blipFill>
        <p:spPr>
          <a:xfrm flipH="1">
            <a:off x="8083925" y="4953049"/>
            <a:ext cx="743543" cy="892252"/>
          </a:xfrm>
          <a:prstGeom prst="rect">
            <a:avLst/>
          </a:prstGeom>
        </p:spPr>
      </p:pic>
      <p:sp>
        <p:nvSpPr>
          <p:cNvPr id="13" name="Text 5">
            <a:extLst>
              <a:ext uri="{FF2B5EF4-FFF2-40B4-BE49-F238E27FC236}">
                <a16:creationId xmlns:a16="http://schemas.microsoft.com/office/drawing/2014/main" id="{A9C9B782-52FA-5ABC-75EC-0AD3E273F000}"/>
              </a:ext>
            </a:extLst>
          </p:cNvPr>
          <p:cNvSpPr/>
          <p:nvPr/>
        </p:nvSpPr>
        <p:spPr>
          <a:xfrm flipH="1">
            <a:off x="9039641" y="4983209"/>
            <a:ext cx="807133" cy="232313"/>
          </a:xfrm>
          <a:prstGeom prst="rect">
            <a:avLst/>
          </a:prstGeom>
          <a:noFill/>
          <a:ln/>
        </p:spPr>
        <p:txBody>
          <a:bodyPr wrap="none" lIns="0" tIns="0" rIns="0" bIns="0" rtlCol="0" anchor="t"/>
          <a:lstStyle/>
          <a:p>
            <a:pPr marL="0" indent="0" algn="l">
              <a:lnSpc>
                <a:spcPts val="2750"/>
              </a:lnSpc>
              <a:buNone/>
            </a:pPr>
            <a:r>
              <a:rPr lang="en-US" sz="2000" dirty="0">
                <a:solidFill>
                  <a:srgbClr val="2B4150"/>
                </a:solidFill>
                <a:latin typeface="MuseoModerno Medium" pitchFamily="34" charset="0"/>
                <a:ea typeface="MuseoModerno Medium" pitchFamily="34" charset="-122"/>
                <a:cs typeface="MuseoModerno Medium" pitchFamily="34" charset="-120"/>
              </a:rPr>
              <a:t>WP3: Contextes institutionnels</a:t>
            </a:r>
            <a:endParaRPr lang="en-US" sz="2000" dirty="0"/>
          </a:p>
        </p:txBody>
      </p:sp>
      <p:sp>
        <p:nvSpPr>
          <p:cNvPr id="14" name="Text 6">
            <a:extLst>
              <a:ext uri="{FF2B5EF4-FFF2-40B4-BE49-F238E27FC236}">
                <a16:creationId xmlns:a16="http://schemas.microsoft.com/office/drawing/2014/main" id="{072E1A47-EB90-F728-9C98-20FA2ACC78F5}"/>
              </a:ext>
            </a:extLst>
          </p:cNvPr>
          <p:cNvSpPr/>
          <p:nvPr/>
        </p:nvSpPr>
        <p:spPr>
          <a:xfrm flipH="1">
            <a:off x="9039641" y="5476581"/>
            <a:ext cx="1164405" cy="237934"/>
          </a:xfrm>
          <a:prstGeom prst="rect">
            <a:avLst/>
          </a:prstGeom>
          <a:noFill/>
          <a:ln/>
        </p:spPr>
        <p:txBody>
          <a:bodyPr wrap="none" lIns="0" tIns="0" rIns="0" bIns="0" rtlCol="0" anchor="t"/>
          <a:lstStyle/>
          <a:p>
            <a:pPr>
              <a:lnSpc>
                <a:spcPts val="2850"/>
              </a:lnSpc>
            </a:pPr>
            <a:r>
              <a:rPr lang="en-US" sz="1600" dirty="0">
                <a:solidFill>
                  <a:srgbClr val="2B4150"/>
                </a:solidFill>
                <a:latin typeface="Source Sans Pro" pitchFamily="34" charset="0"/>
                <a:ea typeface="Source Sans Pro" pitchFamily="34" charset="-122"/>
                <a:cs typeface="Source Sans Pro" pitchFamily="34" charset="-120"/>
              </a:rPr>
              <a:t>Étude qualitative (4 </a:t>
            </a:r>
            <a:r>
              <a:rPr lang="en-US" sz="1600" dirty="0" err="1">
                <a:solidFill>
                  <a:srgbClr val="2B4150"/>
                </a:solidFill>
                <a:latin typeface="Source Sans Pro" pitchFamily="34" charset="0"/>
                <a:ea typeface="Source Sans Pro" pitchFamily="34" charset="-122"/>
                <a:cs typeface="Source Sans Pro" pitchFamily="34" charset="-120"/>
              </a:rPr>
              <a:t>établissements</a:t>
            </a:r>
            <a:r>
              <a:rPr lang="en-US" sz="1600" dirty="0">
                <a:solidFill>
                  <a:srgbClr val="2B4150"/>
                </a:solidFill>
                <a:latin typeface="Source Sans Pro" pitchFamily="34" charset="0"/>
                <a:ea typeface="Source Sans Pro" pitchFamily="34" charset="-122"/>
                <a:cs typeface="Source Sans Pro" pitchFamily="34" charset="-120"/>
              </a:rPr>
              <a:t>)</a:t>
            </a:r>
            <a:endParaRPr lang="en-US" sz="1600" dirty="0"/>
          </a:p>
        </p:txBody>
      </p:sp>
      <p:pic>
        <p:nvPicPr>
          <p:cNvPr id="15" name="Image 4" descr="preencoded.png">
            <a:extLst>
              <a:ext uri="{FF2B5EF4-FFF2-40B4-BE49-F238E27FC236}">
                <a16:creationId xmlns:a16="http://schemas.microsoft.com/office/drawing/2014/main" id="{B18448A9-D875-924F-8201-D50A420016DE}"/>
              </a:ext>
            </a:extLst>
          </p:cNvPr>
          <p:cNvPicPr>
            <a:picLocks noChangeAspect="1"/>
          </p:cNvPicPr>
          <p:nvPr/>
        </p:nvPicPr>
        <p:blipFill>
          <a:blip r:embed="rId6"/>
          <a:stretch>
            <a:fillRect/>
          </a:stretch>
        </p:blipFill>
        <p:spPr>
          <a:xfrm flipH="1">
            <a:off x="8083925" y="5951378"/>
            <a:ext cx="743543" cy="892252"/>
          </a:xfrm>
          <a:prstGeom prst="rect">
            <a:avLst/>
          </a:prstGeom>
        </p:spPr>
      </p:pic>
      <p:sp>
        <p:nvSpPr>
          <p:cNvPr id="16" name="Text 7">
            <a:extLst>
              <a:ext uri="{FF2B5EF4-FFF2-40B4-BE49-F238E27FC236}">
                <a16:creationId xmlns:a16="http://schemas.microsoft.com/office/drawing/2014/main" id="{C39C374C-F7D3-F802-09B8-A86020C6226D}"/>
              </a:ext>
            </a:extLst>
          </p:cNvPr>
          <p:cNvSpPr/>
          <p:nvPr/>
        </p:nvSpPr>
        <p:spPr>
          <a:xfrm flipH="1">
            <a:off x="9010077" y="6076232"/>
            <a:ext cx="929855" cy="232313"/>
          </a:xfrm>
          <a:prstGeom prst="rect">
            <a:avLst/>
          </a:prstGeom>
          <a:noFill/>
          <a:ln/>
        </p:spPr>
        <p:txBody>
          <a:bodyPr wrap="none" lIns="0" tIns="0" rIns="0" bIns="0" rtlCol="0" anchor="t"/>
          <a:lstStyle/>
          <a:p>
            <a:pPr marL="0" indent="0" algn="l">
              <a:lnSpc>
                <a:spcPts val="2750"/>
              </a:lnSpc>
              <a:buNone/>
            </a:pPr>
            <a:r>
              <a:rPr lang="en-US" sz="2000" dirty="0">
                <a:solidFill>
                  <a:srgbClr val="2B4150"/>
                </a:solidFill>
                <a:latin typeface="MuseoModerno Medium" pitchFamily="34" charset="0"/>
                <a:ea typeface="MuseoModerno Medium" pitchFamily="34" charset="-122"/>
                <a:cs typeface="MuseoModerno Medium" pitchFamily="34" charset="-120"/>
              </a:rPr>
              <a:t>WP4: Dissémination et valorisation</a:t>
            </a:r>
            <a:endParaRPr lang="en-US" sz="2000" dirty="0"/>
          </a:p>
        </p:txBody>
      </p:sp>
      <p:grpSp>
        <p:nvGrpSpPr>
          <p:cNvPr id="17" name="Groupe 16">
            <a:extLst>
              <a:ext uri="{FF2B5EF4-FFF2-40B4-BE49-F238E27FC236}">
                <a16:creationId xmlns:a16="http://schemas.microsoft.com/office/drawing/2014/main" id="{C110FE24-2366-4F26-3FA4-C1FE75423B8C}"/>
              </a:ext>
            </a:extLst>
          </p:cNvPr>
          <p:cNvGrpSpPr/>
          <p:nvPr/>
        </p:nvGrpSpPr>
        <p:grpSpPr>
          <a:xfrm>
            <a:off x="2859100" y="1954178"/>
            <a:ext cx="2445498" cy="2445498"/>
            <a:chOff x="3762596" y="274806"/>
            <a:chExt cx="2445498" cy="2445498"/>
          </a:xfrm>
        </p:grpSpPr>
        <p:sp>
          <p:nvSpPr>
            <p:cNvPr id="19" name="Forme 18">
              <a:extLst>
                <a:ext uri="{FF2B5EF4-FFF2-40B4-BE49-F238E27FC236}">
                  <a16:creationId xmlns:a16="http://schemas.microsoft.com/office/drawing/2014/main" id="{488A5ADA-6542-4339-D97D-FC074ABB39FF}"/>
                </a:ext>
              </a:extLst>
            </p:cNvPr>
            <p:cNvSpPr/>
            <p:nvPr/>
          </p:nvSpPr>
          <p:spPr>
            <a:xfrm rot="20700000">
              <a:off x="3762596" y="274806"/>
              <a:ext cx="2445498" cy="2445498"/>
            </a:xfrm>
            <a:prstGeom prst="gear6">
              <a:avLst/>
            </a:prstGeom>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a:lstStyle/>
            <a:p>
              <a:endParaRPr lang="fr-FR"/>
            </a:p>
          </p:txBody>
        </p:sp>
        <p:sp>
          <p:nvSpPr>
            <p:cNvPr id="20" name="Forme 4">
              <a:extLst>
                <a:ext uri="{FF2B5EF4-FFF2-40B4-BE49-F238E27FC236}">
                  <a16:creationId xmlns:a16="http://schemas.microsoft.com/office/drawing/2014/main" id="{368BE71D-58C6-39B6-4DCA-FEA8DAF5B56C}"/>
                </a:ext>
              </a:extLst>
            </p:cNvPr>
            <p:cNvSpPr txBox="1"/>
            <p:nvPr/>
          </p:nvSpPr>
          <p:spPr>
            <a:xfrm>
              <a:off x="4298965" y="811176"/>
              <a:ext cx="1372759" cy="1372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dirty="0"/>
                <a:t>Parties prenantes</a:t>
              </a:r>
            </a:p>
          </p:txBody>
        </p:sp>
      </p:grpSp>
      <p:sp>
        <p:nvSpPr>
          <p:cNvPr id="18" name="Flèche en arc 17">
            <a:extLst>
              <a:ext uri="{FF2B5EF4-FFF2-40B4-BE49-F238E27FC236}">
                <a16:creationId xmlns:a16="http://schemas.microsoft.com/office/drawing/2014/main" id="{E59E3793-8B84-5D57-DCDE-18FBD76F7217}"/>
              </a:ext>
            </a:extLst>
          </p:cNvPr>
          <p:cNvSpPr/>
          <p:nvPr/>
        </p:nvSpPr>
        <p:spPr>
          <a:xfrm>
            <a:off x="2260317" y="1438830"/>
            <a:ext cx="3441259" cy="3441259"/>
          </a:xfrm>
          <a:prstGeom prst="circularArrow">
            <a:avLst>
              <a:gd name="adj1" fmla="val 5984"/>
              <a:gd name="adj2" fmla="val 394124"/>
              <a:gd name="adj3" fmla="val 13313824"/>
              <a:gd name="adj4" fmla="val 10508221"/>
              <a:gd name="adj5" fmla="val 6981"/>
            </a:avLst>
          </a:prstGeom>
        </p:spPr>
        <p:style>
          <a:lnRef idx="0">
            <a:schemeClr val="accent3">
              <a:shade val="90000"/>
              <a:hueOff val="0"/>
              <a:satOff val="0"/>
              <a:lumOff val="15875"/>
              <a:alphaOff val="0"/>
            </a:schemeClr>
          </a:lnRef>
          <a:fillRef idx="1">
            <a:schemeClr val="accent3">
              <a:shade val="90000"/>
              <a:hueOff val="0"/>
              <a:satOff val="0"/>
              <a:lumOff val="15875"/>
              <a:alphaOff val="0"/>
            </a:schemeClr>
          </a:fillRef>
          <a:effectRef idx="0">
            <a:schemeClr val="accent3">
              <a:shade val="90000"/>
              <a:hueOff val="0"/>
              <a:satOff val="0"/>
              <a:lumOff val="15875"/>
              <a:alphaOff val="0"/>
            </a:schemeClr>
          </a:effectRef>
          <a:fontRef idx="minor">
            <a:schemeClr val="lt1"/>
          </a:fontRef>
        </p:style>
        <p:txBody>
          <a:bodyPr/>
          <a:lstStyle/>
          <a:p>
            <a:endParaRPr lang="fr-FR"/>
          </a:p>
        </p:txBody>
      </p:sp>
      <p:sp>
        <p:nvSpPr>
          <p:cNvPr id="24" name="Forme 23">
            <a:extLst>
              <a:ext uri="{FF2B5EF4-FFF2-40B4-BE49-F238E27FC236}">
                <a16:creationId xmlns:a16="http://schemas.microsoft.com/office/drawing/2014/main" id="{3BE2951A-9BFB-0DD7-BC21-6667EC986C1E}"/>
              </a:ext>
            </a:extLst>
          </p:cNvPr>
          <p:cNvSpPr/>
          <p:nvPr/>
        </p:nvSpPr>
        <p:spPr>
          <a:xfrm>
            <a:off x="1368655" y="3946143"/>
            <a:ext cx="2495926" cy="2495926"/>
          </a:xfrm>
          <a:prstGeom prst="gear6">
            <a:avLst/>
          </a:prstGeom>
        </p:spPr>
        <p:style>
          <a:lnRef idx="2">
            <a:schemeClr val="lt1">
              <a:hueOff val="0"/>
              <a:satOff val="0"/>
              <a:lumOff val="0"/>
              <a:alphaOff val="0"/>
            </a:schemeClr>
          </a:lnRef>
          <a:fillRef idx="1">
            <a:schemeClr val="accent3">
              <a:shade val="80000"/>
              <a:hueOff val="0"/>
              <a:satOff val="0"/>
              <a:lumOff val="9546"/>
              <a:alphaOff val="0"/>
            </a:schemeClr>
          </a:fillRef>
          <a:effectRef idx="0">
            <a:schemeClr val="accent3">
              <a:shade val="80000"/>
              <a:hueOff val="0"/>
              <a:satOff val="0"/>
              <a:lumOff val="9546"/>
              <a:alphaOff val="0"/>
            </a:schemeClr>
          </a:effectRef>
          <a:fontRef idx="minor">
            <a:schemeClr val="lt1"/>
          </a:fontRef>
        </p:style>
        <p:txBody>
          <a:bodyPr/>
          <a:lstStyle/>
          <a:p>
            <a:endParaRPr lang="fr-FR"/>
          </a:p>
        </p:txBody>
      </p:sp>
      <p:sp>
        <p:nvSpPr>
          <p:cNvPr id="23" name="Forme 22">
            <a:extLst>
              <a:ext uri="{FF2B5EF4-FFF2-40B4-BE49-F238E27FC236}">
                <a16:creationId xmlns:a16="http://schemas.microsoft.com/office/drawing/2014/main" id="{E52DAE57-1B26-F78C-798D-F2D3F4F846D4}"/>
              </a:ext>
            </a:extLst>
          </p:cNvPr>
          <p:cNvSpPr/>
          <p:nvPr/>
        </p:nvSpPr>
        <p:spPr>
          <a:xfrm>
            <a:off x="801728" y="3408554"/>
            <a:ext cx="3191666" cy="3191666"/>
          </a:xfrm>
          <a:prstGeom prst="leftCircularArrow">
            <a:avLst>
              <a:gd name="adj1" fmla="val 6452"/>
              <a:gd name="adj2" fmla="val 429999"/>
              <a:gd name="adj3" fmla="val 10489124"/>
              <a:gd name="adj4" fmla="val 14837806"/>
              <a:gd name="adj5" fmla="val 7527"/>
            </a:avLst>
          </a:prstGeom>
        </p:spPr>
        <p:style>
          <a:lnRef idx="0">
            <a:schemeClr val="accent3">
              <a:shade val="90000"/>
              <a:hueOff val="0"/>
              <a:satOff val="0"/>
              <a:lumOff val="7937"/>
              <a:alphaOff val="0"/>
            </a:schemeClr>
          </a:lnRef>
          <a:fillRef idx="1">
            <a:schemeClr val="accent3">
              <a:shade val="90000"/>
              <a:hueOff val="0"/>
              <a:satOff val="0"/>
              <a:lumOff val="7937"/>
              <a:alphaOff val="0"/>
            </a:schemeClr>
          </a:fillRef>
          <a:effectRef idx="0">
            <a:schemeClr val="accent3">
              <a:shade val="90000"/>
              <a:hueOff val="0"/>
              <a:satOff val="0"/>
              <a:lumOff val="7937"/>
              <a:alphaOff val="0"/>
            </a:schemeClr>
          </a:effectRef>
          <a:fontRef idx="minor">
            <a:schemeClr val="lt1"/>
          </a:fontRef>
        </p:style>
        <p:txBody>
          <a:bodyPr/>
          <a:lstStyle/>
          <a:p>
            <a:endParaRPr lang="fr-FR"/>
          </a:p>
        </p:txBody>
      </p:sp>
      <p:grpSp>
        <p:nvGrpSpPr>
          <p:cNvPr id="27" name="Groupe 26">
            <a:extLst>
              <a:ext uri="{FF2B5EF4-FFF2-40B4-BE49-F238E27FC236}">
                <a16:creationId xmlns:a16="http://schemas.microsoft.com/office/drawing/2014/main" id="{6D49DF4C-B6A5-DA15-1A16-1F7D3A546C5D}"/>
              </a:ext>
            </a:extLst>
          </p:cNvPr>
          <p:cNvGrpSpPr/>
          <p:nvPr/>
        </p:nvGrpSpPr>
        <p:grpSpPr>
          <a:xfrm>
            <a:off x="3407348" y="4617131"/>
            <a:ext cx="3431899" cy="3431899"/>
            <a:chOff x="4088530" y="2807917"/>
            <a:chExt cx="3431899" cy="3431899"/>
          </a:xfrm>
        </p:grpSpPr>
        <p:sp>
          <p:nvSpPr>
            <p:cNvPr id="28" name="Forme 27">
              <a:extLst>
                <a:ext uri="{FF2B5EF4-FFF2-40B4-BE49-F238E27FC236}">
                  <a16:creationId xmlns:a16="http://schemas.microsoft.com/office/drawing/2014/main" id="{600171BB-64E2-861B-AF00-2AA3E2860A16}"/>
                </a:ext>
              </a:extLst>
            </p:cNvPr>
            <p:cNvSpPr/>
            <p:nvPr/>
          </p:nvSpPr>
          <p:spPr>
            <a:xfrm>
              <a:off x="4088530" y="2807917"/>
              <a:ext cx="3431899" cy="3431899"/>
            </a:xfrm>
            <a:prstGeom prst="gear9">
              <a:avLst/>
            </a:pr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lstStyle/>
            <a:p>
              <a:endParaRPr lang="fr-FR"/>
            </a:p>
          </p:txBody>
        </p:sp>
        <p:sp>
          <p:nvSpPr>
            <p:cNvPr id="29" name="Forme 4">
              <a:extLst>
                <a:ext uri="{FF2B5EF4-FFF2-40B4-BE49-F238E27FC236}">
                  <a16:creationId xmlns:a16="http://schemas.microsoft.com/office/drawing/2014/main" id="{A476B19B-498B-90FA-9D4C-42C4D5E740BA}"/>
                </a:ext>
              </a:extLst>
            </p:cNvPr>
            <p:cNvSpPr txBox="1"/>
            <p:nvPr/>
          </p:nvSpPr>
          <p:spPr>
            <a:xfrm>
              <a:off x="4778494" y="3611823"/>
              <a:ext cx="2051971" cy="1764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2400" b="1" kern="1200" dirty="0"/>
                <a:t>Établissements </a:t>
              </a:r>
            </a:p>
          </p:txBody>
        </p:sp>
      </p:grpSp>
      <p:sp>
        <p:nvSpPr>
          <p:cNvPr id="30" name="Flèche en arc 29">
            <a:extLst>
              <a:ext uri="{FF2B5EF4-FFF2-40B4-BE49-F238E27FC236}">
                <a16:creationId xmlns:a16="http://schemas.microsoft.com/office/drawing/2014/main" id="{6634AD76-EFA0-9A5F-B57A-AA6A3057EDC2}"/>
              </a:ext>
            </a:extLst>
          </p:cNvPr>
          <p:cNvSpPr/>
          <p:nvPr/>
        </p:nvSpPr>
        <p:spPr>
          <a:xfrm>
            <a:off x="3091310" y="4045560"/>
            <a:ext cx="4392831" cy="4392831"/>
          </a:xfrm>
          <a:prstGeom prst="circularArrow">
            <a:avLst>
              <a:gd name="adj1" fmla="val 4688"/>
              <a:gd name="adj2" fmla="val 299029"/>
              <a:gd name="adj3" fmla="val 2550145"/>
              <a:gd name="adj4" fmla="val 15789929"/>
              <a:gd name="adj5" fmla="val 5469"/>
            </a:avLst>
          </a:prstGeom>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txBody>
          <a:bodyPr/>
          <a:lstStyle/>
          <a:p>
            <a:endParaRPr lang="fr-FR"/>
          </a:p>
        </p:txBody>
      </p:sp>
      <p:sp>
        <p:nvSpPr>
          <p:cNvPr id="31" name="Forme 4">
            <a:extLst>
              <a:ext uri="{FF2B5EF4-FFF2-40B4-BE49-F238E27FC236}">
                <a16:creationId xmlns:a16="http://schemas.microsoft.com/office/drawing/2014/main" id="{023DD2A4-F932-1536-4C40-05EC9DDF9A4D}"/>
              </a:ext>
            </a:extLst>
          </p:cNvPr>
          <p:cNvSpPr txBox="1"/>
          <p:nvPr/>
        </p:nvSpPr>
        <p:spPr>
          <a:xfrm>
            <a:off x="1897913" y="4479590"/>
            <a:ext cx="1372759" cy="1372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dirty="0"/>
              <a:t>Dispositifs et pratiques</a:t>
            </a:r>
          </a:p>
        </p:txBody>
      </p:sp>
    </p:spTree>
    <p:extLst>
      <p:ext uri="{BB962C8B-B14F-4D97-AF65-F5344CB8AC3E}">
        <p14:creationId xmlns:p14="http://schemas.microsoft.com/office/powerpoint/2010/main" val="343668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3" grpId="0" animBg="1"/>
      <p:bldP spid="30"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60FB-7C26-E796-04FF-C5CAAE7E5EC3}"/>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67413A3C-3EED-E1B6-ABBA-8A3412675987}"/>
              </a:ext>
            </a:extLst>
          </p:cNvPr>
          <p:cNvSpPr/>
          <p:nvPr/>
        </p:nvSpPr>
        <p:spPr>
          <a:xfrm>
            <a:off x="6040109" y="1690083"/>
            <a:ext cx="7151780" cy="5977057"/>
          </a:xfrm>
          <a:prstGeom prst="rect">
            <a:avLst/>
          </a:prstGeom>
          <a:solidFill>
            <a:schemeClr val="lt1">
              <a:hueOff val="0"/>
              <a:satOff val="0"/>
              <a:lumOff val="0"/>
              <a:alpha val="72000"/>
            </a:schemeClr>
          </a:solidFill>
        </p:spPr>
        <p:style>
          <a:lnRef idx="2">
            <a:schemeClr val="accent3">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7" name="Secteurs 6">
            <a:extLst>
              <a:ext uri="{FF2B5EF4-FFF2-40B4-BE49-F238E27FC236}">
                <a16:creationId xmlns:a16="http://schemas.microsoft.com/office/drawing/2014/main" id="{D3C4733D-D346-0865-83B2-F150CFC63C00}"/>
              </a:ext>
            </a:extLst>
          </p:cNvPr>
          <p:cNvSpPr/>
          <p:nvPr/>
        </p:nvSpPr>
        <p:spPr>
          <a:xfrm>
            <a:off x="731520" y="1690086"/>
            <a:ext cx="10610352" cy="5977054"/>
          </a:xfrm>
          <a:prstGeom prst="pie">
            <a:avLst>
              <a:gd name="adj1" fmla="val 5401569"/>
              <a:gd name="adj2" fmla="val 16200000"/>
            </a:avLst>
          </a:pr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a:lstStyle/>
          <a:p>
            <a:endParaRPr lang="fr-FR" dirty="0"/>
          </a:p>
        </p:txBody>
      </p:sp>
      <p:sp>
        <p:nvSpPr>
          <p:cNvPr id="3" name="Secteurs 2">
            <a:extLst>
              <a:ext uri="{FF2B5EF4-FFF2-40B4-BE49-F238E27FC236}">
                <a16:creationId xmlns:a16="http://schemas.microsoft.com/office/drawing/2014/main" id="{7C4A8AE8-AAB2-E3DF-A1F9-45D3EE8DD3AD}"/>
              </a:ext>
            </a:extLst>
          </p:cNvPr>
          <p:cNvSpPr/>
          <p:nvPr/>
        </p:nvSpPr>
        <p:spPr>
          <a:xfrm>
            <a:off x="3495655" y="4550280"/>
            <a:ext cx="5166267" cy="2587795"/>
          </a:xfrm>
          <a:prstGeom prst="pie">
            <a:avLst>
              <a:gd name="adj1" fmla="val 5399998"/>
              <a:gd name="adj2" fmla="val 16200000"/>
            </a:avLst>
          </a:prstGeom>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a:lstStyle/>
          <a:p>
            <a:endParaRPr lang="fr-FR"/>
          </a:p>
        </p:txBody>
      </p:sp>
      <p:grpSp>
        <p:nvGrpSpPr>
          <p:cNvPr id="4" name="Groupe 3">
            <a:extLst>
              <a:ext uri="{FF2B5EF4-FFF2-40B4-BE49-F238E27FC236}">
                <a16:creationId xmlns:a16="http://schemas.microsoft.com/office/drawing/2014/main" id="{99310F22-0B04-92D4-BFE3-5F2DBC18C6F8}"/>
              </a:ext>
            </a:extLst>
          </p:cNvPr>
          <p:cNvGrpSpPr/>
          <p:nvPr/>
        </p:nvGrpSpPr>
        <p:grpSpPr>
          <a:xfrm>
            <a:off x="6040111" y="4550282"/>
            <a:ext cx="7151779" cy="2587795"/>
            <a:chOff x="3904165" y="2587795"/>
            <a:chExt cx="5849435" cy="2587795"/>
          </a:xfrm>
        </p:grpSpPr>
        <p:sp>
          <p:nvSpPr>
            <p:cNvPr id="5" name="Rectangle 4">
              <a:extLst>
                <a:ext uri="{FF2B5EF4-FFF2-40B4-BE49-F238E27FC236}">
                  <a16:creationId xmlns:a16="http://schemas.microsoft.com/office/drawing/2014/main" id="{AF10AFE2-FA84-33CD-8D4E-0A9FDD10A0B6}"/>
                </a:ext>
              </a:extLst>
            </p:cNvPr>
            <p:cNvSpPr/>
            <p:nvPr/>
          </p:nvSpPr>
          <p:spPr>
            <a:xfrm>
              <a:off x="3904165" y="2587795"/>
              <a:ext cx="5849435" cy="2587795"/>
            </a:xfrm>
            <a:prstGeom prst="rect">
              <a:avLst/>
            </a:prstGeom>
          </p:spPr>
          <p:style>
            <a:lnRef idx="2">
              <a:schemeClr val="accent3">
                <a:shade val="80000"/>
                <a:hueOff val="0"/>
                <a:satOff val="0"/>
                <a:lumOff val="190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6" name="ZoneTexte 5">
              <a:extLst>
                <a:ext uri="{FF2B5EF4-FFF2-40B4-BE49-F238E27FC236}">
                  <a16:creationId xmlns:a16="http://schemas.microsoft.com/office/drawing/2014/main" id="{55F060AC-DE3C-28D9-09B7-DB4208F996B1}"/>
                </a:ext>
              </a:extLst>
            </p:cNvPr>
            <p:cNvSpPr txBox="1"/>
            <p:nvPr/>
          </p:nvSpPr>
          <p:spPr>
            <a:xfrm>
              <a:off x="3904165" y="2587795"/>
              <a:ext cx="3046682" cy="25877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bg1">
                      <a:lumMod val="50000"/>
                    </a:schemeClr>
                  </a:solidFill>
                </a:rPr>
                <a:t>Décrire les dispositifs et documenter les pratiques</a:t>
              </a:r>
            </a:p>
          </p:txBody>
        </p:sp>
      </p:grpSp>
      <p:grpSp>
        <p:nvGrpSpPr>
          <p:cNvPr id="8" name="Groupe 7">
            <a:extLst>
              <a:ext uri="{FF2B5EF4-FFF2-40B4-BE49-F238E27FC236}">
                <a16:creationId xmlns:a16="http://schemas.microsoft.com/office/drawing/2014/main" id="{B40E9160-B778-E09E-D116-212BC25CDA38}"/>
              </a:ext>
            </a:extLst>
          </p:cNvPr>
          <p:cNvGrpSpPr/>
          <p:nvPr/>
        </p:nvGrpSpPr>
        <p:grpSpPr>
          <a:xfrm>
            <a:off x="6040112" y="1690086"/>
            <a:ext cx="7151780" cy="2860196"/>
            <a:chOff x="2723995" y="-2"/>
            <a:chExt cx="7029605" cy="5447992"/>
          </a:xfrm>
        </p:grpSpPr>
        <p:sp>
          <p:nvSpPr>
            <p:cNvPr id="9" name="Rectangle 8">
              <a:extLst>
                <a:ext uri="{FF2B5EF4-FFF2-40B4-BE49-F238E27FC236}">
                  <a16:creationId xmlns:a16="http://schemas.microsoft.com/office/drawing/2014/main" id="{C0333B08-68C2-E1E4-16FD-989928A8EE4E}"/>
                </a:ext>
              </a:extLst>
            </p:cNvPr>
            <p:cNvSpPr/>
            <p:nvPr/>
          </p:nvSpPr>
          <p:spPr>
            <a:xfrm>
              <a:off x="2723995" y="0"/>
              <a:ext cx="7029605" cy="5447990"/>
            </a:xfrm>
            <a:prstGeom prst="rect">
              <a:avLst/>
            </a:prstGeom>
          </p:spPr>
          <p:style>
            <a:lnRef idx="2">
              <a:schemeClr val="accent3">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10" name="ZoneTexte 9">
              <a:extLst>
                <a:ext uri="{FF2B5EF4-FFF2-40B4-BE49-F238E27FC236}">
                  <a16:creationId xmlns:a16="http://schemas.microsoft.com/office/drawing/2014/main" id="{76637EA9-6D63-09C6-8575-2C4A2E6825EA}"/>
                </a:ext>
              </a:extLst>
            </p:cNvPr>
            <p:cNvSpPr txBox="1"/>
            <p:nvPr/>
          </p:nvSpPr>
          <p:spPr>
            <a:xfrm>
              <a:off x="2723995" y="-2"/>
              <a:ext cx="3824471" cy="54479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bg1">
                      <a:lumMod val="50000"/>
                    </a:schemeClr>
                  </a:solidFill>
                </a:rPr>
                <a:t>Comprendre les contextes (établissement)</a:t>
              </a:r>
            </a:p>
          </p:txBody>
        </p:sp>
      </p:grpSp>
      <p:grpSp>
        <p:nvGrpSpPr>
          <p:cNvPr id="11" name="Groupe 10">
            <a:extLst>
              <a:ext uri="{FF2B5EF4-FFF2-40B4-BE49-F238E27FC236}">
                <a16:creationId xmlns:a16="http://schemas.microsoft.com/office/drawing/2014/main" id="{C972C629-0A15-FE13-D86E-7EC3B7348BC8}"/>
              </a:ext>
            </a:extLst>
          </p:cNvPr>
          <p:cNvGrpSpPr/>
          <p:nvPr/>
        </p:nvGrpSpPr>
        <p:grpSpPr>
          <a:xfrm>
            <a:off x="9765122" y="1890096"/>
            <a:ext cx="1790573" cy="2660186"/>
            <a:chOff x="6238797" y="-72391"/>
            <a:chExt cx="3514802" cy="2660186"/>
          </a:xfrm>
        </p:grpSpPr>
        <p:sp>
          <p:nvSpPr>
            <p:cNvPr id="12" name="Rectangle 11">
              <a:extLst>
                <a:ext uri="{FF2B5EF4-FFF2-40B4-BE49-F238E27FC236}">
                  <a16:creationId xmlns:a16="http://schemas.microsoft.com/office/drawing/2014/main" id="{93A93664-D1AF-F3B1-E5FE-0517BC273011}"/>
                </a:ext>
              </a:extLst>
            </p:cNvPr>
            <p:cNvSpPr/>
            <p:nvPr/>
          </p:nvSpPr>
          <p:spPr>
            <a:xfrm>
              <a:off x="6238797" y="0"/>
              <a:ext cx="3514802" cy="2587795"/>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endParaRPr lang="fr-FR"/>
            </a:p>
          </p:txBody>
        </p:sp>
        <p:sp>
          <p:nvSpPr>
            <p:cNvPr id="13" name="ZoneTexte 12">
              <a:extLst>
                <a:ext uri="{FF2B5EF4-FFF2-40B4-BE49-F238E27FC236}">
                  <a16:creationId xmlns:a16="http://schemas.microsoft.com/office/drawing/2014/main" id="{4AC4BDE7-F7F0-E0BB-B8C2-92920CC1EE29}"/>
                </a:ext>
              </a:extLst>
            </p:cNvPr>
            <p:cNvSpPr txBox="1"/>
            <p:nvPr/>
          </p:nvSpPr>
          <p:spPr>
            <a:xfrm>
              <a:off x="6238797" y="-72391"/>
              <a:ext cx="3514802" cy="258779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285750" lvl="1" indent="-285750" algn="ctr" defTabSz="1778000">
                <a:lnSpc>
                  <a:spcPct val="90000"/>
                </a:lnSpc>
                <a:spcBef>
                  <a:spcPct val="0"/>
                </a:spcBef>
                <a:spcAft>
                  <a:spcPct val="15000"/>
                </a:spcAft>
                <a:buNone/>
              </a:pPr>
              <a:r>
                <a:rPr lang="fr-FR" sz="4000" b="1" kern="1200" dirty="0">
                  <a:solidFill>
                    <a:schemeClr val="bg1">
                      <a:lumMod val="50000"/>
                    </a:schemeClr>
                  </a:solidFill>
                </a:rPr>
                <a:t>WP3</a:t>
              </a:r>
            </a:p>
          </p:txBody>
        </p:sp>
      </p:grpSp>
      <p:grpSp>
        <p:nvGrpSpPr>
          <p:cNvPr id="14" name="Groupe 13">
            <a:extLst>
              <a:ext uri="{FF2B5EF4-FFF2-40B4-BE49-F238E27FC236}">
                <a16:creationId xmlns:a16="http://schemas.microsoft.com/office/drawing/2014/main" id="{B4261114-1E0C-032C-89F0-2E78CA3FE0D2}"/>
              </a:ext>
            </a:extLst>
          </p:cNvPr>
          <p:cNvGrpSpPr/>
          <p:nvPr/>
        </p:nvGrpSpPr>
        <p:grpSpPr>
          <a:xfrm>
            <a:off x="9014033" y="4550280"/>
            <a:ext cx="3518279" cy="2587796"/>
            <a:chOff x="6238797" y="2587794"/>
            <a:chExt cx="3536242" cy="2587796"/>
          </a:xfrm>
        </p:grpSpPr>
        <p:sp>
          <p:nvSpPr>
            <p:cNvPr id="16" name="ZoneTexte 15">
              <a:extLst>
                <a:ext uri="{FF2B5EF4-FFF2-40B4-BE49-F238E27FC236}">
                  <a16:creationId xmlns:a16="http://schemas.microsoft.com/office/drawing/2014/main" id="{44656CBE-FFEA-5E96-C8B5-E87A6D53F0BF}"/>
                </a:ext>
              </a:extLst>
            </p:cNvPr>
            <p:cNvSpPr txBox="1"/>
            <p:nvPr/>
          </p:nvSpPr>
          <p:spPr>
            <a:xfrm>
              <a:off x="7181939" y="2587794"/>
              <a:ext cx="2593100" cy="258779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285750" lvl="1" indent="-285750" algn="l" defTabSz="1778000">
                <a:lnSpc>
                  <a:spcPct val="90000"/>
                </a:lnSpc>
                <a:spcBef>
                  <a:spcPct val="0"/>
                </a:spcBef>
                <a:spcAft>
                  <a:spcPct val="15000"/>
                </a:spcAft>
                <a:buNone/>
              </a:pPr>
              <a:r>
                <a:rPr lang="fr-FR" sz="4000" b="1" kern="1200" dirty="0">
                  <a:solidFill>
                    <a:schemeClr val="bg1">
                      <a:lumMod val="50000"/>
                    </a:schemeClr>
                  </a:solidFill>
                </a:rPr>
                <a:t>WP1</a:t>
              </a:r>
            </a:p>
            <a:p>
              <a:pPr marL="285750" lvl="1" indent="-285750" algn="l" defTabSz="1778000">
                <a:lnSpc>
                  <a:spcPct val="90000"/>
                </a:lnSpc>
                <a:spcBef>
                  <a:spcPct val="0"/>
                </a:spcBef>
                <a:spcAft>
                  <a:spcPct val="15000"/>
                </a:spcAft>
                <a:buNone/>
              </a:pPr>
              <a:r>
                <a:rPr lang="fr-FR" sz="4000" b="1" kern="1200" dirty="0">
                  <a:solidFill>
                    <a:schemeClr val="bg1">
                      <a:lumMod val="50000"/>
                    </a:schemeClr>
                  </a:solidFill>
                </a:rPr>
                <a:t>WP2</a:t>
              </a:r>
            </a:p>
          </p:txBody>
        </p:sp>
        <p:sp>
          <p:nvSpPr>
            <p:cNvPr id="15" name="Rectangle 14">
              <a:extLst>
                <a:ext uri="{FF2B5EF4-FFF2-40B4-BE49-F238E27FC236}">
                  <a16:creationId xmlns:a16="http://schemas.microsoft.com/office/drawing/2014/main" id="{AD5784AE-E210-C5AC-F426-6495E10715D7}"/>
                </a:ext>
              </a:extLst>
            </p:cNvPr>
            <p:cNvSpPr/>
            <p:nvPr/>
          </p:nvSpPr>
          <p:spPr>
            <a:xfrm>
              <a:off x="6238797" y="2587795"/>
              <a:ext cx="3514802" cy="2587795"/>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grpSp>
      <p:pic>
        <p:nvPicPr>
          <p:cNvPr id="17" name="Graphique 16" descr="École avec un remplissage uni">
            <a:extLst>
              <a:ext uri="{FF2B5EF4-FFF2-40B4-BE49-F238E27FC236}">
                <a16:creationId xmlns:a16="http://schemas.microsoft.com/office/drawing/2014/main" id="{42B21E6C-1C22-3854-2FAB-E46FDEEF9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5695" y="2301092"/>
            <a:ext cx="1499458" cy="1499458"/>
          </a:xfrm>
          <a:prstGeom prst="rect">
            <a:avLst/>
          </a:prstGeom>
        </p:spPr>
      </p:pic>
      <p:pic>
        <p:nvPicPr>
          <p:cNvPr id="18" name="Graphique 17" descr="Classe avec un remplissage uni">
            <a:extLst>
              <a:ext uri="{FF2B5EF4-FFF2-40B4-BE49-F238E27FC236}">
                <a16:creationId xmlns:a16="http://schemas.microsoft.com/office/drawing/2014/main" id="{61EDABDD-9AD3-69AE-A963-7DDF092EFE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4201" y="5200288"/>
            <a:ext cx="1226077" cy="1226077"/>
          </a:xfrm>
          <a:prstGeom prst="rect">
            <a:avLst/>
          </a:prstGeom>
        </p:spPr>
      </p:pic>
      <p:sp>
        <p:nvSpPr>
          <p:cNvPr id="19" name="ZoneTexte 18">
            <a:extLst>
              <a:ext uri="{FF2B5EF4-FFF2-40B4-BE49-F238E27FC236}">
                <a16:creationId xmlns:a16="http://schemas.microsoft.com/office/drawing/2014/main" id="{4D722CD3-FC2F-1797-6809-16F8313E6D9D}"/>
              </a:ext>
            </a:extLst>
          </p:cNvPr>
          <p:cNvSpPr txBox="1"/>
          <p:nvPr/>
        </p:nvSpPr>
        <p:spPr>
          <a:xfrm>
            <a:off x="4232676" y="5414085"/>
            <a:ext cx="1713803" cy="523220"/>
          </a:xfrm>
          <a:prstGeom prst="rect">
            <a:avLst/>
          </a:prstGeom>
          <a:noFill/>
        </p:spPr>
        <p:txBody>
          <a:bodyPr wrap="square" rtlCol="0">
            <a:spAutoFit/>
          </a:bodyPr>
          <a:lstStyle/>
          <a:p>
            <a:r>
              <a:rPr lang="fr-FR" sz="2800" dirty="0">
                <a:solidFill>
                  <a:schemeClr val="tx1">
                    <a:lumMod val="75000"/>
                    <a:lumOff val="25000"/>
                  </a:schemeClr>
                </a:solidFill>
              </a:rPr>
              <a:t>Étudiants</a:t>
            </a:r>
          </a:p>
        </p:txBody>
      </p:sp>
      <p:sp>
        <p:nvSpPr>
          <p:cNvPr id="21" name="ZoneTexte 20">
            <a:extLst>
              <a:ext uri="{FF2B5EF4-FFF2-40B4-BE49-F238E27FC236}">
                <a16:creationId xmlns:a16="http://schemas.microsoft.com/office/drawing/2014/main" id="{BF919F01-4904-CAC8-A4D9-9B82D6B12194}"/>
              </a:ext>
            </a:extLst>
          </p:cNvPr>
          <p:cNvSpPr txBox="1"/>
          <p:nvPr/>
        </p:nvSpPr>
        <p:spPr>
          <a:xfrm>
            <a:off x="3937350" y="6048927"/>
            <a:ext cx="1936828" cy="523220"/>
          </a:xfrm>
          <a:prstGeom prst="rect">
            <a:avLst/>
          </a:prstGeom>
          <a:noFill/>
        </p:spPr>
        <p:txBody>
          <a:bodyPr wrap="square" rtlCol="0">
            <a:spAutoFit/>
          </a:bodyPr>
          <a:lstStyle/>
          <a:p>
            <a:r>
              <a:rPr lang="fr-FR" sz="2800" dirty="0">
                <a:solidFill>
                  <a:schemeClr val="tx1">
                    <a:lumMod val="75000"/>
                    <a:lumOff val="25000"/>
                  </a:schemeClr>
                </a:solidFill>
              </a:rPr>
              <a:t>Enseignants</a:t>
            </a:r>
          </a:p>
        </p:txBody>
      </p:sp>
      <p:sp>
        <p:nvSpPr>
          <p:cNvPr id="22" name="ZoneTexte 21">
            <a:extLst>
              <a:ext uri="{FF2B5EF4-FFF2-40B4-BE49-F238E27FC236}">
                <a16:creationId xmlns:a16="http://schemas.microsoft.com/office/drawing/2014/main" id="{5FAFC02B-2F62-7977-4967-953B5FB794B4}"/>
              </a:ext>
            </a:extLst>
          </p:cNvPr>
          <p:cNvSpPr txBox="1"/>
          <p:nvPr/>
        </p:nvSpPr>
        <p:spPr>
          <a:xfrm>
            <a:off x="2189224" y="3207724"/>
            <a:ext cx="3850887" cy="523220"/>
          </a:xfrm>
          <a:prstGeom prst="rect">
            <a:avLst/>
          </a:prstGeom>
          <a:noFill/>
        </p:spPr>
        <p:txBody>
          <a:bodyPr wrap="square" rtlCol="0">
            <a:spAutoFit/>
          </a:bodyPr>
          <a:lstStyle/>
          <a:p>
            <a:r>
              <a:rPr lang="fr-FR" sz="2800" dirty="0">
                <a:solidFill>
                  <a:schemeClr val="tx1">
                    <a:lumMod val="75000"/>
                    <a:lumOff val="25000"/>
                  </a:schemeClr>
                </a:solidFill>
              </a:rPr>
              <a:t>Responsables politiques</a:t>
            </a:r>
          </a:p>
        </p:txBody>
      </p:sp>
      <p:sp>
        <p:nvSpPr>
          <p:cNvPr id="23" name="ZoneTexte 22">
            <a:extLst>
              <a:ext uri="{FF2B5EF4-FFF2-40B4-BE49-F238E27FC236}">
                <a16:creationId xmlns:a16="http://schemas.microsoft.com/office/drawing/2014/main" id="{3D6FF5E9-33F0-A30C-A28D-228C17DD6B9A}"/>
              </a:ext>
            </a:extLst>
          </p:cNvPr>
          <p:cNvSpPr txBox="1"/>
          <p:nvPr/>
        </p:nvSpPr>
        <p:spPr>
          <a:xfrm>
            <a:off x="1707645" y="3844517"/>
            <a:ext cx="4642858" cy="523220"/>
          </a:xfrm>
          <a:prstGeom prst="rect">
            <a:avLst/>
          </a:prstGeom>
          <a:noFill/>
        </p:spPr>
        <p:txBody>
          <a:bodyPr wrap="square" rtlCol="0">
            <a:spAutoFit/>
          </a:bodyPr>
          <a:lstStyle/>
          <a:p>
            <a:r>
              <a:rPr lang="fr-FR" sz="2800" dirty="0">
                <a:solidFill>
                  <a:schemeClr val="tx1">
                    <a:lumMod val="75000"/>
                    <a:lumOff val="25000"/>
                  </a:schemeClr>
                </a:solidFill>
              </a:rPr>
              <a:t>Responsables opérationnels</a:t>
            </a:r>
          </a:p>
        </p:txBody>
      </p:sp>
      <p:sp>
        <p:nvSpPr>
          <p:cNvPr id="24" name="ZoneTexte 23">
            <a:extLst>
              <a:ext uri="{FF2B5EF4-FFF2-40B4-BE49-F238E27FC236}">
                <a16:creationId xmlns:a16="http://schemas.microsoft.com/office/drawing/2014/main" id="{7C1D0C33-D6C6-DED0-1883-92A6A5DB2230}"/>
              </a:ext>
            </a:extLst>
          </p:cNvPr>
          <p:cNvSpPr txBox="1"/>
          <p:nvPr/>
        </p:nvSpPr>
        <p:spPr>
          <a:xfrm>
            <a:off x="3074704" y="2184647"/>
            <a:ext cx="2783633" cy="954107"/>
          </a:xfrm>
          <a:prstGeom prst="rect">
            <a:avLst/>
          </a:prstGeom>
          <a:noFill/>
        </p:spPr>
        <p:txBody>
          <a:bodyPr wrap="square" rtlCol="0">
            <a:spAutoFit/>
          </a:bodyPr>
          <a:lstStyle/>
          <a:p>
            <a:pPr algn="r"/>
            <a:r>
              <a:rPr lang="fr-FR" sz="2800" dirty="0">
                <a:solidFill>
                  <a:schemeClr val="tx1">
                    <a:lumMod val="75000"/>
                    <a:lumOff val="25000"/>
                  </a:schemeClr>
                </a:solidFill>
              </a:rPr>
              <a:t>Ingénieurs techno pédagogiques</a:t>
            </a:r>
          </a:p>
        </p:txBody>
      </p:sp>
      <p:sp>
        <p:nvSpPr>
          <p:cNvPr id="31" name="ZoneTexte 30">
            <a:extLst>
              <a:ext uri="{FF2B5EF4-FFF2-40B4-BE49-F238E27FC236}">
                <a16:creationId xmlns:a16="http://schemas.microsoft.com/office/drawing/2014/main" id="{C5221033-430F-FA10-15AE-A7D0D93CCFC3}"/>
              </a:ext>
            </a:extLst>
          </p:cNvPr>
          <p:cNvSpPr txBox="1"/>
          <p:nvPr/>
        </p:nvSpPr>
        <p:spPr>
          <a:xfrm>
            <a:off x="4819780" y="597772"/>
            <a:ext cx="6165670" cy="500393"/>
          </a:xfrm>
          <a:prstGeom prst="rect">
            <a:avLst/>
          </a:prstGeom>
          <a:noFill/>
        </p:spPr>
        <p:txBody>
          <a:bodyPr wrap="square">
            <a:spAutoFit/>
          </a:bodyPr>
          <a:lstStyle/>
          <a:p>
            <a:pPr marL="0" indent="0" algn="l">
              <a:lnSpc>
                <a:spcPts val="2750"/>
              </a:lnSpc>
              <a:buNone/>
            </a:pPr>
            <a:r>
              <a:rPr lang="en-US" sz="4000" dirty="0">
                <a:solidFill>
                  <a:srgbClr val="52586B"/>
                </a:solidFill>
                <a:latin typeface="Mona Sans Semi Bold" pitchFamily="34" charset="0"/>
                <a:ea typeface="Mona Sans Semi Bold" pitchFamily="34" charset="-122"/>
                <a:cs typeface="Mona Sans Semi Bold" pitchFamily="34" charset="-120"/>
              </a:rPr>
              <a:t>Lecture </a:t>
            </a:r>
            <a:r>
              <a:rPr lang="en-US" sz="4000" dirty="0" err="1">
                <a:solidFill>
                  <a:srgbClr val="52586B"/>
                </a:solidFill>
                <a:latin typeface="Mona Sans Semi Bold" pitchFamily="34" charset="0"/>
                <a:ea typeface="Mona Sans Semi Bold" pitchFamily="34" charset="-122"/>
                <a:cs typeface="Mona Sans Semi Bold" pitchFamily="34" charset="-120"/>
              </a:rPr>
              <a:t>écosystémique</a:t>
            </a:r>
            <a:endParaRPr lang="en-US" sz="4000" dirty="0"/>
          </a:p>
        </p:txBody>
      </p:sp>
    </p:spTree>
    <p:extLst>
      <p:ext uri="{BB962C8B-B14F-4D97-AF65-F5344CB8AC3E}">
        <p14:creationId xmlns:p14="http://schemas.microsoft.com/office/powerpoint/2010/main" val="2738047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animBg="1"/>
      <p:bldP spid="3" grpId="0" animBg="1"/>
      <p:bldP spid="19"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A3F9B-9170-2F14-BF22-4C76EADB50F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77F8CB3-DAF2-2F1A-6DC3-47583D131A9D}"/>
              </a:ext>
            </a:extLst>
          </p:cNvPr>
          <p:cNvSpPr/>
          <p:nvPr/>
        </p:nvSpPr>
        <p:spPr>
          <a:xfrm>
            <a:off x="793790" y="657846"/>
            <a:ext cx="6944320" cy="708779"/>
          </a:xfrm>
          <a:prstGeom prst="rect">
            <a:avLst/>
          </a:prstGeom>
          <a:noFill/>
          <a:ln/>
        </p:spPr>
        <p:txBody>
          <a:bodyPr wrap="none" lIns="0" tIns="0" rIns="0" bIns="0" rtlCol="0" anchor="t"/>
          <a:lstStyle/>
          <a:p>
            <a:pPr marL="0" indent="0" algn="l">
              <a:lnSpc>
                <a:spcPts val="5550"/>
              </a:lnSpc>
              <a:buNone/>
            </a:pPr>
            <a:r>
              <a:rPr lang="en-US" sz="4000" dirty="0" err="1">
                <a:solidFill>
                  <a:srgbClr val="373B48"/>
                </a:solidFill>
                <a:latin typeface="Mona Sans Semi Bold" pitchFamily="34" charset="0"/>
                <a:ea typeface="Mona Sans Semi Bold" pitchFamily="34" charset="-122"/>
                <a:cs typeface="Mona Sans Semi Bold" pitchFamily="34" charset="-120"/>
              </a:rPr>
              <a:t>Méthodologie</a:t>
            </a:r>
            <a:r>
              <a:rPr lang="en-US" sz="4000" dirty="0">
                <a:solidFill>
                  <a:srgbClr val="373B48"/>
                </a:solidFill>
                <a:latin typeface="Mona Sans Semi Bold" pitchFamily="34" charset="0"/>
                <a:ea typeface="Mona Sans Semi Bold" pitchFamily="34" charset="-122"/>
                <a:cs typeface="Mona Sans Semi Bold" pitchFamily="34" charset="-120"/>
              </a:rPr>
              <a:t> qualitative</a:t>
            </a:r>
            <a:endParaRPr lang="en-US" sz="4000" dirty="0"/>
          </a:p>
        </p:txBody>
      </p:sp>
      <p:sp>
        <p:nvSpPr>
          <p:cNvPr id="5" name="Text 2">
            <a:extLst>
              <a:ext uri="{FF2B5EF4-FFF2-40B4-BE49-F238E27FC236}">
                <a16:creationId xmlns:a16="http://schemas.microsoft.com/office/drawing/2014/main" id="{37C65BFF-7CF7-E3BA-4494-B89E2BA14BB0}"/>
              </a:ext>
            </a:extLst>
          </p:cNvPr>
          <p:cNvSpPr/>
          <p:nvPr/>
        </p:nvSpPr>
        <p:spPr>
          <a:xfrm>
            <a:off x="611754" y="3977264"/>
            <a:ext cx="6521410" cy="1118235"/>
          </a:xfrm>
          <a:prstGeom prst="rect">
            <a:avLst/>
          </a:prstGeom>
          <a:noFill/>
          <a:ln/>
        </p:spPr>
        <p:txBody>
          <a:bodyPr wrap="none" lIns="0" tIns="0" rIns="0" bIns="0" rtlCol="0" anchor="t"/>
          <a:lstStyle/>
          <a:p>
            <a:pPr marL="0" indent="0" algn="ctr">
              <a:lnSpc>
                <a:spcPts val="2750"/>
              </a:lnSpc>
              <a:buNone/>
            </a:pPr>
            <a:r>
              <a:rPr lang="en-US" sz="2800" b="1" dirty="0" err="1">
                <a:solidFill>
                  <a:schemeClr val="tx1">
                    <a:lumMod val="75000"/>
                    <a:lumOff val="25000"/>
                  </a:schemeClr>
                </a:solidFill>
                <a:ea typeface="Mona Sans Semi Bold" pitchFamily="34" charset="-122"/>
                <a:cs typeface="Mona Sans Semi Bold" pitchFamily="34" charset="-120"/>
              </a:rPr>
              <a:t>Analyse</a:t>
            </a:r>
            <a:r>
              <a:rPr lang="en-US" sz="2800" b="1" dirty="0">
                <a:solidFill>
                  <a:schemeClr val="tx1">
                    <a:lumMod val="75000"/>
                    <a:lumOff val="25000"/>
                  </a:schemeClr>
                </a:solidFill>
                <a:ea typeface="Mona Sans Semi Bold" pitchFamily="34" charset="-122"/>
                <a:cs typeface="Mona Sans Semi Bold" pitchFamily="34" charset="-120"/>
              </a:rPr>
              <a:t> des transformations de pratiques </a:t>
            </a:r>
          </a:p>
          <a:p>
            <a:pPr marL="0" indent="0" algn="ctr">
              <a:lnSpc>
                <a:spcPts val="2750"/>
              </a:lnSpc>
              <a:buNone/>
            </a:pPr>
            <a:r>
              <a:rPr lang="en-US" sz="2800" b="1" dirty="0" err="1">
                <a:solidFill>
                  <a:schemeClr val="tx1">
                    <a:lumMod val="75000"/>
                    <a:lumOff val="25000"/>
                  </a:schemeClr>
                </a:solidFill>
                <a:ea typeface="Mona Sans Semi Bold" pitchFamily="34" charset="-122"/>
                <a:cs typeface="Mona Sans Semi Bold" pitchFamily="34" charset="-120"/>
              </a:rPr>
              <a:t>d’apprentissage</a:t>
            </a:r>
            <a:r>
              <a:rPr lang="en-US" sz="2800" b="1" dirty="0">
                <a:solidFill>
                  <a:schemeClr val="tx1">
                    <a:lumMod val="75000"/>
                    <a:lumOff val="25000"/>
                  </a:schemeClr>
                </a:solidFill>
                <a:ea typeface="Mona Sans Semi Bold" pitchFamily="34" charset="-122"/>
                <a:cs typeface="Mona Sans Semi Bold" pitchFamily="34" charset="-120"/>
              </a:rPr>
              <a:t> et </a:t>
            </a:r>
            <a:r>
              <a:rPr lang="en-US" sz="2800" b="1" dirty="0" err="1">
                <a:solidFill>
                  <a:schemeClr val="tx1">
                    <a:lumMod val="75000"/>
                    <a:lumOff val="25000"/>
                  </a:schemeClr>
                </a:solidFill>
                <a:ea typeface="Mona Sans Semi Bold" pitchFamily="34" charset="-122"/>
                <a:cs typeface="Mona Sans Semi Bold" pitchFamily="34" charset="-120"/>
              </a:rPr>
              <a:t>d’enseignement</a:t>
            </a:r>
            <a:endParaRPr lang="en-US" sz="2800" b="1" dirty="0">
              <a:solidFill>
                <a:schemeClr val="tx1">
                  <a:lumMod val="75000"/>
                  <a:lumOff val="25000"/>
                </a:schemeClr>
              </a:solidFill>
            </a:endParaRPr>
          </a:p>
        </p:txBody>
      </p:sp>
      <p:sp>
        <p:nvSpPr>
          <p:cNvPr id="6" name="Text 3">
            <a:extLst>
              <a:ext uri="{FF2B5EF4-FFF2-40B4-BE49-F238E27FC236}">
                <a16:creationId xmlns:a16="http://schemas.microsoft.com/office/drawing/2014/main" id="{C8041099-CB0D-3E5D-FCBB-AAE682A3A343}"/>
              </a:ext>
            </a:extLst>
          </p:cNvPr>
          <p:cNvSpPr/>
          <p:nvPr/>
        </p:nvSpPr>
        <p:spPr>
          <a:xfrm>
            <a:off x="550778" y="4972448"/>
            <a:ext cx="6067782" cy="1639220"/>
          </a:xfrm>
          <a:prstGeom prst="rect">
            <a:avLst/>
          </a:prstGeom>
          <a:noFill/>
          <a:ln/>
        </p:spPr>
        <p:txBody>
          <a:bodyPr wrap="none" lIns="0" tIns="0" rIns="0" bIns="0" rtlCol="0" anchor="t"/>
          <a:lstStyle/>
          <a:p>
            <a:pPr marL="342900" indent="-342900" algn="l">
              <a:lnSpc>
                <a:spcPts val="2850"/>
              </a:lnSpc>
              <a:buFont typeface="Arial" panose="020B0604020202020204" pitchFamily="34" charset="0"/>
              <a:buChar char="•"/>
            </a:pPr>
            <a:r>
              <a:rPr lang="en-US" sz="2600" dirty="0">
                <a:solidFill>
                  <a:srgbClr val="52586B"/>
                </a:solidFill>
                <a:ea typeface="Funnel Sans" pitchFamily="34" charset="-122"/>
                <a:cs typeface="Arial" panose="020B0604020202020204" pitchFamily="34" charset="0"/>
              </a:rPr>
              <a:t>Environnements Personnels </a:t>
            </a:r>
            <a:r>
              <a:rPr lang="en-US" sz="2600" dirty="0" err="1">
                <a:solidFill>
                  <a:srgbClr val="52586B"/>
                </a:solidFill>
                <a:ea typeface="Funnel Sans" pitchFamily="34" charset="-122"/>
                <a:cs typeface="Arial" panose="020B0604020202020204" pitchFamily="34" charset="0"/>
              </a:rPr>
              <a:t>d'Apprentissage</a:t>
            </a:r>
            <a:endParaRPr lang="en-US" sz="2600" dirty="0">
              <a:solidFill>
                <a:srgbClr val="52586B"/>
              </a:solidFill>
              <a:ea typeface="Funnel Sans" pitchFamily="34" charset="-122"/>
              <a:cs typeface="Arial" panose="020B0604020202020204" pitchFamily="34" charset="0"/>
            </a:endParaRPr>
          </a:p>
          <a:p>
            <a:pPr marL="342900" indent="-342900" algn="l">
              <a:lnSpc>
                <a:spcPts val="2850"/>
              </a:lnSpc>
              <a:buFont typeface="Arial" panose="020B0604020202020204" pitchFamily="34" charset="0"/>
              <a:buChar char="•"/>
            </a:pPr>
            <a:r>
              <a:rPr lang="en-US" sz="2600" dirty="0" err="1">
                <a:solidFill>
                  <a:srgbClr val="52586B"/>
                </a:solidFill>
                <a:cs typeface="Arial" panose="020B0604020202020204" pitchFamily="34" charset="0"/>
              </a:rPr>
              <a:t>Méthode</a:t>
            </a:r>
            <a:r>
              <a:rPr lang="en-US" sz="2600" dirty="0">
                <a:solidFill>
                  <a:srgbClr val="52586B"/>
                </a:solidFill>
                <a:cs typeface="Arial" panose="020B0604020202020204" pitchFamily="34" charset="0"/>
              </a:rPr>
              <a:t> de </a:t>
            </a:r>
            <a:r>
              <a:rPr lang="en-US" sz="2600" dirty="0" err="1">
                <a:solidFill>
                  <a:srgbClr val="52586B"/>
                </a:solidFill>
                <a:cs typeface="Arial" panose="020B0604020202020204" pitchFamily="34" charset="0"/>
              </a:rPr>
              <a:t>modélisation</a:t>
            </a:r>
            <a:r>
              <a:rPr lang="en-US" sz="2600" dirty="0">
                <a:solidFill>
                  <a:srgbClr val="52586B"/>
                </a:solidFill>
                <a:cs typeface="Arial" panose="020B0604020202020204" pitchFamily="34" charset="0"/>
              </a:rPr>
              <a:t> – Yepa®</a:t>
            </a:r>
          </a:p>
          <a:p>
            <a:pPr marL="342900" indent="-342900" algn="l">
              <a:lnSpc>
                <a:spcPts val="2850"/>
              </a:lnSpc>
              <a:buFont typeface="Arial" panose="020B0604020202020204" pitchFamily="34" charset="0"/>
              <a:buChar char="•"/>
            </a:pPr>
            <a:r>
              <a:rPr lang="en-US" sz="2600" dirty="0">
                <a:solidFill>
                  <a:srgbClr val="52586B"/>
                </a:solidFill>
                <a:cs typeface="Arial" panose="020B0604020202020204" pitchFamily="34" charset="0"/>
              </a:rPr>
              <a:t>Frictions et congruences</a:t>
            </a:r>
            <a:endParaRPr lang="en-US" sz="2600" dirty="0">
              <a:cs typeface="Arial" panose="020B0604020202020204" pitchFamily="34" charset="0"/>
            </a:endParaRPr>
          </a:p>
        </p:txBody>
      </p:sp>
      <p:sp>
        <p:nvSpPr>
          <p:cNvPr id="8" name="Text 4">
            <a:extLst>
              <a:ext uri="{FF2B5EF4-FFF2-40B4-BE49-F238E27FC236}">
                <a16:creationId xmlns:a16="http://schemas.microsoft.com/office/drawing/2014/main" id="{632595F2-C380-C8FF-8688-422A5D3E52E5}"/>
              </a:ext>
            </a:extLst>
          </p:cNvPr>
          <p:cNvSpPr/>
          <p:nvPr/>
        </p:nvSpPr>
        <p:spPr>
          <a:xfrm>
            <a:off x="5265339" y="1936990"/>
            <a:ext cx="3175754" cy="354330"/>
          </a:xfrm>
          <a:prstGeom prst="rect">
            <a:avLst/>
          </a:prstGeom>
          <a:noFill/>
          <a:ln/>
        </p:spPr>
        <p:txBody>
          <a:bodyPr wrap="none" lIns="0" tIns="0" rIns="0" bIns="0" rtlCol="0" anchor="t"/>
          <a:lstStyle/>
          <a:p>
            <a:pPr marL="0" indent="0" algn="l">
              <a:lnSpc>
                <a:spcPts val="2750"/>
              </a:lnSpc>
              <a:buNone/>
            </a:pPr>
            <a:r>
              <a:rPr lang="en-US" sz="3600" dirty="0">
                <a:solidFill>
                  <a:schemeClr val="tx1">
                    <a:lumMod val="65000"/>
                    <a:lumOff val="35000"/>
                  </a:schemeClr>
                </a:solidFill>
                <a:ea typeface="Mona Sans Semi Bold" pitchFamily="34" charset="-122"/>
                <a:cs typeface="Mona Sans Semi Bold" pitchFamily="34" charset="-120"/>
              </a:rPr>
              <a:t>Lecture écosystémique</a:t>
            </a:r>
            <a:endParaRPr lang="en-US" sz="3600" dirty="0">
              <a:solidFill>
                <a:schemeClr val="tx1">
                  <a:lumMod val="65000"/>
                  <a:lumOff val="35000"/>
                </a:schemeClr>
              </a:solidFill>
            </a:endParaRPr>
          </a:p>
        </p:txBody>
      </p:sp>
      <p:sp>
        <p:nvSpPr>
          <p:cNvPr id="9" name="Text 5">
            <a:extLst>
              <a:ext uri="{FF2B5EF4-FFF2-40B4-BE49-F238E27FC236}">
                <a16:creationId xmlns:a16="http://schemas.microsoft.com/office/drawing/2014/main" id="{772A1947-8993-0280-2149-67C6AABE2D4C}"/>
              </a:ext>
            </a:extLst>
          </p:cNvPr>
          <p:cNvSpPr/>
          <p:nvPr/>
        </p:nvSpPr>
        <p:spPr>
          <a:xfrm>
            <a:off x="7282019" y="4976879"/>
            <a:ext cx="6372555" cy="2087302"/>
          </a:xfrm>
          <a:prstGeom prst="rect">
            <a:avLst/>
          </a:prstGeom>
          <a:noFill/>
          <a:ln/>
        </p:spPr>
        <p:txBody>
          <a:bodyPr wrap="none" lIns="0" tIns="0" rIns="0" bIns="0" rtlCol="0" anchor="t"/>
          <a:lstStyle/>
          <a:p>
            <a:pPr marL="457200" indent="-457200" algn="l">
              <a:lnSpc>
                <a:spcPts val="2850"/>
              </a:lnSpc>
              <a:buFont typeface="Arial" panose="020B0604020202020204" pitchFamily="34" charset="0"/>
              <a:buChar char="•"/>
            </a:pPr>
            <a:r>
              <a:rPr lang="en-US" sz="2600" dirty="0">
                <a:solidFill>
                  <a:srgbClr val="52586B"/>
                </a:solidFill>
                <a:ea typeface="Funnel Sans" pitchFamily="34" charset="-122"/>
                <a:cs typeface="Arial" panose="020B0604020202020204" pitchFamily="34" charset="0"/>
              </a:rPr>
              <a:t>Dynamiques d'appropriation et transformation : </a:t>
            </a:r>
          </a:p>
          <a:p>
            <a:pPr marL="914400" lvl="1" indent="-457200">
              <a:buSzPct val="54000"/>
              <a:buFont typeface="Wingdings" pitchFamily="2" charset="2"/>
              <a:buChar char="§"/>
            </a:pPr>
            <a:r>
              <a:rPr lang="en-US" sz="2000" dirty="0">
                <a:solidFill>
                  <a:schemeClr val="tx1">
                    <a:lumMod val="65000"/>
                    <a:lumOff val="35000"/>
                  </a:schemeClr>
                </a:solidFill>
                <a:cs typeface="Arial" panose="020B0604020202020204" pitchFamily="34" charset="0"/>
              </a:rPr>
              <a:t>Politiques</a:t>
            </a:r>
          </a:p>
          <a:p>
            <a:pPr marL="914400" lvl="1" indent="-457200">
              <a:buSzPct val="54000"/>
              <a:buFont typeface="Wingdings" pitchFamily="2" charset="2"/>
              <a:buChar char="§"/>
            </a:pPr>
            <a:r>
              <a:rPr lang="en-US" sz="2000" dirty="0" err="1">
                <a:solidFill>
                  <a:schemeClr val="tx1">
                    <a:lumMod val="65000"/>
                    <a:lumOff val="35000"/>
                  </a:schemeClr>
                </a:solidFill>
                <a:cs typeface="Arial" panose="020B0604020202020204" pitchFamily="34" charset="0"/>
              </a:rPr>
              <a:t>Organisationnelles</a:t>
            </a:r>
            <a:endParaRPr lang="en-US" sz="2000" dirty="0">
              <a:solidFill>
                <a:schemeClr val="tx1">
                  <a:lumMod val="65000"/>
                  <a:lumOff val="35000"/>
                </a:schemeClr>
              </a:solidFill>
              <a:cs typeface="Arial" panose="020B0604020202020204" pitchFamily="34" charset="0"/>
            </a:endParaRPr>
          </a:p>
          <a:p>
            <a:pPr marL="914400" lvl="1" indent="-457200">
              <a:buSzPct val="54000"/>
              <a:buFont typeface="Wingdings" pitchFamily="2" charset="2"/>
              <a:buChar char="§"/>
            </a:pPr>
            <a:r>
              <a:rPr lang="en-US" sz="2000" dirty="0" err="1">
                <a:solidFill>
                  <a:schemeClr val="tx1">
                    <a:lumMod val="65000"/>
                    <a:lumOff val="35000"/>
                  </a:schemeClr>
                </a:solidFill>
                <a:cs typeface="Arial" panose="020B0604020202020204" pitchFamily="34" charset="0"/>
              </a:rPr>
              <a:t>Culturelles</a:t>
            </a:r>
            <a:endParaRPr lang="en-US" sz="2000" dirty="0">
              <a:solidFill>
                <a:schemeClr val="tx1">
                  <a:lumMod val="65000"/>
                  <a:lumOff val="35000"/>
                </a:schemeClr>
              </a:solidFill>
              <a:cs typeface="Arial" panose="020B0604020202020204" pitchFamily="34" charset="0"/>
            </a:endParaRPr>
          </a:p>
          <a:p>
            <a:pPr marL="457200" indent="-457200">
              <a:lnSpc>
                <a:spcPts val="2850"/>
              </a:lnSpc>
              <a:buFont typeface="Arial" panose="020B0604020202020204" pitchFamily="34" charset="0"/>
              <a:buChar char="•"/>
            </a:pPr>
            <a:r>
              <a:rPr lang="en-US" sz="2600" dirty="0">
                <a:solidFill>
                  <a:srgbClr val="52586B"/>
                </a:solidFill>
                <a:cs typeface="Arial" panose="020B0604020202020204" pitchFamily="34" charset="0"/>
              </a:rPr>
              <a:t>Frictions et congruences</a:t>
            </a:r>
            <a:endParaRPr lang="en-US" sz="2600" dirty="0">
              <a:cs typeface="Arial" panose="020B0604020202020204" pitchFamily="34" charset="0"/>
            </a:endParaRPr>
          </a:p>
          <a:p>
            <a:pPr algn="l">
              <a:lnSpc>
                <a:spcPts val="2850"/>
              </a:lnSpc>
            </a:pPr>
            <a:endParaRPr lang="en-US" sz="2600" dirty="0">
              <a:cs typeface="Arial" panose="020B0604020202020204" pitchFamily="34" charset="0"/>
            </a:endParaRPr>
          </a:p>
        </p:txBody>
      </p:sp>
      <p:pic>
        <p:nvPicPr>
          <p:cNvPr id="10" name="Image 2" descr="preencoded.png">
            <a:extLst>
              <a:ext uri="{FF2B5EF4-FFF2-40B4-BE49-F238E27FC236}">
                <a16:creationId xmlns:a16="http://schemas.microsoft.com/office/drawing/2014/main" id="{30F8CF57-5146-53A0-511A-A1A37D1CD673}"/>
              </a:ext>
            </a:extLst>
          </p:cNvPr>
          <p:cNvPicPr>
            <a:picLocks noChangeAspect="1"/>
          </p:cNvPicPr>
          <p:nvPr/>
        </p:nvPicPr>
        <p:blipFill>
          <a:blip r:embed="rId3"/>
          <a:stretch>
            <a:fillRect/>
          </a:stretch>
        </p:blipFill>
        <p:spPr>
          <a:xfrm rot="16200000">
            <a:off x="716265" y="2790239"/>
            <a:ext cx="775595" cy="846105"/>
          </a:xfrm>
          <a:prstGeom prst="rect">
            <a:avLst/>
          </a:prstGeom>
        </p:spPr>
      </p:pic>
      <p:sp>
        <p:nvSpPr>
          <p:cNvPr id="11" name="Text 3">
            <a:extLst>
              <a:ext uri="{FF2B5EF4-FFF2-40B4-BE49-F238E27FC236}">
                <a16:creationId xmlns:a16="http://schemas.microsoft.com/office/drawing/2014/main" id="{BE4DFB9A-8C77-D781-72D6-01CCC8F6C777}"/>
              </a:ext>
            </a:extLst>
          </p:cNvPr>
          <p:cNvSpPr/>
          <p:nvPr/>
        </p:nvSpPr>
        <p:spPr>
          <a:xfrm>
            <a:off x="1635881" y="2825492"/>
            <a:ext cx="4886444" cy="354330"/>
          </a:xfrm>
          <a:prstGeom prst="rect">
            <a:avLst/>
          </a:prstGeom>
          <a:noFill/>
          <a:ln/>
        </p:spPr>
        <p:txBody>
          <a:bodyPr wrap="none" lIns="0" tIns="0" rIns="0" bIns="0" rtlCol="0" anchor="t"/>
          <a:lstStyle/>
          <a:p>
            <a:pPr marL="0" indent="0" algn="l">
              <a:lnSpc>
                <a:spcPts val="2750"/>
              </a:lnSpc>
              <a:buNone/>
            </a:pPr>
            <a:r>
              <a:rPr lang="en-US" sz="2400" dirty="0">
                <a:solidFill>
                  <a:schemeClr val="bg1">
                    <a:lumMod val="65000"/>
                  </a:schemeClr>
                </a:solidFill>
                <a:latin typeface="MuseoModerno Medium" pitchFamily="34" charset="0"/>
                <a:ea typeface="MuseoModerno Medium" pitchFamily="34" charset="-122"/>
                <a:cs typeface="MuseoModerno Medium" pitchFamily="34" charset="-120"/>
              </a:rPr>
              <a:t>WP2: Suivi qualitatif et longitudinal</a:t>
            </a:r>
            <a:endParaRPr lang="en-US" sz="2400" dirty="0">
              <a:solidFill>
                <a:schemeClr val="bg1">
                  <a:lumMod val="65000"/>
                </a:schemeClr>
              </a:solidFill>
            </a:endParaRPr>
          </a:p>
        </p:txBody>
      </p:sp>
      <p:sp>
        <p:nvSpPr>
          <p:cNvPr id="12" name="Text 4">
            <a:extLst>
              <a:ext uri="{FF2B5EF4-FFF2-40B4-BE49-F238E27FC236}">
                <a16:creationId xmlns:a16="http://schemas.microsoft.com/office/drawing/2014/main" id="{CD6BF96B-A956-A23F-D61D-8C8CFF875915}"/>
              </a:ext>
            </a:extLst>
          </p:cNvPr>
          <p:cNvSpPr/>
          <p:nvPr/>
        </p:nvSpPr>
        <p:spPr>
          <a:xfrm>
            <a:off x="1635881" y="3157080"/>
            <a:ext cx="6082189" cy="362903"/>
          </a:xfrm>
          <a:prstGeom prst="rect">
            <a:avLst/>
          </a:prstGeom>
          <a:noFill/>
          <a:ln/>
        </p:spPr>
        <p:txBody>
          <a:bodyPr wrap="none" lIns="0" tIns="0" rIns="0" bIns="0" rtlCol="0" anchor="t"/>
          <a:lstStyle/>
          <a:p>
            <a:pPr marL="0" indent="0" algn="l">
              <a:lnSpc>
                <a:spcPts val="2850"/>
              </a:lnSpc>
              <a:buNone/>
            </a:pPr>
            <a:r>
              <a:rPr lang="en-US" dirty="0">
                <a:solidFill>
                  <a:schemeClr val="bg1">
                    <a:lumMod val="65000"/>
                  </a:schemeClr>
                </a:solidFill>
                <a:latin typeface="Source Sans Pro" pitchFamily="34" charset="0"/>
                <a:ea typeface="Source Sans Pro" pitchFamily="34" charset="-122"/>
                <a:cs typeface="Source Sans Pro" pitchFamily="34" charset="-120"/>
              </a:rPr>
              <a:t>Etude qualitative (15 </a:t>
            </a:r>
            <a:r>
              <a:rPr lang="en-US" dirty="0" err="1">
                <a:solidFill>
                  <a:schemeClr val="bg1">
                    <a:lumMod val="65000"/>
                  </a:schemeClr>
                </a:solidFill>
                <a:latin typeface="Source Sans Pro" pitchFamily="34" charset="0"/>
                <a:ea typeface="Source Sans Pro" pitchFamily="34" charset="-122"/>
                <a:cs typeface="Source Sans Pro" pitchFamily="34" charset="-120"/>
              </a:rPr>
              <a:t>dispositifs</a:t>
            </a:r>
            <a:r>
              <a:rPr lang="en-US" dirty="0">
                <a:solidFill>
                  <a:schemeClr val="bg1">
                    <a:lumMod val="65000"/>
                  </a:schemeClr>
                </a:solidFill>
                <a:latin typeface="Source Sans Pro" pitchFamily="34" charset="0"/>
                <a:ea typeface="Source Sans Pro" pitchFamily="34" charset="-122"/>
                <a:cs typeface="Source Sans Pro" pitchFamily="34" charset="-120"/>
              </a:rPr>
              <a:t> dans 6 </a:t>
            </a:r>
            <a:r>
              <a:rPr lang="en-US" dirty="0" err="1">
                <a:solidFill>
                  <a:schemeClr val="bg1">
                    <a:lumMod val="65000"/>
                  </a:schemeClr>
                </a:solidFill>
                <a:latin typeface="Source Sans Pro" pitchFamily="34" charset="0"/>
                <a:ea typeface="Source Sans Pro" pitchFamily="34" charset="-122"/>
                <a:cs typeface="Source Sans Pro" pitchFamily="34" charset="-120"/>
              </a:rPr>
              <a:t>établissements</a:t>
            </a:r>
            <a:r>
              <a:rPr lang="en-US" dirty="0">
                <a:solidFill>
                  <a:schemeClr val="bg1">
                    <a:lumMod val="65000"/>
                  </a:schemeClr>
                </a:solidFill>
                <a:latin typeface="Source Sans Pro" pitchFamily="34" charset="0"/>
                <a:ea typeface="Source Sans Pro" pitchFamily="34" charset="-122"/>
                <a:cs typeface="Source Sans Pro" pitchFamily="34" charset="-120"/>
              </a:rPr>
              <a:t>)</a:t>
            </a:r>
            <a:endParaRPr lang="en-US" dirty="0">
              <a:solidFill>
                <a:schemeClr val="bg1">
                  <a:lumMod val="65000"/>
                </a:schemeClr>
              </a:solidFill>
            </a:endParaRPr>
          </a:p>
        </p:txBody>
      </p:sp>
      <p:pic>
        <p:nvPicPr>
          <p:cNvPr id="13" name="Image 3" descr="preencoded.png">
            <a:extLst>
              <a:ext uri="{FF2B5EF4-FFF2-40B4-BE49-F238E27FC236}">
                <a16:creationId xmlns:a16="http://schemas.microsoft.com/office/drawing/2014/main" id="{8C2129D5-47EC-28B6-709C-30ECA6C9ADFE}"/>
              </a:ext>
            </a:extLst>
          </p:cNvPr>
          <p:cNvPicPr>
            <a:picLocks noChangeAspect="1"/>
          </p:cNvPicPr>
          <p:nvPr/>
        </p:nvPicPr>
        <p:blipFill>
          <a:blip r:embed="rId4"/>
          <a:stretch>
            <a:fillRect/>
          </a:stretch>
        </p:blipFill>
        <p:spPr>
          <a:xfrm rot="16200000">
            <a:off x="7573041" y="2770935"/>
            <a:ext cx="775595" cy="907255"/>
          </a:xfrm>
          <a:prstGeom prst="rect">
            <a:avLst/>
          </a:prstGeom>
        </p:spPr>
      </p:pic>
      <p:sp>
        <p:nvSpPr>
          <p:cNvPr id="14" name="Text 5">
            <a:extLst>
              <a:ext uri="{FF2B5EF4-FFF2-40B4-BE49-F238E27FC236}">
                <a16:creationId xmlns:a16="http://schemas.microsoft.com/office/drawing/2014/main" id="{0303A3EF-23BC-843F-FA1D-D725AF08BF7C}"/>
              </a:ext>
            </a:extLst>
          </p:cNvPr>
          <p:cNvSpPr/>
          <p:nvPr/>
        </p:nvSpPr>
        <p:spPr>
          <a:xfrm>
            <a:off x="8548773" y="2877076"/>
            <a:ext cx="4216003" cy="354330"/>
          </a:xfrm>
          <a:prstGeom prst="rect">
            <a:avLst/>
          </a:prstGeom>
          <a:noFill/>
          <a:ln/>
        </p:spPr>
        <p:txBody>
          <a:bodyPr wrap="none" lIns="0" tIns="0" rIns="0" bIns="0" rtlCol="0" anchor="t"/>
          <a:lstStyle/>
          <a:p>
            <a:pPr marL="0" indent="0" algn="l">
              <a:lnSpc>
                <a:spcPts val="2750"/>
              </a:lnSpc>
              <a:buNone/>
            </a:pPr>
            <a:r>
              <a:rPr lang="en-US" sz="2400" dirty="0">
                <a:solidFill>
                  <a:schemeClr val="bg1">
                    <a:lumMod val="65000"/>
                  </a:schemeClr>
                </a:solidFill>
                <a:latin typeface="MuseoModerno Medium" pitchFamily="34" charset="0"/>
                <a:ea typeface="MuseoModerno Medium" pitchFamily="34" charset="-122"/>
                <a:cs typeface="MuseoModerno Medium" pitchFamily="34" charset="-120"/>
              </a:rPr>
              <a:t>WP3: Contextes institutionnels</a:t>
            </a:r>
            <a:endParaRPr lang="en-US" sz="2400" dirty="0">
              <a:solidFill>
                <a:schemeClr val="bg1">
                  <a:lumMod val="65000"/>
                </a:schemeClr>
              </a:solidFill>
            </a:endParaRPr>
          </a:p>
        </p:txBody>
      </p:sp>
      <p:sp>
        <p:nvSpPr>
          <p:cNvPr id="15" name="Text 6">
            <a:extLst>
              <a:ext uri="{FF2B5EF4-FFF2-40B4-BE49-F238E27FC236}">
                <a16:creationId xmlns:a16="http://schemas.microsoft.com/office/drawing/2014/main" id="{60E54B3F-04DD-6535-16BD-96F864F2DE64}"/>
              </a:ext>
            </a:extLst>
          </p:cNvPr>
          <p:cNvSpPr/>
          <p:nvPr/>
        </p:nvSpPr>
        <p:spPr>
          <a:xfrm>
            <a:off x="8548211" y="3179822"/>
            <a:ext cx="6082189" cy="362903"/>
          </a:xfrm>
          <a:prstGeom prst="rect">
            <a:avLst/>
          </a:prstGeom>
          <a:noFill/>
          <a:ln/>
        </p:spPr>
        <p:txBody>
          <a:bodyPr wrap="none" lIns="0" tIns="0" rIns="0" bIns="0" rtlCol="0" anchor="t"/>
          <a:lstStyle/>
          <a:p>
            <a:pPr marL="0" indent="0" algn="l">
              <a:lnSpc>
                <a:spcPts val="2850"/>
              </a:lnSpc>
              <a:buNone/>
            </a:pPr>
            <a:r>
              <a:rPr lang="en-US" dirty="0">
                <a:solidFill>
                  <a:schemeClr val="bg1">
                    <a:lumMod val="65000"/>
                  </a:schemeClr>
                </a:solidFill>
                <a:latin typeface="Source Sans Pro" pitchFamily="34" charset="0"/>
                <a:ea typeface="Source Sans Pro" pitchFamily="34" charset="-122"/>
                <a:cs typeface="Source Sans Pro" pitchFamily="34" charset="-120"/>
              </a:rPr>
              <a:t>Etude qualitative (4 </a:t>
            </a:r>
            <a:r>
              <a:rPr lang="en-US" dirty="0" err="1">
                <a:solidFill>
                  <a:schemeClr val="bg1">
                    <a:lumMod val="65000"/>
                  </a:schemeClr>
                </a:solidFill>
                <a:latin typeface="Source Sans Pro" pitchFamily="34" charset="0"/>
                <a:ea typeface="Source Sans Pro" pitchFamily="34" charset="-122"/>
                <a:cs typeface="Source Sans Pro" pitchFamily="34" charset="-120"/>
              </a:rPr>
              <a:t>établissements</a:t>
            </a:r>
            <a:r>
              <a:rPr lang="en-US" dirty="0">
                <a:solidFill>
                  <a:schemeClr val="bg1">
                    <a:lumMod val="65000"/>
                  </a:schemeClr>
                </a:solidFill>
                <a:latin typeface="Source Sans Pro" pitchFamily="34" charset="0"/>
                <a:ea typeface="Source Sans Pro" pitchFamily="34" charset="-122"/>
                <a:cs typeface="Source Sans Pro" pitchFamily="34" charset="-120"/>
              </a:rPr>
              <a:t>)</a:t>
            </a:r>
            <a:endParaRPr lang="en-US" dirty="0">
              <a:solidFill>
                <a:schemeClr val="bg1">
                  <a:lumMod val="65000"/>
                </a:schemeClr>
              </a:solidFill>
            </a:endParaRPr>
          </a:p>
        </p:txBody>
      </p:sp>
      <p:sp>
        <p:nvSpPr>
          <p:cNvPr id="18" name="Text 2">
            <a:extLst>
              <a:ext uri="{FF2B5EF4-FFF2-40B4-BE49-F238E27FC236}">
                <a16:creationId xmlns:a16="http://schemas.microsoft.com/office/drawing/2014/main" id="{0D9A43B6-7E8B-B33D-20F1-4E1E633943EA}"/>
              </a:ext>
            </a:extLst>
          </p:cNvPr>
          <p:cNvSpPr/>
          <p:nvPr/>
        </p:nvSpPr>
        <p:spPr>
          <a:xfrm>
            <a:off x="7864660" y="4116640"/>
            <a:ext cx="5065498" cy="1118235"/>
          </a:xfrm>
          <a:prstGeom prst="rect">
            <a:avLst/>
          </a:prstGeom>
          <a:noFill/>
          <a:ln/>
        </p:spPr>
        <p:txBody>
          <a:bodyPr wrap="none" lIns="0" tIns="0" rIns="0" bIns="0" rtlCol="0" anchor="t"/>
          <a:lstStyle/>
          <a:p>
            <a:pPr marL="0" indent="0" algn="ctr">
              <a:lnSpc>
                <a:spcPts val="2750"/>
              </a:lnSpc>
              <a:buNone/>
            </a:pPr>
            <a:r>
              <a:rPr lang="en-US" sz="2800" b="1" dirty="0" err="1">
                <a:solidFill>
                  <a:schemeClr val="tx1">
                    <a:lumMod val="75000"/>
                    <a:lumOff val="25000"/>
                  </a:schemeClr>
                </a:solidFill>
                <a:ea typeface="Mona Sans Semi Bold" pitchFamily="34" charset="-122"/>
                <a:cs typeface="Mona Sans Semi Bold" pitchFamily="34" charset="-120"/>
              </a:rPr>
              <a:t>Analyse</a:t>
            </a:r>
            <a:r>
              <a:rPr lang="en-US" sz="2800" b="1" dirty="0">
                <a:solidFill>
                  <a:schemeClr val="tx1">
                    <a:lumMod val="75000"/>
                    <a:lumOff val="25000"/>
                  </a:schemeClr>
                </a:solidFill>
                <a:ea typeface="Mona Sans Semi Bold" pitchFamily="34" charset="-122"/>
                <a:cs typeface="Mona Sans Semi Bold" pitchFamily="34" charset="-120"/>
              </a:rPr>
              <a:t> des </a:t>
            </a:r>
            <a:r>
              <a:rPr lang="en-US" sz="2800" b="1" dirty="0" err="1">
                <a:solidFill>
                  <a:schemeClr val="tx1">
                    <a:lumMod val="75000"/>
                    <a:lumOff val="25000"/>
                  </a:schemeClr>
                </a:solidFill>
                <a:ea typeface="Mona Sans Semi Bold" pitchFamily="34" charset="-122"/>
                <a:cs typeface="Mona Sans Semi Bold" pitchFamily="34" charset="-120"/>
              </a:rPr>
              <a:t>contextes</a:t>
            </a:r>
            <a:r>
              <a:rPr lang="en-US" sz="2800" b="1" dirty="0">
                <a:solidFill>
                  <a:schemeClr val="tx1">
                    <a:lumMod val="75000"/>
                    <a:lumOff val="25000"/>
                  </a:schemeClr>
                </a:solidFill>
                <a:ea typeface="Mona Sans Semi Bold" pitchFamily="34" charset="-122"/>
                <a:cs typeface="Mona Sans Semi Bold" pitchFamily="34" charset="-120"/>
              </a:rPr>
              <a:t> </a:t>
            </a:r>
            <a:r>
              <a:rPr lang="en-US" sz="2800" b="1" dirty="0" err="1">
                <a:solidFill>
                  <a:schemeClr val="tx1">
                    <a:lumMod val="75000"/>
                    <a:lumOff val="25000"/>
                  </a:schemeClr>
                </a:solidFill>
                <a:ea typeface="Mona Sans Semi Bold" pitchFamily="34" charset="-122"/>
                <a:cs typeface="Mona Sans Semi Bold" pitchFamily="34" charset="-120"/>
              </a:rPr>
              <a:t>institutionnels</a:t>
            </a:r>
            <a:endParaRPr lang="en-US" sz="2800" b="1" dirty="0">
              <a:solidFill>
                <a:schemeClr val="tx1">
                  <a:lumMod val="75000"/>
                  <a:lumOff val="25000"/>
                </a:schemeClr>
              </a:solidFill>
            </a:endParaRPr>
          </a:p>
        </p:txBody>
      </p:sp>
      <p:sp>
        <p:nvSpPr>
          <p:cNvPr id="20" name="Rectangle 19">
            <a:extLst>
              <a:ext uri="{FF2B5EF4-FFF2-40B4-BE49-F238E27FC236}">
                <a16:creationId xmlns:a16="http://schemas.microsoft.com/office/drawing/2014/main" id="{9710A7D1-9EBC-E803-54E0-557624B4191F}"/>
              </a:ext>
            </a:extLst>
          </p:cNvPr>
          <p:cNvSpPr/>
          <p:nvPr/>
        </p:nvSpPr>
        <p:spPr>
          <a:xfrm>
            <a:off x="462899" y="2605906"/>
            <a:ext cx="6521410" cy="4458275"/>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3749EDF-514E-A826-0541-A205073CD09B}"/>
              </a:ext>
            </a:extLst>
          </p:cNvPr>
          <p:cNvSpPr/>
          <p:nvPr/>
        </p:nvSpPr>
        <p:spPr>
          <a:xfrm>
            <a:off x="6984308" y="2605907"/>
            <a:ext cx="7231300" cy="4458274"/>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36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2" grpId="0" animBg="1"/>
      <p:bldP spid="14" grpId="0" animBg="1"/>
      <p:bldP spid="15" grpId="0" animBg="1"/>
      <p:bldP spid="18"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735F06-CFE5-EE4F-E5D6-2DDEE32C5E5D}"/>
              </a:ext>
            </a:extLst>
          </p:cNvPr>
          <p:cNvSpPr/>
          <p:nvPr/>
        </p:nvSpPr>
        <p:spPr>
          <a:xfrm>
            <a:off x="0" y="1223552"/>
            <a:ext cx="14816138" cy="1957387"/>
          </a:xfrm>
          <a:prstGeom prst="rect">
            <a:avLst/>
          </a:prstGeom>
          <a:solidFill>
            <a:srgbClr val="EA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34BA6921-64AB-1C30-B3E3-58E26FBBE03E}"/>
              </a:ext>
            </a:extLst>
          </p:cNvPr>
          <p:cNvSpPr txBox="1"/>
          <p:nvPr/>
        </p:nvSpPr>
        <p:spPr>
          <a:xfrm>
            <a:off x="1775754" y="1570255"/>
            <a:ext cx="10602410" cy="1384995"/>
          </a:xfrm>
          <a:prstGeom prst="rect">
            <a:avLst/>
          </a:prstGeom>
          <a:noFill/>
        </p:spPr>
        <p:txBody>
          <a:bodyPr wrap="square" rtlCol="0">
            <a:spAutoFit/>
          </a:bodyPr>
          <a:lstStyle/>
          <a:p>
            <a:pPr algn="ctr"/>
            <a:r>
              <a:rPr lang="fr-FR" sz="2800" dirty="0">
                <a:solidFill>
                  <a:schemeClr val="tx1">
                    <a:lumMod val="65000"/>
                    <a:lumOff val="35000"/>
                  </a:schemeClr>
                </a:solidFill>
              </a:rPr>
              <a:t>Quels leviers permettent de concrétiser une approche écosystémique, en intégrant des niveaux d’action multiples et des méthodologies hétérogènes?</a:t>
            </a:r>
          </a:p>
        </p:txBody>
      </p:sp>
      <p:pic>
        <p:nvPicPr>
          <p:cNvPr id="3" name="Image 0" descr="preencoded.png">
            <a:extLst>
              <a:ext uri="{FF2B5EF4-FFF2-40B4-BE49-F238E27FC236}">
                <a16:creationId xmlns:a16="http://schemas.microsoft.com/office/drawing/2014/main" id="{28815F2F-DA65-1A5C-503A-B7A2EA34B743}"/>
              </a:ext>
            </a:extLst>
          </p:cNvPr>
          <p:cNvPicPr>
            <a:picLocks noChangeAspect="1"/>
          </p:cNvPicPr>
          <p:nvPr/>
        </p:nvPicPr>
        <p:blipFill>
          <a:blip r:embed="rId2"/>
          <a:stretch>
            <a:fillRect/>
          </a:stretch>
        </p:blipFill>
        <p:spPr>
          <a:xfrm>
            <a:off x="5746140" y="3957637"/>
            <a:ext cx="2740634" cy="2740634"/>
          </a:xfrm>
          <a:prstGeom prst="rect">
            <a:avLst/>
          </a:prstGeom>
        </p:spPr>
      </p:pic>
      <p:sp>
        <p:nvSpPr>
          <p:cNvPr id="4" name="ZoneTexte 3">
            <a:extLst>
              <a:ext uri="{FF2B5EF4-FFF2-40B4-BE49-F238E27FC236}">
                <a16:creationId xmlns:a16="http://schemas.microsoft.com/office/drawing/2014/main" id="{6F3581C8-451C-6F6D-3FC1-4189CAB614F2}"/>
              </a:ext>
            </a:extLst>
          </p:cNvPr>
          <p:cNvSpPr txBox="1"/>
          <p:nvPr/>
        </p:nvSpPr>
        <p:spPr>
          <a:xfrm>
            <a:off x="5876266" y="6698271"/>
            <a:ext cx="3122341" cy="307777"/>
          </a:xfrm>
          <a:prstGeom prst="rect">
            <a:avLst/>
          </a:prstGeom>
          <a:noFill/>
        </p:spPr>
        <p:txBody>
          <a:bodyPr wrap="square" rtlCol="0">
            <a:spAutoFit/>
          </a:bodyPr>
          <a:lstStyle/>
          <a:p>
            <a:r>
              <a:rPr lang="fr-FR" sz="1400" i="1" dirty="0">
                <a:solidFill>
                  <a:schemeClr val="tx1">
                    <a:lumMod val="50000"/>
                    <a:lumOff val="50000"/>
                  </a:schemeClr>
                </a:solidFill>
              </a:rPr>
              <a:t>Image générée par </a:t>
            </a:r>
            <a:r>
              <a:rPr lang="fr-FR" sz="1400" i="1" dirty="0" err="1">
                <a:solidFill>
                  <a:schemeClr val="tx1">
                    <a:lumMod val="50000"/>
                    <a:lumOff val="50000"/>
                  </a:schemeClr>
                </a:solidFill>
              </a:rPr>
              <a:t>Gamma.app</a:t>
            </a:r>
            <a:r>
              <a:rPr lang="fr-FR" sz="1400" i="1" dirty="0">
                <a:solidFill>
                  <a:schemeClr val="tx1">
                    <a:lumMod val="50000"/>
                    <a:lumOff val="50000"/>
                  </a:schemeClr>
                </a:solidFill>
              </a:rPr>
              <a:t> </a:t>
            </a:r>
          </a:p>
        </p:txBody>
      </p:sp>
      <p:pic>
        <p:nvPicPr>
          <p:cNvPr id="6" name="Graphique 5" descr="Presse-papiers mixte avec un remplissage uni">
            <a:extLst>
              <a:ext uri="{FF2B5EF4-FFF2-40B4-BE49-F238E27FC236}">
                <a16:creationId xmlns:a16="http://schemas.microsoft.com/office/drawing/2014/main" id="{E477A7A3-E902-5856-6550-BAF407B412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3037" y="3883706"/>
            <a:ext cx="3122341" cy="3122341"/>
          </a:xfrm>
          <a:prstGeom prst="rect">
            <a:avLst/>
          </a:prstGeom>
        </p:spPr>
      </p:pic>
      <p:pic>
        <p:nvPicPr>
          <p:cNvPr id="8" name="Graphique 7" descr="Recherche de dossiers avec un remplissage uni">
            <a:extLst>
              <a:ext uri="{FF2B5EF4-FFF2-40B4-BE49-F238E27FC236}">
                <a16:creationId xmlns:a16="http://schemas.microsoft.com/office/drawing/2014/main" id="{FF082433-6941-F418-9AAC-5B60F45062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54864" y="3909793"/>
            <a:ext cx="3434024" cy="3434024"/>
          </a:xfrm>
          <a:prstGeom prst="rect">
            <a:avLst/>
          </a:prstGeom>
        </p:spPr>
      </p:pic>
    </p:spTree>
    <p:extLst>
      <p:ext uri="{BB962C8B-B14F-4D97-AF65-F5344CB8AC3E}">
        <p14:creationId xmlns:p14="http://schemas.microsoft.com/office/powerpoint/2010/main" val="16937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0A0C8-117E-3961-B099-E46E2302BA1E}"/>
            </a:ext>
          </a:extLst>
        </p:cNvPr>
        <p:cNvGrpSpPr/>
        <p:nvPr/>
      </p:nvGrpSpPr>
      <p:grpSpPr>
        <a:xfrm>
          <a:off x="0" y="0"/>
          <a:ext cx="0" cy="0"/>
          <a:chOff x="0" y="0"/>
          <a:chExt cx="0" cy="0"/>
        </a:xfrm>
      </p:grpSpPr>
      <p:pic>
        <p:nvPicPr>
          <p:cNvPr id="1026" name="Picture 2" descr="Revue Sticef.org - Méthode d'analyse et de modélisation des environnements  personnels d'apprentissage">
            <a:extLst>
              <a:ext uri="{FF2B5EF4-FFF2-40B4-BE49-F238E27FC236}">
                <a16:creationId xmlns:a16="http://schemas.microsoft.com/office/drawing/2014/main" id="{B1D15CD3-0376-8333-D504-71A09A444C9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3063734" y="4114800"/>
            <a:ext cx="4251466" cy="255752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DAAE06-6367-F931-D31F-A8FABA811CCE}"/>
              </a:ext>
            </a:extLst>
          </p:cNvPr>
          <p:cNvSpPr txBox="1"/>
          <p:nvPr/>
        </p:nvSpPr>
        <p:spPr>
          <a:xfrm>
            <a:off x="839972" y="1458479"/>
            <a:ext cx="12950456" cy="2862322"/>
          </a:xfrm>
          <a:prstGeom prst="rect">
            <a:avLst/>
          </a:prstGeom>
          <a:noFill/>
        </p:spPr>
        <p:txBody>
          <a:bodyPr wrap="square">
            <a:spAutoFit/>
          </a:bodyPr>
          <a:lstStyle/>
          <a:p>
            <a:pPr algn="ctr"/>
            <a:r>
              <a:rPr lang="en-US" sz="6000" b="1" dirty="0" err="1">
                <a:solidFill>
                  <a:srgbClr val="52586B"/>
                </a:solidFill>
                <a:latin typeface="Mona Sans Semi Bold" pitchFamily="34" charset="0"/>
                <a:ea typeface="Mona Sans Semi Bold" pitchFamily="34" charset="-122"/>
                <a:cs typeface="Mona Sans Semi Bold" pitchFamily="34" charset="-120"/>
              </a:rPr>
              <a:t>Analyse</a:t>
            </a:r>
            <a:r>
              <a:rPr lang="en-US" sz="6000" b="1" dirty="0">
                <a:solidFill>
                  <a:srgbClr val="52586B"/>
                </a:solidFill>
                <a:latin typeface="Mona Sans Semi Bold" pitchFamily="34" charset="0"/>
                <a:ea typeface="Mona Sans Semi Bold" pitchFamily="34" charset="-122"/>
                <a:cs typeface="Mona Sans Semi Bold" pitchFamily="34" charset="-120"/>
              </a:rPr>
              <a:t> des pratiques </a:t>
            </a:r>
            <a:r>
              <a:rPr lang="en-US" sz="6000" b="1" dirty="0" err="1">
                <a:solidFill>
                  <a:srgbClr val="52586B"/>
                </a:solidFill>
                <a:latin typeface="Mona Sans Semi Bold" pitchFamily="34" charset="0"/>
                <a:ea typeface="Mona Sans Semi Bold" pitchFamily="34" charset="-122"/>
                <a:cs typeface="Mona Sans Semi Bold" pitchFamily="34" charset="-120"/>
              </a:rPr>
              <a:t>d’apprentissage</a:t>
            </a:r>
            <a:r>
              <a:rPr lang="en-US" sz="6000" b="1" dirty="0">
                <a:solidFill>
                  <a:srgbClr val="52586B"/>
                </a:solidFill>
                <a:latin typeface="Mona Sans Semi Bold" pitchFamily="34" charset="0"/>
                <a:ea typeface="Mona Sans Semi Bold" pitchFamily="34" charset="-122"/>
                <a:cs typeface="Mona Sans Semi Bold" pitchFamily="34" charset="-120"/>
              </a:rPr>
              <a:t> et </a:t>
            </a:r>
            <a:r>
              <a:rPr lang="en-US" sz="6000" b="1" dirty="0" err="1">
                <a:solidFill>
                  <a:srgbClr val="52586B"/>
                </a:solidFill>
                <a:latin typeface="Mona Sans Semi Bold" pitchFamily="34" charset="0"/>
                <a:ea typeface="Mona Sans Semi Bold" pitchFamily="34" charset="-122"/>
                <a:cs typeface="Mona Sans Semi Bold" pitchFamily="34" charset="-120"/>
              </a:rPr>
              <a:t>d’enseignement</a:t>
            </a:r>
            <a:endParaRPr lang="en-US" sz="6000" b="1" dirty="0"/>
          </a:p>
          <a:p>
            <a:pPr marL="0" indent="0" algn="ctr">
              <a:buNone/>
            </a:pPr>
            <a:endParaRPr lang="en-US" sz="6000" b="1" dirty="0"/>
          </a:p>
        </p:txBody>
      </p:sp>
      <p:pic>
        <p:nvPicPr>
          <p:cNvPr id="2" name="Image 2" descr="preencoded.png">
            <a:extLst>
              <a:ext uri="{FF2B5EF4-FFF2-40B4-BE49-F238E27FC236}">
                <a16:creationId xmlns:a16="http://schemas.microsoft.com/office/drawing/2014/main" id="{A0F7FCA0-C488-4ECE-3A69-F447AAED24BD}"/>
              </a:ext>
            </a:extLst>
          </p:cNvPr>
          <p:cNvPicPr>
            <a:picLocks noChangeAspect="1"/>
          </p:cNvPicPr>
          <p:nvPr/>
        </p:nvPicPr>
        <p:blipFill>
          <a:blip r:embed="rId3"/>
          <a:stretch>
            <a:fillRect/>
          </a:stretch>
        </p:blipFill>
        <p:spPr>
          <a:xfrm>
            <a:off x="9245593" y="280786"/>
            <a:ext cx="705088" cy="846105"/>
          </a:xfrm>
          <a:prstGeom prst="rect">
            <a:avLst/>
          </a:prstGeom>
        </p:spPr>
      </p:pic>
      <p:sp>
        <p:nvSpPr>
          <p:cNvPr id="8" name="Text 3">
            <a:extLst>
              <a:ext uri="{FF2B5EF4-FFF2-40B4-BE49-F238E27FC236}">
                <a16:creationId xmlns:a16="http://schemas.microsoft.com/office/drawing/2014/main" id="{F72D47F5-7BDB-E127-7E57-E047AC97DDF4}"/>
              </a:ext>
            </a:extLst>
          </p:cNvPr>
          <p:cNvSpPr/>
          <p:nvPr/>
        </p:nvSpPr>
        <p:spPr>
          <a:xfrm>
            <a:off x="10129956" y="280786"/>
            <a:ext cx="4886444" cy="354330"/>
          </a:xfrm>
          <a:prstGeom prst="rect">
            <a:avLst/>
          </a:prstGeom>
          <a:noFill/>
          <a:ln/>
        </p:spPr>
        <p:txBody>
          <a:bodyPr wrap="none" lIns="0" tIns="0" rIns="0" bIns="0" rtlCol="0" anchor="t"/>
          <a:lstStyle/>
          <a:p>
            <a:pPr marL="0" indent="0" algn="l">
              <a:lnSpc>
                <a:spcPts val="2750"/>
              </a:lnSpc>
              <a:buNone/>
            </a:pPr>
            <a:r>
              <a:rPr lang="en-US" dirty="0">
                <a:solidFill>
                  <a:srgbClr val="2B4150"/>
                </a:solidFill>
                <a:latin typeface="MuseoModerno Medium" pitchFamily="34" charset="0"/>
                <a:ea typeface="MuseoModerno Medium" pitchFamily="34" charset="-122"/>
                <a:cs typeface="MuseoModerno Medium" pitchFamily="34" charset="-120"/>
              </a:rPr>
              <a:t>WP2: Suivi qualitatif et longitudinal</a:t>
            </a:r>
            <a:endParaRPr lang="en-US" dirty="0"/>
          </a:p>
        </p:txBody>
      </p:sp>
      <p:sp>
        <p:nvSpPr>
          <p:cNvPr id="9" name="Text 4">
            <a:extLst>
              <a:ext uri="{FF2B5EF4-FFF2-40B4-BE49-F238E27FC236}">
                <a16:creationId xmlns:a16="http://schemas.microsoft.com/office/drawing/2014/main" id="{CED5ABF8-FC6A-39D1-ECF7-C407B818A9AA}"/>
              </a:ext>
            </a:extLst>
          </p:cNvPr>
          <p:cNvSpPr/>
          <p:nvPr/>
        </p:nvSpPr>
        <p:spPr>
          <a:xfrm>
            <a:off x="10129956" y="612374"/>
            <a:ext cx="6082189" cy="362903"/>
          </a:xfrm>
          <a:prstGeom prst="rect">
            <a:avLst/>
          </a:prstGeom>
          <a:noFill/>
          <a:ln/>
        </p:spPr>
        <p:txBody>
          <a:bodyPr wrap="none" lIns="0" tIns="0" rIns="0" bIns="0" rtlCol="0" anchor="t"/>
          <a:lstStyle/>
          <a:p>
            <a:pPr marL="0" indent="0" algn="l">
              <a:lnSpc>
                <a:spcPts val="2850"/>
              </a:lnSpc>
              <a:buNone/>
            </a:pPr>
            <a:r>
              <a:rPr lang="en-US" sz="1400" dirty="0">
                <a:solidFill>
                  <a:srgbClr val="2B4150"/>
                </a:solidFill>
                <a:latin typeface="Source Sans Pro" pitchFamily="34" charset="0"/>
                <a:ea typeface="Source Sans Pro" pitchFamily="34" charset="-122"/>
                <a:cs typeface="Source Sans Pro" pitchFamily="34" charset="-120"/>
              </a:rPr>
              <a:t>Etude qualitative (15 </a:t>
            </a:r>
            <a:r>
              <a:rPr lang="en-US" sz="1400" dirty="0" err="1">
                <a:solidFill>
                  <a:srgbClr val="2B4150"/>
                </a:solidFill>
                <a:latin typeface="Source Sans Pro" pitchFamily="34" charset="0"/>
                <a:ea typeface="Source Sans Pro" pitchFamily="34" charset="-122"/>
                <a:cs typeface="Source Sans Pro" pitchFamily="34" charset="-120"/>
              </a:rPr>
              <a:t>dispositifs</a:t>
            </a:r>
            <a:r>
              <a:rPr lang="en-US" sz="1400" dirty="0">
                <a:solidFill>
                  <a:srgbClr val="2B4150"/>
                </a:solidFill>
                <a:latin typeface="Source Sans Pro" pitchFamily="34" charset="0"/>
                <a:ea typeface="Source Sans Pro" pitchFamily="34" charset="-122"/>
                <a:cs typeface="Source Sans Pro" pitchFamily="34" charset="-120"/>
              </a:rPr>
              <a:t> dans 6 </a:t>
            </a:r>
            <a:r>
              <a:rPr lang="en-US" sz="1400" dirty="0" err="1">
                <a:solidFill>
                  <a:srgbClr val="2B4150"/>
                </a:solidFill>
                <a:latin typeface="Source Sans Pro" pitchFamily="34" charset="0"/>
                <a:ea typeface="Source Sans Pro" pitchFamily="34" charset="-122"/>
                <a:cs typeface="Source Sans Pro" pitchFamily="34" charset="-120"/>
              </a:rPr>
              <a:t>établissements</a:t>
            </a:r>
            <a:r>
              <a:rPr lang="en-US" sz="1400" dirty="0">
                <a:solidFill>
                  <a:srgbClr val="2B4150"/>
                </a:solidFill>
                <a:latin typeface="Source Sans Pro" pitchFamily="34" charset="0"/>
                <a:ea typeface="Source Sans Pro" pitchFamily="34" charset="-122"/>
                <a:cs typeface="Source Sans Pro" pitchFamily="34" charset="-120"/>
              </a:rPr>
              <a:t>)</a:t>
            </a:r>
            <a:endParaRPr lang="en-US" sz="1400" dirty="0"/>
          </a:p>
        </p:txBody>
      </p:sp>
      <p:sp>
        <p:nvSpPr>
          <p:cNvPr id="4" name="ZoneTexte 3">
            <a:extLst>
              <a:ext uri="{FF2B5EF4-FFF2-40B4-BE49-F238E27FC236}">
                <a16:creationId xmlns:a16="http://schemas.microsoft.com/office/drawing/2014/main" id="{B4D1E008-3362-BCF2-85F8-88805E3249BF}"/>
              </a:ext>
            </a:extLst>
          </p:cNvPr>
          <p:cNvSpPr txBox="1"/>
          <p:nvPr/>
        </p:nvSpPr>
        <p:spPr>
          <a:xfrm>
            <a:off x="3792923" y="6977122"/>
            <a:ext cx="4251466" cy="646331"/>
          </a:xfrm>
          <a:prstGeom prst="rect">
            <a:avLst/>
          </a:prstGeom>
          <a:noFill/>
        </p:spPr>
        <p:txBody>
          <a:bodyPr wrap="square" rtlCol="0">
            <a:spAutoFit/>
          </a:bodyPr>
          <a:lstStyle/>
          <a:p>
            <a:r>
              <a:rPr lang="fr-FR" dirty="0" err="1">
                <a:solidFill>
                  <a:schemeClr val="bg1">
                    <a:lumMod val="50000"/>
                  </a:schemeClr>
                </a:solidFill>
              </a:rPr>
              <a:t>Yepa</a:t>
            </a:r>
            <a:r>
              <a:rPr lang="fr-FR" dirty="0">
                <a:solidFill>
                  <a:schemeClr val="bg1">
                    <a:lumMod val="50000"/>
                  </a:schemeClr>
                </a:solidFill>
              </a:rPr>
              <a:t>® (Felder, 2019, p.22)</a:t>
            </a:r>
          </a:p>
          <a:p>
            <a:endParaRPr lang="fr-FR" dirty="0">
              <a:solidFill>
                <a:schemeClr val="bg1">
                  <a:lumMod val="50000"/>
                </a:schemeClr>
              </a:solidFill>
            </a:endParaRPr>
          </a:p>
        </p:txBody>
      </p:sp>
      <p:pic>
        <p:nvPicPr>
          <p:cNvPr id="5" name="Image 4" descr="Une image contenant diagramme, texte, ligne, cercle&#10;&#10;Le contenu généré par l’IA peut être incorrect.">
            <a:extLst>
              <a:ext uri="{FF2B5EF4-FFF2-40B4-BE49-F238E27FC236}">
                <a16:creationId xmlns:a16="http://schemas.microsoft.com/office/drawing/2014/main" id="{63CE796A-D9FA-B493-C169-E17F0680896B}"/>
              </a:ext>
            </a:extLst>
          </p:cNvPr>
          <p:cNvPicPr>
            <a:picLocks noChangeAspect="1"/>
          </p:cNvPicPr>
          <p:nvPr/>
        </p:nvPicPr>
        <p:blipFill>
          <a:blip r:embed="rId4">
            <a:alphaModFix amt="70000"/>
          </a:blip>
          <a:stretch>
            <a:fillRect/>
          </a:stretch>
        </p:blipFill>
        <p:spPr>
          <a:xfrm>
            <a:off x="8044389" y="3973027"/>
            <a:ext cx="4125742" cy="2862323"/>
          </a:xfrm>
          <a:prstGeom prst="rect">
            <a:avLst/>
          </a:prstGeom>
        </p:spPr>
      </p:pic>
      <p:sp>
        <p:nvSpPr>
          <p:cNvPr id="6" name="ZoneTexte 5">
            <a:extLst>
              <a:ext uri="{FF2B5EF4-FFF2-40B4-BE49-F238E27FC236}">
                <a16:creationId xmlns:a16="http://schemas.microsoft.com/office/drawing/2014/main" id="{6A6E00F1-1D1D-3B98-2BD7-FEC49A6AE118}"/>
              </a:ext>
            </a:extLst>
          </p:cNvPr>
          <p:cNvSpPr txBox="1"/>
          <p:nvPr/>
        </p:nvSpPr>
        <p:spPr>
          <a:xfrm>
            <a:off x="8623110" y="6977122"/>
            <a:ext cx="4125741" cy="369332"/>
          </a:xfrm>
          <a:prstGeom prst="rect">
            <a:avLst/>
          </a:prstGeom>
          <a:noFill/>
        </p:spPr>
        <p:txBody>
          <a:bodyPr wrap="square">
            <a:spAutoFit/>
          </a:bodyPr>
          <a:lstStyle/>
          <a:p>
            <a:r>
              <a:rPr lang="en-US" sz="1800" dirty="0">
                <a:solidFill>
                  <a:srgbClr val="52586B"/>
                </a:solidFill>
                <a:ea typeface="Funnel Sans" pitchFamily="34" charset="-122"/>
                <a:cs typeface="Funnel Sans" pitchFamily="34" charset="-120"/>
              </a:rPr>
              <a:t>(Deschryver &amp; Charlier, 2012, p.95)</a:t>
            </a:r>
            <a:endParaRPr lang="fr-FR" dirty="0"/>
          </a:p>
        </p:txBody>
      </p:sp>
    </p:spTree>
    <p:extLst>
      <p:ext uri="{BB962C8B-B14F-4D97-AF65-F5344CB8AC3E}">
        <p14:creationId xmlns:p14="http://schemas.microsoft.com/office/powerpoint/2010/main" val="2866731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4119</TotalTime>
  <Words>2372</Words>
  <Application>Microsoft Macintosh PowerPoint</Application>
  <PresentationFormat>Personnalisé</PresentationFormat>
  <Paragraphs>309</Paragraphs>
  <Slides>28</Slides>
  <Notes>20</Notes>
  <HiddenSlides>3</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28</vt:i4>
      </vt:variant>
    </vt:vector>
  </HeadingPairs>
  <TitlesOfParts>
    <vt:vector size="38" baseType="lpstr">
      <vt:lpstr>Mona Sans Semi Bold</vt:lpstr>
      <vt:lpstr>Arial</vt:lpstr>
      <vt:lpstr>Funnel Sans</vt:lpstr>
      <vt:lpstr>Arial Narrow</vt:lpstr>
      <vt:lpstr>Calibri</vt:lpstr>
      <vt:lpstr>MuseoModerno Medium</vt:lpstr>
      <vt:lpstr>Wingdings</vt:lpstr>
      <vt:lpstr>Source Sans Pro</vt:lpstr>
      <vt:lpstr>Aptos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Noben Natasha</cp:lastModifiedBy>
  <cp:revision>25</cp:revision>
  <dcterms:created xsi:type="dcterms:W3CDTF">2025-08-28T11:53:07Z</dcterms:created>
  <dcterms:modified xsi:type="dcterms:W3CDTF">2025-11-03T08:07:44Z</dcterms:modified>
</cp:coreProperties>
</file>