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44" r:id="rId4"/>
  </p:sldMasterIdLst>
  <p:notesMasterIdLst>
    <p:notesMasterId r:id="rId29"/>
  </p:notesMasterIdLst>
  <p:handoutMasterIdLst>
    <p:handoutMasterId r:id="rId30"/>
  </p:handoutMasterIdLst>
  <p:sldIdLst>
    <p:sldId id="555" r:id="rId5"/>
    <p:sldId id="611" r:id="rId6"/>
    <p:sldId id="614" r:id="rId7"/>
    <p:sldId id="610" r:id="rId8"/>
    <p:sldId id="595" r:id="rId9"/>
    <p:sldId id="597" r:id="rId10"/>
    <p:sldId id="596" r:id="rId11"/>
    <p:sldId id="602" r:id="rId12"/>
    <p:sldId id="589" r:id="rId13"/>
    <p:sldId id="618" r:id="rId14"/>
    <p:sldId id="612" r:id="rId15"/>
    <p:sldId id="588" r:id="rId16"/>
    <p:sldId id="583" r:id="rId17"/>
    <p:sldId id="574" r:id="rId18"/>
    <p:sldId id="601" r:id="rId19"/>
    <p:sldId id="575" r:id="rId20"/>
    <p:sldId id="573" r:id="rId21"/>
    <p:sldId id="617" r:id="rId22"/>
    <p:sldId id="599" r:id="rId23"/>
    <p:sldId id="613" r:id="rId24"/>
    <p:sldId id="580" r:id="rId25"/>
    <p:sldId id="579" r:id="rId26"/>
    <p:sldId id="598" r:id="rId27"/>
    <p:sldId id="592" r:id="rId28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3C5513-1E09-DB6F-83B5-07BAC3F45F64}" name="Martha OTTENBACHER" initials="MO" userId="S::martha.ottenbacher@uni.lu::5e6b0353-a038-4d5f-a23e-ab480740650d" providerId="AD"/>
  <p188:author id="{6841F1D6-47BB-5684-957F-ECA6FABB0757}" name="Caroline HORNUNG" initials="CH" userId="S::caroline.hornung@uni.lu::64c6f630-4b4b-4a02-9886-7827b5ed6d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riam Hadnes" initials="" lastIdx="2" clrIdx="0"/>
  <p:cmAuthor id="1" name="Martha OTTENBACHER" initials="MO" lastIdx="1" clrIdx="1">
    <p:extLst>
      <p:ext uri="{19B8F6BF-5375-455C-9EA6-DF929625EA0E}">
        <p15:presenceInfo xmlns:p15="http://schemas.microsoft.com/office/powerpoint/2012/main" userId="S::martha.ottenbacher@uni.lu::5e6b0353-a038-4d5f-a23e-ab48074065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2DA2BF"/>
    <a:srgbClr val="595959"/>
    <a:srgbClr val="FF140B"/>
    <a:srgbClr val="CDE0E8"/>
    <a:srgbClr val="5C5C5C"/>
    <a:srgbClr val="999999"/>
    <a:srgbClr val="00AADC"/>
    <a:srgbClr val="17A1CF"/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3A7A-14DB-EC76-4385-71A6B6BC97AF}" v="558" dt="2023-06-05T10:39:34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4"/>
    <p:restoredTop sz="90884" autoAdjust="0"/>
  </p:normalViewPr>
  <p:slideViewPr>
    <p:cSldViewPr snapToGrid="0">
      <p:cViewPr>
        <p:scale>
          <a:sx n="106" d="100"/>
          <a:sy n="106" d="100"/>
        </p:scale>
        <p:origin x="488" y="392"/>
      </p:cViewPr>
      <p:guideLst>
        <p:guide orient="horz" pos="2568"/>
        <p:guide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36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Home languages </a:t>
            </a:r>
            <a:r>
              <a:rPr lang="en-GB" sz="1400" b="1" i="0" u="none" strike="noStrike" kern="1200" cap="none" spc="5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grade 1</a:t>
            </a:r>
            <a:r>
              <a:rPr lang="en-US" sz="1400" cap="none" dirty="0"/>
              <a:t> </a:t>
            </a:r>
            <a:r>
              <a:rPr lang="en-US" sz="1400" dirty="0"/>
              <a:t>(2021)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>
        <c:manualLayout>
          <c:layoutTarget val="inner"/>
          <c:xMode val="edge"/>
          <c:yMode val="edge"/>
          <c:x val="0.50567090757769018"/>
          <c:y val="0.19372064187782975"/>
          <c:w val="0.42496728521250282"/>
          <c:h val="0.72311777268797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 languages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54-A341-817A-CF3DECF5E6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54-A341-817A-CF3DECF5E6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54-A341-817A-CF3DECF5E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Mono-Linguistic</c:v>
                </c:pt>
                <c:pt idx="1">
                  <c:v>Multi-Linguistic</c:v>
                </c:pt>
                <c:pt idx="2">
                  <c:v>No Instruction Language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16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E-A842-899F-4AC08833B9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576403300357651E-2"/>
          <c:y val="0.28803979716386308"/>
          <c:w val="0.43773263920639333"/>
          <c:h val="0.47672055349458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37780208782491"/>
          <c:y val="0.1065069900453703"/>
          <c:w val="0.70938236953755907"/>
          <c:h val="0.542635960327861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Promoted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C-E945-BD70-1BE445D023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C-E945-BD70-1BE445D023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0299648"/>
        <c:axId val="938414560"/>
      </c:barChart>
      <c:catAx>
        <c:axId val="33029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RETENTION </a:t>
                </a:r>
                <a:br>
                  <a:rPr lang="en-GB" sz="1400" dirty="0"/>
                </a:br>
                <a:r>
                  <a:rPr lang="en-GB" sz="1400" dirty="0"/>
                  <a:t>up to grade 3</a:t>
                </a:r>
              </a:p>
              <a:p>
                <a:pPr>
                  <a:defRPr sz="1400"/>
                </a:pPr>
                <a:r>
                  <a:rPr lang="en-GB" sz="1400" dirty="0"/>
                  <a:t>(</a:t>
                </a:r>
                <a:r>
                  <a:rPr lang="en-GB" sz="1400" dirty="0" err="1"/>
                  <a:t>EpStan</a:t>
                </a:r>
                <a:r>
                  <a:rPr lang="en-GB" sz="1400" baseline="0" dirty="0"/>
                  <a:t> </a:t>
                </a:r>
                <a:r>
                  <a:rPr lang="en-GB" sz="1400" dirty="0"/>
                  <a:t>2017/2018)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938414560"/>
        <c:crosses val="autoZero"/>
        <c:auto val="1"/>
        <c:lblAlgn val="ctr"/>
        <c:lblOffset val="100"/>
        <c:noMultiLvlLbl val="0"/>
      </c:catAx>
      <c:valAx>
        <c:axId val="938414560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02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64A8-87C1-334E-A675-6ED56D24DDFC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50D4FBD2-B432-E34C-A28F-4E098B2E29C9}">
      <dgm:prSet phldrT="[Text]"/>
      <dgm:spPr/>
      <dgm:t>
        <a:bodyPr/>
        <a:lstStyle/>
        <a:p>
          <a:r>
            <a:rPr lang="en-GB" dirty="0"/>
            <a:t>Languages in school</a:t>
          </a:r>
          <a:br>
            <a:rPr lang="en-GB" dirty="0"/>
          </a:br>
          <a:endParaRPr lang="en-GB" dirty="0"/>
        </a:p>
      </dgm:t>
    </dgm:pt>
    <dgm:pt modelId="{7BC97D48-E37A-F941-9A73-35812789A230}" type="parTrans" cxnId="{40665CF4-6368-274A-83E8-22773B8F14BB}">
      <dgm:prSet/>
      <dgm:spPr/>
      <dgm:t>
        <a:bodyPr/>
        <a:lstStyle/>
        <a:p>
          <a:endParaRPr lang="en-GB"/>
        </a:p>
      </dgm:t>
    </dgm:pt>
    <dgm:pt modelId="{BF11A273-A505-F74F-9165-075909E5938C}" type="sibTrans" cxnId="{40665CF4-6368-274A-83E8-22773B8F14BB}">
      <dgm:prSet/>
      <dgm:spPr/>
      <dgm:t>
        <a:bodyPr/>
        <a:lstStyle/>
        <a:p>
          <a:endParaRPr lang="en-GB"/>
        </a:p>
      </dgm:t>
    </dgm:pt>
    <dgm:pt modelId="{2CCB54E7-4D14-BD42-89D5-7076DFC44CFB}">
      <dgm:prSet phldrT="[Text]"/>
      <dgm:spPr/>
      <dgm:t>
        <a:bodyPr/>
        <a:lstStyle/>
        <a:p>
          <a:r>
            <a:rPr lang="en-GB" dirty="0"/>
            <a:t>Pre school</a:t>
          </a:r>
          <a:br>
            <a:rPr lang="en-GB" dirty="0"/>
          </a:br>
          <a:r>
            <a:rPr lang="en-GB" dirty="0"/>
            <a:t> (4-5 years)</a:t>
          </a:r>
          <a:br>
            <a:rPr lang="en-GB" dirty="0"/>
          </a:br>
          <a:br>
            <a:rPr lang="en-GB" dirty="0"/>
          </a:br>
          <a:endParaRPr lang="en-GB" dirty="0"/>
        </a:p>
      </dgm:t>
    </dgm:pt>
    <dgm:pt modelId="{8E944B37-75EC-9845-B89A-9800BB085CEA}" type="parTrans" cxnId="{E174F701-C7FB-B64D-BF6C-E2DE49EDFFAF}">
      <dgm:prSet/>
      <dgm:spPr/>
      <dgm:t>
        <a:bodyPr/>
        <a:lstStyle/>
        <a:p>
          <a:endParaRPr lang="en-GB"/>
        </a:p>
      </dgm:t>
    </dgm:pt>
    <dgm:pt modelId="{B2A12D03-CB29-9C42-A42B-8AB0AD42354C}" type="sibTrans" cxnId="{E174F701-C7FB-B64D-BF6C-E2DE49EDFFAF}">
      <dgm:prSet/>
      <dgm:spPr/>
      <dgm:t>
        <a:bodyPr/>
        <a:lstStyle/>
        <a:p>
          <a:endParaRPr lang="en-GB"/>
        </a:p>
      </dgm:t>
    </dgm:pt>
    <dgm:pt modelId="{DC16F120-9FE3-D341-A498-70647B6F7E22}">
      <dgm:prSet phldrT="[Text]"/>
      <dgm:spPr/>
      <dgm:t>
        <a:bodyPr/>
        <a:lstStyle/>
        <a:p>
          <a:r>
            <a:rPr lang="en-GB" dirty="0"/>
            <a:t>Primary</a:t>
          </a:r>
          <a:br>
            <a:rPr lang="en-GB" dirty="0"/>
          </a:br>
          <a:r>
            <a:rPr lang="en-GB" dirty="0"/>
            <a:t> (6-11 years)</a:t>
          </a:r>
          <a:br>
            <a:rPr lang="en-GB" dirty="0"/>
          </a:br>
          <a:br>
            <a:rPr lang="en-GB" dirty="0"/>
          </a:br>
          <a:endParaRPr lang="en-GB" dirty="0"/>
        </a:p>
      </dgm:t>
    </dgm:pt>
    <dgm:pt modelId="{C6B20371-F381-7143-8C39-49368DC49DB7}" type="parTrans" cxnId="{D0CF38D0-3974-C842-9897-FBBFF7832557}">
      <dgm:prSet/>
      <dgm:spPr/>
      <dgm:t>
        <a:bodyPr/>
        <a:lstStyle/>
        <a:p>
          <a:endParaRPr lang="en-GB"/>
        </a:p>
      </dgm:t>
    </dgm:pt>
    <dgm:pt modelId="{B44EB50F-CD6C-7A40-9F1E-27F7C4FC5268}" type="sibTrans" cxnId="{D0CF38D0-3974-C842-9897-FBBFF7832557}">
      <dgm:prSet/>
      <dgm:spPr/>
      <dgm:t>
        <a:bodyPr/>
        <a:lstStyle/>
        <a:p>
          <a:endParaRPr lang="en-GB"/>
        </a:p>
      </dgm:t>
    </dgm:pt>
    <dgm:pt modelId="{27D2D899-6228-9641-910D-BF7AE211941C}">
      <dgm:prSet/>
      <dgm:spPr/>
      <dgm:t>
        <a:bodyPr/>
        <a:lstStyle/>
        <a:p>
          <a:r>
            <a:rPr lang="en-GB" dirty="0"/>
            <a:t>Secondary </a:t>
          </a:r>
          <a:br>
            <a:rPr lang="en-GB" dirty="0"/>
          </a:br>
          <a:r>
            <a:rPr lang="en-GB" dirty="0"/>
            <a:t>(&gt;= 12 years)</a:t>
          </a:r>
          <a:br>
            <a:rPr lang="en-GB" dirty="0"/>
          </a:br>
          <a:br>
            <a:rPr lang="en-GB" dirty="0"/>
          </a:br>
          <a:endParaRPr lang="en-GB" dirty="0"/>
        </a:p>
      </dgm:t>
    </dgm:pt>
    <dgm:pt modelId="{86DECCD4-72D5-A146-84AF-00720A6F0FF0}" type="parTrans" cxnId="{2D3E1F14-CF04-2E46-AB6A-D9DE329AEA06}">
      <dgm:prSet/>
      <dgm:spPr/>
      <dgm:t>
        <a:bodyPr/>
        <a:lstStyle/>
        <a:p>
          <a:endParaRPr lang="en-GB"/>
        </a:p>
      </dgm:t>
    </dgm:pt>
    <dgm:pt modelId="{2B68F778-8A2C-0446-9463-8B05F0EEDADA}" type="sibTrans" cxnId="{2D3E1F14-CF04-2E46-AB6A-D9DE329AEA06}">
      <dgm:prSet/>
      <dgm:spPr/>
      <dgm:t>
        <a:bodyPr/>
        <a:lstStyle/>
        <a:p>
          <a:endParaRPr lang="en-GB"/>
        </a:p>
      </dgm:t>
    </dgm:pt>
    <dgm:pt modelId="{31BD9A4F-90BA-5E46-8BF3-EE851083D570}" type="pres">
      <dgm:prSet presAssocID="{87E964A8-87C1-334E-A675-6ED56D24DDFC}" presName="Name0" presStyleCnt="0">
        <dgm:presLayoutVars>
          <dgm:dir/>
          <dgm:resizeHandles val="exact"/>
        </dgm:presLayoutVars>
      </dgm:prSet>
      <dgm:spPr/>
    </dgm:pt>
    <dgm:pt modelId="{544FF47F-B5EB-7949-9EEF-B98748501B84}" type="pres">
      <dgm:prSet presAssocID="{50D4FBD2-B432-E34C-A28F-4E098B2E29C9}" presName="parTxOnly" presStyleLbl="node1" presStyleIdx="0" presStyleCnt="4">
        <dgm:presLayoutVars>
          <dgm:bulletEnabled val="1"/>
        </dgm:presLayoutVars>
      </dgm:prSet>
      <dgm:spPr/>
    </dgm:pt>
    <dgm:pt modelId="{ADE59F5A-B8C0-D541-8759-EBD280F4D7EA}" type="pres">
      <dgm:prSet presAssocID="{BF11A273-A505-F74F-9165-075909E5938C}" presName="parSpace" presStyleCnt="0"/>
      <dgm:spPr/>
    </dgm:pt>
    <dgm:pt modelId="{14DE5365-861F-9A41-BFC5-106D65C59147}" type="pres">
      <dgm:prSet presAssocID="{2CCB54E7-4D14-BD42-89D5-7076DFC44CFB}" presName="parTxOnly" presStyleLbl="node1" presStyleIdx="1" presStyleCnt="4">
        <dgm:presLayoutVars>
          <dgm:bulletEnabled val="1"/>
        </dgm:presLayoutVars>
      </dgm:prSet>
      <dgm:spPr/>
    </dgm:pt>
    <dgm:pt modelId="{62042234-0F19-C748-8F44-219C477C008D}" type="pres">
      <dgm:prSet presAssocID="{B2A12D03-CB29-9C42-A42B-8AB0AD42354C}" presName="parSpace" presStyleCnt="0"/>
      <dgm:spPr/>
    </dgm:pt>
    <dgm:pt modelId="{9BEE00F0-FA42-5C43-B7EE-C68CDA77D7C5}" type="pres">
      <dgm:prSet presAssocID="{DC16F120-9FE3-D341-A498-70647B6F7E22}" presName="parTxOnly" presStyleLbl="node1" presStyleIdx="2" presStyleCnt="4">
        <dgm:presLayoutVars>
          <dgm:bulletEnabled val="1"/>
        </dgm:presLayoutVars>
      </dgm:prSet>
      <dgm:spPr/>
    </dgm:pt>
    <dgm:pt modelId="{35FCFBA4-56C0-6E49-A54D-04B5CC0DC101}" type="pres">
      <dgm:prSet presAssocID="{B44EB50F-CD6C-7A40-9F1E-27F7C4FC5268}" presName="parSpace" presStyleCnt="0"/>
      <dgm:spPr/>
    </dgm:pt>
    <dgm:pt modelId="{8BD886C3-2A65-8540-8FDD-736B23EAFA56}" type="pres">
      <dgm:prSet presAssocID="{27D2D899-6228-9641-910D-BF7AE21194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E174F701-C7FB-B64D-BF6C-E2DE49EDFFAF}" srcId="{87E964A8-87C1-334E-A675-6ED56D24DDFC}" destId="{2CCB54E7-4D14-BD42-89D5-7076DFC44CFB}" srcOrd="1" destOrd="0" parTransId="{8E944B37-75EC-9845-B89A-9800BB085CEA}" sibTransId="{B2A12D03-CB29-9C42-A42B-8AB0AD42354C}"/>
    <dgm:cxn modelId="{2D3E1F14-CF04-2E46-AB6A-D9DE329AEA06}" srcId="{87E964A8-87C1-334E-A675-6ED56D24DDFC}" destId="{27D2D899-6228-9641-910D-BF7AE211941C}" srcOrd="3" destOrd="0" parTransId="{86DECCD4-72D5-A146-84AF-00720A6F0FF0}" sibTransId="{2B68F778-8A2C-0446-9463-8B05F0EEDADA}"/>
    <dgm:cxn modelId="{2E06E92D-08DE-9241-9804-1E67922E87A9}" type="presOf" srcId="{50D4FBD2-B432-E34C-A28F-4E098B2E29C9}" destId="{544FF47F-B5EB-7949-9EEF-B98748501B84}" srcOrd="0" destOrd="0" presId="urn:microsoft.com/office/officeart/2005/8/layout/hChevron3"/>
    <dgm:cxn modelId="{EBEF5866-0A8B-8B42-BF86-15C10B2E1E88}" type="presOf" srcId="{87E964A8-87C1-334E-A675-6ED56D24DDFC}" destId="{31BD9A4F-90BA-5E46-8BF3-EE851083D570}" srcOrd="0" destOrd="0" presId="urn:microsoft.com/office/officeart/2005/8/layout/hChevron3"/>
    <dgm:cxn modelId="{F035DF78-E80F-FF42-8DB2-890BE3B214D9}" type="presOf" srcId="{2CCB54E7-4D14-BD42-89D5-7076DFC44CFB}" destId="{14DE5365-861F-9A41-BFC5-106D65C59147}" srcOrd="0" destOrd="0" presId="urn:microsoft.com/office/officeart/2005/8/layout/hChevron3"/>
    <dgm:cxn modelId="{BB16D8A9-723F-584D-B645-D78E06C137D4}" type="presOf" srcId="{27D2D899-6228-9641-910D-BF7AE211941C}" destId="{8BD886C3-2A65-8540-8FDD-736B23EAFA56}" srcOrd="0" destOrd="0" presId="urn:microsoft.com/office/officeart/2005/8/layout/hChevron3"/>
    <dgm:cxn modelId="{D0CF38D0-3974-C842-9897-FBBFF7832557}" srcId="{87E964A8-87C1-334E-A675-6ED56D24DDFC}" destId="{DC16F120-9FE3-D341-A498-70647B6F7E22}" srcOrd="2" destOrd="0" parTransId="{C6B20371-F381-7143-8C39-49368DC49DB7}" sibTransId="{B44EB50F-CD6C-7A40-9F1E-27F7C4FC5268}"/>
    <dgm:cxn modelId="{6CEEAFE8-EAC2-2942-A1FC-817B0EA6CB7B}" type="presOf" srcId="{DC16F120-9FE3-D341-A498-70647B6F7E22}" destId="{9BEE00F0-FA42-5C43-B7EE-C68CDA77D7C5}" srcOrd="0" destOrd="0" presId="urn:microsoft.com/office/officeart/2005/8/layout/hChevron3"/>
    <dgm:cxn modelId="{40665CF4-6368-274A-83E8-22773B8F14BB}" srcId="{87E964A8-87C1-334E-A675-6ED56D24DDFC}" destId="{50D4FBD2-B432-E34C-A28F-4E098B2E29C9}" srcOrd="0" destOrd="0" parTransId="{7BC97D48-E37A-F941-9A73-35812789A230}" sibTransId="{BF11A273-A505-F74F-9165-075909E5938C}"/>
    <dgm:cxn modelId="{EFDDBF5A-68C3-4840-AE8D-2D434F6EB1CB}" type="presParOf" srcId="{31BD9A4F-90BA-5E46-8BF3-EE851083D570}" destId="{544FF47F-B5EB-7949-9EEF-B98748501B84}" srcOrd="0" destOrd="0" presId="urn:microsoft.com/office/officeart/2005/8/layout/hChevron3"/>
    <dgm:cxn modelId="{3E430582-3BD2-6846-A7EA-7C8D1483B42E}" type="presParOf" srcId="{31BD9A4F-90BA-5E46-8BF3-EE851083D570}" destId="{ADE59F5A-B8C0-D541-8759-EBD280F4D7EA}" srcOrd="1" destOrd="0" presId="urn:microsoft.com/office/officeart/2005/8/layout/hChevron3"/>
    <dgm:cxn modelId="{0C08C8AE-7E68-4E4F-A45E-507B5D4D75A6}" type="presParOf" srcId="{31BD9A4F-90BA-5E46-8BF3-EE851083D570}" destId="{14DE5365-861F-9A41-BFC5-106D65C59147}" srcOrd="2" destOrd="0" presId="urn:microsoft.com/office/officeart/2005/8/layout/hChevron3"/>
    <dgm:cxn modelId="{737EEB85-5C9D-044A-A2E5-E61863403B7B}" type="presParOf" srcId="{31BD9A4F-90BA-5E46-8BF3-EE851083D570}" destId="{62042234-0F19-C748-8F44-219C477C008D}" srcOrd="3" destOrd="0" presId="urn:microsoft.com/office/officeart/2005/8/layout/hChevron3"/>
    <dgm:cxn modelId="{10D50143-7114-1E4C-8318-86004F433AE4}" type="presParOf" srcId="{31BD9A4F-90BA-5E46-8BF3-EE851083D570}" destId="{9BEE00F0-FA42-5C43-B7EE-C68CDA77D7C5}" srcOrd="4" destOrd="0" presId="urn:microsoft.com/office/officeart/2005/8/layout/hChevron3"/>
    <dgm:cxn modelId="{2FEA2D18-46AF-8F4A-9200-CD26A6AC5234}" type="presParOf" srcId="{31BD9A4F-90BA-5E46-8BF3-EE851083D570}" destId="{35FCFBA4-56C0-6E49-A54D-04B5CC0DC101}" srcOrd="5" destOrd="0" presId="urn:microsoft.com/office/officeart/2005/8/layout/hChevron3"/>
    <dgm:cxn modelId="{F50C3273-A0FF-F44F-8F53-3B47B4FBA901}" type="presParOf" srcId="{31BD9A4F-90BA-5E46-8BF3-EE851083D570}" destId="{8BD886C3-2A65-8540-8FDD-736B23EAFA56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6A6F0-6975-EC42-9D36-ABBFEBDD1774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EE777462-CDA4-4D45-86F1-C2B82DCFCF83}">
      <dgm:prSet phldrT="[Text]" custT="1"/>
      <dgm:spPr/>
      <dgm:t>
        <a:bodyPr/>
        <a:lstStyle/>
        <a:p>
          <a:r>
            <a:rPr lang="en-GB" sz="1600" dirty="0"/>
            <a:t>Grade 3</a:t>
          </a:r>
        </a:p>
        <a:p>
          <a:r>
            <a:rPr lang="en-GB" sz="1600" dirty="0"/>
            <a:t>(2017 | 2018)</a:t>
          </a:r>
        </a:p>
        <a:p>
          <a:endParaRPr lang="en-GB" sz="1400" dirty="0"/>
        </a:p>
        <a:p>
          <a:r>
            <a:rPr lang="en-GB" sz="1400" dirty="0"/>
            <a:t>Retention yes/no</a:t>
          </a:r>
        </a:p>
      </dgm:t>
    </dgm:pt>
    <dgm:pt modelId="{476701D6-C303-0D45-AE4F-52E3A55D61E7}" type="parTrans" cxnId="{F9988972-BB1D-E042-B583-799DD8317B17}">
      <dgm:prSet/>
      <dgm:spPr/>
      <dgm:t>
        <a:bodyPr/>
        <a:lstStyle/>
        <a:p>
          <a:endParaRPr lang="en-GB"/>
        </a:p>
      </dgm:t>
    </dgm:pt>
    <dgm:pt modelId="{3BDAF3BB-0468-B444-AA67-432FCD546B40}" type="sibTrans" cxnId="{F9988972-BB1D-E042-B583-799DD8317B17}">
      <dgm:prSet/>
      <dgm:spPr/>
      <dgm:t>
        <a:bodyPr/>
        <a:lstStyle/>
        <a:p>
          <a:endParaRPr lang="en-GB"/>
        </a:p>
      </dgm:t>
    </dgm:pt>
    <dgm:pt modelId="{22C6781A-6E79-7F4A-99DD-78EB5FD4736B}">
      <dgm:prSet phldrT="[Text]" custT="1"/>
      <dgm:spPr/>
      <dgm:t>
        <a:bodyPr/>
        <a:lstStyle/>
        <a:p>
          <a:r>
            <a:rPr lang="en-GB" sz="1600" dirty="0"/>
            <a:t>Grade 5</a:t>
          </a:r>
        </a:p>
        <a:p>
          <a:r>
            <a:rPr lang="en-GB" sz="1600" dirty="0"/>
            <a:t>(2019 | 2020)</a:t>
          </a:r>
        </a:p>
        <a:p>
          <a:r>
            <a:rPr lang="en-GB" sz="1400" dirty="0"/>
            <a:t>academic achievement</a:t>
          </a:r>
        </a:p>
        <a:p>
          <a:r>
            <a:rPr lang="en-GB" sz="1400" dirty="0"/>
            <a:t>psychosocial outcome</a:t>
          </a:r>
        </a:p>
      </dgm:t>
    </dgm:pt>
    <dgm:pt modelId="{2404E75E-E8BE-EC4B-9CD0-724183EC65AA}" type="parTrans" cxnId="{F0BBE97C-E38E-3749-93A5-AE073027E8C9}">
      <dgm:prSet/>
      <dgm:spPr/>
      <dgm:t>
        <a:bodyPr/>
        <a:lstStyle/>
        <a:p>
          <a:endParaRPr lang="en-GB"/>
        </a:p>
      </dgm:t>
    </dgm:pt>
    <dgm:pt modelId="{5B7D5162-245A-EC45-AD25-F53D954CE760}" type="sibTrans" cxnId="{F0BBE97C-E38E-3749-93A5-AE073027E8C9}">
      <dgm:prSet/>
      <dgm:spPr/>
      <dgm:t>
        <a:bodyPr/>
        <a:lstStyle/>
        <a:p>
          <a:endParaRPr lang="en-GB"/>
        </a:p>
      </dgm:t>
    </dgm:pt>
    <dgm:pt modelId="{CA4943D4-C0CD-3744-9CFA-78E46D636FDB}">
      <dgm:prSet phldrT="[Text]" custT="1"/>
      <dgm:spPr/>
      <dgm:t>
        <a:bodyPr/>
        <a:lstStyle/>
        <a:p>
          <a:r>
            <a:rPr lang="en-GB" sz="1600" dirty="0"/>
            <a:t>Grade 1</a:t>
          </a:r>
          <a:br>
            <a:rPr lang="en-GB" sz="1600" dirty="0"/>
          </a:br>
          <a:r>
            <a:rPr lang="en-GB" sz="1600" dirty="0"/>
            <a:t>(2015)</a:t>
          </a:r>
        </a:p>
        <a:p>
          <a:r>
            <a:rPr lang="en-GB" sz="1400" dirty="0"/>
            <a:t> </a:t>
          </a:r>
        </a:p>
        <a:p>
          <a:r>
            <a:rPr lang="en-GB" sz="1400" dirty="0"/>
            <a:t>Baseline covariates</a:t>
          </a:r>
        </a:p>
      </dgm:t>
    </dgm:pt>
    <dgm:pt modelId="{30D2D621-1639-D04F-A2D8-C2402EBCEE82}" type="sibTrans" cxnId="{3773BEC6-EB7F-AF46-BD1A-2EA65F12F895}">
      <dgm:prSet/>
      <dgm:spPr/>
      <dgm:t>
        <a:bodyPr/>
        <a:lstStyle/>
        <a:p>
          <a:endParaRPr lang="en-GB"/>
        </a:p>
      </dgm:t>
    </dgm:pt>
    <dgm:pt modelId="{28B12C8D-DDC9-834D-8479-8603C21DBD0A}" type="parTrans" cxnId="{3773BEC6-EB7F-AF46-BD1A-2EA65F12F895}">
      <dgm:prSet/>
      <dgm:spPr/>
      <dgm:t>
        <a:bodyPr/>
        <a:lstStyle/>
        <a:p>
          <a:endParaRPr lang="en-GB"/>
        </a:p>
      </dgm:t>
    </dgm:pt>
    <dgm:pt modelId="{F3D74F24-012B-074A-A496-070471B6A73D}" type="pres">
      <dgm:prSet presAssocID="{5D86A6F0-6975-EC42-9D36-ABBFEBDD1774}" presName="Name0" presStyleCnt="0">
        <dgm:presLayoutVars>
          <dgm:dir/>
          <dgm:animLvl val="lvl"/>
          <dgm:resizeHandles val="exact"/>
        </dgm:presLayoutVars>
      </dgm:prSet>
      <dgm:spPr/>
    </dgm:pt>
    <dgm:pt modelId="{12EE2F85-E169-9743-94A1-2235B6E02730}" type="pres">
      <dgm:prSet presAssocID="{CA4943D4-C0CD-3744-9CFA-78E46D636FDB}" presName="parTxOnly" presStyleLbl="node1" presStyleIdx="0" presStyleCnt="3" custScaleX="124566" custScaleY="167766">
        <dgm:presLayoutVars>
          <dgm:chMax val="0"/>
          <dgm:chPref val="0"/>
          <dgm:bulletEnabled val="1"/>
        </dgm:presLayoutVars>
      </dgm:prSet>
      <dgm:spPr/>
    </dgm:pt>
    <dgm:pt modelId="{A9E10029-CC97-C749-ABF7-3E7C77C160E7}" type="pres">
      <dgm:prSet presAssocID="{30D2D621-1639-D04F-A2D8-C2402EBCEE82}" presName="parTxOnlySpace" presStyleCnt="0"/>
      <dgm:spPr/>
    </dgm:pt>
    <dgm:pt modelId="{1A9C5619-4387-BF48-A585-202580C319BB}" type="pres">
      <dgm:prSet presAssocID="{EE777462-CDA4-4D45-86F1-C2B82DCFCF83}" presName="parTxOnly" presStyleLbl="node1" presStyleIdx="1" presStyleCnt="3" custScaleX="134385" custScaleY="167766" custLinFactNeighborY="0">
        <dgm:presLayoutVars>
          <dgm:chMax val="0"/>
          <dgm:chPref val="0"/>
          <dgm:bulletEnabled val="1"/>
        </dgm:presLayoutVars>
      </dgm:prSet>
      <dgm:spPr/>
    </dgm:pt>
    <dgm:pt modelId="{BC6F16BC-5243-0E4E-9485-D17C956E3AB2}" type="pres">
      <dgm:prSet presAssocID="{3BDAF3BB-0468-B444-AA67-432FCD546B40}" presName="parTxOnlySpace" presStyleCnt="0"/>
      <dgm:spPr/>
    </dgm:pt>
    <dgm:pt modelId="{FAAF0FB2-C60C-7444-A6A5-0E39DBDB4662}" type="pres">
      <dgm:prSet presAssocID="{22C6781A-6E79-7F4A-99DD-78EB5FD4736B}" presName="parTxOnly" presStyleLbl="node1" presStyleIdx="2" presStyleCnt="3" custScaleX="136500" custScaleY="167766">
        <dgm:presLayoutVars>
          <dgm:chMax val="0"/>
          <dgm:chPref val="0"/>
          <dgm:bulletEnabled val="1"/>
        </dgm:presLayoutVars>
      </dgm:prSet>
      <dgm:spPr/>
    </dgm:pt>
  </dgm:ptLst>
  <dgm:cxnLst>
    <dgm:cxn modelId="{C5850303-1197-3340-9B83-18BC0B0BE289}" type="presOf" srcId="{CA4943D4-C0CD-3744-9CFA-78E46D636FDB}" destId="{12EE2F85-E169-9743-94A1-2235B6E02730}" srcOrd="0" destOrd="0" presId="urn:microsoft.com/office/officeart/2005/8/layout/chevron1"/>
    <dgm:cxn modelId="{2DCF2342-E8F8-D649-AA4C-2538ACEA25E9}" type="presOf" srcId="{5D86A6F0-6975-EC42-9D36-ABBFEBDD1774}" destId="{F3D74F24-012B-074A-A496-070471B6A73D}" srcOrd="0" destOrd="0" presId="urn:microsoft.com/office/officeart/2005/8/layout/chevron1"/>
    <dgm:cxn modelId="{F9988972-BB1D-E042-B583-799DD8317B17}" srcId="{5D86A6F0-6975-EC42-9D36-ABBFEBDD1774}" destId="{EE777462-CDA4-4D45-86F1-C2B82DCFCF83}" srcOrd="1" destOrd="0" parTransId="{476701D6-C303-0D45-AE4F-52E3A55D61E7}" sibTransId="{3BDAF3BB-0468-B444-AA67-432FCD546B40}"/>
    <dgm:cxn modelId="{3920EE76-6121-0642-94F2-57B41A29BD46}" type="presOf" srcId="{EE777462-CDA4-4D45-86F1-C2B82DCFCF83}" destId="{1A9C5619-4387-BF48-A585-202580C319BB}" srcOrd="0" destOrd="0" presId="urn:microsoft.com/office/officeart/2005/8/layout/chevron1"/>
    <dgm:cxn modelId="{F0BBE97C-E38E-3749-93A5-AE073027E8C9}" srcId="{5D86A6F0-6975-EC42-9D36-ABBFEBDD1774}" destId="{22C6781A-6E79-7F4A-99DD-78EB5FD4736B}" srcOrd="2" destOrd="0" parTransId="{2404E75E-E8BE-EC4B-9CD0-724183EC65AA}" sibTransId="{5B7D5162-245A-EC45-AD25-F53D954CE760}"/>
    <dgm:cxn modelId="{3773BEC6-EB7F-AF46-BD1A-2EA65F12F895}" srcId="{5D86A6F0-6975-EC42-9D36-ABBFEBDD1774}" destId="{CA4943D4-C0CD-3744-9CFA-78E46D636FDB}" srcOrd="0" destOrd="0" parTransId="{28B12C8D-DDC9-834D-8479-8603C21DBD0A}" sibTransId="{30D2D621-1639-D04F-A2D8-C2402EBCEE82}"/>
    <dgm:cxn modelId="{DCAFCAD7-B2BA-E44F-A642-3A760DC844B2}" type="presOf" srcId="{22C6781A-6E79-7F4A-99DD-78EB5FD4736B}" destId="{FAAF0FB2-C60C-7444-A6A5-0E39DBDB4662}" srcOrd="0" destOrd="0" presId="urn:microsoft.com/office/officeart/2005/8/layout/chevron1"/>
    <dgm:cxn modelId="{BACACDE1-BB21-094E-8A31-31F0FBA34B9A}" type="presParOf" srcId="{F3D74F24-012B-074A-A496-070471B6A73D}" destId="{12EE2F85-E169-9743-94A1-2235B6E02730}" srcOrd="0" destOrd="0" presId="urn:microsoft.com/office/officeart/2005/8/layout/chevron1"/>
    <dgm:cxn modelId="{E1B41DED-4299-274D-92B0-E2EEAEBBB116}" type="presParOf" srcId="{F3D74F24-012B-074A-A496-070471B6A73D}" destId="{A9E10029-CC97-C749-ABF7-3E7C77C160E7}" srcOrd="1" destOrd="0" presId="urn:microsoft.com/office/officeart/2005/8/layout/chevron1"/>
    <dgm:cxn modelId="{6FF8E063-50F3-3B42-8F3A-C852009DC453}" type="presParOf" srcId="{F3D74F24-012B-074A-A496-070471B6A73D}" destId="{1A9C5619-4387-BF48-A585-202580C319BB}" srcOrd="2" destOrd="0" presId="urn:microsoft.com/office/officeart/2005/8/layout/chevron1"/>
    <dgm:cxn modelId="{C3D95372-1F7D-3449-BEA5-D5E5E3F4FF11}" type="presParOf" srcId="{F3D74F24-012B-074A-A496-070471B6A73D}" destId="{BC6F16BC-5243-0E4E-9485-D17C956E3AB2}" srcOrd="3" destOrd="0" presId="urn:microsoft.com/office/officeart/2005/8/layout/chevron1"/>
    <dgm:cxn modelId="{56A2654B-3398-804D-A5FC-31413E9E7144}" type="presParOf" srcId="{F3D74F24-012B-074A-A496-070471B6A73D}" destId="{FAAF0FB2-C60C-7444-A6A5-0E39DBDB466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FF47F-B5EB-7949-9EEF-B98748501B84}">
      <dsp:nvSpPr>
        <dsp:cNvPr id="0" name=""/>
        <dsp:cNvSpPr/>
      </dsp:nvSpPr>
      <dsp:spPr>
        <a:xfrm>
          <a:off x="1785" y="657621"/>
          <a:ext cx="1791890" cy="7167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Languages in school</a:t>
          </a:r>
          <a:br>
            <a:rPr lang="en-GB" sz="1200" kern="1200" dirty="0"/>
          </a:br>
          <a:endParaRPr lang="en-GB" sz="1200" kern="1200" dirty="0"/>
        </a:p>
      </dsp:txBody>
      <dsp:txXfrm>
        <a:off x="1785" y="657621"/>
        <a:ext cx="1612701" cy="716756"/>
      </dsp:txXfrm>
    </dsp:sp>
    <dsp:sp modelId="{14DE5365-861F-9A41-BFC5-106D65C59147}">
      <dsp:nvSpPr>
        <dsp:cNvPr id="0" name=""/>
        <dsp:cNvSpPr/>
      </dsp:nvSpPr>
      <dsp:spPr>
        <a:xfrm>
          <a:off x="1435298" y="657621"/>
          <a:ext cx="1791890" cy="71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 school</a:t>
          </a:r>
          <a:br>
            <a:rPr lang="en-GB" sz="1200" kern="1200" dirty="0"/>
          </a:br>
          <a:r>
            <a:rPr lang="en-GB" sz="1200" kern="1200" dirty="0"/>
            <a:t> (4-5 years)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1793676" y="657621"/>
        <a:ext cx="1075134" cy="716756"/>
      </dsp:txXfrm>
    </dsp:sp>
    <dsp:sp modelId="{9BEE00F0-FA42-5C43-B7EE-C68CDA77D7C5}">
      <dsp:nvSpPr>
        <dsp:cNvPr id="0" name=""/>
        <dsp:cNvSpPr/>
      </dsp:nvSpPr>
      <dsp:spPr>
        <a:xfrm>
          <a:off x="2868810" y="657621"/>
          <a:ext cx="1791890" cy="71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Primary</a:t>
          </a:r>
          <a:br>
            <a:rPr lang="en-GB" sz="1200" kern="1200" dirty="0"/>
          </a:br>
          <a:r>
            <a:rPr lang="en-GB" sz="1200" kern="1200" dirty="0"/>
            <a:t> (6-11 years)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3227188" y="657621"/>
        <a:ext cx="1075134" cy="716756"/>
      </dsp:txXfrm>
    </dsp:sp>
    <dsp:sp modelId="{8BD886C3-2A65-8540-8FDD-736B23EAFA56}">
      <dsp:nvSpPr>
        <dsp:cNvPr id="0" name=""/>
        <dsp:cNvSpPr/>
      </dsp:nvSpPr>
      <dsp:spPr>
        <a:xfrm>
          <a:off x="4302323" y="657621"/>
          <a:ext cx="1791890" cy="71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Secondary </a:t>
          </a:r>
          <a:br>
            <a:rPr lang="en-GB" sz="1200" kern="1200" dirty="0"/>
          </a:br>
          <a:r>
            <a:rPr lang="en-GB" sz="1200" kern="1200" dirty="0"/>
            <a:t>(&gt;= 12 years)</a:t>
          </a:r>
          <a:br>
            <a:rPr lang="en-GB" sz="1200" kern="1200" dirty="0"/>
          </a:br>
          <a:br>
            <a:rPr lang="en-GB" sz="1200" kern="1200" dirty="0"/>
          </a:br>
          <a:endParaRPr lang="en-GB" sz="1200" kern="1200" dirty="0"/>
        </a:p>
      </dsp:txBody>
      <dsp:txXfrm>
        <a:off x="4660701" y="657621"/>
        <a:ext cx="1075134" cy="716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2F85-E169-9743-94A1-2235B6E02730}">
      <dsp:nvSpPr>
        <dsp:cNvPr id="0" name=""/>
        <dsp:cNvSpPr/>
      </dsp:nvSpPr>
      <dsp:spPr>
        <a:xfrm>
          <a:off x="3565" y="530727"/>
          <a:ext cx="2701690" cy="14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 1</a:t>
          </a:r>
          <a:br>
            <a:rPr lang="en-GB" sz="1600" kern="1200" dirty="0"/>
          </a:br>
          <a:r>
            <a:rPr lang="en-GB" sz="1600" kern="1200" dirty="0"/>
            <a:t>(2015)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Baseline covariates</a:t>
          </a:r>
        </a:p>
      </dsp:txBody>
      <dsp:txXfrm>
        <a:off x="731295" y="530727"/>
        <a:ext cx="1246231" cy="1455459"/>
      </dsp:txXfrm>
    </dsp:sp>
    <dsp:sp modelId="{1A9C5619-4387-BF48-A585-202580C319BB}">
      <dsp:nvSpPr>
        <dsp:cNvPr id="0" name=""/>
        <dsp:cNvSpPr/>
      </dsp:nvSpPr>
      <dsp:spPr>
        <a:xfrm>
          <a:off x="2488367" y="530727"/>
          <a:ext cx="2914652" cy="14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 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(2017 | 2018)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Retention yes/no</a:t>
          </a:r>
        </a:p>
      </dsp:txBody>
      <dsp:txXfrm>
        <a:off x="3216097" y="530727"/>
        <a:ext cx="1459193" cy="1455459"/>
      </dsp:txXfrm>
    </dsp:sp>
    <dsp:sp modelId="{FAAF0FB2-C60C-7444-A6A5-0E39DBDB4662}">
      <dsp:nvSpPr>
        <dsp:cNvPr id="0" name=""/>
        <dsp:cNvSpPr/>
      </dsp:nvSpPr>
      <dsp:spPr>
        <a:xfrm>
          <a:off x="5186132" y="530727"/>
          <a:ext cx="2960524" cy="14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 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(2019 | 2020)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academic achievement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psychosocial outcome</a:t>
          </a:r>
        </a:p>
      </dsp:txBody>
      <dsp:txXfrm>
        <a:off x="5913862" y="530727"/>
        <a:ext cx="1505065" cy="145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EAB8B0-A699-044B-BFF8-AE541C44CB31}" type="datetimeFigureOut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B3DD95-2359-9D4C-8D3F-FAA21FC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1078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331083-D0CE-684B-8B3A-1C6AD782FF6E}" type="datetimeFigureOut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05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23447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1E0D2-6D38-C85A-19C1-852105E2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727201-FBF3-A8A5-F8C7-259F7E61E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775FEE-5F4D-58F2-66EA-C0966E52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A3B0DF-AB9D-D0D2-B3A1-398A95D0D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84148A4-3BDD-4618-B8D5-2C451E9CF7B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245114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7A2B-7D10-3451-1714-3D385EEB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77822-495B-EAEC-E9DC-BA926A429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153CF-73A7-87DA-FF6A-4A0F0E4B2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EB81-AC21-2627-39CB-4DCD9FC9F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4466E37-FC1E-D2E3-4F6C-2DDD81C7C9F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0064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94F1-2E1D-0628-82C3-63DD223CF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6975E-57D2-9B29-7262-09C3FBD9A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99532-2EA9-994C-12F4-C93ECE327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5721B-87C4-F09D-7D5F-14B9D28E3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6A0B7B5-453B-0081-380C-9919C4BD3696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9741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17280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BB28-D8BE-77D4-88C0-E8AC47EF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54F80-B5E6-7CDE-2E8F-7DE6480F2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BC935-CDDF-FB55-73D0-3070CA518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3AB6E-4966-F6A9-DA72-9EBD29B01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5C0646F-94EA-5EB1-29A4-51B16C69A5C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47568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10378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Wu et al. 2010: “Grade retention brings about such a change in reference”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975826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34F3-C12F-23E2-EACE-88A89EE9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24C2B-4064-276E-75DA-214C528D8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2D543-271A-5692-C937-AABEE3414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B33C-3F0D-395B-11AC-D774E85C0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406FF77-C27E-DFA0-4A91-2DF5C16824D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156663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U" dirty="0"/>
              <a:t>Parent perspective schon früher teasern und einleiten, hier zu spät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4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0819-92A6-6640-05F3-093EDE74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686B5-4C9A-7548-DD1D-817730361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64B513-C3FF-B0CB-8AF6-AB72A3A66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B49D5-CA44-C23A-55E7-67E04687F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6DCAAB5-07FA-F86A-9F11-FCBE145BECA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71580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0ABC-3D2C-76B6-824B-2DBC9C41E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537C7A-3DE1-96DF-0E17-E60A531E3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9CE2FB-BF35-14A7-ECBC-4EBC81B2B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B216D1-053D-AA4B-0AB5-357A4515B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DA85549-9781-5419-9EC4-0332416938C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372937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6676-FE0B-40F4-3C85-59C573B8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8F50D-393D-DDFB-16CA-664A8CFCC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951CA-ADF3-A3F5-AD1D-9833A96E6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2821-3063-ED5A-5DCD-F00451958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887B14F-67AF-215E-454A-FA71346FA33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983905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44D9-FB3D-0ECC-2FE9-DA753AA0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9C38B-8FBF-9BCD-8620-067D104E1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626BB-2BA6-6D09-0CAA-DF05956D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0CFE-5E83-384C-D57B-8C4592D00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8449FCA-5752-174B-FB45-7488B2E24253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61541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0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747A-CCCD-25D0-B86D-A040C374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2EE933-BE03-613C-2581-E17F96E57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81497E-57C4-F2F9-A6BC-093932FF3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FE3405-8F8B-5463-D949-DE83EAE8D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32CD661-9035-D51E-BEF4-C8AEE72C6B4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89262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1569-87AB-82E1-6805-DC1F922E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FBFE5-225E-E4DF-85A2-0926562AA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0991F-D12F-6EA4-B416-DBD1230B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EFB8B-871B-85CA-9E02-A12C0AE8F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EA1D836-AFD2-11C3-8A50-9326045548F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19271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17CB3-C807-2F3F-79D7-423F70AA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48A90-FA4D-F975-5234-E28FA6F21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CA769-7959-3704-2C76-3E721B18E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8EB3-FDA9-C81E-A460-625E899FC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A77EA4D-1CB5-F88D-5524-48BB5F14E5A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80684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2245E-75B4-F92E-5AD0-3BFA36C8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3466C1-F6D7-4B2F-AFCC-F11A46701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6AD81E-850E-EB3E-DBCD-204D6E610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A0A607-3A83-8BB3-87AA-4B4F0350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0343100-F98E-8E3A-77B0-0B9152C6B3B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30828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E8C84-D5D5-939E-A2C8-B40E955F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24428-A29C-DE64-CC20-E29864FE5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E07F72-7170-E8CB-154B-4318031CB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F7689F-CD32-7C35-8E78-52536AD81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D8DF93D-4C81-3B66-E330-C35CB43C3D4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7474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F4098-CA92-7324-A47D-A4AD82442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79C2FA-0D15-9E0D-FA3A-AC989CAF5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938179-2BC2-4FFF-387B-9419B84DE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78E54F-81A7-441B-315A-2417EF344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0E99E8E-AB31-0701-82C4-61BB8FBE03C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404862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CC11B-CB69-10EE-629E-518F74AB6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A43326-7F7B-09F4-BFB4-C644DC569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6B3D7D-DAAB-BAC4-FB25-0786C4B48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7CA8D-0330-1AA9-659A-327EDC060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FDE83D6-A97D-EC2C-DC52-D38FFA5DF71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78056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B8E0-DAC2-0230-A915-C896BCE2D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6DFD8A-7BE3-86BB-7313-345441CBD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8C1835-1303-C5C9-8597-E2B46A096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BA1EAB-D9C2-4D90-B954-65000CA3A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6506-EFD9-E946-BD8F-E104AD6F4F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F088320-125C-EF9D-8A04-BD3DF7C0238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95721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32131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5969000" y="4140200"/>
            <a:ext cx="33274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/>
              <a:t>Click to edit Master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516000"/>
            <a:ext cx="915921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790625" y="5949572"/>
            <a:ext cx="867600" cy="607703"/>
            <a:chOff x="6793675" y="550964"/>
            <a:chExt cx="867600" cy="607703"/>
          </a:xfrm>
        </p:grpSpPr>
        <p:grpSp>
          <p:nvGrpSpPr>
            <p:cNvPr id="2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22" name="Rounded Rectangle 21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21" name="Picture 20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 userDrawn="1"/>
        </p:nvSpPr>
        <p:spPr bwMode="auto">
          <a:xfrm>
            <a:off x="0" y="0"/>
            <a:ext cx="9144000" cy="1260000"/>
          </a:xfrm>
          <a:prstGeom prst="rect">
            <a:avLst/>
          </a:prstGeom>
          <a:solidFill>
            <a:srgbClr val="7F7F7F">
              <a:alpha val="79608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DA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75313" y="457858"/>
            <a:ext cx="6840000" cy="68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rIns="0"/>
          <a:lstStyle>
            <a:lvl1pPr>
              <a:buClr>
                <a:schemeClr val="accent2"/>
              </a:buClr>
              <a:buSzPct val="100000"/>
              <a:buFont typeface="Wingdings" charset="2"/>
              <a:buChar char="§"/>
              <a:defRPr/>
            </a:lvl1pPr>
            <a:lvl2pPr>
              <a:buClr>
                <a:schemeClr val="accent2"/>
              </a:buClr>
              <a:buSzPct val="100000"/>
              <a:buFont typeface="Wingdings" charset="2"/>
              <a:buChar char="§"/>
              <a:defRPr/>
            </a:lvl2pPr>
            <a:lvl3pPr>
              <a:buClr>
                <a:schemeClr val="accent2"/>
              </a:buClr>
              <a:buSzPct val="100000"/>
              <a:buFont typeface="Wingdings" charset="2"/>
              <a:buChar char="§"/>
              <a:defRPr/>
            </a:lvl3pPr>
            <a:lvl4pPr>
              <a:buClr>
                <a:schemeClr val="accent2"/>
              </a:buClr>
              <a:buSzPct val="100000"/>
              <a:buFont typeface="Wingdings" charset="2"/>
              <a:buChar char="§"/>
              <a:defRPr/>
            </a:lvl4pPr>
            <a:lvl5pPr>
              <a:buClr>
                <a:schemeClr val="accent2"/>
              </a:buClr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9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22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AC743D-0D5D-1E7A-8500-BFE6D13420FC}"/>
              </a:ext>
            </a:extLst>
          </p:cNvPr>
          <p:cNvSpPr txBox="1"/>
          <p:nvPr userDrawn="1"/>
        </p:nvSpPr>
        <p:spPr>
          <a:xfrm>
            <a:off x="4341412" y="6488668"/>
            <a:ext cx="461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D27F06-95AE-A449-92AA-000767DD9E49}" type="slidenum">
              <a:rPr lang="en-LU" sz="1000" smtClean="0"/>
              <a:t>‹#›</a:t>
            </a:fld>
            <a:endParaRPr lang="en-LU" sz="1000" dirty="0"/>
          </a:p>
        </p:txBody>
      </p:sp>
    </p:spTree>
    <p:extLst>
      <p:ext uri="{BB962C8B-B14F-4D97-AF65-F5344CB8AC3E}">
        <p14:creationId xmlns:p14="http://schemas.microsoft.com/office/powerpoint/2010/main" val="108903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7ACBE0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7ACBE0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chart" Target="../charts/chart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98FD5-61D3-E4B0-AFEC-C32FD2A32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39874"/>
            <a:ext cx="6400800" cy="806302"/>
          </a:xfrm>
        </p:spPr>
        <p:txBody>
          <a:bodyPr vert="horz" lIns="0" tIns="45720" rIns="0" bIns="45720" anchor="t"/>
          <a:lstStyle/>
          <a:p>
            <a:pPr lvl="1"/>
            <a:r>
              <a:rPr lang="en-GB" sz="2000" dirty="0">
                <a:ea typeface="ＭＳ Ｐゴシック"/>
              </a:rPr>
              <a:t>Effectiveness regarding </a:t>
            </a:r>
          </a:p>
          <a:p>
            <a:pPr lvl="1"/>
            <a:r>
              <a:rPr lang="en-GB" sz="2000" dirty="0">
                <a:ea typeface="ＭＳ Ｐゴシック"/>
              </a:rPr>
              <a:t>academic achievement + noncognitive outcomes</a:t>
            </a:r>
            <a:endParaRPr lang="fr-FR" sz="2000" dirty="0">
              <a:ea typeface="ＭＳ Ｐゴシック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BD33-CB27-3BE6-E60F-D99F8973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11824"/>
            <a:ext cx="7772400" cy="1988626"/>
          </a:xfrm>
        </p:spPr>
        <p:txBody>
          <a:bodyPr>
            <a:normAutofit/>
          </a:bodyPr>
          <a:lstStyle/>
          <a:p>
            <a:br>
              <a:rPr lang="en-GB" dirty="0">
                <a:ea typeface="ＭＳ Ｐゴシック"/>
              </a:rPr>
            </a:br>
            <a:r>
              <a:rPr lang="de-LU" dirty="0"/>
              <a:t>Grade Retention in </a:t>
            </a:r>
            <a:br>
              <a:rPr lang="de-LU" dirty="0"/>
            </a:br>
            <a:r>
              <a:rPr lang="de-LU" dirty="0"/>
              <a:t>Primary Education in Luxembourg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361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D65CF-9B34-8ED8-A080-8910ABDC9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F5C1-9CB3-0C74-8443-7E17975E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2" y="457858"/>
            <a:ext cx="7627288" cy="828517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LU" dirty="0"/>
              <a:t>Method</a:t>
            </a:r>
            <a:br>
              <a:rPr lang="de-LU" dirty="0"/>
            </a:b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38F40-FBF1-4587-874A-AB16D512E0D6}"/>
              </a:ext>
            </a:extLst>
          </p:cNvPr>
          <p:cNvSpPr txBox="1"/>
          <p:nvPr/>
        </p:nvSpPr>
        <p:spPr>
          <a:xfrm>
            <a:off x="398584" y="179113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Steps to prepare analysis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D502A7-2516-B0C8-316B-B3AAF532F3C8}"/>
              </a:ext>
            </a:extLst>
          </p:cNvPr>
          <p:cNvGrpSpPr/>
          <p:nvPr/>
        </p:nvGrpSpPr>
        <p:grpSpPr>
          <a:xfrm>
            <a:off x="424860" y="2192331"/>
            <a:ext cx="8294279" cy="4541905"/>
            <a:chOff x="424860" y="2192331"/>
            <a:chExt cx="8294279" cy="454190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298D56-89B7-A36B-E5FE-170DEA206A58}"/>
                </a:ext>
              </a:extLst>
            </p:cNvPr>
            <p:cNvSpPr/>
            <p:nvPr/>
          </p:nvSpPr>
          <p:spPr>
            <a:xfrm>
              <a:off x="1463877" y="5249925"/>
              <a:ext cx="7178677" cy="968662"/>
            </a:xfrm>
            <a:custGeom>
              <a:avLst/>
              <a:gdLst>
                <a:gd name="connsiteX0" fmla="*/ 160804 w 964803"/>
                <a:gd name="connsiteY0" fmla="*/ 0 h 7178677"/>
                <a:gd name="connsiteX1" fmla="*/ 803999 w 964803"/>
                <a:gd name="connsiteY1" fmla="*/ 0 h 7178677"/>
                <a:gd name="connsiteX2" fmla="*/ 964803 w 964803"/>
                <a:gd name="connsiteY2" fmla="*/ 160804 h 7178677"/>
                <a:gd name="connsiteX3" fmla="*/ 964803 w 964803"/>
                <a:gd name="connsiteY3" fmla="*/ 7178677 h 7178677"/>
                <a:gd name="connsiteX4" fmla="*/ 964803 w 964803"/>
                <a:gd name="connsiteY4" fmla="*/ 7178677 h 7178677"/>
                <a:gd name="connsiteX5" fmla="*/ 0 w 964803"/>
                <a:gd name="connsiteY5" fmla="*/ 7178677 h 7178677"/>
                <a:gd name="connsiteX6" fmla="*/ 0 w 964803"/>
                <a:gd name="connsiteY6" fmla="*/ 7178677 h 7178677"/>
                <a:gd name="connsiteX7" fmla="*/ 0 w 964803"/>
                <a:gd name="connsiteY7" fmla="*/ 160804 h 7178677"/>
                <a:gd name="connsiteX8" fmla="*/ 160804 w 964803"/>
                <a:gd name="connsiteY8" fmla="*/ 0 h 7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7178677">
                  <a:moveTo>
                    <a:pt x="964803" y="1196475"/>
                  </a:moveTo>
                  <a:lnTo>
                    <a:pt x="964803" y="5982202"/>
                  </a:lnTo>
                  <a:cubicBezTo>
                    <a:pt x="964803" y="6642998"/>
                    <a:pt x="955127" y="7178673"/>
                    <a:pt x="943191" y="7178673"/>
                  </a:cubicBezTo>
                  <a:lnTo>
                    <a:pt x="0" y="7178673"/>
                  </a:lnTo>
                  <a:lnTo>
                    <a:pt x="0" y="717867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43191" y="4"/>
                  </a:lnTo>
                  <a:cubicBezTo>
                    <a:pt x="955127" y="4"/>
                    <a:pt x="964803" y="535679"/>
                    <a:pt x="964803" y="11964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100" kern="1200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CE3C0B2-1B7A-049A-97CF-5D861D03E5D8}"/>
                </a:ext>
              </a:extLst>
            </p:cNvPr>
            <p:cNvSpPr/>
            <p:nvPr/>
          </p:nvSpPr>
          <p:spPr>
            <a:xfrm>
              <a:off x="1463877" y="2192332"/>
              <a:ext cx="7178677" cy="908937"/>
            </a:xfrm>
            <a:custGeom>
              <a:avLst/>
              <a:gdLst>
                <a:gd name="connsiteX0" fmla="*/ 160804 w 964803"/>
                <a:gd name="connsiteY0" fmla="*/ 0 h 7178677"/>
                <a:gd name="connsiteX1" fmla="*/ 803999 w 964803"/>
                <a:gd name="connsiteY1" fmla="*/ 0 h 7178677"/>
                <a:gd name="connsiteX2" fmla="*/ 964803 w 964803"/>
                <a:gd name="connsiteY2" fmla="*/ 160804 h 7178677"/>
                <a:gd name="connsiteX3" fmla="*/ 964803 w 964803"/>
                <a:gd name="connsiteY3" fmla="*/ 7178677 h 7178677"/>
                <a:gd name="connsiteX4" fmla="*/ 964803 w 964803"/>
                <a:gd name="connsiteY4" fmla="*/ 7178677 h 7178677"/>
                <a:gd name="connsiteX5" fmla="*/ 0 w 964803"/>
                <a:gd name="connsiteY5" fmla="*/ 7178677 h 7178677"/>
                <a:gd name="connsiteX6" fmla="*/ 0 w 964803"/>
                <a:gd name="connsiteY6" fmla="*/ 7178677 h 7178677"/>
                <a:gd name="connsiteX7" fmla="*/ 0 w 964803"/>
                <a:gd name="connsiteY7" fmla="*/ 160804 h 7178677"/>
                <a:gd name="connsiteX8" fmla="*/ 160804 w 964803"/>
                <a:gd name="connsiteY8" fmla="*/ 0 h 7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7178677">
                  <a:moveTo>
                    <a:pt x="964803" y="1196475"/>
                  </a:moveTo>
                  <a:lnTo>
                    <a:pt x="964803" y="5982202"/>
                  </a:lnTo>
                  <a:cubicBezTo>
                    <a:pt x="964803" y="6642998"/>
                    <a:pt x="955127" y="7178673"/>
                    <a:pt x="943191" y="7178673"/>
                  </a:cubicBezTo>
                  <a:lnTo>
                    <a:pt x="0" y="7178673"/>
                  </a:lnTo>
                  <a:lnTo>
                    <a:pt x="0" y="717867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43191" y="4"/>
                  </a:lnTo>
                  <a:cubicBezTo>
                    <a:pt x="955127" y="4"/>
                    <a:pt x="964803" y="535679"/>
                    <a:pt x="964803" y="11964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100" kern="1200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D22A24E-C84F-BD19-2B34-73E6FCAB48BB}"/>
                </a:ext>
              </a:extLst>
            </p:cNvPr>
            <p:cNvSpPr/>
            <p:nvPr/>
          </p:nvSpPr>
          <p:spPr>
            <a:xfrm>
              <a:off x="424860" y="2192331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527130" rIns="7621" bIns="52712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 err="1"/>
                <a:t>Missings</a:t>
              </a:r>
              <a:endParaRPr lang="en-GB" kern="12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F56ED1-2F6D-4BCD-2C1B-57B3A8D33F1E}"/>
                </a:ext>
              </a:extLst>
            </p:cNvPr>
            <p:cNvSpPr/>
            <p:nvPr/>
          </p:nvSpPr>
          <p:spPr>
            <a:xfrm>
              <a:off x="424860" y="3656463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527129" rIns="7620" bIns="52712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GB" sz="1400" kern="1200" dirty="0"/>
              </a:br>
              <a:r>
                <a:rPr lang="en-GB" kern="1200" dirty="0"/>
                <a:t>Establish </a:t>
              </a:r>
              <a:r>
                <a:rPr lang="en-GB" kern="1200" dirty="0" err="1"/>
                <a:t>Compara-bility</a:t>
              </a:r>
              <a:endParaRPr lang="en-GB" kern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C30A124-41E1-C1D6-ACC1-185591E2DE8C}"/>
                </a:ext>
              </a:extLst>
            </p:cNvPr>
            <p:cNvSpPr/>
            <p:nvPr/>
          </p:nvSpPr>
          <p:spPr>
            <a:xfrm>
              <a:off x="1463877" y="3246955"/>
              <a:ext cx="7178677" cy="1786946"/>
            </a:xfrm>
            <a:custGeom>
              <a:avLst/>
              <a:gdLst>
                <a:gd name="connsiteX0" fmla="*/ 160804 w 964803"/>
                <a:gd name="connsiteY0" fmla="*/ 0 h 7178677"/>
                <a:gd name="connsiteX1" fmla="*/ 803999 w 964803"/>
                <a:gd name="connsiteY1" fmla="*/ 0 h 7178677"/>
                <a:gd name="connsiteX2" fmla="*/ 964803 w 964803"/>
                <a:gd name="connsiteY2" fmla="*/ 160804 h 7178677"/>
                <a:gd name="connsiteX3" fmla="*/ 964803 w 964803"/>
                <a:gd name="connsiteY3" fmla="*/ 7178677 h 7178677"/>
                <a:gd name="connsiteX4" fmla="*/ 964803 w 964803"/>
                <a:gd name="connsiteY4" fmla="*/ 7178677 h 7178677"/>
                <a:gd name="connsiteX5" fmla="*/ 0 w 964803"/>
                <a:gd name="connsiteY5" fmla="*/ 7178677 h 7178677"/>
                <a:gd name="connsiteX6" fmla="*/ 0 w 964803"/>
                <a:gd name="connsiteY6" fmla="*/ 7178677 h 7178677"/>
                <a:gd name="connsiteX7" fmla="*/ 0 w 964803"/>
                <a:gd name="connsiteY7" fmla="*/ 160804 h 7178677"/>
                <a:gd name="connsiteX8" fmla="*/ 160804 w 964803"/>
                <a:gd name="connsiteY8" fmla="*/ 0 h 717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7178677">
                  <a:moveTo>
                    <a:pt x="964803" y="1196475"/>
                  </a:moveTo>
                  <a:lnTo>
                    <a:pt x="964803" y="5982202"/>
                  </a:lnTo>
                  <a:cubicBezTo>
                    <a:pt x="964803" y="6642998"/>
                    <a:pt x="955127" y="7178673"/>
                    <a:pt x="943191" y="7178673"/>
                  </a:cubicBezTo>
                  <a:lnTo>
                    <a:pt x="0" y="7178673"/>
                  </a:lnTo>
                  <a:lnTo>
                    <a:pt x="0" y="7178673"/>
                  </a:lnTo>
                  <a:lnTo>
                    <a:pt x="0" y="4"/>
                  </a:lnTo>
                  <a:lnTo>
                    <a:pt x="0" y="4"/>
                  </a:lnTo>
                  <a:lnTo>
                    <a:pt x="943191" y="4"/>
                  </a:lnTo>
                  <a:cubicBezTo>
                    <a:pt x="955127" y="4"/>
                    <a:pt x="964803" y="535679"/>
                    <a:pt x="964803" y="11964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54083" rIns="54083" bIns="54083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100" kern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6A2B04A-1475-7D8D-6886-0B39FE201DD5}"/>
                </a:ext>
              </a:extLst>
            </p:cNvPr>
            <p:cNvSpPr/>
            <p:nvPr/>
          </p:nvSpPr>
          <p:spPr>
            <a:xfrm>
              <a:off x="424860" y="5249924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527129" rIns="7620" bIns="52712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GB" kern="1200" dirty="0"/>
              </a:br>
              <a:r>
                <a:rPr lang="en-GB" kern="1200" dirty="0"/>
                <a:t>Causal effect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652214-2652-CE26-88A0-E72BFC72D250}"/>
                </a:ext>
              </a:extLst>
            </p:cNvPr>
            <p:cNvSpPr txBox="1"/>
            <p:nvPr/>
          </p:nvSpPr>
          <p:spPr>
            <a:xfrm>
              <a:off x="1465006" y="5546129"/>
              <a:ext cx="7254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e-LU" dirty="0">
                  <a:solidFill>
                    <a:srgbClr val="595959"/>
                  </a:solidFill>
                  <a:latin typeface="+mn-lt"/>
                </a:rPr>
                <a:t>ATT via </a:t>
              </a:r>
              <a:r>
                <a:rPr lang="en-GB" dirty="0">
                  <a:solidFill>
                    <a:srgbClr val="595959"/>
                  </a:solidFill>
                  <a:latin typeface="+mn-lt"/>
                </a:rPr>
                <a:t>survey-weighted generalised linear models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3CD71-8734-AD60-2926-1A6A651EF83A}"/>
                </a:ext>
              </a:extLst>
            </p:cNvPr>
            <p:cNvSpPr txBox="1"/>
            <p:nvPr/>
          </p:nvSpPr>
          <p:spPr>
            <a:xfrm>
              <a:off x="1474839" y="2422929"/>
              <a:ext cx="716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595959"/>
                  </a:solidFill>
                  <a:latin typeface="+mn-lt"/>
                </a:rPr>
                <a:t>Imputation:</a:t>
              </a:r>
              <a:r>
                <a:rPr lang="en-GB" sz="1400" dirty="0">
                  <a:solidFill>
                    <a:srgbClr val="595959"/>
                  </a:solidFill>
                  <a:latin typeface="+mn-lt"/>
                </a:rPr>
                <a:t> nonparametric missing value imputation using Random Forest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2F0E67-F39A-ABD3-801D-6820A68A497E}"/>
              </a:ext>
            </a:extLst>
          </p:cNvPr>
          <p:cNvSpPr txBox="1"/>
          <p:nvPr/>
        </p:nvSpPr>
        <p:spPr>
          <a:xfrm>
            <a:off x="1465007" y="3330297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Student</a:t>
            </a:r>
            <a:r>
              <a:rPr lang="en-US" dirty="0"/>
              <a:t>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grade 1 baseline characteristics</a:t>
            </a:r>
            <a:br>
              <a:rPr lang="en-US" dirty="0">
                <a:solidFill>
                  <a:srgbClr val="595959"/>
                </a:solidFill>
                <a:latin typeface="+mn-lt"/>
              </a:rPr>
            </a:br>
            <a:endParaRPr lang="en-GB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Multiple gradient boosted logistic regressions and diagnoses </a:t>
            </a:r>
            <a:br>
              <a:rPr lang="en-US" sz="2000" dirty="0">
                <a:solidFill>
                  <a:srgbClr val="595959"/>
                </a:solidFill>
                <a:latin typeface="+mn-lt"/>
              </a:rPr>
            </a:b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595959"/>
                </a:solidFill>
                <a:latin typeface="+mn-lt"/>
              </a:rPr>
              <a:t> best balance between retained and promoted </a:t>
            </a: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propensity</a:t>
            </a:r>
            <a:r>
              <a:rPr lang="de-LU" sz="1400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scores</a:t>
            </a:r>
            <a:br>
              <a:rPr lang="de-LU" sz="1400" dirty="0">
                <a:solidFill>
                  <a:srgbClr val="595959"/>
                </a:solidFill>
                <a:latin typeface="+mn-lt"/>
              </a:rPr>
            </a:br>
            <a:endParaRPr lang="de-LU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LU" dirty="0" err="1">
                <a:solidFill>
                  <a:srgbClr val="595959"/>
                </a:solidFill>
                <a:latin typeface="+mn-lt"/>
              </a:rPr>
              <a:t>Weight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whole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sample</a:t>
            </a:r>
            <a:endParaRPr lang="en-LU" dirty="0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43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C5C0-CBC1-0B76-F570-90D3FE8A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63476-7B95-F5B9-8B66-A812F0495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U" sz="1800" dirty="0"/>
              <a:t>Differences in predicted outcomes: Retained – Promoted students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LU" sz="1100" dirty="0"/>
              <a:t>(beta / confidence interval *p&lt;0.05; ** p&lt;0.01; *** p&lt;0.001 / cohen’s d)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55ADD6-2217-A7FB-F362-6F9E3DF0F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6313" y="2117500"/>
            <a:ext cx="4572000" cy="457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D21EE2E-8F5C-FEA5-DD2C-26F9690B8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" y="2120900"/>
            <a:ext cx="3657600" cy="457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F358C13-F27A-E636-63F5-6D384F25031B}"/>
              </a:ext>
            </a:extLst>
          </p:cNvPr>
          <p:cNvGrpSpPr/>
          <p:nvPr/>
        </p:nvGrpSpPr>
        <p:grpSpPr>
          <a:xfrm>
            <a:off x="6087594" y="4902054"/>
            <a:ext cx="1675413" cy="1221858"/>
            <a:chOff x="6087594" y="4902054"/>
            <a:chExt cx="1675413" cy="12218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BE1116-3A5E-B407-A290-1C5BEBF147F3}"/>
                </a:ext>
              </a:extLst>
            </p:cNvPr>
            <p:cNvSpPr txBox="1"/>
            <p:nvPr/>
          </p:nvSpPr>
          <p:spPr>
            <a:xfrm>
              <a:off x="6087594" y="5816135"/>
              <a:ext cx="1441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-0.16 / *** / 3.78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330349-4981-46C3-791D-5C14ADD16018}"/>
                </a:ext>
              </a:extLst>
            </p:cNvPr>
            <p:cNvSpPr txBox="1"/>
            <p:nvPr/>
          </p:nvSpPr>
          <p:spPr>
            <a:xfrm>
              <a:off x="6157042" y="5367832"/>
              <a:ext cx="1441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-0.15 / ** / 2.80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EFCA5A-70C5-793B-B0C4-70544EEF7934}"/>
                </a:ext>
              </a:extLst>
            </p:cNvPr>
            <p:cNvSpPr txBox="1"/>
            <p:nvPr/>
          </p:nvSpPr>
          <p:spPr>
            <a:xfrm>
              <a:off x="6272790" y="4902054"/>
              <a:ext cx="149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-0.12 / ** / 2.80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CDFDF-1F35-3A9D-F3DB-6B053767FD2F}"/>
              </a:ext>
            </a:extLst>
          </p:cNvPr>
          <p:cNvGrpSpPr/>
          <p:nvPr/>
        </p:nvGrpSpPr>
        <p:grpSpPr>
          <a:xfrm>
            <a:off x="1412711" y="2669347"/>
            <a:ext cx="2739061" cy="2937506"/>
            <a:chOff x="1412711" y="2669347"/>
            <a:chExt cx="2739061" cy="29375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773009-1971-DCC8-FF97-4B6230D5F8F1}"/>
                </a:ext>
              </a:extLst>
            </p:cNvPr>
            <p:cNvSpPr txBox="1"/>
            <p:nvPr/>
          </p:nvSpPr>
          <p:spPr>
            <a:xfrm>
              <a:off x="1412711" y="5299076"/>
              <a:ext cx="131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-18 / *** / 3.30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457A3F-0893-4077-7D1A-945DFFC5BC4B}"/>
                </a:ext>
              </a:extLst>
            </p:cNvPr>
            <p:cNvSpPr txBox="1"/>
            <p:nvPr/>
          </p:nvSpPr>
          <p:spPr>
            <a:xfrm>
              <a:off x="1585010" y="3988978"/>
              <a:ext cx="131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-15 /***/ 3.43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989D92-430B-8791-14C7-D3DA1D5E5954}"/>
                </a:ext>
              </a:extLst>
            </p:cNvPr>
            <p:cNvSpPr txBox="1"/>
            <p:nvPr/>
          </p:nvSpPr>
          <p:spPr>
            <a:xfrm>
              <a:off x="2837891" y="2669347"/>
              <a:ext cx="131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LU" sz="1400" dirty="0">
                  <a:solidFill>
                    <a:srgbClr val="595959"/>
                  </a:solidFill>
                  <a:latin typeface="+mn-lt"/>
                </a:rPr>
                <a:t>13 / * / -2.52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45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E431-A00A-33C6-4995-748DE883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75EC75-ED1B-A01D-4613-37465A9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de-LU" dirty="0" err="1"/>
              <a:t>Results</a:t>
            </a:r>
            <a:r>
              <a:rPr lang="de-LU" dirty="0"/>
              <a:t> + </a:t>
            </a:r>
            <a:r>
              <a:rPr lang="de-LU" dirty="0" err="1"/>
              <a:t>Limitations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7FFD9F-98A9-3A28-43B2-E974E02C1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</p:spPr>
        <p:txBody>
          <a:bodyPr/>
          <a:lstStyle/>
          <a:p>
            <a:r>
              <a:rPr lang="en-LU" sz="1800" dirty="0"/>
              <a:t>What is the causal effect?</a:t>
            </a:r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r>
              <a:rPr lang="en-LU" sz="1800" dirty="0"/>
              <a:t>Limitations</a:t>
            </a:r>
          </a:p>
          <a:p>
            <a:pPr lvl="1"/>
            <a:r>
              <a:rPr lang="de-LU" sz="1600" dirty="0" err="1"/>
              <a:t>Missings</a:t>
            </a:r>
            <a:r>
              <a:rPr lang="de-LU" sz="1600" dirty="0"/>
              <a:t> </a:t>
            </a:r>
          </a:p>
          <a:p>
            <a:pPr lvl="1"/>
            <a:r>
              <a:rPr lang="de-LU" sz="1600" dirty="0"/>
              <a:t>Grade </a:t>
            </a:r>
            <a:r>
              <a:rPr lang="de-LU" sz="1600" dirty="0" err="1"/>
              <a:t>retention</a:t>
            </a:r>
            <a:r>
              <a:rPr lang="de-LU" sz="1600" dirty="0"/>
              <a:t> </a:t>
            </a:r>
            <a:r>
              <a:rPr lang="de-LU" sz="1600" dirty="0" err="1"/>
              <a:t>dummy</a:t>
            </a:r>
            <a:r>
              <a:rPr lang="de-LU" sz="1600" dirty="0"/>
              <a:t> (</a:t>
            </a:r>
            <a:r>
              <a:rPr lang="de-LU" sz="1600" dirty="0" err="1"/>
              <a:t>no</a:t>
            </a:r>
            <a:r>
              <a:rPr lang="de-LU" sz="1600" dirty="0"/>
              <a:t> </a:t>
            </a:r>
            <a:r>
              <a:rPr lang="de-LU" sz="1600" dirty="0" err="1"/>
              <a:t>information</a:t>
            </a:r>
            <a:r>
              <a:rPr lang="de-LU" sz="1600" dirty="0"/>
              <a:t> </a:t>
            </a:r>
            <a:r>
              <a:rPr lang="de-LU" sz="1600" dirty="0" err="1"/>
              <a:t>if</a:t>
            </a:r>
            <a:r>
              <a:rPr lang="de-LU" sz="1600" dirty="0"/>
              <a:t> </a:t>
            </a:r>
            <a:r>
              <a:rPr lang="de-LU" sz="1600" dirty="0" err="1"/>
              <a:t>retention</a:t>
            </a:r>
            <a:r>
              <a:rPr lang="de-LU" sz="1600" dirty="0"/>
              <a:t> in grade 1, grade 2 </a:t>
            </a:r>
            <a:r>
              <a:rPr lang="de-LU" sz="1600" dirty="0" err="1"/>
              <a:t>or</a:t>
            </a:r>
            <a:r>
              <a:rPr lang="de-LU" sz="1600" dirty="0"/>
              <a:t> grade 3)</a:t>
            </a:r>
          </a:p>
          <a:p>
            <a:pPr lvl="1"/>
            <a:r>
              <a:rPr lang="de-LU" sz="1600" dirty="0"/>
              <a:t>Year </a:t>
            </a:r>
            <a:r>
              <a:rPr lang="de-LU" sz="1600" dirty="0" err="1"/>
              <a:t>of</a:t>
            </a:r>
            <a:r>
              <a:rPr lang="de-LU" sz="1600" dirty="0"/>
              <a:t> </a:t>
            </a:r>
            <a:r>
              <a:rPr lang="de-LU" sz="1600" dirty="0" err="1"/>
              <a:t>birth</a:t>
            </a:r>
            <a:r>
              <a:rPr lang="de-LU" sz="1600" dirty="0"/>
              <a:t> (not </a:t>
            </a:r>
            <a:r>
              <a:rPr lang="de-LU" sz="1600" dirty="0" err="1"/>
              <a:t>month</a:t>
            </a:r>
            <a:r>
              <a:rPr lang="de-LU" sz="1600" dirty="0"/>
              <a:t> </a:t>
            </a:r>
            <a:r>
              <a:rPr lang="de-LU" sz="1600" dirty="0" err="1"/>
              <a:t>of</a:t>
            </a:r>
            <a:r>
              <a:rPr lang="de-LU" sz="1600" dirty="0"/>
              <a:t> </a:t>
            </a:r>
            <a:r>
              <a:rPr lang="de-LU" sz="1600" dirty="0" err="1"/>
              <a:t>birth</a:t>
            </a:r>
            <a:r>
              <a:rPr lang="de-LU" sz="1600"/>
              <a:t>)</a:t>
            </a:r>
            <a:endParaRPr lang="en-LU" sz="1600" dirty="0"/>
          </a:p>
          <a:p>
            <a:pPr marL="228600" lvl="1" indent="0">
              <a:buNone/>
            </a:pPr>
            <a:endParaRPr lang="en-L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506557-A66B-771D-2830-D05214EE72BD}"/>
              </a:ext>
            </a:extLst>
          </p:cNvPr>
          <p:cNvGrpSpPr/>
          <p:nvPr/>
        </p:nvGrpSpPr>
        <p:grpSpPr>
          <a:xfrm>
            <a:off x="4286814" y="2308383"/>
            <a:ext cx="1793391" cy="799832"/>
            <a:chOff x="5881144" y="2181383"/>
            <a:chExt cx="1793391" cy="799832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7D0D2BFB-FE24-0FF3-920C-93464BF6E1E2}"/>
                </a:ext>
              </a:extLst>
            </p:cNvPr>
            <p:cNvSpPr/>
            <p:nvPr/>
          </p:nvSpPr>
          <p:spPr>
            <a:xfrm rot="5400000">
              <a:off x="6382795" y="1768365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D41533-D55C-5040-08C0-7022288EB9B6}"/>
                </a:ext>
              </a:extLst>
            </p:cNvPr>
            <p:cNvSpPr txBox="1"/>
            <p:nvPr/>
          </p:nvSpPr>
          <p:spPr>
            <a:xfrm>
              <a:off x="5881144" y="2181383"/>
              <a:ext cx="1793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German reading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DC9644-F0BF-9F33-4C1F-F07B26B3F538}"/>
              </a:ext>
            </a:extLst>
          </p:cNvPr>
          <p:cNvGrpSpPr/>
          <p:nvPr/>
        </p:nvGrpSpPr>
        <p:grpSpPr>
          <a:xfrm>
            <a:off x="6170252" y="2346641"/>
            <a:ext cx="1663700" cy="775598"/>
            <a:chOff x="5970961" y="3045136"/>
            <a:chExt cx="1663700" cy="775598"/>
          </a:xfrm>
        </p:grpSpPr>
        <p:sp>
          <p:nvSpPr>
            <p:cNvPr id="15" name="Pentagon 14">
              <a:extLst>
                <a:ext uri="{FF2B5EF4-FFF2-40B4-BE49-F238E27FC236}">
                  <a16:creationId xmlns:a16="http://schemas.microsoft.com/office/drawing/2014/main" id="{AFCB8417-390F-A63B-1C0F-B28B0CEBF32A}"/>
                </a:ext>
              </a:extLst>
            </p:cNvPr>
            <p:cNvSpPr/>
            <p:nvPr/>
          </p:nvSpPr>
          <p:spPr>
            <a:xfrm rot="5400000">
              <a:off x="6421811" y="2607884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CC7F1-88A6-EB1F-DADE-F8BE3AAC9E86}"/>
                </a:ext>
              </a:extLst>
            </p:cNvPr>
            <p:cNvSpPr txBox="1"/>
            <p:nvPr/>
          </p:nvSpPr>
          <p:spPr>
            <a:xfrm>
              <a:off x="6059861" y="3045136"/>
              <a:ext cx="1458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French reading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ECA75B-EB01-907E-D9F9-D67CB1F7DCF6}"/>
              </a:ext>
            </a:extLst>
          </p:cNvPr>
          <p:cNvGrpSpPr/>
          <p:nvPr/>
        </p:nvGrpSpPr>
        <p:grpSpPr>
          <a:xfrm>
            <a:off x="3468155" y="3280729"/>
            <a:ext cx="1793391" cy="817797"/>
            <a:chOff x="5906545" y="3842456"/>
            <a:chExt cx="1793391" cy="817797"/>
          </a:xfrm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CCFFD263-D128-7F00-C666-626A4BA6B15A}"/>
                </a:ext>
              </a:extLst>
            </p:cNvPr>
            <p:cNvSpPr/>
            <p:nvPr/>
          </p:nvSpPr>
          <p:spPr>
            <a:xfrm rot="5400000">
              <a:off x="6394044" y="344740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77E3A5-E761-EC6E-1B55-A4A35A8D09D5}"/>
                </a:ext>
              </a:extLst>
            </p:cNvPr>
            <p:cNvSpPr txBox="1"/>
            <p:nvPr/>
          </p:nvSpPr>
          <p:spPr>
            <a:xfrm>
              <a:off x="5906545" y="3842456"/>
              <a:ext cx="1793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School interest in general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CFF1A5-B2D2-610E-CBF8-55CF8A473F8D}"/>
              </a:ext>
            </a:extLst>
          </p:cNvPr>
          <p:cNvGrpSpPr/>
          <p:nvPr/>
        </p:nvGrpSpPr>
        <p:grpSpPr>
          <a:xfrm>
            <a:off x="5251769" y="3301538"/>
            <a:ext cx="1719276" cy="806715"/>
            <a:chOff x="5955147" y="4738583"/>
            <a:chExt cx="1719276" cy="806715"/>
          </a:xfrm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74822B72-90A3-BF52-66A6-7C2434D819EA}"/>
                </a:ext>
              </a:extLst>
            </p:cNvPr>
            <p:cNvSpPr/>
            <p:nvPr/>
          </p:nvSpPr>
          <p:spPr>
            <a:xfrm rot="5400000">
              <a:off x="6405997" y="4332448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57CFDC-FF49-C590-4612-28EEA3467408}"/>
                </a:ext>
              </a:extLst>
            </p:cNvPr>
            <p:cNvSpPr txBox="1"/>
            <p:nvPr/>
          </p:nvSpPr>
          <p:spPr>
            <a:xfrm>
              <a:off x="6010723" y="47385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Self-concept in general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F2173F-4689-B1D3-B7C7-27DDCF31320D}"/>
              </a:ext>
            </a:extLst>
          </p:cNvPr>
          <p:cNvGrpSpPr/>
          <p:nvPr/>
        </p:nvGrpSpPr>
        <p:grpSpPr>
          <a:xfrm>
            <a:off x="7033917" y="3299944"/>
            <a:ext cx="1698558" cy="816242"/>
            <a:chOff x="5931945" y="5561514"/>
            <a:chExt cx="1698558" cy="816242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14DF86CE-8E1F-F10C-1119-6233A3E464BF}"/>
                </a:ext>
              </a:extLst>
            </p:cNvPr>
            <p:cNvSpPr/>
            <p:nvPr/>
          </p:nvSpPr>
          <p:spPr>
            <a:xfrm rot="5400000">
              <a:off x="6382795" y="5164906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427DF9-2C1B-3063-3904-1E03C13EFA95}"/>
                </a:ext>
              </a:extLst>
            </p:cNvPr>
            <p:cNvSpPr txBox="1"/>
            <p:nvPr/>
          </p:nvSpPr>
          <p:spPr>
            <a:xfrm>
              <a:off x="5966803" y="5561514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Self-concept in German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283677-F21D-82ED-DFB9-AFD721B19D0E}"/>
              </a:ext>
            </a:extLst>
          </p:cNvPr>
          <p:cNvGrpSpPr/>
          <p:nvPr/>
        </p:nvGrpSpPr>
        <p:grpSpPr>
          <a:xfrm>
            <a:off x="535883" y="2344813"/>
            <a:ext cx="1692729" cy="762000"/>
            <a:chOff x="1145479" y="2344813"/>
            <a:chExt cx="1692729" cy="762000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40FC96A2-65B6-0F55-688A-8B1D69137875}"/>
                </a:ext>
              </a:extLst>
            </p:cNvPr>
            <p:cNvSpPr/>
            <p:nvPr/>
          </p:nvSpPr>
          <p:spPr>
            <a:xfrm rot="16200000">
              <a:off x="1596329" y="189396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0D37F1-6E0E-2066-4CB3-1BF8033A62FF}"/>
                </a:ext>
              </a:extLst>
            </p:cNvPr>
            <p:cNvSpPr txBox="1"/>
            <p:nvPr/>
          </p:nvSpPr>
          <p:spPr>
            <a:xfrm>
              <a:off x="1174508" y="2639615"/>
              <a:ext cx="166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Math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3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5A515-0373-59E3-A5B1-8F02C65D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1514170-BF18-6CCD-160A-F5E77347FDF3}"/>
              </a:ext>
            </a:extLst>
          </p:cNvPr>
          <p:cNvSpPr txBox="1">
            <a:spLocks/>
          </p:cNvSpPr>
          <p:nvPr/>
        </p:nvSpPr>
        <p:spPr>
          <a:xfrm>
            <a:off x="496887" y="1800001"/>
            <a:ext cx="8112092" cy="4522978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LU" sz="1800" dirty="0" err="1"/>
              <a:t>EpStan</a:t>
            </a:r>
            <a:r>
              <a:rPr lang="de-LU" sz="1800" dirty="0"/>
              <a:t> </a:t>
            </a:r>
            <a:r>
              <a:rPr lang="de-LU" sz="1800" dirty="0" err="1"/>
              <a:t>data</a:t>
            </a:r>
            <a:r>
              <a:rPr lang="de-LU" sz="1800" dirty="0"/>
              <a:t>:</a:t>
            </a:r>
          </a:p>
          <a:p>
            <a:pPr lvl="1"/>
            <a:r>
              <a:rPr lang="de-LU" sz="1600" dirty="0" err="1"/>
              <a:t>Assess</a:t>
            </a:r>
            <a:r>
              <a:rPr lang="de-LU" sz="1600" dirty="0"/>
              <a:t> </a:t>
            </a:r>
            <a:r>
              <a:rPr lang="de-LU" sz="1600" dirty="0" err="1"/>
              <a:t>core</a:t>
            </a:r>
            <a:r>
              <a:rPr lang="de-LU" sz="1600" dirty="0"/>
              <a:t> </a:t>
            </a:r>
            <a:r>
              <a:rPr lang="de-LU" sz="1600" dirty="0" err="1"/>
              <a:t>competences</a:t>
            </a:r>
            <a:r>
              <a:rPr lang="de-LU" sz="1600" dirty="0"/>
              <a:t> in </a:t>
            </a:r>
            <a:r>
              <a:rPr lang="de-LU" sz="1600" dirty="0" err="1"/>
              <a:t>primary</a:t>
            </a:r>
            <a:endParaRPr lang="de-LU" sz="1600" dirty="0"/>
          </a:p>
          <a:p>
            <a:pPr lvl="1"/>
            <a:r>
              <a:rPr lang="de-LU" sz="1600" dirty="0" err="1"/>
              <a:t>Causal</a:t>
            </a:r>
            <a:r>
              <a:rPr lang="de-LU" sz="1600" dirty="0"/>
              <a:t> </a:t>
            </a:r>
            <a:r>
              <a:rPr lang="de-LU" sz="1600" dirty="0" err="1"/>
              <a:t>effect</a:t>
            </a:r>
            <a:r>
              <a:rPr lang="de-LU" sz="1600" dirty="0"/>
              <a:t> </a:t>
            </a:r>
            <a:r>
              <a:rPr lang="de-LU" sz="1600" dirty="0" err="1"/>
              <a:t>can</a:t>
            </a:r>
            <a:r>
              <a:rPr lang="de-LU" sz="1600" dirty="0"/>
              <a:t> </a:t>
            </a:r>
            <a:r>
              <a:rPr lang="de-LU" sz="1600" dirty="0" err="1"/>
              <a:t>be</a:t>
            </a:r>
            <a:r>
              <a:rPr lang="de-LU" sz="1600" dirty="0"/>
              <a:t> </a:t>
            </a:r>
            <a:r>
              <a:rPr lang="de-LU" sz="1600" dirty="0" err="1"/>
              <a:t>estimated</a:t>
            </a:r>
            <a:r>
              <a:rPr lang="de-LU" sz="1600" dirty="0"/>
              <a:t> </a:t>
            </a:r>
          </a:p>
          <a:p>
            <a:r>
              <a:rPr lang="de-LU" sz="1800" dirty="0"/>
              <a:t>Retention </a:t>
            </a:r>
            <a:r>
              <a:rPr lang="de-LU" sz="1800" dirty="0" err="1"/>
              <a:t>effect</a:t>
            </a:r>
            <a:r>
              <a:rPr lang="de-LU" sz="1800" dirty="0"/>
              <a:t> in </a:t>
            </a:r>
            <a:r>
              <a:rPr lang="de-LU" sz="1800" dirty="0" err="1"/>
              <a:t>our</a:t>
            </a:r>
            <a:r>
              <a:rPr lang="de-LU" sz="1800" dirty="0"/>
              <a:t> </a:t>
            </a:r>
            <a:r>
              <a:rPr lang="de-LU" sz="1800" dirty="0" err="1"/>
              <a:t>study</a:t>
            </a:r>
            <a:r>
              <a:rPr lang="de-LU" sz="1800" dirty="0"/>
              <a:t>: </a:t>
            </a:r>
          </a:p>
          <a:p>
            <a:pPr lvl="1"/>
            <a:r>
              <a:rPr lang="en-LU" sz="1600" dirty="0"/>
              <a:t>Predominatly non-significant or significant negative </a:t>
            </a:r>
            <a:endParaRPr lang="de-LU" sz="1600" dirty="0"/>
          </a:p>
          <a:p>
            <a:r>
              <a:rPr lang="en-US" sz="1800" dirty="0"/>
              <a:t>Conclusions for Luxembourg:</a:t>
            </a:r>
          </a:p>
          <a:p>
            <a:pPr lvl="1"/>
            <a:r>
              <a:rPr lang="en-US" sz="1600" dirty="0"/>
              <a:t>No general recommendation for retention</a:t>
            </a:r>
          </a:p>
          <a:p>
            <a:pPr lvl="1"/>
            <a:r>
              <a:rPr lang="en-US" sz="1600" dirty="0"/>
              <a:t>Increasing diversity among students in terms of migration/home language</a:t>
            </a:r>
          </a:p>
          <a:p>
            <a:pPr lvl="1"/>
            <a:r>
              <a:rPr lang="en-US" sz="1600" dirty="0"/>
              <a:t>But hints that tailored support helps</a:t>
            </a:r>
            <a:endParaRPr lang="fr-FR" sz="1400" dirty="0">
              <a:cs typeface="Arial"/>
            </a:endParaRPr>
          </a:p>
          <a:p>
            <a:pPr marL="228600" lvl="2">
              <a:spcBef>
                <a:spcPts val="2000"/>
              </a:spcBef>
            </a:pPr>
            <a:r>
              <a:rPr lang="en-US" dirty="0">
                <a:cs typeface="ＭＳ Ｐゴシック" charset="0"/>
              </a:rPr>
              <a:t>Broader implications for countries with increasing immigration</a:t>
            </a:r>
          </a:p>
          <a:p>
            <a:pPr marL="457200" lvl="2" indent="0" defTabSz="914400">
              <a:buFont typeface="Wingdings" charset="2"/>
              <a:buNone/>
            </a:pPr>
            <a:endParaRPr lang="fr-FR" sz="1400" dirty="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C8023C-9788-1F63-2F57-5AE87688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Conclusions for Luxembourg</a:t>
            </a:r>
          </a:p>
        </p:txBody>
      </p:sp>
    </p:spTree>
    <p:extLst>
      <p:ext uri="{BB962C8B-B14F-4D97-AF65-F5344CB8AC3E}">
        <p14:creationId xmlns:p14="http://schemas.microsoft.com/office/powerpoint/2010/main" val="40538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BD33-CB27-3BE6-E60F-D99F8973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9156"/>
            <a:ext cx="7772400" cy="1550496"/>
          </a:xfrm>
        </p:spPr>
        <p:txBody>
          <a:bodyPr>
            <a:normAutofit/>
          </a:bodyPr>
          <a:lstStyle/>
          <a:p>
            <a:br>
              <a:rPr lang="en-GB" dirty="0">
                <a:ea typeface="ＭＳ Ｐゴシック"/>
              </a:rPr>
            </a:br>
            <a:r>
              <a:rPr lang="en-GB" dirty="0">
                <a:ea typeface="ＭＳ Ｐゴシック"/>
              </a:rPr>
              <a:t>Questions or data request?</a:t>
            </a:r>
            <a:endParaRPr lang="en-GB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F4A8721-436F-01BE-8499-2A8F2B8F4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8876">
            <a:off x="422160" y="4232384"/>
            <a:ext cx="2058434" cy="20569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8E230EDA-F1F2-AE1B-7416-9311A9E02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data@epstan.lu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3B448-43E4-EF36-44CF-D1FFA12F3122}"/>
              </a:ext>
            </a:extLst>
          </p:cNvPr>
          <p:cNvSpPr txBox="1"/>
          <p:nvPr/>
        </p:nvSpPr>
        <p:spPr>
          <a:xfrm>
            <a:off x="3833870" y="257794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LU" dirty="0"/>
          </a:p>
        </p:txBody>
      </p:sp>
      <p:pic>
        <p:nvPicPr>
          <p:cNvPr id="8" name="Graphic 7" descr="Chevron arrows with solid fill">
            <a:extLst>
              <a:ext uri="{FF2B5EF4-FFF2-40B4-BE49-F238E27FC236}">
                <a16:creationId xmlns:a16="http://schemas.microsoft.com/office/drawing/2014/main" id="{33E6256F-0B2E-2DB4-048C-25199A16F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114800" y="26813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008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959-062B-4705-E372-482D10C7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CD44-350D-7F92-3B08-2284B044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1128"/>
            <a:ext cx="7772400" cy="1470422"/>
          </a:xfrm>
        </p:spPr>
        <p:txBody>
          <a:bodyPr>
            <a:normAutofit/>
          </a:bodyPr>
          <a:lstStyle/>
          <a:p>
            <a:br>
              <a:rPr lang="en-GB" dirty="0">
                <a:ea typeface="ＭＳ Ｐゴシック"/>
              </a:rPr>
            </a:br>
            <a:endParaRPr lang="en-GB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0220A354-65E8-3AB3-430A-AD640083E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14400"/>
            <a:r>
              <a:rPr lang="en-US" sz="3000" dirty="0">
                <a:ea typeface="ＭＳ Ｐゴシック"/>
              </a:rPr>
              <a:t>Appendix</a:t>
            </a:r>
            <a:endParaRPr lang="en-GB" sz="3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22C1BD-F7AB-C1A7-DB35-A195C4599874}"/>
              </a:ext>
            </a:extLst>
          </p:cNvPr>
          <p:cNvSpPr txBox="1">
            <a:spLocks/>
          </p:cNvSpPr>
          <p:nvPr/>
        </p:nvSpPr>
        <p:spPr>
          <a:xfrm>
            <a:off x="685800" y="1611824"/>
            <a:ext cx="7772400" cy="1988626"/>
          </a:xfrm>
          <a:prstGeom prst="rect">
            <a:avLst/>
          </a:prstGeom>
        </p:spPr>
        <p:txBody>
          <a:bodyPr vert="horz" lIns="57607" tIns="28804" rIns="57607" bIns="28804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70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9373A-D653-A12E-695F-B4C90717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7" y="443526"/>
            <a:ext cx="7271321" cy="684000"/>
          </a:xfrm>
        </p:spPr>
        <p:txBody>
          <a:bodyPr>
            <a:normAutofit/>
          </a:bodyPr>
          <a:lstStyle/>
          <a:p>
            <a:r>
              <a:rPr lang="de-LU" dirty="0"/>
              <a:t>Grade </a:t>
            </a:r>
            <a:r>
              <a:rPr lang="de-LU" dirty="0" err="1"/>
              <a:t>retention</a:t>
            </a:r>
            <a:r>
              <a:rPr lang="de-LU" dirty="0"/>
              <a:t> – </a:t>
            </a:r>
            <a:r>
              <a:rPr lang="en-LU" dirty="0"/>
              <a:t>Background discussion</a:t>
            </a:r>
            <a:endParaRPr lang="en-US" b="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50BBD43-0056-1609-EF8A-08FCF90B7DDE}"/>
              </a:ext>
            </a:extLst>
          </p:cNvPr>
          <p:cNvSpPr txBox="1">
            <a:spLocks/>
          </p:cNvSpPr>
          <p:nvPr/>
        </p:nvSpPr>
        <p:spPr>
          <a:xfrm>
            <a:off x="496887" y="1800001"/>
            <a:ext cx="8112092" cy="4522978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Cost-benefit perspective</a:t>
            </a:r>
          </a:p>
          <a:p>
            <a:pPr lvl="1"/>
            <a:r>
              <a:rPr lang="en-US" dirty="0"/>
              <a:t>economically relevant</a:t>
            </a:r>
            <a:endParaRPr lang="en-US" sz="1200" dirty="0"/>
          </a:p>
          <a:p>
            <a:pPr lvl="1"/>
            <a:r>
              <a:rPr lang="en-US" dirty="0"/>
              <a:t>negative spillover on classmates of receiving class: </a:t>
            </a:r>
            <a:r>
              <a:rPr lang="en-US" sz="1200" dirty="0"/>
              <a:t>first time course takers have lower achievements (Hill 2014)</a:t>
            </a:r>
          </a:p>
          <a:p>
            <a:pPr lvl="1" defTabSz="914400"/>
            <a:r>
              <a:rPr lang="fr-FR" dirty="0" err="1"/>
              <a:t>increased</a:t>
            </a:r>
            <a:r>
              <a:rPr lang="fr-FR" dirty="0"/>
              <a:t> dropout rates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:</a:t>
            </a:r>
            <a:r>
              <a:rPr lang="fr-FR" sz="1200" dirty="0"/>
              <a:t> </a:t>
            </a:r>
            <a:r>
              <a:rPr lang="fr-FR" sz="1200" dirty="0" err="1"/>
              <a:t>school</a:t>
            </a:r>
            <a:r>
              <a:rPr lang="fr-FR" sz="1200" dirty="0"/>
              <a:t> content </a:t>
            </a:r>
            <a:r>
              <a:rPr lang="fr-FR" sz="1200" dirty="0" err="1"/>
              <a:t>doesn’t</a:t>
            </a:r>
            <a:r>
              <a:rPr lang="fr-FR" sz="1200" dirty="0"/>
              <a:t> match </a:t>
            </a:r>
            <a:r>
              <a:rPr lang="fr-FR" sz="1200" dirty="0" err="1"/>
              <a:t>interests</a:t>
            </a:r>
            <a:r>
              <a:rPr lang="fr-FR" sz="1200" dirty="0"/>
              <a:t> of </a:t>
            </a:r>
            <a:r>
              <a:rPr lang="fr-FR" sz="1200" dirty="0" err="1"/>
              <a:t>older</a:t>
            </a:r>
            <a:r>
              <a:rPr lang="fr-FR" sz="1200" dirty="0"/>
              <a:t> </a:t>
            </a:r>
            <a:r>
              <a:rPr lang="fr-FR" sz="1200" dirty="0" err="1"/>
              <a:t>retained</a:t>
            </a:r>
            <a:r>
              <a:rPr lang="fr-FR" sz="1200" dirty="0"/>
              <a:t> </a:t>
            </a:r>
            <a:r>
              <a:rPr lang="fr-FR" sz="1200" dirty="0" err="1"/>
              <a:t>students</a:t>
            </a:r>
            <a:r>
              <a:rPr lang="fr-FR" sz="1200" dirty="0"/>
              <a:t>? (</a:t>
            </a:r>
            <a:r>
              <a:rPr lang="fr-FR" sz="1200" dirty="0" err="1"/>
              <a:t>Jimerson</a:t>
            </a:r>
            <a:r>
              <a:rPr lang="fr-FR" sz="1200" dirty="0"/>
              <a:t>/Ferguson 2007, Hughes et al. 2017, </a:t>
            </a:r>
            <a:r>
              <a:rPr lang="fr-FR" sz="1200" dirty="0" err="1"/>
              <a:t>Jimerson</a:t>
            </a:r>
            <a:r>
              <a:rPr lang="fr-FR" sz="1200" dirty="0"/>
              <a:t> et al. 2002, Andrew 2014)</a:t>
            </a:r>
          </a:p>
          <a:p>
            <a:pPr lvl="1" defTabSz="914400"/>
            <a:r>
              <a:rPr lang="fr-FR" dirty="0"/>
              <a:t>labour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</a:t>
            </a:r>
            <a:r>
              <a:rPr lang="fr-FR" dirty="0" err="1"/>
              <a:t>decreased</a:t>
            </a:r>
            <a:r>
              <a:rPr lang="fr-FR" sz="1200" dirty="0"/>
              <a:t> : </a:t>
            </a:r>
            <a:r>
              <a:rPr lang="fr-FR" sz="1200" dirty="0" err="1"/>
              <a:t>repetition</a:t>
            </a:r>
            <a:r>
              <a:rPr lang="fr-FR" sz="1200" dirty="0"/>
              <a:t> records in CV </a:t>
            </a:r>
            <a:r>
              <a:rPr lang="fr-FR" sz="1200" dirty="0" err="1"/>
              <a:t>decrease</a:t>
            </a:r>
            <a:r>
              <a:rPr lang="fr-FR" sz="1200" dirty="0"/>
              <a:t> </a:t>
            </a:r>
            <a:r>
              <a:rPr lang="fr-FR" sz="1200" dirty="0" err="1"/>
              <a:t>likelihood</a:t>
            </a:r>
            <a:r>
              <a:rPr lang="fr-FR" sz="1200" dirty="0"/>
              <a:t> for positive call-back (</a:t>
            </a:r>
            <a:r>
              <a:rPr lang="en-US" sz="1200" dirty="0"/>
              <a:t>Baert/</a:t>
            </a:r>
            <a:r>
              <a:rPr lang="en-US" sz="1200" dirty="0" err="1"/>
              <a:t>Picchio</a:t>
            </a:r>
            <a:r>
              <a:rPr lang="en-US" sz="1200" dirty="0"/>
              <a:t> 2021)</a:t>
            </a:r>
            <a:r>
              <a:rPr lang="en-LU" sz="1200" dirty="0"/>
              <a:t> </a:t>
            </a:r>
            <a:endParaRPr lang="fr-FR" sz="1200" dirty="0"/>
          </a:p>
          <a:p>
            <a:r>
              <a:rPr lang="en-US" dirty="0"/>
              <a:t>Causal effects remain unclear</a:t>
            </a:r>
          </a:p>
          <a:p>
            <a:pPr lvl="1"/>
            <a:r>
              <a:rPr lang="en-US" dirty="0"/>
              <a:t>educational setting:</a:t>
            </a:r>
            <a:r>
              <a:rPr lang="en-US" sz="1200" dirty="0"/>
              <a:t> pedagogic measures accompanying retention or mere repetition</a:t>
            </a:r>
          </a:p>
          <a:p>
            <a:pPr lvl="1"/>
            <a:r>
              <a:rPr lang="en-US" dirty="0"/>
              <a:t>grade: </a:t>
            </a:r>
            <a:r>
              <a:rPr lang="en-US" sz="1200" dirty="0"/>
              <a:t>positive in Kindergarten (</a:t>
            </a:r>
            <a:r>
              <a:rPr lang="en-US" sz="1200" dirty="0" err="1"/>
              <a:t>Vandecandelaere</a:t>
            </a:r>
            <a:r>
              <a:rPr lang="en-US" sz="1200" dirty="0"/>
              <a:t> et al. 2016a), detrimental in primary (Ikeda/García 2021</a:t>
            </a:r>
            <a:r>
              <a:rPr lang="en-LU" sz="1200" dirty="0"/>
              <a:t>)</a:t>
            </a:r>
            <a:r>
              <a:rPr lang="en-US" sz="1200" dirty="0"/>
              <a:t>, positive in high school + beyond (Kinder/Knecht 2011</a:t>
            </a:r>
            <a:r>
              <a:rPr lang="en-LU" sz="1200" dirty="0"/>
              <a:t>, </a:t>
            </a:r>
            <a:r>
              <a:rPr lang="en-US" sz="1200" dirty="0" err="1"/>
              <a:t>Tafreschi</a:t>
            </a:r>
            <a:r>
              <a:rPr lang="en-US" sz="1200" dirty="0"/>
              <a:t>/Thiemann 2016)</a:t>
            </a:r>
          </a:p>
          <a:p>
            <a:pPr lvl="1"/>
            <a:r>
              <a:rPr lang="en-US" dirty="0"/>
              <a:t>time perspective: </a:t>
            </a:r>
            <a:r>
              <a:rPr lang="en-US" sz="1200" dirty="0"/>
              <a:t>short term effects are higher or positive; long term effects are lower/negative (e.g. Wu et al. 2008, Allen et al. 2009, Wu et al. 2010)</a:t>
            </a:r>
          </a:p>
          <a:p>
            <a:pPr lvl="1"/>
            <a:r>
              <a:rPr lang="en-US" dirty="0"/>
              <a:t>quality of the study:</a:t>
            </a:r>
            <a:r>
              <a:rPr lang="en-US" sz="1200" dirty="0"/>
              <a:t> correlational studies present larger (negative) effects</a:t>
            </a:r>
          </a:p>
        </p:txBody>
      </p:sp>
    </p:spTree>
    <p:extLst>
      <p:ext uri="{BB962C8B-B14F-4D97-AF65-F5344CB8AC3E}">
        <p14:creationId xmlns:p14="http://schemas.microsoft.com/office/powerpoint/2010/main" val="317234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A709-440C-D753-136B-B6E625400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U" dirty="0"/>
              <a:t>Potential effects of grade retention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51DD12-8A32-76F4-7B34-D9997EB231A5}"/>
              </a:ext>
            </a:extLst>
          </p:cNvPr>
          <p:cNvGraphicFramePr>
            <a:graphicFrameLocks noGrp="1"/>
          </p:cNvGraphicFramePr>
          <p:nvPr/>
        </p:nvGraphicFramePr>
        <p:xfrm>
          <a:off x="501280" y="2316480"/>
          <a:ext cx="7889309" cy="421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156">
                  <a:extLst>
                    <a:ext uri="{9D8B030D-6E8A-4147-A177-3AD203B41FA5}">
                      <a16:colId xmlns:a16="http://schemas.microsoft.com/office/drawing/2014/main" val="2939638007"/>
                    </a:ext>
                  </a:extLst>
                </a:gridCol>
                <a:gridCol w="3336053">
                  <a:extLst>
                    <a:ext uri="{9D8B030D-6E8A-4147-A177-3AD203B41FA5}">
                      <a16:colId xmlns:a16="http://schemas.microsoft.com/office/drawing/2014/main" val="249596340"/>
                    </a:ext>
                  </a:extLst>
                </a:gridCol>
                <a:gridCol w="3346100">
                  <a:extLst>
                    <a:ext uri="{9D8B030D-6E8A-4147-A177-3AD203B41FA5}">
                      <a16:colId xmlns:a16="http://schemas.microsoft.com/office/drawing/2014/main" val="640328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U" sz="12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LU" sz="1200" dirty="0"/>
                        <a:t>Contra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4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U" sz="1200" dirty="0"/>
                        <a:t>Academic 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  <a:p>
                      <a:endParaRPr lang="en-L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06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U" sz="1200" dirty="0"/>
                        <a:t>Psychosocial wellbeing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LU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82081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B45157D-B080-61A8-49B7-24594FB718F7}"/>
              </a:ext>
            </a:extLst>
          </p:cNvPr>
          <p:cNvSpPr txBox="1">
            <a:spLocks/>
          </p:cNvSpPr>
          <p:nvPr/>
        </p:nvSpPr>
        <p:spPr>
          <a:xfrm>
            <a:off x="504067" y="414726"/>
            <a:ext cx="7271321" cy="68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de-LU" dirty="0"/>
              <a:t>Theory</a:t>
            </a:r>
            <a:br>
              <a:rPr lang="en-US" dirty="0"/>
            </a:b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C0ABC-181F-45DC-D61E-F256F332AFD6}"/>
              </a:ext>
            </a:extLst>
          </p:cNvPr>
          <p:cNvSpPr txBox="1"/>
          <p:nvPr/>
        </p:nvSpPr>
        <p:spPr>
          <a:xfrm>
            <a:off x="1720143" y="2713845"/>
            <a:ext cx="258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T</a:t>
            </a:r>
            <a:r>
              <a:rPr lang="en-LU" sz="1200" u="sng" dirty="0"/>
              <a:t>ime to learn </a:t>
            </a:r>
            <a:r>
              <a:rPr lang="en-LU" sz="800" u="sng" dirty="0"/>
              <a:t>(Caroll 1963, Bloom 1976)</a:t>
            </a:r>
            <a:r>
              <a:rPr lang="en-LU" sz="1200" dirty="0"/>
              <a:t>: Consolidate knowledge before stepping on.</a:t>
            </a:r>
          </a:p>
          <a:p>
            <a:endParaRPr lang="en-L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B5B6F-2BA2-166C-7478-13BBAE178685}"/>
              </a:ext>
            </a:extLst>
          </p:cNvPr>
          <p:cNvSpPr txBox="1"/>
          <p:nvPr/>
        </p:nvSpPr>
        <p:spPr>
          <a:xfrm>
            <a:off x="5020869" y="2707884"/>
            <a:ext cx="336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1200" u="sng" dirty="0"/>
              <a:t>Social comparison theory</a:t>
            </a:r>
            <a:r>
              <a:rPr lang="en-LU" sz="1200" dirty="0"/>
              <a:t> </a:t>
            </a:r>
            <a:r>
              <a:rPr lang="en-US" sz="800" dirty="0">
                <a:solidFill>
                  <a:schemeClr val="dk1"/>
                </a:solidFill>
              </a:rPr>
              <a:t>(Festinger 1954)</a:t>
            </a:r>
            <a:r>
              <a:rPr lang="en-LU" sz="1200" dirty="0"/>
              <a:t>: We compare upwards. Lower performing students achieve better results in group with slightly higher performing mates. Via increased motivation, goal settings, information on task completion.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FA122-71E2-FB04-3C84-0A0C3799DE93}"/>
              </a:ext>
            </a:extLst>
          </p:cNvPr>
          <p:cNvSpPr txBox="1"/>
          <p:nvPr/>
        </p:nvSpPr>
        <p:spPr>
          <a:xfrm>
            <a:off x="1720143" y="4072173"/>
            <a:ext cx="336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1200" u="sng" dirty="0"/>
              <a:t>Social comparison theory</a:t>
            </a:r>
            <a:r>
              <a:rPr lang="en-LU" sz="1200" dirty="0"/>
              <a:t> </a:t>
            </a:r>
            <a:r>
              <a:rPr lang="en-US" sz="800" dirty="0">
                <a:solidFill>
                  <a:schemeClr val="dk1"/>
                </a:solidFill>
              </a:rPr>
              <a:t>(Festinger 1954)</a:t>
            </a:r>
            <a:r>
              <a:rPr lang="en-LU" sz="1200" dirty="0"/>
              <a:t>: We compare upwards. Lower performing students have higher self-concept if retained and surrounded by equally/lower performing mates.</a:t>
            </a:r>
          </a:p>
          <a:p>
            <a:endParaRPr lang="en-LU" sz="1200" dirty="0"/>
          </a:p>
          <a:p>
            <a:r>
              <a:rPr lang="en-GB" sz="1200" u="sng" dirty="0"/>
              <a:t>A</a:t>
            </a:r>
            <a:r>
              <a:rPr lang="en-LU" sz="1200" u="sng" dirty="0"/>
              <a:t>ttitutes towards self </a:t>
            </a:r>
            <a:r>
              <a:rPr lang="en-US" sz="800" dirty="0">
                <a:solidFill>
                  <a:schemeClr val="dk1"/>
                </a:solidFill>
              </a:rPr>
              <a:t>(Festinger 1954)</a:t>
            </a:r>
            <a:r>
              <a:rPr lang="en-LU" sz="1200" dirty="0"/>
              <a:t>: Retainees have advantage over classmates (age, experience from previous curriculum).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845C5-612E-6679-9C13-F037ADBC15E3}"/>
              </a:ext>
            </a:extLst>
          </p:cNvPr>
          <p:cNvSpPr txBox="1"/>
          <p:nvPr/>
        </p:nvSpPr>
        <p:spPr>
          <a:xfrm>
            <a:off x="5020868" y="4074514"/>
            <a:ext cx="33697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1200" u="sng" dirty="0"/>
              <a:t>Triggers dismissal by children</a:t>
            </a:r>
            <a:r>
              <a:rPr lang="en-LU" sz="1200" dirty="0"/>
              <a:t>:</a:t>
            </a:r>
            <a:r>
              <a:rPr lang="en-LU" sz="800" dirty="0"/>
              <a:t> </a:t>
            </a:r>
            <a:r>
              <a:rPr lang="en-LU" sz="1200" dirty="0"/>
              <a:t>curriculum for retainees is no longer age-appropriate which lowers interest.</a:t>
            </a:r>
          </a:p>
          <a:p>
            <a:endParaRPr lang="en-LU" sz="1200" u="sng" dirty="0"/>
          </a:p>
          <a:p>
            <a:r>
              <a:rPr lang="en-LU" sz="1200" u="sng" dirty="0"/>
              <a:t>Anxiety</a:t>
            </a:r>
            <a:r>
              <a:rPr lang="en-LU" sz="1200" dirty="0"/>
              <a:t>: Being retained and need to integrate into new group </a:t>
            </a:r>
            <a:r>
              <a:rPr lang="en-GB" sz="1200" dirty="0"/>
              <a:t>is associated with unpleasant emotions like </a:t>
            </a:r>
            <a:r>
              <a:rPr lang="en-LU" sz="1200" dirty="0"/>
              <a:t>fear, threat, anxiety.</a:t>
            </a:r>
          </a:p>
          <a:p>
            <a:endParaRPr lang="en-LU" sz="1200" dirty="0"/>
          </a:p>
          <a:p>
            <a:r>
              <a:rPr lang="en-LU" sz="1200" u="sng" dirty="0"/>
              <a:t>Labled Stigma/Labeling theory </a:t>
            </a:r>
            <a:r>
              <a:rPr lang="en-LU" sz="800" dirty="0"/>
              <a:t>(Becker 1963)</a:t>
            </a:r>
            <a:r>
              <a:rPr lang="en-LU" sz="1200" dirty="0"/>
              <a:t>: Retention is visible. Association with failure. Others perceive retainees negatively. Retainees may internalize the belief of weak performer. Self-fulfilling prophecy.</a:t>
            </a:r>
          </a:p>
        </p:txBody>
      </p:sp>
    </p:spTree>
    <p:extLst>
      <p:ext uri="{BB962C8B-B14F-4D97-AF65-F5344CB8AC3E}">
        <p14:creationId xmlns:p14="http://schemas.microsoft.com/office/powerpoint/2010/main" val="377772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313CF-2987-0781-3D77-1E8805EB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85E7D-AA31-3D22-D0CD-508F1C031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pPr marL="0" indent="0">
              <a:buNone/>
            </a:pPr>
            <a:endParaRPr lang="en-LU" sz="800" dirty="0">
              <a:solidFill>
                <a:schemeClr val="dk1"/>
              </a:solidFill>
            </a:endParaRPr>
          </a:p>
          <a:p>
            <a:endParaRPr lang="en-LU" dirty="0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E3A01B3F-741E-4E5B-1FF2-2F0B71C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de-LU" dirty="0"/>
              <a:t>Grade </a:t>
            </a:r>
            <a:r>
              <a:rPr lang="de-LU" dirty="0" err="1"/>
              <a:t>retention</a:t>
            </a:r>
            <a:r>
              <a:rPr lang="de-LU" dirty="0"/>
              <a:t> – </a:t>
            </a:r>
            <a:r>
              <a:rPr lang="en-LU" dirty="0"/>
              <a:t>Empirics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F86B67-B28C-6588-D9EC-5DE16C376C21}"/>
              </a:ext>
            </a:extLst>
          </p:cNvPr>
          <p:cNvGrpSpPr/>
          <p:nvPr/>
        </p:nvGrpSpPr>
        <p:grpSpPr>
          <a:xfrm>
            <a:off x="6592345" y="2143283"/>
            <a:ext cx="1663701" cy="799832"/>
            <a:chOff x="5931945" y="2333783"/>
            <a:chExt cx="1663701" cy="799832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3A813B43-6F24-CADA-0E76-13C13B710B84}"/>
                </a:ext>
              </a:extLst>
            </p:cNvPr>
            <p:cNvSpPr/>
            <p:nvPr/>
          </p:nvSpPr>
          <p:spPr>
            <a:xfrm rot="5400000">
              <a:off x="6382795" y="1920765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6F6B38-6726-69EB-3C56-1A314C1A5F9B}"/>
                </a:ext>
              </a:extLst>
            </p:cNvPr>
            <p:cNvSpPr txBox="1"/>
            <p:nvPr/>
          </p:nvSpPr>
          <p:spPr>
            <a:xfrm>
              <a:off x="5931946" y="23337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Contra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9594D-B35A-B89A-8856-92B3029BC566}"/>
              </a:ext>
            </a:extLst>
          </p:cNvPr>
          <p:cNvGrpSpPr/>
          <p:nvPr/>
        </p:nvGrpSpPr>
        <p:grpSpPr>
          <a:xfrm>
            <a:off x="662878" y="1989213"/>
            <a:ext cx="1663701" cy="793267"/>
            <a:chOff x="1145478" y="2344813"/>
            <a:chExt cx="1663701" cy="79326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590DD4E9-8173-10AE-9F5B-72B5AE239E08}"/>
                </a:ext>
              </a:extLst>
            </p:cNvPr>
            <p:cNvSpPr/>
            <p:nvPr/>
          </p:nvSpPr>
          <p:spPr>
            <a:xfrm rot="16200000">
              <a:off x="1596329" y="189396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BEF7A-2B52-A158-0881-9B7EA4F3A555}"/>
                </a:ext>
              </a:extLst>
            </p:cNvPr>
            <p:cNvSpPr txBox="1"/>
            <p:nvPr/>
          </p:nvSpPr>
          <p:spPr>
            <a:xfrm>
              <a:off x="1145478" y="2491749"/>
              <a:ext cx="1663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Pro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603849-87B2-913C-6319-99ECFA426F6B}"/>
              </a:ext>
            </a:extLst>
          </p:cNvPr>
          <p:cNvSpPr txBox="1"/>
          <p:nvPr/>
        </p:nvSpPr>
        <p:spPr>
          <a:xfrm>
            <a:off x="578467" y="3067909"/>
            <a:ext cx="39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LU" b="1" dirty="0"/>
              <a:t>Math</a:t>
            </a:r>
            <a:r>
              <a:rPr lang="en-US" sz="1050" b="1" dirty="0">
                <a:solidFill>
                  <a:schemeClr val="dk1"/>
                </a:solidFill>
              </a:rPr>
              <a:t> </a:t>
            </a:r>
            <a:r>
              <a:rPr lang="en-US" dirty="0"/>
              <a:t>Klapproth et al. (2016)</a:t>
            </a:r>
            <a:endParaRPr lang="en-L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C90BF-65ED-7F3B-0543-29404ECEAF44}"/>
              </a:ext>
            </a:extLst>
          </p:cNvPr>
          <p:cNvSpPr txBox="1"/>
          <p:nvPr/>
        </p:nvSpPr>
        <p:spPr>
          <a:xfrm>
            <a:off x="4452953" y="4008681"/>
            <a:ext cx="40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b="1" dirty="0"/>
              <a:t>Self-concept (general + in German)</a:t>
            </a:r>
            <a:endParaRPr lang="en-LU" sz="1050" b="1" dirty="0">
              <a:solidFill>
                <a:schemeClr val="bg1">
                  <a:lumMod val="50000"/>
                </a:schemeClr>
              </a:solidFill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Klapproth et al. (2016), Martin (2011)</a:t>
            </a:r>
            <a:endParaRPr lang="en-L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AD641-3D93-C184-54D8-7C7D36DC5F75}"/>
              </a:ext>
            </a:extLst>
          </p:cNvPr>
          <p:cNvSpPr txBox="1"/>
          <p:nvPr/>
        </p:nvSpPr>
        <p:spPr>
          <a:xfrm>
            <a:off x="4267200" y="3019067"/>
            <a:ext cx="422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LU" b="1" dirty="0"/>
              <a:t>Languages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dirty="0"/>
              <a:t>Gómez Soler et al. (2021), Hwang/Cappella (2019)</a:t>
            </a:r>
            <a:r>
              <a:rPr lang="en-LU" dirty="0"/>
              <a:t> , </a:t>
            </a:r>
            <a:r>
              <a:rPr lang="en-US" dirty="0"/>
              <a:t>Klapproth et al. (2016), </a:t>
            </a:r>
            <a:r>
              <a:rPr lang="en-US" dirty="0" err="1"/>
              <a:t>Vandecandelare</a:t>
            </a:r>
            <a:r>
              <a:rPr lang="en-US" dirty="0"/>
              <a:t> et al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(2016)</a:t>
            </a:r>
            <a:endParaRPr lang="en-L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BF2FC-8227-AC83-155D-AC05B9F73B9B}"/>
              </a:ext>
            </a:extLst>
          </p:cNvPr>
          <p:cNvSpPr/>
          <p:nvPr/>
        </p:nvSpPr>
        <p:spPr>
          <a:xfrm>
            <a:off x="1549400" y="5728666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Meta studies: average zero effects or favoring promotion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E0ADD-CD07-E61E-4533-89F71C6880FE}"/>
              </a:ext>
            </a:extLst>
          </p:cNvPr>
          <p:cNvSpPr txBox="1"/>
          <p:nvPr/>
        </p:nvSpPr>
        <p:spPr>
          <a:xfrm>
            <a:off x="720394" y="6106317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LU" dirty="0">
                <a:sym typeface="Wingdings" pitchFamily="2" charset="2"/>
              </a:rPr>
              <a:t>Goos et al. (2021)</a:t>
            </a:r>
            <a:r>
              <a:rPr lang="en-LU" dirty="0"/>
              <a:t>, Jimerson (2001)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3ABBE-A058-3A8A-46C9-2B2B1B472CB0}"/>
              </a:ext>
            </a:extLst>
          </p:cNvPr>
          <p:cNvSpPr/>
          <p:nvPr/>
        </p:nvSpPr>
        <p:spPr>
          <a:xfrm>
            <a:off x="1549400" y="4893350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Inconsistent/non-significant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9D10-1445-421F-981D-A133CDBC8230}"/>
              </a:ext>
            </a:extLst>
          </p:cNvPr>
          <p:cNvSpPr txBox="1"/>
          <p:nvPr/>
        </p:nvSpPr>
        <p:spPr>
          <a:xfrm>
            <a:off x="720393" y="5292492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Hwang/Cappella (2019), Wu et al. (2010</a:t>
            </a:r>
            <a:r>
              <a:rPr lang="en-L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83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9FB-4998-334D-62C5-67AC13CD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Descriptives</a:t>
            </a:r>
            <a:endParaRPr lang="en-L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5FB01-49FE-31E9-E76F-AC654929527B}"/>
              </a:ext>
            </a:extLst>
          </p:cNvPr>
          <p:cNvSpPr txBox="1"/>
          <p:nvPr/>
        </p:nvSpPr>
        <p:spPr>
          <a:xfrm>
            <a:off x="304800" y="1650459"/>
            <a:ext cx="6413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sz="2000" dirty="0">
                <a:solidFill>
                  <a:srgbClr val="595959"/>
                </a:solidFill>
                <a:latin typeface="+mn-lt"/>
              </a:rPr>
              <a:t>Descriptives on some baseline characteristics (2015)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84DE2F4-81FA-98C0-EAF2-400216A16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608" y="2187615"/>
            <a:ext cx="7036194" cy="42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E53B-AF64-609A-7CBD-F7393E4D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5A87-9B99-B594-6742-6661BB4A7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>
              <a:sym typeface="Wingdings" pitchFamily="2" charset="2"/>
            </a:endParaRPr>
          </a:p>
          <a:p>
            <a:endParaRPr lang="en-LU" dirty="0">
              <a:sym typeface="Wingdings" pitchFamily="2" charset="2"/>
            </a:endParaRPr>
          </a:p>
          <a:p>
            <a:pPr marL="0" indent="0">
              <a:buNone/>
            </a:pPr>
            <a:endParaRPr lang="en-LU" dirty="0">
              <a:sym typeface="Wingdings" pitchFamily="2" charset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BE1BD-79C7-59F3-05C4-40831A33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en-LU" dirty="0"/>
              <a:t>The setting Luxembourg</a:t>
            </a:r>
            <a:br>
              <a:rPr lang="en-LU" dirty="0"/>
            </a:br>
            <a:endParaRPr lang="en-LU" dirty="0"/>
          </a:p>
        </p:txBody>
      </p:sp>
      <p:pic>
        <p:nvPicPr>
          <p:cNvPr id="2" name="Picture 1" descr="A blue map of europe with a flag&#10;&#10;AI-generated content may be incorrect.">
            <a:extLst>
              <a:ext uri="{FF2B5EF4-FFF2-40B4-BE49-F238E27FC236}">
                <a16:creationId xmlns:a16="http://schemas.microsoft.com/office/drawing/2014/main" id="{E2297F26-8087-85C5-F21E-3D5FC758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8" y="1718105"/>
            <a:ext cx="2321568" cy="227513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D5C6E01-4ECF-AB9D-AFA3-B64298E6F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382550"/>
              </p:ext>
            </p:extLst>
          </p:nvPr>
        </p:nvGraphicFramePr>
        <p:xfrm>
          <a:off x="4526670" y="1622181"/>
          <a:ext cx="3871338" cy="227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C1AA957-060F-B741-EA4A-4088ABA70D03}"/>
              </a:ext>
            </a:extLst>
          </p:cNvPr>
          <p:cNvGrpSpPr/>
          <p:nvPr/>
        </p:nvGrpSpPr>
        <p:grpSpPr>
          <a:xfrm>
            <a:off x="1304081" y="3660495"/>
            <a:ext cx="6096000" cy="2031999"/>
            <a:chOff x="1524000" y="3429000"/>
            <a:chExt cx="6096000" cy="2031999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0B2DF88E-E702-6228-7BFC-187985F4F0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9528933"/>
                </p:ext>
              </p:extLst>
            </p:nvPr>
          </p:nvGraphicFramePr>
          <p:xfrm>
            <a:off x="1524000" y="3429000"/>
            <a:ext cx="6096000" cy="2031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B03CA28-D170-6982-BAF7-7DD6B186D04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12408" y="4494635"/>
              <a:ext cx="365809" cy="251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052F77-DC41-13C6-96BC-FAB72A7AA85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6231" y="4471529"/>
              <a:ext cx="365809" cy="2519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B63BAC-0384-136E-742A-05A6A7AB14A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17605" y="4471529"/>
              <a:ext cx="365809" cy="2519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F7492F-1F64-8DE3-8CFB-79DEACF0D92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74757" y="4483543"/>
              <a:ext cx="365809" cy="2519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B1C5FD-F750-9D2D-F65F-A507C62ECB9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57088" y="4483543"/>
              <a:ext cx="365809" cy="251999"/>
            </a:xfrm>
            <a:prstGeom prst="rect">
              <a:avLst/>
            </a:prstGeom>
          </p:spPr>
        </p:pic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1D4A26F-E2FA-DDE6-651F-238FB8632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300328"/>
              </p:ext>
            </p:extLst>
          </p:nvPr>
        </p:nvGraphicFramePr>
        <p:xfrm>
          <a:off x="-333841" y="5233288"/>
          <a:ext cx="7764786" cy="131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2BD65F5-FDE1-0FB6-EF1C-88AFF7F5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30730"/>
              </p:ext>
            </p:extLst>
          </p:nvPr>
        </p:nvGraphicFramePr>
        <p:xfrm>
          <a:off x="7299504" y="4241799"/>
          <a:ext cx="1815700" cy="25650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0272">
                  <a:extLst>
                    <a:ext uri="{9D8B030D-6E8A-4147-A177-3AD203B41FA5}">
                      <a16:colId xmlns:a16="http://schemas.microsoft.com/office/drawing/2014/main" val="3731667"/>
                    </a:ext>
                  </a:extLst>
                </a:gridCol>
                <a:gridCol w="585428">
                  <a:extLst>
                    <a:ext uri="{9D8B030D-6E8A-4147-A177-3AD203B41FA5}">
                      <a16:colId xmlns:a16="http://schemas.microsoft.com/office/drawing/2014/main" val="761027484"/>
                    </a:ext>
                  </a:extLst>
                </a:gridCol>
              </a:tblGrid>
              <a:tr h="793167">
                <a:tc gridSpan="2"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rgbClr val="595959"/>
                          </a:solidFill>
                        </a:rPr>
                        <a:t>RETENTION </a:t>
                      </a:r>
                      <a:br>
                        <a:rPr lang="en-US" sz="1400" baseline="0" dirty="0">
                          <a:solidFill>
                            <a:srgbClr val="595959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rgbClr val="595959"/>
                          </a:solidFill>
                        </a:rPr>
                        <a:t>by age 15 </a:t>
                      </a:r>
                      <a:br>
                        <a:rPr lang="en-US" sz="1400" baseline="0" dirty="0">
                          <a:solidFill>
                            <a:srgbClr val="595959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rgbClr val="595959"/>
                          </a:solidFill>
                        </a:rPr>
                        <a:t>(PISA, 2018)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2514880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Belgium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31%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07764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Germany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5202096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France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633231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Netherlands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17%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6727239"/>
                  </a:ext>
                </a:extLst>
              </a:tr>
              <a:tr h="283494"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Scandinavia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U" sz="1000" baseline="0" dirty="0">
                          <a:solidFill>
                            <a:srgbClr val="595959"/>
                          </a:solidFill>
                        </a:rPr>
                        <a:t>&lt; 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04272"/>
                  </a:ext>
                </a:extLst>
              </a:tr>
              <a:tr h="354367">
                <a:tc>
                  <a:txBody>
                    <a:bodyPr/>
                    <a:lstStyle/>
                    <a:p>
                      <a:r>
                        <a:rPr lang="en-LU" sz="1400" b="1" baseline="0" dirty="0">
                          <a:solidFill>
                            <a:srgbClr val="595959"/>
                          </a:solidFill>
                        </a:rPr>
                        <a:t>Luxemb.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LU" sz="1400" b="1" baseline="0" dirty="0">
                          <a:solidFill>
                            <a:srgbClr val="FF0000"/>
                          </a:solidFill>
                        </a:rPr>
                        <a:t>32%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5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2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76C9-C52D-5846-2FD9-31C3660D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F4011-0D85-0FE1-372B-9F32132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Results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47AC6-2E05-E215-5E8B-8F3782DC0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36A8F-CB60-2026-BE63-27069CF2BD8E}"/>
              </a:ext>
            </a:extLst>
          </p:cNvPr>
          <p:cNvSpPr txBox="1"/>
          <p:nvPr/>
        </p:nvSpPr>
        <p:spPr>
          <a:xfrm>
            <a:off x="304800" y="1650459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sz="2000" dirty="0">
                <a:solidFill>
                  <a:srgbClr val="595959"/>
                </a:solidFill>
                <a:latin typeface="+mn-lt"/>
              </a:rPr>
              <a:t>Establishing Comparability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0724C-76BA-DB3F-8013-397FA74F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11596"/>
            <a:ext cx="4753337" cy="4431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90B1F-ADE5-C050-7B34-5D849B6C30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318"/>
          <a:stretch>
            <a:fillRect/>
          </a:stretch>
        </p:blipFill>
        <p:spPr>
          <a:xfrm>
            <a:off x="5126192" y="2011595"/>
            <a:ext cx="3740018" cy="4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94B3D-4CA7-CE54-8FCF-C23E9B8B9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A403C-1DF8-D4A8-4C9D-8EA75BC9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7" y="414726"/>
            <a:ext cx="7271321" cy="684000"/>
          </a:xfrm>
        </p:spPr>
        <p:txBody>
          <a:bodyPr>
            <a:normAutofit/>
          </a:bodyPr>
          <a:lstStyle/>
          <a:p>
            <a:r>
              <a:rPr lang="de-LU" dirty="0" err="1"/>
              <a:t>Results</a:t>
            </a:r>
            <a:r>
              <a:rPr lang="de-LU" dirty="0"/>
              <a:t> (</a:t>
            </a:r>
            <a:r>
              <a:rPr lang="de-LU" dirty="0" err="1"/>
              <a:t>Detailed</a:t>
            </a:r>
            <a:r>
              <a:rPr lang="de-LU" dirty="0"/>
              <a:t>)</a:t>
            </a:r>
            <a:br>
              <a:rPr lang="en-US" dirty="0"/>
            </a:b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23A48-D6DB-2F52-028E-E5191CE1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7" y="1343770"/>
            <a:ext cx="2527716" cy="55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9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D8AF-973C-7832-08C1-5D83E8BA3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DF718-6BC7-10C9-7C0D-F9D2776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7" y="414726"/>
            <a:ext cx="7271321" cy="684000"/>
          </a:xfrm>
        </p:spPr>
        <p:txBody>
          <a:bodyPr>
            <a:normAutofit/>
          </a:bodyPr>
          <a:lstStyle/>
          <a:p>
            <a:r>
              <a:rPr lang="de-LU" dirty="0" err="1"/>
              <a:t>Results</a:t>
            </a:r>
            <a:r>
              <a:rPr lang="de-LU" dirty="0"/>
              <a:t> (</a:t>
            </a:r>
            <a:r>
              <a:rPr lang="de-LU" dirty="0" err="1"/>
              <a:t>Detailed</a:t>
            </a:r>
            <a:r>
              <a:rPr lang="de-LU" dirty="0"/>
              <a:t>)</a:t>
            </a:r>
            <a:br>
              <a:rPr lang="en-US" dirty="0"/>
            </a:b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8F5A9-3095-8BA0-7DB7-716134B7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1" y="1650458"/>
            <a:ext cx="2387131" cy="5207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A5A79-7B51-67BC-8E0E-514D0BB9E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830" y="1650458"/>
            <a:ext cx="2387131" cy="5207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9FFF-9657-2A2A-3CC3-B1B28BC9B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91" y="1643832"/>
            <a:ext cx="2387131" cy="52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602F-9D39-A0C4-8929-80C3EE3F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09B2A-6D8E-662A-58AF-A47C52B7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992"/>
          <a:stretch>
            <a:fillRect/>
          </a:stretch>
        </p:blipFill>
        <p:spPr>
          <a:xfrm>
            <a:off x="5578268" y="2593136"/>
            <a:ext cx="2512538" cy="260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97A9C-2E51-CA26-F22A-43FCE7F9F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889"/>
          <a:stretch>
            <a:fillRect/>
          </a:stretch>
        </p:blipFill>
        <p:spPr>
          <a:xfrm>
            <a:off x="2995301" y="2670034"/>
            <a:ext cx="2467511" cy="2537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8146F-5E43-01DB-CD5E-722910A1B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1" y="2661556"/>
            <a:ext cx="2467510" cy="2602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6475F-75EE-0224-6B25-46EC823377B7}"/>
              </a:ext>
            </a:extLst>
          </p:cNvPr>
          <p:cNvSpPr txBox="1"/>
          <p:nvPr/>
        </p:nvSpPr>
        <p:spPr>
          <a:xfrm>
            <a:off x="304800" y="1650459"/>
            <a:ext cx="536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sz="2000" dirty="0">
                <a:solidFill>
                  <a:srgbClr val="595959"/>
                </a:solidFill>
                <a:latin typeface="+mn-lt"/>
              </a:rPr>
              <a:t>Scales construction </a:t>
            </a:r>
            <a:r>
              <a:rPr lang="en-LU" sz="2000" dirty="0">
                <a:solidFill>
                  <a:srgbClr val="595959"/>
                </a:solidFill>
              </a:rPr>
              <a:t>noncognitive</a:t>
            </a:r>
            <a:r>
              <a:rPr lang="en-LU" sz="2000" dirty="0">
                <a:solidFill>
                  <a:srgbClr val="595959"/>
                </a:solidFill>
                <a:latin typeface="+mn-lt"/>
              </a:rPr>
              <a:t> outcomes</a:t>
            </a:r>
          </a:p>
        </p:txBody>
      </p:sp>
    </p:spTree>
    <p:extLst>
      <p:ext uri="{BB962C8B-B14F-4D97-AF65-F5344CB8AC3E}">
        <p14:creationId xmlns:p14="http://schemas.microsoft.com/office/powerpoint/2010/main" val="271823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12F4-6A73-3FC0-A283-7B99C72F0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0331-E851-DAF9-CA0F-4CDB17A6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2" y="457858"/>
            <a:ext cx="7627288" cy="828517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LU" dirty="0"/>
              <a:t>Method</a:t>
            </a:r>
            <a:br>
              <a:rPr lang="de-LU" dirty="0"/>
            </a:br>
            <a:endParaRPr lang="en-US" dirty="0" err="1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8291F85-8819-68ED-366C-772A9E51113C}"/>
              </a:ext>
            </a:extLst>
          </p:cNvPr>
          <p:cNvSpPr txBox="1">
            <a:spLocks/>
          </p:cNvSpPr>
          <p:nvPr/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en-US" dirty="0"/>
              <a:t>Estimating ATE: controls in other studies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Back to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Today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2" indent="0" defTabSz="914400">
              <a:buFont typeface="Wingdings" charset="2"/>
              <a:buNone/>
            </a:pPr>
            <a:endParaRPr lang="fr-FR" sz="1400" dirty="0"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72D3CB-AEAD-A26F-9540-28B5936F2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7880"/>
              </p:ext>
            </p:extLst>
          </p:nvPr>
        </p:nvGraphicFramePr>
        <p:xfrm>
          <a:off x="506125" y="2287447"/>
          <a:ext cx="8035335" cy="37968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88167">
                  <a:extLst>
                    <a:ext uri="{9D8B030D-6E8A-4147-A177-3AD203B41FA5}">
                      <a16:colId xmlns:a16="http://schemas.microsoft.com/office/drawing/2014/main" val="3136464586"/>
                    </a:ext>
                  </a:extLst>
                </a:gridCol>
                <a:gridCol w="587264">
                  <a:extLst>
                    <a:ext uri="{9D8B030D-6E8A-4147-A177-3AD203B41FA5}">
                      <a16:colId xmlns:a16="http://schemas.microsoft.com/office/drawing/2014/main" val="4081297493"/>
                    </a:ext>
                  </a:extLst>
                </a:gridCol>
                <a:gridCol w="1027404">
                  <a:extLst>
                    <a:ext uri="{9D8B030D-6E8A-4147-A177-3AD203B41FA5}">
                      <a16:colId xmlns:a16="http://schemas.microsoft.com/office/drawing/2014/main" val="2763023454"/>
                    </a:ext>
                  </a:extLst>
                </a:gridCol>
                <a:gridCol w="1510496">
                  <a:extLst>
                    <a:ext uri="{9D8B030D-6E8A-4147-A177-3AD203B41FA5}">
                      <a16:colId xmlns:a16="http://schemas.microsoft.com/office/drawing/2014/main" val="3490484653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2330554424"/>
                    </a:ext>
                  </a:extLst>
                </a:gridCol>
                <a:gridCol w="1412112">
                  <a:extLst>
                    <a:ext uri="{9D8B030D-6E8A-4147-A177-3AD203B41FA5}">
                      <a16:colId xmlns:a16="http://schemas.microsoft.com/office/drawing/2014/main" val="1892500852"/>
                    </a:ext>
                  </a:extLst>
                </a:gridCol>
                <a:gridCol w="1190378">
                  <a:extLst>
                    <a:ext uri="{9D8B030D-6E8A-4147-A177-3AD203B41FA5}">
                      <a16:colId xmlns:a16="http://schemas.microsoft.com/office/drawing/2014/main" val="1437252644"/>
                    </a:ext>
                  </a:extLst>
                </a:gridCol>
              </a:tblGrid>
              <a:tr h="29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12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1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1200" b="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2-3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4-6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7-9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1200" b="0" dirty="0"/>
                        <a:t>10-12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187399249"/>
                  </a:ext>
                </a:extLst>
              </a:tr>
              <a:tr h="29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b="0" dirty="0"/>
                        <a:t>Dep Var grade 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Math</a:t>
                      </a:r>
                      <a:endParaRPr lang="en-LU" sz="800" b="1" dirty="0"/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1200" b="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Language</a:t>
                      </a:r>
                      <a:endParaRPr lang="en-LU" sz="800" b="1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M</a:t>
                      </a:r>
                      <a:r>
                        <a:rPr lang="en-LU" sz="800" b="1" dirty="0"/>
                        <a:t>ath related psychosocial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Language</a:t>
                      </a:r>
                      <a:r>
                        <a:rPr lang="en-LU" sz="800" b="1" dirty="0"/>
                        <a:t> related psychosocial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General </a:t>
                      </a:r>
                      <a:r>
                        <a:rPr lang="en-LU" sz="800" b="1" dirty="0"/>
                        <a:t>psychosocial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90110598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/>
                        <a:t>Age</a:t>
                      </a:r>
                      <a:endParaRPr lang="en-LU" sz="8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 et al.2008, Ikede/Garcia 2013, Hu/Hannum 2019, Schwerdt et al. 2015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 et al.2008, Ikede/Garcia 2013, Hu/Hannum 2019, Schwerdt et al. 2015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Ikede/Garcia 2013, Hu/Hannum 2019, Wu et al. 2010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13307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Age, Age</a:t>
                      </a:r>
                      <a:r>
                        <a:rPr lang="en-LU" sz="800" b="0" baseline="30000" dirty="0"/>
                        <a:t>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endParaRPr lang="en-L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Nagin et al. 2003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599199733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Age cohort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Peixoto et al. 2025 (subsamples)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endParaRPr lang="en-L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65936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Month of birth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Vandecandelaere 2016c, Vandecandelaere 2016b, Goos et al. 2013, Hwang/Capella 2019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Hwang/Capella 2019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Hwang/Capella 2019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Hwang/Capella 2019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Vandecandelaere 2016a, Hwang/Capella 2019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143896388"/>
                  </a:ext>
                </a:extLst>
              </a:tr>
              <a:tr h="337643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Age 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inter/Green2012, Nuñes et al. 2015, Klapproth/Schaltz 2015, McCombs et al. 2009, Lorence/Dwerkin 2006</a:t>
                      </a:r>
                    </a:p>
                  </a:txBody>
                  <a:tcPr marL="9000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Nuñes et al. 2015, Lorence 2014, Roderick/Nagaoka 2005, Moser et al 2012, McCombs et al. 2009, Lorence/Dwerkin 2006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Martorelli/Mariano 2018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66875"/>
                  </a:ext>
                </a:extLst>
              </a:tr>
              <a:tr h="295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/>
                        <a:t>A</a:t>
                      </a:r>
                      <a:r>
                        <a:rPr lang="en-LU" sz="800" b="0" dirty="0"/>
                        <a:t>A grade 5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1292349940"/>
                  </a:ext>
                </a:extLst>
              </a:tr>
              <a:tr h="295876">
                <a:tc>
                  <a:txBody>
                    <a:bodyPr/>
                    <a:lstStyle/>
                    <a:p>
                      <a:pPr algn="l"/>
                      <a:r>
                        <a:rPr lang="en-LU" sz="800" b="0" dirty="0"/>
                        <a:t>AA grade 5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L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Goos et al. 2013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Goos et al. 2013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Vandecandelaere 2016a, Goos et al. 2013</a:t>
                      </a:r>
                    </a:p>
                  </a:txBody>
                  <a:tcPr marL="90000"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6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CA28-27DF-C725-5469-C702059C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8F4ADA4-521B-908E-C599-9860265830DC}"/>
              </a:ext>
            </a:extLst>
          </p:cNvPr>
          <p:cNvSpPr txBox="1"/>
          <p:nvPr/>
        </p:nvSpPr>
        <p:spPr>
          <a:xfrm>
            <a:off x="573978" y="2653212"/>
            <a:ext cx="390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T</a:t>
            </a:r>
            <a:r>
              <a:rPr lang="en-LU" dirty="0"/>
              <a:t>ime to learn (AA)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D396E-6108-A44F-A744-22EF59A68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dirty="0"/>
          </a:p>
          <a:p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lvl="1">
              <a:buFont typeface="Wingdings" pitchFamily="2" charset="2"/>
              <a:buChar char="§"/>
            </a:pPr>
            <a:endParaRPr lang="en-LU" sz="1200" dirty="0"/>
          </a:p>
          <a:p>
            <a:pPr marL="0" indent="0">
              <a:buNone/>
            </a:pPr>
            <a:endParaRPr lang="en-LU" dirty="0"/>
          </a:p>
          <a:p>
            <a:endParaRPr lang="en-LU" dirty="0"/>
          </a:p>
          <a:p>
            <a:pPr marL="0" indent="0">
              <a:buNone/>
            </a:pPr>
            <a:endParaRPr lang="en-LU" sz="800" dirty="0">
              <a:solidFill>
                <a:schemeClr val="dk1"/>
              </a:solidFill>
            </a:endParaRPr>
          </a:p>
          <a:p>
            <a:endParaRPr lang="en-LU" dirty="0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AA9DF94F-4F00-2706-C2B5-757DE67F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de-LU" dirty="0"/>
              <a:t>Grade </a:t>
            </a:r>
            <a:r>
              <a:rPr lang="de-LU" dirty="0" err="1"/>
              <a:t>retention</a:t>
            </a:r>
            <a:r>
              <a:rPr lang="de-LU" dirty="0"/>
              <a:t> – </a:t>
            </a:r>
            <a:r>
              <a:rPr lang="en-LU" dirty="0"/>
              <a:t>Theory + Empirics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974ACA-10F0-E5AB-3E9C-1EAB31759564}"/>
              </a:ext>
            </a:extLst>
          </p:cNvPr>
          <p:cNvGrpSpPr/>
          <p:nvPr/>
        </p:nvGrpSpPr>
        <p:grpSpPr>
          <a:xfrm>
            <a:off x="6592345" y="1779870"/>
            <a:ext cx="1663701" cy="799832"/>
            <a:chOff x="5931945" y="2333783"/>
            <a:chExt cx="1663701" cy="799832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6E3070DC-2B1D-4612-FF5E-8CFA1FA07CE0}"/>
                </a:ext>
              </a:extLst>
            </p:cNvPr>
            <p:cNvSpPr/>
            <p:nvPr/>
          </p:nvSpPr>
          <p:spPr>
            <a:xfrm rot="5400000">
              <a:off x="6382795" y="1920765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E481DC-F94B-91ED-AD3D-731ADB789C47}"/>
                </a:ext>
              </a:extLst>
            </p:cNvPr>
            <p:cNvSpPr txBox="1"/>
            <p:nvPr/>
          </p:nvSpPr>
          <p:spPr>
            <a:xfrm>
              <a:off x="5931946" y="2333783"/>
              <a:ext cx="1663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Contra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B23037-AB0D-DC24-E691-B61D338CF5CC}"/>
              </a:ext>
            </a:extLst>
          </p:cNvPr>
          <p:cNvGrpSpPr/>
          <p:nvPr/>
        </p:nvGrpSpPr>
        <p:grpSpPr>
          <a:xfrm>
            <a:off x="662878" y="1766476"/>
            <a:ext cx="1663701" cy="793267"/>
            <a:chOff x="1145478" y="2344813"/>
            <a:chExt cx="1663701" cy="79326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75CC18D7-4607-927C-45CC-1B9AAD27C54B}"/>
                </a:ext>
              </a:extLst>
            </p:cNvPr>
            <p:cNvSpPr/>
            <p:nvPr/>
          </p:nvSpPr>
          <p:spPr>
            <a:xfrm rot="16200000">
              <a:off x="1596329" y="1893963"/>
              <a:ext cx="762000" cy="1663700"/>
            </a:xfrm>
            <a:prstGeom prst="homePlat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5ADE77-D290-DE6D-F0C1-52BAC9BE50EC}"/>
                </a:ext>
              </a:extLst>
            </p:cNvPr>
            <p:cNvSpPr txBox="1"/>
            <p:nvPr/>
          </p:nvSpPr>
          <p:spPr>
            <a:xfrm>
              <a:off x="1145478" y="2491749"/>
              <a:ext cx="1663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U" dirty="0">
                  <a:solidFill>
                    <a:schemeClr val="bg1"/>
                  </a:solidFill>
                </a:rPr>
                <a:t>Pro</a:t>
              </a:r>
              <a:br>
                <a:rPr lang="en-LU" dirty="0">
                  <a:solidFill>
                    <a:schemeClr val="bg1"/>
                  </a:solidFill>
                </a:rPr>
              </a:br>
              <a:r>
                <a:rPr lang="en-LU" dirty="0">
                  <a:solidFill>
                    <a:schemeClr val="bg1"/>
                  </a:solidFill>
                </a:rPr>
                <a:t>Retention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73DC08-4DFC-2643-6477-AA8FCACA927B}"/>
              </a:ext>
            </a:extLst>
          </p:cNvPr>
          <p:cNvSpPr txBox="1"/>
          <p:nvPr/>
        </p:nvSpPr>
        <p:spPr>
          <a:xfrm>
            <a:off x="4483100" y="2659601"/>
            <a:ext cx="39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LU" dirty="0"/>
              <a:t>Social comparison theory + reference group (AA)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9D12F-34A8-398C-5754-F2BA9303DCDB}"/>
              </a:ext>
            </a:extLst>
          </p:cNvPr>
          <p:cNvSpPr txBox="1"/>
          <p:nvPr/>
        </p:nvSpPr>
        <p:spPr>
          <a:xfrm>
            <a:off x="573978" y="3418301"/>
            <a:ext cx="390912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LU" dirty="0"/>
              <a:t>Social comparison theory + reference group (PS)</a:t>
            </a:r>
          </a:p>
          <a:p>
            <a:pPr>
              <a:spcBef>
                <a:spcPts val="600"/>
              </a:spcBef>
            </a:pPr>
            <a:r>
              <a:rPr lang="en-GB" dirty="0"/>
              <a:t>A</a:t>
            </a:r>
            <a:r>
              <a:rPr lang="en-LU" dirty="0"/>
              <a:t>ttitutes towards self (PS)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525B49-6EA6-D70F-830A-3DF09EF1D169}"/>
              </a:ext>
            </a:extLst>
          </p:cNvPr>
          <p:cNvSpPr txBox="1"/>
          <p:nvPr/>
        </p:nvSpPr>
        <p:spPr>
          <a:xfrm>
            <a:off x="3810000" y="3418301"/>
            <a:ext cx="45951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LU" dirty="0"/>
              <a:t>U</a:t>
            </a:r>
            <a:r>
              <a:rPr lang="en-GB" dirty="0" err="1"/>
              <a:t>npleasant</a:t>
            </a:r>
            <a:r>
              <a:rPr lang="en-GB" dirty="0"/>
              <a:t> emotions (PS)</a:t>
            </a:r>
          </a:p>
          <a:p>
            <a:pPr algn="r">
              <a:spcAft>
                <a:spcPts val="600"/>
              </a:spcAft>
            </a:pPr>
            <a:r>
              <a:rPr lang="en-LU" dirty="0"/>
              <a:t>Age-appropriateness of curriculum (PS)</a:t>
            </a:r>
            <a:endParaRPr lang="en-LU" sz="1050" dirty="0"/>
          </a:p>
          <a:p>
            <a:pPr algn="r">
              <a:spcAft>
                <a:spcPts val="600"/>
              </a:spcAft>
            </a:pPr>
            <a:r>
              <a:rPr lang="en-LU" dirty="0"/>
              <a:t>School identification (PS)</a:t>
            </a:r>
          </a:p>
          <a:p>
            <a:pPr algn="r">
              <a:spcAft>
                <a:spcPts val="600"/>
              </a:spcAft>
            </a:pPr>
            <a:r>
              <a:rPr lang="en-LU" dirty="0"/>
              <a:t>Labled Stigma/Labeling theory (PS)</a:t>
            </a:r>
            <a:r>
              <a:rPr lang="en-LU" sz="1050" dirty="0"/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D1C02F-3847-1FCA-B5C3-F04F0931C05D}"/>
              </a:ext>
            </a:extLst>
          </p:cNvPr>
          <p:cNvCxnSpPr>
            <a:cxnSpLocks/>
          </p:cNvCxnSpPr>
          <p:nvPr/>
        </p:nvCxnSpPr>
        <p:spPr>
          <a:xfrm>
            <a:off x="662878" y="3356732"/>
            <a:ext cx="774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5E869D-C731-E493-589A-A13B20882D01}"/>
              </a:ext>
            </a:extLst>
          </p:cNvPr>
          <p:cNvSpPr/>
          <p:nvPr/>
        </p:nvSpPr>
        <p:spPr>
          <a:xfrm>
            <a:off x="1549400" y="5728666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Meta studies: average zero effects / favoring promotion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A4CC72-997E-7982-1BD9-60858E07603E}"/>
              </a:ext>
            </a:extLst>
          </p:cNvPr>
          <p:cNvSpPr txBox="1"/>
          <p:nvPr/>
        </p:nvSpPr>
        <p:spPr>
          <a:xfrm>
            <a:off x="720394" y="6106317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LU" dirty="0">
                <a:sym typeface="Wingdings" pitchFamily="2" charset="2"/>
              </a:rPr>
              <a:t>Goos et al. (2021)</a:t>
            </a:r>
            <a:r>
              <a:rPr lang="en-LU" dirty="0"/>
              <a:t>, Jimerson (2001)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D6918C-66F1-5B7C-5DEE-22FAF05C3AB7}"/>
              </a:ext>
            </a:extLst>
          </p:cNvPr>
          <p:cNvSpPr/>
          <p:nvPr/>
        </p:nvSpPr>
        <p:spPr>
          <a:xfrm>
            <a:off x="1549400" y="4893350"/>
            <a:ext cx="6108699" cy="330200"/>
          </a:xfrm>
          <a:prstGeom prst="rect">
            <a:avLst/>
          </a:prstGeom>
          <a:solidFill>
            <a:srgbClr val="2DA2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dirty="0"/>
              <a:t>Inconsistent / non-significant effects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E72D9F-2E46-DB4C-9C3B-5C253EF4B435}"/>
              </a:ext>
            </a:extLst>
          </p:cNvPr>
          <p:cNvSpPr txBox="1"/>
          <p:nvPr/>
        </p:nvSpPr>
        <p:spPr>
          <a:xfrm>
            <a:off x="720393" y="5292492"/>
            <a:ext cx="74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Hwang/Cappella (2019), Wu et al. (2010</a:t>
            </a:r>
            <a:r>
              <a:rPr lang="en-LU" dirty="0"/>
              <a:t>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F47B6A-CF96-3020-1B1A-4BD0C5536324}"/>
              </a:ext>
            </a:extLst>
          </p:cNvPr>
          <p:cNvGrpSpPr/>
          <p:nvPr/>
        </p:nvGrpSpPr>
        <p:grpSpPr>
          <a:xfrm>
            <a:off x="2516634" y="2569665"/>
            <a:ext cx="6116253" cy="1120863"/>
            <a:chOff x="2516634" y="2569665"/>
            <a:chExt cx="6116253" cy="1120863"/>
          </a:xfrm>
        </p:grpSpPr>
        <p:pic>
          <p:nvPicPr>
            <p:cNvPr id="32" name="Graphic 31" descr="Tick with solid fill">
              <a:extLst>
                <a:ext uri="{FF2B5EF4-FFF2-40B4-BE49-F238E27FC236}">
                  <a16:creationId xmlns:a16="http://schemas.microsoft.com/office/drawing/2014/main" id="{73DA4E52-6361-184C-8D8B-DD8F38F61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16634" y="2569665"/>
              <a:ext cx="340109" cy="340109"/>
            </a:xfrm>
            <a:prstGeom prst="rect">
              <a:avLst/>
            </a:prstGeom>
          </p:spPr>
        </p:pic>
        <p:pic>
          <p:nvPicPr>
            <p:cNvPr id="33" name="Graphic 32" descr="Tick with solid fill">
              <a:extLst>
                <a:ext uri="{FF2B5EF4-FFF2-40B4-BE49-F238E27FC236}">
                  <a16:creationId xmlns:a16="http://schemas.microsoft.com/office/drawing/2014/main" id="{8CE949E1-F4FD-07F9-FF9B-FA1E0C1D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733" y="2865387"/>
              <a:ext cx="340109" cy="340109"/>
            </a:xfrm>
            <a:prstGeom prst="rect">
              <a:avLst/>
            </a:prstGeom>
          </p:spPr>
        </p:pic>
        <p:pic>
          <p:nvPicPr>
            <p:cNvPr id="34" name="Graphic 33" descr="Tick with solid fill">
              <a:extLst>
                <a:ext uri="{FF2B5EF4-FFF2-40B4-BE49-F238E27FC236}">
                  <a16:creationId xmlns:a16="http://schemas.microsoft.com/office/drawing/2014/main" id="{2E0AD5E1-9F02-352E-753B-DC7ADDB4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92778" y="3350419"/>
              <a:ext cx="340109" cy="340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1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22" grpId="0"/>
      <p:bldP spid="27" grpId="0" animBg="1"/>
      <p:bldP spid="28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54B2-E02C-57AD-8ADD-B42E7BCC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25018-5A92-E2FE-A2FF-6D36B871A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U" sz="1800" dirty="0"/>
              <a:t>Years: 2010 – 2024 </a:t>
            </a:r>
          </a:p>
          <a:p>
            <a:r>
              <a:rPr lang="en-LU" sz="1800" dirty="0"/>
              <a:t>Panel: grades 1, 3, 5, 7, 9</a:t>
            </a:r>
          </a:p>
          <a:p>
            <a:r>
              <a:rPr lang="en-LU" sz="1800" dirty="0">
                <a:sym typeface="Wingdings" pitchFamily="2" charset="2"/>
              </a:rPr>
              <a:t>Participation is mandatory  nearly full sample</a:t>
            </a:r>
          </a:p>
          <a:p>
            <a:r>
              <a:rPr lang="en-LU" sz="1800" dirty="0">
                <a:sym typeface="Wingdings" pitchFamily="2" charset="2"/>
              </a:rPr>
              <a:t>Size </a:t>
            </a:r>
            <a:r>
              <a:rPr lang="en-LU" sz="1800" dirty="0"/>
              <a:t>in 2024: 26,600 students</a:t>
            </a:r>
          </a:p>
          <a:p>
            <a:r>
              <a:rPr lang="en-LU" sz="1800" dirty="0"/>
              <a:t>Assessment of core competences: based on national curriculum, but independent of teacher </a:t>
            </a:r>
            <a:endParaRPr lang="en-LU" sz="1800" dirty="0">
              <a:sym typeface="Wingdings" pitchFamily="2" charset="2"/>
            </a:endParaRPr>
          </a:p>
          <a:p>
            <a:r>
              <a:rPr lang="en-LU" sz="1800" dirty="0">
                <a:sym typeface="Wingdings" pitchFamily="2" charset="2"/>
              </a:rPr>
              <a:t>Academic achievement + psychosocial outcomes</a:t>
            </a:r>
          </a:p>
          <a:p>
            <a:r>
              <a:rPr lang="en-LU" sz="1800" dirty="0">
                <a:sym typeface="Wingdings" pitchFamily="2" charset="2"/>
              </a:rPr>
              <a:t>Student perspective + parent perspective</a:t>
            </a:r>
          </a:p>
          <a:p>
            <a:r>
              <a:rPr lang="en-GB" sz="1800" dirty="0"/>
              <a:t>Data matching for research is possible</a:t>
            </a:r>
            <a:endParaRPr lang="en-LU" sz="1800" dirty="0">
              <a:sym typeface="Wingdings" pitchFamily="2" charset="2"/>
            </a:endParaRPr>
          </a:p>
        </p:txBody>
      </p:sp>
      <p:pic>
        <p:nvPicPr>
          <p:cNvPr id="2" name="Picture 1" descr="A blue map of europe with a flag&#10;&#10;AI-generated content may be incorrect.">
            <a:extLst>
              <a:ext uri="{FF2B5EF4-FFF2-40B4-BE49-F238E27FC236}">
                <a16:creationId xmlns:a16="http://schemas.microsoft.com/office/drawing/2014/main" id="{6162FD3E-D997-B281-E809-1150746B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05" y="1915125"/>
            <a:ext cx="1544770" cy="15138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CCAA88-6AA0-3466-4276-39D72216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3" y="457858"/>
            <a:ext cx="6840000" cy="684000"/>
          </a:xfrm>
        </p:spPr>
        <p:txBody>
          <a:bodyPr/>
          <a:lstStyle/>
          <a:p>
            <a:r>
              <a:rPr lang="en-LU" dirty="0"/>
              <a:t>Large Scale Assessment in Luxembourg: EpStan</a:t>
            </a:r>
            <a:br>
              <a:rPr lang="en-LU" dirty="0"/>
            </a:b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11340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72DD-F8CB-DD7D-AC73-20105D4B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7A17B-7266-60FA-0689-237B9911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EpStan</a:t>
            </a:r>
            <a:r>
              <a:rPr lang="de-LU" dirty="0"/>
              <a:t> Data – </a:t>
            </a:r>
            <a:r>
              <a:rPr lang="de-LU" dirty="0" err="1"/>
              <a:t>Present</a:t>
            </a:r>
            <a:r>
              <a:rPr lang="de-LU" dirty="0"/>
              <a:t> Study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DA41E7-690F-9149-5621-77BEFE73098B}"/>
              </a:ext>
            </a:extLst>
          </p:cNvPr>
          <p:cNvSpPr txBox="1"/>
          <p:nvPr/>
        </p:nvSpPr>
        <p:spPr>
          <a:xfrm>
            <a:off x="6318021" y="4921828"/>
            <a:ext cx="99257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ＭＳ Ｐゴシック"/>
              </a:rPr>
              <a:t>LU / 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3CE69A-CDC8-9128-F1F0-6CBD0C378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87477"/>
              </p:ext>
            </p:extLst>
          </p:nvPr>
        </p:nvGraphicFramePr>
        <p:xfrm>
          <a:off x="475313" y="5944094"/>
          <a:ext cx="8150224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33010">
                  <a:extLst>
                    <a:ext uri="{9D8B030D-6E8A-4147-A177-3AD203B41FA5}">
                      <a16:colId xmlns:a16="http://schemas.microsoft.com/office/drawing/2014/main" val="3731667"/>
                    </a:ext>
                  </a:extLst>
                </a:gridCol>
                <a:gridCol w="4717214">
                  <a:extLst>
                    <a:ext uri="{9D8B030D-6E8A-4147-A177-3AD203B41FA5}">
                      <a16:colId xmlns:a16="http://schemas.microsoft.com/office/drawing/2014/main" val="761027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LU" sz="1600" dirty="0"/>
                        <a:t>Final sample after restrictions: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U" sz="1600" dirty="0"/>
                        <a:t>3,801 students (545 were retained)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59972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E6E76D-B984-CF44-203F-3D083B252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72176"/>
              </p:ext>
            </p:extLst>
          </p:nvPr>
        </p:nvGraphicFramePr>
        <p:xfrm>
          <a:off x="496887" y="1561697"/>
          <a:ext cx="8150223" cy="251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8E890D-1848-8916-14F7-F433B33F1182}"/>
              </a:ext>
            </a:extLst>
          </p:cNvPr>
          <p:cNvSpPr txBox="1"/>
          <p:nvPr/>
        </p:nvSpPr>
        <p:spPr>
          <a:xfrm>
            <a:off x="475313" y="3762708"/>
            <a:ext cx="236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Clr>
                <a:schemeClr val="accent2"/>
              </a:buClr>
              <a:buSzPct val="100000"/>
            </a:pPr>
            <a:r>
              <a:rPr lang="en-LU" sz="1600" dirty="0">
                <a:solidFill>
                  <a:srgbClr val="595959"/>
                </a:solidFill>
              </a:rPr>
              <a:t>Demographics, Academic achievement, Psychosocial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997E2-8F8B-3BF6-D359-50DB5D09D99A}"/>
              </a:ext>
            </a:extLst>
          </p:cNvPr>
          <p:cNvSpPr txBox="1"/>
          <p:nvPr/>
        </p:nvSpPr>
        <p:spPr>
          <a:xfrm>
            <a:off x="5615353" y="3750639"/>
            <a:ext cx="313044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Clr>
                <a:schemeClr val="accent2"/>
              </a:buClr>
              <a:buSzPct val="100000"/>
            </a:pPr>
            <a:r>
              <a:rPr lang="en-LU" sz="1600" dirty="0">
                <a:solidFill>
                  <a:srgbClr val="595959"/>
                </a:solidFill>
              </a:rPr>
              <a:t>Academic achievement: </a:t>
            </a:r>
            <a:br>
              <a:rPr lang="en-LU" sz="1600" dirty="0">
                <a:solidFill>
                  <a:srgbClr val="595959"/>
                </a:solidFill>
              </a:rPr>
            </a:br>
            <a:r>
              <a:rPr lang="en-LU" sz="1600" dirty="0">
                <a:solidFill>
                  <a:srgbClr val="595959"/>
                </a:solidFill>
              </a:rPr>
              <a:t>Math, German reading, French reading</a:t>
            </a:r>
          </a:p>
          <a:p>
            <a:pPr>
              <a:spcBef>
                <a:spcPts val="2000"/>
              </a:spcBef>
              <a:buClr>
                <a:schemeClr val="accent2"/>
              </a:buClr>
              <a:buSzPct val="100000"/>
            </a:pPr>
            <a:r>
              <a:rPr lang="en-LU" sz="1600" dirty="0">
                <a:solidFill>
                  <a:srgbClr val="595959"/>
                </a:solidFill>
              </a:rPr>
              <a:t>Psychosocial outcome: </a:t>
            </a:r>
            <a:br>
              <a:rPr lang="en-LU" sz="1600" dirty="0">
                <a:solidFill>
                  <a:srgbClr val="595959"/>
                </a:solidFill>
              </a:rPr>
            </a:br>
            <a:r>
              <a:rPr lang="en-LU" sz="1600" dirty="0">
                <a:solidFill>
                  <a:srgbClr val="595959"/>
                </a:solidFill>
              </a:rPr>
              <a:t>anxiety, interest, self-concept</a:t>
            </a:r>
          </a:p>
        </p:txBody>
      </p:sp>
    </p:spTree>
    <p:extLst>
      <p:ext uri="{BB962C8B-B14F-4D97-AF65-F5344CB8AC3E}">
        <p14:creationId xmlns:p14="http://schemas.microsoft.com/office/powerpoint/2010/main" val="15495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9D49-DC13-5244-814F-14B938E4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C4AA20A-2A83-A0CC-B677-BB64AFBC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121" y="2039812"/>
            <a:ext cx="7772400" cy="4499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BA2FFF-33AA-F2A3-4ECB-5906B4D0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Descriptives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F5DFFD-5408-D4B5-92D5-11E8E6535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DFA77-DBA4-54C3-797D-B6943AE160CD}"/>
              </a:ext>
            </a:extLst>
          </p:cNvPr>
          <p:cNvSpPr txBox="1"/>
          <p:nvPr/>
        </p:nvSpPr>
        <p:spPr>
          <a:xfrm>
            <a:off x="304800" y="1650459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Descriptives on achievement (2019|2020)</a:t>
            </a:r>
          </a:p>
        </p:txBody>
      </p:sp>
    </p:spTree>
    <p:extLst>
      <p:ext uri="{BB962C8B-B14F-4D97-AF65-F5344CB8AC3E}">
        <p14:creationId xmlns:p14="http://schemas.microsoft.com/office/powerpoint/2010/main" val="38174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ECCBD-D8A4-E39F-9DC0-14A5CAF0E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E4966E5-2A68-409D-FDFF-0020A890B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304" y="2039807"/>
            <a:ext cx="7772400" cy="4499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E68DC0-470C-3B17-5FF5-0E96BE7D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Descriptives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99D11E-6478-218A-E5CF-85F8B96A4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10988-EC16-C2FA-0578-361FB9C4EB04}"/>
              </a:ext>
            </a:extLst>
          </p:cNvPr>
          <p:cNvSpPr txBox="1"/>
          <p:nvPr/>
        </p:nvSpPr>
        <p:spPr>
          <a:xfrm>
            <a:off x="304800" y="1650459"/>
            <a:ext cx="571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Descriptives on noncognitive outcomes </a:t>
            </a:r>
            <a:r>
              <a:rPr lang="en-LU" dirty="0">
                <a:solidFill>
                  <a:srgbClr val="595959"/>
                </a:solidFill>
              </a:rPr>
              <a:t>(2019|2020)</a:t>
            </a:r>
            <a:endParaRPr lang="en-LU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CDC47E-718F-F57E-FF86-D8C19999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36" y="5740690"/>
            <a:ext cx="541325" cy="400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C550A1-1FAF-42C8-2E9D-416590A31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98" y="4661068"/>
            <a:ext cx="584200" cy="44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532712-A39F-0CE1-12E5-396B886E3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8" y="3575141"/>
            <a:ext cx="584200" cy="44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C4A175-2CA8-5319-FEE2-0E62E427B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61" y="2538201"/>
            <a:ext cx="58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8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13D04-323B-9E23-FE9E-F33AE750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DB58F16-B0D1-8125-393E-870EE4132CBF}"/>
              </a:ext>
            </a:extLst>
          </p:cNvPr>
          <p:cNvSpPr/>
          <p:nvPr/>
        </p:nvSpPr>
        <p:spPr>
          <a:xfrm>
            <a:off x="1463877" y="2192332"/>
            <a:ext cx="7178677" cy="908937"/>
          </a:xfrm>
          <a:custGeom>
            <a:avLst/>
            <a:gdLst>
              <a:gd name="connsiteX0" fmla="*/ 160804 w 964803"/>
              <a:gd name="connsiteY0" fmla="*/ 0 h 7178677"/>
              <a:gd name="connsiteX1" fmla="*/ 803999 w 964803"/>
              <a:gd name="connsiteY1" fmla="*/ 0 h 7178677"/>
              <a:gd name="connsiteX2" fmla="*/ 964803 w 964803"/>
              <a:gd name="connsiteY2" fmla="*/ 160804 h 7178677"/>
              <a:gd name="connsiteX3" fmla="*/ 964803 w 964803"/>
              <a:gd name="connsiteY3" fmla="*/ 7178677 h 7178677"/>
              <a:gd name="connsiteX4" fmla="*/ 964803 w 964803"/>
              <a:gd name="connsiteY4" fmla="*/ 7178677 h 7178677"/>
              <a:gd name="connsiteX5" fmla="*/ 0 w 964803"/>
              <a:gd name="connsiteY5" fmla="*/ 7178677 h 7178677"/>
              <a:gd name="connsiteX6" fmla="*/ 0 w 964803"/>
              <a:gd name="connsiteY6" fmla="*/ 7178677 h 7178677"/>
              <a:gd name="connsiteX7" fmla="*/ 0 w 964803"/>
              <a:gd name="connsiteY7" fmla="*/ 160804 h 7178677"/>
              <a:gd name="connsiteX8" fmla="*/ 160804 w 964803"/>
              <a:gd name="connsiteY8" fmla="*/ 0 h 717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7178677">
                <a:moveTo>
                  <a:pt x="964803" y="1196475"/>
                </a:moveTo>
                <a:lnTo>
                  <a:pt x="964803" y="5982202"/>
                </a:lnTo>
                <a:cubicBezTo>
                  <a:pt x="964803" y="6642998"/>
                  <a:pt x="955127" y="7178673"/>
                  <a:pt x="943191" y="7178673"/>
                </a:cubicBezTo>
                <a:lnTo>
                  <a:pt x="0" y="7178673"/>
                </a:lnTo>
                <a:lnTo>
                  <a:pt x="0" y="7178673"/>
                </a:lnTo>
                <a:lnTo>
                  <a:pt x="0" y="4"/>
                </a:lnTo>
                <a:lnTo>
                  <a:pt x="0" y="4"/>
                </a:lnTo>
                <a:lnTo>
                  <a:pt x="943191" y="4"/>
                </a:lnTo>
                <a:cubicBezTo>
                  <a:pt x="955127" y="4"/>
                  <a:pt x="964803" y="535679"/>
                  <a:pt x="964803" y="11964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54083" rIns="54083" bIns="54083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1100" kern="12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C549FC-66E8-929F-F57D-45C9DE4C1FD9}"/>
              </a:ext>
            </a:extLst>
          </p:cNvPr>
          <p:cNvSpPr/>
          <p:nvPr/>
        </p:nvSpPr>
        <p:spPr>
          <a:xfrm>
            <a:off x="424860" y="2192331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27130" rIns="7621" bIns="52712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 err="1"/>
              <a:t>Missings</a:t>
            </a:r>
            <a:endParaRPr lang="en-GB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1167738-F03C-49D2-C950-9781136A108B}"/>
              </a:ext>
            </a:extLst>
          </p:cNvPr>
          <p:cNvSpPr/>
          <p:nvPr/>
        </p:nvSpPr>
        <p:spPr>
          <a:xfrm>
            <a:off x="424860" y="3656463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527129" rIns="7620" bIns="52712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GB" sz="1400" kern="1200" dirty="0"/>
            </a:br>
            <a:r>
              <a:rPr lang="en-GB" kern="1200" dirty="0"/>
              <a:t>Establish </a:t>
            </a:r>
            <a:r>
              <a:rPr lang="en-GB" kern="1200" dirty="0" err="1"/>
              <a:t>Compara-bility</a:t>
            </a:r>
            <a:endParaRPr lang="en-GB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624A9B-B846-CCB8-D0A3-B714B5600607}"/>
              </a:ext>
            </a:extLst>
          </p:cNvPr>
          <p:cNvSpPr/>
          <p:nvPr/>
        </p:nvSpPr>
        <p:spPr>
          <a:xfrm>
            <a:off x="1463877" y="3246955"/>
            <a:ext cx="7178677" cy="1786946"/>
          </a:xfrm>
          <a:custGeom>
            <a:avLst/>
            <a:gdLst>
              <a:gd name="connsiteX0" fmla="*/ 160804 w 964803"/>
              <a:gd name="connsiteY0" fmla="*/ 0 h 7178677"/>
              <a:gd name="connsiteX1" fmla="*/ 803999 w 964803"/>
              <a:gd name="connsiteY1" fmla="*/ 0 h 7178677"/>
              <a:gd name="connsiteX2" fmla="*/ 964803 w 964803"/>
              <a:gd name="connsiteY2" fmla="*/ 160804 h 7178677"/>
              <a:gd name="connsiteX3" fmla="*/ 964803 w 964803"/>
              <a:gd name="connsiteY3" fmla="*/ 7178677 h 7178677"/>
              <a:gd name="connsiteX4" fmla="*/ 964803 w 964803"/>
              <a:gd name="connsiteY4" fmla="*/ 7178677 h 7178677"/>
              <a:gd name="connsiteX5" fmla="*/ 0 w 964803"/>
              <a:gd name="connsiteY5" fmla="*/ 7178677 h 7178677"/>
              <a:gd name="connsiteX6" fmla="*/ 0 w 964803"/>
              <a:gd name="connsiteY6" fmla="*/ 7178677 h 7178677"/>
              <a:gd name="connsiteX7" fmla="*/ 0 w 964803"/>
              <a:gd name="connsiteY7" fmla="*/ 160804 h 7178677"/>
              <a:gd name="connsiteX8" fmla="*/ 160804 w 964803"/>
              <a:gd name="connsiteY8" fmla="*/ 0 h 717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7178677">
                <a:moveTo>
                  <a:pt x="964803" y="1196475"/>
                </a:moveTo>
                <a:lnTo>
                  <a:pt x="964803" y="5982202"/>
                </a:lnTo>
                <a:cubicBezTo>
                  <a:pt x="964803" y="6642998"/>
                  <a:pt x="955127" y="7178673"/>
                  <a:pt x="943191" y="7178673"/>
                </a:cubicBezTo>
                <a:lnTo>
                  <a:pt x="0" y="7178673"/>
                </a:lnTo>
                <a:lnTo>
                  <a:pt x="0" y="7178673"/>
                </a:lnTo>
                <a:lnTo>
                  <a:pt x="0" y="4"/>
                </a:lnTo>
                <a:lnTo>
                  <a:pt x="0" y="4"/>
                </a:lnTo>
                <a:lnTo>
                  <a:pt x="943191" y="4"/>
                </a:lnTo>
                <a:cubicBezTo>
                  <a:pt x="955127" y="4"/>
                  <a:pt x="964803" y="535679"/>
                  <a:pt x="964803" y="11964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54083" rIns="54083" bIns="54083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11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F81B4-CF9E-527B-E6A7-A86DF008F3E5}"/>
              </a:ext>
            </a:extLst>
          </p:cNvPr>
          <p:cNvSpPr txBox="1"/>
          <p:nvPr/>
        </p:nvSpPr>
        <p:spPr>
          <a:xfrm>
            <a:off x="1474839" y="2422929"/>
            <a:ext cx="716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+mn-lt"/>
              </a:rPr>
              <a:t>Imputation:</a:t>
            </a:r>
            <a:r>
              <a:rPr lang="en-GB" sz="1400" dirty="0">
                <a:solidFill>
                  <a:srgbClr val="595959"/>
                </a:solidFill>
                <a:latin typeface="+mn-lt"/>
              </a:rPr>
              <a:t> nonparametric missing value imputation using Random Forest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D24F2-1884-BE9C-1726-73529C2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2" y="457858"/>
            <a:ext cx="7627288" cy="828517"/>
          </a:xfrm>
        </p:spPr>
        <p:txBody>
          <a:bodyPr lIns="0" tIns="0" rIns="0" bIns="0" anchor="t" anchorCtr="0">
            <a:noAutofit/>
          </a:bodyPr>
          <a:lstStyle/>
          <a:p>
            <a:r>
              <a:rPr lang="de-LU" dirty="0"/>
              <a:t>Method</a:t>
            </a:r>
            <a:br>
              <a:rPr lang="de-LU" dirty="0"/>
            </a:br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6DFE3-A0FD-6973-0674-1B59E9885B81}"/>
              </a:ext>
            </a:extLst>
          </p:cNvPr>
          <p:cNvSpPr txBox="1"/>
          <p:nvPr/>
        </p:nvSpPr>
        <p:spPr>
          <a:xfrm>
            <a:off x="1465007" y="3330297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Student</a:t>
            </a:r>
            <a:r>
              <a:rPr lang="en-US" dirty="0"/>
              <a:t>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grade 1 baseline characteristics</a:t>
            </a:r>
            <a:br>
              <a:rPr lang="en-US" dirty="0">
                <a:solidFill>
                  <a:srgbClr val="595959"/>
                </a:solidFill>
                <a:latin typeface="+mn-lt"/>
              </a:rPr>
            </a:br>
            <a:endParaRPr lang="en-GB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Multiple gradient boosted logistic regressions and diagnoses </a:t>
            </a:r>
            <a:br>
              <a:rPr lang="en-US" sz="2000" dirty="0">
                <a:solidFill>
                  <a:srgbClr val="595959"/>
                </a:solidFill>
                <a:latin typeface="+mn-lt"/>
              </a:rPr>
            </a:b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400" dirty="0">
                <a:solidFill>
                  <a:srgbClr val="595959"/>
                </a:solidFill>
                <a:latin typeface="+mn-lt"/>
              </a:rPr>
              <a:t> best balance between retained and promoted </a:t>
            </a:r>
            <a:r>
              <a:rPr lang="en-US" sz="1400" dirty="0">
                <a:solidFill>
                  <a:srgbClr val="595959"/>
                </a:solidFill>
                <a:latin typeface="+mn-lt"/>
                <a:sym typeface="Wingdings" pitchFamily="2" charset="2"/>
              </a:rPr>
              <a:t>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propensity</a:t>
            </a:r>
            <a:r>
              <a:rPr lang="de-LU" sz="1400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sz="1400" dirty="0" err="1">
                <a:solidFill>
                  <a:srgbClr val="595959"/>
                </a:solidFill>
                <a:latin typeface="+mn-lt"/>
              </a:rPr>
              <a:t>scores</a:t>
            </a:r>
            <a:br>
              <a:rPr lang="de-LU" sz="1400" dirty="0">
                <a:solidFill>
                  <a:srgbClr val="595959"/>
                </a:solidFill>
                <a:latin typeface="+mn-lt"/>
              </a:rPr>
            </a:br>
            <a:endParaRPr lang="de-LU" sz="1400" dirty="0">
              <a:solidFill>
                <a:srgbClr val="595959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LU" dirty="0" err="1">
                <a:solidFill>
                  <a:srgbClr val="595959"/>
                </a:solidFill>
                <a:latin typeface="+mn-lt"/>
              </a:rPr>
              <a:t>Weight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the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</a:t>
            </a:r>
            <a:r>
              <a:rPr lang="de-LU" dirty="0" err="1">
                <a:solidFill>
                  <a:srgbClr val="595959"/>
                </a:solidFill>
                <a:latin typeface="+mn-lt"/>
              </a:rPr>
              <a:t>whole</a:t>
            </a:r>
            <a:r>
              <a:rPr lang="de-LU" dirty="0">
                <a:solidFill>
                  <a:srgbClr val="595959"/>
                </a:solidFill>
                <a:latin typeface="+mn-lt"/>
              </a:rPr>
              <a:t> sample</a:t>
            </a:r>
            <a:endParaRPr lang="en-LU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ADCBC-EA80-6D9C-0920-6D1D140B8460}"/>
              </a:ext>
            </a:extLst>
          </p:cNvPr>
          <p:cNvSpPr txBox="1"/>
          <p:nvPr/>
        </p:nvSpPr>
        <p:spPr>
          <a:xfrm>
            <a:off x="398584" y="179113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accent2"/>
              </a:buClr>
              <a:buSzPct val="100000"/>
              <a:buFont typeface="Wingdings" charset="2"/>
              <a:buChar char="§"/>
            </a:pPr>
            <a:r>
              <a:rPr lang="en-LU" dirty="0">
                <a:solidFill>
                  <a:srgbClr val="595959"/>
                </a:solidFill>
                <a:latin typeface="+mn-lt"/>
              </a:rPr>
              <a:t>Steps to prepare analysis</a:t>
            </a:r>
          </a:p>
        </p:txBody>
      </p:sp>
    </p:spTree>
    <p:extLst>
      <p:ext uri="{BB962C8B-B14F-4D97-AF65-F5344CB8AC3E}">
        <p14:creationId xmlns:p14="http://schemas.microsoft.com/office/powerpoint/2010/main" val="39413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11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592F-060F-8F39-D2CA-3E150A76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57130-18C2-7468-EF3F-EF8DD03B9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89" y="2958442"/>
            <a:ext cx="2735107" cy="3353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EA5D32-0840-9D9F-A3F6-ECAB926F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31" y="3003921"/>
            <a:ext cx="2602643" cy="31908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BFAFA6-DECA-42A2-EC84-19DEFAAD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U" dirty="0" err="1"/>
              <a:t>Results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965527-0D29-232E-6028-2850FF69C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888" y="1800000"/>
            <a:ext cx="8150224" cy="4868863"/>
          </a:xfrm>
        </p:spPr>
        <p:txBody>
          <a:bodyPr vert="horz" lIns="0" tIns="45720" rIns="0" bIns="45720" anchor="t"/>
          <a:lstStyle/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  <a:p>
            <a:pPr marL="342900" indent="-342900">
              <a:buAutoNum type="arabicPeriod"/>
            </a:pPr>
            <a:endParaRPr lang="fr-LU" sz="1800" dirty="0">
              <a:ea typeface="Meiryo"/>
              <a:cs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80AAEF-3E61-AB08-6C7F-23488F3FA30A}"/>
              </a:ext>
            </a:extLst>
          </p:cNvPr>
          <p:cNvSpPr txBox="1">
            <a:spLocks/>
          </p:cNvSpPr>
          <p:nvPr/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rIns="0"/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U" sz="1800" dirty="0"/>
              <a:t>Establishing Comparability</a:t>
            </a:r>
          </a:p>
          <a:p>
            <a:pPr marL="228600" lvl="1" indent="0">
              <a:buNone/>
            </a:pPr>
            <a:r>
              <a:rPr lang="en-GB" dirty="0"/>
              <a:t>twang: control group matches characteristics of unweighted treatment group</a:t>
            </a:r>
            <a:br>
              <a:rPr lang="en-GB" dirty="0"/>
            </a:br>
            <a:br>
              <a:rPr lang="en-GB" dirty="0"/>
            </a:br>
            <a:endParaRPr lang="en-LU" dirty="0">
              <a:highlight>
                <a:srgbClr val="00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ED2C2-0BF3-82AD-256F-534A48225419}"/>
              </a:ext>
            </a:extLst>
          </p:cNvPr>
          <p:cNvSpPr txBox="1"/>
          <p:nvPr/>
        </p:nvSpPr>
        <p:spPr>
          <a:xfrm>
            <a:off x="845574" y="2625215"/>
            <a:ext cx="28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5959"/>
                </a:solidFill>
                <a:latin typeface="+mn-lt"/>
                <a:cs typeface="+mn-cs"/>
              </a:rPr>
              <a:t>Standardized effect size of pretreatment variables</a:t>
            </a:r>
            <a:endParaRPr lang="en-LU" sz="1400" dirty="0">
              <a:solidFill>
                <a:srgbClr val="595959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A12FE-181C-AEEB-64E3-3BC16CF1B4E3}"/>
              </a:ext>
            </a:extLst>
          </p:cNvPr>
          <p:cNvSpPr txBox="1"/>
          <p:nvPr/>
        </p:nvSpPr>
        <p:spPr>
          <a:xfrm>
            <a:off x="4812890" y="2625215"/>
            <a:ext cx="335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595959"/>
                </a:solidFill>
                <a:latin typeface="+mn-lt"/>
                <a:cs typeface="+mn-cs"/>
              </a:rPr>
              <a:t>t-test p-values for weighted pretreatment variables</a:t>
            </a:r>
            <a:endParaRPr lang="en-LU" sz="1400" dirty="0">
              <a:solidFill>
                <a:srgbClr val="59595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04403"/>
      </p:ext>
    </p:extLst>
  </p:cSld>
  <p:clrMapOvr>
    <a:masterClrMapping/>
  </p:clrMapOvr>
</p:sld>
</file>

<file path=ppt/theme/theme1.xml><?xml version="1.0" encoding="utf-8"?>
<a:theme xmlns:a="http://schemas.openxmlformats.org/drawingml/2006/main" name="ppt U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df1264-1b7d-4c1a-a6e9-da1cb9616ce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DF7490EE14C448CD01250EA2BF800" ma:contentTypeVersion="12" ma:contentTypeDescription="Crée un document." ma:contentTypeScope="" ma:versionID="447eeb2a5abe9fa54508d3beac8c321f">
  <xsd:schema xmlns:xsd="http://www.w3.org/2001/XMLSchema" xmlns:xs="http://www.w3.org/2001/XMLSchema" xmlns:p="http://schemas.microsoft.com/office/2006/metadata/properties" xmlns:ns2="92df1264-1b7d-4c1a-a6e9-da1cb9616ce9" xmlns:ns3="7a9a84c4-668c-424e-a1f9-2872546867ee" targetNamespace="http://schemas.microsoft.com/office/2006/metadata/properties" ma:root="true" ma:fieldsID="53f67f8545526ab8598c0b6d4eeb7749" ns2:_="" ns3:_="">
    <xsd:import namespace="92df1264-1b7d-4c1a-a6e9-da1cb9616ce9"/>
    <xsd:import namespace="7a9a84c4-668c-424e-a1f9-287254686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f1264-1b7d-4c1a-a6e9-da1cb9616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a84c4-668c-424e-a1f9-287254686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C1AE9-8C2C-4186-AB39-C5A3B23FE6D6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92df1264-1b7d-4c1a-a6e9-da1cb9616ce9"/>
    <ds:schemaRef ds:uri="7a9a84c4-668c-424e-a1f9-2872546867ee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0CEB917-FE66-4630-B98A-7901347707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674B8-3547-4CAF-A8DA-2DEAE194D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f1264-1b7d-4c1a-a6e9-da1cb9616ce9"/>
    <ds:schemaRef ds:uri="7a9a84c4-668c-424e-a1f9-287254686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UL.pot</Template>
  <TotalTime>77795</TotalTime>
  <Words>1533</Words>
  <Application>Microsoft Macintosh PowerPoint</Application>
  <PresentationFormat>On-screen Show (4:3)</PresentationFormat>
  <Paragraphs>307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Meiryo</vt:lpstr>
      <vt:lpstr>ＭＳ Ｐゴシック</vt:lpstr>
      <vt:lpstr>Aptos</vt:lpstr>
      <vt:lpstr>Arial</vt:lpstr>
      <vt:lpstr>Calibri</vt:lpstr>
      <vt:lpstr>Courier New</vt:lpstr>
      <vt:lpstr>Wingdings</vt:lpstr>
      <vt:lpstr>ppt UL</vt:lpstr>
      <vt:lpstr> Grade Retention in  Primary Education in Luxembourg</vt:lpstr>
      <vt:lpstr>The setting Luxembourg </vt:lpstr>
      <vt:lpstr>Grade retention – Theory + Empirics</vt:lpstr>
      <vt:lpstr>Large Scale Assessment in Luxembourg: EpStan </vt:lpstr>
      <vt:lpstr>EpStan Data – Present Study</vt:lpstr>
      <vt:lpstr>Descriptives</vt:lpstr>
      <vt:lpstr>Descriptives</vt:lpstr>
      <vt:lpstr>Method </vt:lpstr>
      <vt:lpstr>Results</vt:lpstr>
      <vt:lpstr>Method </vt:lpstr>
      <vt:lpstr>Results</vt:lpstr>
      <vt:lpstr>Results + Limitations</vt:lpstr>
      <vt:lpstr>Conclusions for Luxembourg</vt:lpstr>
      <vt:lpstr> Questions or data request?</vt:lpstr>
      <vt:lpstr> </vt:lpstr>
      <vt:lpstr>Grade retention – Background discussion</vt:lpstr>
      <vt:lpstr>PowerPoint Presentation</vt:lpstr>
      <vt:lpstr>Grade retention – Empirics</vt:lpstr>
      <vt:lpstr>Descriptives</vt:lpstr>
      <vt:lpstr>Results</vt:lpstr>
      <vt:lpstr>Results (Detailed) </vt:lpstr>
      <vt:lpstr>Results (Detailed) </vt:lpstr>
      <vt:lpstr>Data</vt:lpstr>
      <vt:lpstr>Method 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 Power Point Template</dc:title>
  <dc:creator>Daniele Stoffel</dc:creator>
  <cp:lastModifiedBy>Martha OTTENBACHER</cp:lastModifiedBy>
  <cp:revision>1155</cp:revision>
  <cp:lastPrinted>2017-03-07T11:02:51Z</cp:lastPrinted>
  <dcterms:created xsi:type="dcterms:W3CDTF">2015-07-17T11:35:21Z</dcterms:created>
  <dcterms:modified xsi:type="dcterms:W3CDTF">2025-09-08T05:58:43Z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0x0101003C2DF7490EE14C448CD01250EA2BF800</vt:lpwstr>
  </property>
  <property fmtid="{D5CDD505-2E9C-101B-9397-08002B2CF9AE}" pid="3" name="Document Category">
    <vt:lpwstr>14;#Template|d449e3eb-181a-4ef3-83d2-948c1b505633</vt:lpwstr>
  </property>
  <property fmtid="{D5CDD505-2E9C-101B-9397-08002B2CF9AE}" pid="4" name="The University">
    <vt:lpwstr>74;#CS|fd244bff-d3ca-4376-a153-adc234d8de31</vt:lpwstr>
  </property>
  <property fmtid="{D5CDD505-2E9C-101B-9397-08002B2CF9AE}" pid="5" name="MediaServiceImageTags">
    <vt:lpwstr/>
  </property>
</Properties>
</file>