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77" r:id="rId3"/>
    <p:sldId id="269" r:id="rId4"/>
    <p:sldId id="639" r:id="rId5"/>
    <p:sldId id="278" r:id="rId6"/>
    <p:sldId id="273" r:id="rId7"/>
    <p:sldId id="640" r:id="rId8"/>
    <p:sldId id="272" r:id="rId9"/>
    <p:sldId id="271" r:id="rId10"/>
    <p:sldId id="274" r:id="rId11"/>
    <p:sldId id="275" r:id="rId12"/>
    <p:sldId id="276" r:id="rId13"/>
    <p:sldId id="63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A02512C-89FB-DBAF-D3E2-A09780045B95}" name="Paula TUBBENTHAL" initials="PT" userId="S::paula.tubbenthal@uni.lu::dfd7ca59-d293-49c9-8b9e-942076274d8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146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18F35-5FD7-4A30-9860-E764B7ACBF91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168E1-B90B-44B5-A47C-897C0CE8E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32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7168E1-B90B-44B5-A47C-897C0CE8E3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994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7168E1-B90B-44B5-A47C-897C0CE8E3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7830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19CF20-0884-2C9E-F1B2-22956EDD1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02A7EA-99AE-ED7F-5F04-F9C34B31D8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B1BCE1-71B8-7DFA-837E-050E25949B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873E81-0A8B-0841-F52C-FC53FC15C1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7168E1-B90B-44B5-A47C-897C0CE8E3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106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1CB35-950E-B7BA-B839-937818984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0CDFFAF-C350-FFD3-49E2-B43916B46B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D3A0A11-B8CE-B885-A7DB-80A752D02C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7EBB2B9-0754-A030-F4C0-DB385A2171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6068E-97BC-4B89-99F7-5D5E5E50C2F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373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46410-B5A7-468C-8994-8432EA09FBD0}" type="datetime1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604DC-A1B0-4E38-90A0-895E6E63206E}" type="datetime1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F734-AA5C-42AC-81F0-ABF0CDA94017}" type="datetime1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23B82-C128-4A67-AAAD-1B8DFBC94CAD}" type="datetime1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DAF56-1AFE-4310-95AC-285E48FA46D3}" type="datetime1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0ED33-C1EB-47ED-AB3C-D7323C26D3FC}" type="datetime1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5FA4-D401-4224-B638-55448845A2FA}" type="datetime1">
              <a:rPr lang="en-US" smtClean="0"/>
              <a:t>7/3/2025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2E06D-0302-4748-9F7A-705D00EF2154}" type="datetime1">
              <a:rPr lang="en-US" smtClean="0"/>
              <a:t>7/3/2025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F09B-4C82-4AFA-AA2C-CC130D19B858}" type="datetime1">
              <a:rPr lang="en-US" smtClean="0"/>
              <a:t>7/3/2025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9783-3727-4802-96B8-97B4E1ECC13E}" type="datetime1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E5338-8D67-4E5C-BDAD-B16237A59744}" type="datetime1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3ED13-94FE-4480-BD27-68FAA38C7472}" type="datetime1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hyperlink" Target="mailto:adolfo.sommarribas@uni.lu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emnluxembourg.uni.lu/" TargetMode="External"/><Relationship Id="rId9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usla.ie/services/alternative-care/separated-children/" TargetMode="External"/><Relationship Id="rId2" Type="http://schemas.openxmlformats.org/officeDocument/2006/relationships/hyperlink" Target="https://www.rescue.org/eu/where-we-work/hellas-en/supporting-refugee-children-athens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87897"/>
            <a:ext cx="7772400" cy="2712554"/>
          </a:xfrm>
        </p:spPr>
        <p:txBody>
          <a:bodyPr>
            <a:normAutofit/>
          </a:bodyPr>
          <a:lstStyle/>
          <a:p>
            <a:r>
              <a:rPr lang="en-US" sz="4400" b="1" i="0" u="none" strike="noStrike" baseline="0" noProof="0" dirty="0">
                <a:solidFill>
                  <a:srgbClr val="000000"/>
                </a:solidFill>
                <a:cs typeface="Arial" panose="020B0604020202020204" pitchFamily="34" charset="0"/>
              </a:rPr>
              <a:t>Models of Alternative Care Arrangements for UAMs and Promising Practices</a:t>
            </a:r>
            <a:endParaRPr lang="en-US" noProof="0" dirty="0"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noProof="0" dirty="0"/>
              <a:t>Case of Luxembourg</a:t>
            </a:r>
          </a:p>
          <a:p>
            <a:endParaRPr lang="en-US" noProof="0" dirty="0"/>
          </a:p>
          <a:p>
            <a:r>
              <a:rPr lang="en-US" noProof="0" dirty="0"/>
              <a:t>Adolfo </a:t>
            </a:r>
            <a:r>
              <a:rPr lang="en-US" noProof="0" dirty="0" err="1"/>
              <a:t>Sommarribas</a:t>
            </a:r>
            <a:endParaRPr lang="en-US" noProof="0" dirty="0"/>
          </a:p>
          <a:p>
            <a:r>
              <a:rPr lang="en-US" noProof="0" dirty="0"/>
              <a:t>Senior Legal Migration Expert</a:t>
            </a:r>
          </a:p>
          <a:p>
            <a:r>
              <a:rPr lang="en-US" noProof="0" dirty="0"/>
              <a:t>EMN Luxembourg</a:t>
            </a:r>
          </a:p>
        </p:txBody>
      </p:sp>
      <p:pic>
        <p:nvPicPr>
          <p:cNvPr id="4" name="Content Placeholder 4" descr="A blue flag with yellow stars&#10;&#10;AI-generated content may be incorrect.">
            <a:extLst>
              <a:ext uri="{FF2B5EF4-FFF2-40B4-BE49-F238E27FC236}">
                <a16:creationId xmlns:a16="http://schemas.microsoft.com/office/drawing/2014/main" id="{AFC46397-D426-40AE-F133-1E098789C3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96" y="6097107"/>
            <a:ext cx="750991" cy="760894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A4A649C3-3733-AD17-35CE-ACF3AB9AD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350" y="6069675"/>
            <a:ext cx="1429534" cy="526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8">
            <a:extLst>
              <a:ext uri="{FF2B5EF4-FFF2-40B4-BE49-F238E27FC236}">
                <a16:creationId xmlns:a16="http://schemas.microsoft.com/office/drawing/2014/main" id="{6112DCCB-ACB3-CEA5-3301-1D9C5D4821B1}"/>
              </a:ext>
            </a:extLst>
          </p:cNvPr>
          <p:cNvSpPr/>
          <p:nvPr/>
        </p:nvSpPr>
        <p:spPr>
          <a:xfrm rot="5400000">
            <a:off x="4074510" y="3163452"/>
            <a:ext cx="360907" cy="6433932"/>
          </a:xfrm>
          <a:prstGeom prst="rect">
            <a:avLst/>
          </a:prstGeom>
          <a:solidFill>
            <a:srgbClr val="009F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8" noProof="0" dirty="0">
              <a:solidFill>
                <a:srgbClr val="009FE3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Key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>
              <a:lnSpc>
                <a:spcPct val="150000"/>
              </a:lnSpc>
              <a:defRPr sz="1800"/>
            </a:pPr>
            <a:r>
              <a:rPr lang="en-US" sz="2000" noProof="0" dirty="0"/>
              <a:t>Shortage of foster families -&gt; in LU only 3 foster families (ONE looks for more)</a:t>
            </a:r>
          </a:p>
          <a:p>
            <a:pPr>
              <a:lnSpc>
                <a:spcPct val="150000"/>
              </a:lnSpc>
              <a:defRPr sz="1800"/>
            </a:pPr>
            <a:r>
              <a:rPr lang="en-US" sz="2000" noProof="0" dirty="0"/>
              <a:t>Inconsistent training for caregivers and guardians</a:t>
            </a:r>
          </a:p>
          <a:p>
            <a:pPr>
              <a:lnSpc>
                <a:spcPct val="150000"/>
              </a:lnSpc>
              <a:defRPr sz="1800"/>
            </a:pPr>
            <a:r>
              <a:rPr lang="en-US" sz="2000" noProof="0" dirty="0"/>
              <a:t>Shortage of SIL facilities and lack of coordinated transition support to adulthood in Member States</a:t>
            </a:r>
          </a:p>
          <a:p>
            <a:pPr>
              <a:lnSpc>
                <a:spcPct val="150000"/>
              </a:lnSpc>
              <a:defRPr sz="1800"/>
            </a:pPr>
            <a:r>
              <a:rPr lang="en-US" sz="2000" noProof="0" dirty="0"/>
              <a:t>Monitoring and evaluation mechanisms often underdeveloped </a:t>
            </a:r>
            <a:r>
              <a:rPr lang="en-US" sz="2000" noProof="0" dirty="0">
                <a:sym typeface="Wingdings" panose="05000000000000000000" pitchFamily="2" charset="2"/>
              </a:rPr>
              <a:t></a:t>
            </a:r>
            <a:r>
              <a:rPr lang="en-US" sz="2000" noProof="0" dirty="0"/>
              <a:t> no data </a:t>
            </a:r>
          </a:p>
          <a:p>
            <a:pPr>
              <a:lnSpc>
                <a:spcPct val="150000"/>
              </a:lnSpc>
              <a:defRPr sz="1800"/>
            </a:pPr>
            <a:r>
              <a:rPr lang="en-US" sz="2000" noProof="0" dirty="0"/>
              <a:t>Absconding of UAMs remains a concern</a:t>
            </a:r>
          </a:p>
          <a:p>
            <a:pPr>
              <a:lnSpc>
                <a:spcPct val="150000"/>
              </a:lnSpc>
              <a:defRPr sz="1800"/>
            </a:pPr>
            <a:endParaRPr lang="en-US" sz="2000" noProof="0" dirty="0"/>
          </a:p>
        </p:txBody>
      </p:sp>
      <p:pic>
        <p:nvPicPr>
          <p:cNvPr id="4" name="Content Placeholder 4" descr="A blue flag with yellow stars&#10;&#10;AI-generated content may be incorrect.">
            <a:extLst>
              <a:ext uri="{FF2B5EF4-FFF2-40B4-BE49-F238E27FC236}">
                <a16:creationId xmlns:a16="http://schemas.microsoft.com/office/drawing/2014/main" id="{CA66BB80-9D43-4DED-07BB-72BD50A2A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96" y="6097107"/>
            <a:ext cx="750991" cy="760894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3AF84310-9112-0C9C-047A-51CD7B11C8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350" y="6069675"/>
            <a:ext cx="1429534" cy="526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8">
            <a:extLst>
              <a:ext uri="{FF2B5EF4-FFF2-40B4-BE49-F238E27FC236}">
                <a16:creationId xmlns:a16="http://schemas.microsoft.com/office/drawing/2014/main" id="{0A0C2F81-8615-32AC-875C-5B7094C39729}"/>
              </a:ext>
            </a:extLst>
          </p:cNvPr>
          <p:cNvSpPr/>
          <p:nvPr/>
        </p:nvSpPr>
        <p:spPr>
          <a:xfrm rot="5400000">
            <a:off x="4074510" y="3163452"/>
            <a:ext cx="360907" cy="6433932"/>
          </a:xfrm>
          <a:prstGeom prst="rect">
            <a:avLst/>
          </a:prstGeom>
          <a:solidFill>
            <a:srgbClr val="009F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8" noProof="0" dirty="0">
              <a:solidFill>
                <a:srgbClr val="009FE3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4070A-AA91-D828-8D40-F92C16F11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5731982"/>
            <a:ext cx="2133600" cy="365125"/>
          </a:xfrm>
        </p:spPr>
        <p:txBody>
          <a:bodyPr/>
          <a:lstStyle/>
          <a:p>
            <a:fld id="{C1FF6DA9-008F-8B48-92A6-B652298478BF}" type="slidenum">
              <a:rPr lang="en-US" noProof="0" smtClean="0"/>
              <a:t>10</a:t>
            </a:fld>
            <a:endParaRPr lang="en-US" noProof="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>
              <a:lnSpc>
                <a:spcPct val="150000"/>
              </a:lnSpc>
              <a:defRPr sz="1800"/>
            </a:pPr>
            <a:r>
              <a:rPr lang="en-US" sz="2000" noProof="0" dirty="0"/>
              <a:t>Invest in training and support for foster families and SIL staff</a:t>
            </a:r>
          </a:p>
          <a:p>
            <a:pPr>
              <a:lnSpc>
                <a:spcPct val="150000"/>
              </a:lnSpc>
              <a:defRPr sz="1800"/>
            </a:pPr>
            <a:r>
              <a:rPr lang="en-US" sz="2000" noProof="0" dirty="0"/>
              <a:t>Promote intercultural and trauma-informed care approaches</a:t>
            </a:r>
          </a:p>
          <a:p>
            <a:pPr>
              <a:lnSpc>
                <a:spcPct val="150000"/>
              </a:lnSpc>
              <a:defRPr sz="1800"/>
            </a:pPr>
            <a:r>
              <a:rPr lang="en-US" sz="2000" noProof="0" dirty="0"/>
              <a:t>Enhance coordination between care providers, health, and education services</a:t>
            </a:r>
          </a:p>
          <a:p>
            <a:pPr>
              <a:lnSpc>
                <a:spcPct val="150000"/>
              </a:lnSpc>
              <a:defRPr sz="1800"/>
            </a:pPr>
            <a:r>
              <a:rPr lang="en-US" sz="2000" noProof="0" dirty="0"/>
              <a:t>Develop clear monitoring indicators for child well-being</a:t>
            </a:r>
          </a:p>
          <a:p>
            <a:pPr>
              <a:lnSpc>
                <a:spcPct val="150000"/>
              </a:lnSpc>
              <a:defRPr sz="1800"/>
            </a:pPr>
            <a:endParaRPr lang="en-US" sz="2000" noProof="0" dirty="0"/>
          </a:p>
        </p:txBody>
      </p:sp>
      <p:pic>
        <p:nvPicPr>
          <p:cNvPr id="4" name="Content Placeholder 4" descr="A blue flag with yellow stars&#10;&#10;AI-generated content may be incorrect.">
            <a:extLst>
              <a:ext uri="{FF2B5EF4-FFF2-40B4-BE49-F238E27FC236}">
                <a16:creationId xmlns:a16="http://schemas.microsoft.com/office/drawing/2014/main" id="{C12FD801-5156-47FE-FFF2-CE0C36141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96" y="6097107"/>
            <a:ext cx="750991" cy="760894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58033617-A47A-B0F5-61C2-FCD4BA4569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350" y="6069675"/>
            <a:ext cx="1429534" cy="526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8">
            <a:extLst>
              <a:ext uri="{FF2B5EF4-FFF2-40B4-BE49-F238E27FC236}">
                <a16:creationId xmlns:a16="http://schemas.microsoft.com/office/drawing/2014/main" id="{24F87B61-D8C6-7F41-DC32-EEABF64E0530}"/>
              </a:ext>
            </a:extLst>
          </p:cNvPr>
          <p:cNvSpPr/>
          <p:nvPr/>
        </p:nvSpPr>
        <p:spPr>
          <a:xfrm rot="5400000">
            <a:off x="4074510" y="3163452"/>
            <a:ext cx="360907" cy="6433932"/>
          </a:xfrm>
          <a:prstGeom prst="rect">
            <a:avLst/>
          </a:prstGeom>
          <a:solidFill>
            <a:srgbClr val="009F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8" noProof="0" dirty="0">
              <a:solidFill>
                <a:srgbClr val="009FE3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215863-D963-AD63-EAAF-3A0DBD3B9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5731982"/>
            <a:ext cx="2133600" cy="365125"/>
          </a:xfrm>
        </p:spPr>
        <p:txBody>
          <a:bodyPr/>
          <a:lstStyle/>
          <a:p>
            <a:fld id="{C1FF6DA9-008F-8B48-92A6-B652298478BF}" type="slidenum">
              <a:rPr lang="en-US" noProof="0" smtClean="0"/>
              <a:t>11</a:t>
            </a:fld>
            <a:endParaRPr lang="en-US" noProof="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85000" lnSpcReduction="10000"/>
          </a:bodyPr>
          <a:lstStyle/>
          <a:p>
            <a:pPr>
              <a:lnSpc>
                <a:spcPct val="150000"/>
              </a:lnSpc>
              <a:defRPr sz="1800"/>
            </a:pPr>
            <a:r>
              <a:rPr lang="en-US" sz="2000" noProof="0" dirty="0"/>
              <a:t>Alternative care models are key to protecting UAMs' rights and development</a:t>
            </a:r>
          </a:p>
          <a:p>
            <a:pPr>
              <a:lnSpc>
                <a:spcPct val="150000"/>
              </a:lnSpc>
              <a:defRPr sz="1800"/>
            </a:pPr>
            <a:r>
              <a:rPr lang="en-US" sz="2000" noProof="0" dirty="0"/>
              <a:t>There is no one size-fits-all solution and decisions should be made in children’s best interest</a:t>
            </a:r>
          </a:p>
          <a:p>
            <a:pPr>
              <a:lnSpc>
                <a:spcPct val="150000"/>
              </a:lnSpc>
              <a:defRPr sz="1800"/>
            </a:pPr>
            <a:r>
              <a:rPr lang="en-US" sz="2000" noProof="0" dirty="0"/>
              <a:t>Role and capacity of State, community and partners will determine the care options available</a:t>
            </a:r>
          </a:p>
          <a:p>
            <a:pPr>
              <a:lnSpc>
                <a:spcPct val="150000"/>
              </a:lnSpc>
              <a:defRPr sz="1800"/>
            </a:pPr>
            <a:r>
              <a:rPr lang="en-US" sz="2000" noProof="0" dirty="0"/>
              <a:t>Sustained investment and innovation are needed across the EU, especially for developing new facilities and training (foster parents, guardians, SIL staff)</a:t>
            </a:r>
          </a:p>
          <a:p>
            <a:pPr>
              <a:lnSpc>
                <a:spcPct val="150000"/>
              </a:lnSpc>
              <a:defRPr sz="1800"/>
            </a:pPr>
            <a:r>
              <a:rPr lang="en-US" sz="2000" noProof="0" dirty="0"/>
              <a:t>The strength of alternative care, is that it provides dedicated care and access to other services (e.g. education, healthcare, psychological support) in a child friendly-manner</a:t>
            </a:r>
          </a:p>
          <a:p>
            <a:pPr>
              <a:lnSpc>
                <a:spcPct val="150000"/>
              </a:lnSpc>
              <a:defRPr sz="1800"/>
            </a:pPr>
            <a:r>
              <a:rPr lang="en-US" sz="2000" noProof="0" dirty="0"/>
              <a:t>There are also gaps in the monitoring of absconding and the training consistency</a:t>
            </a:r>
          </a:p>
          <a:p>
            <a:pPr>
              <a:lnSpc>
                <a:spcPct val="150000"/>
              </a:lnSpc>
              <a:defRPr sz="1800"/>
            </a:pPr>
            <a:r>
              <a:rPr lang="en-US" sz="2000" noProof="0" dirty="0"/>
              <a:t>Action is needed in data tracking and continuous quality assurance</a:t>
            </a:r>
          </a:p>
          <a:p>
            <a:pPr>
              <a:defRPr sz="1800"/>
            </a:pPr>
            <a:endParaRPr lang="en-US" noProof="0" dirty="0"/>
          </a:p>
        </p:txBody>
      </p:sp>
      <p:pic>
        <p:nvPicPr>
          <p:cNvPr id="4" name="Content Placeholder 4" descr="A blue flag with yellow stars&#10;&#10;AI-generated content may be incorrect.">
            <a:extLst>
              <a:ext uri="{FF2B5EF4-FFF2-40B4-BE49-F238E27FC236}">
                <a16:creationId xmlns:a16="http://schemas.microsoft.com/office/drawing/2014/main" id="{C90FEF6B-1F6D-C6B4-02DB-D712953A13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96" y="6097107"/>
            <a:ext cx="750991" cy="760894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400DFA8B-CE70-F78E-F926-A6B5E534E0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350" y="6069675"/>
            <a:ext cx="1429534" cy="526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8">
            <a:extLst>
              <a:ext uri="{FF2B5EF4-FFF2-40B4-BE49-F238E27FC236}">
                <a16:creationId xmlns:a16="http://schemas.microsoft.com/office/drawing/2014/main" id="{CCBFF5FE-3BBE-B2D0-0995-F1CBA40A259B}"/>
              </a:ext>
            </a:extLst>
          </p:cNvPr>
          <p:cNvSpPr/>
          <p:nvPr/>
        </p:nvSpPr>
        <p:spPr>
          <a:xfrm rot="5400000">
            <a:off x="4074510" y="3163452"/>
            <a:ext cx="360907" cy="6433932"/>
          </a:xfrm>
          <a:prstGeom prst="rect">
            <a:avLst/>
          </a:prstGeom>
          <a:solidFill>
            <a:srgbClr val="009F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8" noProof="0" dirty="0">
              <a:solidFill>
                <a:srgbClr val="009FE3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D85755-F6E1-85DA-CCA9-E262D65FC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5761038"/>
            <a:ext cx="2133600" cy="365125"/>
          </a:xfrm>
        </p:spPr>
        <p:txBody>
          <a:bodyPr/>
          <a:lstStyle/>
          <a:p>
            <a:fld id="{C1FF6DA9-008F-8B48-92A6-B652298478BF}" type="slidenum">
              <a:rPr lang="en-US" noProof="0" smtClean="0"/>
              <a:t>12</a:t>
            </a:fld>
            <a:endParaRPr lang="en-US" noProof="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C3D034-D362-201C-6E69-F91A5B0B0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8D16E-538D-F146-5360-F9BCDF19DCDE}"/>
              </a:ext>
            </a:extLst>
          </p:cNvPr>
          <p:cNvSpPr txBox="1">
            <a:spLocks/>
          </p:cNvSpPr>
          <p:nvPr/>
        </p:nvSpPr>
        <p:spPr>
          <a:xfrm>
            <a:off x="3005370" y="2281943"/>
            <a:ext cx="3216526" cy="10524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2"/>
                </a:solidFill>
                <a:latin typeface="Verdana Bold" panose="020B0804030504040204" pitchFamily="34" charset="0"/>
                <a:ea typeface="Verdana Bold" panose="020B0804030504040204" pitchFamily="34" charset="0"/>
                <a:cs typeface="+mj-cs"/>
              </a:defRPr>
            </a:lvl1pPr>
          </a:lstStyle>
          <a:p>
            <a:pPr algn="ctr"/>
            <a:r>
              <a:rPr lang="en-GB" sz="4800" b="1" dirty="0">
                <a:latin typeface="+mj-lt"/>
                <a:cs typeface="Helvetica" panose="020B0604020202020204" pitchFamily="34" charset="0"/>
              </a:rPr>
              <a:t>Thank you!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4646A06-F379-7546-65E2-DF3BBE53C9BB}"/>
              </a:ext>
            </a:extLst>
          </p:cNvPr>
          <p:cNvGrpSpPr/>
          <p:nvPr/>
        </p:nvGrpSpPr>
        <p:grpSpPr>
          <a:xfrm>
            <a:off x="2523102" y="3298740"/>
            <a:ext cx="4097796" cy="2247294"/>
            <a:chOff x="838200" y="3573016"/>
            <a:chExt cx="5463728" cy="2996392"/>
          </a:xfrm>
        </p:grpSpPr>
        <p:sp>
          <p:nvSpPr>
            <p:cNvPr id="5" name="Content Placeholder 2">
              <a:extLst>
                <a:ext uri="{FF2B5EF4-FFF2-40B4-BE49-F238E27FC236}">
                  <a16:creationId xmlns:a16="http://schemas.microsoft.com/office/drawing/2014/main" id="{A4F743CD-59C4-12EE-DDA6-2290FE7A1276}"/>
                </a:ext>
              </a:extLst>
            </p:cNvPr>
            <p:cNvSpPr txBox="1">
              <a:spLocks/>
            </p:cNvSpPr>
            <p:nvPr/>
          </p:nvSpPr>
          <p:spPr>
            <a:xfrm>
              <a:off x="838200" y="3573016"/>
              <a:ext cx="5463728" cy="2996392"/>
            </a:xfrm>
            <a:prstGeom prst="rect">
              <a:avLst/>
            </a:prstGeom>
          </p:spPr>
          <p:txBody>
            <a:bodyPr vert="horz" lIns="68580" tIns="34290" rIns="68580" bIns="34290" rtlCol="0">
              <a:normAutofit/>
            </a:bodyPr>
            <a:lstStyle>
              <a:lvl1pPr marL="0" indent="0" algn="l" defTabSz="914354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+mn-cs"/>
                </a:defRPr>
              </a:lvl1pPr>
              <a:lvl2pPr marL="685766" indent="-228589" algn="l" defTabSz="914354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chemeClr val="accent3"/>
                </a:buClr>
                <a:buFont typeface="Wingdings" panose="05000000000000000000" pitchFamily="2" charset="2"/>
                <a:buChar char="§"/>
                <a:defRPr sz="1800" kern="120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+mn-cs"/>
                </a:defRPr>
              </a:lvl2pPr>
              <a:lvl3pPr marL="1142942" indent="-228589" algn="l" defTabSz="914354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chemeClr val="accent3"/>
                </a:buClr>
                <a:buFont typeface="Wingdings" panose="05000000000000000000" pitchFamily="2" charset="2"/>
                <a:buChar char="§"/>
                <a:defRPr sz="1600" kern="120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+mn-cs"/>
                </a:defRPr>
              </a:lvl3pPr>
              <a:lvl4pPr marL="1600120" indent="-228589" algn="l" defTabSz="914354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chemeClr val="accent3"/>
                </a:buClr>
                <a:buFont typeface="Wingdings" panose="05000000000000000000" pitchFamily="2" charset="2"/>
                <a:buChar char="§"/>
                <a:defRPr sz="1400" kern="120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+mn-cs"/>
                </a:defRPr>
              </a:lvl4pPr>
              <a:lvl5pPr marL="2057298" indent="-228589" algn="l" defTabSz="914354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chemeClr val="accent3"/>
                </a:buClr>
                <a:buFont typeface="Wingdings" panose="05000000000000000000" pitchFamily="2" charset="2"/>
                <a:buChar char="§"/>
                <a:defRPr sz="1400" kern="120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+mn-cs"/>
                </a:defRPr>
              </a:lvl5pPr>
              <a:lvl6pPr marL="2514474" indent="-228589" algn="l" defTabSz="914354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652" indent="-228589" algn="l" defTabSz="914354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829" indent="-228589" algn="l" defTabSz="914354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006" indent="-228589" algn="l" defTabSz="914354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766">
                <a:spcBef>
                  <a:spcPts val="750"/>
                </a:spcBef>
                <a:defRPr/>
              </a:pPr>
              <a:endParaRPr lang="fr-LU" sz="3375" dirty="0">
                <a:solidFill>
                  <a:srgbClr val="009FE3"/>
                </a:solidFill>
                <a:latin typeface="+mn-lt"/>
              </a:endParaRPr>
            </a:p>
            <a:p>
              <a:pPr defTabSz="685766">
                <a:spcBef>
                  <a:spcPts val="750"/>
                </a:spcBef>
                <a:defRPr/>
              </a:pPr>
              <a:endParaRPr lang="fr-LU" sz="1050" b="1" kern="0" spc="-19" dirty="0">
                <a:solidFill>
                  <a:srgbClr val="006EB4"/>
                </a:solidFill>
                <a:latin typeface="+mn-lt"/>
                <a:cs typeface="Calibri"/>
              </a:endParaRPr>
            </a:p>
            <a:p>
              <a:pPr defTabSz="685766">
                <a:spcBef>
                  <a:spcPts val="750"/>
                </a:spcBef>
                <a:defRPr/>
              </a:pPr>
              <a:r>
                <a:rPr lang="en-GB" sz="1050" kern="0" spc="-19" dirty="0">
                  <a:solidFill>
                    <a:srgbClr val="006EB4"/>
                  </a:solidFill>
                  <a:latin typeface="+mn-lt"/>
                  <a:cs typeface="Calibri"/>
                </a:rPr>
                <a:t>		Get in touch:</a:t>
              </a:r>
            </a:p>
            <a:p>
              <a:pPr defTabSz="685766">
                <a:spcBef>
                  <a:spcPts val="750"/>
                </a:spcBef>
                <a:defRPr/>
              </a:pPr>
              <a:endParaRPr lang="en-US" sz="1050" dirty="0">
                <a:solidFill>
                  <a:prstClr val="black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defTabSz="685766">
                <a:spcBef>
                  <a:spcPts val="750"/>
                </a:spcBef>
                <a:defRPr/>
              </a:pPr>
              <a:r>
                <a:rPr lang="fr-LU" sz="1050" i="1" dirty="0">
                  <a:solidFill>
                    <a:prstClr val="black"/>
                  </a:solidFill>
                  <a:latin typeface="+mn-lt"/>
                  <a:cs typeface="Times New Roman" panose="02020603050405020304" pitchFamily="18" charset="0"/>
                </a:rPr>
                <a:t>                        </a:t>
              </a:r>
              <a:r>
                <a:rPr lang="fr-LU" sz="1050" i="1" u="sng" dirty="0">
                  <a:solidFill>
                    <a:prstClr val="black"/>
                  </a:solidFill>
                  <a:latin typeface="+mn-lt"/>
                  <a:cs typeface="Times New Roman" panose="02020603050405020304" pitchFamily="18" charset="0"/>
                </a:rPr>
                <a:t>emn</a:t>
              </a:r>
              <a:r>
                <a:rPr lang="fr-LU" sz="1050" i="1" u="sng" dirty="0">
                  <a:solidFill>
                    <a:prstClr val="black"/>
                  </a:solidFill>
                  <a:latin typeface="+mn-lt"/>
                  <a:cs typeface="Times New Roman" panose="02020603050405020304" pitchFamily="18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@</a:t>
              </a:r>
              <a:r>
                <a:rPr lang="fr-LU" sz="1050" i="1" dirty="0">
                  <a:solidFill>
                    <a:prstClr val="black"/>
                  </a:solidFill>
                  <a:latin typeface="+mn-lt"/>
                  <a:cs typeface="Times New Roman" panose="02020603050405020304" pitchFamily="18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uni.lu</a:t>
              </a:r>
              <a:r>
                <a:rPr lang="fr-LU" sz="1050" i="1" dirty="0">
                  <a:solidFill>
                    <a:prstClr val="black"/>
                  </a:solidFill>
                  <a:latin typeface="+mn-lt"/>
                  <a:cs typeface="Times New Roman" panose="02020603050405020304" pitchFamily="18" charset="0"/>
                </a:rPr>
                <a:t>  </a:t>
              </a:r>
            </a:p>
            <a:p>
              <a:pPr defTabSz="685766">
                <a:spcBef>
                  <a:spcPts val="750"/>
                </a:spcBef>
                <a:defRPr/>
              </a:pPr>
              <a:r>
                <a:rPr lang="fr-LU" sz="1050" i="1" dirty="0">
                  <a:solidFill>
                    <a:prstClr val="black"/>
                  </a:solidFill>
                  <a:latin typeface="+mn-lt"/>
                  <a:cs typeface="Times New Roman" panose="02020603050405020304" pitchFamily="18" charset="0"/>
                </a:rPr>
                <a:t>                       </a:t>
              </a:r>
              <a:r>
                <a:rPr lang="fr-LU" sz="1050" i="1" dirty="0">
                  <a:solidFill>
                    <a:prstClr val="black"/>
                  </a:solidFill>
                  <a:latin typeface="+mn-lt"/>
                  <a:cs typeface="Times New Roman" panose="02020603050405020304" pitchFamily="18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https://emnluxembourg.uni.lu/</a:t>
              </a:r>
              <a:endParaRPr lang="fr-LU" sz="1050" i="1" dirty="0">
                <a:solidFill>
                  <a:prstClr val="black"/>
                </a:solidFill>
                <a:latin typeface="+mn-lt"/>
                <a:cs typeface="Times New Roman" panose="02020603050405020304" pitchFamily="18" charset="0"/>
              </a:endParaRPr>
            </a:p>
            <a:p>
              <a:pPr defTabSz="685766">
                <a:spcBef>
                  <a:spcPts val="750"/>
                </a:spcBef>
                <a:defRPr/>
              </a:pPr>
              <a:r>
                <a:rPr lang="fr-LU" sz="1050" i="1" dirty="0">
                  <a:solidFill>
                    <a:prstClr val="black"/>
                  </a:solidFill>
                  <a:latin typeface="+mn-lt"/>
                  <a:cs typeface="Times New Roman" panose="02020603050405020304" pitchFamily="18" charset="0"/>
                </a:rPr>
                <a:t>	European Migration Network (EMN) Luxembourg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69B21EAF-36F8-B8B8-C77F-3AEDD5239E3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512820" y="5301208"/>
              <a:ext cx="268247" cy="268247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76C192F-92F0-AF70-A486-FA9347981B6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457590" y="5614349"/>
              <a:ext cx="341406" cy="341406"/>
            </a:xfrm>
            <a:prstGeom prst="rect">
              <a:avLst/>
            </a:prstGeom>
          </p:spPr>
        </p:pic>
        <p:pic>
          <p:nvPicPr>
            <p:cNvPr id="10" name="Picture 9" descr="A black square with a black background&#10;&#10;Description automatically generated">
              <a:extLst>
                <a:ext uri="{FF2B5EF4-FFF2-40B4-BE49-F238E27FC236}">
                  <a16:creationId xmlns:a16="http://schemas.microsoft.com/office/drawing/2014/main" id="{7DCCEAF1-E3DA-F83A-0CC4-786DE0DB71D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5230" y="5984247"/>
              <a:ext cx="186126" cy="185779"/>
            </a:xfrm>
            <a:prstGeom prst="rect">
              <a:avLst/>
            </a:prstGeom>
          </p:spPr>
        </p:pic>
      </p:grpSp>
      <p:pic>
        <p:nvPicPr>
          <p:cNvPr id="11" name="Content Placeholder 4" descr="A blue flag with yellow stars&#10;&#10;AI-generated content may be incorrect.">
            <a:extLst>
              <a:ext uri="{FF2B5EF4-FFF2-40B4-BE49-F238E27FC236}">
                <a16:creationId xmlns:a16="http://schemas.microsoft.com/office/drawing/2014/main" id="{B18BFFB4-E0C9-C37D-3947-94A6262D8D8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296" y="6097107"/>
            <a:ext cx="750991" cy="760894"/>
          </a:xfrm>
          <a:prstGeom prst="rect">
            <a:avLst/>
          </a:prstGeom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A5FA5F8F-9721-8C12-BBF9-ACB488062D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350" y="6069675"/>
            <a:ext cx="1429534" cy="526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hteck 8">
            <a:extLst>
              <a:ext uri="{FF2B5EF4-FFF2-40B4-BE49-F238E27FC236}">
                <a16:creationId xmlns:a16="http://schemas.microsoft.com/office/drawing/2014/main" id="{162F34E3-3FD8-9836-F23B-164B815CD49E}"/>
              </a:ext>
            </a:extLst>
          </p:cNvPr>
          <p:cNvSpPr/>
          <p:nvPr/>
        </p:nvSpPr>
        <p:spPr>
          <a:xfrm rot="5400000">
            <a:off x="4074510" y="3163452"/>
            <a:ext cx="360907" cy="6433932"/>
          </a:xfrm>
          <a:prstGeom prst="rect">
            <a:avLst/>
          </a:prstGeom>
          <a:solidFill>
            <a:srgbClr val="009F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8" noProof="0" dirty="0">
              <a:solidFill>
                <a:srgbClr val="009FE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778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963B3-F2F8-DB0C-B52A-F3FDBDC1E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Legal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A1330-F766-A2C3-8454-218570EC09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 fontScale="47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sz="2400" noProof="0" dirty="0"/>
              <a:t>UN Convention on the Rights of the Child (CRC) </a:t>
            </a:r>
            <a:r>
              <a:rPr lang="en-US" sz="2400" noProof="0" dirty="0">
                <a:sym typeface="Wingdings" panose="05000000000000000000" pitchFamily="2" charset="2"/>
              </a:rPr>
              <a:t></a:t>
            </a:r>
            <a:r>
              <a:rPr lang="en-US" sz="2400" noProof="0" dirty="0"/>
              <a:t> right to special protection and assistance for children deprived of their family environment including UAM (Articles 20, 22) </a:t>
            </a:r>
          </a:p>
          <a:p>
            <a:pPr lvl="1" algn="just"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lang="en-US" sz="2100" noProof="0" dirty="0"/>
              <a:t>UN Guidelines for the Alternative Care of Children (A/RES/64/142, 2010) </a:t>
            </a:r>
            <a:r>
              <a:rPr lang="en-US" sz="2100" noProof="0" dirty="0">
                <a:sym typeface="Wingdings" panose="05000000000000000000" pitchFamily="2" charset="2"/>
              </a:rPr>
              <a:t></a:t>
            </a:r>
            <a:r>
              <a:rPr lang="en-US" sz="2100" noProof="0" dirty="0"/>
              <a:t> international framework for the appropriate use and conditions of alternative care (including family-based and community-based care)</a:t>
            </a:r>
          </a:p>
          <a:p>
            <a:pPr algn="just">
              <a:lnSpc>
                <a:spcPct val="170000"/>
              </a:lnSpc>
            </a:pPr>
            <a:r>
              <a:rPr lang="en-US" sz="2400" noProof="0" dirty="0"/>
              <a:t>In the EU acquis the Reception Conditions directive (2013/33/EU): </a:t>
            </a:r>
          </a:p>
          <a:p>
            <a:pPr lvl="1" algn="just"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lang="en-US" sz="2100" noProof="0" dirty="0"/>
              <a:t>Set minimum standards for the reception of AIPs, including UAMs</a:t>
            </a:r>
          </a:p>
          <a:p>
            <a:pPr lvl="1" algn="just"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lang="en-US" sz="2100" noProof="0" dirty="0"/>
              <a:t>Requires MS to provide appropriate accommodation and care arrangements, prioritizing family-based care where possible (articles 23, 24)</a:t>
            </a:r>
          </a:p>
          <a:p>
            <a:pPr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2400" noProof="0" dirty="0"/>
              <a:t>Other instruments</a:t>
            </a:r>
          </a:p>
          <a:p>
            <a:pPr lvl="1" algn="just"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lang="en-US" sz="2100" noProof="0" dirty="0"/>
              <a:t>COMMISSION RECOMMENDATION (EU) 2024/1238 of 23 April 2024 on developing and strengthening integrated child protection systems in the best interests of the child</a:t>
            </a:r>
          </a:p>
          <a:p>
            <a:pPr lvl="1" algn="just"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lang="en-US" sz="2100" noProof="0" dirty="0"/>
              <a:t>UNHCR Guidelines on supervised independent living for unaccompanied children (2021)</a:t>
            </a:r>
          </a:p>
          <a:p>
            <a:pPr lvl="1" algn="just"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lang="en-US" sz="2100" noProof="0" dirty="0"/>
              <a:t>COMMUNICATION FROM THE COMMISSION TO THE EUROPEAN PARLIAMENT AND THE COUNCIL The protection of children in migration</a:t>
            </a:r>
          </a:p>
          <a:p>
            <a:pPr lvl="1" algn="just"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lang="en-US" sz="2100" noProof="0" dirty="0"/>
              <a:t>COM/2017/0211 final</a:t>
            </a:r>
          </a:p>
          <a:p>
            <a:pPr lvl="1" algn="just"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lang="en-US" sz="2100" noProof="0" dirty="0"/>
              <a:t>Council of Europe Recommendation CM/REC(2005)5 on the rights of children living in residential institutions</a:t>
            </a:r>
          </a:p>
          <a:p>
            <a:endParaRPr lang="en-US" noProof="0" dirty="0"/>
          </a:p>
        </p:txBody>
      </p:sp>
      <p:pic>
        <p:nvPicPr>
          <p:cNvPr id="4" name="Content Placeholder 4" descr="A blue flag with yellow stars&#10;&#10;AI-generated content may be incorrect.">
            <a:extLst>
              <a:ext uri="{FF2B5EF4-FFF2-40B4-BE49-F238E27FC236}">
                <a16:creationId xmlns:a16="http://schemas.microsoft.com/office/drawing/2014/main" id="{D834E03A-97F1-74A4-27C1-CE71706636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96" y="6097107"/>
            <a:ext cx="750991" cy="760894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ABD4CB5B-6423-C0AC-D256-3DA9676142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350" y="6069675"/>
            <a:ext cx="1429534" cy="526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8">
            <a:extLst>
              <a:ext uri="{FF2B5EF4-FFF2-40B4-BE49-F238E27FC236}">
                <a16:creationId xmlns:a16="http://schemas.microsoft.com/office/drawing/2014/main" id="{2299D360-1D24-3748-F6DB-023A12F5A966}"/>
              </a:ext>
            </a:extLst>
          </p:cNvPr>
          <p:cNvSpPr/>
          <p:nvPr/>
        </p:nvSpPr>
        <p:spPr>
          <a:xfrm rot="5400000">
            <a:off x="4074510" y="3163452"/>
            <a:ext cx="360907" cy="6433932"/>
          </a:xfrm>
          <a:prstGeom prst="rect">
            <a:avLst/>
          </a:prstGeom>
          <a:solidFill>
            <a:srgbClr val="009F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8" noProof="0" dirty="0">
              <a:solidFill>
                <a:srgbClr val="009FE3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EAA22D-951C-A441-25EE-7B436766D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5761038"/>
            <a:ext cx="2133600" cy="365125"/>
          </a:xfrm>
        </p:spPr>
        <p:txBody>
          <a:bodyPr/>
          <a:lstStyle/>
          <a:p>
            <a:fld id="{C1FF6DA9-008F-8B48-92A6-B652298478BF}" type="slidenum">
              <a:rPr lang="en-US" noProof="0" smtClean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82549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/>
              <a:t>Alternative Care arrangements for UAM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  <a:defRPr sz="1800"/>
            </a:pPr>
            <a:r>
              <a:rPr lang="en-US" b="1" noProof="0" dirty="0"/>
              <a:t>Definition: </a:t>
            </a:r>
            <a:r>
              <a:rPr lang="en-US" noProof="0" dirty="0"/>
              <a:t>“All forms or care provided to children (including UAM) who are temporarily or permanently deprived of parental care and who need protection and substitute family or community-based support.” </a:t>
            </a:r>
          </a:p>
          <a:p>
            <a:pPr marL="0" indent="0">
              <a:lnSpc>
                <a:spcPct val="150000"/>
              </a:lnSpc>
              <a:buNone/>
              <a:defRPr sz="1800"/>
            </a:pPr>
            <a:endParaRPr lang="en-US" noProof="0" dirty="0"/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  <a:defRPr sz="1800"/>
            </a:pPr>
            <a:r>
              <a:rPr lang="en-US" sz="1600" noProof="0" dirty="0"/>
              <a:t>Regarding UAM, these arrangements aim to ensure their stability, safety, well-being, development and integration in accordance with the BIC principle</a:t>
            </a:r>
          </a:p>
          <a:p>
            <a:pPr marL="0" indent="0">
              <a:lnSpc>
                <a:spcPct val="150000"/>
              </a:lnSpc>
              <a:buNone/>
              <a:defRPr sz="1800"/>
            </a:pPr>
            <a:endParaRPr lang="en-US" noProof="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  <a:defRPr sz="1800"/>
            </a:pPr>
            <a:r>
              <a:rPr lang="en-US" noProof="0" dirty="0"/>
              <a:t>The aim is to provide: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  <a:defRPr sz="1800"/>
            </a:pPr>
            <a:r>
              <a:rPr lang="en-US" sz="1600" noProof="0" dirty="0"/>
              <a:t>Safe accommodation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  <a:defRPr sz="1800"/>
            </a:pPr>
            <a:r>
              <a:rPr lang="en-US" sz="1600" noProof="0" dirty="0"/>
              <a:t>Deal with individual needs (e.g. education, health, psychosocial support)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  <a:defRPr sz="1800"/>
            </a:pPr>
            <a:r>
              <a:rPr lang="en-US" sz="1600" noProof="0" dirty="0"/>
              <a:t>Guarantee stable and nurturing environments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  <a:defRPr sz="1800"/>
            </a:pPr>
            <a:r>
              <a:rPr lang="en-US" sz="1600" noProof="0" dirty="0"/>
              <a:t>Prepare for durable solutions (e.g. family reunification, integration, resettlement)</a:t>
            </a:r>
          </a:p>
          <a:p>
            <a:pPr marL="0" indent="0">
              <a:buNone/>
              <a:defRPr sz="1800"/>
            </a:pPr>
            <a:endParaRPr lang="en-US" noProof="0" dirty="0"/>
          </a:p>
          <a:p>
            <a:pPr>
              <a:defRPr sz="1800"/>
            </a:pPr>
            <a:endParaRPr lang="en-US" noProof="0" dirty="0"/>
          </a:p>
        </p:txBody>
      </p:sp>
      <p:pic>
        <p:nvPicPr>
          <p:cNvPr id="4" name="Content Placeholder 4" descr="A blue flag with yellow stars&#10;&#10;AI-generated content may be incorrect.">
            <a:extLst>
              <a:ext uri="{FF2B5EF4-FFF2-40B4-BE49-F238E27FC236}">
                <a16:creationId xmlns:a16="http://schemas.microsoft.com/office/drawing/2014/main" id="{981F7126-09FA-11D2-EED9-B36172F2C0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96" y="6097107"/>
            <a:ext cx="750991" cy="760894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81959090-E303-24D2-BE95-89541D28C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350" y="6069675"/>
            <a:ext cx="1429534" cy="526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8">
            <a:extLst>
              <a:ext uri="{FF2B5EF4-FFF2-40B4-BE49-F238E27FC236}">
                <a16:creationId xmlns:a16="http://schemas.microsoft.com/office/drawing/2014/main" id="{BAD0D280-C871-7525-8D8E-8EC76ABC7A20}"/>
              </a:ext>
            </a:extLst>
          </p:cNvPr>
          <p:cNvSpPr/>
          <p:nvPr/>
        </p:nvSpPr>
        <p:spPr>
          <a:xfrm rot="5400000">
            <a:off x="4074510" y="3163452"/>
            <a:ext cx="360907" cy="6433932"/>
          </a:xfrm>
          <a:prstGeom prst="rect">
            <a:avLst/>
          </a:prstGeom>
          <a:solidFill>
            <a:srgbClr val="009F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8" noProof="0" dirty="0">
              <a:solidFill>
                <a:srgbClr val="009FE3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743EC5-D63F-B581-68E0-B4BB849A5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5731982"/>
            <a:ext cx="2133600" cy="365125"/>
          </a:xfrm>
        </p:spPr>
        <p:txBody>
          <a:bodyPr/>
          <a:lstStyle/>
          <a:p>
            <a:fld id="{C1FF6DA9-008F-8B48-92A6-B652298478BF}" type="slidenum">
              <a:rPr lang="en-US" noProof="0" smtClean="0"/>
              <a:t>3</a:t>
            </a:fld>
            <a:endParaRPr lang="en-US" noProof="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94DF0-A9B7-50A4-4AE1-6BA5B3AE4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E11F6-EC14-FB14-55A7-A5214DB60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LU" noProof="0" dirty="0"/>
              <a:t>Placement </a:t>
            </a:r>
            <a:r>
              <a:rPr lang="fr-LU" noProof="0" dirty="0" err="1"/>
              <a:t>considerations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73568-566B-1FB2-BD75-6BFBF5EBE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 sz="1800"/>
            </a:pPr>
            <a:endParaRPr lang="en-US" noProof="0" dirty="0"/>
          </a:p>
          <a:p>
            <a:pPr>
              <a:defRPr sz="1800"/>
            </a:pPr>
            <a:endParaRPr lang="en-US" noProof="0" dirty="0"/>
          </a:p>
        </p:txBody>
      </p:sp>
      <p:pic>
        <p:nvPicPr>
          <p:cNvPr id="4" name="Content Placeholder 4" descr="A blue flag with yellow stars&#10;&#10;AI-generated content may be incorrect.">
            <a:extLst>
              <a:ext uri="{FF2B5EF4-FFF2-40B4-BE49-F238E27FC236}">
                <a16:creationId xmlns:a16="http://schemas.microsoft.com/office/drawing/2014/main" id="{1F6E4B33-BC46-C6E1-226C-0D9CBDF4D8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96" y="6097107"/>
            <a:ext cx="750991" cy="760894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8925B61F-7249-944A-4603-190F7D2818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350" y="6069675"/>
            <a:ext cx="1429534" cy="526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8">
            <a:extLst>
              <a:ext uri="{FF2B5EF4-FFF2-40B4-BE49-F238E27FC236}">
                <a16:creationId xmlns:a16="http://schemas.microsoft.com/office/drawing/2014/main" id="{F0B713CE-61E7-967E-3B62-69B21D302AA1}"/>
              </a:ext>
            </a:extLst>
          </p:cNvPr>
          <p:cNvSpPr/>
          <p:nvPr/>
        </p:nvSpPr>
        <p:spPr>
          <a:xfrm rot="5400000">
            <a:off x="4074510" y="3163452"/>
            <a:ext cx="360907" cy="6433932"/>
          </a:xfrm>
          <a:prstGeom prst="rect">
            <a:avLst/>
          </a:prstGeom>
          <a:solidFill>
            <a:srgbClr val="009F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8" noProof="0" dirty="0">
              <a:solidFill>
                <a:srgbClr val="009FE3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D65768-3A2F-AD0A-6614-3BECF43CD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5731982"/>
            <a:ext cx="2133600" cy="365125"/>
          </a:xfrm>
        </p:spPr>
        <p:txBody>
          <a:bodyPr/>
          <a:lstStyle/>
          <a:p>
            <a:fld id="{C1FF6DA9-008F-8B48-92A6-B652298478BF}" type="slidenum">
              <a:rPr lang="en-US" noProof="0" smtClean="0"/>
              <a:t>4</a:t>
            </a:fld>
            <a:endParaRPr lang="en-US" noProof="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041862-A89B-9B46-2C30-4E0DA2F3AD52}"/>
              </a:ext>
            </a:extLst>
          </p:cNvPr>
          <p:cNvSpPr txBox="1"/>
          <p:nvPr/>
        </p:nvSpPr>
        <p:spPr>
          <a:xfrm>
            <a:off x="1127051" y="1582341"/>
            <a:ext cx="7400261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A child should only be removed from his or her family if there is no other way to protect and care for the child.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Any placement must be made with the ‘best interests of the child’ in mind.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Two main principles to consider when deciding on alternative care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Necessity (no possibility to stay within the family, best interests of the child)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Appropriateness (care alternative needs to suite the needs, situation of the respective child). </a:t>
            </a:r>
          </a:p>
        </p:txBody>
      </p:sp>
    </p:spTree>
    <p:extLst>
      <p:ext uri="{BB962C8B-B14F-4D97-AF65-F5344CB8AC3E}">
        <p14:creationId xmlns:p14="http://schemas.microsoft.com/office/powerpoint/2010/main" val="1876994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E54BA-EF7F-0F7C-7B19-564EBDE87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Forms of alternative care for UAM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E087B-8BF4-DCA1-A3A0-114936185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 fontScale="475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n-US" b="1" noProof="0" dirty="0"/>
              <a:t>Formal alternative care</a:t>
            </a:r>
          </a:p>
          <a:p>
            <a:pPr>
              <a:lnSpc>
                <a:spcPct val="160000"/>
              </a:lnSpc>
            </a:pPr>
            <a:r>
              <a:rPr lang="en-US" b="1" noProof="0" dirty="0"/>
              <a:t>Foster care: </a:t>
            </a:r>
            <a:r>
              <a:rPr lang="en-US" noProof="0" dirty="0"/>
              <a:t>placement in a family environment with trained foster parents</a:t>
            </a:r>
          </a:p>
          <a:p>
            <a:pPr lvl="1"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en-US" noProof="0" dirty="0"/>
              <a:t>It is promoted but underutilized in EU MS </a:t>
            </a:r>
            <a:r>
              <a:rPr lang="en-US" noProof="0" dirty="0">
                <a:sym typeface="Wingdings" panose="05000000000000000000" pitchFamily="2" charset="2"/>
              </a:rPr>
              <a:t></a:t>
            </a:r>
            <a:r>
              <a:rPr lang="en-US" noProof="0" dirty="0"/>
              <a:t> problem is that in some MS (e.g. DE) there is a lack of foster parents</a:t>
            </a:r>
          </a:p>
          <a:p>
            <a:pPr>
              <a:lnSpc>
                <a:spcPct val="160000"/>
              </a:lnSpc>
            </a:pPr>
            <a:r>
              <a:rPr lang="en-US" b="1" noProof="0" dirty="0"/>
              <a:t>Small group homes: </a:t>
            </a:r>
            <a:r>
              <a:rPr lang="en-US" noProof="0" dirty="0"/>
              <a:t>Residential care in small, family-like settings </a:t>
            </a:r>
            <a:r>
              <a:rPr lang="en-US" noProof="0" dirty="0">
                <a:sym typeface="Wingdings" panose="05000000000000000000" pitchFamily="2" charset="2"/>
              </a:rPr>
              <a:t></a:t>
            </a:r>
            <a:r>
              <a:rPr lang="en-US" noProof="0" dirty="0"/>
              <a:t> this is used in large MS (e.g. DE &amp; SE)</a:t>
            </a:r>
          </a:p>
          <a:p>
            <a:pPr>
              <a:lnSpc>
                <a:spcPct val="160000"/>
              </a:lnSpc>
            </a:pPr>
            <a:r>
              <a:rPr lang="en-US" b="1" noProof="0" dirty="0"/>
              <a:t>Supervised independent living (SIL): </a:t>
            </a:r>
            <a:r>
              <a:rPr lang="en-US" noProof="0" dirty="0"/>
              <a:t>this is generally for minors approaching adulthood (16-18 years) (BE &amp; EL)</a:t>
            </a:r>
          </a:p>
          <a:p>
            <a:pPr>
              <a:lnSpc>
                <a:spcPct val="160000"/>
              </a:lnSpc>
            </a:pPr>
            <a:r>
              <a:rPr lang="en-US" b="1" noProof="0" dirty="0"/>
              <a:t>Reception centers with dedicated child protection services </a:t>
            </a:r>
            <a:r>
              <a:rPr lang="en-US" noProof="0" dirty="0"/>
              <a:t>(transitional)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b="1" noProof="0" dirty="0"/>
              <a:t>Informal alternative care</a:t>
            </a:r>
          </a:p>
          <a:p>
            <a:pPr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b="1" noProof="0" dirty="0"/>
              <a:t>Kinship care:</a:t>
            </a:r>
            <a:r>
              <a:rPr lang="en-US" noProof="0" dirty="0"/>
              <a:t> Informal care is also recognized as a form of alternative care in accordance with the UN Guidelines for the Alternative Care of Children -&gt; children are cared for informally by extended family members or other adults in their community.</a:t>
            </a:r>
          </a:p>
        </p:txBody>
      </p:sp>
      <p:pic>
        <p:nvPicPr>
          <p:cNvPr id="4" name="Content Placeholder 4" descr="A blue flag with yellow stars&#10;&#10;AI-generated content may be incorrect.">
            <a:extLst>
              <a:ext uri="{FF2B5EF4-FFF2-40B4-BE49-F238E27FC236}">
                <a16:creationId xmlns:a16="http://schemas.microsoft.com/office/drawing/2014/main" id="{A045D214-3BA5-714D-0D71-F27F0067BF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96" y="6097107"/>
            <a:ext cx="750991" cy="760894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77BFE71-502D-C197-2DC6-06F56AA3B4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350" y="6069675"/>
            <a:ext cx="1429534" cy="526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8">
            <a:extLst>
              <a:ext uri="{FF2B5EF4-FFF2-40B4-BE49-F238E27FC236}">
                <a16:creationId xmlns:a16="http://schemas.microsoft.com/office/drawing/2014/main" id="{730F3C6C-D9EB-AD4C-376E-20EBEF32031F}"/>
              </a:ext>
            </a:extLst>
          </p:cNvPr>
          <p:cNvSpPr/>
          <p:nvPr/>
        </p:nvSpPr>
        <p:spPr>
          <a:xfrm rot="5400000">
            <a:off x="4074510" y="3163452"/>
            <a:ext cx="360907" cy="6433932"/>
          </a:xfrm>
          <a:prstGeom prst="rect">
            <a:avLst/>
          </a:prstGeom>
          <a:solidFill>
            <a:srgbClr val="009F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8" noProof="0" dirty="0">
              <a:solidFill>
                <a:srgbClr val="009FE3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C7FA48-FDC2-0F2F-CFD8-839B7F8EA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5731982"/>
            <a:ext cx="2133600" cy="365125"/>
          </a:xfrm>
        </p:spPr>
        <p:txBody>
          <a:bodyPr/>
          <a:lstStyle/>
          <a:p>
            <a:fld id="{C1FF6DA9-008F-8B48-92A6-B652298478BF}" type="slidenum">
              <a:rPr lang="en-US" noProof="0" smtClean="0"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08363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Benefits of Alternative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>
              <a:lnSpc>
                <a:spcPct val="150000"/>
              </a:lnSpc>
              <a:defRPr sz="1800"/>
            </a:pPr>
            <a:r>
              <a:rPr lang="en-US" sz="2000" noProof="0" dirty="0"/>
              <a:t>Promotes integration and reduces institutional dependency</a:t>
            </a:r>
          </a:p>
          <a:p>
            <a:pPr>
              <a:lnSpc>
                <a:spcPct val="150000"/>
              </a:lnSpc>
              <a:defRPr sz="1800"/>
            </a:pPr>
            <a:r>
              <a:rPr lang="en-US" sz="2000" noProof="0" dirty="0"/>
              <a:t>Improves mental health and emotional resilience</a:t>
            </a:r>
          </a:p>
          <a:p>
            <a:pPr>
              <a:lnSpc>
                <a:spcPct val="150000"/>
              </a:lnSpc>
              <a:defRPr sz="1800"/>
            </a:pPr>
            <a:r>
              <a:rPr lang="en-US" sz="2000" noProof="0" dirty="0"/>
              <a:t>Fosters autonomy and life skills among older minors</a:t>
            </a:r>
          </a:p>
          <a:p>
            <a:pPr>
              <a:lnSpc>
                <a:spcPct val="150000"/>
              </a:lnSpc>
              <a:defRPr sz="1800"/>
            </a:pPr>
            <a:r>
              <a:rPr lang="en-US" sz="2000" noProof="0" dirty="0"/>
              <a:t>Reduces risks of trafficking and exploitation</a:t>
            </a:r>
          </a:p>
          <a:p>
            <a:pPr>
              <a:lnSpc>
                <a:spcPct val="150000"/>
              </a:lnSpc>
              <a:defRPr sz="1800"/>
            </a:pPr>
            <a:endParaRPr lang="en-US" sz="2000" noProof="0" dirty="0"/>
          </a:p>
        </p:txBody>
      </p:sp>
      <p:pic>
        <p:nvPicPr>
          <p:cNvPr id="4" name="Content Placeholder 4" descr="A blue flag with yellow stars&#10;&#10;AI-generated content may be incorrect.">
            <a:extLst>
              <a:ext uri="{FF2B5EF4-FFF2-40B4-BE49-F238E27FC236}">
                <a16:creationId xmlns:a16="http://schemas.microsoft.com/office/drawing/2014/main" id="{2E21A5DE-E7EE-DF23-7DD8-1F904BBFD8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96" y="6097107"/>
            <a:ext cx="750991" cy="760894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94ADC672-A546-95B3-0C45-21ABB09B6F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350" y="6069675"/>
            <a:ext cx="1429534" cy="526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8">
            <a:extLst>
              <a:ext uri="{FF2B5EF4-FFF2-40B4-BE49-F238E27FC236}">
                <a16:creationId xmlns:a16="http://schemas.microsoft.com/office/drawing/2014/main" id="{99FD99C5-1847-E5B8-BAB5-94AE28A8B886}"/>
              </a:ext>
            </a:extLst>
          </p:cNvPr>
          <p:cNvSpPr/>
          <p:nvPr/>
        </p:nvSpPr>
        <p:spPr>
          <a:xfrm rot="5400000">
            <a:off x="4074510" y="3163452"/>
            <a:ext cx="360907" cy="6433932"/>
          </a:xfrm>
          <a:prstGeom prst="rect">
            <a:avLst/>
          </a:prstGeom>
          <a:solidFill>
            <a:srgbClr val="009F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8" noProof="0" dirty="0">
              <a:solidFill>
                <a:srgbClr val="009FE3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AEF3C8-8BBD-2C75-8C62-D08F5CFA3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5731982"/>
            <a:ext cx="2133600" cy="365125"/>
          </a:xfrm>
        </p:spPr>
        <p:txBody>
          <a:bodyPr/>
          <a:lstStyle/>
          <a:p>
            <a:fld id="{C1FF6DA9-008F-8B48-92A6-B652298478BF}" type="slidenum">
              <a:rPr lang="en-US" noProof="0" smtClean="0"/>
              <a:t>6</a:t>
            </a:fld>
            <a:endParaRPr lang="en-US" noProof="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0246E5-E12C-E3AA-C271-9ABCC0A18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0FB8E-FC9E-2AC9-5402-637AF26A7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Transitioning out of </a:t>
            </a:r>
            <a:r>
              <a:rPr lang="en-US" noProof="0" dirty="0"/>
              <a:t>Alternative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C0DDE7-9CE4-1E59-EC80-5E47040A9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buNone/>
              <a:defRPr sz="1800"/>
            </a:pPr>
            <a:r>
              <a:rPr lang="en-US" sz="2000" noProof="0" dirty="0"/>
              <a:t>In accordance with the UN Guidelines for the Alternative Care of Children and the COMMISSION RECOMMENDATION (EU) 2024/1238</a:t>
            </a:r>
          </a:p>
          <a:p>
            <a:pPr marL="0" indent="0">
              <a:lnSpc>
                <a:spcPct val="150000"/>
              </a:lnSpc>
              <a:buNone/>
              <a:defRPr sz="1800"/>
            </a:pPr>
            <a:endParaRPr lang="en-US" sz="2000" noProof="0" dirty="0"/>
          </a:p>
          <a:p>
            <a:pPr marL="0" indent="0">
              <a:lnSpc>
                <a:spcPct val="150000"/>
              </a:lnSpc>
              <a:buNone/>
              <a:defRPr sz="1800"/>
            </a:pPr>
            <a:r>
              <a:rPr lang="en-US" sz="2000" noProof="0" dirty="0"/>
              <a:t>“Member States should also provide comprehensive support and preparation </a:t>
            </a:r>
            <a:r>
              <a:rPr lang="en-US" sz="2000" noProof="0" dirty="0" err="1"/>
              <a:t>programmes</a:t>
            </a:r>
            <a:r>
              <a:rPr lang="en-US" sz="2000" noProof="0" dirty="0"/>
              <a:t> to assist children and young adults, including children and young adults with disabilities and unaccompanied migrant children, in the process of transitioning out of the alternative care or child-justice system or any other closed or semi-closed settings to independent living and full inclusion in the community.” </a:t>
            </a:r>
          </a:p>
        </p:txBody>
      </p:sp>
      <p:pic>
        <p:nvPicPr>
          <p:cNvPr id="4" name="Content Placeholder 4" descr="A blue flag with yellow stars&#10;&#10;AI-generated content may be incorrect.">
            <a:extLst>
              <a:ext uri="{FF2B5EF4-FFF2-40B4-BE49-F238E27FC236}">
                <a16:creationId xmlns:a16="http://schemas.microsoft.com/office/drawing/2014/main" id="{F8E755F3-B130-E236-B42D-BD18B9A7E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96" y="6097107"/>
            <a:ext cx="750991" cy="760894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21DE13D6-6BEF-B31D-C989-F9413067DA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350" y="6069675"/>
            <a:ext cx="1429534" cy="526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8">
            <a:extLst>
              <a:ext uri="{FF2B5EF4-FFF2-40B4-BE49-F238E27FC236}">
                <a16:creationId xmlns:a16="http://schemas.microsoft.com/office/drawing/2014/main" id="{3F2B9317-8C56-D0B9-3193-119F7C5AF719}"/>
              </a:ext>
            </a:extLst>
          </p:cNvPr>
          <p:cNvSpPr/>
          <p:nvPr/>
        </p:nvSpPr>
        <p:spPr>
          <a:xfrm rot="5400000">
            <a:off x="4074510" y="3163452"/>
            <a:ext cx="360907" cy="6433932"/>
          </a:xfrm>
          <a:prstGeom prst="rect">
            <a:avLst/>
          </a:prstGeom>
          <a:solidFill>
            <a:srgbClr val="009F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8" noProof="0" dirty="0">
              <a:solidFill>
                <a:srgbClr val="009FE3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6FD974-68E8-EA15-0DA0-6049B459C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5731982"/>
            <a:ext cx="2133600" cy="365125"/>
          </a:xfrm>
        </p:spPr>
        <p:txBody>
          <a:bodyPr/>
          <a:lstStyle/>
          <a:p>
            <a:fld id="{C1FF6DA9-008F-8B48-92A6-B652298478BF}" type="slidenum">
              <a:rPr lang="en-US" noProof="0" smtClean="0"/>
              <a:t>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71810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Promising Practices in the EU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77500" lnSpcReduction="20000"/>
          </a:bodyPr>
          <a:lstStyle/>
          <a:p>
            <a:pPr>
              <a:lnSpc>
                <a:spcPct val="150000"/>
              </a:lnSpc>
              <a:defRPr sz="1800"/>
            </a:pPr>
            <a:r>
              <a:rPr lang="en-US" sz="2000" noProof="0" dirty="0"/>
              <a:t>Greece – expansion of SIL facilities for 16–18-year-olds with psychosocial support</a:t>
            </a:r>
          </a:p>
          <a:p>
            <a:pPr marL="685800" lvl="1">
              <a:lnSpc>
                <a:spcPct val="150000"/>
              </a:lnSpc>
              <a:buFont typeface="Wingdings" panose="05000000000000000000" pitchFamily="2" charset="2"/>
              <a:buChar char="§"/>
              <a:defRPr sz="1800"/>
            </a:pPr>
            <a:r>
              <a:rPr lang="en-US" sz="1600" noProof="0" dirty="0"/>
              <a:t>Project FUTURA, Fostering the Transition of Unaccompanied children to Adulthood, is an IRC project that provides accommodation for asylum-seeking unaccompanied children aged between 16 and 18, in ten Supported Independent Living (SIL) apartments in Athens, Greece.  </a:t>
            </a:r>
          </a:p>
          <a:p>
            <a:pPr marL="685800" lvl="1">
              <a:lnSpc>
                <a:spcPct val="150000"/>
              </a:lnSpc>
              <a:buFont typeface="Wingdings" panose="05000000000000000000" pitchFamily="2" charset="2"/>
              <a:buChar char="§"/>
              <a:defRPr sz="1800"/>
            </a:pPr>
            <a:r>
              <a:rPr lang="en-US" sz="1600" noProof="0" dirty="0"/>
              <a:t>Project from IRC which ended in 2023.</a:t>
            </a:r>
          </a:p>
          <a:p>
            <a:pPr marL="0" indent="0">
              <a:lnSpc>
                <a:spcPct val="150000"/>
              </a:lnSpc>
              <a:buNone/>
              <a:defRPr sz="1800"/>
            </a:pPr>
            <a:r>
              <a:rPr lang="en-US" sz="2000" noProof="0" dirty="0"/>
              <a:t>	</a:t>
            </a:r>
            <a:r>
              <a:rPr lang="en-US" sz="2000" noProof="0" dirty="0">
                <a:hlinkClick r:id="rId2"/>
              </a:rPr>
              <a:t>https://www.rescue.org/eu/where-we-work/hellas-en/supporting-refugee-children-athens</a:t>
            </a:r>
            <a:r>
              <a:rPr lang="en-US" sz="2000" noProof="0" dirty="0"/>
              <a:t> </a:t>
            </a:r>
          </a:p>
          <a:p>
            <a:pPr marL="0" indent="0">
              <a:lnSpc>
                <a:spcPct val="150000"/>
              </a:lnSpc>
              <a:buNone/>
              <a:defRPr sz="1800"/>
            </a:pPr>
            <a:r>
              <a:rPr lang="en-US" sz="2000" noProof="0" dirty="0"/>
              <a:t>Belgium – host family and community-based care pilot programs.</a:t>
            </a:r>
          </a:p>
          <a:p>
            <a:pPr marL="685800" lvl="1">
              <a:lnSpc>
                <a:spcPct val="150000"/>
              </a:lnSpc>
              <a:buFont typeface="Wingdings" panose="05000000000000000000" pitchFamily="2" charset="2"/>
              <a:buChar char="§"/>
              <a:defRPr sz="1800"/>
            </a:pPr>
            <a:r>
              <a:rPr lang="en-US" sz="1600" b="1" dirty="0"/>
              <a:t>Project of IOM</a:t>
            </a:r>
            <a:r>
              <a:rPr lang="en-US" sz="1600" dirty="0"/>
              <a:t> </a:t>
            </a:r>
          </a:p>
          <a:p>
            <a:pPr marL="400050" lvl="1" indent="0">
              <a:lnSpc>
                <a:spcPct val="150000"/>
              </a:lnSpc>
              <a:buNone/>
              <a:defRPr sz="1800"/>
            </a:pPr>
            <a:r>
              <a:rPr lang="en-US" sz="1600" dirty="0"/>
              <a:t>https://belgium.iom.int/unaccompanied-children-alternative-residence-u-care , </a:t>
            </a:r>
          </a:p>
          <a:p>
            <a:pPr marL="400050" lvl="1" indent="0">
              <a:lnSpc>
                <a:spcPct val="150000"/>
              </a:lnSpc>
              <a:buNone/>
              <a:defRPr sz="1800"/>
            </a:pPr>
            <a:r>
              <a:rPr lang="en-US" sz="1600" dirty="0"/>
              <a:t>https://migration4development.org/en/projects/u-care-project-alternative-care-unaccompanied-minors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  <a:defRPr sz="1800"/>
            </a:pPr>
            <a:r>
              <a:rPr lang="en-US" sz="1600" b="1" dirty="0"/>
              <a:t>U-CARE project: </a:t>
            </a:r>
            <a:r>
              <a:rPr lang="en-US" sz="1600" dirty="0"/>
              <a:t>Alternative Care for Unaccompanied Minors (implemented for 20 months)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  <a:defRPr sz="1800"/>
            </a:pPr>
            <a:r>
              <a:rPr lang="en-US" sz="1200" dirty="0"/>
              <a:t>The same project was implemented in BE; DE; GR</a:t>
            </a:r>
            <a:endParaRPr lang="en-US" sz="2000" dirty="0"/>
          </a:p>
          <a:p>
            <a:pPr>
              <a:lnSpc>
                <a:spcPct val="150000"/>
              </a:lnSpc>
              <a:defRPr sz="1800"/>
            </a:pPr>
            <a:r>
              <a:rPr lang="en-US" sz="2000" noProof="0" dirty="0"/>
              <a:t>Sweden – integrated local child services in municipal placements</a:t>
            </a:r>
          </a:p>
          <a:p>
            <a:pPr>
              <a:lnSpc>
                <a:spcPct val="150000"/>
              </a:lnSpc>
              <a:defRPr sz="1800"/>
            </a:pPr>
            <a:r>
              <a:rPr lang="en-US" sz="2000" noProof="0" dirty="0"/>
              <a:t>Ireland – emphasis on intercultural training and trauma-informed care</a:t>
            </a:r>
          </a:p>
          <a:p>
            <a:pPr lvl="1">
              <a:lnSpc>
                <a:spcPct val="150000"/>
              </a:lnSpc>
              <a:defRPr sz="1800"/>
            </a:pPr>
            <a:r>
              <a:rPr lang="en-US" sz="1600" noProof="0" dirty="0">
                <a:hlinkClick r:id="rId3"/>
              </a:rPr>
              <a:t>https://www.tusla.ie/services/alternative-care/separated-children/</a:t>
            </a:r>
            <a:r>
              <a:rPr lang="en-US" sz="1600" noProof="0" dirty="0"/>
              <a:t> </a:t>
            </a:r>
          </a:p>
          <a:p>
            <a:pPr>
              <a:lnSpc>
                <a:spcPct val="150000"/>
              </a:lnSpc>
              <a:defRPr sz="1800"/>
            </a:pPr>
            <a:endParaRPr lang="en-US" sz="2000" noProof="0" dirty="0"/>
          </a:p>
        </p:txBody>
      </p:sp>
      <p:pic>
        <p:nvPicPr>
          <p:cNvPr id="4" name="Content Placeholder 4" descr="A blue flag with yellow stars&#10;&#10;AI-generated content may be incorrect.">
            <a:extLst>
              <a:ext uri="{FF2B5EF4-FFF2-40B4-BE49-F238E27FC236}">
                <a16:creationId xmlns:a16="http://schemas.microsoft.com/office/drawing/2014/main" id="{C16EBFAF-C8B4-F703-BC73-7BA875D078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296" y="6097107"/>
            <a:ext cx="750991" cy="760894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F8BEC0B0-9014-32DB-4342-086771CD0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350" y="6069675"/>
            <a:ext cx="1429534" cy="526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8">
            <a:extLst>
              <a:ext uri="{FF2B5EF4-FFF2-40B4-BE49-F238E27FC236}">
                <a16:creationId xmlns:a16="http://schemas.microsoft.com/office/drawing/2014/main" id="{01C26342-D994-CE13-5DC4-064B3D8DC499}"/>
              </a:ext>
            </a:extLst>
          </p:cNvPr>
          <p:cNvSpPr/>
          <p:nvPr/>
        </p:nvSpPr>
        <p:spPr>
          <a:xfrm rot="5400000">
            <a:off x="4074510" y="3163452"/>
            <a:ext cx="360907" cy="6433932"/>
          </a:xfrm>
          <a:prstGeom prst="rect">
            <a:avLst/>
          </a:prstGeom>
          <a:solidFill>
            <a:srgbClr val="009F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8" noProof="0" dirty="0">
              <a:solidFill>
                <a:srgbClr val="009FE3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812AB4-FB77-A026-B544-CBC4BDFFA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5731982"/>
            <a:ext cx="2133600" cy="365125"/>
          </a:xfrm>
        </p:spPr>
        <p:txBody>
          <a:bodyPr/>
          <a:lstStyle/>
          <a:p>
            <a:fld id="{C1FF6DA9-008F-8B48-92A6-B652298478BF}" type="slidenum">
              <a:rPr lang="en-US" noProof="0" smtClean="0"/>
              <a:t>8</a:t>
            </a:fld>
            <a:endParaRPr lang="en-US" noProof="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/>
              <a:t>Luxembourg’s Alternative Care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/>
          </a:bodyPr>
          <a:lstStyle/>
          <a:p>
            <a:pPr>
              <a:lnSpc>
                <a:spcPct val="150000"/>
              </a:lnSpc>
              <a:defRPr sz="1800"/>
            </a:pPr>
            <a:r>
              <a:rPr lang="en-US" sz="1700" noProof="0" dirty="0"/>
              <a:t>UAMs placed in specialized child reception facilities, not mixed with adults: Since the 19 March 2024, the National Office for Childhood (Office National de </a:t>
            </a:r>
            <a:r>
              <a:rPr lang="en-US" sz="1700" noProof="0" dirty="0" err="1"/>
              <a:t>l’Enfance</a:t>
            </a:r>
            <a:r>
              <a:rPr lang="en-US" sz="1700" noProof="0" dirty="0"/>
              <a:t>) is in charge of supervising and accommodating UAMs as well as to provide additional support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  <a:defRPr sz="1800"/>
            </a:pPr>
            <a:r>
              <a:rPr lang="en-US" sz="1500" noProof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ONE becomes the main actor in the protection of minors -&gt; </a:t>
            </a:r>
            <a:r>
              <a:rPr lang="en-US" sz="1500" noProof="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guarantees a</a:t>
            </a:r>
            <a:r>
              <a:rPr lang="en-US" sz="1500" noProof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ccess to education, psychosocial support, and recreational activities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  <a:defRPr sz="1800"/>
            </a:pPr>
            <a:r>
              <a:rPr lang="en-US" sz="1500" noProof="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New reception facility was opened for 18 UAMs and fully managed by ONE</a:t>
            </a:r>
            <a:r>
              <a:rPr lang="en-US" sz="1500" noProof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  <a:defRPr sz="1800"/>
            </a:pPr>
            <a:r>
              <a:rPr lang="en-US" sz="1500" noProof="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Staff of the reception facility can support the UAM to file an application for international protection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  <a:defRPr sz="1800"/>
            </a:pPr>
            <a:r>
              <a:rPr lang="en-US" sz="1500" noProof="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The few UAMs who still remain in an ONA-structure, also receive care from the ONE</a:t>
            </a:r>
            <a:endParaRPr lang="en-US" sz="1500" noProof="0" dirty="0">
              <a:effectLst/>
              <a:latin typeface="Calibri" panose="020F050202020403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defRPr sz="1800"/>
            </a:pPr>
            <a:r>
              <a:rPr lang="en-US" sz="1700" noProof="0" dirty="0"/>
              <a:t>Dual guardianship ensures legal (ad-hoc administrator) and daily life protection (guardian) </a:t>
            </a:r>
            <a:r>
              <a:rPr lang="en-US" sz="1700" noProof="0" dirty="0">
                <a:sym typeface="Wingdings" panose="05000000000000000000" pitchFamily="2" charset="2"/>
              </a:rPr>
              <a:t></a:t>
            </a:r>
            <a:r>
              <a:rPr lang="en-US" sz="1700" noProof="0" dirty="0"/>
              <a:t> ensures full support for legal procedures and wellbeing</a:t>
            </a:r>
          </a:p>
          <a:p>
            <a:pPr>
              <a:lnSpc>
                <a:spcPct val="150000"/>
              </a:lnSpc>
              <a:defRPr sz="1800"/>
            </a:pPr>
            <a:r>
              <a:rPr lang="en-US" sz="1700" noProof="0" dirty="0"/>
              <a:t>The new system is focus on stable, child-centered housing with access to psychosocial support</a:t>
            </a:r>
          </a:p>
        </p:txBody>
      </p:sp>
      <p:pic>
        <p:nvPicPr>
          <p:cNvPr id="4" name="Content Placeholder 4" descr="A blue flag with yellow stars&#10;&#10;AI-generated content may be incorrect.">
            <a:extLst>
              <a:ext uri="{FF2B5EF4-FFF2-40B4-BE49-F238E27FC236}">
                <a16:creationId xmlns:a16="http://schemas.microsoft.com/office/drawing/2014/main" id="{9964FC78-C1EA-5FA9-BA88-C9D219BF48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96" y="6097107"/>
            <a:ext cx="750991" cy="760894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E98613A0-0D78-9533-199E-459BBCA1BF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350" y="6069675"/>
            <a:ext cx="1429534" cy="526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8">
            <a:extLst>
              <a:ext uri="{FF2B5EF4-FFF2-40B4-BE49-F238E27FC236}">
                <a16:creationId xmlns:a16="http://schemas.microsoft.com/office/drawing/2014/main" id="{2080054B-FE34-C234-2218-78E814C2A59B}"/>
              </a:ext>
            </a:extLst>
          </p:cNvPr>
          <p:cNvSpPr/>
          <p:nvPr/>
        </p:nvSpPr>
        <p:spPr>
          <a:xfrm rot="5400000">
            <a:off x="4074510" y="3163452"/>
            <a:ext cx="360907" cy="6433932"/>
          </a:xfrm>
          <a:prstGeom prst="rect">
            <a:avLst/>
          </a:prstGeom>
          <a:solidFill>
            <a:srgbClr val="009F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8" noProof="0" dirty="0">
              <a:solidFill>
                <a:srgbClr val="009FE3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CE8EBF-2D65-E89F-3359-589A5F37A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5731982"/>
            <a:ext cx="2133600" cy="365125"/>
          </a:xfrm>
        </p:spPr>
        <p:txBody>
          <a:bodyPr/>
          <a:lstStyle/>
          <a:p>
            <a:fld id="{C1FF6DA9-008F-8B48-92A6-B652298478BF}" type="slidenum">
              <a:rPr lang="en-US" noProof="0" smtClean="0"/>
              <a:t>9</a:t>
            </a:fld>
            <a:endParaRPr lang="en-US" noProof="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445a9c95-0f9d-4953-9db1-bc4a45dd1220}" enabled="0" method="" siteId="{445a9c95-0f9d-4953-9db1-bc4a45dd122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1271</Words>
  <Application>Microsoft Office PowerPoint</Application>
  <PresentationFormat>On-screen Show (4:3)</PresentationFormat>
  <Paragraphs>118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Arial</vt:lpstr>
      <vt:lpstr>Calibri</vt:lpstr>
      <vt:lpstr>Courier New</vt:lpstr>
      <vt:lpstr>Wingdings</vt:lpstr>
      <vt:lpstr>Office Theme</vt:lpstr>
      <vt:lpstr>Models of Alternative Care Arrangements for UAMs and Promising Practices</vt:lpstr>
      <vt:lpstr>Legal Framework</vt:lpstr>
      <vt:lpstr>Alternative Care arrangements for UAM</vt:lpstr>
      <vt:lpstr>Placement considerations</vt:lpstr>
      <vt:lpstr>Forms of alternative care for UAM</vt:lpstr>
      <vt:lpstr>Benefits of Alternative Care</vt:lpstr>
      <vt:lpstr>Transitioning out of Alternative Care</vt:lpstr>
      <vt:lpstr>Promising Practices in the EU</vt:lpstr>
      <vt:lpstr>Luxembourg’s Alternative Care Approach</vt:lpstr>
      <vt:lpstr>Key Challenges</vt:lpstr>
      <vt:lpstr>Recommendations</vt:lpstr>
      <vt:lpstr>Conclusion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Paula TUBBENTHAL</dc:creator>
  <cp:keywords/>
  <dc:description>generated using python-pptx</dc:description>
  <cp:lastModifiedBy>Adolfo SOMMARRIBAS</cp:lastModifiedBy>
  <cp:revision>6</cp:revision>
  <dcterms:created xsi:type="dcterms:W3CDTF">2013-01-27T09:14:16Z</dcterms:created>
  <dcterms:modified xsi:type="dcterms:W3CDTF">2025-07-03T16:00:55Z</dcterms:modified>
  <cp:category/>
</cp:coreProperties>
</file>