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Lato" panose="020F0502020204030203" pitchFamily="34" charset="77"/>
      <p:regular r:id="rId34"/>
      <p:bold r:id="rId35"/>
      <p:italic r:id="rId36"/>
      <p:boldItalic r:id="rId37"/>
    </p:embeddedFont>
    <p:embeddedFont>
      <p:font typeface="Raleway" pitchFamily="2" charset="77"/>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66691"/>
  </p:normalViewPr>
  <p:slideViewPr>
    <p:cSldViewPr snapToGrid="0">
      <p:cViewPr>
        <p:scale>
          <a:sx n="153" d="100"/>
          <a:sy n="153" d="100"/>
        </p:scale>
        <p:origin x="544" y="-9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02d016ffba_1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02d016ffba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a:p>
            <a:pPr marL="0" lvl="0" indent="0" algn="l" rtl="0">
              <a:spcBef>
                <a:spcPts val="0"/>
              </a:spcBef>
              <a:spcAft>
                <a:spcPts val="0"/>
              </a:spcAft>
              <a:buNone/>
            </a:pPr>
            <a:r>
              <a:rPr lang="en"/>
              <a:t>Database built from elastic search (fuzzy search term picking up embedding of word “beads” and “native bead terms”</a:t>
            </a:r>
            <a:endParaRPr/>
          </a:p>
          <a:p>
            <a:pPr marL="0" lvl="0" indent="0" algn="l" rtl="0">
              <a:spcBef>
                <a:spcPts val="0"/>
              </a:spcBef>
              <a:spcAft>
                <a:spcPts val="0"/>
              </a:spcAft>
              <a:buNone/>
            </a:pPr>
            <a:r>
              <a:rPr lang="en"/>
              <a:t>Returned 10 000 observations</a:t>
            </a:r>
            <a:endParaRPr/>
          </a:p>
          <a:p>
            <a:pPr marL="0" lvl="0" indent="0" algn="l" rtl="0">
              <a:spcBef>
                <a:spcPts val="0"/>
              </a:spcBef>
              <a:spcAft>
                <a:spcPts val="0"/>
              </a:spcAft>
              <a:buNone/>
            </a:pPr>
            <a:r>
              <a:rPr lang="en"/>
              <a:t>Hand coded (close reading of these extracts) across 14 variables and observations (linked to additional meta data and maps, artefacts, images, etc.)</a:t>
            </a:r>
            <a:endParaRPr/>
          </a:p>
          <a:p>
            <a:pPr marL="0" lvl="0" indent="0" algn="l" rtl="0">
              <a:spcBef>
                <a:spcPts val="0"/>
              </a:spcBef>
              <a:spcAft>
                <a:spcPts val="0"/>
              </a:spcAft>
              <a:buNone/>
            </a:pPr>
            <a:r>
              <a:rPr lang="en"/>
              <a:t>Variables in a table? </a:t>
            </a:r>
            <a:endParaRPr/>
          </a:p>
          <a:p>
            <a:pPr marL="0" lvl="0" indent="0" algn="l" rtl="0">
              <a:spcBef>
                <a:spcPts val="0"/>
              </a:spcBef>
              <a:spcAft>
                <a:spcPts val="0"/>
              </a:spcAft>
              <a:buNone/>
            </a:pPr>
            <a:r>
              <a:rPr lang="en"/>
              <a:t>Relationship needs to be explained</a:t>
            </a:r>
            <a:endParaRPr/>
          </a:p>
          <a:p>
            <a:pPr marL="0" lvl="0" indent="0" algn="l" rtl="0">
              <a:spcBef>
                <a:spcPts val="0"/>
              </a:spcBef>
              <a:spcAft>
                <a:spcPts val="0"/>
              </a:spcAft>
              <a:buNone/>
            </a:pPr>
            <a:r>
              <a:rPr lang="en"/>
              <a:t>Nature of exchange and international, intra and inter-ethnic interactions</a:t>
            </a:r>
            <a:endParaRPr/>
          </a:p>
          <a:p>
            <a:pPr marL="0" lvl="0" indent="0" algn="l" rtl="0">
              <a:spcBef>
                <a:spcPts val="0"/>
              </a:spcBef>
              <a:spcAft>
                <a:spcPts val="0"/>
              </a:spcAft>
              <a:buNone/>
            </a:pPr>
            <a:r>
              <a:rPr lang="en"/>
              <a:t>Results in working sample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03cb25c764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03cb25c76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03cb25c764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03cb25c76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Karin</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03cb25c764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03cb25c76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Karin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03cb25c764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03cb25c76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Karin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03cb25c764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03cb25c76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Literature on East Africa working with qualitative sources pointed at the use of beads as “currency”, but with TimeTraveller we have a strong quantitative evidence of this function for beads. Moreover, there is no reference in the literature on the monetary function of beads in Central Africa. LLM sheds some light on the monetary use of glass beads for this region as well.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03fa6a7c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03fa6a7c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Karin to comment on intersection between Central and East</a:t>
            </a:r>
            <a:endParaRPr/>
          </a:p>
          <a:p>
            <a:pPr marL="0" lvl="0" indent="0" algn="l" rtl="0">
              <a:spcBef>
                <a:spcPts val="0"/>
              </a:spcBef>
              <a:spcAft>
                <a:spcPts val="0"/>
              </a:spcAft>
              <a:buNone/>
            </a:pPr>
            <a:r>
              <a:rPr lang="en"/>
              <a:t>Sample also biased by data from SA</a:t>
            </a:r>
            <a:endParaRPr/>
          </a:p>
          <a:p>
            <a:pPr marL="0" lvl="0" indent="0" algn="l" rtl="0">
              <a:spcBef>
                <a:spcPts val="0"/>
              </a:spcBef>
              <a:spcAft>
                <a:spcPts val="0"/>
              </a:spcAft>
              <a:buNone/>
            </a:pPr>
            <a:r>
              <a:rPr lang="en"/>
              <a:t>Difficult to explain west decline, but novel insights (maybe colonial rule)</a:t>
            </a:r>
            <a:endParaRPr/>
          </a:p>
          <a:p>
            <a:pPr marL="0" lvl="0" indent="0" algn="l" rtl="0">
              <a:spcBef>
                <a:spcPts val="0"/>
              </a:spcBef>
              <a:spcAft>
                <a:spcPts val="0"/>
              </a:spcAft>
              <a:buNone/>
            </a:pPr>
            <a:r>
              <a:rPr lang="en"/>
              <a:t>Number of explorations? (more in West in early half, move to east and central towards end of 19th C)</a:t>
            </a:r>
            <a:endParaRPr/>
          </a:p>
          <a:p>
            <a:pPr marL="0" lvl="0" indent="0" algn="l" rtl="0">
              <a:spcBef>
                <a:spcPts val="0"/>
              </a:spcBef>
              <a:spcAft>
                <a:spcPts val="0"/>
              </a:spcAft>
              <a:buNone/>
            </a:pPr>
            <a:r>
              <a:rPr lang="en"/>
              <a:t>We can see the growth in the observations of use of beads in Central Africa after 1880. This might be related to decline in number of elephants in the east (overexploitation) and expansion of the frontier of ivory inland. </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03fa6a7c5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03fa6a7c5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03fa6a7c50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03fa6a7c5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a:p>
            <a:pPr marL="0" lvl="0" indent="0" algn="l" rtl="0">
              <a:spcBef>
                <a:spcPts val="0"/>
              </a:spcBef>
              <a:spcAft>
                <a:spcPts val="0"/>
              </a:spcAft>
              <a:buNone/>
            </a:pPr>
            <a:r>
              <a:rPr lang="en"/>
              <a:t>Same as before but limited to categories with &gt; 5%</a:t>
            </a:r>
            <a:endParaRPr/>
          </a:p>
          <a:p>
            <a:pPr marL="457200" lvl="0" indent="-317500" algn="l" rtl="0">
              <a:spcBef>
                <a:spcPts val="0"/>
              </a:spcBef>
              <a:spcAft>
                <a:spcPts val="0"/>
              </a:spcAft>
              <a:buClr>
                <a:schemeClr val="dk1"/>
              </a:buClr>
              <a:buSzPts val="1400"/>
              <a:buChar char="-"/>
            </a:pPr>
            <a:r>
              <a:rPr lang="en">
                <a:solidFill>
                  <a:schemeClr val="dk1"/>
                </a:solidFill>
              </a:rPr>
              <a:t>Cloth and textiles so high together (could be combined?)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Shows all 33 categories,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Discuss a few that are interesting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Says something about trade items in Africa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Made a big effort to catch the small things too</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03cb25c764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03cb25c76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02d016ffba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02d016ffba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&amp; Karin</a:t>
            </a:r>
            <a:endParaRPr/>
          </a:p>
          <a:p>
            <a:pPr marL="0" lvl="0" indent="0" algn="l" rtl="0">
              <a:spcBef>
                <a:spcPts val="0"/>
              </a:spcBef>
              <a:spcAft>
                <a:spcPts val="0"/>
              </a:spcAft>
              <a:buNone/>
            </a:pPr>
            <a:r>
              <a:rPr lang="en"/>
              <a:t>Colours, beads ethnic groups = extension of Africa in relation to other goods used</a:t>
            </a:r>
            <a:endParaRPr/>
          </a:p>
          <a:p>
            <a:pPr marL="0" lvl="0" indent="0" algn="l" rtl="0">
              <a:spcBef>
                <a:spcPts val="0"/>
              </a:spcBef>
              <a:spcAft>
                <a:spcPts val="0"/>
              </a:spcAft>
              <a:buNone/>
            </a:pPr>
            <a:r>
              <a:rPr lang="en"/>
              <a:t>Specialisation of beads (production)</a:t>
            </a:r>
            <a:endParaRPr/>
          </a:p>
          <a:p>
            <a:pPr marL="0" lvl="0" indent="0" algn="l" rtl="0">
              <a:spcBef>
                <a:spcPts val="0"/>
              </a:spcBef>
              <a:spcAft>
                <a:spcPts val="0"/>
              </a:spcAft>
              <a:buNone/>
            </a:pPr>
            <a:r>
              <a:rPr lang="en"/>
              <a:t>Trade stats (exports) </a:t>
            </a:r>
            <a:endParaRPr/>
          </a:p>
          <a:p>
            <a:pPr marL="0" lvl="0" indent="0" algn="l" rtl="0">
              <a:spcBef>
                <a:spcPts val="0"/>
              </a:spcBef>
              <a:spcAft>
                <a:spcPts val="0"/>
              </a:spcAft>
              <a:buNone/>
            </a:pPr>
            <a:r>
              <a:rPr lang="en"/>
              <a:t>Expansion in currency = econ. Dev</a:t>
            </a:r>
            <a:endParaRPr/>
          </a:p>
          <a:p>
            <a:pPr marL="0" lvl="0" indent="0" algn="l" rtl="0">
              <a:spcBef>
                <a:spcPts val="0"/>
              </a:spcBef>
              <a:spcAft>
                <a:spcPts val="0"/>
              </a:spcAft>
              <a:buNone/>
            </a:pPr>
            <a:r>
              <a:rPr lang="en"/>
              <a:t>Amount of beads around and also how frequently they are exchanged (what they represent) </a:t>
            </a:r>
            <a:endParaRPr/>
          </a:p>
          <a:p>
            <a:pPr marL="0" lvl="0" indent="0" algn="l" rtl="0">
              <a:spcBef>
                <a:spcPts val="0"/>
              </a:spcBef>
              <a:spcAft>
                <a:spcPts val="0"/>
              </a:spcAft>
              <a:buNone/>
            </a:pPr>
            <a:r>
              <a:rPr lang="en"/>
              <a:t>Estimate of wealth? Rough estimate of exchange rate (old GDP estimates?)</a:t>
            </a:r>
            <a:endParaRPr/>
          </a:p>
          <a:p>
            <a:pPr marL="0" lvl="0" indent="0" algn="l" rtl="0">
              <a:spcBef>
                <a:spcPts val="0"/>
              </a:spcBef>
              <a:spcAft>
                <a:spcPts val="0"/>
              </a:spcAft>
              <a:buNone/>
            </a:pPr>
            <a:r>
              <a:rPr lang="en"/>
              <a:t>Leigh Gardner: Natural History Museum and Currency (how do these dynamics work?)</a:t>
            </a:r>
            <a:endParaRPr/>
          </a:p>
          <a:p>
            <a:pPr marL="457200" lvl="0" indent="-317500" algn="l" rtl="0">
              <a:spcBef>
                <a:spcPts val="0"/>
              </a:spcBef>
              <a:spcAft>
                <a:spcPts val="0"/>
              </a:spcAft>
              <a:buSzPts val="1400"/>
              <a:buChar char="-"/>
            </a:pPr>
            <a:r>
              <a:rPr lang="en"/>
              <a:t>GDP estimates Broadberry &amp; Gardner based on assumptions </a:t>
            </a:r>
            <a:endParaRPr/>
          </a:p>
          <a:p>
            <a:pPr marL="0" lvl="0" indent="0" algn="l" rtl="0">
              <a:spcBef>
                <a:spcPts val="0"/>
              </a:spcBef>
              <a:spcAft>
                <a:spcPts val="0"/>
              </a:spcAft>
              <a:buNone/>
            </a:pPr>
            <a:r>
              <a:rPr lang="en"/>
              <a:t>Consumption opportunities increase with consumption of money</a:t>
            </a:r>
            <a:endParaRPr/>
          </a:p>
          <a:p>
            <a:pPr marL="0" lvl="0" indent="0" algn="l" rtl="0">
              <a:spcBef>
                <a:spcPts val="0"/>
              </a:spcBef>
              <a:spcAft>
                <a:spcPts val="0"/>
              </a:spcAft>
              <a:buNone/>
            </a:pPr>
            <a:r>
              <a:rPr lang="en"/>
              <a:t>Connection between currency use and state development/ centralisation</a:t>
            </a:r>
            <a:endParaRPr/>
          </a:p>
          <a:p>
            <a:pPr marL="0" lvl="0" indent="0" algn="l" rtl="0">
              <a:spcBef>
                <a:spcPts val="0"/>
              </a:spcBef>
              <a:spcAft>
                <a:spcPts val="0"/>
              </a:spcAft>
              <a:buNone/>
            </a:pPr>
            <a:r>
              <a:rPr lang="en"/>
              <a:t>West Africa = many centralised states (used cowries) </a:t>
            </a:r>
            <a:endParaRPr/>
          </a:p>
          <a:p>
            <a:pPr marL="0" lvl="0" indent="0" algn="l" rtl="0">
              <a:spcBef>
                <a:spcPts val="0"/>
              </a:spcBef>
              <a:spcAft>
                <a:spcPts val="0"/>
              </a:spcAft>
              <a:buNone/>
            </a:pPr>
            <a:r>
              <a:rPr lang="en"/>
              <a:t>East Africa = less centralised states (mostly Ghana) and used cowries too</a:t>
            </a:r>
            <a:endParaRPr/>
          </a:p>
          <a:p>
            <a:pPr marL="0" lvl="0" indent="0" algn="l" rtl="0">
              <a:spcBef>
                <a:spcPts val="0"/>
              </a:spcBef>
              <a:spcAft>
                <a:spcPts val="0"/>
              </a:spcAft>
              <a:buNone/>
            </a:pPr>
            <a:r>
              <a:rPr lang="en"/>
              <a:t>Used cowries, but smaller numbers than beads (less focused on shells, more focused on beads in Tanganyika area) </a:t>
            </a:r>
            <a:endParaRPr/>
          </a:p>
          <a:p>
            <a:pPr marL="0" lvl="0" indent="0" algn="l" rtl="0">
              <a:spcBef>
                <a:spcPts val="0"/>
              </a:spcBef>
              <a:spcAft>
                <a:spcPts val="0"/>
              </a:spcAft>
              <a:buNone/>
            </a:pPr>
            <a:r>
              <a:rPr lang="en"/>
              <a:t>Glass beads always more frequent</a:t>
            </a:r>
            <a:endParaRPr/>
          </a:p>
          <a:p>
            <a:pPr marL="0" lvl="0" indent="0" algn="l" rtl="0">
              <a:spcBef>
                <a:spcPts val="0"/>
              </a:spcBef>
              <a:spcAft>
                <a:spcPts val="0"/>
              </a:spcAft>
              <a:buNone/>
            </a:pPr>
            <a:r>
              <a:rPr lang="en"/>
              <a:t>Ideas of conspicuous consumption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03cb25c76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03cb25c7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When a colour </a:t>
            </a:r>
            <a:r>
              <a:rPr lang="en" b="1"/>
              <a:t>is</a:t>
            </a:r>
            <a:r>
              <a:rPr lang="en"/>
              <a:t> mentioned, this is what is captured here</a:t>
            </a:r>
            <a:endParaRPr/>
          </a:p>
          <a:p>
            <a:pPr marL="457200" lvl="0" indent="-317500" algn="l" rtl="0">
              <a:spcBef>
                <a:spcPts val="0"/>
              </a:spcBef>
              <a:spcAft>
                <a:spcPts val="0"/>
              </a:spcAft>
              <a:buSzPts val="1400"/>
              <a:buChar char="-"/>
            </a:pPr>
            <a:r>
              <a:rPr lang="en"/>
              <a:t>Explorers used by europeans usually glass or coral, but not explicitly stated</a:t>
            </a:r>
            <a:endParaRPr/>
          </a:p>
          <a:p>
            <a:pPr marL="457200" lvl="0" indent="-317500" algn="l" rtl="0">
              <a:spcBef>
                <a:spcPts val="0"/>
              </a:spcBef>
              <a:spcAft>
                <a:spcPts val="0"/>
              </a:spcAft>
              <a:buSzPts val="1400"/>
              <a:buChar char="-"/>
            </a:pPr>
            <a:r>
              <a:rPr lang="en"/>
              <a:t>Local beads not glass generally (mentioned by explorers) </a:t>
            </a:r>
            <a:endParaRPr/>
          </a:p>
          <a:p>
            <a:pPr marL="457200" lvl="0" indent="-317500" algn="l" rtl="0">
              <a:spcBef>
                <a:spcPts val="0"/>
              </a:spcBef>
              <a:spcAft>
                <a:spcPts val="0"/>
              </a:spcAft>
              <a:buSzPts val="1400"/>
              <a:buChar char="-"/>
            </a:pPr>
            <a:r>
              <a:rPr lang="en"/>
              <a:t>They were not explicitly stating that … glass beads were exchanged for … (what did they bring at the beginning of the expedition?)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047ec22327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047ec22327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0572a3b06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0572a3b06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03fa6a7c5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03fa6a7c5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03fa6a7c50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03fa6a7c5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03fa6a7c50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03fa6a7c5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04661632a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04661632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Karin</a:t>
            </a:r>
            <a:endParaRPr>
              <a:solidFill>
                <a:schemeClr val="dk1"/>
              </a:solidFill>
            </a:endParaRPr>
          </a:p>
          <a:p>
            <a:pPr marL="0" lvl="0" indent="0" algn="l" rtl="0">
              <a:lnSpc>
                <a:spcPct val="115000"/>
              </a:lnSpc>
              <a:spcBef>
                <a:spcPts val="1200"/>
              </a:spcBef>
              <a:spcAft>
                <a:spcPts val="0"/>
              </a:spcAft>
              <a:buNone/>
            </a:pPr>
            <a:r>
              <a:rPr lang="en">
                <a:solidFill>
                  <a:schemeClr val="dk1"/>
                </a:solidFill>
              </a:rPr>
              <a:t>Visualization of beads areas: where they are not used: this contributes to locate “currency areas”.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This highlights trading connections within the continent (not only East Africa but across regions);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they entered interregional and intracontinental networks that connected African societies </a:t>
            </a:r>
            <a:r>
              <a:rPr lang="en" i="1">
                <a:solidFill>
                  <a:schemeClr val="dk1"/>
                </a:solidFill>
              </a:rPr>
              <a:t>within </a:t>
            </a:r>
            <a:r>
              <a:rPr lang="en">
                <a:solidFill>
                  <a:schemeClr val="dk1"/>
                </a:solidFill>
              </a:rPr>
              <a:t>Africa through a web of localities capable of passing material goods on in all directions. The study of the history of beads provides a powerful narrative of the </a:t>
            </a:r>
            <a:r>
              <a:rPr lang="en" b="1">
                <a:solidFill>
                  <a:schemeClr val="dk1"/>
                </a:solidFill>
              </a:rPr>
              <a:t>web of entanglements that was created by Africans </a:t>
            </a:r>
            <a:r>
              <a:rPr lang="en">
                <a:solidFill>
                  <a:schemeClr val="dk1"/>
                </a:solidFill>
              </a:rPr>
              <a:t>as currency users and consumers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EXAMPLE by Livingstone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The study of glass beads makes it possible to pursue what Patrick Manning has recently suggested is a way for African historians to contribute to global history while simultaneously strengthening their analyses: tracing links and parallels among African regions; unearthing connections in all directions, including the African diaspora and the societies in Asia and the Indian Ocean; more fully including the maritime dimension of Africa in the continent’s interactions; continuing to focus on </a:t>
            </a:r>
            <a:r>
              <a:rPr lang="en" b="1">
                <a:solidFill>
                  <a:schemeClr val="dk1"/>
                </a:solidFill>
              </a:rPr>
              <a:t>history from below</a:t>
            </a:r>
            <a:r>
              <a:rPr lang="en">
                <a:solidFill>
                  <a:schemeClr val="dk1"/>
                </a:solidFill>
              </a:rPr>
              <a:t>, by understanding the interaction among different levels of social organization (Manning 2013: 329).</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r>
              <a:rPr lang="en"/>
              <a:t>Make it more applicable to the historians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047ec22327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047ec22327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a:p>
            <a:pPr marL="0" lvl="0" indent="0" algn="l" rtl="0">
              <a:spcBef>
                <a:spcPts val="0"/>
              </a:spcBef>
              <a:spcAft>
                <a:spcPts val="0"/>
              </a:spcAft>
              <a:buNone/>
            </a:pPr>
            <a:r>
              <a:rPr lang="en"/>
              <a:t>Database built from elastic search (fuzzy search term picking up embedding of word “beads” and “native bead terms”</a:t>
            </a:r>
            <a:endParaRPr/>
          </a:p>
          <a:p>
            <a:pPr marL="0" lvl="0" indent="0" algn="l" rtl="0">
              <a:spcBef>
                <a:spcPts val="0"/>
              </a:spcBef>
              <a:spcAft>
                <a:spcPts val="0"/>
              </a:spcAft>
              <a:buNone/>
            </a:pPr>
            <a:r>
              <a:rPr lang="en"/>
              <a:t>Returned 10 000 observations</a:t>
            </a:r>
            <a:endParaRPr/>
          </a:p>
          <a:p>
            <a:pPr marL="0" lvl="0" indent="0" algn="l" rtl="0">
              <a:spcBef>
                <a:spcPts val="0"/>
              </a:spcBef>
              <a:spcAft>
                <a:spcPts val="0"/>
              </a:spcAft>
              <a:buNone/>
            </a:pPr>
            <a:r>
              <a:rPr lang="en"/>
              <a:t>Hand coded (close reading of these extracts) across 14 variables and observations (linked to additional meta data and maps, artefacts, images, etc.)</a:t>
            </a:r>
            <a:endParaRPr/>
          </a:p>
          <a:p>
            <a:pPr marL="0" lvl="0" indent="0" algn="l" rtl="0">
              <a:spcBef>
                <a:spcPts val="0"/>
              </a:spcBef>
              <a:spcAft>
                <a:spcPts val="0"/>
              </a:spcAft>
              <a:buNone/>
            </a:pPr>
            <a:r>
              <a:rPr lang="en"/>
              <a:t>Variables in a table? </a:t>
            </a:r>
            <a:endParaRPr/>
          </a:p>
          <a:p>
            <a:pPr marL="0" lvl="0" indent="0" algn="l" rtl="0">
              <a:spcBef>
                <a:spcPts val="0"/>
              </a:spcBef>
              <a:spcAft>
                <a:spcPts val="0"/>
              </a:spcAft>
              <a:buNone/>
            </a:pPr>
            <a:r>
              <a:rPr lang="en"/>
              <a:t>Relationship needs to be explained</a:t>
            </a:r>
            <a:endParaRPr/>
          </a:p>
          <a:p>
            <a:pPr marL="0" lvl="0" indent="0" algn="l" rtl="0">
              <a:spcBef>
                <a:spcPts val="0"/>
              </a:spcBef>
              <a:spcAft>
                <a:spcPts val="0"/>
              </a:spcAft>
              <a:buNone/>
            </a:pPr>
            <a:r>
              <a:rPr lang="en"/>
              <a:t>Nature of exchange and international, intra and inter-ethnic interactions</a:t>
            </a:r>
            <a:endParaRPr/>
          </a:p>
          <a:p>
            <a:pPr marL="0" lvl="0" indent="0" algn="l" rtl="0">
              <a:spcBef>
                <a:spcPts val="0"/>
              </a:spcBef>
              <a:spcAft>
                <a:spcPts val="0"/>
              </a:spcAft>
              <a:buNone/>
            </a:pPr>
            <a:r>
              <a:rPr lang="en"/>
              <a:t>Results in working sample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047ec22327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047ec22327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a:p>
            <a:pPr marL="0" lvl="0" indent="0" algn="l" rtl="0">
              <a:spcBef>
                <a:spcPts val="0"/>
              </a:spcBef>
              <a:spcAft>
                <a:spcPts val="0"/>
              </a:spcAft>
              <a:buClr>
                <a:schemeClr val="dk1"/>
              </a:buClr>
              <a:buSzPts val="1100"/>
              <a:buFont typeface="Arial"/>
              <a:buNone/>
            </a:pPr>
            <a:r>
              <a:rPr lang="en">
                <a:solidFill>
                  <a:schemeClr val="dk1"/>
                </a:solidFill>
              </a:rPr>
              <a:t>Lessons? Re-coding? Challenges?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Why not let ChatGPT do it? Have another go at this with another model/ type of GenAI</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047ec22327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047ec22327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Database built from elastic search (fuzzy search term picking up embedding of word “beads” and “native bead terms”</a:t>
            </a:r>
            <a:endParaRPr/>
          </a:p>
          <a:p>
            <a:pPr marL="0" lvl="0" indent="0" algn="l" rtl="0">
              <a:spcBef>
                <a:spcPts val="0"/>
              </a:spcBef>
              <a:spcAft>
                <a:spcPts val="0"/>
              </a:spcAft>
              <a:buNone/>
            </a:pPr>
            <a:r>
              <a:rPr lang="en"/>
              <a:t>Returned 10 000 observations</a:t>
            </a:r>
            <a:endParaRPr/>
          </a:p>
          <a:p>
            <a:pPr marL="0" lvl="0" indent="0" algn="l" rtl="0">
              <a:spcBef>
                <a:spcPts val="0"/>
              </a:spcBef>
              <a:spcAft>
                <a:spcPts val="0"/>
              </a:spcAft>
              <a:buNone/>
            </a:pPr>
            <a:r>
              <a:rPr lang="en"/>
              <a:t>Hand coded (close reading of these extracts) across 14 variables and observations (linked to additional meta data and maps, artefacts, images, etc.)</a:t>
            </a:r>
            <a:endParaRPr/>
          </a:p>
          <a:p>
            <a:pPr marL="0" lvl="0" indent="0" algn="l" rtl="0">
              <a:spcBef>
                <a:spcPts val="0"/>
              </a:spcBef>
              <a:spcAft>
                <a:spcPts val="0"/>
              </a:spcAft>
              <a:buNone/>
            </a:pPr>
            <a:r>
              <a:rPr lang="en"/>
              <a:t>Variables in a table? </a:t>
            </a:r>
            <a:endParaRPr/>
          </a:p>
          <a:p>
            <a:pPr marL="0" lvl="0" indent="0" algn="l" rtl="0">
              <a:spcBef>
                <a:spcPts val="0"/>
              </a:spcBef>
              <a:spcAft>
                <a:spcPts val="0"/>
              </a:spcAft>
              <a:buNone/>
            </a:pPr>
            <a:r>
              <a:rPr lang="en"/>
              <a:t>Relationship needs to be explained</a:t>
            </a:r>
            <a:endParaRPr/>
          </a:p>
          <a:p>
            <a:pPr marL="0" lvl="0" indent="0" algn="l" rtl="0">
              <a:spcBef>
                <a:spcPts val="0"/>
              </a:spcBef>
              <a:spcAft>
                <a:spcPts val="0"/>
              </a:spcAft>
              <a:buNone/>
            </a:pPr>
            <a:r>
              <a:rPr lang="en"/>
              <a:t>Nature of exchange and international, intra and inter-ethnic interactions</a:t>
            </a:r>
            <a:endParaRPr/>
          </a:p>
          <a:p>
            <a:pPr marL="0" lvl="0" indent="0" algn="l" rtl="0">
              <a:spcBef>
                <a:spcPts val="0"/>
              </a:spcBef>
              <a:spcAft>
                <a:spcPts val="0"/>
              </a:spcAft>
              <a:buNone/>
            </a:pPr>
            <a:r>
              <a:rPr lang="en"/>
              <a:t>Results in working sample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00ffd830b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00ffd830b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Lauren</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CURRENCY = means of exchange, unit of account, store of VALUE, a system (think of money – coins and paper notes, but this is MODERN) </a:t>
            </a:r>
            <a:endParaRPr dirty="0"/>
          </a:p>
          <a:p>
            <a:pPr marL="0" lvl="0" indent="0" algn="l" rtl="0">
              <a:spcBef>
                <a:spcPts val="0"/>
              </a:spcBef>
              <a:spcAft>
                <a:spcPts val="0"/>
              </a:spcAft>
              <a:buNone/>
            </a:pPr>
            <a:r>
              <a:rPr lang="en" dirty="0"/>
              <a:t>Pre-colonial connections within </a:t>
            </a:r>
            <a:r>
              <a:rPr lang="en" dirty="0" err="1"/>
              <a:t>africa</a:t>
            </a:r>
            <a:endParaRPr dirty="0"/>
          </a:p>
          <a:p>
            <a:pPr marL="457200" lvl="0" indent="-317500" algn="l" rtl="0">
              <a:spcBef>
                <a:spcPts val="0"/>
              </a:spcBef>
              <a:spcAft>
                <a:spcPts val="0"/>
              </a:spcAft>
              <a:buSzPts val="1400"/>
              <a:buChar char="-"/>
            </a:pPr>
            <a:r>
              <a:rPr lang="en" dirty="0"/>
              <a:t>Inter-ethnic trade</a:t>
            </a:r>
            <a:endParaRPr dirty="0"/>
          </a:p>
          <a:p>
            <a:pPr marL="457200" lvl="0" indent="-317500" algn="l" rtl="0">
              <a:spcBef>
                <a:spcPts val="0"/>
              </a:spcBef>
              <a:spcAft>
                <a:spcPts val="0"/>
              </a:spcAft>
              <a:buSzPts val="1400"/>
              <a:buChar char="-"/>
            </a:pPr>
            <a:r>
              <a:rPr lang="en" dirty="0"/>
              <a:t>Role of </a:t>
            </a:r>
            <a:r>
              <a:rPr lang="en" dirty="0" err="1"/>
              <a:t>european</a:t>
            </a:r>
            <a:r>
              <a:rPr lang="en" dirty="0"/>
              <a:t> traders on the coast</a:t>
            </a:r>
            <a:endParaRPr dirty="0"/>
          </a:p>
          <a:p>
            <a:pPr marL="457200" lvl="0" indent="-317500" algn="l" rtl="0">
              <a:spcBef>
                <a:spcPts val="0"/>
              </a:spcBef>
              <a:spcAft>
                <a:spcPts val="0"/>
              </a:spcAft>
              <a:buSzPts val="1400"/>
              <a:buChar char="-"/>
            </a:pPr>
            <a:r>
              <a:rPr lang="en" dirty="0"/>
              <a:t>See the routes in the maps</a:t>
            </a:r>
            <a:endParaRPr dirty="0"/>
          </a:p>
          <a:p>
            <a:pPr marL="457200" lvl="0" indent="-317500" algn="l" rtl="0">
              <a:spcBef>
                <a:spcPts val="0"/>
              </a:spcBef>
              <a:spcAft>
                <a:spcPts val="0"/>
              </a:spcAft>
              <a:buSzPts val="1400"/>
              <a:buChar char="-"/>
            </a:pPr>
            <a:r>
              <a:rPr lang="en" dirty="0"/>
              <a:t>Trade connections between people and places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02d016ffb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02d016ff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Lauren</a:t>
            </a:r>
            <a:endParaRPr/>
          </a:p>
          <a:p>
            <a:pPr marL="0" lvl="0" indent="0" algn="l" rtl="0">
              <a:spcBef>
                <a:spcPts val="0"/>
              </a:spcBef>
              <a:spcAft>
                <a:spcPts val="0"/>
              </a:spcAft>
              <a:buNone/>
            </a:pPr>
            <a:r>
              <a:rPr lang="en"/>
              <a:t>Lessons? Re-coding? Challenges?</a:t>
            </a:r>
            <a:endParaRPr/>
          </a:p>
          <a:p>
            <a:pPr marL="0" lvl="0" indent="0" algn="l" rtl="0">
              <a:spcBef>
                <a:spcPts val="0"/>
              </a:spcBef>
              <a:spcAft>
                <a:spcPts val="0"/>
              </a:spcAft>
              <a:buNone/>
            </a:pPr>
            <a:r>
              <a:rPr lang="en"/>
              <a:t>Why not let ChatGPT do it? Have another go at this with another model/ type of GenAI</a:t>
            </a:r>
            <a:endParaRPr/>
          </a:p>
          <a:p>
            <a:pPr marL="0" lvl="0" indent="0" algn="l" rtl="0">
              <a:spcBef>
                <a:spcPts val="0"/>
              </a:spcBef>
              <a:spcAft>
                <a:spcPts val="0"/>
              </a:spcAft>
              <a:buNone/>
            </a:pPr>
            <a:endParaRPr/>
          </a:p>
          <a:p>
            <a:pPr marL="0" lvl="0" indent="0" algn="l" rtl="0">
              <a:spcBef>
                <a:spcPts val="0"/>
              </a:spcBef>
              <a:spcAft>
                <a:spcPts val="0"/>
              </a:spcAft>
              <a:buNone/>
            </a:pPr>
            <a:r>
              <a:rPr lang="en"/>
              <a:t>Cross tabulation which shows the categories humans chose vs. LLMs</a:t>
            </a:r>
            <a:endParaRPr/>
          </a:p>
          <a:p>
            <a:pPr marL="457200" lvl="0" indent="-317500" algn="l" rtl="0">
              <a:spcBef>
                <a:spcPts val="0"/>
              </a:spcBef>
              <a:spcAft>
                <a:spcPts val="0"/>
              </a:spcAft>
              <a:buSzPts val="1400"/>
              <a:buChar char="-"/>
            </a:pPr>
            <a:r>
              <a:rPr lang="en"/>
              <a:t>Asked open ai what the function is </a:t>
            </a:r>
            <a:endParaRPr/>
          </a:p>
          <a:p>
            <a:pPr marL="457200" lvl="0" indent="-317500" algn="l" rtl="0">
              <a:spcBef>
                <a:spcPts val="0"/>
              </a:spcBef>
              <a:spcAft>
                <a:spcPts val="0"/>
              </a:spcAft>
              <a:buSzPts val="1400"/>
              <a:buChar char="-"/>
            </a:pPr>
            <a:r>
              <a:rPr lang="en"/>
              <a:t>Gave it categories (followed similarly to humans)</a:t>
            </a:r>
            <a:endParaRPr/>
          </a:p>
          <a:p>
            <a:pPr marL="457200" lvl="0" indent="-317500" algn="l" rtl="0">
              <a:spcBef>
                <a:spcPts val="0"/>
              </a:spcBef>
              <a:spcAft>
                <a:spcPts val="0"/>
              </a:spcAft>
              <a:buSzPts val="1400"/>
              <a:buChar char="-"/>
            </a:pPr>
            <a:r>
              <a:rPr lang="en"/>
              <a:t>In 3 cases, LLM agrees with humans (like 9 ceremonial functions)</a:t>
            </a:r>
            <a:endParaRPr/>
          </a:p>
          <a:p>
            <a:pPr marL="457200" lvl="0" indent="-317500" algn="l" rtl="0">
              <a:spcBef>
                <a:spcPts val="0"/>
              </a:spcBef>
              <a:spcAft>
                <a:spcPts val="0"/>
              </a:spcAft>
              <a:buSzPts val="1400"/>
              <a:buChar char="-"/>
            </a:pPr>
            <a:r>
              <a:rPr lang="en"/>
              <a:t>Green blocks = where humans and LLMs agree </a:t>
            </a:r>
            <a:endParaRPr/>
          </a:p>
          <a:p>
            <a:pPr marL="457200" lvl="0" indent="-317500" algn="l" rtl="0">
              <a:spcBef>
                <a:spcPts val="0"/>
              </a:spcBef>
              <a:spcAft>
                <a:spcPts val="0"/>
              </a:spcAft>
              <a:buSzPts val="1400"/>
              <a:buChar char="-"/>
            </a:pPr>
            <a:r>
              <a:rPr lang="en"/>
              <a:t>Currency- the LLM was quite good (23 were correctly identified) </a:t>
            </a:r>
            <a:endParaRPr/>
          </a:p>
          <a:p>
            <a:pPr marL="457200" lvl="0" indent="-317500" algn="l" rtl="0">
              <a:spcBef>
                <a:spcPts val="0"/>
              </a:spcBef>
              <a:spcAft>
                <a:spcPts val="0"/>
              </a:spcAft>
              <a:buSzPts val="1400"/>
              <a:buChar char="-"/>
            </a:pPr>
            <a:r>
              <a:rPr lang="en"/>
              <a:t>All other cells = disagreement </a:t>
            </a:r>
            <a:endParaRPr/>
          </a:p>
          <a:p>
            <a:pPr marL="457200" lvl="0" indent="-317500" algn="l" rtl="0">
              <a:spcBef>
                <a:spcPts val="0"/>
              </a:spcBef>
              <a:spcAft>
                <a:spcPts val="0"/>
              </a:spcAft>
              <a:buSzPts val="1400"/>
              <a:buChar char="-"/>
            </a:pPr>
            <a:r>
              <a:rPr lang="en"/>
              <a:t>Unknown = big category where LLM couldn’t identify and humans could </a:t>
            </a:r>
            <a:endParaRPr/>
          </a:p>
          <a:p>
            <a:pPr marL="0" lvl="0" indent="0" algn="l" rtl="0">
              <a:spcBef>
                <a:spcPts val="0"/>
              </a:spcBef>
              <a:spcAft>
                <a:spcPts val="0"/>
              </a:spcAft>
              <a:buNone/>
            </a:pPr>
            <a:r>
              <a:rPr lang="en"/>
              <a:t>LLMs quickly coded as unknown, and in some things (ceremonial jewellery and status symbol) was quite bad (but currency is good) </a:t>
            </a:r>
            <a:endParaRPr/>
          </a:p>
          <a:p>
            <a:pPr marL="457200" lvl="0" indent="-317500" algn="l" rtl="0">
              <a:spcBef>
                <a:spcPts val="0"/>
              </a:spcBef>
              <a:spcAft>
                <a:spcPts val="0"/>
              </a:spcAft>
              <a:buSzPts val="1400"/>
              <a:buChar char="-"/>
            </a:pPr>
            <a:r>
              <a:rPr lang="en"/>
              <a:t>Unknown category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03fa6a7c5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03fa6a7c5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a:p>
            <a:pPr marL="0" lvl="0" indent="0" algn="l" rtl="0">
              <a:spcBef>
                <a:spcPts val="0"/>
              </a:spcBef>
              <a:spcAft>
                <a:spcPts val="0"/>
              </a:spcAft>
              <a:buNone/>
            </a:pPr>
            <a:r>
              <a:rPr lang="en"/>
              <a:t>Lessons? Re-coding? Challenges?</a:t>
            </a:r>
            <a:endParaRPr/>
          </a:p>
          <a:p>
            <a:pPr marL="0" lvl="0" indent="0" algn="l" rtl="0">
              <a:spcBef>
                <a:spcPts val="0"/>
              </a:spcBef>
              <a:spcAft>
                <a:spcPts val="0"/>
              </a:spcAft>
              <a:buNone/>
            </a:pPr>
            <a:r>
              <a:rPr lang="en"/>
              <a:t>Why not let ChatGPT do it? Have another go at this with another model/ type of GenAI</a:t>
            </a:r>
            <a:endParaRPr/>
          </a:p>
          <a:p>
            <a:pPr marL="0" lvl="0" indent="0" algn="l" rtl="0">
              <a:spcBef>
                <a:spcPts val="0"/>
              </a:spcBef>
              <a:spcAft>
                <a:spcPts val="0"/>
              </a:spcAft>
              <a:buNone/>
            </a:pPr>
            <a:endParaRPr/>
          </a:p>
          <a:p>
            <a:pPr marL="0" lvl="0" indent="0" algn="l" rtl="0">
              <a:spcBef>
                <a:spcPts val="0"/>
              </a:spcBef>
              <a:spcAft>
                <a:spcPts val="0"/>
              </a:spcAft>
              <a:buNone/>
            </a:pPr>
            <a:r>
              <a:rPr lang="en"/>
              <a:t>We added more colours than what the LLM got (like pink, multicoloured, etc.)</a:t>
            </a:r>
            <a:endParaRPr/>
          </a:p>
          <a:p>
            <a:pPr marL="457200" lvl="0" indent="-317500" algn="l" rtl="0">
              <a:spcBef>
                <a:spcPts val="0"/>
              </a:spcBef>
              <a:spcAft>
                <a:spcPts val="0"/>
              </a:spcAft>
              <a:buSzPts val="1400"/>
              <a:buChar char="-"/>
            </a:pPr>
            <a:r>
              <a:rPr lang="en"/>
              <a:t>Blue colours (humans and LLM agree) </a:t>
            </a:r>
            <a:endParaRPr/>
          </a:p>
          <a:p>
            <a:pPr marL="457200" lvl="0" indent="-317500" algn="l" rtl="0">
              <a:spcBef>
                <a:spcPts val="0"/>
              </a:spcBef>
              <a:spcAft>
                <a:spcPts val="0"/>
              </a:spcAft>
              <a:buSzPts val="1400"/>
              <a:buChar char="-"/>
            </a:pPr>
            <a:r>
              <a:rPr lang="en"/>
              <a:t>Few cases where LLM was wrong with blue</a:t>
            </a:r>
            <a:endParaRPr/>
          </a:p>
          <a:p>
            <a:pPr marL="457200" lvl="0" indent="-317500" algn="l" rtl="0">
              <a:spcBef>
                <a:spcPts val="0"/>
              </a:spcBef>
              <a:spcAft>
                <a:spcPts val="0"/>
              </a:spcAft>
              <a:buSzPts val="1400"/>
              <a:buChar char="-"/>
            </a:pPr>
            <a:r>
              <a:rPr lang="en"/>
              <a:t>Unknown version in colours = red as default (64 cases where it was unsure and coded as red)</a:t>
            </a:r>
            <a:endParaRPr/>
          </a:p>
          <a:p>
            <a:pPr marL="457200" lvl="0" indent="-317500" algn="l" rtl="0">
              <a:spcBef>
                <a:spcPts val="0"/>
              </a:spcBef>
              <a:spcAft>
                <a:spcPts val="0"/>
              </a:spcAft>
              <a:buSzPts val="1400"/>
              <a:buChar char="-"/>
            </a:pPr>
            <a:r>
              <a:rPr lang="en"/>
              <a:t>Fantasizing that these colours were red (how are colours constructed and where they come in a sentence)</a:t>
            </a:r>
            <a:endParaRPr/>
          </a:p>
          <a:p>
            <a:pPr marL="457200" lvl="0" indent="-317500" algn="l" rtl="0">
              <a:spcBef>
                <a:spcPts val="0"/>
              </a:spcBef>
              <a:spcAft>
                <a:spcPts val="0"/>
              </a:spcAft>
              <a:buSzPts val="1400"/>
              <a:buChar char="-"/>
            </a:pPr>
            <a:r>
              <a:rPr lang="en"/>
              <a:t>Dont trust the red, but you can trust the other colours </a:t>
            </a:r>
            <a:endParaRPr/>
          </a:p>
          <a:p>
            <a:pPr marL="457200" lvl="0" indent="-317500" algn="l" rtl="0">
              <a:spcBef>
                <a:spcPts val="0"/>
              </a:spcBef>
              <a:spcAft>
                <a:spcPts val="0"/>
              </a:spcAft>
              <a:buSzPts val="1400"/>
              <a:buChar char="-"/>
            </a:pPr>
            <a:r>
              <a:rPr lang="en"/>
              <a:t>Independent of which colours humans coded, LLMs coded as red </a:t>
            </a:r>
            <a:endParaRPr/>
          </a:p>
          <a:p>
            <a:pPr marL="457200" lvl="0" indent="-317500" algn="l" rtl="0">
              <a:spcBef>
                <a:spcPts val="0"/>
              </a:spcBef>
              <a:spcAft>
                <a:spcPts val="0"/>
              </a:spcAft>
              <a:buSzPts val="1400"/>
              <a:buChar char="-"/>
            </a:pPr>
            <a:r>
              <a:rPr lang="en"/>
              <a:t>E.g. 23 black colours, but LLM says they’re red</a:t>
            </a:r>
            <a:endParaRPr/>
          </a:p>
          <a:p>
            <a:pPr marL="457200" lvl="0" indent="-317500" algn="l" rtl="0">
              <a:spcBef>
                <a:spcPts val="0"/>
              </a:spcBef>
              <a:spcAft>
                <a:spcPts val="0"/>
              </a:spcAft>
              <a:buSzPts val="1400"/>
              <a:buChar char="-"/>
            </a:pPr>
            <a:r>
              <a:rPr lang="en"/>
              <a:t>76 blue beads and LLM says 62 </a:t>
            </a:r>
            <a:endParaRPr/>
          </a:p>
          <a:p>
            <a:pPr marL="457200" lvl="0" indent="-317500" algn="l" rtl="0">
              <a:spcBef>
                <a:spcPts val="0"/>
              </a:spcBef>
              <a:spcAft>
                <a:spcPts val="0"/>
              </a:spcAft>
              <a:buSzPts val="1400"/>
              <a:buChar char="-"/>
            </a:pPr>
            <a:r>
              <a:rPr lang="en"/>
              <a:t>Depends on the prompt and the text you are using (so LLM validation by humans remains essential)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02779815d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02779815d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000" dirty="0">
                <a:solidFill>
                  <a:schemeClr val="dk1"/>
                </a:solidFill>
              </a:rPr>
              <a:t>Karin</a:t>
            </a:r>
          </a:p>
          <a:p>
            <a:pPr marL="0" lvl="0" indent="0" algn="l" rtl="0">
              <a:lnSpc>
                <a:spcPct val="115000"/>
              </a:lnSpc>
              <a:spcBef>
                <a:spcPts val="1200"/>
              </a:spcBef>
              <a:spcAft>
                <a:spcPts val="0"/>
              </a:spcAft>
              <a:buClr>
                <a:schemeClr val="dk1"/>
              </a:buClr>
              <a:buSzPts val="1100"/>
              <a:buFont typeface="Arial"/>
              <a:buNone/>
            </a:pPr>
            <a:r>
              <a:rPr lang="en" sz="1000" dirty="0">
                <a:solidFill>
                  <a:schemeClr val="dk1"/>
                </a:solidFill>
              </a:rPr>
              <a:t>Diverse geographies of colonial currencies later (failures of colonial currency imposition – failure to </a:t>
            </a:r>
            <a:r>
              <a:rPr lang="en" sz="1000" dirty="0" err="1">
                <a:solidFill>
                  <a:schemeClr val="dk1"/>
                </a:solidFill>
              </a:rPr>
              <a:t>realise</a:t>
            </a:r>
            <a:r>
              <a:rPr lang="en" sz="1000" dirty="0">
                <a:solidFill>
                  <a:schemeClr val="dk1"/>
                </a:solidFill>
              </a:rPr>
              <a:t> greater circulation/ trade routes established?)</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endParaRPr lang="en-GB" sz="1800" dirty="0">
              <a:effectLst/>
              <a:latin typeface="MinionPro"/>
            </a:endParaRP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GB" sz="1800" dirty="0">
                <a:effectLst/>
                <a:latin typeface="MinionPro"/>
              </a:rPr>
              <a:t>The vast majority of these goods were well made and durable: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GB" sz="1800" dirty="0">
                <a:effectLst/>
                <a:latin typeface="MinionPro"/>
              </a:rPr>
              <a:t>- the ‘gewgaw myth’—the notion that Africans were gullible, indiscriminate trading partners, exchanging captives for trinkets, defective firearms, and cheap drink—has long since been debunked.</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endParaRPr sz="10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dirty="0">
                <a:solidFill>
                  <a:schemeClr val="dk1"/>
                </a:solidFill>
              </a:rPr>
              <a:t>Paul Lovejoy points out that </a:t>
            </a:r>
            <a:r>
              <a:rPr lang="en" sz="1000" b="1" dirty="0">
                <a:solidFill>
                  <a:schemeClr val="dk1"/>
                </a:solidFill>
              </a:rPr>
              <a:t>virtually all pre-colonial economies </a:t>
            </a:r>
            <a:r>
              <a:rPr lang="en" sz="1000" dirty="0">
                <a:solidFill>
                  <a:schemeClr val="dk1"/>
                </a:solidFill>
              </a:rPr>
              <a:t>required the use of </a:t>
            </a:r>
            <a:r>
              <a:rPr lang="en" sz="1000" b="1" dirty="0">
                <a:solidFill>
                  <a:schemeClr val="dk1"/>
                </a:solidFill>
              </a:rPr>
              <a:t>circulating mediums of exchange </a:t>
            </a:r>
            <a:r>
              <a:rPr lang="en" sz="1000" dirty="0">
                <a:solidFill>
                  <a:schemeClr val="dk1"/>
                </a:solidFill>
              </a:rPr>
              <a:t>and units of account. </a:t>
            </a:r>
          </a:p>
          <a:p>
            <a:pPr marL="0" lvl="0" indent="0" algn="l" rtl="0">
              <a:lnSpc>
                <a:spcPct val="115000"/>
              </a:lnSpc>
              <a:spcBef>
                <a:spcPts val="1200"/>
              </a:spcBef>
              <a:spcAft>
                <a:spcPts val="0"/>
              </a:spcAft>
              <a:buClr>
                <a:schemeClr val="dk1"/>
              </a:buClr>
              <a:buSzPts val="1100"/>
              <a:buFont typeface="Arial"/>
              <a:buNone/>
            </a:pPr>
            <a:endParaRPr lang="en" sz="10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dirty="0">
                <a:solidFill>
                  <a:schemeClr val="dk1"/>
                </a:solidFill>
              </a:rPr>
              <a:t>However, as David Richardson has pointed out, the discussion on these currency objects has been “usually restricted to a </a:t>
            </a:r>
            <a:r>
              <a:rPr lang="en" sz="1000" b="1" dirty="0">
                <a:solidFill>
                  <a:schemeClr val="dk1"/>
                </a:solidFill>
              </a:rPr>
              <a:t>cursory listing of certain well-known trade goods </a:t>
            </a:r>
            <a:r>
              <a:rPr lang="en" sz="1000" dirty="0">
                <a:solidFill>
                  <a:schemeClr val="dk1"/>
                </a:solidFill>
              </a:rPr>
              <a:t>without a serious analysis of what this means”</a:t>
            </a:r>
          </a:p>
          <a:p>
            <a:pPr marL="0" lvl="0" indent="0" algn="l" rtl="0">
              <a:lnSpc>
                <a:spcPct val="115000"/>
              </a:lnSpc>
              <a:spcBef>
                <a:spcPts val="1200"/>
              </a:spcBef>
              <a:spcAft>
                <a:spcPts val="0"/>
              </a:spcAft>
              <a:buClr>
                <a:schemeClr val="dk1"/>
              </a:buClr>
              <a:buSzPts val="1100"/>
              <a:buFont typeface="Arial"/>
              <a:buNone/>
            </a:pPr>
            <a:endParaRPr lang="en" sz="10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000"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056ec98824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056ec98824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Karin</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Paul Lovejoy points out that virtually all pre-colonial economies required the use of circulating mediums of exchange and units of account. However, as David Richardson has pointed out, the discussion on these currency objects has been “usually restricted to a cursory listing of certain well-known trade goods without a serious analysis of what this means”</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000">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Keep it short. If you have 20 minutes, you don’t want to talk 10 minutes about the work of others.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02779815d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02779815d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a:p>
            <a:pPr marL="0" lvl="0" indent="0" algn="l" rtl="0">
              <a:spcBef>
                <a:spcPts val="0"/>
              </a:spcBef>
              <a:spcAft>
                <a:spcPts val="0"/>
              </a:spcAft>
              <a:buNone/>
            </a:pPr>
            <a:r>
              <a:rPr lang="en"/>
              <a:t>Percentages based on full corpus, but need to revise summary stats for the paper</a:t>
            </a:r>
            <a:endParaRPr/>
          </a:p>
          <a:p>
            <a:pPr marL="0" lvl="0" indent="0" algn="l" rtl="0">
              <a:spcBef>
                <a:spcPts val="0"/>
              </a:spcBef>
              <a:spcAft>
                <a:spcPts val="0"/>
              </a:spcAft>
              <a:buNone/>
            </a:pPr>
            <a:r>
              <a:rPr lang="en"/>
              <a:t>Number of travellers added to the corpus at the beginning of the collaboration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02d016ffba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02d016ffba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a:t>
            </a:r>
            <a:endParaRPr/>
          </a:p>
          <a:p>
            <a:pPr marL="0" lvl="0" indent="0" algn="l" rtl="0">
              <a:spcBef>
                <a:spcPts val="0"/>
              </a:spcBef>
              <a:spcAft>
                <a:spcPts val="0"/>
              </a:spcAft>
              <a:buNone/>
            </a:pPr>
            <a:r>
              <a:rPr lang="en"/>
              <a:t>Data quality = min. 150 words per page, use OCR to check for quality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00ffd830b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00ffd830b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02d016ffba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02d016ffba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28.jp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title" idx="4294967295"/>
          </p:nvPr>
        </p:nvSpPr>
        <p:spPr>
          <a:xfrm>
            <a:off x="102450" y="1020800"/>
            <a:ext cx="8939100" cy="1393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900">
                <a:solidFill>
                  <a:srgbClr val="212121"/>
                </a:solidFill>
                <a:latin typeface="Arial"/>
                <a:ea typeface="Arial"/>
                <a:cs typeface="Arial"/>
                <a:sym typeface="Arial"/>
              </a:rPr>
              <a:t>Currency areas in modern precolonial Africa:</a:t>
            </a:r>
            <a:r>
              <a:rPr lang="en" sz="3200">
                <a:solidFill>
                  <a:srgbClr val="212121"/>
                </a:solidFill>
                <a:latin typeface="Arial"/>
                <a:ea typeface="Arial"/>
                <a:cs typeface="Arial"/>
                <a:sym typeface="Arial"/>
              </a:rPr>
              <a:t>  </a:t>
            </a:r>
            <a:endParaRPr sz="3200">
              <a:solidFill>
                <a:srgbClr val="212121"/>
              </a:solidFill>
              <a:latin typeface="Arial"/>
              <a:ea typeface="Arial"/>
              <a:cs typeface="Arial"/>
              <a:sym typeface="Arial"/>
            </a:endParaRPr>
          </a:p>
          <a:p>
            <a:pPr marL="0" lvl="0" indent="0" algn="ctr" rtl="0">
              <a:lnSpc>
                <a:spcPct val="115000"/>
              </a:lnSpc>
              <a:spcBef>
                <a:spcPts val="0"/>
              </a:spcBef>
              <a:spcAft>
                <a:spcPts val="0"/>
              </a:spcAft>
              <a:buNone/>
            </a:pPr>
            <a:r>
              <a:rPr lang="en" sz="2900">
                <a:solidFill>
                  <a:srgbClr val="212121"/>
                </a:solidFill>
                <a:latin typeface="Arial"/>
                <a:ea typeface="Arial"/>
                <a:cs typeface="Arial"/>
                <a:sym typeface="Arial"/>
              </a:rPr>
              <a:t>New insights from traveller accounts</a:t>
            </a:r>
            <a:endParaRPr sz="6500"/>
          </a:p>
        </p:txBody>
      </p:sp>
      <p:sp>
        <p:nvSpPr>
          <p:cNvPr id="73" name="Google Shape;73;p13"/>
          <p:cNvSpPr txBox="1">
            <a:spLocks noGrp="1"/>
          </p:cNvSpPr>
          <p:nvPr>
            <p:ph type="body" idx="4294967295"/>
          </p:nvPr>
        </p:nvSpPr>
        <p:spPr>
          <a:xfrm>
            <a:off x="212425" y="2414600"/>
            <a:ext cx="86421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2"/>
              </a:buClr>
              <a:buSzPts val="1100"/>
              <a:buFont typeface="Arial"/>
              <a:buNone/>
            </a:pPr>
            <a:r>
              <a:rPr lang="en" sz="1600" dirty="0"/>
              <a:t>Lauren Coetzee¹     Karin Pallaver²     Alessandro De Cola²     Edward Kerby³     Alexander Moradi</a:t>
            </a:r>
            <a:r>
              <a:rPr lang="en" sz="1500" baseline="30000" dirty="0"/>
              <a:t>4</a:t>
            </a:r>
            <a:endParaRPr sz="1500" b="1" baseline="30000" dirty="0">
              <a:solidFill>
                <a:srgbClr val="212121"/>
              </a:solidFill>
            </a:endParaRPr>
          </a:p>
        </p:txBody>
      </p:sp>
      <p:sp>
        <p:nvSpPr>
          <p:cNvPr id="74" name="Google Shape;74;p13"/>
          <p:cNvSpPr txBox="1"/>
          <p:nvPr/>
        </p:nvSpPr>
        <p:spPr>
          <a:xfrm>
            <a:off x="212425" y="4153038"/>
            <a:ext cx="1859400" cy="8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aseline="30000">
                <a:solidFill>
                  <a:schemeClr val="dk2"/>
                </a:solidFill>
                <a:latin typeface="Lato"/>
                <a:ea typeface="Lato"/>
                <a:cs typeface="Arial" panose="020B0604020202020204" pitchFamily="34" charset="0"/>
                <a:sym typeface="Lato"/>
              </a:rPr>
              <a:t>1</a:t>
            </a:r>
            <a:r>
              <a:rPr lang="en" sz="1000">
                <a:solidFill>
                  <a:schemeClr val="dk2"/>
                </a:solidFill>
                <a:latin typeface="Lato"/>
                <a:ea typeface="Lato"/>
                <a:cs typeface="Arial" panose="020B0604020202020204" pitchFamily="34" charset="0"/>
                <a:sym typeface="Lato"/>
              </a:rPr>
              <a:t> University of Luxembourg</a:t>
            </a:r>
            <a:endParaRPr sz="1000">
              <a:solidFill>
                <a:schemeClr val="dk2"/>
              </a:solidFill>
              <a:latin typeface="Lato"/>
              <a:ea typeface="Lato"/>
              <a:cs typeface="Arial" panose="020B0604020202020204" pitchFamily="34" charset="0"/>
              <a:sym typeface="Lato"/>
            </a:endParaRPr>
          </a:p>
          <a:p>
            <a:pPr marL="0" lvl="0" indent="0" algn="l" rtl="0">
              <a:spcBef>
                <a:spcPts val="0"/>
              </a:spcBef>
              <a:spcAft>
                <a:spcPts val="0"/>
              </a:spcAft>
              <a:buNone/>
            </a:pPr>
            <a:r>
              <a:rPr lang="en" sz="1000" baseline="30000">
                <a:solidFill>
                  <a:schemeClr val="dk2"/>
                </a:solidFill>
                <a:latin typeface="Lato"/>
                <a:ea typeface="Lato"/>
                <a:cs typeface="Arial" panose="020B0604020202020204" pitchFamily="34" charset="0"/>
                <a:sym typeface="Lato"/>
              </a:rPr>
              <a:t>2 </a:t>
            </a:r>
            <a:r>
              <a:rPr lang="en" sz="1000">
                <a:solidFill>
                  <a:schemeClr val="dk2"/>
                </a:solidFill>
                <a:latin typeface="Lato"/>
                <a:ea typeface="Lato"/>
                <a:cs typeface="Arial" panose="020B0604020202020204" pitchFamily="34" charset="0"/>
                <a:sym typeface="Lato"/>
              </a:rPr>
              <a:t>University of Bologna</a:t>
            </a:r>
            <a:endParaRPr sz="1000">
              <a:solidFill>
                <a:schemeClr val="dk2"/>
              </a:solidFill>
              <a:latin typeface="Lato"/>
              <a:ea typeface="Lato"/>
              <a:cs typeface="Arial" panose="020B0604020202020204" pitchFamily="34" charset="0"/>
              <a:sym typeface="Lato"/>
            </a:endParaRPr>
          </a:p>
          <a:p>
            <a:pPr marL="0" lvl="0" indent="0" algn="l" rtl="0">
              <a:spcBef>
                <a:spcPts val="0"/>
              </a:spcBef>
              <a:spcAft>
                <a:spcPts val="0"/>
              </a:spcAft>
              <a:buNone/>
            </a:pPr>
            <a:r>
              <a:rPr lang="en" sz="1000" baseline="30000">
                <a:solidFill>
                  <a:schemeClr val="dk2"/>
                </a:solidFill>
                <a:latin typeface="Lato"/>
                <a:ea typeface="Lato"/>
                <a:cs typeface="Arial" panose="020B0604020202020204" pitchFamily="34" charset="0"/>
                <a:sym typeface="Lato"/>
              </a:rPr>
              <a:t>3</a:t>
            </a:r>
            <a:r>
              <a:rPr lang="en" sz="1000">
                <a:solidFill>
                  <a:schemeClr val="dk2"/>
                </a:solidFill>
                <a:latin typeface="Lato"/>
                <a:ea typeface="Lato"/>
                <a:cs typeface="Arial" panose="020B0604020202020204" pitchFamily="34" charset="0"/>
                <a:sym typeface="Lato"/>
              </a:rPr>
              <a:t> Stellenbosch University</a:t>
            </a:r>
            <a:endParaRPr sz="1000">
              <a:solidFill>
                <a:schemeClr val="dk2"/>
              </a:solidFill>
              <a:latin typeface="Lato"/>
              <a:ea typeface="Lato"/>
              <a:cs typeface="Arial" panose="020B0604020202020204" pitchFamily="34" charset="0"/>
              <a:sym typeface="Lato"/>
            </a:endParaRPr>
          </a:p>
          <a:p>
            <a:pPr marL="0" lvl="0" indent="0" algn="l" rtl="0">
              <a:spcBef>
                <a:spcPts val="0"/>
              </a:spcBef>
              <a:spcAft>
                <a:spcPts val="0"/>
              </a:spcAft>
              <a:buNone/>
            </a:pPr>
            <a:r>
              <a:rPr lang="en" sz="1000" baseline="30000">
                <a:solidFill>
                  <a:schemeClr val="dk2"/>
                </a:solidFill>
                <a:latin typeface="Lato"/>
                <a:ea typeface="Lato"/>
                <a:cs typeface="Arial" panose="020B0604020202020204" pitchFamily="34" charset="0"/>
                <a:sym typeface="Lato"/>
              </a:rPr>
              <a:t>4</a:t>
            </a:r>
            <a:r>
              <a:rPr lang="en" sz="1000">
                <a:solidFill>
                  <a:schemeClr val="dk2"/>
                </a:solidFill>
                <a:latin typeface="Lato"/>
                <a:ea typeface="Lato"/>
                <a:cs typeface="Arial" panose="020B0604020202020204" pitchFamily="34" charset="0"/>
                <a:sym typeface="Lato"/>
              </a:rPr>
              <a:t> University of Bozen-Bolzano</a:t>
            </a:r>
            <a:endParaRPr sz="1000">
              <a:solidFill>
                <a:schemeClr val="dk2"/>
              </a:solidFill>
              <a:latin typeface="Lato"/>
              <a:ea typeface="Lato"/>
              <a:cs typeface="Arial" panose="020B0604020202020204" pitchFamily="34" charset="0"/>
              <a:sym typeface="Lato"/>
            </a:endParaRPr>
          </a:p>
          <a:p>
            <a:pPr marL="0" lvl="0" indent="0" algn="l" rtl="0">
              <a:spcBef>
                <a:spcPts val="0"/>
              </a:spcBef>
              <a:spcAft>
                <a:spcPts val="0"/>
              </a:spcAft>
              <a:buNone/>
            </a:pPr>
            <a:endParaRPr sz="1800">
              <a:solidFill>
                <a:schemeClr val="dk2"/>
              </a:solidFill>
              <a:latin typeface="Lato"/>
              <a:ea typeface="Lato"/>
              <a:cs typeface="Arial" panose="020B0604020202020204" pitchFamily="34" charset="0"/>
              <a:sym typeface="Lato"/>
            </a:endParaRPr>
          </a:p>
        </p:txBody>
      </p:sp>
      <p:pic>
        <p:nvPicPr>
          <p:cNvPr id="75" name="Google Shape;75;p13"/>
          <p:cNvPicPr preferRelativeResize="0"/>
          <p:nvPr/>
        </p:nvPicPr>
        <p:blipFill rotWithShape="1">
          <a:blip r:embed="rId3">
            <a:alphaModFix/>
          </a:blip>
          <a:srcRect l="7306" t="12581" r="8327" b="18176"/>
          <a:stretch/>
        </p:blipFill>
        <p:spPr>
          <a:xfrm>
            <a:off x="2110388" y="3777513"/>
            <a:ext cx="3980186" cy="1143387"/>
          </a:xfrm>
          <a:prstGeom prst="rect">
            <a:avLst/>
          </a:prstGeom>
          <a:noFill/>
          <a:ln>
            <a:noFill/>
          </a:ln>
        </p:spPr>
      </p:pic>
      <p:pic>
        <p:nvPicPr>
          <p:cNvPr id="76" name="Google Shape;76;p13"/>
          <p:cNvPicPr preferRelativeResize="0"/>
          <p:nvPr/>
        </p:nvPicPr>
        <p:blipFill>
          <a:blip r:embed="rId4">
            <a:alphaModFix/>
          </a:blip>
          <a:stretch>
            <a:fillRect/>
          </a:stretch>
        </p:blipFill>
        <p:spPr>
          <a:xfrm>
            <a:off x="152400" y="152400"/>
            <a:ext cx="8839198" cy="704050"/>
          </a:xfrm>
          <a:prstGeom prst="rect">
            <a:avLst/>
          </a:prstGeom>
          <a:noFill/>
          <a:ln>
            <a:noFill/>
          </a:ln>
        </p:spPr>
      </p:pic>
      <p:grpSp>
        <p:nvGrpSpPr>
          <p:cNvPr id="77" name="Google Shape;77;p13"/>
          <p:cNvGrpSpPr/>
          <p:nvPr/>
        </p:nvGrpSpPr>
        <p:grpSpPr>
          <a:xfrm>
            <a:off x="6281538" y="3710338"/>
            <a:ext cx="2709639" cy="1430149"/>
            <a:chOff x="6357738" y="3766700"/>
            <a:chExt cx="2709639" cy="1430149"/>
          </a:xfrm>
        </p:grpSpPr>
        <p:pic>
          <p:nvPicPr>
            <p:cNvPr id="78" name="Google Shape;78;p13"/>
            <p:cNvPicPr preferRelativeResize="0"/>
            <p:nvPr/>
          </p:nvPicPr>
          <p:blipFill>
            <a:blip r:embed="rId5">
              <a:alphaModFix/>
            </a:blip>
            <a:stretch>
              <a:fillRect/>
            </a:stretch>
          </p:blipFill>
          <p:spPr>
            <a:xfrm>
              <a:off x="7543950" y="3766700"/>
              <a:ext cx="1430175" cy="1430149"/>
            </a:xfrm>
            <a:prstGeom prst="rect">
              <a:avLst/>
            </a:prstGeom>
            <a:noFill/>
            <a:ln>
              <a:noFill/>
            </a:ln>
          </p:spPr>
        </p:pic>
        <p:pic>
          <p:nvPicPr>
            <p:cNvPr id="79" name="Google Shape;79;p13"/>
            <p:cNvPicPr preferRelativeResize="0"/>
            <p:nvPr/>
          </p:nvPicPr>
          <p:blipFill rotWithShape="1">
            <a:blip r:embed="rId6">
              <a:alphaModFix/>
            </a:blip>
            <a:srcRect l="24971" t="34280" r="53310" b="35603"/>
            <a:stretch/>
          </p:blipFill>
          <p:spPr>
            <a:xfrm>
              <a:off x="6357738" y="4225138"/>
              <a:ext cx="1245450" cy="400550"/>
            </a:xfrm>
            <a:prstGeom prst="rect">
              <a:avLst/>
            </a:prstGeom>
            <a:noFill/>
            <a:ln>
              <a:noFill/>
            </a:ln>
          </p:spPr>
        </p:pic>
        <p:pic>
          <p:nvPicPr>
            <p:cNvPr id="80" name="Google Shape;80;p13"/>
            <p:cNvPicPr preferRelativeResize="0"/>
            <p:nvPr/>
          </p:nvPicPr>
          <p:blipFill rotWithShape="1">
            <a:blip r:embed="rId6">
              <a:alphaModFix/>
            </a:blip>
            <a:srcRect l="49357" t="34280" r="3392" b="35603"/>
            <a:stretch/>
          </p:blipFill>
          <p:spPr>
            <a:xfrm>
              <a:off x="6357750" y="4604250"/>
              <a:ext cx="2709627" cy="400550"/>
            </a:xfrm>
            <a:prstGeom prst="rect">
              <a:avLst/>
            </a:prstGeom>
            <a:noFill/>
            <a:ln>
              <a:noFill/>
            </a:ln>
          </p:spPr>
        </p:pic>
      </p:grpSp>
      <p:sp>
        <p:nvSpPr>
          <p:cNvPr id="81" name="Google Shape;81;p13"/>
          <p:cNvSpPr txBox="1"/>
          <p:nvPr/>
        </p:nvSpPr>
        <p:spPr>
          <a:xfrm>
            <a:off x="2786250" y="2952800"/>
            <a:ext cx="3571500" cy="10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chemeClr val="dk2"/>
                </a:solidFill>
                <a:latin typeface="Lato"/>
                <a:ea typeface="Lato"/>
                <a:cs typeface="Arial" panose="020B0604020202020204" pitchFamily="34" charset="0"/>
                <a:sym typeface="Lato"/>
              </a:rPr>
              <a:t>PhD Colloquium</a:t>
            </a:r>
            <a:endParaRPr>
              <a:solidFill>
                <a:schemeClr val="dk2"/>
              </a:solidFill>
              <a:latin typeface="Lato"/>
              <a:ea typeface="Lato"/>
              <a:cs typeface="Arial" panose="020B0604020202020204" pitchFamily="34" charset="0"/>
              <a:sym typeface="Lato"/>
            </a:endParaRPr>
          </a:p>
          <a:p>
            <a:pPr marL="0" lvl="0" indent="0" algn="ctr" rtl="0">
              <a:spcBef>
                <a:spcPts val="0"/>
              </a:spcBef>
              <a:spcAft>
                <a:spcPts val="0"/>
              </a:spcAft>
              <a:buNone/>
            </a:pPr>
            <a:r>
              <a:rPr lang="en">
                <a:solidFill>
                  <a:schemeClr val="dk2"/>
                </a:solidFill>
                <a:latin typeface="Lato"/>
                <a:ea typeface="Lato"/>
                <a:cs typeface="Arial" panose="020B0604020202020204" pitchFamily="34" charset="0"/>
                <a:sym typeface="Lato"/>
              </a:rPr>
              <a:t>18th October, 2024</a:t>
            </a:r>
            <a:endParaRPr>
              <a:solidFill>
                <a:schemeClr val="dk2"/>
              </a:solidFill>
              <a:latin typeface="Lato"/>
              <a:ea typeface="Lato"/>
              <a:cs typeface="Arial" panose="020B0604020202020204" pitchFamily="34" charset="0"/>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62" name="Google Shape;162;p22"/>
          <p:cNvSpPr txBox="1">
            <a:spLocks noGrp="1"/>
          </p:cNvSpPr>
          <p:nvPr>
            <p:ph type="title" idx="4294967295"/>
          </p:nvPr>
        </p:nvSpPr>
        <p:spPr>
          <a:xfrm>
            <a:off x="2886375" y="258525"/>
            <a:ext cx="3357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Methodology (V)</a:t>
            </a:r>
            <a:endParaRPr/>
          </a:p>
        </p:txBody>
      </p:sp>
      <p:sp>
        <p:nvSpPr>
          <p:cNvPr id="163" name="Google Shape;163;p22"/>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
        <p:nvSpPr>
          <p:cNvPr id="164" name="Google Shape;164;p22"/>
          <p:cNvSpPr txBox="1"/>
          <p:nvPr/>
        </p:nvSpPr>
        <p:spPr>
          <a:xfrm>
            <a:off x="313075" y="1087700"/>
            <a:ext cx="3454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Lato"/>
                <a:ea typeface="Lato"/>
                <a:cs typeface="Lato"/>
                <a:sym typeface="Lato"/>
              </a:rPr>
              <a:t>Beads Database</a:t>
            </a:r>
            <a:endParaRPr sz="1800" b="1">
              <a:solidFill>
                <a:schemeClr val="dk2"/>
              </a:solidFill>
              <a:latin typeface="Lato"/>
              <a:ea typeface="Lato"/>
              <a:cs typeface="Lato"/>
              <a:sym typeface="Lato"/>
            </a:endParaRPr>
          </a:p>
        </p:txBody>
      </p:sp>
      <p:sp>
        <p:nvSpPr>
          <p:cNvPr id="165" name="Google Shape;165;p22"/>
          <p:cNvSpPr txBox="1"/>
          <p:nvPr/>
        </p:nvSpPr>
        <p:spPr>
          <a:xfrm>
            <a:off x="421875" y="1698725"/>
            <a:ext cx="8286600" cy="27726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Searched the corpus for the word </a:t>
            </a:r>
            <a:r>
              <a:rPr lang="en" sz="1600" b="1" i="1">
                <a:solidFill>
                  <a:schemeClr val="dk2"/>
                </a:solidFill>
                <a:latin typeface="Lato"/>
                <a:ea typeface="Lato"/>
                <a:cs typeface="Lato"/>
                <a:sym typeface="Lato"/>
              </a:rPr>
              <a:t>bead/s</a:t>
            </a:r>
            <a:r>
              <a:rPr lang="en" sz="1600">
                <a:solidFill>
                  <a:schemeClr val="dk2"/>
                </a:solidFill>
                <a:latin typeface="Lato"/>
                <a:ea typeface="Lato"/>
                <a:cs typeface="Lato"/>
                <a:sym typeface="Lato"/>
              </a:rPr>
              <a:t> and a dictionary for </a:t>
            </a:r>
            <a:r>
              <a:rPr lang="en" sz="1600" b="1" i="1">
                <a:solidFill>
                  <a:schemeClr val="dk2"/>
                </a:solidFill>
                <a:latin typeface="Lato"/>
                <a:ea typeface="Lato"/>
                <a:cs typeface="Lato"/>
                <a:sym typeface="Lato"/>
              </a:rPr>
              <a:t>African </a:t>
            </a:r>
            <a:r>
              <a:rPr lang="en" sz="1600" i="1">
                <a:solidFill>
                  <a:schemeClr val="dk2"/>
                </a:solidFill>
                <a:latin typeface="Lato"/>
                <a:ea typeface="Lato"/>
                <a:cs typeface="Lato"/>
                <a:sym typeface="Lato"/>
              </a:rPr>
              <a:t>terms</a:t>
            </a:r>
            <a:r>
              <a:rPr lang="en" sz="1600">
                <a:solidFill>
                  <a:schemeClr val="dk2"/>
                </a:solidFill>
                <a:latin typeface="Lato"/>
                <a:ea typeface="Lato"/>
                <a:cs typeface="Lato"/>
                <a:sym typeface="Lato"/>
              </a:rPr>
              <a:t> for beads.</a:t>
            </a:r>
            <a:endParaRPr sz="1600">
              <a:solidFill>
                <a:schemeClr val="dk2"/>
              </a:solidFill>
              <a:latin typeface="Lato"/>
              <a:ea typeface="Lato"/>
              <a:cs typeface="Lato"/>
              <a:sym typeface="Lato"/>
            </a:endParaRPr>
          </a:p>
          <a:p>
            <a:pPr marL="457200" lvl="0" indent="-330200" algn="l" rtl="0">
              <a:lnSpc>
                <a:spcPct val="115000"/>
              </a:lnSpc>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Search returned ~10,000 observations.</a:t>
            </a:r>
            <a:endParaRPr sz="1600">
              <a:solidFill>
                <a:schemeClr val="dk2"/>
              </a:solidFill>
              <a:latin typeface="Lato"/>
              <a:ea typeface="Lato"/>
              <a:cs typeface="Lato"/>
              <a:sym typeface="Lato"/>
            </a:endParaRPr>
          </a:p>
          <a:p>
            <a:pPr marL="914400" lvl="1" indent="-330200" algn="l" rtl="0">
              <a:lnSpc>
                <a:spcPct val="115000"/>
              </a:lnSpc>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Exported database of text `snippet’s, full pages - with pre and post ‘context’ pages, </a:t>
            </a:r>
            <a:endParaRPr sz="1600">
              <a:solidFill>
                <a:schemeClr val="dk2"/>
              </a:solidFill>
              <a:latin typeface="Lato"/>
              <a:ea typeface="Lato"/>
              <a:cs typeface="Lato"/>
              <a:sym typeface="Lato"/>
            </a:endParaRPr>
          </a:p>
          <a:p>
            <a:pPr marL="914400" lvl="0" indent="0" algn="l" rtl="0">
              <a:lnSpc>
                <a:spcPct val="115000"/>
              </a:lnSpc>
              <a:spcBef>
                <a:spcPts val="0"/>
              </a:spcBef>
              <a:spcAft>
                <a:spcPts val="0"/>
              </a:spcAft>
              <a:buNone/>
            </a:pPr>
            <a:r>
              <a:rPr lang="en" sz="1600">
                <a:solidFill>
                  <a:schemeClr val="dk2"/>
                </a:solidFill>
                <a:latin typeface="Lato"/>
                <a:ea typeface="Lato"/>
                <a:cs typeface="Lato"/>
                <a:sym typeface="Lato"/>
              </a:rPr>
              <a:t>for each observations - and associated metadata.</a:t>
            </a:r>
            <a:endParaRPr sz="1600">
              <a:solidFill>
                <a:schemeClr val="dk2"/>
              </a:solidFill>
              <a:latin typeface="Lato"/>
              <a:ea typeface="Lato"/>
              <a:cs typeface="Lato"/>
              <a:sym typeface="Lato"/>
            </a:endParaRPr>
          </a:p>
          <a:p>
            <a:pPr marL="457200" lvl="0" indent="-330200" algn="l" rtl="0">
              <a:lnSpc>
                <a:spcPct val="115000"/>
              </a:lnSpc>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Hand coded </a:t>
            </a:r>
            <a:r>
              <a:rPr lang="en" sz="1600" b="1">
                <a:solidFill>
                  <a:schemeClr val="dk2"/>
                </a:solidFill>
                <a:latin typeface="Lato"/>
                <a:ea typeface="Lato"/>
                <a:cs typeface="Lato"/>
                <a:sym typeface="Lato"/>
              </a:rPr>
              <a:t>14 variables</a:t>
            </a:r>
            <a:r>
              <a:rPr lang="en" sz="1600">
                <a:solidFill>
                  <a:schemeClr val="dk2"/>
                </a:solidFill>
                <a:latin typeface="Lato"/>
                <a:ea typeface="Lato"/>
                <a:cs typeface="Lato"/>
                <a:sym typeface="Lato"/>
              </a:rPr>
              <a:t> for each observation.</a:t>
            </a:r>
            <a:endParaRPr sz="1600">
              <a:solidFill>
                <a:schemeClr val="dk2"/>
              </a:solidFill>
              <a:latin typeface="Lato"/>
              <a:ea typeface="Lato"/>
              <a:cs typeface="Lato"/>
              <a:sym typeface="Lato"/>
            </a:endParaRPr>
          </a:p>
          <a:p>
            <a:pPr marL="914400" lvl="1" indent="-330200" algn="l" rtl="0">
              <a:lnSpc>
                <a:spcPct val="115000"/>
              </a:lnSpc>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Price, Size, Colour, Location, Function </a:t>
            </a:r>
            <a:endParaRPr sz="1600">
              <a:solidFill>
                <a:schemeClr val="dk2"/>
              </a:solidFill>
              <a:latin typeface="Lato"/>
              <a:ea typeface="Lato"/>
              <a:cs typeface="Lato"/>
              <a:sym typeface="Lato"/>
            </a:endParaRPr>
          </a:p>
          <a:p>
            <a:pPr marL="914400" lvl="1" indent="-330200" algn="l" rtl="0">
              <a:lnSpc>
                <a:spcPct val="115000"/>
              </a:lnSpc>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Origin, Shape, Type, Name, Relationship</a:t>
            </a:r>
            <a:endParaRPr sz="1600">
              <a:solidFill>
                <a:schemeClr val="dk2"/>
              </a:solidFill>
              <a:latin typeface="Lato"/>
              <a:ea typeface="Lato"/>
              <a:cs typeface="Lato"/>
              <a:sym typeface="Lato"/>
            </a:endParaRPr>
          </a:p>
          <a:p>
            <a:pPr marL="914400" lvl="1" indent="-330200" algn="l" rtl="0">
              <a:lnSpc>
                <a:spcPct val="115000"/>
              </a:lnSpc>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Unit, Ethnic Group, Nature of Exchange, Interaction</a:t>
            </a:r>
            <a:endParaRPr sz="1600">
              <a:solidFill>
                <a:schemeClr val="dk2"/>
              </a:solidFill>
              <a:latin typeface="Lato"/>
              <a:ea typeface="Lato"/>
              <a:cs typeface="Lato"/>
              <a:sym typeface="Lato"/>
            </a:endParaRPr>
          </a:p>
          <a:p>
            <a:pPr marL="457200" lvl="0" indent="-330200" algn="l" rtl="0">
              <a:lnSpc>
                <a:spcPct val="115000"/>
              </a:lnSpc>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Coded working sample currently contains ~2,000 observations</a:t>
            </a:r>
            <a:endParaRPr sz="1600">
              <a:solidFill>
                <a:schemeClr val="dk2"/>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a:spLocks noGrp="1"/>
          </p:cNvSpPr>
          <p:nvPr>
            <p:ph type="title" idx="4294967295"/>
          </p:nvPr>
        </p:nvSpPr>
        <p:spPr>
          <a:xfrm>
            <a:off x="853950" y="383400"/>
            <a:ext cx="7436100" cy="153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a:t>Function of Beads</a:t>
            </a:r>
            <a:endParaRPr sz="5000"/>
          </a:p>
        </p:txBody>
      </p:sp>
      <p:sp>
        <p:nvSpPr>
          <p:cNvPr id="171" name="Google Shape;171;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172" name="Google Shape;172;p23"/>
          <p:cNvPicPr preferRelativeResize="0"/>
          <p:nvPr/>
        </p:nvPicPr>
        <p:blipFill rotWithShape="1">
          <a:blip r:embed="rId3">
            <a:alphaModFix/>
          </a:blip>
          <a:srcRect l="5978" t="16955" r="35868" b="37244"/>
          <a:stretch/>
        </p:blipFill>
        <p:spPr>
          <a:xfrm>
            <a:off x="3747270" y="1561850"/>
            <a:ext cx="2076666" cy="2483400"/>
          </a:xfrm>
          <a:prstGeom prst="rect">
            <a:avLst/>
          </a:prstGeom>
          <a:noFill/>
          <a:ln>
            <a:noFill/>
          </a:ln>
        </p:spPr>
      </p:pic>
      <p:pic>
        <p:nvPicPr>
          <p:cNvPr id="173" name="Google Shape;173;p23"/>
          <p:cNvPicPr preferRelativeResize="0"/>
          <p:nvPr/>
        </p:nvPicPr>
        <p:blipFill rotWithShape="1">
          <a:blip r:embed="rId4">
            <a:alphaModFix/>
          </a:blip>
          <a:srcRect l="7746" t="22895" r="39985" b="34430"/>
          <a:stretch/>
        </p:blipFill>
        <p:spPr>
          <a:xfrm>
            <a:off x="1751288" y="1561850"/>
            <a:ext cx="1995982" cy="2483398"/>
          </a:xfrm>
          <a:prstGeom prst="rect">
            <a:avLst/>
          </a:prstGeom>
          <a:noFill/>
          <a:ln>
            <a:noFill/>
          </a:ln>
        </p:spPr>
      </p:pic>
      <p:pic>
        <p:nvPicPr>
          <p:cNvPr id="174" name="Google Shape;174;p23"/>
          <p:cNvPicPr preferRelativeResize="0"/>
          <p:nvPr/>
        </p:nvPicPr>
        <p:blipFill rotWithShape="1">
          <a:blip r:embed="rId5">
            <a:alphaModFix/>
          </a:blip>
          <a:srcRect l="24198" t="26493" r="29283" b="22780"/>
          <a:stretch/>
        </p:blipFill>
        <p:spPr>
          <a:xfrm>
            <a:off x="5823937" y="1561850"/>
            <a:ext cx="1568775" cy="2483400"/>
          </a:xfrm>
          <a:prstGeom prst="rect">
            <a:avLst/>
          </a:prstGeom>
          <a:noFill/>
          <a:ln>
            <a:noFill/>
          </a:ln>
        </p:spPr>
      </p:pic>
      <p:sp>
        <p:nvSpPr>
          <p:cNvPr id="175" name="Google Shape;175;p23"/>
          <p:cNvSpPr txBox="1"/>
          <p:nvPr/>
        </p:nvSpPr>
        <p:spPr>
          <a:xfrm>
            <a:off x="2174038" y="4045250"/>
            <a:ext cx="1150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2"/>
                </a:solidFill>
                <a:latin typeface="Lato"/>
                <a:ea typeface="Lato"/>
                <a:cs typeface="Lato"/>
                <a:sym typeface="Lato"/>
              </a:rPr>
              <a:t>“Turkana Woman”</a:t>
            </a:r>
            <a:endParaRPr sz="900">
              <a:solidFill>
                <a:schemeClr val="dk2"/>
              </a:solidFill>
              <a:latin typeface="Lato"/>
              <a:ea typeface="Lato"/>
              <a:cs typeface="Lato"/>
              <a:sym typeface="Lato"/>
            </a:endParaRPr>
          </a:p>
        </p:txBody>
      </p:sp>
      <p:sp>
        <p:nvSpPr>
          <p:cNvPr id="176" name="Google Shape;176;p23"/>
          <p:cNvSpPr txBox="1"/>
          <p:nvPr/>
        </p:nvSpPr>
        <p:spPr>
          <a:xfrm>
            <a:off x="4210350" y="4045250"/>
            <a:ext cx="1150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2"/>
                </a:solidFill>
                <a:latin typeface="Lato"/>
                <a:ea typeface="Lato"/>
                <a:cs typeface="Lato"/>
                <a:sym typeface="Lato"/>
              </a:rPr>
              <a:t>“A Reshiat Woman”</a:t>
            </a:r>
            <a:endParaRPr sz="900">
              <a:solidFill>
                <a:schemeClr val="dk2"/>
              </a:solidFill>
              <a:latin typeface="Lato"/>
              <a:ea typeface="Lato"/>
              <a:cs typeface="Lato"/>
              <a:sym typeface="Lato"/>
            </a:endParaRPr>
          </a:p>
        </p:txBody>
      </p:sp>
      <p:sp>
        <p:nvSpPr>
          <p:cNvPr id="177" name="Google Shape;177;p23"/>
          <p:cNvSpPr txBox="1"/>
          <p:nvPr/>
        </p:nvSpPr>
        <p:spPr>
          <a:xfrm>
            <a:off x="5982225" y="4045250"/>
            <a:ext cx="1252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2"/>
                </a:solidFill>
                <a:latin typeface="Lato"/>
                <a:ea typeface="Lato"/>
                <a:cs typeface="Lato"/>
                <a:sym typeface="Lato"/>
              </a:rPr>
              <a:t>“Ukambani Woman”</a:t>
            </a:r>
            <a:endParaRPr sz="900">
              <a:solidFill>
                <a:schemeClr val="dk2"/>
              </a:solidFill>
              <a:latin typeface="Lato"/>
              <a:ea typeface="Lato"/>
              <a:cs typeface="Lato"/>
              <a:sym typeface="Lato"/>
            </a:endParaRPr>
          </a:p>
        </p:txBody>
      </p:sp>
      <p:sp>
        <p:nvSpPr>
          <p:cNvPr id="178" name="Google Shape;178;p23"/>
          <p:cNvSpPr txBox="1"/>
          <p:nvPr/>
        </p:nvSpPr>
        <p:spPr>
          <a:xfrm>
            <a:off x="2246850" y="4368350"/>
            <a:ext cx="50775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2"/>
                </a:solidFill>
                <a:latin typeface="Lato"/>
                <a:ea typeface="Lato"/>
                <a:cs typeface="Lato"/>
                <a:sym typeface="Lato"/>
              </a:rPr>
              <a:t>S. Teleki &amp; L. von Höhnel. “Discovery of Lakes Rudolf and Stefanie,” Vol.II, 1887. </a:t>
            </a:r>
            <a:endParaRPr sz="900">
              <a:solidFill>
                <a:schemeClr val="dk2"/>
              </a:solidFill>
              <a:latin typeface="Lato"/>
              <a:ea typeface="Lato"/>
              <a:cs typeface="Lato"/>
              <a:sym typeface="Lato"/>
            </a:endParaRPr>
          </a:p>
        </p:txBody>
      </p:sp>
      <p:sp>
        <p:nvSpPr>
          <p:cNvPr id="179" name="Google Shape;179;p23"/>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185" name="Google Shape;185;p24"/>
          <p:cNvPicPr preferRelativeResize="0"/>
          <p:nvPr/>
        </p:nvPicPr>
        <p:blipFill rotWithShape="1">
          <a:blip r:embed="rId3">
            <a:alphaModFix/>
          </a:blip>
          <a:srcRect/>
          <a:stretch/>
        </p:blipFill>
        <p:spPr>
          <a:xfrm>
            <a:off x="1321313" y="156425"/>
            <a:ext cx="6501384" cy="4532325"/>
          </a:xfrm>
          <a:prstGeom prst="rect">
            <a:avLst/>
          </a:prstGeom>
          <a:noFill/>
          <a:ln>
            <a:noFill/>
          </a:ln>
        </p:spPr>
      </p:pic>
      <p:sp>
        <p:nvSpPr>
          <p:cNvPr id="186" name="Google Shape;186;p24"/>
          <p:cNvSpPr txBox="1"/>
          <p:nvPr/>
        </p:nvSpPr>
        <p:spPr>
          <a:xfrm>
            <a:off x="7821575" y="3834650"/>
            <a:ext cx="74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rPr>
              <a:t>N=1,798</a:t>
            </a:r>
            <a:endParaRPr sz="1100">
              <a:solidFill>
                <a:schemeClr val="dk2"/>
              </a:solidFill>
            </a:endParaRPr>
          </a:p>
        </p:txBody>
      </p:sp>
      <p:sp>
        <p:nvSpPr>
          <p:cNvPr id="187" name="Google Shape;187;p24"/>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193" name="Google Shape;193;p25"/>
          <p:cNvPicPr preferRelativeResize="0"/>
          <p:nvPr/>
        </p:nvPicPr>
        <p:blipFill>
          <a:blip r:embed="rId3">
            <a:alphaModFix/>
          </a:blip>
          <a:stretch>
            <a:fillRect/>
          </a:stretch>
        </p:blipFill>
        <p:spPr>
          <a:xfrm>
            <a:off x="1362463" y="135050"/>
            <a:ext cx="6419087" cy="4553712"/>
          </a:xfrm>
          <a:prstGeom prst="rect">
            <a:avLst/>
          </a:prstGeom>
          <a:noFill/>
          <a:ln>
            <a:noFill/>
          </a:ln>
        </p:spPr>
      </p:pic>
      <p:sp>
        <p:nvSpPr>
          <p:cNvPr id="194" name="Google Shape;194;p25"/>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200" name="Google Shape;200;p26"/>
          <p:cNvPicPr preferRelativeResize="0"/>
          <p:nvPr/>
        </p:nvPicPr>
        <p:blipFill>
          <a:blip r:embed="rId3">
            <a:alphaModFix/>
          </a:blip>
          <a:stretch>
            <a:fillRect/>
          </a:stretch>
        </p:blipFill>
        <p:spPr>
          <a:xfrm>
            <a:off x="1344175" y="134000"/>
            <a:ext cx="6455663" cy="4512400"/>
          </a:xfrm>
          <a:prstGeom prst="rect">
            <a:avLst/>
          </a:prstGeom>
          <a:noFill/>
          <a:ln>
            <a:noFill/>
          </a:ln>
        </p:spPr>
      </p:pic>
      <p:sp>
        <p:nvSpPr>
          <p:cNvPr id="201" name="Google Shape;201;p26"/>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207" name="Google Shape;207;p27"/>
          <p:cNvPicPr preferRelativeResize="0"/>
          <p:nvPr/>
        </p:nvPicPr>
        <p:blipFill>
          <a:blip r:embed="rId3">
            <a:alphaModFix/>
          </a:blip>
          <a:stretch>
            <a:fillRect/>
          </a:stretch>
        </p:blipFill>
        <p:spPr>
          <a:xfrm>
            <a:off x="1344163" y="135050"/>
            <a:ext cx="6455664" cy="4553712"/>
          </a:xfrm>
          <a:prstGeom prst="rect">
            <a:avLst/>
          </a:prstGeom>
          <a:noFill/>
          <a:ln>
            <a:noFill/>
          </a:ln>
        </p:spPr>
      </p:pic>
      <p:sp>
        <p:nvSpPr>
          <p:cNvPr id="208" name="Google Shape;208;p27"/>
          <p:cNvSpPr txBox="1"/>
          <p:nvPr/>
        </p:nvSpPr>
        <p:spPr>
          <a:xfrm>
            <a:off x="7799825" y="3815800"/>
            <a:ext cx="74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rPr>
              <a:t>N=1,798</a:t>
            </a:r>
            <a:endParaRPr sz="1100">
              <a:solidFill>
                <a:schemeClr val="dk2"/>
              </a:solidFill>
            </a:endParaRPr>
          </a:p>
        </p:txBody>
      </p:sp>
      <p:sp>
        <p:nvSpPr>
          <p:cNvPr id="209" name="Google Shape;209;p27"/>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215" name="Google Shape;215;p28"/>
          <p:cNvSpPr txBox="1"/>
          <p:nvPr/>
        </p:nvSpPr>
        <p:spPr>
          <a:xfrm>
            <a:off x="6920225" y="3899175"/>
            <a:ext cx="74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rPr>
              <a:t>N=1,798</a:t>
            </a:r>
            <a:endParaRPr sz="1100">
              <a:solidFill>
                <a:schemeClr val="dk2"/>
              </a:solidFill>
            </a:endParaRPr>
          </a:p>
        </p:txBody>
      </p:sp>
      <p:pic>
        <p:nvPicPr>
          <p:cNvPr id="216" name="Google Shape;216;p28"/>
          <p:cNvPicPr preferRelativeResize="0"/>
          <p:nvPr/>
        </p:nvPicPr>
        <p:blipFill>
          <a:blip r:embed="rId3">
            <a:alphaModFix/>
          </a:blip>
          <a:stretch>
            <a:fillRect/>
          </a:stretch>
        </p:blipFill>
        <p:spPr>
          <a:xfrm>
            <a:off x="1367826" y="122350"/>
            <a:ext cx="6408349" cy="4566399"/>
          </a:xfrm>
          <a:prstGeom prst="rect">
            <a:avLst/>
          </a:prstGeom>
          <a:noFill/>
          <a:ln>
            <a:noFill/>
          </a:ln>
        </p:spPr>
      </p:pic>
      <p:sp>
        <p:nvSpPr>
          <p:cNvPr id="217" name="Google Shape;217;p28"/>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9"/>
          <p:cNvSpPr txBox="1">
            <a:spLocks noGrp="1"/>
          </p:cNvSpPr>
          <p:nvPr>
            <p:ph type="title"/>
          </p:nvPr>
        </p:nvSpPr>
        <p:spPr>
          <a:xfrm>
            <a:off x="853950" y="1304850"/>
            <a:ext cx="7436100" cy="153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t>Relationship with Goods</a:t>
            </a:r>
            <a:endParaRPr sz="5000"/>
          </a:p>
        </p:txBody>
      </p:sp>
      <p:sp>
        <p:nvSpPr>
          <p:cNvPr id="223" name="Google Shape;223;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229" name="Google Shape;229;p30"/>
          <p:cNvPicPr preferRelativeResize="0"/>
          <p:nvPr/>
        </p:nvPicPr>
        <p:blipFill>
          <a:blip r:embed="rId3">
            <a:alphaModFix/>
          </a:blip>
          <a:stretch>
            <a:fillRect/>
          </a:stretch>
        </p:blipFill>
        <p:spPr>
          <a:xfrm>
            <a:off x="981538" y="116750"/>
            <a:ext cx="6256786" cy="4572000"/>
          </a:xfrm>
          <a:prstGeom prst="rect">
            <a:avLst/>
          </a:prstGeom>
          <a:noFill/>
          <a:ln>
            <a:noFill/>
          </a:ln>
        </p:spPr>
      </p:pic>
      <p:sp>
        <p:nvSpPr>
          <p:cNvPr id="230" name="Google Shape;230;p30"/>
          <p:cNvSpPr txBox="1"/>
          <p:nvPr/>
        </p:nvSpPr>
        <p:spPr>
          <a:xfrm>
            <a:off x="7238325" y="3789150"/>
            <a:ext cx="74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rPr>
              <a:t>N=1,087</a:t>
            </a:r>
            <a:endParaRPr sz="1100">
              <a:solidFill>
                <a:schemeClr val="dk2"/>
              </a:solidFill>
            </a:endParaRPr>
          </a:p>
        </p:txBody>
      </p:sp>
      <p:sp>
        <p:nvSpPr>
          <p:cNvPr id="231" name="Google Shape;231;p30"/>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1"/>
          <p:cNvSpPr txBox="1">
            <a:spLocks noGrp="1"/>
          </p:cNvSpPr>
          <p:nvPr>
            <p:ph type="title"/>
          </p:nvPr>
        </p:nvSpPr>
        <p:spPr>
          <a:xfrm>
            <a:off x="853950" y="1304850"/>
            <a:ext cx="7436100" cy="153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t>Colour of Beads</a:t>
            </a:r>
            <a:endParaRPr sz="5000"/>
          </a:p>
        </p:txBody>
      </p:sp>
      <p:sp>
        <p:nvSpPr>
          <p:cNvPr id="237" name="Google Shape;237;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title" idx="4294967295"/>
          </p:nvPr>
        </p:nvSpPr>
        <p:spPr>
          <a:xfrm>
            <a:off x="3382950" y="296225"/>
            <a:ext cx="23781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Motivation</a:t>
            </a:r>
            <a:endParaRPr/>
          </a:p>
        </p:txBody>
      </p:sp>
      <p:sp>
        <p:nvSpPr>
          <p:cNvPr id="87" name="Google Shape;87;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88" name="Google Shape;88;p14"/>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
        <p:nvSpPr>
          <p:cNvPr id="89" name="Google Shape;89;p14"/>
          <p:cNvSpPr txBox="1"/>
          <p:nvPr/>
        </p:nvSpPr>
        <p:spPr>
          <a:xfrm>
            <a:off x="179950" y="1107250"/>
            <a:ext cx="4515300" cy="2846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Beads were used for exchange and trade in different epochs, and African regions.</a:t>
            </a:r>
            <a:endParaRPr sz="1600">
              <a:solidFill>
                <a:schemeClr val="dk2"/>
              </a:solidFill>
              <a:latin typeface="Lato"/>
              <a:ea typeface="Lato"/>
              <a:cs typeface="Lato"/>
              <a:sym typeface="Lato"/>
            </a:endParaRPr>
          </a:p>
          <a:p>
            <a:pPr marL="457200" lvl="0" indent="0" algn="l" rtl="0">
              <a:spcBef>
                <a:spcPts val="0"/>
              </a:spcBef>
              <a:spcAft>
                <a:spcPts val="0"/>
              </a:spcAft>
              <a:buNone/>
            </a:pPr>
            <a:endParaRPr sz="1600">
              <a:solidFill>
                <a:schemeClr val="dk2"/>
              </a:solidFill>
              <a:latin typeface="Lato"/>
              <a:ea typeface="Lato"/>
              <a:cs typeface="Lato"/>
              <a:sym typeface="Lato"/>
            </a:endParaRPr>
          </a:p>
          <a:p>
            <a:pPr marL="457200" lvl="0" indent="-330200" algn="l" rtl="0">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Their circulation shows currency areas and trade connections </a:t>
            </a:r>
            <a:r>
              <a:rPr lang="en" sz="1600" i="1">
                <a:solidFill>
                  <a:schemeClr val="dk2"/>
                </a:solidFill>
                <a:latin typeface="Lato"/>
                <a:ea typeface="Lato"/>
                <a:cs typeface="Lato"/>
                <a:sym typeface="Lato"/>
              </a:rPr>
              <a:t>within </a:t>
            </a:r>
            <a:r>
              <a:rPr lang="en" sz="1600">
                <a:solidFill>
                  <a:schemeClr val="dk2"/>
                </a:solidFill>
                <a:latin typeface="Lato"/>
                <a:ea typeface="Lato"/>
                <a:cs typeface="Lato"/>
                <a:sym typeface="Lato"/>
              </a:rPr>
              <a:t>the continent.</a:t>
            </a:r>
            <a:endParaRPr sz="1600">
              <a:solidFill>
                <a:schemeClr val="dk2"/>
              </a:solidFill>
              <a:latin typeface="Lato"/>
              <a:ea typeface="Lato"/>
              <a:cs typeface="Lato"/>
              <a:sym typeface="Lato"/>
            </a:endParaRPr>
          </a:p>
          <a:p>
            <a:pPr marL="0" lvl="0" indent="0" algn="l" rtl="0">
              <a:spcBef>
                <a:spcPts val="0"/>
              </a:spcBef>
              <a:spcAft>
                <a:spcPts val="0"/>
              </a:spcAft>
              <a:buNone/>
            </a:pPr>
            <a:endParaRPr sz="1600">
              <a:solidFill>
                <a:schemeClr val="dk2"/>
              </a:solidFill>
              <a:latin typeface="Lato"/>
              <a:ea typeface="Lato"/>
              <a:cs typeface="Lato"/>
              <a:sym typeface="Lato"/>
            </a:endParaRPr>
          </a:p>
          <a:p>
            <a:pPr marL="457200" lvl="0" indent="-330200" algn="l" rtl="0">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Exchange is the basis of economic integration &amp; development.</a:t>
            </a:r>
            <a:endParaRPr sz="1600">
              <a:solidFill>
                <a:schemeClr val="dk2"/>
              </a:solidFill>
              <a:latin typeface="Lato"/>
              <a:ea typeface="Lato"/>
              <a:cs typeface="Lato"/>
              <a:sym typeface="Lato"/>
            </a:endParaRPr>
          </a:p>
          <a:p>
            <a:pPr marL="457200" lvl="0" indent="0" algn="l" rtl="0">
              <a:spcBef>
                <a:spcPts val="0"/>
              </a:spcBef>
              <a:spcAft>
                <a:spcPts val="0"/>
              </a:spcAft>
              <a:buNone/>
            </a:pPr>
            <a:endParaRPr sz="1600">
              <a:solidFill>
                <a:schemeClr val="dk2"/>
              </a:solidFill>
              <a:latin typeface="Lato"/>
              <a:ea typeface="Lato"/>
              <a:cs typeface="Lato"/>
              <a:sym typeface="Lato"/>
            </a:endParaRPr>
          </a:p>
          <a:p>
            <a:pPr marL="457200" lvl="0" indent="-330200" algn="l" rtl="0">
              <a:spcBef>
                <a:spcPts val="0"/>
              </a:spcBef>
              <a:spcAft>
                <a:spcPts val="0"/>
              </a:spcAft>
              <a:buClr>
                <a:schemeClr val="dk2"/>
              </a:buClr>
              <a:buSzPts val="1600"/>
              <a:buFont typeface="Lato"/>
              <a:buChar char="●"/>
            </a:pPr>
            <a:r>
              <a:rPr lang="en" sz="1600">
                <a:solidFill>
                  <a:schemeClr val="dk2"/>
                </a:solidFill>
                <a:latin typeface="Lato"/>
                <a:ea typeface="Lato"/>
                <a:cs typeface="Lato"/>
                <a:sym typeface="Lato"/>
              </a:rPr>
              <a:t>Beads are therefore our window into these processes.</a:t>
            </a:r>
            <a:endParaRPr sz="1600">
              <a:solidFill>
                <a:schemeClr val="dk2"/>
              </a:solidFill>
              <a:latin typeface="Lato"/>
              <a:ea typeface="Lato"/>
              <a:cs typeface="Lato"/>
              <a:sym typeface="Lato"/>
            </a:endParaRPr>
          </a:p>
          <a:p>
            <a:pPr marL="457200" lvl="0" indent="0" algn="l" rtl="0">
              <a:spcBef>
                <a:spcPts val="0"/>
              </a:spcBef>
              <a:spcAft>
                <a:spcPts val="0"/>
              </a:spcAft>
              <a:buNone/>
            </a:pPr>
            <a:endParaRPr sz="1600">
              <a:solidFill>
                <a:schemeClr val="dk2"/>
              </a:solidFill>
              <a:latin typeface="Lato"/>
              <a:ea typeface="Lato"/>
              <a:cs typeface="Lato"/>
              <a:sym typeface="Lato"/>
            </a:endParaRPr>
          </a:p>
          <a:p>
            <a:pPr marL="457200" lvl="0" indent="0" algn="l" rtl="0">
              <a:spcBef>
                <a:spcPts val="0"/>
              </a:spcBef>
              <a:spcAft>
                <a:spcPts val="0"/>
              </a:spcAft>
              <a:buNone/>
            </a:pPr>
            <a:endParaRPr sz="1600">
              <a:solidFill>
                <a:schemeClr val="dk2"/>
              </a:solidFill>
              <a:latin typeface="Lato"/>
              <a:ea typeface="Lato"/>
              <a:cs typeface="Lato"/>
              <a:sym typeface="Lato"/>
            </a:endParaRPr>
          </a:p>
          <a:p>
            <a:pPr marL="457200" lvl="0" indent="0" algn="l" rtl="0">
              <a:spcBef>
                <a:spcPts val="0"/>
              </a:spcBef>
              <a:spcAft>
                <a:spcPts val="0"/>
              </a:spcAft>
              <a:buNone/>
            </a:pPr>
            <a:endParaRPr sz="1600">
              <a:solidFill>
                <a:schemeClr val="dk2"/>
              </a:solidFill>
              <a:latin typeface="Lato"/>
              <a:ea typeface="Lato"/>
              <a:cs typeface="Lato"/>
              <a:sym typeface="Lato"/>
            </a:endParaRPr>
          </a:p>
          <a:p>
            <a:pPr marL="0" lvl="0" indent="0" algn="l" rtl="0">
              <a:spcBef>
                <a:spcPts val="0"/>
              </a:spcBef>
              <a:spcAft>
                <a:spcPts val="0"/>
              </a:spcAft>
              <a:buNone/>
            </a:pPr>
            <a:endParaRPr sz="1600">
              <a:solidFill>
                <a:schemeClr val="dk2"/>
              </a:solidFill>
              <a:latin typeface="Lato"/>
              <a:ea typeface="Lato"/>
              <a:cs typeface="Lato"/>
              <a:sym typeface="Lato"/>
            </a:endParaRPr>
          </a:p>
          <a:p>
            <a:pPr marL="457200" lvl="0" indent="0" algn="l" rtl="0">
              <a:spcBef>
                <a:spcPts val="0"/>
              </a:spcBef>
              <a:spcAft>
                <a:spcPts val="0"/>
              </a:spcAft>
              <a:buNone/>
            </a:pPr>
            <a:endParaRPr sz="1600">
              <a:solidFill>
                <a:schemeClr val="dk2"/>
              </a:solidFill>
              <a:latin typeface="Lato"/>
              <a:ea typeface="Lato"/>
              <a:cs typeface="Lato"/>
              <a:sym typeface="Lato"/>
            </a:endParaRPr>
          </a:p>
          <a:p>
            <a:pPr marL="0" lvl="0" indent="0" algn="l" rtl="0">
              <a:spcBef>
                <a:spcPts val="0"/>
              </a:spcBef>
              <a:spcAft>
                <a:spcPts val="0"/>
              </a:spcAft>
              <a:buNone/>
            </a:pPr>
            <a:endParaRPr sz="1600">
              <a:solidFill>
                <a:schemeClr val="dk2"/>
              </a:solidFill>
              <a:latin typeface="Lato"/>
              <a:ea typeface="Lato"/>
              <a:cs typeface="Lato"/>
              <a:sym typeface="Lato"/>
            </a:endParaRPr>
          </a:p>
          <a:p>
            <a:pPr marL="0" lvl="0" indent="0" algn="l" rtl="0">
              <a:spcBef>
                <a:spcPts val="0"/>
              </a:spcBef>
              <a:spcAft>
                <a:spcPts val="0"/>
              </a:spcAft>
              <a:buNone/>
            </a:pPr>
            <a:endParaRPr sz="1600">
              <a:solidFill>
                <a:schemeClr val="dk2"/>
              </a:solidFill>
              <a:latin typeface="Lato"/>
              <a:ea typeface="Lato"/>
              <a:cs typeface="Lato"/>
              <a:sym typeface="Lato"/>
            </a:endParaRPr>
          </a:p>
          <a:p>
            <a:pPr marL="0" lvl="0" indent="0" algn="l" rtl="0">
              <a:spcBef>
                <a:spcPts val="0"/>
              </a:spcBef>
              <a:spcAft>
                <a:spcPts val="0"/>
              </a:spcAft>
              <a:buNone/>
            </a:pPr>
            <a:endParaRPr sz="1600">
              <a:solidFill>
                <a:schemeClr val="dk2"/>
              </a:solidFill>
              <a:latin typeface="Lato"/>
              <a:ea typeface="Lato"/>
              <a:cs typeface="Lato"/>
              <a:sym typeface="Lato"/>
            </a:endParaRPr>
          </a:p>
          <a:p>
            <a:pPr marL="457200" lvl="0" indent="0" algn="l" rtl="0">
              <a:spcBef>
                <a:spcPts val="0"/>
              </a:spcBef>
              <a:spcAft>
                <a:spcPts val="0"/>
              </a:spcAft>
              <a:buNone/>
            </a:pPr>
            <a:endParaRPr sz="1600">
              <a:solidFill>
                <a:schemeClr val="dk2"/>
              </a:solidFill>
              <a:latin typeface="Lato"/>
              <a:ea typeface="Lato"/>
              <a:cs typeface="Lato"/>
              <a:sym typeface="Lato"/>
            </a:endParaRPr>
          </a:p>
          <a:p>
            <a:pPr marL="0" lvl="0" indent="0" algn="l" rtl="0">
              <a:spcBef>
                <a:spcPts val="0"/>
              </a:spcBef>
              <a:spcAft>
                <a:spcPts val="0"/>
              </a:spcAft>
              <a:buNone/>
            </a:pPr>
            <a:endParaRPr sz="1600">
              <a:solidFill>
                <a:schemeClr val="dk2"/>
              </a:solidFill>
              <a:latin typeface="Lato"/>
              <a:ea typeface="Lato"/>
              <a:cs typeface="Lato"/>
              <a:sym typeface="Lato"/>
            </a:endParaRPr>
          </a:p>
          <a:p>
            <a:pPr marL="0" lvl="0" indent="0" algn="l" rtl="0">
              <a:spcBef>
                <a:spcPts val="0"/>
              </a:spcBef>
              <a:spcAft>
                <a:spcPts val="0"/>
              </a:spcAft>
              <a:buNone/>
            </a:pPr>
            <a:endParaRPr sz="1600">
              <a:solidFill>
                <a:schemeClr val="dk2"/>
              </a:solidFill>
              <a:latin typeface="Lato"/>
              <a:ea typeface="Lato"/>
              <a:cs typeface="Lato"/>
              <a:sym typeface="Lato"/>
            </a:endParaRPr>
          </a:p>
        </p:txBody>
      </p:sp>
      <p:pic>
        <p:nvPicPr>
          <p:cNvPr id="90" name="Google Shape;90;p14"/>
          <p:cNvPicPr preferRelativeResize="0"/>
          <p:nvPr/>
        </p:nvPicPr>
        <p:blipFill rotWithShape="1">
          <a:blip r:embed="rId3">
            <a:alphaModFix/>
          </a:blip>
          <a:srcRect l="1684" t="4353" r="10572" b="2830"/>
          <a:stretch/>
        </p:blipFill>
        <p:spPr>
          <a:xfrm rot="5400000">
            <a:off x="5675800" y="306862"/>
            <a:ext cx="2546050" cy="4369126"/>
          </a:xfrm>
          <a:prstGeom prst="rect">
            <a:avLst/>
          </a:prstGeom>
          <a:noFill/>
          <a:ln>
            <a:noFill/>
          </a:ln>
        </p:spPr>
      </p:pic>
      <p:sp>
        <p:nvSpPr>
          <p:cNvPr id="91" name="Google Shape;91;p14"/>
          <p:cNvSpPr txBox="1"/>
          <p:nvPr/>
        </p:nvSpPr>
        <p:spPr>
          <a:xfrm>
            <a:off x="4774875" y="3764450"/>
            <a:ext cx="4347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Lato"/>
                <a:ea typeface="Lato"/>
                <a:cs typeface="Lato"/>
                <a:sym typeface="Lato"/>
              </a:rPr>
              <a:t>“Chitapangwa receiving Dr. Livingstone”</a:t>
            </a:r>
            <a:endParaRPr sz="1000">
              <a:solidFill>
                <a:schemeClr val="dk2"/>
              </a:solidFill>
              <a:latin typeface="Lato"/>
              <a:ea typeface="Lato"/>
              <a:cs typeface="Lato"/>
              <a:sym typeface="Lato"/>
            </a:endParaRPr>
          </a:p>
        </p:txBody>
      </p:sp>
      <p:sp>
        <p:nvSpPr>
          <p:cNvPr id="92" name="Google Shape;92;p14"/>
          <p:cNvSpPr txBox="1"/>
          <p:nvPr/>
        </p:nvSpPr>
        <p:spPr>
          <a:xfrm>
            <a:off x="4764225" y="3953338"/>
            <a:ext cx="4369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2"/>
                </a:solidFill>
                <a:latin typeface="Lato"/>
                <a:ea typeface="Lato"/>
                <a:cs typeface="Lato"/>
                <a:sym typeface="Lato"/>
              </a:rPr>
              <a:t>Chuma, Susi &amp; H. Waller. “The Last Journals of David Livingstone, in Central Africa, from 1865 to his Death,” Vol. I, 1874.</a:t>
            </a:r>
            <a:endParaRPr sz="800">
              <a:solidFill>
                <a:schemeClr val="dk2"/>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243" name="Google Shape;243;p32"/>
          <p:cNvPicPr preferRelativeResize="0"/>
          <p:nvPr/>
        </p:nvPicPr>
        <p:blipFill>
          <a:blip r:embed="rId3">
            <a:alphaModFix/>
          </a:blip>
          <a:stretch>
            <a:fillRect/>
          </a:stretch>
        </p:blipFill>
        <p:spPr>
          <a:xfrm>
            <a:off x="1374400" y="137625"/>
            <a:ext cx="6395202" cy="4551126"/>
          </a:xfrm>
          <a:prstGeom prst="rect">
            <a:avLst/>
          </a:prstGeom>
          <a:noFill/>
          <a:ln>
            <a:noFill/>
          </a:ln>
        </p:spPr>
      </p:pic>
      <p:sp>
        <p:nvSpPr>
          <p:cNvPr id="244" name="Google Shape;244;p32"/>
          <p:cNvSpPr txBox="1"/>
          <p:nvPr/>
        </p:nvSpPr>
        <p:spPr>
          <a:xfrm>
            <a:off x="7769600" y="3391700"/>
            <a:ext cx="697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rPr>
              <a:t>N=283</a:t>
            </a:r>
            <a:endParaRPr sz="1100">
              <a:solidFill>
                <a:schemeClr val="dk2"/>
              </a:solidFill>
            </a:endParaRPr>
          </a:p>
        </p:txBody>
      </p:sp>
      <p:sp>
        <p:nvSpPr>
          <p:cNvPr id="245" name="Google Shape;245;p32"/>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title"/>
          </p:nvPr>
        </p:nvSpPr>
        <p:spPr>
          <a:xfrm>
            <a:off x="853950" y="1304850"/>
            <a:ext cx="7436100" cy="153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t>Spatial Distribution of Colours</a:t>
            </a:r>
            <a:endParaRPr sz="5000"/>
          </a:p>
        </p:txBody>
      </p:sp>
      <p:sp>
        <p:nvSpPr>
          <p:cNvPr id="251" name="Google Shape;251;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4"/>
          <p:cNvPicPr preferRelativeResize="0"/>
          <p:nvPr/>
        </p:nvPicPr>
        <p:blipFill>
          <a:blip r:embed="rId3">
            <a:alphaModFix/>
          </a:blip>
          <a:stretch>
            <a:fillRect/>
          </a:stretch>
        </p:blipFill>
        <p:spPr>
          <a:xfrm>
            <a:off x="1466437" y="698325"/>
            <a:ext cx="6200566" cy="4384026"/>
          </a:xfrm>
          <a:prstGeom prst="rect">
            <a:avLst/>
          </a:prstGeom>
          <a:noFill/>
          <a:ln>
            <a:noFill/>
          </a:ln>
        </p:spPr>
      </p:pic>
      <p:sp>
        <p:nvSpPr>
          <p:cNvPr id="257" name="Google Shape;257;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258" name="Google Shape;258;p34"/>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
        <p:nvSpPr>
          <p:cNvPr id="259" name="Google Shape;259;p34"/>
          <p:cNvSpPr txBox="1">
            <a:spLocks noGrp="1"/>
          </p:cNvSpPr>
          <p:nvPr>
            <p:ph type="title" idx="4294967295"/>
          </p:nvPr>
        </p:nvSpPr>
        <p:spPr>
          <a:xfrm>
            <a:off x="910175" y="258525"/>
            <a:ext cx="73131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Trade Interactions per Ethnic Group</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265" name="Google Shape;265;p35"/>
          <p:cNvSpPr txBox="1"/>
          <p:nvPr/>
        </p:nvSpPr>
        <p:spPr>
          <a:xfrm>
            <a:off x="5498000" y="2143388"/>
            <a:ext cx="3000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solidFill>
                  <a:schemeClr val="dk1"/>
                </a:solidFill>
                <a:latin typeface="Lato"/>
                <a:ea typeface="Lato"/>
                <a:cs typeface="Lato"/>
                <a:sym typeface="Lato"/>
              </a:rPr>
              <a:t>Red Beads</a:t>
            </a:r>
            <a:endParaRPr sz="3600" b="1">
              <a:solidFill>
                <a:schemeClr val="dk1"/>
              </a:solidFill>
              <a:latin typeface="Lato"/>
              <a:ea typeface="Lato"/>
              <a:cs typeface="Lato"/>
              <a:sym typeface="Lato"/>
            </a:endParaRPr>
          </a:p>
        </p:txBody>
      </p:sp>
      <p:sp>
        <p:nvSpPr>
          <p:cNvPr id="266" name="Google Shape;266;p35"/>
          <p:cNvSpPr txBox="1"/>
          <p:nvPr/>
        </p:nvSpPr>
        <p:spPr>
          <a:xfrm>
            <a:off x="5498000" y="3936550"/>
            <a:ext cx="30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rPr>
              <a:t>N(Colours)=283 </a:t>
            </a:r>
            <a:endParaRPr sz="1100">
              <a:solidFill>
                <a:schemeClr val="dk2"/>
              </a:solidFill>
            </a:endParaRPr>
          </a:p>
          <a:p>
            <a:pPr marL="0" lvl="0" indent="0" algn="l" rtl="0">
              <a:spcBef>
                <a:spcPts val="0"/>
              </a:spcBef>
              <a:spcAft>
                <a:spcPts val="0"/>
              </a:spcAft>
              <a:buNone/>
            </a:pPr>
            <a:r>
              <a:rPr lang="en" sz="1100">
                <a:solidFill>
                  <a:schemeClr val="dk2"/>
                </a:solidFill>
              </a:rPr>
              <a:t>N(Ethnic groups)= 390. </a:t>
            </a:r>
            <a:endParaRPr sz="1100">
              <a:solidFill>
                <a:schemeClr val="dk2"/>
              </a:solidFill>
            </a:endParaRPr>
          </a:p>
          <a:p>
            <a:pPr marL="0" lvl="0" indent="0" algn="l" rtl="0">
              <a:spcBef>
                <a:spcPts val="0"/>
              </a:spcBef>
              <a:spcAft>
                <a:spcPts val="0"/>
              </a:spcAft>
              <a:buNone/>
            </a:pPr>
            <a:r>
              <a:rPr lang="en" sz="1100">
                <a:solidFill>
                  <a:schemeClr val="dk2"/>
                </a:solidFill>
              </a:rPr>
              <a:t>N(Colours &amp; ethnic groups): 74.</a:t>
            </a:r>
            <a:endParaRPr sz="1100">
              <a:solidFill>
                <a:schemeClr val="dk2"/>
              </a:solidFill>
            </a:endParaRPr>
          </a:p>
        </p:txBody>
      </p:sp>
      <p:pic>
        <p:nvPicPr>
          <p:cNvPr id="267" name="Google Shape;267;p35"/>
          <p:cNvPicPr preferRelativeResize="0"/>
          <p:nvPr/>
        </p:nvPicPr>
        <p:blipFill>
          <a:blip r:embed="rId3">
            <a:alphaModFix/>
          </a:blip>
          <a:stretch>
            <a:fillRect/>
          </a:stretch>
        </p:blipFill>
        <p:spPr>
          <a:xfrm>
            <a:off x="857742" y="106538"/>
            <a:ext cx="4640249" cy="4812624"/>
          </a:xfrm>
          <a:prstGeom prst="rect">
            <a:avLst/>
          </a:prstGeom>
          <a:noFill/>
          <a:ln>
            <a:noFill/>
          </a:ln>
        </p:spPr>
      </p:pic>
      <p:sp>
        <p:nvSpPr>
          <p:cNvPr id="268" name="Google Shape;268;p35"/>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274" name="Google Shape;274;p36"/>
          <p:cNvPicPr preferRelativeResize="0"/>
          <p:nvPr/>
        </p:nvPicPr>
        <p:blipFill>
          <a:blip r:embed="rId3">
            <a:alphaModFix/>
          </a:blip>
          <a:stretch>
            <a:fillRect/>
          </a:stretch>
        </p:blipFill>
        <p:spPr>
          <a:xfrm>
            <a:off x="893975" y="101250"/>
            <a:ext cx="4604013" cy="4838700"/>
          </a:xfrm>
          <a:prstGeom prst="rect">
            <a:avLst/>
          </a:prstGeom>
          <a:noFill/>
          <a:ln>
            <a:noFill/>
          </a:ln>
        </p:spPr>
      </p:pic>
      <p:sp>
        <p:nvSpPr>
          <p:cNvPr id="275" name="Google Shape;275;p36"/>
          <p:cNvSpPr txBox="1"/>
          <p:nvPr/>
        </p:nvSpPr>
        <p:spPr>
          <a:xfrm>
            <a:off x="5498000" y="2202300"/>
            <a:ext cx="3000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solidFill>
                  <a:schemeClr val="dk1"/>
                </a:solidFill>
                <a:latin typeface="Lato"/>
                <a:ea typeface="Lato"/>
                <a:cs typeface="Lato"/>
                <a:sym typeface="Lato"/>
              </a:rPr>
              <a:t>Blue Beads</a:t>
            </a:r>
            <a:endParaRPr sz="3600" b="1">
              <a:solidFill>
                <a:schemeClr val="dk1"/>
              </a:solidFill>
              <a:latin typeface="Lato"/>
              <a:ea typeface="Lato"/>
              <a:cs typeface="Lato"/>
              <a:sym typeface="Lato"/>
            </a:endParaRPr>
          </a:p>
        </p:txBody>
      </p:sp>
      <p:sp>
        <p:nvSpPr>
          <p:cNvPr id="276" name="Google Shape;276;p36"/>
          <p:cNvSpPr txBox="1"/>
          <p:nvPr/>
        </p:nvSpPr>
        <p:spPr>
          <a:xfrm>
            <a:off x="5498000" y="3996050"/>
            <a:ext cx="30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rPr>
              <a:t>N(Colours)=283 </a:t>
            </a:r>
            <a:endParaRPr sz="1100">
              <a:solidFill>
                <a:schemeClr val="dk2"/>
              </a:solidFill>
            </a:endParaRPr>
          </a:p>
          <a:p>
            <a:pPr marL="0" lvl="0" indent="0" algn="l" rtl="0">
              <a:spcBef>
                <a:spcPts val="0"/>
              </a:spcBef>
              <a:spcAft>
                <a:spcPts val="0"/>
              </a:spcAft>
              <a:buNone/>
            </a:pPr>
            <a:r>
              <a:rPr lang="en" sz="1100">
                <a:solidFill>
                  <a:schemeClr val="dk2"/>
                </a:solidFill>
              </a:rPr>
              <a:t>N(Ethnic groups)= 390. </a:t>
            </a:r>
            <a:endParaRPr sz="1100">
              <a:solidFill>
                <a:schemeClr val="dk2"/>
              </a:solidFill>
            </a:endParaRPr>
          </a:p>
          <a:p>
            <a:pPr marL="0" lvl="0" indent="0" algn="l" rtl="0">
              <a:spcBef>
                <a:spcPts val="0"/>
              </a:spcBef>
              <a:spcAft>
                <a:spcPts val="0"/>
              </a:spcAft>
              <a:buNone/>
            </a:pPr>
            <a:r>
              <a:rPr lang="en" sz="1100">
                <a:solidFill>
                  <a:schemeClr val="dk2"/>
                </a:solidFill>
              </a:rPr>
              <a:t>N(Colours &amp; ethnic groups): 74.</a:t>
            </a:r>
            <a:endParaRPr sz="1100">
              <a:solidFill>
                <a:schemeClr val="dk2"/>
              </a:solidFill>
            </a:endParaRPr>
          </a:p>
        </p:txBody>
      </p:sp>
      <p:sp>
        <p:nvSpPr>
          <p:cNvPr id="277" name="Google Shape;277;p36"/>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283" name="Google Shape;283;p37"/>
          <p:cNvPicPr preferRelativeResize="0"/>
          <p:nvPr/>
        </p:nvPicPr>
        <p:blipFill>
          <a:blip r:embed="rId3">
            <a:alphaModFix/>
          </a:blip>
          <a:stretch>
            <a:fillRect/>
          </a:stretch>
        </p:blipFill>
        <p:spPr>
          <a:xfrm>
            <a:off x="677275" y="99975"/>
            <a:ext cx="4873213" cy="4838700"/>
          </a:xfrm>
          <a:prstGeom prst="rect">
            <a:avLst/>
          </a:prstGeom>
          <a:noFill/>
          <a:ln>
            <a:noFill/>
          </a:ln>
        </p:spPr>
      </p:pic>
      <p:sp>
        <p:nvSpPr>
          <p:cNvPr id="284" name="Google Shape;284;p37"/>
          <p:cNvSpPr txBox="1"/>
          <p:nvPr/>
        </p:nvSpPr>
        <p:spPr>
          <a:xfrm>
            <a:off x="5498000" y="2149875"/>
            <a:ext cx="3000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solidFill>
                  <a:schemeClr val="dk1"/>
                </a:solidFill>
                <a:latin typeface="Lato"/>
                <a:ea typeface="Lato"/>
                <a:cs typeface="Lato"/>
                <a:sym typeface="Lato"/>
              </a:rPr>
              <a:t>White Beads</a:t>
            </a:r>
            <a:endParaRPr sz="3600" b="1">
              <a:solidFill>
                <a:schemeClr val="dk1"/>
              </a:solidFill>
              <a:latin typeface="Lato"/>
              <a:ea typeface="Lato"/>
              <a:cs typeface="Lato"/>
              <a:sym typeface="Lato"/>
            </a:endParaRPr>
          </a:p>
        </p:txBody>
      </p:sp>
      <p:sp>
        <p:nvSpPr>
          <p:cNvPr id="285" name="Google Shape;285;p37"/>
          <p:cNvSpPr txBox="1"/>
          <p:nvPr/>
        </p:nvSpPr>
        <p:spPr>
          <a:xfrm>
            <a:off x="5498000" y="3996050"/>
            <a:ext cx="30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rPr>
              <a:t>N(Colours)=283 </a:t>
            </a:r>
            <a:endParaRPr sz="1100">
              <a:solidFill>
                <a:schemeClr val="dk2"/>
              </a:solidFill>
            </a:endParaRPr>
          </a:p>
          <a:p>
            <a:pPr marL="0" lvl="0" indent="0" algn="l" rtl="0">
              <a:spcBef>
                <a:spcPts val="0"/>
              </a:spcBef>
              <a:spcAft>
                <a:spcPts val="0"/>
              </a:spcAft>
              <a:buNone/>
            </a:pPr>
            <a:r>
              <a:rPr lang="en" sz="1100">
                <a:solidFill>
                  <a:schemeClr val="dk2"/>
                </a:solidFill>
              </a:rPr>
              <a:t>N(Ethnic groups)= 390. </a:t>
            </a:r>
            <a:endParaRPr sz="1100">
              <a:solidFill>
                <a:schemeClr val="dk2"/>
              </a:solidFill>
            </a:endParaRPr>
          </a:p>
          <a:p>
            <a:pPr marL="0" lvl="0" indent="0" algn="l" rtl="0">
              <a:spcBef>
                <a:spcPts val="0"/>
              </a:spcBef>
              <a:spcAft>
                <a:spcPts val="0"/>
              </a:spcAft>
              <a:buNone/>
            </a:pPr>
            <a:r>
              <a:rPr lang="en" sz="1100">
                <a:solidFill>
                  <a:schemeClr val="dk2"/>
                </a:solidFill>
              </a:rPr>
              <a:t>N(Colours &amp; ethnic groups): 74.</a:t>
            </a:r>
            <a:endParaRPr sz="1100">
              <a:solidFill>
                <a:schemeClr val="dk2"/>
              </a:solidFill>
            </a:endParaRPr>
          </a:p>
        </p:txBody>
      </p:sp>
      <p:sp>
        <p:nvSpPr>
          <p:cNvPr id="286" name="Google Shape;286;p37"/>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8"/>
          <p:cNvSpPr txBox="1">
            <a:spLocks noGrp="1"/>
          </p:cNvSpPr>
          <p:nvPr>
            <p:ph type="title" idx="4294967295"/>
          </p:nvPr>
        </p:nvSpPr>
        <p:spPr>
          <a:xfrm>
            <a:off x="851250" y="104000"/>
            <a:ext cx="7441500" cy="84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Case Study: 19th-century East Africa</a:t>
            </a:r>
            <a:endParaRPr/>
          </a:p>
        </p:txBody>
      </p:sp>
      <p:sp>
        <p:nvSpPr>
          <p:cNvPr id="292" name="Google Shape;292;p38"/>
          <p:cNvSpPr txBox="1">
            <a:spLocks noGrp="1"/>
          </p:cNvSpPr>
          <p:nvPr>
            <p:ph type="body" idx="4294967295"/>
          </p:nvPr>
        </p:nvSpPr>
        <p:spPr>
          <a:xfrm>
            <a:off x="173925" y="1109600"/>
            <a:ext cx="5844600" cy="369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can we learn using the Time Traveller corpus?</a:t>
            </a:r>
            <a:endParaRPr/>
          </a:p>
          <a:p>
            <a:pPr marL="457200" lvl="0" indent="-342900" algn="l" rtl="0">
              <a:spcBef>
                <a:spcPts val="1600"/>
              </a:spcBef>
              <a:spcAft>
                <a:spcPts val="0"/>
              </a:spcAft>
              <a:buSzPts val="1800"/>
              <a:buChar char="-"/>
            </a:pPr>
            <a:r>
              <a:rPr lang="en"/>
              <a:t>Formation of currency areas: where beads are used as currency and </a:t>
            </a:r>
            <a:r>
              <a:rPr lang="en" u="sng"/>
              <a:t>where they are </a:t>
            </a:r>
            <a:r>
              <a:rPr lang="en" i="1" u="sng"/>
              <a:t>not</a:t>
            </a:r>
            <a:r>
              <a:rPr lang="en" u="sng"/>
              <a:t> used</a:t>
            </a:r>
            <a:endParaRPr u="sng"/>
          </a:p>
          <a:p>
            <a:pPr marL="457200" lvl="0" indent="-342900" algn="l" rtl="0">
              <a:spcBef>
                <a:spcPts val="0"/>
              </a:spcBef>
              <a:spcAft>
                <a:spcPts val="0"/>
              </a:spcAft>
              <a:buSzPts val="1800"/>
              <a:buChar char="-"/>
            </a:pPr>
            <a:r>
              <a:rPr lang="en"/>
              <a:t>Overlap of functions;</a:t>
            </a:r>
            <a:endParaRPr/>
          </a:p>
          <a:p>
            <a:pPr marL="457200" lvl="0" indent="-342900" algn="l" rtl="0">
              <a:spcBef>
                <a:spcPts val="0"/>
              </a:spcBef>
              <a:spcAft>
                <a:spcPts val="0"/>
              </a:spcAft>
              <a:buSzPts val="1800"/>
              <a:buChar char="-"/>
            </a:pPr>
            <a:r>
              <a:rPr lang="en"/>
              <a:t>Relations of beads with other currencies and mediums of exchange;</a:t>
            </a:r>
            <a:endParaRPr/>
          </a:p>
          <a:p>
            <a:pPr marL="457200" lvl="0" indent="-342900" algn="l" rtl="0">
              <a:spcBef>
                <a:spcPts val="0"/>
              </a:spcBef>
              <a:spcAft>
                <a:spcPts val="0"/>
              </a:spcAft>
              <a:buSzPts val="1800"/>
              <a:buChar char="-"/>
            </a:pPr>
            <a:r>
              <a:rPr lang="en"/>
              <a:t>Currency areas not only regional: continental connections;</a:t>
            </a:r>
            <a:endParaRPr/>
          </a:p>
          <a:p>
            <a:pPr marL="457200" lvl="0" indent="-342900" algn="l" rtl="0">
              <a:spcBef>
                <a:spcPts val="0"/>
              </a:spcBef>
              <a:spcAft>
                <a:spcPts val="0"/>
              </a:spcAft>
              <a:buSzPts val="1800"/>
              <a:buChar char="-"/>
            </a:pPr>
            <a:r>
              <a:rPr lang="en"/>
              <a:t>Powerful narrative of the </a:t>
            </a:r>
            <a:r>
              <a:rPr lang="en" b="1"/>
              <a:t>web of entanglements that was created by Africans </a:t>
            </a:r>
            <a:r>
              <a:rPr lang="en"/>
              <a:t>as currency users </a:t>
            </a:r>
            <a:endParaRPr/>
          </a:p>
        </p:txBody>
      </p:sp>
      <p:sp>
        <p:nvSpPr>
          <p:cNvPr id="293" name="Google Shape;293;p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294" name="Google Shape;294;p38"/>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pic>
        <p:nvPicPr>
          <p:cNvPr id="295" name="Google Shape;295;p38"/>
          <p:cNvPicPr preferRelativeResize="0"/>
          <p:nvPr/>
        </p:nvPicPr>
        <p:blipFill rotWithShape="1">
          <a:blip r:embed="rId3">
            <a:alphaModFix/>
          </a:blip>
          <a:srcRect l="1196" t="1306" r="764" b="1199"/>
          <a:stretch/>
        </p:blipFill>
        <p:spPr>
          <a:xfrm>
            <a:off x="5972406" y="1142100"/>
            <a:ext cx="3040917" cy="3220993"/>
          </a:xfrm>
          <a:prstGeom prst="rect">
            <a:avLst/>
          </a:prstGeom>
          <a:noFill/>
          <a:ln>
            <a:noFill/>
          </a:ln>
        </p:spPr>
      </p:pic>
      <p:sp>
        <p:nvSpPr>
          <p:cNvPr id="296" name="Google Shape;296;p38"/>
          <p:cNvSpPr txBox="1"/>
          <p:nvPr/>
        </p:nvSpPr>
        <p:spPr>
          <a:xfrm>
            <a:off x="5892102" y="4347438"/>
            <a:ext cx="3077973"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latin typeface="Lato"/>
                <a:ea typeface="Lato"/>
                <a:cs typeface="Lato"/>
                <a:sym typeface="Lato"/>
              </a:rPr>
              <a:t>Bead Book, ©The Trustees of the British Museum</a:t>
            </a:r>
            <a:endParaRPr sz="1000">
              <a:solidFill>
                <a:schemeClr val="dk2"/>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302" name="Google Shape;302;p39"/>
          <p:cNvSpPr txBox="1">
            <a:spLocks noGrp="1"/>
          </p:cNvSpPr>
          <p:nvPr>
            <p:ph type="title" idx="4294967295"/>
          </p:nvPr>
        </p:nvSpPr>
        <p:spPr>
          <a:xfrm>
            <a:off x="2886375" y="258525"/>
            <a:ext cx="3357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Discussion</a:t>
            </a:r>
            <a:endParaRPr/>
          </a:p>
        </p:txBody>
      </p:sp>
      <p:sp>
        <p:nvSpPr>
          <p:cNvPr id="303" name="Google Shape;303;p39"/>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
        <p:nvSpPr>
          <p:cNvPr id="304" name="Google Shape;304;p39"/>
          <p:cNvSpPr txBox="1"/>
          <p:nvPr/>
        </p:nvSpPr>
        <p:spPr>
          <a:xfrm>
            <a:off x="313075" y="1087700"/>
            <a:ext cx="3454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Lato"/>
                <a:ea typeface="Lato"/>
                <a:cs typeface="Lato"/>
                <a:sym typeface="Lato"/>
              </a:rPr>
              <a:t>Beads Database</a:t>
            </a:r>
            <a:endParaRPr sz="1800" b="1">
              <a:solidFill>
                <a:schemeClr val="dk2"/>
              </a:solidFill>
              <a:latin typeface="Lato"/>
              <a:ea typeface="Lato"/>
              <a:cs typeface="Lato"/>
              <a:sym typeface="Lato"/>
            </a:endParaRPr>
          </a:p>
        </p:txBody>
      </p:sp>
      <p:sp>
        <p:nvSpPr>
          <p:cNvPr id="305" name="Google Shape;305;p39"/>
          <p:cNvSpPr txBox="1"/>
          <p:nvPr/>
        </p:nvSpPr>
        <p:spPr>
          <a:xfrm>
            <a:off x="421875" y="1481300"/>
            <a:ext cx="8286600" cy="3341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This is Big Data in AEH.</a:t>
            </a:r>
            <a:endParaRPr sz="1800">
              <a:solidFill>
                <a:schemeClr val="dk2"/>
              </a:solidFill>
              <a:latin typeface="Lato"/>
              <a:ea typeface="Lato"/>
              <a:cs typeface="Lato"/>
              <a:sym typeface="Lato"/>
            </a:endParaRPr>
          </a:p>
          <a:p>
            <a:pPr marL="457200" lvl="0" indent="0" algn="l" rtl="0">
              <a:spcBef>
                <a:spcPts val="0"/>
              </a:spcBef>
              <a:spcAft>
                <a:spcPts val="0"/>
              </a:spcAft>
              <a:buNone/>
            </a:pP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Relevance of Central Africa </a:t>
            </a:r>
            <a:endParaRPr sz="1800">
              <a:solidFill>
                <a:schemeClr val="dk2"/>
              </a:solidFill>
              <a:latin typeface="Lato"/>
              <a:ea typeface="Lato"/>
              <a:cs typeface="Lato"/>
              <a:sym typeface="Lato"/>
            </a:endParaRPr>
          </a:p>
          <a:p>
            <a:pPr marL="457200" lvl="0" indent="0" algn="l" rtl="0">
              <a:spcBef>
                <a:spcPts val="0"/>
              </a:spcBef>
              <a:spcAft>
                <a:spcPts val="0"/>
              </a:spcAft>
              <a:buNone/>
            </a:pP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Colour specificities based on regions </a:t>
            </a:r>
            <a:endParaRPr sz="1800">
              <a:solidFill>
                <a:schemeClr val="dk2"/>
              </a:solidFill>
              <a:latin typeface="Lato"/>
              <a:ea typeface="Lato"/>
              <a:cs typeface="Lato"/>
              <a:sym typeface="Lato"/>
            </a:endParaRPr>
          </a:p>
          <a:p>
            <a:pPr marL="457200" lvl="0" indent="0" algn="l" rtl="0">
              <a:spcBef>
                <a:spcPts val="0"/>
              </a:spcBef>
              <a:spcAft>
                <a:spcPts val="0"/>
              </a:spcAft>
              <a:buNone/>
            </a:pP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Inflation/ Exchange rates</a:t>
            </a:r>
            <a:endParaRPr sz="1800">
              <a:solidFill>
                <a:schemeClr val="dk2"/>
              </a:solidFill>
              <a:latin typeface="Lato"/>
              <a:ea typeface="Lato"/>
              <a:cs typeface="Lato"/>
              <a:sym typeface="Lato"/>
            </a:endParaRPr>
          </a:p>
          <a:p>
            <a:pPr marL="457200" lvl="0" indent="0" algn="l" rtl="0">
              <a:spcBef>
                <a:spcPts val="0"/>
              </a:spcBef>
              <a:spcAft>
                <a:spcPts val="0"/>
              </a:spcAft>
              <a:buNone/>
            </a:pP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Changing patterns of consumption</a:t>
            </a:r>
            <a:endParaRPr sz="1800">
              <a:solidFill>
                <a:schemeClr val="dk2"/>
              </a:solidFill>
              <a:latin typeface="Lato"/>
              <a:ea typeface="Lato"/>
              <a:cs typeface="Lato"/>
              <a:sym typeface="Lato"/>
            </a:endParaRPr>
          </a:p>
        </p:txBody>
      </p:sp>
      <p:pic>
        <p:nvPicPr>
          <p:cNvPr id="306" name="Google Shape;306;p39"/>
          <p:cNvPicPr preferRelativeResize="0"/>
          <p:nvPr/>
        </p:nvPicPr>
        <p:blipFill rotWithShape="1">
          <a:blip r:embed="rId3">
            <a:alphaModFix/>
          </a:blip>
          <a:srcRect t="6235"/>
          <a:stretch/>
        </p:blipFill>
        <p:spPr>
          <a:xfrm>
            <a:off x="5519250" y="79200"/>
            <a:ext cx="2677399" cy="4823000"/>
          </a:xfrm>
          <a:prstGeom prst="rect">
            <a:avLst/>
          </a:prstGeom>
          <a:noFill/>
          <a:ln>
            <a:noFill/>
          </a:ln>
        </p:spPr>
      </p:pic>
      <p:sp>
        <p:nvSpPr>
          <p:cNvPr id="307" name="Google Shape;307;p39"/>
          <p:cNvSpPr txBox="1"/>
          <p:nvPr/>
        </p:nvSpPr>
        <p:spPr>
          <a:xfrm>
            <a:off x="5179150" y="4595000"/>
            <a:ext cx="335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333333"/>
                </a:solidFill>
                <a:highlight>
                  <a:srgbClr val="FFFFFF"/>
                </a:highlight>
              </a:rPr>
              <a:t>Throne of Njouteu: Royal Couple, late 19th–early 20th century. Cameroon</a:t>
            </a:r>
            <a:endParaRPr sz="700">
              <a:solidFill>
                <a:srgbClr val="333333"/>
              </a:solidFill>
              <a:highlight>
                <a:srgbClr val="FFFFFF"/>
              </a:highlight>
            </a:endParaRPr>
          </a:p>
          <a:p>
            <a:pPr marL="0" lvl="0" indent="0" algn="l" rtl="0">
              <a:spcBef>
                <a:spcPts val="0"/>
              </a:spcBef>
              <a:spcAft>
                <a:spcPts val="0"/>
              </a:spcAft>
              <a:buNone/>
            </a:pPr>
            <a:r>
              <a:rPr lang="en" sz="700">
                <a:solidFill>
                  <a:srgbClr val="333333"/>
                </a:solidFill>
                <a:highlight>
                  <a:srgbClr val="FFFFFF"/>
                </a:highlight>
              </a:rPr>
              <a:t>The Metropolitan Museum of Art</a:t>
            </a:r>
            <a:endParaRPr sz="1300">
              <a:solidFill>
                <a:schemeClr val="dk2"/>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313" name="Google Shape;313;p40"/>
          <p:cNvSpPr txBox="1">
            <a:spLocks noGrp="1"/>
          </p:cNvSpPr>
          <p:nvPr>
            <p:ph type="title" idx="4294967295"/>
          </p:nvPr>
        </p:nvSpPr>
        <p:spPr>
          <a:xfrm>
            <a:off x="2886375" y="258525"/>
            <a:ext cx="3357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Road Ahead</a:t>
            </a:r>
            <a:endParaRPr/>
          </a:p>
        </p:txBody>
      </p:sp>
      <p:sp>
        <p:nvSpPr>
          <p:cNvPr id="314" name="Google Shape;314;p40"/>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
        <p:nvSpPr>
          <p:cNvPr id="315" name="Google Shape;315;p40"/>
          <p:cNvSpPr txBox="1"/>
          <p:nvPr/>
        </p:nvSpPr>
        <p:spPr>
          <a:xfrm>
            <a:off x="347475" y="721900"/>
            <a:ext cx="3454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Lato"/>
                <a:ea typeface="Lato"/>
                <a:cs typeface="Lato"/>
                <a:sym typeface="Lato"/>
              </a:rPr>
              <a:t>Beads Database</a:t>
            </a:r>
            <a:endParaRPr sz="1800" b="1">
              <a:solidFill>
                <a:schemeClr val="dk2"/>
              </a:solidFill>
              <a:latin typeface="Lato"/>
              <a:ea typeface="Lato"/>
              <a:cs typeface="Lato"/>
              <a:sym typeface="Lato"/>
            </a:endParaRPr>
          </a:p>
        </p:txBody>
      </p:sp>
      <p:sp>
        <p:nvSpPr>
          <p:cNvPr id="316" name="Google Shape;316;p40"/>
          <p:cNvSpPr txBox="1"/>
          <p:nvPr/>
        </p:nvSpPr>
        <p:spPr>
          <a:xfrm>
            <a:off x="421875" y="1264900"/>
            <a:ext cx="5326500" cy="3278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Complete data set </a:t>
            </a:r>
            <a:endParaRPr sz="1800">
              <a:solidFill>
                <a:schemeClr val="dk2"/>
              </a:solidFill>
              <a:latin typeface="Lato"/>
              <a:ea typeface="Lato"/>
              <a:cs typeface="Lato"/>
              <a:sym typeface="Lato"/>
            </a:endParaRPr>
          </a:p>
          <a:p>
            <a:pPr marL="457200" lvl="0" indent="0" algn="l" rtl="0">
              <a:spcBef>
                <a:spcPts val="0"/>
              </a:spcBef>
              <a:spcAft>
                <a:spcPts val="0"/>
              </a:spcAft>
              <a:buNone/>
            </a:pP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Refine Code book</a:t>
            </a:r>
            <a:endParaRPr sz="1800">
              <a:solidFill>
                <a:schemeClr val="dk2"/>
              </a:solidFill>
              <a:latin typeface="Lato"/>
              <a:ea typeface="Lato"/>
              <a:cs typeface="Lato"/>
              <a:sym typeface="Lato"/>
            </a:endParaRPr>
          </a:p>
          <a:p>
            <a:pPr marL="457200" lvl="0" indent="0" algn="l" rtl="0">
              <a:spcBef>
                <a:spcPts val="0"/>
              </a:spcBef>
              <a:spcAft>
                <a:spcPts val="0"/>
              </a:spcAft>
              <a:buNone/>
            </a:pP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Can we estimate money supply and income?</a:t>
            </a:r>
            <a:endParaRPr sz="1800">
              <a:solidFill>
                <a:schemeClr val="dk2"/>
              </a:solidFill>
              <a:latin typeface="Lato"/>
              <a:ea typeface="Lato"/>
              <a:cs typeface="Lato"/>
              <a:sym typeface="Lato"/>
            </a:endParaRPr>
          </a:p>
          <a:p>
            <a:pPr marL="457200" lvl="0" indent="0" algn="l" rtl="0">
              <a:spcBef>
                <a:spcPts val="0"/>
              </a:spcBef>
              <a:spcAft>
                <a:spcPts val="0"/>
              </a:spcAft>
              <a:buNone/>
            </a:pP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Exchange rates? Trade routes?</a:t>
            </a:r>
            <a:endParaRPr sz="1800">
              <a:solidFill>
                <a:schemeClr val="dk2"/>
              </a:solidFill>
              <a:latin typeface="Lato"/>
              <a:ea typeface="Lato"/>
              <a:cs typeface="Lato"/>
              <a:sym typeface="Lato"/>
            </a:endParaRPr>
          </a:p>
          <a:p>
            <a:pPr marL="457200" lvl="0" indent="0" algn="l" rtl="0">
              <a:spcBef>
                <a:spcPts val="0"/>
              </a:spcBef>
              <a:spcAft>
                <a:spcPts val="0"/>
              </a:spcAft>
              <a:buNone/>
            </a:pPr>
            <a:endParaRPr sz="1800">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State centralisation and the relationship with expansion of trade</a:t>
            </a:r>
            <a:endParaRPr sz="1800">
              <a:solidFill>
                <a:schemeClr val="dk2"/>
              </a:solidFill>
              <a:latin typeface="Lato"/>
              <a:ea typeface="Lato"/>
              <a:cs typeface="Lato"/>
              <a:sym typeface="Lato"/>
            </a:endParaRPr>
          </a:p>
          <a:p>
            <a:pPr marL="0" lvl="0" indent="0" algn="l" rtl="0">
              <a:spcBef>
                <a:spcPts val="0"/>
              </a:spcBef>
              <a:spcAft>
                <a:spcPts val="0"/>
              </a:spcAft>
              <a:buNone/>
            </a:pPr>
            <a:endParaRPr sz="1800">
              <a:solidFill>
                <a:schemeClr val="dk2"/>
              </a:solidFill>
              <a:latin typeface="Lato"/>
              <a:ea typeface="Lato"/>
              <a:cs typeface="Lato"/>
              <a:sym typeface="Lato"/>
            </a:endParaRPr>
          </a:p>
        </p:txBody>
      </p:sp>
      <p:pic>
        <p:nvPicPr>
          <p:cNvPr id="317" name="Google Shape;317;p40"/>
          <p:cNvPicPr preferRelativeResize="0"/>
          <p:nvPr/>
        </p:nvPicPr>
        <p:blipFill rotWithShape="1">
          <a:blip r:embed="rId3">
            <a:alphaModFix/>
          </a:blip>
          <a:srcRect l="30098" r="13683"/>
          <a:stretch/>
        </p:blipFill>
        <p:spPr>
          <a:xfrm rot="5400000">
            <a:off x="4797162" y="1367463"/>
            <a:ext cx="5299351" cy="2396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323" name="Google Shape;323;p41"/>
          <p:cNvSpPr txBox="1">
            <a:spLocks noGrp="1"/>
          </p:cNvSpPr>
          <p:nvPr>
            <p:ph type="title" idx="4294967295"/>
          </p:nvPr>
        </p:nvSpPr>
        <p:spPr>
          <a:xfrm>
            <a:off x="2893188" y="206575"/>
            <a:ext cx="3357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 You</a:t>
            </a:r>
            <a:endParaRPr/>
          </a:p>
        </p:txBody>
      </p:sp>
      <p:sp>
        <p:nvSpPr>
          <p:cNvPr id="324" name="Google Shape;324;p41"/>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pic>
        <p:nvPicPr>
          <p:cNvPr id="325" name="Google Shape;325;p41"/>
          <p:cNvPicPr preferRelativeResize="0"/>
          <p:nvPr/>
        </p:nvPicPr>
        <p:blipFill rotWithShape="1">
          <a:blip r:embed="rId3">
            <a:alphaModFix/>
          </a:blip>
          <a:srcRect l="8389" r="8381"/>
          <a:stretch/>
        </p:blipFill>
        <p:spPr>
          <a:xfrm>
            <a:off x="97726" y="1140800"/>
            <a:ext cx="3164477" cy="2957377"/>
          </a:xfrm>
          <a:prstGeom prst="rect">
            <a:avLst/>
          </a:prstGeom>
          <a:noFill/>
          <a:ln>
            <a:noFill/>
          </a:ln>
        </p:spPr>
      </p:pic>
      <p:pic>
        <p:nvPicPr>
          <p:cNvPr id="326" name="Google Shape;326;p41"/>
          <p:cNvPicPr preferRelativeResize="0"/>
          <p:nvPr/>
        </p:nvPicPr>
        <p:blipFill>
          <a:blip r:embed="rId4">
            <a:alphaModFix/>
          </a:blip>
          <a:stretch>
            <a:fillRect/>
          </a:stretch>
        </p:blipFill>
        <p:spPr>
          <a:xfrm>
            <a:off x="3262200" y="1140800"/>
            <a:ext cx="2656401" cy="2957375"/>
          </a:xfrm>
          <a:prstGeom prst="rect">
            <a:avLst/>
          </a:prstGeom>
          <a:noFill/>
          <a:ln>
            <a:noFill/>
          </a:ln>
        </p:spPr>
      </p:pic>
      <p:sp>
        <p:nvSpPr>
          <p:cNvPr id="327" name="Google Shape;327;p41"/>
          <p:cNvSpPr txBox="1"/>
          <p:nvPr/>
        </p:nvSpPr>
        <p:spPr>
          <a:xfrm>
            <a:off x="97725" y="4098175"/>
            <a:ext cx="3164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Lato"/>
                <a:ea typeface="Lato"/>
                <a:cs typeface="Lato"/>
                <a:sym typeface="Lato"/>
              </a:rPr>
              <a:t>Beads employed in African trade, M.L. Levin Manufacturer, </a:t>
            </a:r>
            <a:endParaRPr sz="800">
              <a:solidFill>
                <a:schemeClr val="dk2"/>
              </a:solidFill>
              <a:latin typeface="Lato"/>
              <a:ea typeface="Lato"/>
              <a:cs typeface="Lato"/>
              <a:sym typeface="Lato"/>
            </a:endParaRPr>
          </a:p>
          <a:p>
            <a:pPr marL="0" lvl="0" indent="0" algn="l" rtl="0">
              <a:spcBef>
                <a:spcPts val="0"/>
              </a:spcBef>
              <a:spcAft>
                <a:spcPts val="0"/>
              </a:spcAft>
              <a:buNone/>
            </a:pPr>
            <a:r>
              <a:rPr lang="en" sz="800">
                <a:solidFill>
                  <a:schemeClr val="dk2"/>
                </a:solidFill>
                <a:highlight>
                  <a:srgbClr val="FFFFFF"/>
                </a:highlight>
              </a:rPr>
              <a:t>©The Trustees of the British Museum</a:t>
            </a:r>
            <a:endParaRPr sz="800">
              <a:solidFill>
                <a:schemeClr val="dk2"/>
              </a:solidFill>
              <a:latin typeface="Lato"/>
              <a:ea typeface="Lato"/>
              <a:cs typeface="Lato"/>
              <a:sym typeface="Lato"/>
            </a:endParaRPr>
          </a:p>
        </p:txBody>
      </p:sp>
      <p:pic>
        <p:nvPicPr>
          <p:cNvPr id="328" name="Google Shape;328;p41"/>
          <p:cNvPicPr preferRelativeResize="0"/>
          <p:nvPr/>
        </p:nvPicPr>
        <p:blipFill rotWithShape="1">
          <a:blip r:embed="rId5">
            <a:alphaModFix/>
          </a:blip>
          <a:srcRect l="4698"/>
          <a:stretch/>
        </p:blipFill>
        <p:spPr>
          <a:xfrm>
            <a:off x="5918600" y="1140800"/>
            <a:ext cx="3164475" cy="2957373"/>
          </a:xfrm>
          <a:prstGeom prst="rect">
            <a:avLst/>
          </a:prstGeom>
          <a:noFill/>
          <a:ln>
            <a:noFill/>
          </a:ln>
        </p:spPr>
      </p:pic>
      <p:sp>
        <p:nvSpPr>
          <p:cNvPr id="329" name="Google Shape;329;p41"/>
          <p:cNvSpPr txBox="1"/>
          <p:nvPr/>
        </p:nvSpPr>
        <p:spPr>
          <a:xfrm>
            <a:off x="3049300" y="4098175"/>
            <a:ext cx="3082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Lato"/>
                <a:ea typeface="Lato"/>
                <a:cs typeface="Lato"/>
                <a:sym typeface="Lato"/>
              </a:rPr>
              <a:t>Joanna Then-Obluska, “Beads and pendants from the Hellenistic to Early Byzantine Red Sea port of Berenike, Egypt, Season 2014-2015,” </a:t>
            </a:r>
            <a:r>
              <a:rPr lang="en" sz="800" i="1">
                <a:solidFill>
                  <a:schemeClr val="dk2"/>
                </a:solidFill>
                <a:latin typeface="Lato"/>
                <a:ea typeface="Lato"/>
                <a:cs typeface="Lato"/>
                <a:sym typeface="Lato"/>
              </a:rPr>
              <a:t>Polish Archaeology in the Mediterranean</a:t>
            </a:r>
            <a:r>
              <a:rPr lang="en" sz="800">
                <a:solidFill>
                  <a:schemeClr val="dk2"/>
                </a:solidFill>
                <a:latin typeface="Lato"/>
                <a:ea typeface="Lato"/>
                <a:cs typeface="Lato"/>
                <a:sym typeface="Lato"/>
              </a:rPr>
              <a:t>, 2018.</a:t>
            </a:r>
            <a:endParaRPr sz="800">
              <a:solidFill>
                <a:schemeClr val="dk2"/>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idx="4294967295"/>
          </p:nvPr>
        </p:nvSpPr>
        <p:spPr>
          <a:xfrm>
            <a:off x="2714700" y="296225"/>
            <a:ext cx="3714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Research Question</a:t>
            </a:r>
            <a:endParaRPr/>
          </a:p>
        </p:txBody>
      </p:sp>
      <p:sp>
        <p:nvSpPr>
          <p:cNvPr id="98" name="Google Shape;98;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99" name="Google Shape;99;p15"/>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
        <p:nvSpPr>
          <p:cNvPr id="100" name="Google Shape;100;p15"/>
          <p:cNvSpPr txBox="1"/>
          <p:nvPr/>
        </p:nvSpPr>
        <p:spPr>
          <a:xfrm>
            <a:off x="402150" y="1308150"/>
            <a:ext cx="8339700" cy="2527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endParaRPr sz="1900" b="1">
              <a:solidFill>
                <a:schemeClr val="dk2"/>
              </a:solidFill>
              <a:latin typeface="Lato"/>
              <a:ea typeface="Lato"/>
              <a:cs typeface="Lato"/>
              <a:sym typeface="Lato"/>
            </a:endParaRPr>
          </a:p>
          <a:p>
            <a:pPr marL="0" lvl="0" indent="0" algn="just" rtl="0">
              <a:spcBef>
                <a:spcPts val="0"/>
              </a:spcBef>
              <a:spcAft>
                <a:spcPts val="0"/>
              </a:spcAft>
              <a:buNone/>
            </a:pPr>
            <a:endParaRPr sz="1900" b="1">
              <a:solidFill>
                <a:schemeClr val="dk2"/>
              </a:solidFill>
              <a:latin typeface="Lato"/>
              <a:ea typeface="Lato"/>
              <a:cs typeface="Lato"/>
              <a:sym typeface="Lato"/>
            </a:endParaRPr>
          </a:p>
          <a:p>
            <a:pPr marL="0" lvl="0" indent="0" algn="ctr" rtl="0">
              <a:spcBef>
                <a:spcPts val="0"/>
              </a:spcBef>
              <a:spcAft>
                <a:spcPts val="0"/>
              </a:spcAft>
              <a:buNone/>
            </a:pPr>
            <a:r>
              <a:rPr lang="en" sz="1900" b="1">
                <a:solidFill>
                  <a:schemeClr val="dk2"/>
                </a:solidFill>
                <a:latin typeface="Lato"/>
                <a:ea typeface="Lato"/>
                <a:cs typeface="Lato"/>
                <a:sym typeface="Lato"/>
              </a:rPr>
              <a:t>What was the regional distribution of beads across Africa over 500 years?</a:t>
            </a:r>
            <a:endParaRPr sz="1900" b="1">
              <a:solidFill>
                <a:schemeClr val="dk2"/>
              </a:solidFill>
              <a:latin typeface="Lato"/>
              <a:ea typeface="Lato"/>
              <a:cs typeface="Lato"/>
              <a:sym typeface="Lato"/>
            </a:endParaRPr>
          </a:p>
          <a:p>
            <a:pPr marL="457200" lvl="0" indent="0" algn="just" rtl="0">
              <a:spcBef>
                <a:spcPts val="0"/>
              </a:spcBef>
              <a:spcAft>
                <a:spcPts val="0"/>
              </a:spcAft>
              <a:buNone/>
            </a:pPr>
            <a:endParaRPr sz="1600">
              <a:solidFill>
                <a:schemeClr val="dk2"/>
              </a:solidFill>
              <a:latin typeface="Lato"/>
              <a:ea typeface="Lato"/>
              <a:cs typeface="Lato"/>
              <a:sym typeface="Lato"/>
            </a:endParaRPr>
          </a:p>
          <a:p>
            <a:pPr marL="457200" lvl="0" indent="0" algn="just" rtl="0">
              <a:spcBef>
                <a:spcPts val="0"/>
              </a:spcBef>
              <a:spcAft>
                <a:spcPts val="0"/>
              </a:spcAft>
              <a:buNone/>
            </a:pPr>
            <a:endParaRPr sz="1600">
              <a:solidFill>
                <a:schemeClr val="dk2"/>
              </a:solidFill>
              <a:latin typeface="Lato"/>
              <a:ea typeface="Lato"/>
              <a:cs typeface="Lato"/>
              <a:sym typeface="Lato"/>
            </a:endParaRPr>
          </a:p>
          <a:p>
            <a:pPr marL="0" lvl="0" indent="0" algn="ctr" rtl="0">
              <a:spcBef>
                <a:spcPts val="0"/>
              </a:spcBef>
              <a:spcAft>
                <a:spcPts val="0"/>
              </a:spcAft>
              <a:buNone/>
            </a:pPr>
            <a:r>
              <a:rPr lang="en" sz="1700" b="1">
                <a:solidFill>
                  <a:schemeClr val="dk2"/>
                </a:solidFill>
                <a:latin typeface="Lato"/>
                <a:ea typeface="Lato"/>
                <a:cs typeface="Lato"/>
                <a:sym typeface="Lato"/>
              </a:rPr>
              <a:t>Hypothesis: </a:t>
            </a:r>
            <a:r>
              <a:rPr lang="en" sz="1700">
                <a:solidFill>
                  <a:schemeClr val="dk2"/>
                </a:solidFill>
                <a:latin typeface="Lato"/>
                <a:ea typeface="Lato"/>
                <a:cs typeface="Lato"/>
                <a:sym typeface="Lato"/>
              </a:rPr>
              <a:t>The distribution of beads across Africa over 500 years shows how pre-colonial African regions were much more connected than previously assumed. </a:t>
            </a:r>
            <a:endParaRPr sz="1700">
              <a:solidFill>
                <a:schemeClr val="dk2"/>
              </a:solidFill>
              <a:latin typeface="Lato"/>
              <a:ea typeface="Lato"/>
              <a:cs typeface="Lato"/>
              <a:sym typeface="Lato"/>
            </a:endParaRPr>
          </a:p>
          <a:p>
            <a:pPr marL="457200" lvl="0" indent="0" algn="just" rtl="0">
              <a:spcBef>
                <a:spcPts val="0"/>
              </a:spcBef>
              <a:spcAft>
                <a:spcPts val="0"/>
              </a:spcAft>
              <a:buNone/>
            </a:pPr>
            <a:endParaRPr sz="1600">
              <a:solidFill>
                <a:schemeClr val="dk2"/>
              </a:solidFill>
              <a:latin typeface="Lato"/>
              <a:ea typeface="Lato"/>
              <a:cs typeface="Lato"/>
              <a:sym typeface="Lato"/>
            </a:endParaRPr>
          </a:p>
          <a:p>
            <a:pPr marL="457200" lvl="0" indent="0" algn="just" rtl="0">
              <a:spcBef>
                <a:spcPts val="0"/>
              </a:spcBef>
              <a:spcAft>
                <a:spcPts val="0"/>
              </a:spcAft>
              <a:buNone/>
            </a:pPr>
            <a:endParaRPr sz="1600">
              <a:solidFill>
                <a:schemeClr val="dk2"/>
              </a:solidFill>
              <a:latin typeface="Lato"/>
              <a:ea typeface="Lato"/>
              <a:cs typeface="Lato"/>
              <a:sym typeface="Lato"/>
            </a:endParaRPr>
          </a:p>
          <a:p>
            <a:pPr marL="457200" lvl="0" indent="0" algn="just" rtl="0">
              <a:spcBef>
                <a:spcPts val="0"/>
              </a:spcBef>
              <a:spcAft>
                <a:spcPts val="0"/>
              </a:spcAft>
              <a:buNone/>
            </a:pPr>
            <a:endParaRPr sz="1600">
              <a:solidFill>
                <a:schemeClr val="dk2"/>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335" name="Google Shape;335;p42"/>
          <p:cNvSpPr txBox="1">
            <a:spLocks noGrp="1"/>
          </p:cNvSpPr>
          <p:nvPr>
            <p:ph type="title" idx="4294967295"/>
          </p:nvPr>
        </p:nvSpPr>
        <p:spPr>
          <a:xfrm>
            <a:off x="1411200" y="53675"/>
            <a:ext cx="6321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Human versus Generative AI - Function of Beads</a:t>
            </a:r>
            <a:endParaRPr/>
          </a:p>
        </p:txBody>
      </p:sp>
      <p:sp>
        <p:nvSpPr>
          <p:cNvPr id="336" name="Google Shape;336;p42"/>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pic>
        <p:nvPicPr>
          <p:cNvPr id="337" name="Google Shape;337;p42"/>
          <p:cNvPicPr preferRelativeResize="0"/>
          <p:nvPr/>
        </p:nvPicPr>
        <p:blipFill>
          <a:blip r:embed="rId3">
            <a:alphaModFix/>
          </a:blip>
          <a:stretch>
            <a:fillRect/>
          </a:stretch>
        </p:blipFill>
        <p:spPr>
          <a:xfrm>
            <a:off x="-3350" y="1528400"/>
            <a:ext cx="9144001" cy="248158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343" name="Google Shape;343;p43"/>
          <p:cNvSpPr txBox="1">
            <a:spLocks noGrp="1"/>
          </p:cNvSpPr>
          <p:nvPr>
            <p:ph type="title" idx="4294967295"/>
          </p:nvPr>
        </p:nvSpPr>
        <p:spPr>
          <a:xfrm>
            <a:off x="1411200" y="53675"/>
            <a:ext cx="6321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Human versus Generative AI - Color of Beads</a:t>
            </a:r>
            <a:endParaRPr/>
          </a:p>
        </p:txBody>
      </p:sp>
      <p:sp>
        <p:nvSpPr>
          <p:cNvPr id="344" name="Google Shape;344;p43"/>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pic>
        <p:nvPicPr>
          <p:cNvPr id="345" name="Google Shape;345;p43"/>
          <p:cNvPicPr preferRelativeResize="0"/>
          <p:nvPr/>
        </p:nvPicPr>
        <p:blipFill>
          <a:blip r:embed="rId3">
            <a:alphaModFix/>
          </a:blip>
          <a:stretch>
            <a:fillRect/>
          </a:stretch>
        </p:blipFill>
        <p:spPr>
          <a:xfrm>
            <a:off x="97725" y="1351750"/>
            <a:ext cx="8648150" cy="26743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Literature</a:t>
            </a:r>
            <a:endParaRPr/>
          </a:p>
        </p:txBody>
      </p:sp>
      <p:sp>
        <p:nvSpPr>
          <p:cNvPr id="106" name="Google Shape;106;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07" name="Google Shape;107;p16"/>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
        <p:nvSpPr>
          <p:cNvPr id="108" name="Google Shape;108;p16"/>
          <p:cNvSpPr txBox="1"/>
          <p:nvPr/>
        </p:nvSpPr>
        <p:spPr>
          <a:xfrm>
            <a:off x="2849100" y="2731425"/>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dk2"/>
              </a:solidFill>
            </a:endParaRPr>
          </a:p>
        </p:txBody>
      </p:sp>
      <p:sp>
        <p:nvSpPr>
          <p:cNvPr id="109" name="Google Shape;109;p16"/>
          <p:cNvSpPr txBox="1">
            <a:spLocks noGrp="1"/>
          </p:cNvSpPr>
          <p:nvPr>
            <p:ph type="body" idx="4294967295"/>
          </p:nvPr>
        </p:nvSpPr>
        <p:spPr>
          <a:xfrm>
            <a:off x="315746" y="1199025"/>
            <a:ext cx="8512500" cy="3108300"/>
          </a:xfrm>
          <a:prstGeom prst="rect">
            <a:avLst/>
          </a:prstGeom>
        </p:spPr>
        <p:txBody>
          <a:bodyPr spcFirstLastPara="1" wrap="square" lIns="91425" tIns="91425" rIns="91425" bIns="91425" anchor="t" anchorCtr="0">
            <a:noAutofit/>
          </a:bodyPr>
          <a:lstStyle/>
          <a:p>
            <a:pPr marL="457200" lvl="0" indent="-330200" algn="l" rtl="0">
              <a:spcBef>
                <a:spcPts val="800"/>
              </a:spcBef>
              <a:spcAft>
                <a:spcPts val="0"/>
              </a:spcAft>
              <a:buSzPts val="1600"/>
              <a:buFont typeface="Calibri"/>
              <a:buChar char="●"/>
            </a:pPr>
            <a:r>
              <a:rPr lang="en" sz="1600"/>
              <a:t>Beads as ornaments: “gewgaw myth” (Curtin 1975); “cursory list” (Richardson 1979); “ornament myth” (Pallaver 2019)</a:t>
            </a:r>
            <a:endParaRPr sz="1600"/>
          </a:p>
          <a:p>
            <a:pPr marL="457200" lvl="0" indent="0" algn="l" rtl="0">
              <a:spcBef>
                <a:spcPts val="800"/>
              </a:spcBef>
              <a:spcAft>
                <a:spcPts val="0"/>
              </a:spcAft>
              <a:buNone/>
            </a:pPr>
            <a:endParaRPr sz="1600"/>
          </a:p>
          <a:p>
            <a:pPr marL="457200" lvl="0" indent="-330200" algn="l" rtl="0">
              <a:spcBef>
                <a:spcPts val="800"/>
              </a:spcBef>
              <a:spcAft>
                <a:spcPts val="0"/>
              </a:spcAft>
              <a:buSzPts val="1600"/>
              <a:buChar char="●"/>
            </a:pPr>
            <a:r>
              <a:rPr lang="en" sz="1600"/>
              <a:t>Regional focus (Ogundiran: 2002); (Wood 2012); (Koleini, Colomban, Pikirayi, Prinsloo 2019)</a:t>
            </a:r>
            <a:endParaRPr sz="1600"/>
          </a:p>
          <a:p>
            <a:pPr marL="457200" lvl="0" indent="0" algn="l" rtl="0">
              <a:spcBef>
                <a:spcPts val="800"/>
              </a:spcBef>
              <a:spcAft>
                <a:spcPts val="0"/>
              </a:spcAft>
              <a:buNone/>
            </a:pPr>
            <a:endParaRPr sz="1600"/>
          </a:p>
          <a:p>
            <a:pPr marL="457200" lvl="0" indent="-330200" algn="l" rtl="0">
              <a:spcBef>
                <a:spcPts val="800"/>
              </a:spcBef>
              <a:spcAft>
                <a:spcPts val="0"/>
              </a:spcAft>
              <a:buSzPts val="1600"/>
              <a:buChar char="●"/>
            </a:pPr>
            <a:r>
              <a:rPr lang="en" sz="1600" b="1"/>
              <a:t>However -</a:t>
            </a:r>
            <a:r>
              <a:rPr lang="en" sz="1600"/>
              <a:t> Little understanding  of their economic role; little quantitative information</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Project Relevance</a:t>
            </a:r>
            <a:endParaRPr/>
          </a:p>
        </p:txBody>
      </p:sp>
      <p:sp>
        <p:nvSpPr>
          <p:cNvPr id="115" name="Google Shape;115;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16" name="Google Shape;116;p17"/>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
        <p:nvSpPr>
          <p:cNvPr id="117" name="Google Shape;117;p17"/>
          <p:cNvSpPr txBox="1"/>
          <p:nvPr/>
        </p:nvSpPr>
        <p:spPr>
          <a:xfrm>
            <a:off x="2849100" y="2731425"/>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dk2"/>
              </a:solidFill>
            </a:endParaRPr>
          </a:p>
        </p:txBody>
      </p:sp>
      <p:sp>
        <p:nvSpPr>
          <p:cNvPr id="118" name="Google Shape;118;p17"/>
          <p:cNvSpPr txBox="1">
            <a:spLocks noGrp="1"/>
          </p:cNvSpPr>
          <p:nvPr>
            <p:ph type="body" idx="4294967295"/>
          </p:nvPr>
        </p:nvSpPr>
        <p:spPr>
          <a:xfrm>
            <a:off x="315750" y="1173375"/>
            <a:ext cx="8512500" cy="34701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800"/>
              </a:spcBef>
              <a:spcAft>
                <a:spcPts val="0"/>
              </a:spcAft>
              <a:buSzPts val="1600"/>
              <a:buChar char="●"/>
            </a:pPr>
            <a:r>
              <a:rPr lang="en" sz="1600"/>
              <a:t>Collaboration across disciplines and methods.</a:t>
            </a:r>
            <a:endParaRPr sz="1600"/>
          </a:p>
          <a:p>
            <a:pPr marL="457200" lvl="0" indent="0" algn="l" rtl="0">
              <a:lnSpc>
                <a:spcPct val="115000"/>
              </a:lnSpc>
              <a:spcBef>
                <a:spcPts val="800"/>
              </a:spcBef>
              <a:spcAft>
                <a:spcPts val="0"/>
              </a:spcAft>
              <a:buNone/>
            </a:pPr>
            <a:endParaRPr sz="1600"/>
          </a:p>
          <a:p>
            <a:pPr marL="457200" lvl="0" indent="-330200" algn="l" rtl="0">
              <a:lnSpc>
                <a:spcPct val="115000"/>
              </a:lnSpc>
              <a:spcBef>
                <a:spcPts val="800"/>
              </a:spcBef>
              <a:spcAft>
                <a:spcPts val="0"/>
              </a:spcAft>
              <a:buSzPts val="1600"/>
              <a:buChar char="●"/>
            </a:pPr>
            <a:r>
              <a:rPr lang="en" sz="1600"/>
              <a:t>Synergetic combination of qualitative and quantitative approaches:</a:t>
            </a:r>
            <a:endParaRPr sz="1600"/>
          </a:p>
          <a:p>
            <a:pPr marL="914400" lvl="1" indent="-330200" algn="l" rtl="0">
              <a:lnSpc>
                <a:spcPct val="115000"/>
              </a:lnSpc>
              <a:spcBef>
                <a:spcPts val="0"/>
              </a:spcBef>
              <a:spcAft>
                <a:spcPts val="0"/>
              </a:spcAft>
              <a:buSzPts val="1600"/>
              <a:buChar char="○"/>
            </a:pPr>
            <a:r>
              <a:rPr lang="en" sz="1600"/>
              <a:t>Enhanced magnitude and scope of the research;</a:t>
            </a:r>
            <a:endParaRPr sz="1600"/>
          </a:p>
          <a:p>
            <a:pPr marL="914400" lvl="1" indent="-330200" algn="l" rtl="0">
              <a:lnSpc>
                <a:spcPct val="115000"/>
              </a:lnSpc>
              <a:spcBef>
                <a:spcPts val="0"/>
              </a:spcBef>
              <a:spcAft>
                <a:spcPts val="0"/>
              </a:spcAft>
              <a:buSzPts val="1600"/>
              <a:buChar char="○"/>
            </a:pPr>
            <a:r>
              <a:rPr lang="en" sz="1600"/>
              <a:t>Quantitative insights supported by qualitative regional expertise.</a:t>
            </a:r>
            <a:endParaRPr sz="1600"/>
          </a:p>
          <a:p>
            <a:pPr marL="0" lvl="0" indent="0" algn="l" rtl="0">
              <a:lnSpc>
                <a:spcPct val="115000"/>
              </a:lnSpc>
              <a:spcBef>
                <a:spcPts val="800"/>
              </a:spcBef>
              <a:spcAft>
                <a:spcPts val="0"/>
              </a:spcAft>
              <a:buNone/>
            </a:pPr>
            <a:endParaRPr sz="1600"/>
          </a:p>
          <a:p>
            <a:pPr marL="457200" lvl="0" indent="-330200" algn="l" rtl="0">
              <a:lnSpc>
                <a:spcPct val="115000"/>
              </a:lnSpc>
              <a:spcBef>
                <a:spcPts val="800"/>
              </a:spcBef>
              <a:spcAft>
                <a:spcPts val="0"/>
              </a:spcAft>
              <a:buSzPts val="1600"/>
              <a:buChar char="●"/>
            </a:pPr>
            <a:r>
              <a:rPr lang="en" sz="1600"/>
              <a:t>Beads previously  seen only as ornaments, but when viewed as </a:t>
            </a:r>
            <a:r>
              <a:rPr lang="en" sz="1600" b="1"/>
              <a:t>currency,</a:t>
            </a:r>
            <a:r>
              <a:rPr lang="en" sz="1600"/>
              <a:t> then overlapping interests allows for more interdisciplinary collaboration.</a:t>
            </a:r>
            <a:endParaRPr sz="1600"/>
          </a:p>
          <a:p>
            <a:pPr marL="457200" lvl="0" indent="0" algn="l" rtl="0">
              <a:lnSpc>
                <a:spcPct val="100000"/>
              </a:lnSpc>
              <a:spcBef>
                <a:spcPts val="800"/>
              </a:spcBef>
              <a:spcAft>
                <a:spcPts val="0"/>
              </a:spcAft>
              <a:buNone/>
            </a:pP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idx="4294967295"/>
          </p:nvPr>
        </p:nvSpPr>
        <p:spPr>
          <a:xfrm>
            <a:off x="2860500" y="247525"/>
            <a:ext cx="3357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Methodology (I)</a:t>
            </a:r>
            <a:endParaRPr/>
          </a:p>
        </p:txBody>
      </p:sp>
      <p:sp>
        <p:nvSpPr>
          <p:cNvPr id="124" name="Google Shape;124;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25" name="Google Shape;125;p18"/>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
        <p:nvSpPr>
          <p:cNvPr id="126" name="Google Shape;126;p18"/>
          <p:cNvSpPr txBox="1"/>
          <p:nvPr/>
        </p:nvSpPr>
        <p:spPr>
          <a:xfrm>
            <a:off x="173925" y="1122225"/>
            <a:ext cx="67494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A Directory of Travellers Never Existed - </a:t>
            </a:r>
            <a:r>
              <a:rPr lang="en" b="1"/>
              <a:t>Time Traveller</a:t>
            </a:r>
            <a:r>
              <a:rPr lang="en"/>
              <a:t> built one:</a:t>
            </a:r>
            <a:endParaRPr/>
          </a:p>
        </p:txBody>
      </p:sp>
      <p:sp>
        <p:nvSpPr>
          <p:cNvPr id="127" name="Google Shape;127;p18"/>
          <p:cNvSpPr txBox="1"/>
          <p:nvPr/>
        </p:nvSpPr>
        <p:spPr>
          <a:xfrm>
            <a:off x="918675" y="1659813"/>
            <a:ext cx="8041200" cy="1383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300">
                <a:solidFill>
                  <a:schemeClr val="dk2"/>
                </a:solidFill>
              </a:rPr>
              <a:t>Searching three major online repositories: </a:t>
            </a:r>
            <a:endParaRPr sz="1300">
              <a:solidFill>
                <a:schemeClr val="dk2"/>
              </a:solidFill>
            </a:endParaRPr>
          </a:p>
          <a:p>
            <a:pPr marL="0" lvl="0" indent="0" algn="l" rtl="0">
              <a:lnSpc>
                <a:spcPct val="115000"/>
              </a:lnSpc>
              <a:spcBef>
                <a:spcPts val="1200"/>
              </a:spcBef>
              <a:spcAft>
                <a:spcPts val="0"/>
              </a:spcAft>
              <a:buNone/>
            </a:pPr>
            <a:r>
              <a:rPr lang="en" sz="1300">
                <a:solidFill>
                  <a:schemeClr val="dk2"/>
                </a:solidFill>
              </a:rPr>
              <a:t>(</a:t>
            </a:r>
            <a:r>
              <a:rPr lang="en" sz="1300" b="1">
                <a:solidFill>
                  <a:schemeClr val="dk2"/>
                </a:solidFill>
              </a:rPr>
              <a:t>voyage</a:t>
            </a:r>
            <a:r>
              <a:rPr lang="en" sz="1300">
                <a:solidFill>
                  <a:schemeClr val="dk2"/>
                </a:solidFill>
              </a:rPr>
              <a:t>* OR </a:t>
            </a:r>
            <a:r>
              <a:rPr lang="en" sz="1300" b="1">
                <a:solidFill>
                  <a:schemeClr val="dk2"/>
                </a:solidFill>
              </a:rPr>
              <a:t>exploration</a:t>
            </a:r>
            <a:r>
              <a:rPr lang="en" sz="1300">
                <a:solidFill>
                  <a:schemeClr val="dk2"/>
                </a:solidFill>
              </a:rPr>
              <a:t>* OR </a:t>
            </a:r>
            <a:r>
              <a:rPr lang="en" sz="1300" b="1">
                <a:solidFill>
                  <a:schemeClr val="dk2"/>
                </a:solidFill>
              </a:rPr>
              <a:t>expedition</a:t>
            </a:r>
            <a:r>
              <a:rPr lang="en" sz="1300">
                <a:solidFill>
                  <a:schemeClr val="dk2"/>
                </a:solidFill>
              </a:rPr>
              <a:t>* OR </a:t>
            </a:r>
            <a:r>
              <a:rPr lang="en" sz="1300" b="1">
                <a:solidFill>
                  <a:schemeClr val="dk2"/>
                </a:solidFill>
              </a:rPr>
              <a:t>travel</a:t>
            </a:r>
            <a:r>
              <a:rPr lang="en" sz="1300">
                <a:solidFill>
                  <a:schemeClr val="dk2"/>
                </a:solidFill>
              </a:rPr>
              <a:t>* OR </a:t>
            </a:r>
            <a:r>
              <a:rPr lang="en" sz="1300" b="1">
                <a:solidFill>
                  <a:schemeClr val="dk2"/>
                </a:solidFill>
              </a:rPr>
              <a:t>survey</a:t>
            </a:r>
            <a:r>
              <a:rPr lang="en" sz="1300">
                <a:solidFill>
                  <a:schemeClr val="dk2"/>
                </a:solidFill>
              </a:rPr>
              <a:t>* OR </a:t>
            </a:r>
            <a:r>
              <a:rPr lang="en" sz="1300" b="1">
                <a:solidFill>
                  <a:schemeClr val="dk2"/>
                </a:solidFill>
              </a:rPr>
              <a:t>excursion</a:t>
            </a:r>
            <a:r>
              <a:rPr lang="en" sz="1300">
                <a:solidFill>
                  <a:schemeClr val="dk2"/>
                </a:solidFill>
              </a:rPr>
              <a:t>*) AND </a:t>
            </a:r>
            <a:r>
              <a:rPr lang="en" sz="1300" b="1">
                <a:solidFill>
                  <a:schemeClr val="dk2"/>
                </a:solidFill>
              </a:rPr>
              <a:t>LOCATION </a:t>
            </a:r>
            <a:r>
              <a:rPr lang="en" sz="1300">
                <a:solidFill>
                  <a:schemeClr val="dk2"/>
                </a:solidFill>
              </a:rPr>
              <a:t>AND (date: </a:t>
            </a:r>
            <a:r>
              <a:rPr lang="en" sz="1300" b="1">
                <a:solidFill>
                  <a:schemeClr val="dk2"/>
                </a:solidFill>
              </a:rPr>
              <a:t>1200 </a:t>
            </a:r>
            <a:r>
              <a:rPr lang="en" sz="1300">
                <a:solidFill>
                  <a:schemeClr val="dk2"/>
                </a:solidFill>
              </a:rPr>
              <a:t>TO </a:t>
            </a:r>
            <a:r>
              <a:rPr lang="en" sz="1300" b="1">
                <a:solidFill>
                  <a:schemeClr val="dk2"/>
                </a:solidFill>
              </a:rPr>
              <a:t>1900 </a:t>
            </a:r>
            <a:r>
              <a:rPr lang="en" sz="1300">
                <a:solidFill>
                  <a:schemeClr val="dk2"/>
                </a:solidFill>
              </a:rPr>
              <a:t>OR </a:t>
            </a:r>
            <a:r>
              <a:rPr lang="en" sz="1300" b="1">
                <a:solidFill>
                  <a:schemeClr val="dk2"/>
                </a:solidFill>
              </a:rPr>
              <a:t>NA</a:t>
            </a:r>
            <a:r>
              <a:rPr lang="en" sz="1300">
                <a:solidFill>
                  <a:schemeClr val="dk2"/>
                </a:solidFill>
              </a:rPr>
              <a:t>) AND (mediatype = </a:t>
            </a:r>
            <a:r>
              <a:rPr lang="en" sz="1300" b="1">
                <a:solidFill>
                  <a:schemeClr val="dk2"/>
                </a:solidFill>
              </a:rPr>
              <a:t>texts</a:t>
            </a:r>
            <a:r>
              <a:rPr lang="en" sz="1300">
                <a:solidFill>
                  <a:schemeClr val="dk2"/>
                </a:solidFill>
              </a:rPr>
              <a:t>)</a:t>
            </a:r>
            <a:endParaRPr sz="1300">
              <a:solidFill>
                <a:schemeClr val="dk2"/>
              </a:solidFill>
            </a:endParaRPr>
          </a:p>
          <a:p>
            <a:pPr marL="0" lvl="0" indent="0" algn="l" rtl="0">
              <a:lnSpc>
                <a:spcPct val="115000"/>
              </a:lnSpc>
              <a:spcBef>
                <a:spcPts val="1200"/>
              </a:spcBef>
              <a:spcAft>
                <a:spcPts val="1200"/>
              </a:spcAft>
              <a:buNone/>
            </a:pPr>
            <a:r>
              <a:rPr lang="en" sz="1300">
                <a:solidFill>
                  <a:schemeClr val="dk2"/>
                </a:solidFill>
              </a:rPr>
              <a:t>where </a:t>
            </a:r>
            <a:r>
              <a:rPr lang="en" sz="1300" b="1">
                <a:solidFill>
                  <a:schemeClr val="dk2"/>
                </a:solidFill>
              </a:rPr>
              <a:t>LOCATION </a:t>
            </a:r>
            <a:r>
              <a:rPr lang="en" sz="1300">
                <a:solidFill>
                  <a:schemeClr val="dk2"/>
                </a:solidFill>
              </a:rPr>
              <a:t>is defined from a compiled list of historical names of African regions and territories.</a:t>
            </a:r>
            <a:endParaRPr sz="1300">
              <a:solidFill>
                <a:schemeClr val="dk2"/>
              </a:solidFill>
            </a:endParaRPr>
          </a:p>
        </p:txBody>
      </p:sp>
      <p:sp>
        <p:nvSpPr>
          <p:cNvPr id="128" name="Google Shape;128;p18"/>
          <p:cNvSpPr txBox="1"/>
          <p:nvPr/>
        </p:nvSpPr>
        <p:spPr>
          <a:xfrm>
            <a:off x="236550" y="3180188"/>
            <a:ext cx="7788300" cy="13914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Char char="●"/>
            </a:pPr>
            <a:r>
              <a:rPr lang="en"/>
              <a:t>Manually searched several secondary sources to add travellers.</a:t>
            </a:r>
            <a:endParaRPr/>
          </a:p>
          <a:p>
            <a:pPr marL="457200" lvl="0" indent="-317500" algn="l" rtl="0">
              <a:lnSpc>
                <a:spcPct val="115000"/>
              </a:lnSpc>
              <a:spcBef>
                <a:spcPts val="0"/>
              </a:spcBef>
              <a:spcAft>
                <a:spcPts val="0"/>
              </a:spcAft>
              <a:buSzPts val="1400"/>
              <a:buChar char="●"/>
            </a:pPr>
            <a:r>
              <a:rPr lang="en"/>
              <a:t>Corpus contains multiple languages which we translated to English.</a:t>
            </a:r>
            <a:endParaRPr/>
          </a:p>
          <a:p>
            <a:pPr marL="457200" lvl="0" indent="-317500" algn="l" rtl="0">
              <a:lnSpc>
                <a:spcPct val="115000"/>
              </a:lnSpc>
              <a:spcBef>
                <a:spcPts val="0"/>
              </a:spcBef>
              <a:spcAft>
                <a:spcPts val="0"/>
              </a:spcAft>
              <a:buSzPts val="1400"/>
              <a:buChar char="●"/>
            </a:pPr>
            <a:r>
              <a:rPr lang="en"/>
              <a:t>Coded metadata about the traveller and journey.</a:t>
            </a:r>
            <a:endParaRPr/>
          </a:p>
          <a:p>
            <a:pPr marL="457200" lvl="0" indent="-317500" algn="l" rtl="0">
              <a:lnSpc>
                <a:spcPct val="115000"/>
              </a:lnSpc>
              <a:spcBef>
                <a:spcPts val="0"/>
              </a:spcBef>
              <a:spcAft>
                <a:spcPts val="0"/>
              </a:spcAft>
              <a:buSzPts val="1400"/>
              <a:buChar char="●"/>
            </a:pPr>
            <a:r>
              <a:rPr lang="en"/>
              <a:t>State and non-state actors (scientists (16%), military men (15%), missionaries (11%), civil servants (9%), explorers (5%), ...from various nationalities.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34" name="Google Shape;134;p19"/>
          <p:cNvSpPr txBox="1">
            <a:spLocks noGrp="1"/>
          </p:cNvSpPr>
          <p:nvPr>
            <p:ph type="title" idx="4294967295"/>
          </p:nvPr>
        </p:nvSpPr>
        <p:spPr>
          <a:xfrm>
            <a:off x="2886375" y="258525"/>
            <a:ext cx="3357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Methodology (II)</a:t>
            </a:r>
            <a:endParaRPr/>
          </a:p>
        </p:txBody>
      </p:sp>
      <p:pic>
        <p:nvPicPr>
          <p:cNvPr id="135" name="Google Shape;135;p19"/>
          <p:cNvPicPr preferRelativeResize="0"/>
          <p:nvPr/>
        </p:nvPicPr>
        <p:blipFill>
          <a:blip r:embed="rId3">
            <a:alphaModFix/>
          </a:blip>
          <a:stretch>
            <a:fillRect/>
          </a:stretch>
        </p:blipFill>
        <p:spPr>
          <a:xfrm>
            <a:off x="1203075" y="1485452"/>
            <a:ext cx="5838426" cy="2321325"/>
          </a:xfrm>
          <a:prstGeom prst="rect">
            <a:avLst/>
          </a:prstGeom>
          <a:noFill/>
          <a:ln>
            <a:noFill/>
          </a:ln>
        </p:spPr>
      </p:pic>
      <p:sp>
        <p:nvSpPr>
          <p:cNvPr id="136" name="Google Shape;136;p19"/>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sp>
        <p:nvSpPr>
          <p:cNvPr id="137" name="Google Shape;137;p19"/>
          <p:cNvSpPr txBox="1"/>
          <p:nvPr/>
        </p:nvSpPr>
        <p:spPr>
          <a:xfrm>
            <a:off x="317700" y="924250"/>
            <a:ext cx="3912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Dimensions of working corpus</a:t>
            </a:r>
            <a:endParaRPr sz="1500" b="1"/>
          </a:p>
        </p:txBody>
      </p:sp>
      <p:sp>
        <p:nvSpPr>
          <p:cNvPr id="138" name="Google Shape;138;p19"/>
          <p:cNvSpPr txBox="1"/>
          <p:nvPr/>
        </p:nvSpPr>
        <p:spPr>
          <a:xfrm>
            <a:off x="313375" y="3937650"/>
            <a:ext cx="4854000" cy="7233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
              <a:t>Approximately 700,000 pages of text</a:t>
            </a:r>
            <a:endParaRPr/>
          </a:p>
          <a:p>
            <a:pPr marL="457200" lvl="0" indent="-317500" algn="l" rtl="0">
              <a:lnSpc>
                <a:spcPct val="150000"/>
              </a:lnSpc>
              <a:spcBef>
                <a:spcPts val="0"/>
              </a:spcBef>
              <a:spcAft>
                <a:spcPts val="0"/>
              </a:spcAft>
              <a:buSzPts val="1400"/>
              <a:buChar char="●"/>
            </a:pPr>
            <a:r>
              <a:rPr lang="en"/>
              <a:t>Approximately 30,000,000 </a:t>
            </a:r>
            <a:r>
              <a:rPr lang="en">
                <a:solidFill>
                  <a:schemeClr val="dk2"/>
                </a:solidFill>
              </a:rPr>
              <a:t>words/token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44" name="Google Shape;144;p20"/>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pic>
        <p:nvPicPr>
          <p:cNvPr id="145" name="Google Shape;145;p20"/>
          <p:cNvPicPr preferRelativeResize="0"/>
          <p:nvPr/>
        </p:nvPicPr>
        <p:blipFill>
          <a:blip r:embed="rId3">
            <a:alphaModFix/>
          </a:blip>
          <a:stretch>
            <a:fillRect/>
          </a:stretch>
        </p:blipFill>
        <p:spPr>
          <a:xfrm>
            <a:off x="2223175" y="1561925"/>
            <a:ext cx="4590074" cy="3046001"/>
          </a:xfrm>
          <a:prstGeom prst="rect">
            <a:avLst/>
          </a:prstGeom>
          <a:noFill/>
          <a:ln>
            <a:noFill/>
          </a:ln>
        </p:spPr>
      </p:pic>
      <p:sp>
        <p:nvSpPr>
          <p:cNvPr id="146" name="Google Shape;146;p20"/>
          <p:cNvSpPr txBox="1">
            <a:spLocks noGrp="1"/>
          </p:cNvSpPr>
          <p:nvPr>
            <p:ph type="title" idx="4294967295"/>
          </p:nvPr>
        </p:nvSpPr>
        <p:spPr>
          <a:xfrm>
            <a:off x="2886375" y="258525"/>
            <a:ext cx="3357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Methodology (III)</a:t>
            </a:r>
            <a:endParaRPr/>
          </a:p>
        </p:txBody>
      </p:sp>
      <p:sp>
        <p:nvSpPr>
          <p:cNvPr id="147" name="Google Shape;147;p20"/>
          <p:cNvSpPr txBox="1"/>
          <p:nvPr/>
        </p:nvSpPr>
        <p:spPr>
          <a:xfrm>
            <a:off x="321225" y="945700"/>
            <a:ext cx="3454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Lato"/>
                <a:ea typeface="Lato"/>
                <a:cs typeface="Lato"/>
                <a:sym typeface="Lato"/>
              </a:rPr>
              <a:t>Temporal Coverage of Corpus</a:t>
            </a:r>
            <a:endParaRPr sz="1800" b="1">
              <a:solidFill>
                <a:schemeClr val="dk2"/>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53" name="Google Shape;153;p21"/>
          <p:cNvSpPr txBox="1">
            <a:spLocks noGrp="1"/>
          </p:cNvSpPr>
          <p:nvPr>
            <p:ph type="title" idx="4294967295"/>
          </p:nvPr>
        </p:nvSpPr>
        <p:spPr>
          <a:xfrm>
            <a:off x="2886375" y="258525"/>
            <a:ext cx="3357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Methodology (IV)</a:t>
            </a:r>
            <a:endParaRPr/>
          </a:p>
        </p:txBody>
      </p:sp>
      <p:sp>
        <p:nvSpPr>
          <p:cNvPr id="154" name="Google Shape;154;p21"/>
          <p:cNvSpPr txBox="1"/>
          <p:nvPr/>
        </p:nvSpPr>
        <p:spPr>
          <a:xfrm>
            <a:off x="97725" y="4516700"/>
            <a:ext cx="2618400" cy="47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12121"/>
                </a:solidFill>
              </a:rPr>
              <a:t>______________</a:t>
            </a:r>
            <a:endParaRPr b="1">
              <a:solidFill>
                <a:srgbClr val="212121"/>
              </a:solidFill>
            </a:endParaRPr>
          </a:p>
          <a:p>
            <a:pPr marL="0" lvl="0" indent="0" algn="ctr" rtl="0">
              <a:lnSpc>
                <a:spcPct val="115000"/>
              </a:lnSpc>
              <a:spcBef>
                <a:spcPts val="0"/>
              </a:spcBef>
              <a:spcAft>
                <a:spcPts val="0"/>
              </a:spcAft>
              <a:buNone/>
            </a:pPr>
            <a:r>
              <a:rPr lang="en" b="1">
                <a:solidFill>
                  <a:srgbClr val="212121"/>
                </a:solidFill>
              </a:rPr>
              <a:t>Precolonial Currency Areas</a:t>
            </a:r>
            <a:endParaRPr sz="300">
              <a:solidFill>
                <a:schemeClr val="dk2"/>
              </a:solidFill>
              <a:latin typeface="Lato"/>
              <a:ea typeface="Lato"/>
              <a:cs typeface="Lato"/>
              <a:sym typeface="Lato"/>
            </a:endParaRPr>
          </a:p>
        </p:txBody>
      </p:sp>
      <p:pic>
        <p:nvPicPr>
          <p:cNvPr id="155" name="Google Shape;155;p21"/>
          <p:cNvPicPr preferRelativeResize="0"/>
          <p:nvPr/>
        </p:nvPicPr>
        <p:blipFill>
          <a:blip r:embed="rId3">
            <a:alphaModFix/>
          </a:blip>
          <a:stretch>
            <a:fillRect/>
          </a:stretch>
        </p:blipFill>
        <p:spPr>
          <a:xfrm>
            <a:off x="1261898" y="1462350"/>
            <a:ext cx="6789527" cy="3276650"/>
          </a:xfrm>
          <a:prstGeom prst="rect">
            <a:avLst/>
          </a:prstGeom>
          <a:noFill/>
          <a:ln>
            <a:noFill/>
          </a:ln>
        </p:spPr>
      </p:pic>
      <p:sp>
        <p:nvSpPr>
          <p:cNvPr id="156" name="Google Shape;156;p21"/>
          <p:cNvSpPr txBox="1"/>
          <p:nvPr/>
        </p:nvSpPr>
        <p:spPr>
          <a:xfrm>
            <a:off x="321225" y="945700"/>
            <a:ext cx="3454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Lato"/>
                <a:ea typeface="Lato"/>
                <a:cs typeface="Lato"/>
                <a:sym typeface="Lato"/>
              </a:rPr>
              <a:t>Spatial Coverage of Corpus</a:t>
            </a:r>
            <a:endParaRPr sz="1800" b="1">
              <a:solidFill>
                <a:schemeClr val="dk2"/>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TotalTime>
  <Words>2582</Words>
  <Application>Microsoft Macintosh PowerPoint</Application>
  <PresentationFormat>On-screen Show (16:9)</PresentationFormat>
  <Paragraphs>354</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Lato</vt:lpstr>
      <vt:lpstr>MinionPro</vt:lpstr>
      <vt:lpstr>Arial</vt:lpstr>
      <vt:lpstr>Raleway</vt:lpstr>
      <vt:lpstr>Calibri</vt:lpstr>
      <vt:lpstr>Swiss</vt:lpstr>
      <vt:lpstr>Currency areas in modern precolonial Africa:   New insights from traveller accounts</vt:lpstr>
      <vt:lpstr>Motivation</vt:lpstr>
      <vt:lpstr>Research Question</vt:lpstr>
      <vt:lpstr>Literature</vt:lpstr>
      <vt:lpstr>Project Relevance</vt:lpstr>
      <vt:lpstr>Methodology (I)</vt:lpstr>
      <vt:lpstr>Methodology (II)</vt:lpstr>
      <vt:lpstr>Methodology (III)</vt:lpstr>
      <vt:lpstr>Methodology (IV)</vt:lpstr>
      <vt:lpstr>Methodology (V)</vt:lpstr>
      <vt:lpstr>Function of Beads</vt:lpstr>
      <vt:lpstr>PowerPoint Presentation</vt:lpstr>
      <vt:lpstr>PowerPoint Presentation</vt:lpstr>
      <vt:lpstr>PowerPoint Presentation</vt:lpstr>
      <vt:lpstr>PowerPoint Presentation</vt:lpstr>
      <vt:lpstr>PowerPoint Presentation</vt:lpstr>
      <vt:lpstr>Relationship with Goods</vt:lpstr>
      <vt:lpstr>PowerPoint Presentation</vt:lpstr>
      <vt:lpstr>Colour of Beads</vt:lpstr>
      <vt:lpstr>PowerPoint Presentation</vt:lpstr>
      <vt:lpstr>Spatial Distribution of Colours</vt:lpstr>
      <vt:lpstr>Trade Interactions per Ethnic Group</vt:lpstr>
      <vt:lpstr>PowerPoint Presentation</vt:lpstr>
      <vt:lpstr>PowerPoint Presentation</vt:lpstr>
      <vt:lpstr>PowerPoint Presentation</vt:lpstr>
      <vt:lpstr>Case Study: 19th-century East Africa</vt:lpstr>
      <vt:lpstr>Discussion</vt:lpstr>
      <vt:lpstr>Road Ahead</vt:lpstr>
      <vt:lpstr>Thank You</vt:lpstr>
      <vt:lpstr>Human versus Generative AI - Function of Beads</vt:lpstr>
      <vt:lpstr>Human versus Generative AI - Color of Beads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Lauren COETZEE</cp:lastModifiedBy>
  <cp:revision>2</cp:revision>
  <dcterms:modified xsi:type="dcterms:W3CDTF">2024-10-18T11:26:02Z</dcterms:modified>
</cp:coreProperties>
</file>