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Ex2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60" r:id="rId3"/>
    <p:sldId id="258" r:id="rId4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D71D3C-2D97-4738-B21F-A616492D38F2}" v="46" dt="2023-10-10T09:57:11.428"/>
    <p1510:client id="{36DD85CF-66F1-4A67-9C97-21A9E27979B0}" v="70" dt="2023-10-10T08:46:24.149"/>
    <p1510:client id="{4F958EC9-F3DA-4C47-84DF-1085B703D7A3}" v="111" dt="2023-10-09T13:02:36.818"/>
    <p1510:client id="{501FDCCB-5112-4BE8-8DEC-9E5B916E31BD}" v="231" dt="2023-10-09T13:53:57.857"/>
    <p1510:client id="{5A91EC9B-5080-48F8-BE2B-9B80F21A25EB}" v="465" dt="2023-10-10T09:08:40.925"/>
    <p1510:client id="{64D5E061-1D3B-449D-9B8A-50CD8A52A195}" v="201" dt="2023-10-09T13:07:39.697"/>
    <p1510:client id="{928995CD-4668-4FBF-8704-9D47B6472FDB}" v="32" dt="2023-10-10T08:28:30.612"/>
    <p1510:client id="{D073A333-398F-4FB4-845F-FB1E13D59FE7}" v="845" dt="2023-10-09T13:33:50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4"/>
    <p:restoredTop sz="94521"/>
  </p:normalViewPr>
  <p:slideViewPr>
    <p:cSldViewPr snapToGrid="0">
      <p:cViewPr>
        <p:scale>
          <a:sx n="90" d="100"/>
          <a:sy n="90" d="100"/>
        </p:scale>
        <p:origin x="-11456" y="-11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KRÄMER" userId="S::charlotte.kraemer@uni.lu::8123cabb-4cc1-4055-aa2f-ed18ed56724d" providerId="AD" clId="Web-{64D5E061-1D3B-449D-9B8A-50CD8A52A195}"/>
    <pc:docChg chg="modSld">
      <pc:chgData name="Charlotte KRÄMER" userId="S::charlotte.kraemer@uni.lu::8123cabb-4cc1-4055-aa2f-ed18ed56724d" providerId="AD" clId="Web-{64D5E061-1D3B-449D-9B8A-50CD8A52A195}" dt="2023-10-09T13:07:39.697" v="105" actId="20577"/>
      <pc:docMkLst>
        <pc:docMk/>
      </pc:docMkLst>
      <pc:sldChg chg="modSp">
        <pc:chgData name="Charlotte KRÄMER" userId="S::charlotte.kraemer@uni.lu::8123cabb-4cc1-4055-aa2f-ed18ed56724d" providerId="AD" clId="Web-{64D5E061-1D3B-449D-9B8A-50CD8A52A195}" dt="2023-10-09T13:07:39.697" v="105" actId="20577"/>
        <pc:sldMkLst>
          <pc:docMk/>
          <pc:sldMk cId="673407885" sldId="257"/>
        </pc:sldMkLst>
        <pc:spChg chg="mod">
          <ac:chgData name="Charlotte KRÄMER" userId="S::charlotte.kraemer@uni.lu::8123cabb-4cc1-4055-aa2f-ed18ed56724d" providerId="AD" clId="Web-{64D5E061-1D3B-449D-9B8A-50CD8A52A195}" dt="2023-10-09T13:07:39.697" v="105" actId="20577"/>
          <ac:spMkLst>
            <pc:docMk/>
            <pc:sldMk cId="673407885" sldId="257"/>
            <ac:spMk id="10" creationId="{F1889427-5DD4-3003-0225-EEB091DAE54D}"/>
          </ac:spMkLst>
        </pc:spChg>
      </pc:sldChg>
    </pc:docChg>
  </pc:docChgLst>
  <pc:docChgLst>
    <pc:chgData name="Charlotte KRÄMER" userId="S::charlotte.kraemer@uni.lu::8123cabb-4cc1-4055-aa2f-ed18ed56724d" providerId="AD" clId="Web-{501FDCCB-5112-4BE8-8DEC-9E5B916E31BD}"/>
    <pc:docChg chg="modSld">
      <pc:chgData name="Charlotte KRÄMER" userId="S::charlotte.kraemer@uni.lu::8123cabb-4cc1-4055-aa2f-ed18ed56724d" providerId="AD" clId="Web-{501FDCCB-5112-4BE8-8DEC-9E5B916E31BD}" dt="2023-10-09T13:53:57.857" v="117" actId="20577"/>
      <pc:docMkLst>
        <pc:docMk/>
      </pc:docMkLst>
      <pc:sldChg chg="modSp">
        <pc:chgData name="Charlotte KRÄMER" userId="S::charlotte.kraemer@uni.lu::8123cabb-4cc1-4055-aa2f-ed18ed56724d" providerId="AD" clId="Web-{501FDCCB-5112-4BE8-8DEC-9E5B916E31BD}" dt="2023-10-09T13:53:57.857" v="117" actId="20577"/>
        <pc:sldMkLst>
          <pc:docMk/>
          <pc:sldMk cId="673407885" sldId="257"/>
        </pc:sldMkLst>
        <pc:spChg chg="mod">
          <ac:chgData name="Charlotte KRÄMER" userId="S::charlotte.kraemer@uni.lu::8123cabb-4cc1-4055-aa2f-ed18ed56724d" providerId="AD" clId="Web-{501FDCCB-5112-4BE8-8DEC-9E5B916E31BD}" dt="2023-10-09T13:53:28.433" v="106" actId="1076"/>
          <ac:spMkLst>
            <pc:docMk/>
            <pc:sldMk cId="673407885" sldId="257"/>
            <ac:spMk id="2" creationId="{495F986A-B635-BF18-37A6-DA0DD0945DED}"/>
          </ac:spMkLst>
        </pc:spChg>
        <pc:spChg chg="mod">
          <ac:chgData name="Charlotte KRÄMER" userId="S::charlotte.kraemer@uni.lu::8123cabb-4cc1-4055-aa2f-ed18ed56724d" providerId="AD" clId="Web-{501FDCCB-5112-4BE8-8DEC-9E5B916E31BD}" dt="2023-10-09T13:53:52.513" v="115" actId="20577"/>
          <ac:spMkLst>
            <pc:docMk/>
            <pc:sldMk cId="673407885" sldId="257"/>
            <ac:spMk id="9" creationId="{92433AC4-1E44-218E-E543-69F90C0F6AB2}"/>
          </ac:spMkLst>
        </pc:spChg>
        <pc:spChg chg="mod">
          <ac:chgData name="Charlotte KRÄMER" userId="S::charlotte.kraemer@uni.lu::8123cabb-4cc1-4055-aa2f-ed18ed56724d" providerId="AD" clId="Web-{501FDCCB-5112-4BE8-8DEC-9E5B916E31BD}" dt="2023-10-09T13:53:48.997" v="113" actId="20577"/>
          <ac:spMkLst>
            <pc:docMk/>
            <pc:sldMk cId="673407885" sldId="257"/>
            <ac:spMk id="10" creationId="{F1889427-5DD4-3003-0225-EEB091DAE54D}"/>
          </ac:spMkLst>
        </pc:spChg>
        <pc:spChg chg="mod">
          <ac:chgData name="Charlotte KRÄMER" userId="S::charlotte.kraemer@uni.lu::8123cabb-4cc1-4055-aa2f-ed18ed56724d" providerId="AD" clId="Web-{501FDCCB-5112-4BE8-8DEC-9E5B916E31BD}" dt="2023-10-09T13:53:57.857" v="117" actId="20577"/>
          <ac:spMkLst>
            <pc:docMk/>
            <pc:sldMk cId="673407885" sldId="257"/>
            <ac:spMk id="11" creationId="{74E5719C-7740-8527-F7CF-C98055DFF75F}"/>
          </ac:spMkLst>
        </pc:spChg>
        <pc:spChg chg="mod">
          <ac:chgData name="Charlotte KRÄMER" userId="S::charlotte.kraemer@uni.lu::8123cabb-4cc1-4055-aa2f-ed18ed56724d" providerId="AD" clId="Web-{501FDCCB-5112-4BE8-8DEC-9E5B916E31BD}" dt="2023-10-09T13:53:54.513" v="116" actId="20577"/>
          <ac:spMkLst>
            <pc:docMk/>
            <pc:sldMk cId="673407885" sldId="257"/>
            <ac:spMk id="12" creationId="{A2648F12-A753-6C2C-4316-8D35184944AE}"/>
          </ac:spMkLst>
        </pc:spChg>
      </pc:sldChg>
    </pc:docChg>
  </pc:docChgLst>
  <pc:docChgLst>
    <pc:chgData name="Charlotte KRÄMER" userId="S::charlotte.kraemer@uni.lu::8123cabb-4cc1-4055-aa2f-ed18ed56724d" providerId="AD" clId="Web-{36DD85CF-66F1-4A67-9C97-21A9E27979B0}"/>
    <pc:docChg chg="modSld">
      <pc:chgData name="Charlotte KRÄMER" userId="S::charlotte.kraemer@uni.lu::8123cabb-4cc1-4055-aa2f-ed18ed56724d" providerId="AD" clId="Web-{36DD85CF-66F1-4A67-9C97-21A9E27979B0}" dt="2023-10-10T08:46:24.149" v="41" actId="20577"/>
      <pc:docMkLst>
        <pc:docMk/>
      </pc:docMkLst>
      <pc:sldChg chg="modSp">
        <pc:chgData name="Charlotte KRÄMER" userId="S::charlotte.kraemer@uni.lu::8123cabb-4cc1-4055-aa2f-ed18ed56724d" providerId="AD" clId="Web-{36DD85CF-66F1-4A67-9C97-21A9E27979B0}" dt="2023-10-10T08:46:24.149" v="41" actId="20577"/>
        <pc:sldMkLst>
          <pc:docMk/>
          <pc:sldMk cId="673407885" sldId="257"/>
        </pc:sldMkLst>
        <pc:spChg chg="mod">
          <ac:chgData name="Charlotte KRÄMER" userId="S::charlotte.kraemer@uni.lu::8123cabb-4cc1-4055-aa2f-ed18ed56724d" providerId="AD" clId="Web-{36DD85CF-66F1-4A67-9C97-21A9E27979B0}" dt="2023-10-10T08:40:24.947" v="2" actId="1076"/>
          <ac:spMkLst>
            <pc:docMk/>
            <pc:sldMk cId="673407885" sldId="257"/>
            <ac:spMk id="10" creationId="{F1889427-5DD4-3003-0225-EEB091DAE54D}"/>
          </ac:spMkLst>
        </pc:spChg>
        <pc:spChg chg="mod">
          <ac:chgData name="Charlotte KRÄMER" userId="S::charlotte.kraemer@uni.lu::8123cabb-4cc1-4055-aa2f-ed18ed56724d" providerId="AD" clId="Web-{36DD85CF-66F1-4A67-9C97-21A9E27979B0}" dt="2023-10-10T08:46:24.149" v="41" actId="20577"/>
          <ac:spMkLst>
            <pc:docMk/>
            <pc:sldMk cId="673407885" sldId="257"/>
            <ac:spMk id="12" creationId="{A2648F12-A753-6C2C-4316-8D35184944AE}"/>
          </ac:spMkLst>
        </pc:spChg>
      </pc:sldChg>
    </pc:docChg>
  </pc:docChgLst>
  <pc:docChgLst>
    <pc:chgData name="Charlotte KRÄMER" userId="S::charlotte.kraemer@uni.lu::8123cabb-4cc1-4055-aa2f-ed18ed56724d" providerId="AD" clId="Web-{928995CD-4668-4FBF-8704-9D47B6472FDB}"/>
    <pc:docChg chg="modSld">
      <pc:chgData name="Charlotte KRÄMER" userId="S::charlotte.kraemer@uni.lu::8123cabb-4cc1-4055-aa2f-ed18ed56724d" providerId="AD" clId="Web-{928995CD-4668-4FBF-8704-9D47B6472FDB}" dt="2023-10-10T08:28:30.612" v="23" actId="1076"/>
      <pc:docMkLst>
        <pc:docMk/>
      </pc:docMkLst>
      <pc:sldChg chg="modSp">
        <pc:chgData name="Charlotte KRÄMER" userId="S::charlotte.kraemer@uni.lu::8123cabb-4cc1-4055-aa2f-ed18ed56724d" providerId="AD" clId="Web-{928995CD-4668-4FBF-8704-9D47B6472FDB}" dt="2023-10-10T08:28:30.612" v="23" actId="1076"/>
        <pc:sldMkLst>
          <pc:docMk/>
          <pc:sldMk cId="673407885" sldId="257"/>
        </pc:sldMkLst>
        <pc:spChg chg="mod">
          <ac:chgData name="Charlotte KRÄMER" userId="S::charlotte.kraemer@uni.lu::8123cabb-4cc1-4055-aa2f-ed18ed56724d" providerId="AD" clId="Web-{928995CD-4668-4FBF-8704-9D47B6472FDB}" dt="2023-10-10T08:28:08.924" v="15" actId="1076"/>
          <ac:spMkLst>
            <pc:docMk/>
            <pc:sldMk cId="673407885" sldId="257"/>
            <ac:spMk id="4" creationId="{6182748E-E476-51DE-A710-925637E92897}"/>
          </ac:spMkLst>
        </pc:spChg>
        <pc:spChg chg="mod">
          <ac:chgData name="Charlotte KRÄMER" userId="S::charlotte.kraemer@uni.lu::8123cabb-4cc1-4055-aa2f-ed18ed56724d" providerId="AD" clId="Web-{928995CD-4668-4FBF-8704-9D47B6472FDB}" dt="2023-10-10T08:28:14.908" v="16" actId="1076"/>
          <ac:spMkLst>
            <pc:docMk/>
            <pc:sldMk cId="673407885" sldId="257"/>
            <ac:spMk id="9" creationId="{92433AC4-1E44-218E-E543-69F90C0F6AB2}"/>
          </ac:spMkLst>
        </pc:spChg>
        <pc:spChg chg="mod">
          <ac:chgData name="Charlotte KRÄMER" userId="S::charlotte.kraemer@uni.lu::8123cabb-4cc1-4055-aa2f-ed18ed56724d" providerId="AD" clId="Web-{928995CD-4668-4FBF-8704-9D47B6472FDB}" dt="2023-10-10T08:28:30.612" v="23" actId="1076"/>
          <ac:spMkLst>
            <pc:docMk/>
            <pc:sldMk cId="673407885" sldId="257"/>
            <ac:spMk id="10" creationId="{F1889427-5DD4-3003-0225-EEB091DAE54D}"/>
          </ac:spMkLst>
        </pc:spChg>
        <pc:spChg chg="mod">
          <ac:chgData name="Charlotte KRÄMER" userId="S::charlotte.kraemer@uni.lu::8123cabb-4cc1-4055-aa2f-ed18ed56724d" providerId="AD" clId="Web-{928995CD-4668-4FBF-8704-9D47B6472FDB}" dt="2023-10-10T08:28:25.752" v="22" actId="20577"/>
          <ac:spMkLst>
            <pc:docMk/>
            <pc:sldMk cId="673407885" sldId="257"/>
            <ac:spMk id="11" creationId="{74E5719C-7740-8527-F7CF-C98055DFF75F}"/>
          </ac:spMkLst>
        </pc:spChg>
        <pc:spChg chg="mod">
          <ac:chgData name="Charlotte KRÄMER" userId="S::charlotte.kraemer@uni.lu::8123cabb-4cc1-4055-aa2f-ed18ed56724d" providerId="AD" clId="Web-{928995CD-4668-4FBF-8704-9D47B6472FDB}" dt="2023-10-10T08:28:19.612" v="17" actId="1076"/>
          <ac:spMkLst>
            <pc:docMk/>
            <pc:sldMk cId="673407885" sldId="257"/>
            <ac:spMk id="12" creationId="{A2648F12-A753-6C2C-4316-8D35184944AE}"/>
          </ac:spMkLst>
        </pc:spChg>
      </pc:sldChg>
    </pc:docChg>
  </pc:docChgLst>
  <pc:docChgLst>
    <pc:chgData name="Charlotte KRÄMER" userId="S::charlotte.kraemer@uni.lu::8123cabb-4cc1-4055-aa2f-ed18ed56724d" providerId="AD" clId="Web-{07D71D3C-2D97-4738-B21F-A616492D38F2}"/>
    <pc:docChg chg="modSld">
      <pc:chgData name="Charlotte KRÄMER" userId="S::charlotte.kraemer@uni.lu::8123cabb-4cc1-4055-aa2f-ed18ed56724d" providerId="AD" clId="Web-{07D71D3C-2D97-4738-B21F-A616492D38F2}" dt="2023-10-10T09:57:11.209" v="28" actId="20577"/>
      <pc:docMkLst>
        <pc:docMk/>
      </pc:docMkLst>
      <pc:sldChg chg="modSp">
        <pc:chgData name="Charlotte KRÄMER" userId="S::charlotte.kraemer@uni.lu::8123cabb-4cc1-4055-aa2f-ed18ed56724d" providerId="AD" clId="Web-{07D71D3C-2D97-4738-B21F-A616492D38F2}" dt="2023-10-10T09:57:11.209" v="28" actId="20577"/>
        <pc:sldMkLst>
          <pc:docMk/>
          <pc:sldMk cId="673407885" sldId="257"/>
        </pc:sldMkLst>
        <pc:spChg chg="mod">
          <ac:chgData name="Charlotte KRÄMER" userId="S::charlotte.kraemer@uni.lu::8123cabb-4cc1-4055-aa2f-ed18ed56724d" providerId="AD" clId="Web-{07D71D3C-2D97-4738-B21F-A616492D38F2}" dt="2023-10-10T09:57:08.303" v="25" actId="20577"/>
          <ac:spMkLst>
            <pc:docMk/>
            <pc:sldMk cId="673407885" sldId="257"/>
            <ac:spMk id="9" creationId="{92433AC4-1E44-218E-E543-69F90C0F6AB2}"/>
          </ac:spMkLst>
        </pc:spChg>
        <pc:spChg chg="mod">
          <ac:chgData name="Charlotte KRÄMER" userId="S::charlotte.kraemer@uni.lu::8123cabb-4cc1-4055-aa2f-ed18ed56724d" providerId="AD" clId="Web-{07D71D3C-2D97-4738-B21F-A616492D38F2}" dt="2023-10-10T09:57:11.209" v="28" actId="20577"/>
          <ac:spMkLst>
            <pc:docMk/>
            <pc:sldMk cId="673407885" sldId="257"/>
            <ac:spMk id="10" creationId="{F1889427-5DD4-3003-0225-EEB091DAE54D}"/>
          </ac:spMkLst>
        </pc:spChg>
        <pc:spChg chg="mod">
          <ac:chgData name="Charlotte KRÄMER" userId="S::charlotte.kraemer@uni.lu::8123cabb-4cc1-4055-aa2f-ed18ed56724d" providerId="AD" clId="Web-{07D71D3C-2D97-4738-B21F-A616492D38F2}" dt="2023-10-10T09:56:56.334" v="18" actId="20577"/>
          <ac:spMkLst>
            <pc:docMk/>
            <pc:sldMk cId="673407885" sldId="257"/>
            <ac:spMk id="12" creationId="{A2648F12-A753-6C2C-4316-8D35184944AE}"/>
          </ac:spMkLst>
        </pc:spChg>
      </pc:sldChg>
    </pc:docChg>
  </pc:docChgLst>
  <pc:docChgLst>
    <pc:chgData name="Charlotte KRÄMER" userId="S::charlotte.kraemer@uni.lu::8123cabb-4cc1-4055-aa2f-ed18ed56724d" providerId="AD" clId="Web-{D073A333-398F-4FB4-845F-FB1E13D59FE7}"/>
    <pc:docChg chg="modSld">
      <pc:chgData name="Charlotte KRÄMER" userId="S::charlotte.kraemer@uni.lu::8123cabb-4cc1-4055-aa2f-ed18ed56724d" providerId="AD" clId="Web-{D073A333-398F-4FB4-845F-FB1E13D59FE7}" dt="2023-10-09T13:33:50.975" v="441" actId="20577"/>
      <pc:docMkLst>
        <pc:docMk/>
      </pc:docMkLst>
      <pc:sldChg chg="modSp">
        <pc:chgData name="Charlotte KRÄMER" userId="S::charlotte.kraemer@uni.lu::8123cabb-4cc1-4055-aa2f-ed18ed56724d" providerId="AD" clId="Web-{D073A333-398F-4FB4-845F-FB1E13D59FE7}" dt="2023-10-09T13:33:50.975" v="441" actId="20577"/>
        <pc:sldMkLst>
          <pc:docMk/>
          <pc:sldMk cId="673407885" sldId="257"/>
        </pc:sldMkLst>
        <pc:spChg chg="mod">
          <ac:chgData name="Charlotte KRÄMER" userId="S::charlotte.kraemer@uni.lu::8123cabb-4cc1-4055-aa2f-ed18ed56724d" providerId="AD" clId="Web-{D073A333-398F-4FB4-845F-FB1E13D59FE7}" dt="2023-10-09T13:24:12.080" v="323" actId="1076"/>
          <ac:spMkLst>
            <pc:docMk/>
            <pc:sldMk cId="673407885" sldId="257"/>
            <ac:spMk id="3" creationId="{B87F8EAA-0753-0220-31A5-2E319419001A}"/>
          </ac:spMkLst>
        </pc:spChg>
        <pc:spChg chg="mod">
          <ac:chgData name="Charlotte KRÄMER" userId="S::charlotte.kraemer@uni.lu::8123cabb-4cc1-4055-aa2f-ed18ed56724d" providerId="AD" clId="Web-{D073A333-398F-4FB4-845F-FB1E13D59FE7}" dt="2023-10-09T13:33:50.975" v="441" actId="20577"/>
          <ac:spMkLst>
            <pc:docMk/>
            <pc:sldMk cId="673407885" sldId="257"/>
            <ac:spMk id="9" creationId="{92433AC4-1E44-218E-E543-69F90C0F6AB2}"/>
          </ac:spMkLst>
        </pc:spChg>
        <pc:spChg chg="mod">
          <ac:chgData name="Charlotte KRÄMER" userId="S::charlotte.kraemer@uni.lu::8123cabb-4cc1-4055-aa2f-ed18ed56724d" providerId="AD" clId="Web-{D073A333-398F-4FB4-845F-FB1E13D59FE7}" dt="2023-10-09T13:24:37.565" v="327" actId="20577"/>
          <ac:spMkLst>
            <pc:docMk/>
            <pc:sldMk cId="673407885" sldId="257"/>
            <ac:spMk id="10" creationId="{F1889427-5DD4-3003-0225-EEB091DAE54D}"/>
          </ac:spMkLst>
        </pc:spChg>
        <pc:spChg chg="mod">
          <ac:chgData name="Charlotte KRÄMER" userId="S::charlotte.kraemer@uni.lu::8123cabb-4cc1-4055-aa2f-ed18ed56724d" providerId="AD" clId="Web-{D073A333-398F-4FB4-845F-FB1E13D59FE7}" dt="2023-10-09T13:24:16.752" v="324" actId="14100"/>
          <ac:spMkLst>
            <pc:docMk/>
            <pc:sldMk cId="673407885" sldId="257"/>
            <ac:spMk id="12" creationId="{A2648F12-A753-6C2C-4316-8D35184944AE}"/>
          </ac:spMkLst>
        </pc:spChg>
      </pc:sldChg>
    </pc:docChg>
  </pc:docChgLst>
  <pc:docChgLst>
    <pc:chgData name="Charlotte KRÄMER" userId="S::charlotte.kraemer@uni.lu::8123cabb-4cc1-4055-aa2f-ed18ed56724d" providerId="AD" clId="Web-{4F958EC9-F3DA-4C47-84DF-1085B703D7A3}"/>
    <pc:docChg chg="modSld">
      <pc:chgData name="Charlotte KRÄMER" userId="S::charlotte.kraemer@uni.lu::8123cabb-4cc1-4055-aa2f-ed18ed56724d" providerId="AD" clId="Web-{4F958EC9-F3DA-4C47-84DF-1085B703D7A3}" dt="2023-10-09T13:02:36.818" v="58" actId="20577"/>
      <pc:docMkLst>
        <pc:docMk/>
      </pc:docMkLst>
      <pc:sldChg chg="modSp">
        <pc:chgData name="Charlotte KRÄMER" userId="S::charlotte.kraemer@uni.lu::8123cabb-4cc1-4055-aa2f-ed18ed56724d" providerId="AD" clId="Web-{4F958EC9-F3DA-4C47-84DF-1085B703D7A3}" dt="2023-10-09T13:02:36.818" v="58" actId="20577"/>
        <pc:sldMkLst>
          <pc:docMk/>
          <pc:sldMk cId="673407885" sldId="257"/>
        </pc:sldMkLst>
        <pc:spChg chg="mod">
          <ac:chgData name="Charlotte KRÄMER" userId="S::charlotte.kraemer@uni.lu::8123cabb-4cc1-4055-aa2f-ed18ed56724d" providerId="AD" clId="Web-{4F958EC9-F3DA-4C47-84DF-1085B703D7A3}" dt="2023-10-09T13:02:36.818" v="58" actId="20577"/>
          <ac:spMkLst>
            <pc:docMk/>
            <pc:sldMk cId="673407885" sldId="257"/>
            <ac:spMk id="10" creationId="{F1889427-5DD4-3003-0225-EEB091DAE54D}"/>
          </ac:spMkLst>
        </pc:spChg>
      </pc:sldChg>
    </pc:docChg>
  </pc:docChgLst>
  <pc:docChgLst>
    <pc:chgData name="Charlotte KRÄMER" userId="S::charlotte.kraemer@uni.lu::8123cabb-4cc1-4055-aa2f-ed18ed56724d" providerId="AD" clId="Web-{5A91EC9B-5080-48F8-BE2B-9B80F21A25EB}"/>
    <pc:docChg chg="modSld">
      <pc:chgData name="Charlotte KRÄMER" userId="S::charlotte.kraemer@uni.lu::8123cabb-4cc1-4055-aa2f-ed18ed56724d" providerId="AD" clId="Web-{5A91EC9B-5080-48F8-BE2B-9B80F21A25EB}" dt="2023-10-10T09:08:40.925" v="236" actId="20577"/>
      <pc:docMkLst>
        <pc:docMk/>
      </pc:docMkLst>
      <pc:sldChg chg="modSp">
        <pc:chgData name="Charlotte KRÄMER" userId="S::charlotte.kraemer@uni.lu::8123cabb-4cc1-4055-aa2f-ed18ed56724d" providerId="AD" clId="Web-{5A91EC9B-5080-48F8-BE2B-9B80F21A25EB}" dt="2023-10-10T09:08:40.925" v="236" actId="20577"/>
        <pc:sldMkLst>
          <pc:docMk/>
          <pc:sldMk cId="673407885" sldId="257"/>
        </pc:sldMkLst>
        <pc:spChg chg="mod">
          <ac:chgData name="Charlotte KRÄMER" userId="S::charlotte.kraemer@uni.lu::8123cabb-4cc1-4055-aa2f-ed18ed56724d" providerId="AD" clId="Web-{5A91EC9B-5080-48F8-BE2B-9B80F21A25EB}" dt="2023-10-10T09:07:13.641" v="120" actId="20577"/>
          <ac:spMkLst>
            <pc:docMk/>
            <pc:sldMk cId="673407885" sldId="257"/>
            <ac:spMk id="9" creationId="{92433AC4-1E44-218E-E543-69F90C0F6AB2}"/>
          </ac:spMkLst>
        </pc:spChg>
        <pc:spChg chg="mod">
          <ac:chgData name="Charlotte KRÄMER" userId="S::charlotte.kraemer@uni.lu::8123cabb-4cc1-4055-aa2f-ed18ed56724d" providerId="AD" clId="Web-{5A91EC9B-5080-48F8-BE2B-9B80F21A25EB}" dt="2023-10-10T09:08:40.925" v="236" actId="20577"/>
          <ac:spMkLst>
            <pc:docMk/>
            <pc:sldMk cId="673407885" sldId="257"/>
            <ac:spMk id="10" creationId="{F1889427-5DD4-3003-0225-EEB091DAE54D}"/>
          </ac:spMkLst>
        </pc:spChg>
        <pc:spChg chg="mod">
          <ac:chgData name="Charlotte KRÄMER" userId="S::charlotte.kraemer@uni.lu::8123cabb-4cc1-4055-aa2f-ed18ed56724d" providerId="AD" clId="Web-{5A91EC9B-5080-48F8-BE2B-9B80F21A25EB}" dt="2023-10-10T08:48:53.262" v="1" actId="20577"/>
          <ac:spMkLst>
            <pc:docMk/>
            <pc:sldMk cId="673407885" sldId="257"/>
            <ac:spMk id="12" creationId="{A2648F12-A753-6C2C-4316-8D35184944A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arlotte.kraemer/Desktop/Graphs%20for%20LuxERA_Poster_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arlotte.kraemer/Desktop/Graphs%20for%20LuxERA_Poster_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arlotte.kraemer/Desktop/Graphs%20for%20LuxERA_Poster_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arlotte.kraemer/Desktop/Graphs%20for%20LuxERA_Poster_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/Users/charlotte.kraemer/Downloads/Copy%20of%20Copy%20of%20German_G9_VP_Pretest_2022_results_PS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/Users/charlotte.kraemer/Downloads/Copy%20of%20Copy%20of%20German_G9_VP_Pretest_2022_results_P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400" b="1" i="0" u="none" strike="noStrike" kern="1200" spc="0" baseline="0" dirty="0" err="1">
                <a:solidFill>
                  <a:schemeClr val="tx1"/>
                </a:solidFill>
                <a:latin typeface="+mn-lt"/>
              </a:rPr>
              <a:t>ÉpStan</a:t>
            </a:r>
            <a:r>
              <a:rPr lang="en-GB" sz="2400" b="1" i="0" u="none" strike="noStrike" kern="1200" spc="0" baseline="0" dirty="0">
                <a:solidFill>
                  <a:schemeClr val="tx1"/>
                </a:solidFill>
                <a:latin typeface="+mn-lt"/>
              </a:rPr>
              <a:t> 2022 - results for ESG-VP</a:t>
            </a:r>
            <a:r>
              <a:rPr lang="en-GB" sz="2400" b="0" i="0" u="none" strike="noStrike" kern="1200" spc="0" baseline="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pPr>
            <a:r>
              <a:rPr lang="en-GB" sz="2000" b="0" i="0" u="none" strike="noStrike" kern="1200" spc="0" baseline="0" dirty="0">
                <a:solidFill>
                  <a:schemeClr val="tx1"/>
                </a:solidFill>
                <a:latin typeface="+mn-lt"/>
              </a:rPr>
              <a:t>N= 450 (G) &amp; N = 600 (F &amp; M)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L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Sheet1!$A$28</c:f>
              <c:strCache>
                <c:ptCount val="1"/>
                <c:pt idx="0">
                  <c:v>Below Niveau 1 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Sheet1!$B$27:$F$27</c:f>
              <c:strCache>
                <c:ptCount val="5"/>
                <c:pt idx="0">
                  <c:v>German</c:v>
                </c:pt>
                <c:pt idx="2">
                  <c:v>French</c:v>
                </c:pt>
                <c:pt idx="4">
                  <c:v>Math</c:v>
                </c:pt>
              </c:strCache>
            </c:strRef>
          </c:cat>
          <c:val>
            <c:numRef>
              <c:f>Sheet1!$B$28:$F$28</c:f>
              <c:numCache>
                <c:formatCode>General</c:formatCode>
                <c:ptCount val="5"/>
                <c:pt idx="0" formatCode="0%">
                  <c:v>0.74</c:v>
                </c:pt>
                <c:pt idx="1">
                  <c:v>0</c:v>
                </c:pt>
                <c:pt idx="2" formatCode="0%">
                  <c:v>0.73</c:v>
                </c:pt>
                <c:pt idx="3">
                  <c:v>0</c:v>
                </c:pt>
                <c:pt idx="4" formatCode="0%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73-DC4A-9CFB-82F469846D6E}"/>
            </c:ext>
          </c:extLst>
        </c:ser>
        <c:ser>
          <c:idx val="1"/>
          <c:order val="1"/>
          <c:tx>
            <c:strRef>
              <c:f>Sheet1!$A$29</c:f>
              <c:strCache>
                <c:ptCount val="1"/>
                <c:pt idx="0">
                  <c:v>Niveau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Sheet1!$B$27:$F$27</c:f>
              <c:strCache>
                <c:ptCount val="5"/>
                <c:pt idx="0">
                  <c:v>German</c:v>
                </c:pt>
                <c:pt idx="2">
                  <c:v>French</c:v>
                </c:pt>
                <c:pt idx="4">
                  <c:v>Math</c:v>
                </c:pt>
              </c:strCache>
            </c:strRef>
          </c:cat>
          <c:val>
            <c:numRef>
              <c:f>Sheet1!$B$29:$F$29</c:f>
              <c:numCache>
                <c:formatCode>General</c:formatCode>
                <c:ptCount val="5"/>
                <c:pt idx="0" formatCode="0%">
                  <c:v>0.16</c:v>
                </c:pt>
                <c:pt idx="1">
                  <c:v>0</c:v>
                </c:pt>
                <c:pt idx="2" formatCode="0%">
                  <c:v>0.2</c:v>
                </c:pt>
                <c:pt idx="3">
                  <c:v>0</c:v>
                </c:pt>
                <c:pt idx="4" formatCode="0%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73-DC4A-9CFB-82F469846D6E}"/>
            </c:ext>
          </c:extLst>
        </c:ser>
        <c:ser>
          <c:idx val="2"/>
          <c:order val="2"/>
          <c:tx>
            <c:strRef>
              <c:f>Sheet1!$A$30</c:f>
              <c:strCache>
                <c:ptCount val="1"/>
                <c:pt idx="0">
                  <c:v>Niveau 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Sheet1!$B$27:$F$27</c:f>
              <c:strCache>
                <c:ptCount val="5"/>
                <c:pt idx="0">
                  <c:v>German</c:v>
                </c:pt>
                <c:pt idx="2">
                  <c:v>French</c:v>
                </c:pt>
                <c:pt idx="4">
                  <c:v>Math</c:v>
                </c:pt>
              </c:strCache>
            </c:strRef>
          </c:cat>
          <c:val>
            <c:numRef>
              <c:f>Sheet1!$B$30:$F$30</c:f>
              <c:numCache>
                <c:formatCode>General</c:formatCode>
                <c:ptCount val="5"/>
                <c:pt idx="0" formatCode="0%">
                  <c:v>0.04</c:v>
                </c:pt>
                <c:pt idx="1">
                  <c:v>0</c:v>
                </c:pt>
                <c:pt idx="2" formatCode="0%">
                  <c:v>0.05</c:v>
                </c:pt>
                <c:pt idx="3">
                  <c:v>0</c:v>
                </c:pt>
                <c:pt idx="4" formatCode="0%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73-DC4A-9CFB-82F469846D6E}"/>
            </c:ext>
          </c:extLst>
        </c:ser>
        <c:ser>
          <c:idx val="3"/>
          <c:order val="3"/>
          <c:tx>
            <c:strRef>
              <c:f>Sheet1!$A$31</c:f>
              <c:strCache>
                <c:ptCount val="1"/>
                <c:pt idx="0">
                  <c:v>Niveau 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Sheet1!$B$27:$F$27</c:f>
              <c:strCache>
                <c:ptCount val="5"/>
                <c:pt idx="0">
                  <c:v>German</c:v>
                </c:pt>
                <c:pt idx="2">
                  <c:v>French</c:v>
                </c:pt>
                <c:pt idx="4">
                  <c:v>Math</c:v>
                </c:pt>
              </c:strCache>
            </c:strRef>
          </c:cat>
          <c:val>
            <c:numRef>
              <c:f>Sheet1!$B$31:$F$31</c:f>
              <c:numCache>
                <c:formatCode>General</c:formatCode>
                <c:ptCount val="5"/>
                <c:pt idx="0" formatCode="0%">
                  <c:v>0.04</c:v>
                </c:pt>
                <c:pt idx="1">
                  <c:v>0</c:v>
                </c:pt>
                <c:pt idx="2" formatCode="0%">
                  <c:v>0.01</c:v>
                </c:pt>
                <c:pt idx="3">
                  <c:v>0</c:v>
                </c:pt>
                <c:pt idx="4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73-DC4A-9CFB-82F469846D6E}"/>
            </c:ext>
          </c:extLst>
        </c:ser>
        <c:ser>
          <c:idx val="4"/>
          <c:order val="4"/>
          <c:tx>
            <c:strRef>
              <c:f>Sheet1!$A$32</c:f>
              <c:strCache>
                <c:ptCount val="1"/>
                <c:pt idx="0">
                  <c:v>Niveau 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Sheet1!$B$27:$F$27</c:f>
              <c:strCache>
                <c:ptCount val="5"/>
                <c:pt idx="0">
                  <c:v>German</c:v>
                </c:pt>
                <c:pt idx="2">
                  <c:v>French</c:v>
                </c:pt>
                <c:pt idx="4">
                  <c:v>Math</c:v>
                </c:pt>
              </c:strCache>
            </c:strRef>
          </c:cat>
          <c:val>
            <c:numRef>
              <c:f>Sheet1!$B$32:$F$32</c:f>
              <c:numCache>
                <c:formatCode>General</c:formatCode>
                <c:ptCount val="5"/>
                <c:pt idx="0" formatCode="0%">
                  <c:v>0.02</c:v>
                </c:pt>
                <c:pt idx="1">
                  <c:v>0</c:v>
                </c:pt>
                <c:pt idx="2" formatCode="0%">
                  <c:v>0.01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73-DC4A-9CFB-82F469846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539839"/>
        <c:axId val="39541567"/>
      </c:barChart>
      <c:catAx>
        <c:axId val="39539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  <c:crossAx val="39541567"/>
        <c:crosses val="autoZero"/>
        <c:auto val="1"/>
        <c:lblAlgn val="ctr"/>
        <c:lblOffset val="100"/>
        <c:noMultiLvlLbl val="0"/>
      </c:catAx>
      <c:valAx>
        <c:axId val="39541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  <c:crossAx val="39539839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L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en-L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400" b="1" i="0" u="none" strike="noStrike" kern="1200" spc="0" baseline="0" dirty="0" err="1">
                <a:solidFill>
                  <a:schemeClr val="tx1"/>
                </a:solidFill>
                <a:latin typeface="+mn-lt"/>
              </a:rPr>
              <a:t>ÉpStan</a:t>
            </a:r>
            <a:r>
              <a:rPr lang="en-GB" sz="2400" b="1" i="0" u="none" strike="noStrike" kern="1200" spc="0" baseline="0" dirty="0">
                <a:solidFill>
                  <a:schemeClr val="tx1"/>
                </a:solidFill>
                <a:latin typeface="+mn-lt"/>
              </a:rPr>
              <a:t> 2022 - results for ESG-VP</a:t>
            </a:r>
            <a:r>
              <a:rPr lang="en-GB" sz="2400" b="0" i="0" u="none" strike="noStrike" kern="1200" spc="0" baseline="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pPr>
            <a:r>
              <a:rPr lang="en-GB" sz="2000" b="0" i="0" u="none" strike="noStrike" kern="1200" spc="0" baseline="0" dirty="0">
                <a:solidFill>
                  <a:schemeClr val="tx1"/>
                </a:solidFill>
                <a:latin typeface="+mn-lt"/>
              </a:rPr>
              <a:t>N= 450 (G) &amp; N = 600 (F &amp; M)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L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Sheet1!$A$28</c:f>
              <c:strCache>
                <c:ptCount val="1"/>
                <c:pt idx="0">
                  <c:v>Below Niveau 1 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Sheet1!$B$27:$F$27</c:f>
              <c:strCache>
                <c:ptCount val="5"/>
                <c:pt idx="0">
                  <c:v>German</c:v>
                </c:pt>
                <c:pt idx="2">
                  <c:v>French</c:v>
                </c:pt>
                <c:pt idx="4">
                  <c:v>Math</c:v>
                </c:pt>
              </c:strCache>
            </c:strRef>
          </c:cat>
          <c:val>
            <c:numRef>
              <c:f>Sheet1!$B$28:$F$28</c:f>
              <c:numCache>
                <c:formatCode>General</c:formatCode>
                <c:ptCount val="5"/>
                <c:pt idx="0" formatCode="0%">
                  <c:v>0.74</c:v>
                </c:pt>
                <c:pt idx="1">
                  <c:v>0</c:v>
                </c:pt>
                <c:pt idx="2" formatCode="0%">
                  <c:v>0.73</c:v>
                </c:pt>
                <c:pt idx="3">
                  <c:v>0</c:v>
                </c:pt>
                <c:pt idx="4" formatCode="0%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73-DC4A-9CFB-82F469846D6E}"/>
            </c:ext>
          </c:extLst>
        </c:ser>
        <c:ser>
          <c:idx val="1"/>
          <c:order val="1"/>
          <c:tx>
            <c:strRef>
              <c:f>Sheet1!$A$29</c:f>
              <c:strCache>
                <c:ptCount val="1"/>
                <c:pt idx="0">
                  <c:v>Niveau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Sheet1!$B$27:$F$27</c:f>
              <c:strCache>
                <c:ptCount val="5"/>
                <c:pt idx="0">
                  <c:v>German</c:v>
                </c:pt>
                <c:pt idx="2">
                  <c:v>French</c:v>
                </c:pt>
                <c:pt idx="4">
                  <c:v>Math</c:v>
                </c:pt>
              </c:strCache>
            </c:strRef>
          </c:cat>
          <c:val>
            <c:numRef>
              <c:f>Sheet1!$B$29:$F$29</c:f>
              <c:numCache>
                <c:formatCode>General</c:formatCode>
                <c:ptCount val="5"/>
                <c:pt idx="0" formatCode="0%">
                  <c:v>0.16</c:v>
                </c:pt>
                <c:pt idx="1">
                  <c:v>0</c:v>
                </c:pt>
                <c:pt idx="2" formatCode="0%">
                  <c:v>0.2</c:v>
                </c:pt>
                <c:pt idx="3">
                  <c:v>0</c:v>
                </c:pt>
                <c:pt idx="4" formatCode="0%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73-DC4A-9CFB-82F469846D6E}"/>
            </c:ext>
          </c:extLst>
        </c:ser>
        <c:ser>
          <c:idx val="2"/>
          <c:order val="2"/>
          <c:tx>
            <c:strRef>
              <c:f>Sheet1!$A$30</c:f>
              <c:strCache>
                <c:ptCount val="1"/>
                <c:pt idx="0">
                  <c:v>Niveau 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Sheet1!$B$27:$F$27</c:f>
              <c:strCache>
                <c:ptCount val="5"/>
                <c:pt idx="0">
                  <c:v>German</c:v>
                </c:pt>
                <c:pt idx="2">
                  <c:v>French</c:v>
                </c:pt>
                <c:pt idx="4">
                  <c:v>Math</c:v>
                </c:pt>
              </c:strCache>
            </c:strRef>
          </c:cat>
          <c:val>
            <c:numRef>
              <c:f>Sheet1!$B$30:$F$30</c:f>
              <c:numCache>
                <c:formatCode>General</c:formatCode>
                <c:ptCount val="5"/>
                <c:pt idx="0" formatCode="0%">
                  <c:v>0.04</c:v>
                </c:pt>
                <c:pt idx="1">
                  <c:v>0</c:v>
                </c:pt>
                <c:pt idx="2" formatCode="0%">
                  <c:v>0.05</c:v>
                </c:pt>
                <c:pt idx="3">
                  <c:v>0</c:v>
                </c:pt>
                <c:pt idx="4" formatCode="0%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73-DC4A-9CFB-82F469846D6E}"/>
            </c:ext>
          </c:extLst>
        </c:ser>
        <c:ser>
          <c:idx val="3"/>
          <c:order val="3"/>
          <c:tx>
            <c:strRef>
              <c:f>Sheet1!$A$31</c:f>
              <c:strCache>
                <c:ptCount val="1"/>
                <c:pt idx="0">
                  <c:v>Niveau 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Sheet1!$B$27:$F$27</c:f>
              <c:strCache>
                <c:ptCount val="5"/>
                <c:pt idx="0">
                  <c:v>German</c:v>
                </c:pt>
                <c:pt idx="2">
                  <c:v>French</c:v>
                </c:pt>
                <c:pt idx="4">
                  <c:v>Math</c:v>
                </c:pt>
              </c:strCache>
            </c:strRef>
          </c:cat>
          <c:val>
            <c:numRef>
              <c:f>Sheet1!$B$31:$F$31</c:f>
              <c:numCache>
                <c:formatCode>General</c:formatCode>
                <c:ptCount val="5"/>
                <c:pt idx="0" formatCode="0%">
                  <c:v>0.04</c:v>
                </c:pt>
                <c:pt idx="1">
                  <c:v>0</c:v>
                </c:pt>
                <c:pt idx="2" formatCode="0%">
                  <c:v>0.01</c:v>
                </c:pt>
                <c:pt idx="3">
                  <c:v>0</c:v>
                </c:pt>
                <c:pt idx="4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73-DC4A-9CFB-82F469846D6E}"/>
            </c:ext>
          </c:extLst>
        </c:ser>
        <c:ser>
          <c:idx val="4"/>
          <c:order val="4"/>
          <c:tx>
            <c:strRef>
              <c:f>Sheet1!$A$32</c:f>
              <c:strCache>
                <c:ptCount val="1"/>
                <c:pt idx="0">
                  <c:v>Niveau 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Sheet1!$B$27:$F$27</c:f>
              <c:strCache>
                <c:ptCount val="5"/>
                <c:pt idx="0">
                  <c:v>German</c:v>
                </c:pt>
                <c:pt idx="2">
                  <c:v>French</c:v>
                </c:pt>
                <c:pt idx="4">
                  <c:v>Math</c:v>
                </c:pt>
              </c:strCache>
            </c:strRef>
          </c:cat>
          <c:val>
            <c:numRef>
              <c:f>Sheet1!$B$32:$F$32</c:f>
              <c:numCache>
                <c:formatCode>General</c:formatCode>
                <c:ptCount val="5"/>
                <c:pt idx="0" formatCode="0%">
                  <c:v>0.02</c:v>
                </c:pt>
                <c:pt idx="1">
                  <c:v>0</c:v>
                </c:pt>
                <c:pt idx="2" formatCode="0%">
                  <c:v>0.01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73-DC4A-9CFB-82F469846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539839"/>
        <c:axId val="39541567"/>
      </c:barChart>
      <c:catAx>
        <c:axId val="39539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  <c:crossAx val="39541567"/>
        <c:crosses val="autoZero"/>
        <c:auto val="1"/>
        <c:lblAlgn val="ctr"/>
        <c:lblOffset val="100"/>
        <c:noMultiLvlLbl val="0"/>
      </c:catAx>
      <c:valAx>
        <c:axId val="39541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  <c:crossAx val="39539839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L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en-L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2800" dirty="0" err="1">
                <a:solidFill>
                  <a:schemeClr val="tx1"/>
                </a:solidFill>
              </a:rPr>
              <a:t>ÉpStan</a:t>
            </a:r>
            <a:r>
              <a:rPr lang="en-GB" sz="2800" dirty="0">
                <a:solidFill>
                  <a:schemeClr val="tx1"/>
                </a:solidFill>
              </a:rPr>
              <a:t> 2022- results for ESG-VP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L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German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Sheet1!$A$8:$A$12</c:f>
              <c:strCache>
                <c:ptCount val="5"/>
                <c:pt idx="0">
                  <c:v>Below Niveau 1 </c:v>
                </c:pt>
                <c:pt idx="1">
                  <c:v>Niveau 1</c:v>
                </c:pt>
                <c:pt idx="2">
                  <c:v>Niveau 2</c:v>
                </c:pt>
                <c:pt idx="3">
                  <c:v>Niveau 3</c:v>
                </c:pt>
                <c:pt idx="4">
                  <c:v>Niveau 4</c:v>
                </c:pt>
              </c:strCache>
            </c:strRef>
          </c:cat>
          <c:val>
            <c:numRef>
              <c:f>Sheet1!$B$8:$B$12</c:f>
              <c:numCache>
                <c:formatCode>0%</c:formatCode>
                <c:ptCount val="5"/>
                <c:pt idx="0">
                  <c:v>0.74</c:v>
                </c:pt>
                <c:pt idx="1">
                  <c:v>0.16</c:v>
                </c:pt>
                <c:pt idx="2">
                  <c:v>0.04</c:v>
                </c:pt>
                <c:pt idx="3">
                  <c:v>0.04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F3-BB45-9AEC-AD3E15B363E0}"/>
            </c:ext>
          </c:extLst>
        </c:ser>
        <c:ser>
          <c:idx val="1"/>
          <c:order val="1"/>
          <c:tx>
            <c:strRef>
              <c:f>Sheet1!$C$7</c:f>
              <c:strCache>
                <c:ptCount val="1"/>
                <c:pt idx="0">
                  <c:v>French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Sheet1!$A$8:$A$12</c:f>
              <c:strCache>
                <c:ptCount val="5"/>
                <c:pt idx="0">
                  <c:v>Below Niveau 1 </c:v>
                </c:pt>
                <c:pt idx="1">
                  <c:v>Niveau 1</c:v>
                </c:pt>
                <c:pt idx="2">
                  <c:v>Niveau 2</c:v>
                </c:pt>
                <c:pt idx="3">
                  <c:v>Niveau 3</c:v>
                </c:pt>
                <c:pt idx="4">
                  <c:v>Niveau 4</c:v>
                </c:pt>
              </c:strCache>
            </c:strRef>
          </c:cat>
          <c:val>
            <c:numRef>
              <c:f>Sheet1!$C$8:$C$12</c:f>
              <c:numCache>
                <c:formatCode>0%</c:formatCode>
                <c:ptCount val="5"/>
                <c:pt idx="0">
                  <c:v>0.73</c:v>
                </c:pt>
                <c:pt idx="1">
                  <c:v>0.2</c:v>
                </c:pt>
                <c:pt idx="2">
                  <c:v>0.05</c:v>
                </c:pt>
                <c:pt idx="3">
                  <c:v>0.01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F3-BB45-9AEC-AD3E15B363E0}"/>
            </c:ext>
          </c:extLst>
        </c:ser>
        <c:ser>
          <c:idx val="2"/>
          <c:order val="2"/>
          <c:tx>
            <c:strRef>
              <c:f>Sheet1!$D$7</c:f>
              <c:strCache>
                <c:ptCount val="1"/>
                <c:pt idx="0">
                  <c:v>Math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Sheet1!$A$8:$A$12</c:f>
              <c:strCache>
                <c:ptCount val="5"/>
                <c:pt idx="0">
                  <c:v>Below Niveau 1 </c:v>
                </c:pt>
                <c:pt idx="1">
                  <c:v>Niveau 1</c:v>
                </c:pt>
                <c:pt idx="2">
                  <c:v>Niveau 2</c:v>
                </c:pt>
                <c:pt idx="3">
                  <c:v>Niveau 3</c:v>
                </c:pt>
                <c:pt idx="4">
                  <c:v>Niveau 4</c:v>
                </c:pt>
              </c:strCache>
            </c:strRef>
          </c:cat>
          <c:val>
            <c:numRef>
              <c:f>Sheet1!$D$8:$D$12</c:f>
              <c:numCache>
                <c:formatCode>0%</c:formatCode>
                <c:ptCount val="5"/>
                <c:pt idx="0">
                  <c:v>0.65</c:v>
                </c:pt>
                <c:pt idx="1">
                  <c:v>0.28999999999999998</c:v>
                </c:pt>
                <c:pt idx="2">
                  <c:v>0.06</c:v>
                </c:pt>
                <c:pt idx="3">
                  <c:v>0</c:v>
                </c:pt>
                <c:pt idx="4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F3-BB45-9AEC-AD3E15B363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435999"/>
        <c:axId val="188988031"/>
      </c:barChart>
      <c:catAx>
        <c:axId val="188435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  <c:crossAx val="188988031"/>
        <c:crosses val="autoZero"/>
        <c:auto val="1"/>
        <c:lblAlgn val="ctr"/>
        <c:lblOffset val="100"/>
        <c:noMultiLvlLbl val="0"/>
      </c:catAx>
      <c:valAx>
        <c:axId val="188988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  <c:crossAx val="188435999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L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00" b="1" i="0" u="none" strike="noStrike" kern="1200" spc="0" baseline="0" dirty="0" err="1">
                <a:solidFill>
                  <a:schemeClr val="tx1"/>
                </a:solidFill>
              </a:rPr>
              <a:t>ÉpStan</a:t>
            </a:r>
            <a:r>
              <a:rPr lang="en-GB" sz="2800" b="1" i="0" u="none" strike="noStrike" kern="1200" spc="0" baseline="0" dirty="0">
                <a:solidFill>
                  <a:schemeClr val="tx1"/>
                </a:solidFill>
              </a:rPr>
              <a:t> 2022- results for ESG-VP </a:t>
            </a:r>
          </a:p>
          <a:p>
            <a:pPr>
              <a:defRPr/>
            </a:pPr>
            <a:r>
              <a:rPr lang="en-GB" sz="2000" b="0" i="0" u="none" strike="noStrike" kern="1200" spc="0" baseline="0" dirty="0">
                <a:solidFill>
                  <a:schemeClr val="tx1"/>
                </a:solidFill>
              </a:rPr>
              <a:t>(N=450 (G); 600 (F&amp;M)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Sheet1!$A$28</c:f>
              <c:strCache>
                <c:ptCount val="1"/>
                <c:pt idx="0">
                  <c:v>Below Niveau 1 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Sheet1!$B$27:$F$27</c:f>
              <c:strCache>
                <c:ptCount val="5"/>
                <c:pt idx="0">
                  <c:v>German</c:v>
                </c:pt>
                <c:pt idx="2">
                  <c:v>French</c:v>
                </c:pt>
                <c:pt idx="4">
                  <c:v>Math</c:v>
                </c:pt>
              </c:strCache>
            </c:strRef>
          </c:cat>
          <c:val>
            <c:numRef>
              <c:f>Sheet1!$B$28:$F$28</c:f>
              <c:numCache>
                <c:formatCode>General</c:formatCode>
                <c:ptCount val="5"/>
                <c:pt idx="0" formatCode="0%">
                  <c:v>0.74</c:v>
                </c:pt>
                <c:pt idx="1">
                  <c:v>0</c:v>
                </c:pt>
                <c:pt idx="2" formatCode="0%">
                  <c:v>0.73</c:v>
                </c:pt>
                <c:pt idx="3">
                  <c:v>0</c:v>
                </c:pt>
                <c:pt idx="4" formatCode="0%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0E-7840-9E74-35E2603E6B22}"/>
            </c:ext>
          </c:extLst>
        </c:ser>
        <c:ser>
          <c:idx val="1"/>
          <c:order val="1"/>
          <c:tx>
            <c:strRef>
              <c:f>Sheet1!$A$29</c:f>
              <c:strCache>
                <c:ptCount val="1"/>
                <c:pt idx="0">
                  <c:v>Niveau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Sheet1!$B$27:$F$27</c:f>
              <c:strCache>
                <c:ptCount val="5"/>
                <c:pt idx="0">
                  <c:v>German</c:v>
                </c:pt>
                <c:pt idx="2">
                  <c:v>French</c:v>
                </c:pt>
                <c:pt idx="4">
                  <c:v>Math</c:v>
                </c:pt>
              </c:strCache>
            </c:strRef>
          </c:cat>
          <c:val>
            <c:numRef>
              <c:f>Sheet1!$B$29:$F$29</c:f>
              <c:numCache>
                <c:formatCode>General</c:formatCode>
                <c:ptCount val="5"/>
                <c:pt idx="0" formatCode="0%">
                  <c:v>0.16</c:v>
                </c:pt>
                <c:pt idx="1">
                  <c:v>0</c:v>
                </c:pt>
                <c:pt idx="2" formatCode="0%">
                  <c:v>0.2</c:v>
                </c:pt>
                <c:pt idx="3">
                  <c:v>0</c:v>
                </c:pt>
                <c:pt idx="4" formatCode="0%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0E-7840-9E74-35E2603E6B22}"/>
            </c:ext>
          </c:extLst>
        </c:ser>
        <c:ser>
          <c:idx val="2"/>
          <c:order val="2"/>
          <c:tx>
            <c:strRef>
              <c:f>Sheet1!$A$30</c:f>
              <c:strCache>
                <c:ptCount val="1"/>
                <c:pt idx="0">
                  <c:v>Niveau 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Sheet1!$B$27:$F$27</c:f>
              <c:strCache>
                <c:ptCount val="5"/>
                <c:pt idx="0">
                  <c:v>German</c:v>
                </c:pt>
                <c:pt idx="2">
                  <c:v>French</c:v>
                </c:pt>
                <c:pt idx="4">
                  <c:v>Math</c:v>
                </c:pt>
              </c:strCache>
            </c:strRef>
          </c:cat>
          <c:val>
            <c:numRef>
              <c:f>Sheet1!$B$30:$F$30</c:f>
              <c:numCache>
                <c:formatCode>General</c:formatCode>
                <c:ptCount val="5"/>
                <c:pt idx="0" formatCode="0%">
                  <c:v>0.04</c:v>
                </c:pt>
                <c:pt idx="1">
                  <c:v>0</c:v>
                </c:pt>
                <c:pt idx="2" formatCode="0%">
                  <c:v>0.05</c:v>
                </c:pt>
                <c:pt idx="3">
                  <c:v>0</c:v>
                </c:pt>
                <c:pt idx="4" formatCode="0%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0E-7840-9E74-35E2603E6B22}"/>
            </c:ext>
          </c:extLst>
        </c:ser>
        <c:ser>
          <c:idx val="3"/>
          <c:order val="3"/>
          <c:tx>
            <c:strRef>
              <c:f>Sheet1!$A$31</c:f>
              <c:strCache>
                <c:ptCount val="1"/>
                <c:pt idx="0">
                  <c:v>Niveau 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Sheet1!$B$27:$F$27</c:f>
              <c:strCache>
                <c:ptCount val="5"/>
                <c:pt idx="0">
                  <c:v>German</c:v>
                </c:pt>
                <c:pt idx="2">
                  <c:v>French</c:v>
                </c:pt>
                <c:pt idx="4">
                  <c:v>Math</c:v>
                </c:pt>
              </c:strCache>
            </c:strRef>
          </c:cat>
          <c:val>
            <c:numRef>
              <c:f>Sheet1!$B$31:$F$31</c:f>
              <c:numCache>
                <c:formatCode>General</c:formatCode>
                <c:ptCount val="5"/>
                <c:pt idx="0" formatCode="0%">
                  <c:v>0.04</c:v>
                </c:pt>
                <c:pt idx="1">
                  <c:v>0</c:v>
                </c:pt>
                <c:pt idx="2" formatCode="0%">
                  <c:v>0.01</c:v>
                </c:pt>
                <c:pt idx="3">
                  <c:v>0</c:v>
                </c:pt>
                <c:pt idx="4" formatCode="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0E-7840-9E74-35E2603E6B22}"/>
            </c:ext>
          </c:extLst>
        </c:ser>
        <c:ser>
          <c:idx val="4"/>
          <c:order val="4"/>
          <c:tx>
            <c:strRef>
              <c:f>Sheet1!$A$32</c:f>
              <c:strCache>
                <c:ptCount val="1"/>
                <c:pt idx="0">
                  <c:v>Niveau 4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Sheet1!$B$27:$F$27</c:f>
              <c:strCache>
                <c:ptCount val="5"/>
                <c:pt idx="0">
                  <c:v>German</c:v>
                </c:pt>
                <c:pt idx="2">
                  <c:v>French</c:v>
                </c:pt>
                <c:pt idx="4">
                  <c:v>Math</c:v>
                </c:pt>
              </c:strCache>
            </c:strRef>
          </c:cat>
          <c:val>
            <c:numRef>
              <c:f>Sheet1!$B$32:$F$32</c:f>
              <c:numCache>
                <c:formatCode>General</c:formatCode>
                <c:ptCount val="5"/>
                <c:pt idx="0" formatCode="0%">
                  <c:v>0.02</c:v>
                </c:pt>
                <c:pt idx="1">
                  <c:v>0</c:v>
                </c:pt>
                <c:pt idx="2" formatCode="0%">
                  <c:v>0.01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0E-7840-9E74-35E2603E6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39884303"/>
        <c:axId val="740166975"/>
      </c:barChart>
      <c:catAx>
        <c:axId val="7398843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  <c:crossAx val="740166975"/>
        <c:crosses val="autoZero"/>
        <c:auto val="1"/>
        <c:lblAlgn val="ctr"/>
        <c:lblOffset val="100"/>
        <c:noMultiLvlLbl val="0"/>
      </c:catAx>
      <c:valAx>
        <c:axId val="7401669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  <c:crossAx val="739884303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en-L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'G9_pre22_ESG-P_V4'!$S$36</cx:f>
        <cx:lvl ptCount="1"/>
      </cx:strDim>
      <cx:numDim type="val">
        <cx:f>'G9_pre22_ESG-P_V4'!$G$28:$G$36</cx:f>
        <cx:lvl ptCount="9" formatCode="General">
          <cx:pt idx="0">-1.1893914970816499</cx:pt>
          <cx:pt idx="1">-2.5392819788156098</cx:pt>
          <cx:pt idx="2">-2.5392819788156098</cx:pt>
          <cx:pt idx="3">-2.16942017969681</cx:pt>
          <cx:pt idx="4">-2.0786652030056598</cx:pt>
          <cx:pt idx="5">-2.2392058892672901</cx:pt>
          <cx:pt idx="6">-0.86637139520571405</cx:pt>
          <cx:pt idx="7">-2.1576931651267799</cx:pt>
          <cx:pt idx="8">-0.54809353349699796</cx:pt>
        </cx:lvl>
      </cx:numDim>
    </cx:data>
    <cx:data id="1">
      <cx:strDim type="cat">
        <cx:f>'G9_pre22_ESG-P_V4'!$S$36</cx:f>
        <cx:lvl ptCount="1"/>
      </cx:strDim>
      <cx:numDim type="val">
        <cx:f>('G9_pre22_ESG-P_V4'!$G$42:$G$45,'G9_pre22_ESG-P_V4'!$G$47:$G$51)</cx:f>
        <cx:lvl ptCount="9" formatCode="General">
          <cx:pt idx="0">-1.0748408582321201</cx:pt>
          <cx:pt idx="1">-1.59713079811388</cx:pt>
          <cx:pt idx="2">-1.59713079811388</cx:pt>
          <cx:pt idx="3">-0.96025758461313504</cx:pt>
          <cx:pt idx="4">-1.71779889722107</cx:pt>
          <cx:pt idx="5">-2.2392058892672901</cx:pt>
          <cx:pt idx="6">-0.14907644732991601</cx:pt>
          <cx:pt idx="7">-1.2468507197452501</cx:pt>
          <cx:pt idx="8">-1.31124079182743</cx:pt>
        </cx:lvl>
      </cx:numDim>
    </cx:data>
    <cx:data id="2">
      <cx:strDim type="cat">
        <cx:f>'G9_pre22_ESG-P_V4'!$S$36</cx:f>
        <cx:lvl ptCount="1"/>
      </cx:strDim>
      <cx:numDim type="val">
        <cx:f>'G9_pre22_ESG-P_V4'!$G$56:$G$66</cx:f>
        <cx:lvl ptCount="11" formatCode="General">
          <cx:pt idx="0">-0.90280545173650095</cx:pt>
          <cx:pt idx="1">-0.61148964496319602</cx:pt>
          <cx:pt idx="2">0.47010348355999798</cx:pt>
          <cx:pt idx="3">-1.4787989822502401</cx:pt>
          <cx:pt idx="4">-0.43105705829422603</cx:pt>
          <cx:pt idx="5">-0.61148964496319602</cx:pt>
          <cx:pt idx="6">-0.48333887394272501</cx:pt>
          <cx:pt idx="7">0.37057242710523403</cx:pt>
          <cx:pt idx="8">-1.7821864899308799</cx:pt>
          <cx:pt idx="9">-0.48333887394272501</cx:pt>
          <cx:pt idx="10">0.45267913876219801</cx:pt>
        </cx:lvl>
      </cx:numDim>
    </cx:data>
    <cx:data id="3">
      <cx:strDim type="cat">
        <cx:f>'G9_pre22_ESG-P_V4'!$S$36</cx:f>
        <cx:lvl ptCount="1"/>
      </cx:strDim>
      <cx:numDim type="val">
        <cx:f>'G9_pre22_ESG-P_V4'!$W$38:$W$63</cx:f>
        <cx:lvl ptCount="26" formatCode="General">
          <cx:pt idx="0">-2.85258984578814</cx:pt>
          <cx:pt idx="1">-2.7674194303728901</cx:pt>
          <cx:pt idx="2">-0.83147627226654697</cx:pt>
          <cx:pt idx="3">-0.96329033031123901</cx:pt>
          <cx:pt idx="4">-1.8546402899954999</cx:pt>
          <cx:pt idx="5">-0.73408227443394203</cx:pt>
          <cx:pt idx="6">-1.01367691954161</cx:pt>
          <cx:pt idx="7">-1.10241280658476</cx:pt>
          <cx:pt idx="8">-0.32063145771276702</cx:pt>
          <cx:pt idx="9">-0.75981997397320999</cx:pt>
          <cx:pt idx="10">-0.85185087381989899</cx:pt>
          <cx:pt idx="11">-1.3528004716509101</cx:pt>
          <cx:pt idx="12">-1.14682676773911</cx:pt>
          <cx:pt idx="13">-0.81671741766353101</cx:pt>
          <cx:pt idx="14">-0.277703725203851</cx:pt>
          <cx:pt idx="15">0.177530031509645</cx:pt>
          <cx:pt idx="16">-0.84240871941124296</cx:pt>
          <cx:pt idx="17">-0.61061379259931703</cx:pt>
          <cx:pt idx="18">-0.48385478832295797</cx:pt>
          <cx:pt idx="19">-0.80083566753193702</cx:pt>
          <cx:pt idx="20">-0.081234523066545897</cx:pt>
          <cx:pt idx="21">-1.57469380056104</cx:pt>
          <cx:pt idx="22">-0.116473179728053</cx:pt>
          <cx:pt idx="23">-0.29817853556822799</cx:pt>
          <cx:pt idx="24">-0.35273637369267502</cx:pt>
          <cx:pt idx="25">0.72709775140076605</cx:pt>
        </cx:lvl>
      </cx:numDim>
    </cx:data>
  </cx:chartData>
  <cx:chart>
    <cx:title pos="t" align="ctr" overlay="0">
      <cx:tx>
        <cx:txData>
          <cx:v>Empirical difficulties of pretested level 0.x items and regular ESG-VP items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2400" b="1">
              <a:solidFill>
                <a:schemeClr val="tx1"/>
              </a:solidFill>
            </a:defRPr>
          </a:pPr>
          <a:r>
            <a:rPr lang="en-GB" sz="2400" b="1" i="0" u="none" strike="noStrike" baseline="0" dirty="0">
              <a:solidFill>
                <a:schemeClr val="tx1"/>
              </a:solidFill>
              <a:latin typeface="Calibri" panose="020F0502020204030204"/>
            </a:rPr>
            <a:t>Empirical difficulties of pretested level 0.x items and regular ESG-VP items</a:t>
          </a:r>
        </a:p>
      </cx:txPr>
    </cx:title>
    <cx:plotArea>
      <cx:plotAreaRegion>
        <cx:plotSurface>
          <cx:spPr>
            <a:solidFill>
              <a:schemeClr val="accent6">
                <a:lumMod val="20000"/>
                <a:lumOff val="80000"/>
              </a:schemeClr>
            </a:solidFill>
          </cx:spPr>
        </cx:plotSurface>
        <cx:series layoutId="boxWhisker" uniqueId="{BB76BE0A-1256-6848-AB46-2E5C21E4782D}">
          <cx:tx>
            <cx:txData>
              <cx:f/>
              <cx:v>Level 0.1</cx:v>
            </cx:txData>
          </cx:tx>
          <cx:spPr>
            <a:solidFill>
              <a:schemeClr val="accent1"/>
            </a:solidFill>
          </cx:spPr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00000001-2067-9C4C-8926-5DFE8AF4DC62}">
          <cx:tx>
            <cx:txData>
              <cx:f/>
              <cx:v>Level 0.2</cx:v>
            </cx:txData>
          </cx:tx>
          <cx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x:spPr>
          <cx:dataId val="1"/>
          <cx:layoutPr>
            <cx:statistics quartileMethod="exclusive"/>
          </cx:layoutPr>
        </cx:series>
        <cx:series layoutId="boxWhisker" uniqueId="{00000002-2067-9C4C-8926-5DFE8AF4DC62}">
          <cx:tx>
            <cx:txData>
              <cx:f/>
              <cx:v>Level 0.3</cx:v>
            </cx:txData>
          </cx:tx>
          <cx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x:spPr>
          <cx:dataId val="2"/>
          <cx:layoutPr>
            <cx:statistics quartileMethod="exclusive"/>
          </cx:layoutPr>
        </cx:series>
        <cx:series layoutId="boxWhisker" uniqueId="{00000003-2067-9C4C-8926-5DFE8AF4DC62}">
          <cx:tx>
            <cx:txData>
              <cx:f/>
              <cx:v>Main test Niv 1-4</cx:v>
            </cx:txData>
          </cx:tx>
          <cx:dataId val="3"/>
          <cx:layoutPr>
            <cx:statistics quartileMethod="exclusive"/>
          </cx:layoutPr>
        </cx:series>
      </cx:plotAreaRegion>
      <cx:axis id="0">
        <cx:catScaling gapWidth="0.200000003"/>
        <cx:tickLabels/>
      </cx:axis>
      <cx:axis id="1">
        <cx:valScaling max="1" min="-3"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2000">
                <a:solidFill>
                  <a:schemeClr val="tx1"/>
                </a:solidFill>
              </a:defRPr>
            </a:pPr>
            <a:endParaRPr lang="en-GB" sz="2000" b="0" i="0" u="none" strike="noStrike" baseline="0">
              <a:solidFill>
                <a:schemeClr val="tx1"/>
              </a:solidFill>
              <a:latin typeface="Calibri" panose="020F0502020204030204"/>
            </a:endParaRPr>
          </a:p>
        </cx:txPr>
      </cx:axis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2000">
              <a:solidFill>
                <a:schemeClr val="tx1"/>
              </a:solidFill>
            </a:defRPr>
          </a:pPr>
          <a:endParaRPr lang="en-GB" sz="2000" b="0" i="0" u="none" strike="noStrike" baseline="0">
            <a:solidFill>
              <a:schemeClr val="tx1"/>
            </a:solidFill>
            <a:latin typeface="Calibri" panose="020F0502020204030204"/>
          </a:endParaRPr>
        </a:p>
      </cx:txPr>
    </cx:legend>
  </cx:chart>
  <cx:spPr>
    <a:solidFill>
      <a:schemeClr val="accent6">
        <a:lumMod val="20000"/>
        <a:lumOff val="80000"/>
      </a:schemeClr>
    </a:solidFill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'G9_pre22_ESG-P_V4'!$S$36</cx:f>
        <cx:lvl ptCount="1"/>
      </cx:strDim>
      <cx:numDim type="val">
        <cx:f>'G9_pre22_ESG-P_V4'!$G$28:$G$36</cx:f>
        <cx:lvl ptCount="9" formatCode="General">
          <cx:pt idx="0">-1.1893914970816499</cx:pt>
          <cx:pt idx="1">-2.5392819788156098</cx:pt>
          <cx:pt idx="2">-2.5392819788156098</cx:pt>
          <cx:pt idx="3">-2.16942017969681</cx:pt>
          <cx:pt idx="4">-2.0786652030056598</cx:pt>
          <cx:pt idx="5">-2.2392058892672901</cx:pt>
          <cx:pt idx="6">-0.86637139520571405</cx:pt>
          <cx:pt idx="7">-2.1576931651267799</cx:pt>
          <cx:pt idx="8">-0.54809353349699796</cx:pt>
        </cx:lvl>
      </cx:numDim>
    </cx:data>
    <cx:data id="1">
      <cx:strDim type="cat">
        <cx:f>'G9_pre22_ESG-P_V4'!$S$36</cx:f>
        <cx:lvl ptCount="1"/>
      </cx:strDim>
      <cx:numDim type="val">
        <cx:f>('G9_pre22_ESG-P_V4'!$G$42:$G$45,'G9_pre22_ESG-P_V4'!$G$47:$G$51)</cx:f>
        <cx:lvl ptCount="9" formatCode="General">
          <cx:pt idx="0">-1.0748408582321201</cx:pt>
          <cx:pt idx="1">-1.59713079811388</cx:pt>
          <cx:pt idx="2">-1.59713079811388</cx:pt>
          <cx:pt idx="3">-0.96025758461313504</cx:pt>
          <cx:pt idx="4">-1.71779889722107</cx:pt>
          <cx:pt idx="5">-2.2392058892672901</cx:pt>
          <cx:pt idx="6">-0.14907644732991601</cx:pt>
          <cx:pt idx="7">-1.2468507197452501</cx:pt>
          <cx:pt idx="8">-1.31124079182743</cx:pt>
        </cx:lvl>
      </cx:numDim>
    </cx:data>
    <cx:data id="2">
      <cx:strDim type="cat">
        <cx:f>'G9_pre22_ESG-P_V4'!$S$36</cx:f>
        <cx:lvl ptCount="1"/>
      </cx:strDim>
      <cx:numDim type="val">
        <cx:f>'G9_pre22_ESG-P_V4'!$G$56:$G$66</cx:f>
        <cx:lvl ptCount="11" formatCode="General">
          <cx:pt idx="0">-0.90280545173650095</cx:pt>
          <cx:pt idx="1">-0.61148964496319602</cx:pt>
          <cx:pt idx="2">0.47010348355999798</cx:pt>
          <cx:pt idx="3">-1.4787989822502401</cx:pt>
          <cx:pt idx="4">-0.43105705829422603</cx:pt>
          <cx:pt idx="5">-0.61148964496319602</cx:pt>
          <cx:pt idx="6">-0.48333887394272501</cx:pt>
          <cx:pt idx="7">0.37057242710523403</cx:pt>
          <cx:pt idx="8">-1.7821864899308799</cx:pt>
          <cx:pt idx="9">-0.48333887394272501</cx:pt>
          <cx:pt idx="10">0.45267913876219801</cx:pt>
        </cx:lvl>
      </cx:numDim>
    </cx:data>
    <cx:data id="3">
      <cx:strDim type="cat">
        <cx:f>'G9_pre22_ESG-P_V4'!$S$36</cx:f>
        <cx:lvl ptCount="1"/>
      </cx:strDim>
      <cx:numDim type="val">
        <cx:f>'G9_pre22_ESG-P_V4'!$W$38:$W$63</cx:f>
        <cx:lvl ptCount="26" formatCode="General">
          <cx:pt idx="0">-2.85258984578814</cx:pt>
          <cx:pt idx="1">-2.7674194303728901</cx:pt>
          <cx:pt idx="2">-0.83147627226654697</cx:pt>
          <cx:pt idx="3">-0.96329033031123901</cx:pt>
          <cx:pt idx="4">-1.8546402899954999</cx:pt>
          <cx:pt idx="5">-0.73408227443394203</cx:pt>
          <cx:pt idx="6">-1.01367691954161</cx:pt>
          <cx:pt idx="7">-1.10241280658476</cx:pt>
          <cx:pt idx="8">-0.32063145771276702</cx:pt>
          <cx:pt idx="9">-0.75981997397320999</cx:pt>
          <cx:pt idx="10">-0.85185087381989899</cx:pt>
          <cx:pt idx="11">-1.3528004716509101</cx:pt>
          <cx:pt idx="12">-1.14682676773911</cx:pt>
          <cx:pt idx="13">-0.81671741766353101</cx:pt>
          <cx:pt idx="14">-0.277703725203851</cx:pt>
          <cx:pt idx="15">0.177530031509645</cx:pt>
          <cx:pt idx="16">-0.84240871941124296</cx:pt>
          <cx:pt idx="17">-0.61061379259931703</cx:pt>
          <cx:pt idx="18">-0.48385478832295797</cx:pt>
          <cx:pt idx="19">-0.80083566753193702</cx:pt>
          <cx:pt idx="20">-0.081234523066545897</cx:pt>
          <cx:pt idx="21">-1.57469380056104</cx:pt>
          <cx:pt idx="22">-0.116473179728053</cx:pt>
          <cx:pt idx="23">-0.29817853556822799</cx:pt>
          <cx:pt idx="24">-0.35273637369267502</cx:pt>
          <cx:pt idx="25">0.72709775140076605</cx:pt>
        </cx:lvl>
      </cx:numDim>
    </cx:data>
  </cx:chartData>
  <cx:chart>
    <cx:title pos="t" align="ctr" overlay="0">
      <cx:tx>
        <cx:txData>
          <cx:v>Empirical difficulties of pretested level 0.x items and regular ESG-VP items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2400" b="1">
              <a:solidFill>
                <a:schemeClr val="tx1"/>
              </a:solidFill>
            </a:defRPr>
          </a:pPr>
          <a:r>
            <a:rPr lang="en-GB" sz="2400" b="1" i="0" u="none" strike="noStrike" baseline="0" dirty="0">
              <a:solidFill>
                <a:schemeClr val="tx1"/>
              </a:solidFill>
              <a:latin typeface="Calibri" panose="020F0502020204030204"/>
            </a:rPr>
            <a:t>Empirical difficulties of pretested level 0.x items and regular ESG-VP items</a:t>
          </a:r>
        </a:p>
      </cx:txPr>
    </cx:title>
    <cx:plotArea>
      <cx:plotAreaRegion>
        <cx:plotSurface>
          <cx:spPr>
            <a:solidFill>
              <a:schemeClr val="accent6">
                <a:lumMod val="20000"/>
                <a:lumOff val="80000"/>
              </a:schemeClr>
            </a:solidFill>
          </cx:spPr>
        </cx:plotSurface>
        <cx:series layoutId="boxWhisker" uniqueId="{BB76BE0A-1256-6848-AB46-2E5C21E4782D}">
          <cx:tx>
            <cx:txData>
              <cx:f/>
              <cx:v>Level 0.1</cx:v>
            </cx:txData>
          </cx:tx>
          <cx:spPr>
            <a:solidFill>
              <a:schemeClr val="accent1"/>
            </a:solidFill>
          </cx:spPr>
          <cx:dataId val="0"/>
          <cx:layoutPr>
            <cx:visibility meanLine="0" meanMarker="1" nonoutliers="0" outliers="1"/>
            <cx:statistics quartileMethod="exclusive"/>
          </cx:layoutPr>
        </cx:series>
        <cx:series layoutId="boxWhisker" uniqueId="{00000001-2067-9C4C-8926-5DFE8AF4DC62}">
          <cx:tx>
            <cx:txData>
              <cx:f/>
              <cx:v>Level 0.2</cx:v>
            </cx:txData>
          </cx:tx>
          <cx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x:spPr>
          <cx:dataId val="1"/>
          <cx:layoutPr>
            <cx:statistics quartileMethod="exclusive"/>
          </cx:layoutPr>
        </cx:series>
        <cx:series layoutId="boxWhisker" uniqueId="{00000002-2067-9C4C-8926-5DFE8AF4DC62}">
          <cx:tx>
            <cx:txData>
              <cx:f/>
              <cx:v>Level 0.3</cx:v>
            </cx:txData>
          </cx:tx>
          <cx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x:spPr>
          <cx:dataId val="2"/>
          <cx:layoutPr>
            <cx:statistics quartileMethod="exclusive"/>
          </cx:layoutPr>
        </cx:series>
        <cx:series layoutId="boxWhisker" uniqueId="{00000003-2067-9C4C-8926-5DFE8AF4DC62}">
          <cx:tx>
            <cx:txData>
              <cx:f/>
              <cx:v>Main test Niv 1-4</cx:v>
            </cx:txData>
          </cx:tx>
          <cx:dataId val="3"/>
          <cx:layoutPr>
            <cx:statistics quartileMethod="exclusive"/>
          </cx:layoutPr>
        </cx:series>
      </cx:plotAreaRegion>
      <cx:axis id="0">
        <cx:catScaling gapWidth="0.200000003"/>
        <cx:tickLabels/>
      </cx:axis>
      <cx:axis id="1">
        <cx:valScaling max="3" min="-3"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2000">
                <a:solidFill>
                  <a:schemeClr val="tx1"/>
                </a:solidFill>
              </a:defRPr>
            </a:pPr>
            <a:endParaRPr lang="en-GB" sz="2000" b="0" i="0" u="none" strike="noStrike" baseline="0">
              <a:solidFill>
                <a:schemeClr val="tx1"/>
              </a:solidFill>
              <a:latin typeface="Calibri" panose="020F0502020204030204"/>
            </a:endParaRPr>
          </a:p>
        </cx:txPr>
      </cx:axis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2000">
              <a:solidFill>
                <a:schemeClr val="tx1"/>
              </a:solidFill>
            </a:defRPr>
          </a:pPr>
          <a:endParaRPr lang="en-GB" sz="2000" b="0" i="0" u="none" strike="noStrike" baseline="0">
            <a:solidFill>
              <a:schemeClr val="tx1"/>
            </a:solidFill>
            <a:latin typeface="Calibri" panose="020F0502020204030204"/>
          </a:endParaRPr>
        </a:p>
      </cx:txPr>
    </cx:legend>
  </cx:chart>
  <cx:spPr>
    <a:solidFill>
      <a:schemeClr val="accent6">
        <a:lumMod val="20000"/>
        <a:lumOff val="80000"/>
      </a:schemeClr>
    </a:solidFill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9283-5419-4E4C-91F0-D0A045A10F00}" type="datetimeFigureOut">
              <a:rPr lang="en-LU" smtClean="0"/>
              <a:t>06/11/2023</a:t>
            </a:fld>
            <a:endParaRPr lang="en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0D44-0ACE-9B49-A757-8DF128E12F80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15872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9283-5419-4E4C-91F0-D0A045A10F00}" type="datetimeFigureOut">
              <a:rPr lang="en-LU" smtClean="0"/>
              <a:t>06/11/2023</a:t>
            </a:fld>
            <a:endParaRPr lang="en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0D44-0ACE-9B49-A757-8DF128E12F80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74348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9283-5419-4E4C-91F0-D0A045A10F00}" type="datetimeFigureOut">
              <a:rPr lang="en-LU" smtClean="0"/>
              <a:t>06/11/2023</a:t>
            </a:fld>
            <a:endParaRPr lang="en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0D44-0ACE-9B49-A757-8DF128E12F80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788901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9283-5419-4E4C-91F0-D0A045A10F00}" type="datetimeFigureOut">
              <a:rPr lang="en-LU" smtClean="0"/>
              <a:t>06/11/2023</a:t>
            </a:fld>
            <a:endParaRPr lang="en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0D44-0ACE-9B49-A757-8DF128E12F80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62035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9283-5419-4E4C-91F0-D0A045A10F00}" type="datetimeFigureOut">
              <a:rPr lang="en-LU" smtClean="0"/>
              <a:t>06/11/2023</a:t>
            </a:fld>
            <a:endParaRPr lang="en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0D44-0ACE-9B49-A757-8DF128E12F80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94021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9283-5419-4E4C-91F0-D0A045A10F00}" type="datetimeFigureOut">
              <a:rPr lang="en-LU" smtClean="0"/>
              <a:t>06/11/2023</a:t>
            </a:fld>
            <a:endParaRPr lang="en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0D44-0ACE-9B49-A757-8DF128E12F80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00648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9283-5419-4E4C-91F0-D0A045A10F00}" type="datetimeFigureOut">
              <a:rPr lang="en-LU" smtClean="0"/>
              <a:t>06/11/2023</a:t>
            </a:fld>
            <a:endParaRPr lang="en-L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0D44-0ACE-9B49-A757-8DF128E12F80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62870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9283-5419-4E4C-91F0-D0A045A10F00}" type="datetimeFigureOut">
              <a:rPr lang="en-LU" smtClean="0"/>
              <a:t>06/11/2023</a:t>
            </a:fld>
            <a:endParaRPr lang="en-L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0D44-0ACE-9B49-A757-8DF128E12F80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64343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9283-5419-4E4C-91F0-D0A045A10F00}" type="datetimeFigureOut">
              <a:rPr lang="en-LU" smtClean="0"/>
              <a:t>06/11/2023</a:t>
            </a:fld>
            <a:endParaRPr lang="en-L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0D44-0ACE-9B49-A757-8DF128E12F80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99236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9283-5419-4E4C-91F0-D0A045A10F00}" type="datetimeFigureOut">
              <a:rPr lang="en-LU" smtClean="0"/>
              <a:t>06/11/2023</a:t>
            </a:fld>
            <a:endParaRPr lang="en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0D44-0ACE-9B49-A757-8DF128E12F80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26748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9283-5419-4E4C-91F0-D0A045A10F00}" type="datetimeFigureOut">
              <a:rPr lang="en-LU" smtClean="0"/>
              <a:t>06/11/2023</a:t>
            </a:fld>
            <a:endParaRPr lang="en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0D44-0ACE-9B49-A757-8DF128E12F80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902990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69283-5419-4E4C-91F0-D0A045A10F00}" type="datetimeFigureOut">
              <a:rPr lang="en-LU" smtClean="0"/>
              <a:t>06/11/2023</a:t>
            </a:fld>
            <a:endParaRPr lang="en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90D44-0ACE-9B49-A757-8DF128E12F80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44776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microsoft.com/office/2014/relationships/chartEx" Target="../charts/chartEx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14/relationships/chartEx" Target="../charts/chartEx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82748E-E476-51DE-A710-925637E92897}"/>
              </a:ext>
            </a:extLst>
          </p:cNvPr>
          <p:cNvSpPr txBox="1"/>
          <p:nvPr/>
        </p:nvSpPr>
        <p:spPr>
          <a:xfrm>
            <a:off x="1219767" y="160305"/>
            <a:ext cx="39521833" cy="22775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Spotlight on ESG-VP students - a new approach to testing</a:t>
            </a:r>
            <a:r>
              <a:rPr lang="en-LU" sz="54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algn="ctr"/>
            <a:r>
              <a:rPr lang="en-US" sz="4400" kern="100" dirty="0">
                <a:latin typeface="Calibri"/>
                <a:ea typeface="Calibri"/>
                <a:cs typeface="Calibri"/>
              </a:rPr>
              <a:t>Dr. Charlotte Krämer, Dr. </a:t>
            </a:r>
            <a:r>
              <a:rPr lang="en-US" sz="4400" dirty="0">
                <a:latin typeface="Calibri"/>
                <a:ea typeface="Calibri"/>
                <a:cs typeface="Calibri"/>
              </a:rPr>
              <a:t>Sylvie Gamo, Cécile Braun, Pamela Inostroza Fernandez, Dr. Philipp Sonnleitner</a:t>
            </a:r>
          </a:p>
          <a:p>
            <a:pPr algn="ctr"/>
            <a:r>
              <a:rPr lang="en-US" sz="4400" b="1" dirty="0">
                <a:latin typeface="Calibri"/>
                <a:cs typeface="Calibri"/>
              </a:rPr>
              <a:t>LUCET – University of Luxembourg</a:t>
            </a:r>
            <a:r>
              <a:rPr lang="en-LU" sz="4400" b="1" dirty="0"/>
              <a:t> </a:t>
            </a:r>
            <a:endParaRPr lang="en-LU" sz="4400" b="1" dirty="0"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433AC4-1E44-218E-E543-69F90C0F6AB2}"/>
              </a:ext>
            </a:extLst>
          </p:cNvPr>
          <p:cNvSpPr txBox="1"/>
          <p:nvPr/>
        </p:nvSpPr>
        <p:spPr>
          <a:xfrm>
            <a:off x="1806121" y="2792330"/>
            <a:ext cx="18360793" cy="263148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LU" sz="3600" b="1" dirty="0"/>
              <a:t>1. Context of the study:</a:t>
            </a:r>
          </a:p>
          <a:p>
            <a:endParaRPr lang="en-LU" sz="2000" dirty="0">
              <a:ea typeface="Calibri"/>
              <a:cs typeface="Calibri"/>
            </a:endParaRPr>
          </a:p>
          <a:p>
            <a:r>
              <a:rPr lang="en-LU" sz="3600" dirty="0"/>
              <a:t>Main goal of ÉpStan in Grade 9: testing the competencies students are expected to have, in order to successfully complete their academic year</a:t>
            </a:r>
            <a:r>
              <a:rPr lang="en-LU" sz="3600" dirty="0">
                <a:cs typeface="Calibri"/>
              </a:rPr>
              <a:t>. </a:t>
            </a:r>
            <a:endParaRPr lang="en-LU" sz="3600" dirty="0">
              <a:ea typeface="Calibri"/>
              <a:cs typeface="Calibri"/>
            </a:endParaRPr>
          </a:p>
          <a:p>
            <a:endParaRPr lang="en-LU" sz="2000" dirty="0">
              <a:ea typeface="Calibri"/>
              <a:cs typeface="Calibri"/>
            </a:endParaRPr>
          </a:p>
          <a:p>
            <a:r>
              <a:rPr lang="en-LU" sz="3600" dirty="0">
                <a:cs typeface="Calibri"/>
              </a:rPr>
              <a:t>E</a:t>
            </a:r>
            <a:r>
              <a:rPr lang="en-LU" sz="3600" dirty="0">
                <a:ea typeface="Calibri"/>
                <a:cs typeface="Calibri"/>
              </a:rPr>
              <a:t>.g., ÉpStan level 2 for reading comprehension in French and German: </a:t>
            </a:r>
            <a:r>
              <a:rPr lang="en-LU" sz="3600" i="1" dirty="0">
                <a:ea typeface="Calibri"/>
                <a:cs typeface="Calibri"/>
              </a:rPr>
              <a:t>“The student can read linguistically, thematically, and structurally simple factual, functional, and media texts from his/her everyday life as well as literary texts.” </a:t>
            </a:r>
            <a:r>
              <a:rPr lang="en-LU" sz="3600" dirty="0">
                <a:ea typeface="Calibri"/>
                <a:cs typeface="Calibri"/>
              </a:rPr>
              <a:t>(MEN, 2008)</a:t>
            </a:r>
          </a:p>
          <a:p>
            <a:r>
              <a:rPr lang="en-LU" sz="3600" dirty="0">
                <a:ea typeface="Calibri"/>
                <a:cs typeface="Calibri"/>
              </a:rPr>
              <a:t>E.g., ÉpStan level 1 for math: </a:t>
            </a:r>
            <a:r>
              <a:rPr lang="en-LU" sz="3600" i="1" dirty="0">
                <a:ea typeface="Calibri"/>
                <a:cs typeface="Calibri"/>
              </a:rPr>
              <a:t>“Students can solve </a:t>
            </a:r>
            <a:r>
              <a:rPr lang="en-GB" sz="3600" i="1" dirty="0"/>
              <a:t>math problems that require the application of only one procedure.” </a:t>
            </a:r>
            <a:r>
              <a:rPr lang="en-GB" sz="3600" dirty="0"/>
              <a:t>(Sonnleitner et al., 2018; MEN, 2019)</a:t>
            </a:r>
            <a:endParaRPr lang="en-LU" sz="3600" dirty="0">
              <a:solidFill>
                <a:srgbClr val="FF0000"/>
              </a:solidFill>
              <a:ea typeface="Calibri"/>
              <a:cs typeface="Calibri"/>
            </a:endParaRPr>
          </a:p>
          <a:p>
            <a:endParaRPr lang="en-LU" sz="2000" dirty="0">
              <a:ea typeface="Calibri"/>
              <a:cs typeface="Calibri"/>
            </a:endParaRPr>
          </a:p>
          <a:p>
            <a:r>
              <a:rPr lang="en-GB" sz="3600" dirty="0"/>
              <a:t>But the t</a:t>
            </a:r>
            <a:r>
              <a:rPr lang="en-LU" sz="3600" dirty="0"/>
              <a:t>ests are highly challenging for the vast </a:t>
            </a:r>
          </a:p>
          <a:p>
            <a:r>
              <a:rPr lang="en-LU" sz="3600" dirty="0"/>
              <a:t>majority of VP students: they stay below ÉpStan </a:t>
            </a:r>
          </a:p>
          <a:p>
            <a:r>
              <a:rPr lang="en-LU" sz="3600" dirty="0"/>
              <a:t>Niveau 1, and we don’t know much about their </a:t>
            </a:r>
          </a:p>
          <a:p>
            <a:r>
              <a:rPr lang="en-GB" sz="3600" dirty="0"/>
              <a:t>b</a:t>
            </a:r>
            <a:r>
              <a:rPr lang="en-LU" sz="3600" dirty="0"/>
              <a:t>asic reading and math competencies.</a:t>
            </a:r>
          </a:p>
          <a:p>
            <a:endParaRPr lang="en-LU" sz="3600" dirty="0"/>
          </a:p>
          <a:p>
            <a:r>
              <a:rPr lang="en-LU" sz="36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Therefore, the present study puts these VP students </a:t>
            </a:r>
          </a:p>
          <a:p>
            <a:r>
              <a:rPr lang="en-LU" sz="36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in the spotlight and reveals what they can do!</a:t>
            </a:r>
            <a:endParaRPr lang="en-LU" sz="3600" dirty="0"/>
          </a:p>
          <a:p>
            <a:endParaRPr lang="en-LU" sz="3600" dirty="0"/>
          </a:p>
          <a:p>
            <a:r>
              <a:rPr lang="en-LU" sz="3600" b="1" dirty="0"/>
              <a:t>2. Objectives:</a:t>
            </a:r>
          </a:p>
          <a:p>
            <a:endParaRPr lang="en-LU" sz="2000" dirty="0">
              <a:ea typeface="Calibri"/>
              <a:cs typeface="Calibri"/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sz="3600" dirty="0"/>
              <a:t>F</a:t>
            </a:r>
            <a:r>
              <a:rPr lang="en-LU" sz="3600" dirty="0"/>
              <a:t>ine-tuning of ÉpStan competency tests.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/>
              <a:t>More</a:t>
            </a:r>
            <a:r>
              <a:rPr lang="en-LU" sz="3600" dirty="0"/>
              <a:t> concrete description of ESG-VP </a:t>
            </a:r>
            <a:r>
              <a:rPr lang="en-GB" sz="3600" dirty="0"/>
              <a:t>s</a:t>
            </a:r>
            <a:r>
              <a:rPr lang="en-LU" sz="3600" dirty="0"/>
              <a:t>tudents’ reading and math abilities &amp; better feedback (more tangible and positively</a:t>
            </a:r>
            <a:r>
              <a:rPr lang="en-LU" sz="3600" b="0" i="0" dirty="0">
                <a:solidFill>
                  <a:srgbClr val="000000"/>
                </a:solidFill>
                <a:effectLst/>
                <a:latin typeface="Times"/>
              </a:rPr>
              <a:t> </a:t>
            </a:r>
            <a:r>
              <a:rPr lang="en-GB" sz="3600" dirty="0"/>
              <a:t>s</a:t>
            </a:r>
            <a:r>
              <a:rPr lang="en-LU" sz="3600" dirty="0"/>
              <a:t>tated).</a:t>
            </a:r>
          </a:p>
          <a:p>
            <a:pPr marL="742950" indent="-742950">
              <a:buFont typeface="+mj-lt"/>
              <a:buAutoNum type="arabicPeriod"/>
            </a:pPr>
            <a:r>
              <a:rPr lang="en-LU" sz="3600" dirty="0"/>
              <a:t>Increased motivation and chance for students to show their proficiency level.</a:t>
            </a:r>
          </a:p>
          <a:p>
            <a:pPr marL="742950" indent="-742950">
              <a:buFont typeface="+mj-lt"/>
              <a:buAutoNum type="arabicPeriod"/>
            </a:pPr>
            <a:r>
              <a:rPr lang="en-LU" sz="3600" dirty="0"/>
              <a:t>In the long run: better-tailored interventions for ESG-VP students.</a:t>
            </a:r>
          </a:p>
          <a:p>
            <a:endParaRPr lang="en-LU" sz="3600" dirty="0"/>
          </a:p>
          <a:p>
            <a:r>
              <a:rPr lang="en-LU" sz="3600" b="1" dirty="0"/>
              <a:t>3. Research question, study design &amp; item examples (G/F/M):</a:t>
            </a:r>
            <a:endParaRPr lang="en-US" sz="3600" b="1" dirty="0">
              <a:ea typeface="Calibri"/>
              <a:cs typeface="Calibri"/>
            </a:endParaRPr>
          </a:p>
          <a:p>
            <a:endParaRPr lang="en-LU" sz="2000" dirty="0">
              <a:ea typeface="Calibri"/>
              <a:cs typeface="Calibri"/>
            </a:endParaRPr>
          </a:p>
          <a:p>
            <a:r>
              <a:rPr lang="en-LU" sz="36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Research question: How to design reading and math items 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t</a:t>
            </a:r>
            <a:r>
              <a:rPr lang="en-LU" sz="36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hat better reflect ESG-VP students’ math and reading 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c</a:t>
            </a:r>
            <a:r>
              <a:rPr lang="en-LU" sz="36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ompetencies?</a:t>
            </a:r>
          </a:p>
          <a:p>
            <a:endParaRPr lang="en-LU" sz="3600" dirty="0">
              <a:ea typeface="Calibri"/>
              <a:cs typeface="Calibri"/>
            </a:endParaRPr>
          </a:p>
          <a:p>
            <a:r>
              <a:rPr lang="en-LU" sz="3600" dirty="0"/>
              <a:t>Study design for languages based on 1) German study on </a:t>
            </a:r>
            <a:r>
              <a:rPr lang="en-GB" sz="3600" dirty="0"/>
              <a:t>d</a:t>
            </a:r>
            <a:r>
              <a:rPr lang="en-LU" sz="3600" dirty="0"/>
              <a:t>ifferent levels of functional illiteracy amongst adults (Grotlüschen &amp; Riekmann, 2011; id., 2012) and 2) on expert knowledge and experiences of teachers from Luxembourg:</a:t>
            </a:r>
          </a:p>
          <a:p>
            <a:endParaRPr lang="en-LU" sz="2000" dirty="0"/>
          </a:p>
          <a:p>
            <a:r>
              <a:rPr lang="en-LU" sz="3600" dirty="0">
                <a:ea typeface="Calibri"/>
                <a:cs typeface="Calibri"/>
              </a:rPr>
              <a:t>Level 0.1: decoding of single words (VP modules 1-2)</a:t>
            </a:r>
          </a:p>
          <a:p>
            <a:r>
              <a:rPr lang="en-LU" sz="3600" dirty="0">
                <a:ea typeface="Calibri"/>
                <a:cs typeface="Calibri"/>
              </a:rPr>
              <a:t>Level 0.2: decoding of single sentences (VP modules 2-3)</a:t>
            </a:r>
          </a:p>
          <a:p>
            <a:r>
              <a:rPr lang="en-LU" sz="3600" dirty="0">
                <a:ea typeface="Calibri"/>
                <a:cs typeface="Calibri"/>
              </a:rPr>
              <a:t>Level 0.3: decoding of short texts (VP modules 3-4)</a:t>
            </a:r>
          </a:p>
          <a:p>
            <a:endParaRPr lang="en-GB" sz="4000" dirty="0">
              <a:cs typeface="Calibri"/>
            </a:endParaRPr>
          </a:p>
          <a:p>
            <a:r>
              <a:rPr lang="en-GB" sz="3600" dirty="0">
                <a:cs typeface="Calibri"/>
              </a:rPr>
              <a:t>Study design for math: items reflecting the ESG-VP curriculum (Modules 1-5):</a:t>
            </a:r>
          </a:p>
          <a:p>
            <a:endParaRPr lang="en-GB" sz="4000" dirty="0">
              <a:cs typeface="Calibri"/>
            </a:endParaRPr>
          </a:p>
          <a:p>
            <a:endParaRPr lang="en-GB" sz="3600" dirty="0"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89E5B8-223F-51DD-B59B-160207E5D263}"/>
              </a:ext>
            </a:extLst>
          </p:cNvPr>
          <p:cNvSpPr txBox="1"/>
          <p:nvPr/>
        </p:nvSpPr>
        <p:spPr>
          <a:xfrm>
            <a:off x="6024316" y="28274392"/>
            <a:ext cx="2484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LU" sz="1600" dirty="0"/>
              <a:t>Example: Math, module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4FF625-3132-9942-D007-E9CB68CE2F2F}"/>
              </a:ext>
            </a:extLst>
          </p:cNvPr>
          <p:cNvSpPr txBox="1"/>
          <p:nvPr/>
        </p:nvSpPr>
        <p:spPr>
          <a:xfrm>
            <a:off x="16285721" y="12546387"/>
            <a:ext cx="3295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LU" sz="1600" dirty="0"/>
              <a:t>Source: </a:t>
            </a:r>
            <a:r>
              <a:rPr lang="en-GB" sz="1600" dirty="0"/>
              <a:t>https://dashboard.epstan.lu</a:t>
            </a:r>
            <a:endParaRPr lang="en-LU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DA8DF3-F568-58E4-0902-53BD9B14D310}"/>
              </a:ext>
            </a:extLst>
          </p:cNvPr>
          <p:cNvSpPr txBox="1"/>
          <p:nvPr/>
        </p:nvSpPr>
        <p:spPr>
          <a:xfrm>
            <a:off x="21449288" y="2792330"/>
            <a:ext cx="18666920" cy="263764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LU" sz="3600" b="1" dirty="0"/>
              <a:t>4. Methods and first results for German (2022):</a:t>
            </a:r>
          </a:p>
          <a:p>
            <a:r>
              <a:rPr lang="en-LU" sz="3600" dirty="0">
                <a:ea typeface="Calibri"/>
                <a:cs typeface="Calibri"/>
              </a:rPr>
              <a:t>Tasks were administered online using the web-based platform OASYS. Students responded on lap-top or desktop computers to 27 main test tasks and to up to 16 pretest tasks in a closed answer format. Test time was restricted to 45 minutes for the main test and to 25 minutes for the pretest. T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ask difficulties are based on ÉpStan main test 2022 (n = 6699) and ÉpStan pretest data (n = 242).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Tasks were unidimensionally scaled using a 1-PL model within the R-package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 “TAM”, task difficulties 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range typically from -3 to 3 logits. </a:t>
            </a:r>
            <a:endParaRPr lang="en-LU" sz="20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r>
              <a:rPr lang="en-LU" sz="3600" b="1" dirty="0"/>
              <a:t>5. Outlook:</a:t>
            </a:r>
            <a:endParaRPr lang="en-LU" sz="3600" dirty="0">
              <a:ea typeface="Calibri"/>
              <a:cs typeface="Calibri"/>
            </a:endParaRPr>
          </a:p>
          <a:p>
            <a:r>
              <a:rPr lang="en-LU" sz="3600" dirty="0">
                <a:ea typeface="Calibri"/>
                <a:cs typeface="Calibri"/>
              </a:rPr>
              <a:t>First </a:t>
            </a:r>
            <a:r>
              <a:rPr lang="en-LU" sz="3600" u="sng" dirty="0">
                <a:ea typeface="Calibri"/>
                <a:cs typeface="Calibri"/>
              </a:rPr>
              <a:t>results for French and math </a:t>
            </a:r>
            <a:r>
              <a:rPr lang="en-LU" sz="3600" dirty="0">
                <a:ea typeface="Calibri"/>
                <a:cs typeface="Calibri"/>
              </a:rPr>
              <a:t>will be available in </a:t>
            </a:r>
            <a:r>
              <a:rPr lang="en-LU" sz="3600" u="sng" dirty="0">
                <a:ea typeface="Calibri"/>
                <a:cs typeface="Calibri"/>
              </a:rPr>
              <a:t>spring 2024 </a:t>
            </a:r>
            <a:r>
              <a:rPr lang="en-LU" sz="3600" dirty="0">
                <a:ea typeface="Calibri"/>
                <a:cs typeface="Calibri"/>
              </a:rPr>
              <a:t>(drawn from ÉpStan pretest in autumn 2023), building the base for future research and test development in Grade 9.</a:t>
            </a:r>
          </a:p>
          <a:p>
            <a:endParaRPr lang="en-LU" sz="2000" dirty="0">
              <a:ea typeface="Calibri"/>
              <a:cs typeface="Calibri"/>
            </a:endParaRPr>
          </a:p>
          <a:p>
            <a:r>
              <a:rPr lang="en-LU" sz="3600" b="1" dirty="0">
                <a:ea typeface="Calibri"/>
                <a:cs typeface="Calibri"/>
              </a:rPr>
              <a:t>6. Limitations: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ea typeface="Calibri"/>
                <a:cs typeface="Calibri"/>
              </a:rPr>
              <a:t>B</a:t>
            </a:r>
            <a:r>
              <a:rPr lang="en-LU" sz="3600" dirty="0">
                <a:ea typeface="Calibri"/>
                <a:cs typeface="Calibri"/>
              </a:rPr>
              <a:t>ackground variables (SES, gender, language spoken at home, migration background) have not yet been exploited. But we know from past studies, that </a:t>
            </a:r>
            <a:r>
              <a:rPr lang="en-GB" sz="3600" dirty="0">
                <a:ea typeface="Calibri"/>
                <a:cs typeface="Calibri"/>
              </a:rPr>
              <a:t>ESG-VP students form a rather </a:t>
            </a:r>
            <a:r>
              <a:rPr lang="en-GB" sz="3600" u="sng" dirty="0">
                <a:ea typeface="Calibri"/>
                <a:cs typeface="Calibri"/>
              </a:rPr>
              <a:t>heterogeneous group </a:t>
            </a:r>
            <a:r>
              <a:rPr lang="en-GB" sz="3600" dirty="0">
                <a:ea typeface="Calibri"/>
                <a:cs typeface="Calibri"/>
              </a:rPr>
              <a:t>whose weak academic performances are typically due to </a:t>
            </a:r>
            <a:r>
              <a:rPr lang="en-GB" sz="3600" u="sng" dirty="0">
                <a:ea typeface="Calibri"/>
                <a:cs typeface="Calibri"/>
              </a:rPr>
              <a:t>an interplay of several unfavourable factors</a:t>
            </a:r>
            <a:r>
              <a:rPr lang="en-GB" sz="3600" dirty="0">
                <a:ea typeface="Calibri"/>
                <a:cs typeface="Calibri"/>
              </a:rPr>
              <a:t>.</a:t>
            </a:r>
            <a:endParaRPr lang="en-LU" sz="3600" dirty="0">
              <a:ea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LU" sz="3600" dirty="0">
                <a:ea typeface="Calibri"/>
                <a:cs typeface="Calibri"/>
              </a:rPr>
              <a:t>Due to study design (online assessment), questions measuring reading skills on word level require reading skills beyond that level.</a:t>
            </a:r>
          </a:p>
          <a:p>
            <a:endParaRPr lang="en-LU" sz="2000" dirty="0">
              <a:ea typeface="Calibri"/>
              <a:cs typeface="Calibri"/>
            </a:endParaRPr>
          </a:p>
          <a:p>
            <a:r>
              <a:rPr lang="en-LU" sz="3600" b="1" dirty="0">
                <a:ea typeface="Calibri"/>
                <a:cs typeface="Calibri"/>
              </a:rPr>
              <a:t>7. Literature (selection):</a:t>
            </a:r>
            <a:endParaRPr lang="en-LU" sz="2000" b="1" dirty="0"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Calibri"/>
              </a:rPr>
              <a:t>Grotlüschen, A.; Riekmann, W. (2011): leo. – Leve-</a:t>
            </a:r>
            <a:r>
              <a:rPr lang="de-DE" sz="2800" dirty="0" err="1">
                <a:cs typeface="Calibri"/>
              </a:rPr>
              <a:t>One</a:t>
            </a:r>
            <a:r>
              <a:rPr lang="de-DE" sz="2800" dirty="0">
                <a:cs typeface="Calibri"/>
              </a:rPr>
              <a:t> Studie, Literalität von Erwachsenen auf den unteren Kompetenz-niveaus. Presseheft, Universität Hamburg.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Calibri"/>
              </a:rPr>
              <a:t>Grotlüschen, A.; Riekmann, W. (2012): Funktionaler Analphabetismus in Deutschland. Ergebnisse der ersten leo. – Level-</a:t>
            </a:r>
            <a:r>
              <a:rPr lang="de-DE" sz="2800" dirty="0" err="1">
                <a:cs typeface="Calibri"/>
              </a:rPr>
              <a:t>One</a:t>
            </a:r>
            <a:r>
              <a:rPr lang="de-DE" sz="2800" dirty="0">
                <a:cs typeface="Calibri"/>
              </a:rPr>
              <a:t> Studie. Münster: Waxmann.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Calibri"/>
              </a:rPr>
              <a:t>MEN (2008). Bildungsstandards Sprachen. Leitfaden für den kompetenzorientierten Sprachenunterricht an Luxemburger Schulen. Luxemburg: MEN.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a typeface="+mn-lt"/>
                <a:cs typeface="+mn-lt"/>
              </a:rPr>
              <a:t>MEN (2019). </a:t>
            </a:r>
            <a:r>
              <a:rPr lang="fr-FR" sz="2800" dirty="0">
                <a:ea typeface="+mn-lt"/>
                <a:cs typeface="+mn-lt"/>
              </a:rPr>
              <a:t>Mathématiques, Référentiel de compétences pour la voie préparatoire. </a:t>
            </a:r>
            <a:endParaRPr lang="de-DE" sz="28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a typeface="Calibri"/>
                <a:cs typeface="Calibri"/>
              </a:rPr>
              <a:t>MEN (2020</a:t>
            </a:r>
            <a:r>
              <a:rPr lang="fr-FR" sz="2800" dirty="0">
                <a:ea typeface="Calibri"/>
                <a:cs typeface="Calibri"/>
              </a:rPr>
              <a:t>). Dossier d'information. La voie de préparation de l'enseignement secondaire général.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Calibri"/>
              </a:rPr>
              <a:t>Sonnleitner, P., Krämer, C., Gamo, S., Reichert, M., Muller, C., Keller, U. &amp; Ugen, S. (2018).Schülerkompetenzen im Längsschnitt – Die Entwicklung von Deutsch-Leseverstehen und Mathematik in Luxemburg zwischen der 3. und 9. Klasse. In LUCET &amp; SCRIPT, Nationaler Bildungsbericht Luxemburg 2018 (S. 39–58). Luxemburg: LUCET &amp; MEN. </a:t>
            </a:r>
            <a:endParaRPr lang="en-US" sz="2800" dirty="0">
              <a:ea typeface="Calibri"/>
              <a:cs typeface="Calibri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3623B1F-3C65-89D7-2174-62D99E10483C}"/>
              </a:ext>
            </a:extLst>
          </p:cNvPr>
          <p:cNvGraphicFramePr>
            <a:graphicFrameLocks/>
          </p:cNvGraphicFramePr>
          <p:nvPr/>
        </p:nvGraphicFramePr>
        <p:xfrm>
          <a:off x="12281864" y="7946944"/>
          <a:ext cx="7224620" cy="4635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955854A-E877-B5AF-ACD5-0496FD46171C}"/>
              </a:ext>
            </a:extLst>
          </p:cNvPr>
          <p:cNvSpPr txBox="1"/>
          <p:nvPr/>
        </p:nvSpPr>
        <p:spPr>
          <a:xfrm>
            <a:off x="35008457" y="4865914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L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8F35BE-7479-67BE-D81E-9CB53C5AF5C1}"/>
              </a:ext>
            </a:extLst>
          </p:cNvPr>
          <p:cNvSpPr txBox="1"/>
          <p:nvPr/>
        </p:nvSpPr>
        <p:spPr>
          <a:xfrm>
            <a:off x="27943380" y="16618360"/>
            <a:ext cx="5347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LU" sz="1600" dirty="0"/>
              <a:t>Example: Level 0.2: decoding of single sentences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7D59C5-29CB-E6A2-046E-5CE2CAF627D2}"/>
              </a:ext>
            </a:extLst>
          </p:cNvPr>
          <p:cNvSpPr txBox="1"/>
          <p:nvPr/>
        </p:nvSpPr>
        <p:spPr>
          <a:xfrm>
            <a:off x="12990223" y="21636883"/>
            <a:ext cx="4447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C00000"/>
                </a:solidFill>
              </a:rPr>
              <a:t>For examples, see section 4!</a:t>
            </a:r>
          </a:p>
          <a:p>
            <a:endParaRPr lang="en-LU" sz="2800" b="1" dirty="0">
              <a:solidFill>
                <a:srgbClr val="C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6AEF04-D832-1748-8CB0-418F410583EB}"/>
              </a:ext>
            </a:extLst>
          </p:cNvPr>
          <p:cNvSpPr txBox="1"/>
          <p:nvPr/>
        </p:nvSpPr>
        <p:spPr>
          <a:xfrm>
            <a:off x="12689773" y="28274392"/>
            <a:ext cx="2484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LU" sz="1600" dirty="0"/>
              <a:t>Example: Math, module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91A74C-9647-ABFF-FE95-ABE125778290}"/>
              </a:ext>
            </a:extLst>
          </p:cNvPr>
          <p:cNvSpPr txBox="1"/>
          <p:nvPr/>
        </p:nvSpPr>
        <p:spPr>
          <a:xfrm>
            <a:off x="17682001" y="28274392"/>
            <a:ext cx="2484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LU" sz="1600" dirty="0"/>
              <a:t>Example: Math, module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547714-B6D9-D1B9-629D-7C8BF8B2A137}"/>
              </a:ext>
            </a:extLst>
          </p:cNvPr>
          <p:cNvSpPr txBox="1"/>
          <p:nvPr/>
        </p:nvSpPr>
        <p:spPr>
          <a:xfrm>
            <a:off x="29982227" y="6488659"/>
            <a:ext cx="10133981" cy="67403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Key insights:</a:t>
            </a:r>
            <a:endParaRPr lang="en-US" sz="2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Different theoretical task levels show clearly distinguishable empirical difficulties.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Empirical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pretest difficulties </a:t>
            </a:r>
            <a:r>
              <a:rPr lang="en-US" sz="3600" dirty="0"/>
              <a:t>are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on average 0.8 higher </a:t>
            </a:r>
            <a:r>
              <a:rPr lang="en-US" sz="3600" dirty="0"/>
              <a:t>on ÉpStan scale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than main test difficulties </a:t>
            </a:r>
            <a:r>
              <a:rPr lang="en-US" sz="3600" dirty="0"/>
              <a:t>(pretest taken at the end of a long test morning: lower motivation; higher % of missing answers)!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Considering that, level 0.x tasks broaden the difficulty spectrum compared to regular ÉpStan main test tasks for ESG-VP students.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Rational-based task development allows for more fine-grained assessment of lower reading skills.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46B64F26-1619-C545-AA6F-0CC087BFDEE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06238835"/>
                  </p:ext>
                </p:extLst>
              </p:nvPr>
            </p:nvGraphicFramePr>
            <p:xfrm>
              <a:off x="22117557" y="7057798"/>
              <a:ext cx="7570932" cy="616527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46B64F26-1619-C545-AA6F-0CC087BFDEE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17557" y="7057798"/>
                <a:ext cx="7570932" cy="6165273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Down Arrow 10">
            <a:extLst>
              <a:ext uri="{FF2B5EF4-FFF2-40B4-BE49-F238E27FC236}">
                <a16:creationId xmlns:a16="http://schemas.microsoft.com/office/drawing/2014/main" id="{4F09C03F-ED2B-CF6B-B3D9-34A8705013EB}"/>
              </a:ext>
            </a:extLst>
          </p:cNvPr>
          <p:cNvSpPr/>
          <p:nvPr/>
        </p:nvSpPr>
        <p:spPr>
          <a:xfrm>
            <a:off x="26655837" y="11664759"/>
            <a:ext cx="352927" cy="649935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 dirty="0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A803CA68-C038-2D69-18B5-679CE09FA9A8}"/>
              </a:ext>
            </a:extLst>
          </p:cNvPr>
          <p:cNvSpPr/>
          <p:nvPr/>
        </p:nvSpPr>
        <p:spPr>
          <a:xfrm>
            <a:off x="25186367" y="12159054"/>
            <a:ext cx="352927" cy="649935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93CBD569-2744-A9B2-90B3-C8445DA1E849}"/>
              </a:ext>
            </a:extLst>
          </p:cNvPr>
          <p:cNvSpPr/>
          <p:nvPr/>
        </p:nvSpPr>
        <p:spPr>
          <a:xfrm>
            <a:off x="23733156" y="12494655"/>
            <a:ext cx="352927" cy="649935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08CDFE-AA12-6E24-F8E4-2D64E8F23234}"/>
              </a:ext>
            </a:extLst>
          </p:cNvPr>
          <p:cNvSpPr txBox="1"/>
          <p:nvPr/>
        </p:nvSpPr>
        <p:spPr>
          <a:xfrm>
            <a:off x="21966529" y="15362398"/>
            <a:ext cx="5347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LU" sz="1600" dirty="0"/>
              <a:t>Example: Level 0.1: decoding of single words</a:t>
            </a:r>
          </a:p>
        </p:txBody>
      </p:sp>
      <p:pic>
        <p:nvPicPr>
          <p:cNvPr id="34" name="Picture 33" descr="A recipe on a white background&#10;&#10;Description automatically generated">
            <a:extLst>
              <a:ext uri="{FF2B5EF4-FFF2-40B4-BE49-F238E27FC236}">
                <a16:creationId xmlns:a16="http://schemas.microsoft.com/office/drawing/2014/main" id="{BB992B90-804F-1026-9BFD-C8F8C5C30A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74209" y="13503454"/>
            <a:ext cx="5870002" cy="3080221"/>
          </a:xfrm>
          <a:prstGeom prst="rect">
            <a:avLst/>
          </a:prstGeom>
        </p:spPr>
      </p:pic>
      <p:pic>
        <p:nvPicPr>
          <p:cNvPr id="35" name="Picture 34" descr="A screenshot of a computer&#10;&#10;Description automatically generated">
            <a:extLst>
              <a:ext uri="{FF2B5EF4-FFF2-40B4-BE49-F238E27FC236}">
                <a16:creationId xmlns:a16="http://schemas.microsoft.com/office/drawing/2014/main" id="{66B3518A-833A-0C81-485D-7F85BAA9ED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74272" y="15459900"/>
            <a:ext cx="4140631" cy="1135876"/>
          </a:xfrm>
          <a:prstGeom prst="rect">
            <a:avLst/>
          </a:prstGeom>
        </p:spPr>
      </p:pic>
      <p:pic>
        <p:nvPicPr>
          <p:cNvPr id="37" name="Picture 36" descr="A menu with a list of food&#10;&#10;Description automatically generated with medium confidence">
            <a:extLst>
              <a:ext uri="{FF2B5EF4-FFF2-40B4-BE49-F238E27FC236}">
                <a16:creationId xmlns:a16="http://schemas.microsoft.com/office/drawing/2014/main" id="{3603B638-00E3-1112-46A3-6F2686C7F0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05081" y="13503454"/>
            <a:ext cx="5614268" cy="1826069"/>
          </a:xfrm>
          <a:prstGeom prst="rect">
            <a:avLst/>
          </a:prstGeom>
        </p:spPr>
      </p:pic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52FE7A0F-89EA-BED2-98FD-79EFC60F14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8787" y="24574589"/>
            <a:ext cx="6586170" cy="1713069"/>
          </a:xfrm>
          <a:prstGeom prst="rect">
            <a:avLst/>
          </a:prstGeom>
        </p:spPr>
      </p:pic>
      <p:pic>
        <p:nvPicPr>
          <p:cNvPr id="5" name="Picture 4" descr="A close-up of money&#10;&#10;Description automatically generated">
            <a:extLst>
              <a:ext uri="{FF2B5EF4-FFF2-40B4-BE49-F238E27FC236}">
                <a16:creationId xmlns:a16="http://schemas.microsoft.com/office/drawing/2014/main" id="{A01D9B0B-426D-FB49-71B9-D7A581A8C0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8787" y="26267846"/>
            <a:ext cx="6597063" cy="1947600"/>
          </a:xfrm>
          <a:prstGeom prst="rect">
            <a:avLst/>
          </a:prstGeom>
        </p:spPr>
      </p:pic>
      <p:pic>
        <p:nvPicPr>
          <p:cNvPr id="10" name="Picture 9" descr="A menu with price list and price list&#10;&#10;Description automatically generated">
            <a:extLst>
              <a:ext uri="{FF2B5EF4-FFF2-40B4-BE49-F238E27FC236}">
                <a16:creationId xmlns:a16="http://schemas.microsoft.com/office/drawing/2014/main" id="{5194EF0E-35CF-26A1-4498-0DA2282AD0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88516" y="24306379"/>
            <a:ext cx="6586170" cy="3923341"/>
          </a:xfrm>
          <a:prstGeom prst="rect">
            <a:avLst/>
          </a:prstGeom>
        </p:spPr>
      </p:pic>
      <p:pic>
        <p:nvPicPr>
          <p:cNvPr id="14" name="Picture 13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BBA71E42-0B80-9F70-E435-91396A35CF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75238" y="25730791"/>
            <a:ext cx="4801175" cy="24846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2C6E75C-6CC4-D5E9-5547-17BC85F54ABD}"/>
              </a:ext>
            </a:extLst>
          </p:cNvPr>
          <p:cNvSpPr txBox="1"/>
          <p:nvPr/>
        </p:nvSpPr>
        <p:spPr>
          <a:xfrm>
            <a:off x="34519466" y="16766664"/>
            <a:ext cx="5347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LU" sz="1600" dirty="0"/>
              <a:t>Example: Level 0.3: decoding of short texts</a:t>
            </a:r>
          </a:p>
        </p:txBody>
      </p:sp>
      <p:pic>
        <p:nvPicPr>
          <p:cNvPr id="29" name="Picture 28" descr="A screenshot of a computer&#10;&#10;Description automatically generated">
            <a:extLst>
              <a:ext uri="{FF2B5EF4-FFF2-40B4-BE49-F238E27FC236}">
                <a16:creationId xmlns:a16="http://schemas.microsoft.com/office/drawing/2014/main" id="{38E9BD7A-1408-2A32-1246-444FE9886A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9071" y="13503453"/>
            <a:ext cx="6482117" cy="32365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DBAF51-2026-A2C6-FE8B-5C5DB8830FF3}"/>
              </a:ext>
            </a:extLst>
          </p:cNvPr>
          <p:cNvSpPr txBox="1"/>
          <p:nvPr/>
        </p:nvSpPr>
        <p:spPr>
          <a:xfrm>
            <a:off x="17529824" y="29449164"/>
            <a:ext cx="6901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chemeClr val="accent1">
                    <a:lumMod val="75000"/>
                  </a:schemeClr>
                </a:solidFill>
              </a:rPr>
              <a:t>contact: charlotte.kraemer@uni.lu</a:t>
            </a:r>
            <a:endParaRPr lang="en-L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5" name="Picture 24" descr="A logo with a curved line&#10;&#10;Description automatically generated">
            <a:extLst>
              <a:ext uri="{FF2B5EF4-FFF2-40B4-BE49-F238E27FC236}">
                <a16:creationId xmlns:a16="http://schemas.microsoft.com/office/drawing/2014/main" id="{449F21A0-F249-556A-143E-37660ECEAFC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685728" y="47921"/>
            <a:ext cx="3710181" cy="274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61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82748E-E476-51DE-A710-925637E92897}"/>
              </a:ext>
            </a:extLst>
          </p:cNvPr>
          <p:cNvSpPr txBox="1"/>
          <p:nvPr/>
        </p:nvSpPr>
        <p:spPr>
          <a:xfrm>
            <a:off x="1219767" y="160305"/>
            <a:ext cx="39521833" cy="22775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Spotlight on ESG-VP students - a new approach to testing</a:t>
            </a:r>
            <a:r>
              <a:rPr lang="en-LU" sz="54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algn="ctr"/>
            <a:r>
              <a:rPr lang="en-US" sz="4400" kern="100" dirty="0">
                <a:latin typeface="Calibri"/>
                <a:ea typeface="Calibri"/>
                <a:cs typeface="Calibri"/>
              </a:rPr>
              <a:t>Dr. Charlotte Krämer, Dr. </a:t>
            </a:r>
            <a:r>
              <a:rPr lang="en-US" sz="4400" dirty="0">
                <a:latin typeface="Calibri"/>
                <a:ea typeface="Calibri"/>
                <a:cs typeface="Calibri"/>
              </a:rPr>
              <a:t>Sylvie Gamo, Cécile Braun, Pamela Inostroza Fernandez, Dr. Philipp Sonnleitner</a:t>
            </a:r>
          </a:p>
          <a:p>
            <a:pPr algn="ctr"/>
            <a:r>
              <a:rPr lang="en-US" sz="4400" b="1" dirty="0">
                <a:latin typeface="Calibri"/>
                <a:cs typeface="Calibri"/>
              </a:rPr>
              <a:t>LUCET – University of Luxembourg</a:t>
            </a:r>
            <a:r>
              <a:rPr lang="en-LU" sz="4400" b="1" dirty="0"/>
              <a:t> </a:t>
            </a:r>
            <a:endParaRPr lang="en-LU" sz="4400" b="1" dirty="0"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433AC4-1E44-218E-E543-69F90C0F6AB2}"/>
              </a:ext>
            </a:extLst>
          </p:cNvPr>
          <p:cNvSpPr txBox="1"/>
          <p:nvPr/>
        </p:nvSpPr>
        <p:spPr>
          <a:xfrm>
            <a:off x="1806121" y="2792330"/>
            <a:ext cx="18360793" cy="263148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LU" sz="3600" b="1" dirty="0"/>
              <a:t>1. Context of the study:</a:t>
            </a:r>
          </a:p>
          <a:p>
            <a:endParaRPr lang="en-LU" sz="2000" dirty="0">
              <a:ea typeface="Calibri"/>
              <a:cs typeface="Calibri"/>
            </a:endParaRPr>
          </a:p>
          <a:p>
            <a:r>
              <a:rPr lang="en-LU" sz="3600" dirty="0"/>
              <a:t>Main goal of ÉpStan in Grade 9: testing the competencies students are expected to have, in order to successfully complete their academic year</a:t>
            </a:r>
            <a:r>
              <a:rPr lang="en-LU" sz="3600" dirty="0">
                <a:cs typeface="Calibri"/>
              </a:rPr>
              <a:t>. </a:t>
            </a:r>
            <a:endParaRPr lang="en-LU" sz="3600" dirty="0">
              <a:ea typeface="Calibri"/>
              <a:cs typeface="Calibri"/>
            </a:endParaRPr>
          </a:p>
          <a:p>
            <a:endParaRPr lang="en-LU" sz="2000" dirty="0">
              <a:ea typeface="Calibri"/>
              <a:cs typeface="Calibri"/>
            </a:endParaRPr>
          </a:p>
          <a:p>
            <a:r>
              <a:rPr lang="en-LU" sz="3600" dirty="0">
                <a:cs typeface="Calibri"/>
              </a:rPr>
              <a:t>E</a:t>
            </a:r>
            <a:r>
              <a:rPr lang="en-LU" sz="3600" dirty="0">
                <a:ea typeface="Calibri"/>
                <a:cs typeface="Calibri"/>
              </a:rPr>
              <a:t>.g., ÉpStan level 2 for reading comprehension in French and German: </a:t>
            </a:r>
            <a:r>
              <a:rPr lang="en-LU" sz="3600" i="1" dirty="0">
                <a:ea typeface="Calibri"/>
                <a:cs typeface="Calibri"/>
              </a:rPr>
              <a:t>“The student can read linguistically, thematically, and structurally simple factual, functional, and media texts from his/her everyday life as well as literary texts.” </a:t>
            </a:r>
            <a:r>
              <a:rPr lang="en-LU" sz="3600" dirty="0">
                <a:ea typeface="Calibri"/>
                <a:cs typeface="Calibri"/>
              </a:rPr>
              <a:t>(MEN, 2008)</a:t>
            </a:r>
          </a:p>
          <a:p>
            <a:r>
              <a:rPr lang="en-LU" sz="3600" dirty="0">
                <a:ea typeface="Calibri"/>
                <a:cs typeface="Calibri"/>
              </a:rPr>
              <a:t>E.g., ÉpStan level 1 for math: </a:t>
            </a:r>
            <a:r>
              <a:rPr lang="en-LU" sz="3600" i="1" dirty="0">
                <a:ea typeface="Calibri"/>
                <a:cs typeface="Calibri"/>
              </a:rPr>
              <a:t>“Students can solve </a:t>
            </a:r>
            <a:r>
              <a:rPr lang="en-GB" sz="3600" i="1" dirty="0"/>
              <a:t>math problems that require the application of only one procedure.” </a:t>
            </a:r>
            <a:r>
              <a:rPr lang="en-GB" sz="3600" dirty="0"/>
              <a:t>(Sonnleitner et al., 2018; MEN, 2019)</a:t>
            </a:r>
            <a:endParaRPr lang="en-LU" sz="3600" dirty="0">
              <a:solidFill>
                <a:srgbClr val="FF0000"/>
              </a:solidFill>
              <a:ea typeface="Calibri"/>
              <a:cs typeface="Calibri"/>
            </a:endParaRPr>
          </a:p>
          <a:p>
            <a:endParaRPr lang="en-LU" sz="2000" dirty="0">
              <a:ea typeface="Calibri"/>
              <a:cs typeface="Calibri"/>
            </a:endParaRPr>
          </a:p>
          <a:p>
            <a:r>
              <a:rPr lang="en-GB" sz="3600" dirty="0"/>
              <a:t>But the t</a:t>
            </a:r>
            <a:r>
              <a:rPr lang="en-LU" sz="3600" dirty="0"/>
              <a:t>ests are highly challenging for the vast </a:t>
            </a:r>
          </a:p>
          <a:p>
            <a:r>
              <a:rPr lang="en-LU" sz="3600" dirty="0"/>
              <a:t>majority of VP students: they stay below ÉpStan </a:t>
            </a:r>
          </a:p>
          <a:p>
            <a:r>
              <a:rPr lang="en-LU" sz="3600" dirty="0"/>
              <a:t>Niveau 1, and we don’t know much about their </a:t>
            </a:r>
          </a:p>
          <a:p>
            <a:r>
              <a:rPr lang="en-GB" sz="3600" dirty="0"/>
              <a:t>b</a:t>
            </a:r>
            <a:r>
              <a:rPr lang="en-LU" sz="3600" dirty="0"/>
              <a:t>asic reading and math competencies.</a:t>
            </a:r>
          </a:p>
          <a:p>
            <a:endParaRPr lang="en-LU" sz="3600" dirty="0"/>
          </a:p>
          <a:p>
            <a:r>
              <a:rPr lang="en-LU" sz="36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Therefore, the present study puts these VP students </a:t>
            </a:r>
          </a:p>
          <a:p>
            <a:r>
              <a:rPr lang="en-LU" sz="36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in the spotlight and reveals what they can do!</a:t>
            </a:r>
            <a:endParaRPr lang="en-LU" sz="3600" dirty="0"/>
          </a:p>
          <a:p>
            <a:endParaRPr lang="en-LU" sz="3600" dirty="0"/>
          </a:p>
          <a:p>
            <a:r>
              <a:rPr lang="en-LU" sz="3600" b="1" dirty="0"/>
              <a:t>2. Objectives:</a:t>
            </a:r>
          </a:p>
          <a:p>
            <a:endParaRPr lang="en-LU" sz="2000" dirty="0">
              <a:ea typeface="Calibri"/>
              <a:cs typeface="Calibri"/>
            </a:endParaRPr>
          </a:p>
          <a:p>
            <a:pPr marL="742950" indent="-742950">
              <a:buFont typeface="+mj-lt"/>
              <a:buAutoNum type="arabicPeriod"/>
            </a:pPr>
            <a:r>
              <a:rPr lang="en-GB" sz="3600" dirty="0"/>
              <a:t>F</a:t>
            </a:r>
            <a:r>
              <a:rPr lang="en-LU" sz="3600" dirty="0"/>
              <a:t>ine-tuning of ÉpStan competency tests.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/>
              <a:t>More</a:t>
            </a:r>
            <a:r>
              <a:rPr lang="en-LU" sz="3600" dirty="0"/>
              <a:t> concrete description of ESG-VP </a:t>
            </a:r>
            <a:r>
              <a:rPr lang="en-GB" sz="3600" dirty="0"/>
              <a:t>s</a:t>
            </a:r>
            <a:r>
              <a:rPr lang="en-LU" sz="3600" dirty="0"/>
              <a:t>tudents’ reading and math abilities &amp; better feedback (more tangible and positively</a:t>
            </a:r>
            <a:r>
              <a:rPr lang="en-LU" sz="3600" b="0" i="0" dirty="0">
                <a:solidFill>
                  <a:srgbClr val="000000"/>
                </a:solidFill>
                <a:effectLst/>
                <a:latin typeface="Times"/>
              </a:rPr>
              <a:t> </a:t>
            </a:r>
            <a:r>
              <a:rPr lang="en-GB" sz="3600" dirty="0"/>
              <a:t>s</a:t>
            </a:r>
            <a:r>
              <a:rPr lang="en-LU" sz="3600" dirty="0"/>
              <a:t>tated).</a:t>
            </a:r>
          </a:p>
          <a:p>
            <a:pPr marL="742950" indent="-742950">
              <a:buFont typeface="+mj-lt"/>
              <a:buAutoNum type="arabicPeriod"/>
            </a:pPr>
            <a:r>
              <a:rPr lang="en-LU" sz="3600" dirty="0"/>
              <a:t>Increased motivation and chance for students to show their proficiency level.</a:t>
            </a:r>
          </a:p>
          <a:p>
            <a:pPr marL="742950" indent="-742950">
              <a:buFont typeface="+mj-lt"/>
              <a:buAutoNum type="arabicPeriod"/>
            </a:pPr>
            <a:r>
              <a:rPr lang="en-LU" sz="3600" dirty="0"/>
              <a:t>In the long run: better-tailored interventions for ESG-VP students.</a:t>
            </a:r>
          </a:p>
          <a:p>
            <a:endParaRPr lang="en-LU" sz="3600" dirty="0"/>
          </a:p>
          <a:p>
            <a:r>
              <a:rPr lang="en-LU" sz="3600" b="1" dirty="0"/>
              <a:t>3. Research question, study design &amp; item examples (G/F/M):</a:t>
            </a:r>
            <a:endParaRPr lang="en-US" sz="3600" b="1" dirty="0">
              <a:ea typeface="Calibri"/>
              <a:cs typeface="Calibri"/>
            </a:endParaRPr>
          </a:p>
          <a:p>
            <a:endParaRPr lang="en-LU" sz="2000" dirty="0">
              <a:ea typeface="Calibri"/>
              <a:cs typeface="Calibri"/>
            </a:endParaRPr>
          </a:p>
          <a:p>
            <a:r>
              <a:rPr lang="en-LU" sz="36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Research question: How to design reading and math items 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t</a:t>
            </a:r>
            <a:r>
              <a:rPr lang="en-LU" sz="36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hat better reflect ESG-VP students’ math and reading 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c</a:t>
            </a:r>
            <a:r>
              <a:rPr lang="en-LU" sz="36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ompetencies?</a:t>
            </a:r>
          </a:p>
          <a:p>
            <a:endParaRPr lang="en-LU" sz="3600" dirty="0">
              <a:ea typeface="Calibri"/>
              <a:cs typeface="Calibri"/>
            </a:endParaRPr>
          </a:p>
          <a:p>
            <a:r>
              <a:rPr lang="en-LU" sz="3600" dirty="0"/>
              <a:t>Study design for languages based on 1) German study on </a:t>
            </a:r>
            <a:r>
              <a:rPr lang="en-GB" sz="3600" dirty="0"/>
              <a:t>d</a:t>
            </a:r>
            <a:r>
              <a:rPr lang="en-LU" sz="3600" dirty="0"/>
              <a:t>ifferent levels of functional illiteracy amongst adults (Grotlüschen &amp; Riekmann, 2011; id., 2012) and 2) on expert knowledge and experiences of teachers from Luxembourg:</a:t>
            </a:r>
          </a:p>
          <a:p>
            <a:endParaRPr lang="en-LU" sz="2000" dirty="0"/>
          </a:p>
          <a:p>
            <a:r>
              <a:rPr lang="en-LU" sz="3600" dirty="0">
                <a:ea typeface="Calibri"/>
                <a:cs typeface="Calibri"/>
              </a:rPr>
              <a:t>Level 0.1: decoding of single words (VP modules 1-2)</a:t>
            </a:r>
          </a:p>
          <a:p>
            <a:r>
              <a:rPr lang="en-LU" sz="3600" dirty="0">
                <a:ea typeface="Calibri"/>
                <a:cs typeface="Calibri"/>
              </a:rPr>
              <a:t>Level 0.2: decoding of single sentences (VP modules 2-3)</a:t>
            </a:r>
          </a:p>
          <a:p>
            <a:r>
              <a:rPr lang="en-LU" sz="3600" dirty="0">
                <a:ea typeface="Calibri"/>
                <a:cs typeface="Calibri"/>
              </a:rPr>
              <a:t>Level 0.3: decoding of short texts (VP modules 3-4)</a:t>
            </a:r>
          </a:p>
          <a:p>
            <a:endParaRPr lang="en-GB" sz="4000" dirty="0">
              <a:cs typeface="Calibri"/>
            </a:endParaRPr>
          </a:p>
          <a:p>
            <a:r>
              <a:rPr lang="en-GB" sz="3600" dirty="0">
                <a:cs typeface="Calibri"/>
              </a:rPr>
              <a:t>Study design for math: items reflecting the ESG-VP curriculum (Modules 1-5):</a:t>
            </a:r>
          </a:p>
          <a:p>
            <a:endParaRPr lang="en-GB" sz="4000" dirty="0">
              <a:cs typeface="Calibri"/>
            </a:endParaRPr>
          </a:p>
          <a:p>
            <a:endParaRPr lang="en-GB" sz="3600" dirty="0"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89E5B8-223F-51DD-B59B-160207E5D263}"/>
              </a:ext>
            </a:extLst>
          </p:cNvPr>
          <p:cNvSpPr txBox="1"/>
          <p:nvPr/>
        </p:nvSpPr>
        <p:spPr>
          <a:xfrm>
            <a:off x="6024316" y="28274392"/>
            <a:ext cx="2484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LU" sz="1600" dirty="0"/>
              <a:t>Example: Math, module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4FF625-3132-9942-D007-E9CB68CE2F2F}"/>
              </a:ext>
            </a:extLst>
          </p:cNvPr>
          <p:cNvSpPr txBox="1"/>
          <p:nvPr/>
        </p:nvSpPr>
        <p:spPr>
          <a:xfrm>
            <a:off x="16285721" y="12546387"/>
            <a:ext cx="3295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LU" sz="1600" dirty="0"/>
              <a:t>Source: </a:t>
            </a:r>
            <a:r>
              <a:rPr lang="en-GB" sz="1600" dirty="0"/>
              <a:t>https://dashboard.epstan.lu</a:t>
            </a:r>
            <a:endParaRPr lang="en-LU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DA8DF3-F568-58E4-0902-53BD9B14D310}"/>
              </a:ext>
            </a:extLst>
          </p:cNvPr>
          <p:cNvSpPr txBox="1"/>
          <p:nvPr/>
        </p:nvSpPr>
        <p:spPr>
          <a:xfrm>
            <a:off x="21449288" y="2792330"/>
            <a:ext cx="18666920" cy="263764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LU" sz="3600" b="1" dirty="0"/>
              <a:t>4. Methods and first results for German (2022):</a:t>
            </a:r>
          </a:p>
          <a:p>
            <a:r>
              <a:rPr lang="en-LU" sz="3600" dirty="0">
                <a:ea typeface="Calibri"/>
                <a:cs typeface="Calibri"/>
              </a:rPr>
              <a:t>Tasks were administered online using the web-based platform OASYS. Students responded on lap-top or desktop computers to 27 main test tasks and to up to 16 pretest tasks in a closed answer format. Test time was restricted to 45 minutes for the main test and to 25 minutes for the pretest. T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ask difficulties are based on ÉpStan main test 2022 (n = 6699) and ÉpStan pretest data (n = 242).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Tasks were unidimensionally scaled using a 1-PL model within the R-package</a:t>
            </a: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 “TAM”, task difficulties </a:t>
            </a:r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range typically from -3 to 3 logits. </a:t>
            </a:r>
            <a:endParaRPr lang="en-LU" sz="20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endParaRPr lang="en-LU" sz="3600" dirty="0">
              <a:ea typeface="Calibri"/>
              <a:cs typeface="Calibri"/>
            </a:endParaRPr>
          </a:p>
          <a:p>
            <a:r>
              <a:rPr lang="en-LU" sz="3600" b="1" dirty="0"/>
              <a:t>5. Outlook:</a:t>
            </a:r>
            <a:endParaRPr lang="en-LU" sz="3600" dirty="0">
              <a:ea typeface="Calibri"/>
              <a:cs typeface="Calibri"/>
            </a:endParaRPr>
          </a:p>
          <a:p>
            <a:r>
              <a:rPr lang="en-LU" sz="3600" dirty="0">
                <a:ea typeface="Calibri"/>
                <a:cs typeface="Calibri"/>
              </a:rPr>
              <a:t>First </a:t>
            </a:r>
            <a:r>
              <a:rPr lang="en-LU" sz="3600" u="sng" dirty="0">
                <a:ea typeface="Calibri"/>
                <a:cs typeface="Calibri"/>
              </a:rPr>
              <a:t>results for French and math </a:t>
            </a:r>
            <a:r>
              <a:rPr lang="en-LU" sz="3600" dirty="0">
                <a:ea typeface="Calibri"/>
                <a:cs typeface="Calibri"/>
              </a:rPr>
              <a:t>will be available in </a:t>
            </a:r>
            <a:r>
              <a:rPr lang="en-LU" sz="3600" u="sng" dirty="0">
                <a:ea typeface="Calibri"/>
                <a:cs typeface="Calibri"/>
              </a:rPr>
              <a:t>spring 2024 </a:t>
            </a:r>
            <a:r>
              <a:rPr lang="en-LU" sz="3600" dirty="0">
                <a:ea typeface="Calibri"/>
                <a:cs typeface="Calibri"/>
              </a:rPr>
              <a:t>(drawn from ÉpStan pretest in autumn 2023), building the base for future research and test development in Grade 9.</a:t>
            </a:r>
          </a:p>
          <a:p>
            <a:endParaRPr lang="en-LU" sz="2000" dirty="0">
              <a:ea typeface="Calibri"/>
              <a:cs typeface="Calibri"/>
            </a:endParaRPr>
          </a:p>
          <a:p>
            <a:r>
              <a:rPr lang="en-LU" sz="3600" b="1" dirty="0">
                <a:ea typeface="Calibri"/>
                <a:cs typeface="Calibri"/>
              </a:rPr>
              <a:t>6. Limitations: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ea typeface="Calibri"/>
                <a:cs typeface="Calibri"/>
              </a:rPr>
              <a:t>B</a:t>
            </a:r>
            <a:r>
              <a:rPr lang="en-LU" sz="3600" dirty="0">
                <a:ea typeface="Calibri"/>
                <a:cs typeface="Calibri"/>
              </a:rPr>
              <a:t>ackground variables (SES, gender, language spoken at home, migration background) have not yet been exploited. But we know from past studies, that </a:t>
            </a:r>
            <a:r>
              <a:rPr lang="en-GB" sz="3600" dirty="0">
                <a:ea typeface="Calibri"/>
                <a:cs typeface="Calibri"/>
              </a:rPr>
              <a:t>ESG-VP students form a rather </a:t>
            </a:r>
            <a:r>
              <a:rPr lang="en-GB" sz="3600" u="sng" dirty="0">
                <a:ea typeface="Calibri"/>
                <a:cs typeface="Calibri"/>
              </a:rPr>
              <a:t>heterogeneous group </a:t>
            </a:r>
            <a:r>
              <a:rPr lang="en-GB" sz="3600" dirty="0">
                <a:ea typeface="Calibri"/>
                <a:cs typeface="Calibri"/>
              </a:rPr>
              <a:t>whose weak academic performances are typically due to </a:t>
            </a:r>
            <a:r>
              <a:rPr lang="en-GB" sz="3600" u="sng" dirty="0">
                <a:ea typeface="Calibri"/>
                <a:cs typeface="Calibri"/>
              </a:rPr>
              <a:t>an interplay of several unfavourable factors</a:t>
            </a:r>
            <a:r>
              <a:rPr lang="en-GB" sz="3600" dirty="0">
                <a:ea typeface="Calibri"/>
                <a:cs typeface="Calibri"/>
              </a:rPr>
              <a:t>.</a:t>
            </a:r>
            <a:endParaRPr lang="en-LU" sz="3600" dirty="0">
              <a:ea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LU" sz="3600" dirty="0">
                <a:ea typeface="Calibri"/>
                <a:cs typeface="Calibri"/>
              </a:rPr>
              <a:t>Due to study design (online assessment), questions measuring reading skills on word level require reading skills beyond that level.</a:t>
            </a:r>
          </a:p>
          <a:p>
            <a:endParaRPr lang="en-LU" sz="2000" dirty="0">
              <a:ea typeface="Calibri"/>
              <a:cs typeface="Calibri"/>
            </a:endParaRPr>
          </a:p>
          <a:p>
            <a:r>
              <a:rPr lang="en-LU" sz="3600" b="1" dirty="0">
                <a:ea typeface="Calibri"/>
                <a:cs typeface="Calibri"/>
              </a:rPr>
              <a:t>7. Literature (selection):</a:t>
            </a:r>
            <a:endParaRPr lang="en-LU" sz="2000" b="1" dirty="0"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Calibri"/>
              </a:rPr>
              <a:t>Grotlüschen, A.; Riekmann, W. (2011): leo. – Leve-</a:t>
            </a:r>
            <a:r>
              <a:rPr lang="de-DE" sz="2800" dirty="0" err="1">
                <a:cs typeface="Calibri"/>
              </a:rPr>
              <a:t>One</a:t>
            </a:r>
            <a:r>
              <a:rPr lang="de-DE" sz="2800" dirty="0">
                <a:cs typeface="Calibri"/>
              </a:rPr>
              <a:t> Studie, Literalität von Erwachsenen auf den unteren Kompetenz-niveaus. Presseheft, Universität Hamburg.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Calibri"/>
              </a:rPr>
              <a:t>Grotlüschen, A.; Riekmann, W. (2012): Funktionaler Analphabetismus in Deutschland. Ergebnisse der ersten leo. – Level-</a:t>
            </a:r>
            <a:r>
              <a:rPr lang="de-DE" sz="2800" dirty="0" err="1">
                <a:cs typeface="Calibri"/>
              </a:rPr>
              <a:t>One</a:t>
            </a:r>
            <a:r>
              <a:rPr lang="de-DE" sz="2800" dirty="0">
                <a:cs typeface="Calibri"/>
              </a:rPr>
              <a:t> Studie. Münster: Waxmann.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Calibri"/>
              </a:rPr>
              <a:t>MEN (2008). Bildungsstandards Sprachen. Leitfaden für den kompetenzorientierten Sprachenunterricht an Luxemburger Schulen. Luxemburg: MEN.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a typeface="+mn-lt"/>
                <a:cs typeface="+mn-lt"/>
              </a:rPr>
              <a:t>MEN (2019). </a:t>
            </a:r>
            <a:r>
              <a:rPr lang="fr-FR" sz="2800" dirty="0">
                <a:ea typeface="+mn-lt"/>
                <a:cs typeface="+mn-lt"/>
              </a:rPr>
              <a:t>Mathématiques, Référentiel de compétences pour la voie préparatoire. </a:t>
            </a:r>
            <a:endParaRPr lang="de-DE" sz="28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a typeface="Calibri"/>
                <a:cs typeface="Calibri"/>
              </a:rPr>
              <a:t>MEN (2020</a:t>
            </a:r>
            <a:r>
              <a:rPr lang="fr-FR" sz="2800" dirty="0">
                <a:ea typeface="Calibri"/>
                <a:cs typeface="Calibri"/>
              </a:rPr>
              <a:t>). Dossier d'information. La voie de préparation de l'enseignement secondaire général.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cs typeface="Calibri"/>
              </a:rPr>
              <a:t>Sonnleitner, P., Krämer, C., Gamo, S., Reichert, M., Muller, C., Keller, U. &amp; Ugen, S. (2018).Schülerkompetenzen im Längsschnitt – Die Entwicklung von Deutsch-Leseverstehen und Mathematik in Luxemburg zwischen der 3. und 9. Klasse. In LUCET &amp; SCRIPT, Nationaler Bildungsbericht Luxemburg 2018 (S. 39–58). Luxemburg: LUCET &amp; MEN. </a:t>
            </a:r>
            <a:endParaRPr lang="en-US" sz="2800" dirty="0">
              <a:ea typeface="Calibri"/>
              <a:cs typeface="Calibri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3623B1F-3C65-89D7-2174-62D99E1048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787261"/>
              </p:ext>
            </p:extLst>
          </p:nvPr>
        </p:nvGraphicFramePr>
        <p:xfrm>
          <a:off x="12281864" y="7946944"/>
          <a:ext cx="7224620" cy="4635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955854A-E877-B5AF-ACD5-0496FD46171C}"/>
              </a:ext>
            </a:extLst>
          </p:cNvPr>
          <p:cNvSpPr txBox="1"/>
          <p:nvPr/>
        </p:nvSpPr>
        <p:spPr>
          <a:xfrm>
            <a:off x="35008457" y="4865914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L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8F35BE-7479-67BE-D81E-9CB53C5AF5C1}"/>
              </a:ext>
            </a:extLst>
          </p:cNvPr>
          <p:cNvSpPr txBox="1"/>
          <p:nvPr/>
        </p:nvSpPr>
        <p:spPr>
          <a:xfrm>
            <a:off x="27943380" y="16618360"/>
            <a:ext cx="5347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LU" sz="1600" dirty="0"/>
              <a:t>Example: Level 0.2: decoding of single sentences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7D59C5-29CB-E6A2-046E-5CE2CAF627D2}"/>
              </a:ext>
            </a:extLst>
          </p:cNvPr>
          <p:cNvSpPr txBox="1"/>
          <p:nvPr/>
        </p:nvSpPr>
        <p:spPr>
          <a:xfrm>
            <a:off x="12990223" y="21636883"/>
            <a:ext cx="4447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C00000"/>
                </a:solidFill>
              </a:rPr>
              <a:t>For examples, see section 4!</a:t>
            </a:r>
          </a:p>
          <a:p>
            <a:endParaRPr lang="en-LU" sz="2800" b="1" dirty="0">
              <a:solidFill>
                <a:srgbClr val="C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6AEF04-D832-1748-8CB0-418F410583EB}"/>
              </a:ext>
            </a:extLst>
          </p:cNvPr>
          <p:cNvSpPr txBox="1"/>
          <p:nvPr/>
        </p:nvSpPr>
        <p:spPr>
          <a:xfrm>
            <a:off x="12689773" y="28274392"/>
            <a:ext cx="2484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LU" sz="1600" dirty="0"/>
              <a:t>Example: Math, module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91A74C-9647-ABFF-FE95-ABE125778290}"/>
              </a:ext>
            </a:extLst>
          </p:cNvPr>
          <p:cNvSpPr txBox="1"/>
          <p:nvPr/>
        </p:nvSpPr>
        <p:spPr>
          <a:xfrm>
            <a:off x="17682001" y="28274392"/>
            <a:ext cx="2484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LU" sz="1600" dirty="0"/>
              <a:t>Example: Math, module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547714-B6D9-D1B9-629D-7C8BF8B2A137}"/>
              </a:ext>
            </a:extLst>
          </p:cNvPr>
          <p:cNvSpPr txBox="1"/>
          <p:nvPr/>
        </p:nvSpPr>
        <p:spPr>
          <a:xfrm>
            <a:off x="29982227" y="6488659"/>
            <a:ext cx="10133981" cy="67403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Key insights:</a:t>
            </a:r>
            <a:endParaRPr lang="en-US" sz="2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Different theoretical task levels show clearly distinguishable empirical difficulties.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Empirical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pretest difficulties </a:t>
            </a:r>
            <a:r>
              <a:rPr lang="en-US" sz="3600" dirty="0"/>
              <a:t>are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on average 0.8 higher </a:t>
            </a:r>
            <a:r>
              <a:rPr lang="en-US" sz="3600" dirty="0"/>
              <a:t>on ÉpStan scale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than main test difficulties </a:t>
            </a:r>
            <a:r>
              <a:rPr lang="en-US" sz="3600" dirty="0"/>
              <a:t>(pretest taken at the end of a long test morning: lower motivation; higher % of missing answers)!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Considering that, level 0.x tasks broaden the difficulty spectrum compared to regular ÉpStan main test tasks for ESG-VP students.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Rational-based task development allows for more fine-grained assessment of lower reading skills.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46B64F26-1619-C545-AA6F-0CC087BFDEE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94266084"/>
                  </p:ext>
                </p:extLst>
              </p:nvPr>
            </p:nvGraphicFramePr>
            <p:xfrm>
              <a:off x="22117557" y="7057798"/>
              <a:ext cx="7570932" cy="616527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46B64F26-1619-C545-AA6F-0CC087BFDEE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17557" y="7057798"/>
                <a:ext cx="7570932" cy="6165273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Down Arrow 10">
            <a:extLst>
              <a:ext uri="{FF2B5EF4-FFF2-40B4-BE49-F238E27FC236}">
                <a16:creationId xmlns:a16="http://schemas.microsoft.com/office/drawing/2014/main" id="{4F09C03F-ED2B-CF6B-B3D9-34A8705013EB}"/>
              </a:ext>
            </a:extLst>
          </p:cNvPr>
          <p:cNvSpPr/>
          <p:nvPr/>
        </p:nvSpPr>
        <p:spPr>
          <a:xfrm>
            <a:off x="26572485" y="11590330"/>
            <a:ext cx="352927" cy="649935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A803CA68-C038-2D69-18B5-679CE09FA9A8}"/>
              </a:ext>
            </a:extLst>
          </p:cNvPr>
          <p:cNvSpPr/>
          <p:nvPr/>
        </p:nvSpPr>
        <p:spPr>
          <a:xfrm>
            <a:off x="25076903" y="11915297"/>
            <a:ext cx="352927" cy="649935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93CBD569-2744-A9B2-90B3-C8445DA1E849}"/>
              </a:ext>
            </a:extLst>
          </p:cNvPr>
          <p:cNvSpPr/>
          <p:nvPr/>
        </p:nvSpPr>
        <p:spPr>
          <a:xfrm>
            <a:off x="23563033" y="12138881"/>
            <a:ext cx="352927" cy="649935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08CDFE-AA12-6E24-F8E4-2D64E8F23234}"/>
              </a:ext>
            </a:extLst>
          </p:cNvPr>
          <p:cNvSpPr txBox="1"/>
          <p:nvPr/>
        </p:nvSpPr>
        <p:spPr>
          <a:xfrm>
            <a:off x="21966529" y="15362398"/>
            <a:ext cx="5347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LU" sz="1600" dirty="0"/>
              <a:t>Example: Level 0.1: decoding of single words</a:t>
            </a:r>
          </a:p>
        </p:txBody>
      </p:sp>
      <p:pic>
        <p:nvPicPr>
          <p:cNvPr id="34" name="Picture 33" descr="A recipe on a white background&#10;&#10;Description automatically generated">
            <a:extLst>
              <a:ext uri="{FF2B5EF4-FFF2-40B4-BE49-F238E27FC236}">
                <a16:creationId xmlns:a16="http://schemas.microsoft.com/office/drawing/2014/main" id="{BB992B90-804F-1026-9BFD-C8F8C5C30A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74209" y="13503454"/>
            <a:ext cx="5870002" cy="3080221"/>
          </a:xfrm>
          <a:prstGeom prst="rect">
            <a:avLst/>
          </a:prstGeom>
        </p:spPr>
      </p:pic>
      <p:pic>
        <p:nvPicPr>
          <p:cNvPr id="35" name="Picture 34" descr="A screenshot of a computer&#10;&#10;Description automatically generated">
            <a:extLst>
              <a:ext uri="{FF2B5EF4-FFF2-40B4-BE49-F238E27FC236}">
                <a16:creationId xmlns:a16="http://schemas.microsoft.com/office/drawing/2014/main" id="{66B3518A-833A-0C81-485D-7F85BAA9ED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74272" y="15459900"/>
            <a:ext cx="4140631" cy="1135876"/>
          </a:xfrm>
          <a:prstGeom prst="rect">
            <a:avLst/>
          </a:prstGeom>
        </p:spPr>
      </p:pic>
      <p:pic>
        <p:nvPicPr>
          <p:cNvPr id="37" name="Picture 36" descr="A menu with a list of food&#10;&#10;Description automatically generated with medium confidence">
            <a:extLst>
              <a:ext uri="{FF2B5EF4-FFF2-40B4-BE49-F238E27FC236}">
                <a16:creationId xmlns:a16="http://schemas.microsoft.com/office/drawing/2014/main" id="{3603B638-00E3-1112-46A3-6F2686C7F0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05081" y="13503454"/>
            <a:ext cx="5614268" cy="1826069"/>
          </a:xfrm>
          <a:prstGeom prst="rect">
            <a:avLst/>
          </a:prstGeom>
        </p:spPr>
      </p:pic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52FE7A0F-89EA-BED2-98FD-79EFC60F14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8787" y="24574589"/>
            <a:ext cx="6586170" cy="1713069"/>
          </a:xfrm>
          <a:prstGeom prst="rect">
            <a:avLst/>
          </a:prstGeom>
        </p:spPr>
      </p:pic>
      <p:pic>
        <p:nvPicPr>
          <p:cNvPr id="5" name="Picture 4" descr="A close-up of money&#10;&#10;Description automatically generated">
            <a:extLst>
              <a:ext uri="{FF2B5EF4-FFF2-40B4-BE49-F238E27FC236}">
                <a16:creationId xmlns:a16="http://schemas.microsoft.com/office/drawing/2014/main" id="{A01D9B0B-426D-FB49-71B9-D7A581A8C0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8787" y="26267846"/>
            <a:ext cx="6597063" cy="1947600"/>
          </a:xfrm>
          <a:prstGeom prst="rect">
            <a:avLst/>
          </a:prstGeom>
        </p:spPr>
      </p:pic>
      <p:pic>
        <p:nvPicPr>
          <p:cNvPr id="10" name="Picture 9" descr="A menu with price list and price list&#10;&#10;Description automatically generated">
            <a:extLst>
              <a:ext uri="{FF2B5EF4-FFF2-40B4-BE49-F238E27FC236}">
                <a16:creationId xmlns:a16="http://schemas.microsoft.com/office/drawing/2014/main" id="{5194EF0E-35CF-26A1-4498-0DA2282AD0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88516" y="24306379"/>
            <a:ext cx="6586170" cy="3923341"/>
          </a:xfrm>
          <a:prstGeom prst="rect">
            <a:avLst/>
          </a:prstGeom>
        </p:spPr>
      </p:pic>
      <p:pic>
        <p:nvPicPr>
          <p:cNvPr id="14" name="Picture 13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BBA71E42-0B80-9F70-E435-91396A35CF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75238" y="25730791"/>
            <a:ext cx="4801175" cy="248465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2C6E75C-6CC4-D5E9-5547-17BC85F54ABD}"/>
              </a:ext>
            </a:extLst>
          </p:cNvPr>
          <p:cNvSpPr txBox="1"/>
          <p:nvPr/>
        </p:nvSpPr>
        <p:spPr>
          <a:xfrm>
            <a:off x="34519466" y="16766664"/>
            <a:ext cx="5347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LU" sz="1600" dirty="0"/>
              <a:t>Example: Level 0.3: decoding of short texts</a:t>
            </a:r>
          </a:p>
        </p:txBody>
      </p:sp>
      <p:pic>
        <p:nvPicPr>
          <p:cNvPr id="29" name="Picture 28" descr="A screenshot of a computer&#10;&#10;Description automatically generated">
            <a:extLst>
              <a:ext uri="{FF2B5EF4-FFF2-40B4-BE49-F238E27FC236}">
                <a16:creationId xmlns:a16="http://schemas.microsoft.com/office/drawing/2014/main" id="{38E9BD7A-1408-2A32-1246-444FE9886A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9071" y="13503453"/>
            <a:ext cx="6482117" cy="32365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D9938C-84A2-ABF8-506F-5BBC83997CA7}"/>
              </a:ext>
            </a:extLst>
          </p:cNvPr>
          <p:cNvSpPr txBox="1"/>
          <p:nvPr/>
        </p:nvSpPr>
        <p:spPr>
          <a:xfrm>
            <a:off x="17529824" y="29449164"/>
            <a:ext cx="6901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chemeClr val="accent1">
                    <a:lumMod val="75000"/>
                  </a:schemeClr>
                </a:solidFill>
              </a:rPr>
              <a:t>contact: charlotte.kraemer@uni.lu</a:t>
            </a:r>
            <a:endParaRPr lang="en-L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31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82748E-E476-51DE-A710-925637E92897}"/>
              </a:ext>
            </a:extLst>
          </p:cNvPr>
          <p:cNvSpPr txBox="1"/>
          <p:nvPr/>
        </p:nvSpPr>
        <p:spPr>
          <a:xfrm>
            <a:off x="1219767" y="363505"/>
            <a:ext cx="40364227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DE" sz="6600" b="1" dirty="0" err="1">
                <a:latin typeface="Calibri"/>
                <a:ea typeface="Calibri"/>
                <a:cs typeface="Calibri"/>
              </a:rPr>
              <a:t>Left</a:t>
            </a:r>
            <a:r>
              <a:rPr lang="de-DE" sz="6600" b="1" dirty="0">
                <a:latin typeface="Calibri"/>
                <a:ea typeface="Calibri"/>
                <a:cs typeface="Calibri"/>
              </a:rPr>
              <a:t> </a:t>
            </a:r>
            <a:r>
              <a:rPr lang="de-DE" sz="6600" b="1" dirty="0" err="1">
                <a:latin typeface="Calibri"/>
                <a:ea typeface="Calibri"/>
                <a:cs typeface="Calibri"/>
              </a:rPr>
              <a:t>overs</a:t>
            </a:r>
            <a:endParaRPr lang="en-LU" sz="6000" dirty="0">
              <a:ea typeface="Calibri"/>
              <a:cs typeface="Calibri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E03AF44-2F8E-BF47-AB2B-7840AC3230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1437645"/>
              </p:ext>
            </p:extLst>
          </p:nvPr>
        </p:nvGraphicFramePr>
        <p:xfrm>
          <a:off x="8890891" y="6105302"/>
          <a:ext cx="8809100" cy="5678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B4E34A1-A02B-E9FE-12FB-4F8214D61B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1019743"/>
              </p:ext>
            </p:extLst>
          </p:nvPr>
        </p:nvGraphicFramePr>
        <p:xfrm>
          <a:off x="18865056" y="5536406"/>
          <a:ext cx="9481344" cy="7773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7685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3453</TotalTime>
  <Words>2049</Words>
  <Application>Microsoft Macintosh PowerPoint</Application>
  <PresentationFormat>Custom</PresentationFormat>
  <Paragraphs>194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KRÄMER</dc:creator>
  <cp:lastModifiedBy>Charlotte KRÄMER</cp:lastModifiedBy>
  <cp:revision>196</cp:revision>
  <dcterms:created xsi:type="dcterms:W3CDTF">2023-10-04T06:10:18Z</dcterms:created>
  <dcterms:modified xsi:type="dcterms:W3CDTF">2023-11-07T08:27:12Z</dcterms:modified>
</cp:coreProperties>
</file>