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1" r:id="rId4"/>
    <p:sldMasterId id="2147483692" r:id="rId5"/>
  </p:sldMasterIdLst>
  <p:notesMasterIdLst>
    <p:notesMasterId r:id="rId25"/>
  </p:notesMasterIdLst>
  <p:sldIdLst>
    <p:sldId id="257" r:id="rId6"/>
    <p:sldId id="379" r:id="rId7"/>
    <p:sldId id="857" r:id="rId8"/>
    <p:sldId id="858" r:id="rId9"/>
    <p:sldId id="860" r:id="rId10"/>
    <p:sldId id="861" r:id="rId11"/>
    <p:sldId id="862" r:id="rId12"/>
    <p:sldId id="863" r:id="rId13"/>
    <p:sldId id="1518" r:id="rId14"/>
    <p:sldId id="376" r:id="rId15"/>
    <p:sldId id="1520" r:id="rId16"/>
    <p:sldId id="1521" r:id="rId17"/>
    <p:sldId id="1523" r:id="rId18"/>
    <p:sldId id="346" r:id="rId19"/>
    <p:sldId id="1522" r:id="rId20"/>
    <p:sldId id="372" r:id="rId21"/>
    <p:sldId id="311" r:id="rId22"/>
    <p:sldId id="859" r:id="rId23"/>
    <p:sldId id="1519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24C0"/>
    <a:srgbClr val="00246B"/>
    <a:srgbClr val="002472"/>
    <a:srgbClr val="002490"/>
    <a:srgbClr val="F2F8FF"/>
    <a:srgbClr val="F7FAFF"/>
    <a:srgbClr val="E7FFFF"/>
    <a:srgbClr val="F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06"/>
    <p:restoredTop sz="87060"/>
  </p:normalViewPr>
  <p:slideViewPr>
    <p:cSldViewPr snapToGrid="0" snapToObjects="1">
      <p:cViewPr varScale="1">
        <p:scale>
          <a:sx n="97" d="100"/>
          <a:sy n="97" d="100"/>
        </p:scale>
        <p:origin x="143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2T14:53:07.396"/>
    </inkml:context>
    <inkml:brush xml:id="br0">
      <inkml:brushProperty name="width" value="0.2" units="cm"/>
      <inkml:brushProperty name="height" value="0.2" units="cm"/>
      <inkml:brushProperty name="color" value="#7F7F7F"/>
    </inkml:brush>
  </inkml:definitions>
  <inkml:trace contextRef="#ctx0" brushRef="#br0">8 0 24575,'0'10'0,"5"9"0,5 14 0,4 13 0,-4 0 0,8-3 0,-12-21 0,3 0 0,4 2 0,3-2 0,3 2 0,0 9 0,3 5 0,-1-2 0,1-7 0,0 0 0,3 3-820,5 5 1,2 5 0,1-1 0,-1-5-50,-4-5 1,0-5 0,2 3 868,6 5 0,5 3 0,-2-1 0,0-5 0,-5-9 0,0-4 0,2 3-493,8 9 0,3 5 0,2-2 0,-7-5 493,0-3 0,4-4 0,0 0 0,11 4 0,3 0 0,-4-2 0,-11-7 0,-11-6 0,1-2 0,5 2 0,9 2 0,6 0 0,0 1 0,-3-2 0,-11-3 0,7-3 0,-1 0-364,-1 2 1,6 3-1,0-1 1,-10-3 363,-7-5 0,-5 0 0,14 3 0,-9 2 0,-18-6 3229,17 3-3229,-22-3 0,-5 0 0,-4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2T14:53:07.397"/>
    </inkml:context>
    <inkml:brush xml:id="br0">
      <inkml:brushProperty name="width" value="0.2" units="cm"/>
      <inkml:brushProperty name="height" value="0.2" units="cm"/>
      <inkml:brushProperty name="color" value="#7F7F7F"/>
    </inkml:brush>
  </inkml:definitions>
  <inkml:trace contextRef="#ctx0" brushRef="#br0">174 1 24575,'23'27'0,"0"0"0,-4-5 0,-1-2 0,-5 2 0,-1 0-972,1-5 1,0 1 971,1 5 0,-1 0 0,2-5 0,-1-1 626,7 16-626,-6-16 0,1-1 0,2 4 321,12 9-321,-20-21 0,4-1 0,-3-4 996,-2-3-996,6 4 0,-3-3 0,0 6 0,-1-7 0,-3 2 0,0 1 0,-8-1 0,0 1 0,-8-1 0,-4 3 0,4-2 0,-7 2 0,3 2 0,-28 4 0,13 3 0,1 1 0,-23 5 0,9-2 0,1 2 0,-1 3 0,0-5 0,2 0 0,2 4 0,11-6 0,5 0 0,6-6 0,-10 9 0,14-11 0,-7 3 0,8-5 0,-3 8 0,4-10 0,5 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A0D032-C616-1444-80CC-2A84ADF6BD10}" type="datetimeFigureOut">
              <a:rPr lang="x-none" smtClean="0"/>
              <a:t>28/11/2023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2F5B40-1C5B-DC43-B785-827C765B2F4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60879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/>
              <a:t>Intro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2F5B40-1C5B-DC43-B785-827C765B2F45}" type="slidenum">
              <a:rPr lang="x-none" smtClean="0"/>
              <a:t>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016720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2F5B40-1C5B-DC43-B785-827C765B2F45}" type="slidenum">
              <a:rPr lang="en-LU" smtClean="0"/>
              <a:t>10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39998086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2F5B40-1C5B-DC43-B785-827C765B2F45}" type="slidenum">
              <a:rPr lang="x-none" smtClean="0"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142829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2F5B40-1C5B-DC43-B785-827C765B2F45}" type="slidenum">
              <a:rPr lang="x-none" smtClean="0"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55671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2F5B40-1C5B-DC43-B785-827C765B2F45}" type="slidenum">
              <a:rPr lang="x-none" smtClean="0"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929507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2F5B40-1C5B-DC43-B785-827C765B2F45}" type="slidenum">
              <a:rPr lang="en-LU" smtClean="0"/>
              <a:t>14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20758063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2F5B40-1C5B-DC43-B785-827C765B2F45}" type="slidenum">
              <a:rPr lang="x-none" smtClean="0"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120493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2F5B40-1C5B-DC43-B785-827C765B2F45}" type="slidenum">
              <a:rPr lang="x-none" smtClean="0"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433303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2F5B40-1C5B-DC43-B785-827C765B2F45}" type="slidenum">
              <a:rPr lang="en-LU" smtClean="0"/>
              <a:t>17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29905302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2F5B40-1C5B-DC43-B785-827C765B2F45}" type="slidenum">
              <a:rPr lang="x-none" smtClean="0"/>
              <a:t>18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877403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2F5B40-1C5B-DC43-B785-827C765B2F45}" type="slidenum">
              <a:rPr lang="x-none" smtClean="0"/>
              <a:t>19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27300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2F5B40-1C5B-DC43-B785-827C765B2F45}" type="slidenum">
              <a:rPr lang="x-none" smtClean="0"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55195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2F5B40-1C5B-DC43-B785-827C765B2F45}" type="slidenum">
              <a:rPr lang="x-none" smtClean="0"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38206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2F5B40-1C5B-DC43-B785-827C765B2F45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452846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2F5B40-1C5B-DC43-B785-827C765B2F45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290385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2F5B40-1C5B-DC43-B785-827C765B2F45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223056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2F5B40-1C5B-DC43-B785-827C765B2F45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084541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2F5B40-1C5B-DC43-B785-827C765B2F45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63785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2F5B40-1C5B-DC43-B785-827C765B2F45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85098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C_Title Slide_default_B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5F1E050-C64A-9B4C-B59A-FEAAB386A7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" t="14342" r="-99" b="11097"/>
          <a:stretch/>
        </p:blipFill>
        <p:spPr>
          <a:xfrm>
            <a:off x="-6033" y="-6740"/>
            <a:ext cx="12216132" cy="6824528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BF2C56C3-4612-4649-A6DD-521DDFD6948F}"/>
              </a:ext>
            </a:extLst>
          </p:cNvPr>
          <p:cNvSpPr>
            <a:spLocks/>
          </p:cNvSpPr>
          <p:nvPr/>
        </p:nvSpPr>
        <p:spPr bwMode="auto">
          <a:xfrm>
            <a:off x="-12066" y="0"/>
            <a:ext cx="12198033" cy="6422315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>
                    <a:alpha val="29803"/>
                  </a:srgb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180000" rIns="0" bIns="0" anchor="b" anchorCtr="0"/>
          <a:lstStyle/>
          <a:p>
            <a:endParaRPr lang="fr-F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D263F24A-A97A-6444-819B-382A9C2E35C1}"/>
              </a:ext>
            </a:extLst>
          </p:cNvPr>
          <p:cNvSpPr>
            <a:spLocks/>
          </p:cNvSpPr>
          <p:nvPr/>
        </p:nvSpPr>
        <p:spPr bwMode="auto">
          <a:xfrm>
            <a:off x="-8092" y="1079946"/>
            <a:ext cx="239349" cy="1389576"/>
          </a:xfrm>
          <a:prstGeom prst="rect">
            <a:avLst/>
          </a:prstGeom>
          <a:solidFill>
            <a:srgbClr val="F03733"/>
          </a:solidFill>
          <a:ln>
            <a:noFill/>
          </a:ln>
        </p:spPr>
        <p:txBody>
          <a:bodyPr lIns="0" tIns="0" rIns="0" bIns="0"/>
          <a:lstStyle/>
          <a:p>
            <a:endParaRPr lang="fr-FR" sz="180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ADA3E21-EBBA-2E40-B50A-1CD6190E54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9638" y="1079946"/>
            <a:ext cx="10309413" cy="138957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50E7C5E9-A741-394C-86BE-5D22BFC7DA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9638" y="3043763"/>
            <a:ext cx="10309413" cy="1657600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endParaRPr lang="en-US" dirty="0"/>
          </a:p>
        </p:txBody>
      </p:sp>
      <p:pic>
        <p:nvPicPr>
          <p:cNvPr id="10" name="Image 5" descr="Bande_Logo_UNI_PP_right_long.eps">
            <a:extLst>
              <a:ext uri="{FF2B5EF4-FFF2-40B4-BE49-F238E27FC236}">
                <a16:creationId xmlns:a16="http://schemas.microsoft.com/office/drawing/2014/main" id="{A2A2C7DF-37FA-4A49-970A-F95A06DD67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145" r="2676" b="18390"/>
          <a:stretch/>
        </p:blipFill>
        <p:spPr bwMode="auto">
          <a:xfrm>
            <a:off x="3049394" y="5705475"/>
            <a:ext cx="91485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F191D7-7183-1441-B022-60F18104B2D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919" y="176208"/>
            <a:ext cx="936104" cy="93610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5CEAEB4-CD7F-4747-8989-542E5E8688FD}"/>
              </a:ext>
            </a:extLst>
          </p:cNvPr>
          <p:cNvSpPr/>
          <p:nvPr userDrawn="1"/>
        </p:nvSpPr>
        <p:spPr>
          <a:xfrm>
            <a:off x="-12066" y="6400799"/>
            <a:ext cx="10405148" cy="4572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4533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C_BLUE 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B2933E5-A1CB-8541-82A8-A7B64EA819B4}"/>
              </a:ext>
            </a:extLst>
          </p:cNvPr>
          <p:cNvSpPr>
            <a:spLocks/>
          </p:cNvSpPr>
          <p:nvPr/>
        </p:nvSpPr>
        <p:spPr bwMode="auto">
          <a:xfrm>
            <a:off x="0" y="205485"/>
            <a:ext cx="144000" cy="828000"/>
          </a:xfrm>
          <a:prstGeom prst="rect">
            <a:avLst/>
          </a:prstGeom>
          <a:solidFill>
            <a:srgbClr val="00AADC"/>
          </a:solidFill>
          <a:ln>
            <a:noFill/>
          </a:ln>
        </p:spPr>
        <p:txBody>
          <a:bodyPr lIns="0" tIns="0" rIns="0" bIns="0"/>
          <a:lstStyle/>
          <a:p>
            <a:endParaRPr lang="fr-FR" sz="180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F627920-A531-AF4C-B4E8-B23BB94484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0115" y="292574"/>
            <a:ext cx="11425436" cy="62013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87FC62-C99E-2343-B2C2-FA993869022C}"/>
              </a:ext>
            </a:extLst>
          </p:cNvPr>
          <p:cNvSpPr>
            <a:spLocks/>
          </p:cNvSpPr>
          <p:nvPr userDrawn="1"/>
        </p:nvSpPr>
        <p:spPr bwMode="auto">
          <a:xfrm>
            <a:off x="0" y="205485"/>
            <a:ext cx="144000" cy="828000"/>
          </a:xfrm>
          <a:prstGeom prst="rect">
            <a:avLst/>
          </a:prstGeom>
          <a:solidFill>
            <a:srgbClr val="00AADC"/>
          </a:solidFill>
          <a:ln>
            <a:noFill/>
          </a:ln>
        </p:spPr>
        <p:txBody>
          <a:bodyPr lIns="0" tIns="0" rIns="0" bIns="0"/>
          <a:lstStyle/>
          <a:p>
            <a:endParaRPr lang="fr-FR" sz="180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C60874CD-8EF3-5941-893E-B18F1F0AD79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73165" y="1270001"/>
            <a:ext cx="11412387" cy="4862513"/>
          </a:xfrm>
          <a:prstGeom prst="rect">
            <a:avLst/>
          </a:prstGeom>
        </p:spPr>
        <p:txBody>
          <a:bodyPr/>
          <a:lstStyle>
            <a:lvl2pPr marL="685800" indent="-228600">
              <a:buFont typeface="Courier New" panose="02070309020205020404" pitchFamily="49" charset="0"/>
              <a:buChar char="o"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D2456135-1472-3F48-A083-6D9A9359514A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273164" y="641367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E06DAB8-A16D-294A-BAE0-9A86233E9BFE}" type="datetime5">
              <a:rPr lang="en-US" smtClean="0"/>
              <a:t>28-Nov-23</a:t>
            </a:fld>
            <a:endParaRPr lang="en-GB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04F6A938-4C53-C749-8353-930A40D4197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731912" y="6434505"/>
            <a:ext cx="749465" cy="307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accent2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6BF9A1BB-A635-1D4A-AE3A-590DE170E7FF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3185047-2A73-F642-84DF-2B1E4E2CF8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280" y="6298029"/>
            <a:ext cx="1551819" cy="45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591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C_BLUE banner_2 col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B2933E5-A1CB-8541-82A8-A7B64EA819B4}"/>
              </a:ext>
            </a:extLst>
          </p:cNvPr>
          <p:cNvSpPr>
            <a:spLocks/>
          </p:cNvSpPr>
          <p:nvPr/>
        </p:nvSpPr>
        <p:spPr bwMode="auto">
          <a:xfrm>
            <a:off x="0" y="205485"/>
            <a:ext cx="144000" cy="828000"/>
          </a:xfrm>
          <a:prstGeom prst="rect">
            <a:avLst/>
          </a:prstGeom>
          <a:solidFill>
            <a:srgbClr val="00AADC"/>
          </a:solidFill>
          <a:ln>
            <a:noFill/>
          </a:ln>
        </p:spPr>
        <p:txBody>
          <a:bodyPr lIns="0" tIns="0" rIns="0" bIns="0"/>
          <a:lstStyle/>
          <a:p>
            <a:endParaRPr lang="fr-FR" sz="180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F627920-A531-AF4C-B4E8-B23BB94484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0115" y="292574"/>
            <a:ext cx="11425436" cy="62013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87FC62-C99E-2343-B2C2-FA993869022C}"/>
              </a:ext>
            </a:extLst>
          </p:cNvPr>
          <p:cNvSpPr>
            <a:spLocks/>
          </p:cNvSpPr>
          <p:nvPr userDrawn="1"/>
        </p:nvSpPr>
        <p:spPr bwMode="auto">
          <a:xfrm>
            <a:off x="0" y="205485"/>
            <a:ext cx="144000" cy="828000"/>
          </a:xfrm>
          <a:prstGeom prst="rect">
            <a:avLst/>
          </a:prstGeom>
          <a:solidFill>
            <a:srgbClr val="00AADC"/>
          </a:solidFill>
          <a:ln>
            <a:noFill/>
          </a:ln>
        </p:spPr>
        <p:txBody>
          <a:bodyPr lIns="0" tIns="0" rIns="0" bIns="0"/>
          <a:lstStyle/>
          <a:p>
            <a:endParaRPr lang="fr-FR" sz="1800"/>
          </a:p>
        </p:txBody>
      </p: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D007A70B-956B-114F-8920-C2CABBAB18A9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273164" y="641367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49306C0-E6FF-1F43-9020-77A3577BC1E8}" type="datetime5">
              <a:rPr lang="en-US" smtClean="0"/>
              <a:t>28-Nov-23</a:t>
            </a:fld>
            <a:endParaRPr lang="en-GB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A5472557-CB21-E841-883C-25E4A3C5233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731912" y="6434505"/>
            <a:ext cx="749465" cy="307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accent2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6BF9A1BB-A635-1D4A-AE3A-590DE170E7FF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A758C4C1-9C91-9E4A-A3F4-7B933B81F59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76716" y="1273630"/>
            <a:ext cx="5682269" cy="48879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Courier New" panose="02070309020205020404" pitchFamily="49" charset="0"/>
              <a:buChar char="o"/>
              <a:defRPr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buClr>
                <a:srgbClr val="5C5C5C"/>
              </a:buClr>
              <a:buFont typeface="Wingdings" pitchFamily="2" charset="2"/>
              <a:buChar char="§"/>
              <a:defRPr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2"/>
            <a:endParaRPr lang="en-GB" dirty="0"/>
          </a:p>
        </p:txBody>
      </p:sp>
      <p:sp>
        <p:nvSpPr>
          <p:cNvPr id="17" name="Content Placeholder 9">
            <a:extLst>
              <a:ext uri="{FF2B5EF4-FFF2-40B4-BE49-F238E27FC236}">
                <a16:creationId xmlns:a16="http://schemas.microsoft.com/office/drawing/2014/main" id="{D2F9B1D3-178D-BC4E-BA67-E01892F602F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33016" y="1273630"/>
            <a:ext cx="5616083" cy="48879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Courier New" panose="02070309020205020404" pitchFamily="49" charset="0"/>
              <a:buChar char="o"/>
              <a:defRPr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buClr>
                <a:srgbClr val="5C5C5C"/>
              </a:buClr>
              <a:buFont typeface="Wingdings" pitchFamily="2" charset="2"/>
              <a:buChar char="§"/>
              <a:defRPr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3CFC46B-405B-CC44-9384-F53DA0C69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280" y="6298029"/>
            <a:ext cx="1551819" cy="45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401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C_GREY 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B2933E5-A1CB-8541-82A8-A7B64EA819B4}"/>
              </a:ext>
            </a:extLst>
          </p:cNvPr>
          <p:cNvSpPr>
            <a:spLocks/>
          </p:cNvSpPr>
          <p:nvPr/>
        </p:nvSpPr>
        <p:spPr bwMode="auto">
          <a:xfrm>
            <a:off x="0" y="205485"/>
            <a:ext cx="144000" cy="828000"/>
          </a:xfrm>
          <a:prstGeom prst="rect">
            <a:avLst/>
          </a:prstGeom>
          <a:solidFill>
            <a:srgbClr val="5C5C5C"/>
          </a:solidFill>
          <a:ln>
            <a:noFill/>
          </a:ln>
        </p:spPr>
        <p:txBody>
          <a:bodyPr lIns="0" tIns="0" rIns="0" bIns="0"/>
          <a:lstStyle/>
          <a:p>
            <a:endParaRPr lang="fr-FR" sz="180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F627920-A531-AF4C-B4E8-B23BB94484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0115" y="292574"/>
            <a:ext cx="11425436" cy="62013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A8FF86-B61F-5C48-B152-4D33FE4FD2B2}"/>
              </a:ext>
            </a:extLst>
          </p:cNvPr>
          <p:cNvSpPr>
            <a:spLocks/>
          </p:cNvSpPr>
          <p:nvPr userDrawn="1"/>
        </p:nvSpPr>
        <p:spPr bwMode="auto">
          <a:xfrm>
            <a:off x="0" y="205485"/>
            <a:ext cx="144000" cy="828000"/>
          </a:xfrm>
          <a:prstGeom prst="rect">
            <a:avLst/>
          </a:prstGeom>
          <a:solidFill>
            <a:srgbClr val="5C5C5C"/>
          </a:solidFill>
          <a:ln>
            <a:noFill/>
          </a:ln>
        </p:spPr>
        <p:txBody>
          <a:bodyPr lIns="0" tIns="0" rIns="0" bIns="0"/>
          <a:lstStyle/>
          <a:p>
            <a:endParaRPr lang="fr-FR" sz="180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E644D8B6-4E04-1748-9EE9-17680939544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73165" y="1270001"/>
            <a:ext cx="11412387" cy="4862513"/>
          </a:xfrm>
          <a:prstGeom prst="rect">
            <a:avLst/>
          </a:prstGeom>
        </p:spPr>
        <p:txBody>
          <a:bodyPr/>
          <a:lstStyle>
            <a:lvl2pPr marL="685800" indent="-228600">
              <a:buFont typeface="Courier New" panose="02070309020205020404" pitchFamily="49" charset="0"/>
              <a:buChar char="o"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E18502BD-B687-914A-B907-203FD30BFED7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273164" y="641367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126626B-04F4-B944-8C56-8418464F42E3}" type="datetime5">
              <a:rPr lang="en-US" smtClean="0"/>
              <a:t>28-Nov-23</a:t>
            </a:fld>
            <a:endParaRPr lang="en-GB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D237C26E-B979-7746-92A1-09854D6FB05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731912" y="6434505"/>
            <a:ext cx="749465" cy="307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accent2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6BF9A1BB-A635-1D4A-AE3A-590DE170E7FF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D3980FB-B93F-374E-9C0E-0B31662F01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280" y="6298029"/>
            <a:ext cx="1551819" cy="45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7223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C_GREY banner_2 col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B2933E5-A1CB-8541-82A8-A7B64EA819B4}"/>
              </a:ext>
            </a:extLst>
          </p:cNvPr>
          <p:cNvSpPr>
            <a:spLocks/>
          </p:cNvSpPr>
          <p:nvPr/>
        </p:nvSpPr>
        <p:spPr bwMode="auto">
          <a:xfrm>
            <a:off x="0" y="205485"/>
            <a:ext cx="144000" cy="828000"/>
          </a:xfrm>
          <a:prstGeom prst="rect">
            <a:avLst/>
          </a:prstGeom>
          <a:solidFill>
            <a:srgbClr val="5C5C5C"/>
          </a:solidFill>
          <a:ln>
            <a:noFill/>
          </a:ln>
        </p:spPr>
        <p:txBody>
          <a:bodyPr lIns="0" tIns="0" rIns="0" bIns="0"/>
          <a:lstStyle/>
          <a:p>
            <a:endParaRPr lang="fr-FR" sz="180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F627920-A531-AF4C-B4E8-B23BB94484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0115" y="292574"/>
            <a:ext cx="11425436" cy="62013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A8FF86-B61F-5C48-B152-4D33FE4FD2B2}"/>
              </a:ext>
            </a:extLst>
          </p:cNvPr>
          <p:cNvSpPr>
            <a:spLocks/>
          </p:cNvSpPr>
          <p:nvPr userDrawn="1"/>
        </p:nvSpPr>
        <p:spPr bwMode="auto">
          <a:xfrm>
            <a:off x="0" y="205485"/>
            <a:ext cx="144000" cy="828000"/>
          </a:xfrm>
          <a:prstGeom prst="rect">
            <a:avLst/>
          </a:prstGeom>
          <a:solidFill>
            <a:srgbClr val="5C5C5C"/>
          </a:solidFill>
          <a:ln>
            <a:noFill/>
          </a:ln>
        </p:spPr>
        <p:txBody>
          <a:bodyPr lIns="0" tIns="0" rIns="0" bIns="0"/>
          <a:lstStyle/>
          <a:p>
            <a:endParaRPr lang="fr-FR" sz="1800"/>
          </a:p>
        </p:txBody>
      </p: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9B88D0B8-E2C5-E946-BBC5-0F375398ABA4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273164" y="641367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CA2C688-F01D-CD48-AF6B-C7AE1B33C743}" type="datetime5">
              <a:rPr lang="en-US" smtClean="0"/>
              <a:t>28-Nov-23</a:t>
            </a:fld>
            <a:endParaRPr lang="en-GB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29C4859-420A-B344-85D8-B7427D58E89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731912" y="6434505"/>
            <a:ext cx="749465" cy="307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accent2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6BF9A1BB-A635-1D4A-AE3A-590DE170E7FF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E06A7482-F8BA-B44C-B471-ADC70EC564D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76716" y="1273630"/>
            <a:ext cx="5682269" cy="48879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Courier New" panose="02070309020205020404" pitchFamily="49" charset="0"/>
              <a:buChar char="o"/>
              <a:defRPr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buClr>
                <a:srgbClr val="5C5C5C"/>
              </a:buClr>
              <a:buFont typeface="Wingdings" pitchFamily="2" charset="2"/>
              <a:buChar char="§"/>
              <a:defRPr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2"/>
            <a:endParaRPr lang="en-GB" dirty="0"/>
          </a:p>
        </p:txBody>
      </p:sp>
      <p:sp>
        <p:nvSpPr>
          <p:cNvPr id="17" name="Content Placeholder 9">
            <a:extLst>
              <a:ext uri="{FF2B5EF4-FFF2-40B4-BE49-F238E27FC236}">
                <a16:creationId xmlns:a16="http://schemas.microsoft.com/office/drawing/2014/main" id="{29673400-CD36-294A-B83F-2848CFDBDA4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33016" y="1273630"/>
            <a:ext cx="5616083" cy="48879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Courier New" panose="02070309020205020404" pitchFamily="49" charset="0"/>
              <a:buChar char="o"/>
              <a:defRPr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buClr>
                <a:srgbClr val="5C5C5C"/>
              </a:buClr>
              <a:buFont typeface="Wingdings" pitchFamily="2" charset="2"/>
              <a:buChar char="§"/>
              <a:defRPr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en-GB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7F48291-5DD4-DB49-8DBC-F53492F091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280" y="6298029"/>
            <a:ext cx="1551819" cy="45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5821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C_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34A91E0F-57B7-9042-B463-F1146E9EBB7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73165" y="451822"/>
            <a:ext cx="11412387" cy="5680692"/>
          </a:xfrm>
          <a:prstGeom prst="rect">
            <a:avLst/>
          </a:prstGeom>
        </p:spPr>
        <p:txBody>
          <a:bodyPr/>
          <a:lstStyle>
            <a:lvl2pPr marL="685800" indent="-228600">
              <a:buFont typeface="Courier New" panose="02070309020205020404" pitchFamily="49" charset="0"/>
              <a:buChar char="o"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Date Placeholder 1">
            <a:extLst>
              <a:ext uri="{FF2B5EF4-FFF2-40B4-BE49-F238E27FC236}">
                <a16:creationId xmlns:a16="http://schemas.microsoft.com/office/drawing/2014/main" id="{6549AAE5-7B02-6A40-ABD9-A954015D4DA9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273164" y="641367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AFF28A4-4F00-6245-909C-1DB9CE8F3FFC}" type="datetime5">
              <a:rPr lang="en-US" smtClean="0"/>
              <a:t>28-Nov-23</a:t>
            </a:fld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26CC2B8-ABF2-8748-94C8-366A8635564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731912" y="6434505"/>
            <a:ext cx="749465" cy="307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accent2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6BF9A1BB-A635-1D4A-AE3A-590DE170E7FF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39C4E8-3487-D04A-854A-76762503A5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280" y="6298029"/>
            <a:ext cx="1551819" cy="45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5396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croscopy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EBB15EC-04DE-2F4D-A5C9-54878B8B1BF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bg1"/>
              </a:solidFill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FEE8B48-4925-F24D-8DBE-83A5DF8E05B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9228" y="301214"/>
            <a:ext cx="11593589" cy="5840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378B5E-F06D-A148-B417-614CF5C6A1D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717044" y="6434505"/>
            <a:ext cx="749465" cy="307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6BF9A1BB-A635-1D4A-AE3A-590DE170E7FF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8" name="Date Placeholder 1">
            <a:extLst>
              <a:ext uri="{FF2B5EF4-FFF2-40B4-BE49-F238E27FC236}">
                <a16:creationId xmlns:a16="http://schemas.microsoft.com/office/drawing/2014/main" id="{C0BE4503-0D97-5A4F-AABD-6F62F6C54FC0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273164" y="641367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A32B2BB-14FB-974D-86BA-636CA46F8551}" type="datetime5">
              <a:rPr lang="en-US" smtClean="0"/>
              <a:t>28-Nov-23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065267-D9C3-7143-AF2E-7ECA7A51D4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48899" y="6321574"/>
            <a:ext cx="1603918" cy="47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273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G_Title Slide_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9D20D303-95B6-8C47-BFA9-1EC929BCD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645" y="280250"/>
            <a:ext cx="1103985" cy="70047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DBE2E117-BA35-AC4C-9A28-682863DAE2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4662" y="1454425"/>
            <a:ext cx="10309413" cy="138957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FA1DD4DB-C6E5-7844-BD14-3C81A88B1D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4662" y="3429000"/>
            <a:ext cx="10309413" cy="1657600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2800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FA41CB-BEDA-5E4A-B7AD-AF72C298F0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55" r="839" b="29073"/>
          <a:stretch/>
        </p:blipFill>
        <p:spPr>
          <a:xfrm>
            <a:off x="0" y="148381"/>
            <a:ext cx="12192000" cy="1236699"/>
          </a:xfrm>
          <a:prstGeom prst="rect">
            <a:avLst/>
          </a:prstGeom>
        </p:spPr>
      </p:pic>
      <p:pic>
        <p:nvPicPr>
          <p:cNvPr id="10" name="Picture 9" descr="A black and white photo&#10;&#10;Description automatically generated">
            <a:extLst>
              <a:ext uri="{FF2B5EF4-FFF2-40B4-BE49-F238E27FC236}">
                <a16:creationId xmlns:a16="http://schemas.microsoft.com/office/drawing/2014/main" id="{5E94C394-70A5-1C45-97A5-BDB0546039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2380"/>
            <a:ext cx="5558407" cy="534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1681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G_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E1325294-A271-F645-A1DB-44AE526DEF9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73165" y="1270001"/>
            <a:ext cx="11412387" cy="4862513"/>
          </a:xfrm>
          <a:prstGeom prst="rect">
            <a:avLst/>
          </a:prstGeom>
        </p:spPr>
        <p:txBody>
          <a:bodyPr/>
          <a:lstStyle>
            <a:lvl2pPr marL="685800" indent="-228600">
              <a:buFont typeface="Courier New" panose="02070309020205020404" pitchFamily="49" charset="0"/>
              <a:buChar char="o"/>
              <a:defRPr/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3" name="Date Placeholder 1">
            <a:extLst>
              <a:ext uri="{FF2B5EF4-FFF2-40B4-BE49-F238E27FC236}">
                <a16:creationId xmlns:a16="http://schemas.microsoft.com/office/drawing/2014/main" id="{115ECDC9-8319-EC4C-B3F0-E6AC07D2B034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273164" y="641367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514A1CD-DDA7-674F-A8D8-B290574063CF}" type="datetime5">
              <a:rPr lang="en-US" smtClean="0"/>
              <a:t>28-Nov-23</a:t>
            </a:fld>
            <a:endParaRPr lang="en-GB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0D237F7-1149-104F-BCF7-9E3A4BC438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0115" y="292574"/>
            <a:ext cx="11425436" cy="62013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608CBB3-0160-EB4F-BA0C-2B15DD01550C}"/>
              </a:ext>
            </a:extLst>
          </p:cNvPr>
          <p:cNvSpPr>
            <a:spLocks/>
          </p:cNvSpPr>
          <p:nvPr userDrawn="1"/>
        </p:nvSpPr>
        <p:spPr bwMode="auto">
          <a:xfrm>
            <a:off x="0" y="205485"/>
            <a:ext cx="144000" cy="828000"/>
          </a:xfrm>
          <a:prstGeom prst="rect">
            <a:avLst/>
          </a:prstGeom>
          <a:solidFill>
            <a:srgbClr val="5C5C5C"/>
          </a:solidFill>
          <a:ln>
            <a:noFill/>
          </a:ln>
        </p:spPr>
        <p:txBody>
          <a:bodyPr lIns="0" tIns="0" rIns="0" bIns="0"/>
          <a:lstStyle/>
          <a:p>
            <a:endParaRPr lang="fr-FR" sz="1800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E85E1AB5-24CA-954A-A3E2-FF04D745A44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731912" y="6434505"/>
            <a:ext cx="749465" cy="307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accent2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6BF9A1BB-A635-1D4A-AE3A-590DE170E7FF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39899A-6492-A84F-B584-4AE1249EE2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11963" y="6261136"/>
            <a:ext cx="1582812" cy="5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9443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G_banner_2 col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B2933E5-A1CB-8541-82A8-A7B64EA819B4}"/>
              </a:ext>
            </a:extLst>
          </p:cNvPr>
          <p:cNvSpPr>
            <a:spLocks/>
          </p:cNvSpPr>
          <p:nvPr/>
        </p:nvSpPr>
        <p:spPr bwMode="auto">
          <a:xfrm>
            <a:off x="0" y="205485"/>
            <a:ext cx="144000" cy="828000"/>
          </a:xfrm>
          <a:prstGeom prst="rect">
            <a:avLst/>
          </a:prstGeom>
          <a:solidFill>
            <a:srgbClr val="5C5C5C"/>
          </a:solidFill>
          <a:ln>
            <a:noFill/>
          </a:ln>
        </p:spPr>
        <p:txBody>
          <a:bodyPr lIns="0" tIns="0" rIns="0" bIns="0"/>
          <a:lstStyle/>
          <a:p>
            <a:endParaRPr lang="fr-FR" sz="180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F627920-A531-AF4C-B4E8-B23BB94484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0115" y="292574"/>
            <a:ext cx="11425436" cy="62013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A8FF86-B61F-5C48-B152-4D33FE4FD2B2}"/>
              </a:ext>
            </a:extLst>
          </p:cNvPr>
          <p:cNvSpPr>
            <a:spLocks/>
          </p:cNvSpPr>
          <p:nvPr userDrawn="1"/>
        </p:nvSpPr>
        <p:spPr bwMode="auto">
          <a:xfrm>
            <a:off x="0" y="205485"/>
            <a:ext cx="144000" cy="828000"/>
          </a:xfrm>
          <a:prstGeom prst="rect">
            <a:avLst/>
          </a:prstGeom>
          <a:solidFill>
            <a:srgbClr val="5C5C5C"/>
          </a:solidFill>
          <a:ln>
            <a:noFill/>
          </a:ln>
        </p:spPr>
        <p:txBody>
          <a:bodyPr lIns="0" tIns="0" rIns="0" bIns="0"/>
          <a:lstStyle/>
          <a:p>
            <a:endParaRPr lang="fr-FR" sz="1800"/>
          </a:p>
        </p:txBody>
      </p:sp>
      <p:sp>
        <p:nvSpPr>
          <p:cNvPr id="17" name="Date Placeholder 1">
            <a:extLst>
              <a:ext uri="{FF2B5EF4-FFF2-40B4-BE49-F238E27FC236}">
                <a16:creationId xmlns:a16="http://schemas.microsoft.com/office/drawing/2014/main" id="{49353CBB-83F2-2D43-A8F8-D1D137CF0E4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273164" y="641367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B1E0681-687A-3B48-A5CF-7AE84D0276FD}" type="datetime5">
              <a:rPr lang="en-US" smtClean="0"/>
              <a:t>28-Nov-23</a:t>
            </a:fld>
            <a:endParaRPr lang="en-GB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3524AD88-A135-1E44-9B50-7785665EA38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731912" y="6434505"/>
            <a:ext cx="749465" cy="307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accent2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6BF9A1BB-A635-1D4A-AE3A-590DE170E7FF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13" name="Content Placeholder 9">
            <a:extLst>
              <a:ext uri="{FF2B5EF4-FFF2-40B4-BE49-F238E27FC236}">
                <a16:creationId xmlns:a16="http://schemas.microsoft.com/office/drawing/2014/main" id="{F91D0136-A58D-524E-9C3D-B842506DC30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76716" y="1273630"/>
            <a:ext cx="5682269" cy="48879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Courier New" panose="02070309020205020404" pitchFamily="49" charset="0"/>
              <a:buChar char="o"/>
              <a:defRPr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buClr>
                <a:srgbClr val="5C5C5C"/>
              </a:buClr>
              <a:buFont typeface="Wingdings" pitchFamily="2" charset="2"/>
              <a:buChar char="§"/>
              <a:defRPr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2"/>
            <a:endParaRPr lang="en-GB" dirty="0"/>
          </a:p>
        </p:txBody>
      </p:sp>
      <p:sp>
        <p:nvSpPr>
          <p:cNvPr id="15" name="Content Placeholder 9">
            <a:extLst>
              <a:ext uri="{FF2B5EF4-FFF2-40B4-BE49-F238E27FC236}">
                <a16:creationId xmlns:a16="http://schemas.microsoft.com/office/drawing/2014/main" id="{9A9BC94D-71B8-0F4D-A4A2-866AAF4EC2F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33016" y="1273630"/>
            <a:ext cx="5616083" cy="48879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Courier New" panose="02070309020205020404" pitchFamily="49" charset="0"/>
              <a:buChar char="o"/>
              <a:defRPr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buClr>
                <a:srgbClr val="5C5C5C"/>
              </a:buClr>
              <a:buFont typeface="Wingdings" pitchFamily="2" charset="2"/>
              <a:buChar char="§"/>
              <a:defRPr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B77BA42-F933-FF49-8BBC-8A20EBEBD0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11963" y="6261136"/>
            <a:ext cx="1582812" cy="5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9467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G_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1">
            <a:extLst>
              <a:ext uri="{FF2B5EF4-FFF2-40B4-BE49-F238E27FC236}">
                <a16:creationId xmlns:a16="http://schemas.microsoft.com/office/drawing/2014/main" id="{D62E40B9-57C2-784C-91AD-BEF7ED1BA6C5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273164" y="641367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A8F8401-0FBD-7245-B866-630828FB5AB4}" type="datetime5">
              <a:rPr lang="en-US" smtClean="0"/>
              <a:t>28-Nov-23</a:t>
            </a:fld>
            <a:endParaRPr lang="en-GB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CF704718-A386-E041-837E-B78B9C88EFA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73165" y="451822"/>
            <a:ext cx="11412387" cy="5680692"/>
          </a:xfrm>
          <a:prstGeom prst="rect">
            <a:avLst/>
          </a:prstGeom>
        </p:spPr>
        <p:txBody>
          <a:bodyPr/>
          <a:lstStyle>
            <a:lvl2pPr marL="685800" indent="-228600">
              <a:buFont typeface="Courier New" panose="02070309020205020404" pitchFamily="49" charset="0"/>
              <a:buChar char="o"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2F4366-63C3-124A-87B7-BE64674E924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731912" y="6434505"/>
            <a:ext cx="749465" cy="307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accent2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6BF9A1BB-A635-1D4A-AE3A-590DE170E7FF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F9D990-FB0F-064A-9DC4-7B3B6E0333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11963" y="6261136"/>
            <a:ext cx="1582812" cy="5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852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C_Title Slide_default_B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5F1E050-C64A-9B4C-B59A-FEAAB386A7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" t="14342" r="-99" b="11097"/>
          <a:stretch/>
        </p:blipFill>
        <p:spPr>
          <a:xfrm>
            <a:off x="-6033" y="-6740"/>
            <a:ext cx="12216132" cy="6824528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BF2C56C3-4612-4649-A6DD-521DDFD6948F}"/>
              </a:ext>
            </a:extLst>
          </p:cNvPr>
          <p:cNvSpPr>
            <a:spLocks/>
          </p:cNvSpPr>
          <p:nvPr/>
        </p:nvSpPr>
        <p:spPr bwMode="auto">
          <a:xfrm>
            <a:off x="-12066" y="0"/>
            <a:ext cx="12198033" cy="6422315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>
                    <a:alpha val="29803"/>
                  </a:srgb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180000" rIns="0" bIns="0" anchor="b" anchorCtr="0"/>
          <a:lstStyle/>
          <a:p>
            <a:endParaRPr lang="fr-F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D263F24A-A97A-6444-819B-382A9C2E35C1}"/>
              </a:ext>
            </a:extLst>
          </p:cNvPr>
          <p:cNvSpPr>
            <a:spLocks/>
          </p:cNvSpPr>
          <p:nvPr/>
        </p:nvSpPr>
        <p:spPr bwMode="auto">
          <a:xfrm>
            <a:off x="-8092" y="1079946"/>
            <a:ext cx="239349" cy="1389576"/>
          </a:xfrm>
          <a:prstGeom prst="rect">
            <a:avLst/>
          </a:prstGeom>
          <a:solidFill>
            <a:srgbClr val="F03733"/>
          </a:solidFill>
          <a:ln>
            <a:noFill/>
          </a:ln>
        </p:spPr>
        <p:txBody>
          <a:bodyPr lIns="0" tIns="0" rIns="0" bIns="0"/>
          <a:lstStyle/>
          <a:p>
            <a:endParaRPr lang="fr-FR" sz="180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ADA3E21-EBBA-2E40-B50A-1CD6190E54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9638" y="1079946"/>
            <a:ext cx="10309413" cy="138957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50E7C5E9-A741-394C-86BE-5D22BFC7DA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9638" y="3043763"/>
            <a:ext cx="10309413" cy="1657600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B01302-2E66-134B-81B7-DAC0092FB56C}"/>
              </a:ext>
            </a:extLst>
          </p:cNvPr>
          <p:cNvSpPr/>
          <p:nvPr userDrawn="1"/>
        </p:nvSpPr>
        <p:spPr>
          <a:xfrm>
            <a:off x="-24065" y="6026030"/>
            <a:ext cx="12234163" cy="840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2ACEDAD-DE86-E04C-8894-BF20749FBC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689" y="6265750"/>
            <a:ext cx="1551819" cy="45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048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croscopy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EBB15EC-04DE-2F4D-A5C9-54878B8B1BF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bg1"/>
              </a:solidFill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FEE8B48-4925-F24D-8DBE-83A5DF8E05B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9228" y="301214"/>
            <a:ext cx="11593589" cy="5840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A2E3C7-9A72-9F46-B194-37A75CEB2CE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717044" y="6434505"/>
            <a:ext cx="749465" cy="307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6BF9A1BB-A635-1D4A-AE3A-590DE170E7FF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8" name="Date Placeholder 1">
            <a:extLst>
              <a:ext uri="{FF2B5EF4-FFF2-40B4-BE49-F238E27FC236}">
                <a16:creationId xmlns:a16="http://schemas.microsoft.com/office/drawing/2014/main" id="{4679AB6C-FB01-7E49-AFF3-1EDCE244117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273164" y="641367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FBCC551-87EC-BB42-909D-E72E00A11EDA}" type="datetime5">
              <a:rPr lang="en-US" smtClean="0"/>
              <a:t>28-Nov-23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7E59DC-3C5E-3240-BAB7-F57302C4DE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48899" y="6321574"/>
            <a:ext cx="1603918" cy="47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500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C_Title Slide_default_B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66A708C-D92E-8846-9EC5-609D7FDC70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5036"/>
          <a:stretch/>
        </p:blipFill>
        <p:spPr>
          <a:xfrm>
            <a:off x="-12066" y="0"/>
            <a:ext cx="12209985" cy="6858000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BF2C56C3-4612-4649-A6DD-521DDFD6948F}"/>
              </a:ext>
            </a:extLst>
          </p:cNvPr>
          <p:cNvSpPr>
            <a:spLocks/>
          </p:cNvSpPr>
          <p:nvPr/>
        </p:nvSpPr>
        <p:spPr bwMode="auto">
          <a:xfrm>
            <a:off x="3860" y="-21516"/>
            <a:ext cx="12198033" cy="6422315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>
                    <a:alpha val="29803"/>
                  </a:srgb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180000" rIns="0" bIns="0" anchor="b" anchorCtr="0"/>
          <a:lstStyle/>
          <a:p>
            <a:endParaRPr lang="fr-F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D263F24A-A97A-6444-819B-382A9C2E35C1}"/>
              </a:ext>
            </a:extLst>
          </p:cNvPr>
          <p:cNvSpPr>
            <a:spLocks/>
          </p:cNvSpPr>
          <p:nvPr/>
        </p:nvSpPr>
        <p:spPr bwMode="auto">
          <a:xfrm>
            <a:off x="-8092" y="1079946"/>
            <a:ext cx="239349" cy="138957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/>
          <a:lstStyle/>
          <a:p>
            <a:endParaRPr lang="fr-FR" sz="180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ADA3E21-EBBA-2E40-B50A-1CD6190E54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9638" y="1079946"/>
            <a:ext cx="10309413" cy="138957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50E7C5E9-A741-394C-86BE-5D22BFC7DA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9638" y="3043763"/>
            <a:ext cx="10309413" cy="1657600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endParaRPr lang="en-US" dirty="0"/>
          </a:p>
        </p:txBody>
      </p:sp>
      <p:pic>
        <p:nvPicPr>
          <p:cNvPr id="10" name="Image 5" descr="Bande_Logo_UNI_PP_right_long.eps">
            <a:extLst>
              <a:ext uri="{FF2B5EF4-FFF2-40B4-BE49-F238E27FC236}">
                <a16:creationId xmlns:a16="http://schemas.microsoft.com/office/drawing/2014/main" id="{A2A2C7DF-37FA-4A49-970A-F95A06DD67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145" r="2676" b="18390"/>
          <a:stretch/>
        </p:blipFill>
        <p:spPr bwMode="auto">
          <a:xfrm>
            <a:off x="3049394" y="5705475"/>
            <a:ext cx="91485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F191D7-7183-1441-B022-60F18104B2D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919" y="176208"/>
            <a:ext cx="936104" cy="93610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5CEAEB4-CD7F-4747-8989-542E5E8688FD}"/>
              </a:ext>
            </a:extLst>
          </p:cNvPr>
          <p:cNvSpPr/>
          <p:nvPr userDrawn="1"/>
        </p:nvSpPr>
        <p:spPr>
          <a:xfrm>
            <a:off x="-12066" y="6400799"/>
            <a:ext cx="10405148" cy="4572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1584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C_Title Slide_default_B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66A708C-D92E-8846-9EC5-609D7FDC70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5036"/>
          <a:stretch/>
        </p:blipFill>
        <p:spPr>
          <a:xfrm>
            <a:off x="-12066" y="0"/>
            <a:ext cx="12209985" cy="6858000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BF2C56C3-4612-4649-A6DD-521DDFD6948F}"/>
              </a:ext>
            </a:extLst>
          </p:cNvPr>
          <p:cNvSpPr>
            <a:spLocks/>
          </p:cNvSpPr>
          <p:nvPr/>
        </p:nvSpPr>
        <p:spPr bwMode="auto">
          <a:xfrm>
            <a:off x="3860" y="-21516"/>
            <a:ext cx="12198033" cy="6422315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>
                    <a:alpha val="29803"/>
                  </a:srgb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180000" rIns="0" bIns="0" anchor="b" anchorCtr="0"/>
          <a:lstStyle/>
          <a:p>
            <a:endParaRPr lang="fr-F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D263F24A-A97A-6444-819B-382A9C2E35C1}"/>
              </a:ext>
            </a:extLst>
          </p:cNvPr>
          <p:cNvSpPr>
            <a:spLocks/>
          </p:cNvSpPr>
          <p:nvPr/>
        </p:nvSpPr>
        <p:spPr bwMode="auto">
          <a:xfrm>
            <a:off x="-8092" y="1079946"/>
            <a:ext cx="239349" cy="138957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/>
          <a:lstStyle/>
          <a:p>
            <a:endParaRPr lang="fr-FR" sz="180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ADA3E21-EBBA-2E40-B50A-1CD6190E54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9638" y="1079946"/>
            <a:ext cx="10309413" cy="138957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50E7C5E9-A741-394C-86BE-5D22BFC7DA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9638" y="3043763"/>
            <a:ext cx="10309413" cy="1657600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A8EC434-DCB3-AE4F-AA42-522A4E651876}"/>
              </a:ext>
            </a:extLst>
          </p:cNvPr>
          <p:cNvSpPr/>
          <p:nvPr userDrawn="1"/>
        </p:nvSpPr>
        <p:spPr>
          <a:xfrm>
            <a:off x="-24065" y="6026030"/>
            <a:ext cx="12234163" cy="840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5E9D61A-3A5B-074D-82C4-9A8A525940F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689" y="6265750"/>
            <a:ext cx="1551819" cy="45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242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C_Title Slide_default_B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D8C0FBD-4350-CF4A-80D2-9B39D5F27C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5098"/>
          <a:stretch/>
        </p:blipFill>
        <p:spPr>
          <a:xfrm>
            <a:off x="-11053" y="0"/>
            <a:ext cx="12197020" cy="6858000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BF2C56C3-4612-4649-A6DD-521DDFD6948F}"/>
              </a:ext>
            </a:extLst>
          </p:cNvPr>
          <p:cNvSpPr>
            <a:spLocks/>
          </p:cNvSpPr>
          <p:nvPr/>
        </p:nvSpPr>
        <p:spPr bwMode="auto">
          <a:xfrm>
            <a:off x="-12066" y="32153"/>
            <a:ext cx="12198033" cy="6422315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>
                    <a:alpha val="29803"/>
                  </a:srgb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180000" rIns="0" bIns="0" anchor="b" anchorCtr="0"/>
          <a:lstStyle/>
          <a:p>
            <a:endParaRPr lang="fr-F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D263F24A-A97A-6444-819B-382A9C2E35C1}"/>
              </a:ext>
            </a:extLst>
          </p:cNvPr>
          <p:cNvSpPr>
            <a:spLocks/>
          </p:cNvSpPr>
          <p:nvPr/>
        </p:nvSpPr>
        <p:spPr bwMode="auto">
          <a:xfrm>
            <a:off x="-8092" y="1079946"/>
            <a:ext cx="239349" cy="138957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lIns="0" tIns="0" rIns="0" bIns="0"/>
          <a:lstStyle/>
          <a:p>
            <a:endParaRPr lang="fr-FR" sz="180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ADA3E21-EBBA-2E40-B50A-1CD6190E54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9638" y="1079946"/>
            <a:ext cx="10309413" cy="138957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50E7C5E9-A741-394C-86BE-5D22BFC7DA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9638" y="3043763"/>
            <a:ext cx="10309413" cy="1657600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endParaRPr lang="en-US" dirty="0"/>
          </a:p>
        </p:txBody>
      </p:sp>
      <p:pic>
        <p:nvPicPr>
          <p:cNvPr id="10" name="Image 5" descr="Bande_Logo_UNI_PP_right_long.eps">
            <a:extLst>
              <a:ext uri="{FF2B5EF4-FFF2-40B4-BE49-F238E27FC236}">
                <a16:creationId xmlns:a16="http://schemas.microsoft.com/office/drawing/2014/main" id="{A2A2C7DF-37FA-4A49-970A-F95A06DD67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145" r="2676" b="18390"/>
          <a:stretch/>
        </p:blipFill>
        <p:spPr bwMode="auto">
          <a:xfrm>
            <a:off x="3049394" y="5705475"/>
            <a:ext cx="91485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F191D7-7183-1441-B022-60F18104B2D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919" y="176208"/>
            <a:ext cx="936104" cy="93610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5CEAEB4-CD7F-4747-8989-542E5E8688FD}"/>
              </a:ext>
            </a:extLst>
          </p:cNvPr>
          <p:cNvSpPr/>
          <p:nvPr userDrawn="1"/>
        </p:nvSpPr>
        <p:spPr>
          <a:xfrm>
            <a:off x="-12066" y="6400799"/>
            <a:ext cx="10405148" cy="4572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3357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C_Title Slide_default_B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D8C0FBD-4350-CF4A-80D2-9B39D5F27C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5098"/>
          <a:stretch/>
        </p:blipFill>
        <p:spPr>
          <a:xfrm>
            <a:off x="-11053" y="0"/>
            <a:ext cx="12197020" cy="6858000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BF2C56C3-4612-4649-A6DD-521DDFD6948F}"/>
              </a:ext>
            </a:extLst>
          </p:cNvPr>
          <p:cNvSpPr>
            <a:spLocks/>
          </p:cNvSpPr>
          <p:nvPr/>
        </p:nvSpPr>
        <p:spPr bwMode="auto">
          <a:xfrm>
            <a:off x="-12066" y="32153"/>
            <a:ext cx="12198033" cy="6422315"/>
          </a:xfrm>
          <a:prstGeom prst="rect">
            <a:avLst/>
          </a:prstGeom>
          <a:solidFill>
            <a:srgbClr val="000000">
              <a:alpha val="4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>
                    <a:alpha val="29803"/>
                  </a:srgb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180000" rIns="0" bIns="0" anchor="b" anchorCtr="0"/>
          <a:lstStyle/>
          <a:p>
            <a:endParaRPr lang="fr-F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D263F24A-A97A-6444-819B-382A9C2E35C1}"/>
              </a:ext>
            </a:extLst>
          </p:cNvPr>
          <p:cNvSpPr>
            <a:spLocks/>
          </p:cNvSpPr>
          <p:nvPr/>
        </p:nvSpPr>
        <p:spPr bwMode="auto">
          <a:xfrm>
            <a:off x="-8092" y="1079946"/>
            <a:ext cx="239349" cy="138957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lIns="0" tIns="0" rIns="0" bIns="0"/>
          <a:lstStyle/>
          <a:p>
            <a:endParaRPr lang="fr-FR" sz="180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ADA3E21-EBBA-2E40-B50A-1CD6190E54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9638" y="1079946"/>
            <a:ext cx="10309413" cy="138957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50E7C5E9-A741-394C-86BE-5D22BFC7DA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9638" y="3043763"/>
            <a:ext cx="10309413" cy="1657600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B852C3-9E92-9D43-9B61-989E33449E3A}"/>
              </a:ext>
            </a:extLst>
          </p:cNvPr>
          <p:cNvSpPr/>
          <p:nvPr userDrawn="1"/>
        </p:nvSpPr>
        <p:spPr>
          <a:xfrm>
            <a:off x="-24065" y="6026030"/>
            <a:ext cx="12234163" cy="840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068FDF5-F454-4842-9977-47E1E31546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689" y="6265750"/>
            <a:ext cx="1551819" cy="45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637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C_Title Slide_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9D20D303-95B6-8C47-BFA9-1EC929BCD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645" y="280250"/>
            <a:ext cx="1103985" cy="700478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CA4094E0-A18D-0040-9342-4E95D6C751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4662" y="1454425"/>
            <a:ext cx="10309413" cy="138957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91369A2C-2F7C-B94E-8D4E-A5DD0A167E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4662" y="3429000"/>
            <a:ext cx="10309413" cy="1657600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2800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endParaRPr lang="en-US" dirty="0"/>
          </a:p>
        </p:txBody>
      </p:sp>
      <p:pic>
        <p:nvPicPr>
          <p:cNvPr id="7" name="Picture 7" descr="bande_kleng">
            <a:extLst>
              <a:ext uri="{FF2B5EF4-FFF2-40B4-BE49-F238E27FC236}">
                <a16:creationId xmlns:a16="http://schemas.microsoft.com/office/drawing/2014/main" id="{7CB866D3-F495-8E44-A1DB-90029677C86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7" r="2060" b="36719"/>
          <a:stretch/>
        </p:blipFill>
        <p:spPr bwMode="auto">
          <a:xfrm>
            <a:off x="0" y="125774"/>
            <a:ext cx="12192000" cy="1129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 black and white photo&#10;&#10;Description automatically generated">
            <a:extLst>
              <a:ext uri="{FF2B5EF4-FFF2-40B4-BE49-F238E27FC236}">
                <a16:creationId xmlns:a16="http://schemas.microsoft.com/office/drawing/2014/main" id="{3171188E-EC44-4444-80C7-DAA57F237A3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2380"/>
            <a:ext cx="5558407" cy="534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633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C_RED 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B2933E5-A1CB-8541-82A8-A7B64EA819B4}"/>
              </a:ext>
            </a:extLst>
          </p:cNvPr>
          <p:cNvSpPr>
            <a:spLocks/>
          </p:cNvSpPr>
          <p:nvPr/>
        </p:nvSpPr>
        <p:spPr bwMode="auto">
          <a:xfrm>
            <a:off x="0" y="194599"/>
            <a:ext cx="144000" cy="828000"/>
          </a:xfrm>
          <a:prstGeom prst="rect">
            <a:avLst/>
          </a:prstGeom>
          <a:solidFill>
            <a:srgbClr val="FF140B"/>
          </a:solidFill>
          <a:ln>
            <a:noFill/>
          </a:ln>
        </p:spPr>
        <p:txBody>
          <a:bodyPr lIns="0" tIns="0" rIns="0" bIns="0"/>
          <a:lstStyle/>
          <a:p>
            <a:endParaRPr lang="fr-FR" sz="180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F627920-A531-AF4C-B4E8-B23BB94484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0115" y="292574"/>
            <a:ext cx="11425436" cy="620133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F787B99F-CE95-0647-83C1-D2BCF60054B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942225" y="6442546"/>
            <a:ext cx="749465" cy="307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accent2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6BF9A1BB-A635-1D4A-AE3A-590DE170E7FF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54271C-9F53-554D-801C-77E2F810802D}"/>
              </a:ext>
            </a:extLst>
          </p:cNvPr>
          <p:cNvSpPr>
            <a:spLocks/>
          </p:cNvSpPr>
          <p:nvPr userDrawn="1"/>
        </p:nvSpPr>
        <p:spPr bwMode="auto">
          <a:xfrm>
            <a:off x="0" y="194599"/>
            <a:ext cx="144000" cy="828000"/>
          </a:xfrm>
          <a:prstGeom prst="rect">
            <a:avLst/>
          </a:prstGeom>
          <a:solidFill>
            <a:srgbClr val="FF140B"/>
          </a:solidFill>
          <a:ln>
            <a:noFill/>
          </a:ln>
        </p:spPr>
        <p:txBody>
          <a:bodyPr lIns="0" tIns="0" rIns="0" bIns="0"/>
          <a:lstStyle/>
          <a:p>
            <a:endParaRPr lang="fr-FR" sz="180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93227F-ACC4-104B-9D0B-477F63834C6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273164" y="641367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BBFC141-C279-4B4A-BEB4-3C8946E73306}" type="datetime5">
              <a:rPr lang="en-US" smtClean="0"/>
              <a:t>28-Nov-23</a:t>
            </a:fld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8C98DA-F305-7A46-9031-2A15E1883EC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73165" y="1270001"/>
            <a:ext cx="11412387" cy="4862513"/>
          </a:xfrm>
          <a:prstGeom prst="rect">
            <a:avLst/>
          </a:prstGeom>
        </p:spPr>
        <p:txBody>
          <a:bodyPr/>
          <a:lstStyle>
            <a:lvl2pPr marL="685800" indent="-228600">
              <a:buFont typeface="Courier New" panose="02070309020205020404" pitchFamily="49" charset="0"/>
              <a:buChar char="o"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37E3F63-0B4B-E94F-9271-61822351F4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280" y="6298029"/>
            <a:ext cx="1551819" cy="45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344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C_RED banner_2 col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B2933E5-A1CB-8541-82A8-A7B64EA819B4}"/>
              </a:ext>
            </a:extLst>
          </p:cNvPr>
          <p:cNvSpPr>
            <a:spLocks/>
          </p:cNvSpPr>
          <p:nvPr/>
        </p:nvSpPr>
        <p:spPr bwMode="auto">
          <a:xfrm>
            <a:off x="0" y="194599"/>
            <a:ext cx="144000" cy="828000"/>
          </a:xfrm>
          <a:prstGeom prst="rect">
            <a:avLst/>
          </a:prstGeom>
          <a:solidFill>
            <a:srgbClr val="FF140B"/>
          </a:solidFill>
          <a:ln>
            <a:noFill/>
          </a:ln>
        </p:spPr>
        <p:txBody>
          <a:bodyPr lIns="0" tIns="0" rIns="0" bIns="0"/>
          <a:lstStyle/>
          <a:p>
            <a:endParaRPr lang="fr-FR" sz="180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F627920-A531-AF4C-B4E8-B23BB94484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0115" y="292574"/>
            <a:ext cx="11425436" cy="62013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4EF0246-EF40-D242-A8BD-CC974CBCDED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76716" y="1273630"/>
            <a:ext cx="5682269" cy="48879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Courier New" panose="02070309020205020404" pitchFamily="49" charset="0"/>
              <a:buChar char="o"/>
              <a:defRPr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buClr>
                <a:srgbClr val="5C5C5C"/>
              </a:buClr>
              <a:buFont typeface="Wingdings" pitchFamily="2" charset="2"/>
              <a:buChar char="§"/>
              <a:defRPr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2"/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54271C-9F53-554D-801C-77E2F810802D}"/>
              </a:ext>
            </a:extLst>
          </p:cNvPr>
          <p:cNvSpPr>
            <a:spLocks/>
          </p:cNvSpPr>
          <p:nvPr userDrawn="1"/>
        </p:nvSpPr>
        <p:spPr bwMode="auto">
          <a:xfrm>
            <a:off x="0" y="194599"/>
            <a:ext cx="144000" cy="828000"/>
          </a:xfrm>
          <a:prstGeom prst="rect">
            <a:avLst/>
          </a:prstGeom>
          <a:solidFill>
            <a:srgbClr val="FF140B"/>
          </a:solidFill>
          <a:ln>
            <a:noFill/>
          </a:ln>
        </p:spPr>
        <p:txBody>
          <a:bodyPr lIns="0" tIns="0" rIns="0" bIns="0"/>
          <a:lstStyle/>
          <a:p>
            <a:endParaRPr lang="fr-FR" sz="1800"/>
          </a:p>
        </p:txBody>
      </p: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A1B3624D-E030-054C-BC2F-C5BF727FBFD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33016" y="1273630"/>
            <a:ext cx="5616083" cy="48879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Courier New" panose="02070309020205020404" pitchFamily="49" charset="0"/>
              <a:buChar char="o"/>
              <a:defRPr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buClr>
                <a:srgbClr val="5C5C5C"/>
              </a:buClr>
              <a:buFont typeface="Wingdings" pitchFamily="2" charset="2"/>
              <a:buChar char="§"/>
              <a:defRPr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13" name="Date Placeholder 1">
            <a:extLst>
              <a:ext uri="{FF2B5EF4-FFF2-40B4-BE49-F238E27FC236}">
                <a16:creationId xmlns:a16="http://schemas.microsoft.com/office/drawing/2014/main" id="{A508D241-408B-FE49-94AD-8A0EBB23B7D1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273164" y="641367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8206FAC-3875-4647-B551-30AEFDB18BCE}" type="datetime5">
              <a:rPr lang="en-US" smtClean="0"/>
              <a:t>28-Nov-23</a:t>
            </a:fld>
            <a:endParaRPr lang="en-GB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82B30726-6BC6-5543-A6FF-19C1822063F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731912" y="6434505"/>
            <a:ext cx="749465" cy="307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accent2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6BF9A1BB-A635-1D4A-AE3A-590DE170E7FF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ED3EEF7-05BF-6C43-9C93-47FF964991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280" y="6298029"/>
            <a:ext cx="1551819" cy="45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788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876C57C4-99A3-FF43-8B5F-8ADB0AC2EB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39185" y="283663"/>
            <a:ext cx="1171363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267751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677" r:id="rId7"/>
    <p:sldLayoutId id="2147483678" r:id="rId8"/>
    <p:sldLayoutId id="2147483699" r:id="rId9"/>
    <p:sldLayoutId id="2147483700" r:id="rId10"/>
    <p:sldLayoutId id="2147483679" r:id="rId11"/>
    <p:sldLayoutId id="2147483680" r:id="rId12"/>
    <p:sldLayoutId id="2147483701" r:id="rId13"/>
    <p:sldLayoutId id="2147483703" r:id="rId14"/>
    <p:sldLayoutId id="2147483706" r:id="rId15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rgbClr val="5C5C5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5C5C5C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5C5C5C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876C57C4-99A3-FF43-8B5F-8ADB0AC2EB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39185" y="283663"/>
            <a:ext cx="1171363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81359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6" r:id="rId2"/>
    <p:sldLayoutId id="2147483702" r:id="rId3"/>
    <p:sldLayoutId id="2147483704" r:id="rId4"/>
    <p:sldLayoutId id="2147483707" r:id="rId5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rgbClr val="5C5C5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5C5C5C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5C5C5C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customXml" Target="../ink/ink1.xml"/><Relationship Id="rId10" Type="http://schemas.openxmlformats.org/officeDocument/2006/relationships/image" Target="../media/image480.png"/><Relationship Id="rId4" Type="http://schemas.openxmlformats.org/officeDocument/2006/relationships/image" Target="../media/image49.png"/><Relationship Id="rId9" Type="http://schemas.openxmlformats.org/officeDocument/2006/relationships/customXml" Target="../ink/ink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7" Type="http://schemas.openxmlformats.org/officeDocument/2006/relationships/image" Target="../media/image33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tiff"/><Relationship Id="rId5" Type="http://schemas.openxmlformats.org/officeDocument/2006/relationships/image" Target="../media/image31.tiff"/><Relationship Id="rId4" Type="http://schemas.openxmlformats.org/officeDocument/2006/relationships/image" Target="../media/image30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79E81-B5F3-448E-863B-9566CA5900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9638" y="862841"/>
            <a:ext cx="10854371" cy="1389576"/>
          </a:xfrm>
        </p:spPr>
        <p:txBody>
          <a:bodyPr>
            <a:normAutofit/>
          </a:bodyPr>
          <a:lstStyle/>
          <a:p>
            <a:r>
              <a:rPr lang="fr-LU" sz="3600" dirty="0" err="1"/>
              <a:t>LuxPARK</a:t>
            </a:r>
            <a:r>
              <a:rPr lang="fr-LU" sz="3600" dirty="0"/>
              <a:t> </a:t>
            </a:r>
            <a:r>
              <a:rPr lang="fr-LU" sz="3600" dirty="0" err="1"/>
              <a:t>Metabolomics</a:t>
            </a:r>
            <a:r>
              <a:rPr lang="fr-LU" sz="3600" dirty="0"/>
              <a:t> data </a:t>
            </a:r>
            <a:r>
              <a:rPr lang="fr-LU" sz="3600" dirty="0" err="1"/>
              <a:t>analysis</a:t>
            </a:r>
            <a:r>
              <a:rPr lang="fr-LU" sz="3600" dirty="0"/>
              <a:t> and </a:t>
            </a:r>
            <a:r>
              <a:rPr lang="fr-LU" sz="3600" dirty="0" err="1"/>
              <a:t>modelling</a:t>
            </a:r>
            <a:endParaRPr lang="en-US" sz="3600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B24B5BE1-106A-CBFB-B572-16B4D2079D7B}"/>
              </a:ext>
            </a:extLst>
          </p:cNvPr>
          <p:cNvSpPr txBox="1">
            <a:spLocks/>
          </p:cNvSpPr>
          <p:nvPr/>
        </p:nvSpPr>
        <p:spPr>
          <a:xfrm>
            <a:off x="789638" y="4099405"/>
            <a:ext cx="10309413" cy="1657600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C5C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LU" dirty="0"/>
              <a:t>Elisa Gómez de Lope</a:t>
            </a:r>
          </a:p>
          <a:p>
            <a:r>
              <a:rPr lang="en-LU" sz="2000" dirty="0"/>
              <a:t>Biomedical Data Science Group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77C6F1-C520-8AD7-88F7-D93982330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8640" y="6150834"/>
            <a:ext cx="1774073" cy="60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887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E5760-078E-9A94-48F9-A04C03A4C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LU" dirty="0"/>
              <a:t>Generation of pathway-level features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990B52-DAAD-4385-EC62-9482914440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BF9A1BB-A635-1D4A-AE3A-590DE170E7FF}" type="slidenum">
              <a:rPr lang="en-US" altLang="en-US" smtClean="0"/>
              <a:pPr>
                <a:defRPr/>
              </a:pPr>
              <a:t>10</a:t>
            </a:fld>
            <a:endParaRPr lang="en-US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CE9DF3-20D7-A592-B7AB-5FA6B90482B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E06DAB8-A16D-294A-BAE0-9A86233E9BFE}" type="datetime5">
              <a:rPr lang="en-US" smtClean="0"/>
              <a:t>28-Nov-23</a:t>
            </a:fld>
            <a:endParaRPr lang="en-GB" dirty="0"/>
          </a:p>
        </p:txBody>
      </p:sp>
      <p:sp>
        <p:nvSpPr>
          <p:cNvPr id="13" name="Left Bracket 12">
            <a:extLst>
              <a:ext uri="{FF2B5EF4-FFF2-40B4-BE49-F238E27FC236}">
                <a16:creationId xmlns:a16="http://schemas.microsoft.com/office/drawing/2014/main" id="{EADD729C-E049-C173-AE10-07EDBE5801A5}"/>
              </a:ext>
            </a:extLst>
          </p:cNvPr>
          <p:cNvSpPr/>
          <p:nvPr/>
        </p:nvSpPr>
        <p:spPr>
          <a:xfrm rot="10800000">
            <a:off x="18442101" y="-1329435"/>
            <a:ext cx="45719" cy="1432848"/>
          </a:xfrm>
          <a:prstGeom prst="leftBracket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L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A1F0BD-76E5-4D66-9D62-2CAFAD322518}"/>
              </a:ext>
            </a:extLst>
          </p:cNvPr>
          <p:cNvSpPr txBox="1"/>
          <p:nvPr/>
        </p:nvSpPr>
        <p:spPr>
          <a:xfrm>
            <a:off x="2390351" y="911663"/>
            <a:ext cx="46385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latin typeface="Helvetica" pitchFamily="2" charset="0"/>
              </a:rPr>
              <a:t>Purine Metabolism, (Hypo)Xanthine/Inosine containing</a:t>
            </a:r>
            <a:endParaRPr lang="en-GB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EC9E75-435C-1F33-722E-E6EB82067E43}"/>
              </a:ext>
            </a:extLst>
          </p:cNvPr>
          <p:cNvSpPr txBox="1"/>
          <p:nvPr/>
        </p:nvSpPr>
        <p:spPr>
          <a:xfrm>
            <a:off x="1167965" y="1419834"/>
            <a:ext cx="791195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100" dirty="0"/>
              <a:t>Hypoxanthine	      Inosine        Allantoin      Xanthine      Urate       </a:t>
            </a:r>
            <a:r>
              <a:rPr lang="en-GB" sz="1100" dirty="0" err="1"/>
              <a:t>Xanthosine</a:t>
            </a:r>
            <a:r>
              <a:rPr lang="en-GB" sz="1100" dirty="0"/>
              <a:t> 	N1-methylinosine 	…..</a:t>
            </a:r>
            <a:endParaRPr lang="en-LU" sz="1100" dirty="0"/>
          </a:p>
        </p:txBody>
      </p:sp>
      <p:sp>
        <p:nvSpPr>
          <p:cNvPr id="25" name="Left Bracket 24">
            <a:extLst>
              <a:ext uri="{FF2B5EF4-FFF2-40B4-BE49-F238E27FC236}">
                <a16:creationId xmlns:a16="http://schemas.microsoft.com/office/drawing/2014/main" id="{F55318A6-475E-52AD-973C-5D07021B1899}"/>
              </a:ext>
            </a:extLst>
          </p:cNvPr>
          <p:cNvSpPr/>
          <p:nvPr/>
        </p:nvSpPr>
        <p:spPr>
          <a:xfrm>
            <a:off x="1028314" y="1648162"/>
            <a:ext cx="45719" cy="1340089"/>
          </a:xfrm>
          <a:prstGeom prst="leftBracket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LU"/>
          </a:p>
        </p:txBody>
      </p:sp>
      <p:sp>
        <p:nvSpPr>
          <p:cNvPr id="26" name="Left Bracket 25">
            <a:extLst>
              <a:ext uri="{FF2B5EF4-FFF2-40B4-BE49-F238E27FC236}">
                <a16:creationId xmlns:a16="http://schemas.microsoft.com/office/drawing/2014/main" id="{20D305C6-90A4-3AE2-D280-14FF27C5B1B5}"/>
              </a:ext>
            </a:extLst>
          </p:cNvPr>
          <p:cNvSpPr/>
          <p:nvPr/>
        </p:nvSpPr>
        <p:spPr>
          <a:xfrm rot="10800000">
            <a:off x="8062623" y="1648161"/>
            <a:ext cx="55268" cy="1335972"/>
          </a:xfrm>
          <a:prstGeom prst="leftBracket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LU"/>
          </a:p>
        </p:txBody>
      </p:sp>
      <p:pic>
        <p:nvPicPr>
          <p:cNvPr id="27" name="Graphic 26" descr="Arrow Right with solid fill">
            <a:extLst>
              <a:ext uri="{FF2B5EF4-FFF2-40B4-BE49-F238E27FC236}">
                <a16:creationId xmlns:a16="http://schemas.microsoft.com/office/drawing/2014/main" id="{039D1A1C-746D-ADE9-5869-21B066F731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2167"/>
          <a:stretch/>
        </p:blipFill>
        <p:spPr>
          <a:xfrm>
            <a:off x="8565478" y="1954928"/>
            <a:ext cx="448006" cy="685559"/>
          </a:xfrm>
          <a:prstGeom prst="rect">
            <a:avLst/>
          </a:prstGeom>
        </p:spPr>
      </p:pic>
      <p:sp>
        <p:nvSpPr>
          <p:cNvPr id="23" name="Right Brace 22">
            <a:extLst>
              <a:ext uri="{FF2B5EF4-FFF2-40B4-BE49-F238E27FC236}">
                <a16:creationId xmlns:a16="http://schemas.microsoft.com/office/drawing/2014/main" id="{AA3E2F1B-29A4-8051-084E-C188C46EBE42}"/>
              </a:ext>
            </a:extLst>
          </p:cNvPr>
          <p:cNvSpPr/>
          <p:nvPr/>
        </p:nvSpPr>
        <p:spPr>
          <a:xfrm rot="16200000">
            <a:off x="4154200" y="-1781228"/>
            <a:ext cx="296311" cy="6241978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LU"/>
          </a:p>
        </p:txBody>
      </p:sp>
      <p:graphicFrame>
        <p:nvGraphicFramePr>
          <p:cNvPr id="29" name="Table 7">
            <a:extLst>
              <a:ext uri="{FF2B5EF4-FFF2-40B4-BE49-F238E27FC236}">
                <a16:creationId xmlns:a16="http://schemas.microsoft.com/office/drawing/2014/main" id="{D65CA758-34CF-31BA-EBBB-FD3DFD1742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1509520"/>
              </p:ext>
            </p:extLst>
          </p:nvPr>
        </p:nvGraphicFramePr>
        <p:xfrm>
          <a:off x="9321102" y="1347900"/>
          <a:ext cx="1527167" cy="165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213">
                  <a:extLst>
                    <a:ext uri="{9D8B030D-6E8A-4147-A177-3AD203B41FA5}">
                      <a16:colId xmlns:a16="http://schemas.microsoft.com/office/drawing/2014/main" val="760751112"/>
                    </a:ext>
                  </a:extLst>
                </a:gridCol>
                <a:gridCol w="1158954">
                  <a:extLst>
                    <a:ext uri="{9D8B030D-6E8A-4147-A177-3AD203B41FA5}">
                      <a16:colId xmlns:a16="http://schemas.microsoft.com/office/drawing/2014/main" val="3400410445"/>
                    </a:ext>
                  </a:extLst>
                </a:gridCol>
              </a:tblGrid>
              <a:tr h="342082">
                <a:tc>
                  <a:txBody>
                    <a:bodyPr/>
                    <a:lstStyle/>
                    <a:p>
                      <a:pPr algn="ctr"/>
                      <a:endParaRPr lang="en-LU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LU" b="0" baseline="-2500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0107972"/>
                  </a:ext>
                </a:extLst>
              </a:tr>
              <a:tr h="342082">
                <a:tc>
                  <a:txBody>
                    <a:bodyPr/>
                    <a:lstStyle/>
                    <a:p>
                      <a:pPr algn="ctr"/>
                      <a:r>
                        <a:rPr lang="en-LU" sz="1600" dirty="0">
                          <a:solidFill>
                            <a:srgbClr val="000000"/>
                          </a:solidFill>
                        </a:rPr>
                        <a:t>i</a:t>
                      </a:r>
                      <a:r>
                        <a:rPr lang="en-LU" sz="1600" baseline="-25000" dirty="0">
                          <a:solidFill>
                            <a:srgbClr val="000000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LU" sz="1600" dirty="0">
                          <a:solidFill>
                            <a:srgbClr val="000000"/>
                          </a:solidFill>
                        </a:rPr>
                        <a:t>Agg(P</a:t>
                      </a:r>
                      <a:r>
                        <a:rPr lang="en-LU" sz="1600" baseline="-25000" dirty="0">
                          <a:solidFill>
                            <a:srgbClr val="000000"/>
                          </a:solidFill>
                        </a:rPr>
                        <a:t>1</a:t>
                      </a:r>
                      <a:r>
                        <a:rPr lang="en-LU" sz="1600" baseline="0" dirty="0">
                          <a:solidFill>
                            <a:srgbClr val="000000"/>
                          </a:solidFill>
                        </a:rPr>
                        <a:t>i</a:t>
                      </a:r>
                      <a:r>
                        <a:rPr lang="en-LU" sz="1600" baseline="-25000" dirty="0">
                          <a:solidFill>
                            <a:srgbClr val="000000"/>
                          </a:solidFill>
                        </a:rPr>
                        <a:t>1</a:t>
                      </a:r>
                      <a:r>
                        <a:rPr lang="en-LU" sz="1600" dirty="0">
                          <a:solidFill>
                            <a:srgbClr val="000000"/>
                          </a:solidFill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1372025"/>
                  </a:ext>
                </a:extLst>
              </a:tr>
              <a:tr h="342082">
                <a:tc>
                  <a:txBody>
                    <a:bodyPr/>
                    <a:lstStyle/>
                    <a:p>
                      <a:pPr algn="ctr"/>
                      <a:r>
                        <a:rPr lang="en-LU" sz="1600" dirty="0">
                          <a:solidFill>
                            <a:srgbClr val="000000"/>
                          </a:solidFill>
                        </a:rPr>
                        <a:t>i</a:t>
                      </a:r>
                      <a:r>
                        <a:rPr lang="en-LU" sz="1600" baseline="-25000" dirty="0">
                          <a:solidFill>
                            <a:srgbClr val="000000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LU" sz="1600" dirty="0">
                          <a:solidFill>
                            <a:srgbClr val="000000"/>
                          </a:solidFill>
                        </a:rPr>
                        <a:t>Agg(P</a:t>
                      </a:r>
                      <a:r>
                        <a:rPr lang="en-LU" sz="1600" baseline="-25000" dirty="0">
                          <a:solidFill>
                            <a:srgbClr val="000000"/>
                          </a:solidFill>
                        </a:rPr>
                        <a:t>1</a:t>
                      </a:r>
                      <a:r>
                        <a:rPr lang="en-LU" sz="1600" baseline="0" dirty="0">
                          <a:solidFill>
                            <a:srgbClr val="000000"/>
                          </a:solidFill>
                        </a:rPr>
                        <a:t>i</a:t>
                      </a:r>
                      <a:r>
                        <a:rPr lang="en-LU" sz="1600" baseline="-25000" dirty="0">
                          <a:solidFill>
                            <a:srgbClr val="000000"/>
                          </a:solidFill>
                        </a:rPr>
                        <a:t>2</a:t>
                      </a:r>
                      <a:r>
                        <a:rPr lang="en-LU" sz="1600" dirty="0">
                          <a:solidFill>
                            <a:srgbClr val="000000"/>
                          </a:solidFill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0733103"/>
                  </a:ext>
                </a:extLst>
              </a:tr>
              <a:tr h="267914">
                <a:tc>
                  <a:txBody>
                    <a:bodyPr/>
                    <a:lstStyle/>
                    <a:p>
                      <a:pPr algn="ctr"/>
                      <a:r>
                        <a:rPr lang="en-LU" sz="1600" dirty="0">
                          <a:solidFill>
                            <a:srgbClr val="000000"/>
                          </a:solidFill>
                        </a:rPr>
                        <a:t>…</a:t>
                      </a:r>
                    </a:p>
                  </a:txBody>
                  <a:tcPr vert="vert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LU" sz="1600" dirty="0">
                          <a:solidFill>
                            <a:srgbClr val="000000"/>
                          </a:solidFill>
                        </a:rPr>
                        <a:t>…</a:t>
                      </a:r>
                    </a:p>
                  </a:txBody>
                  <a:tcPr vert="vert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4162911"/>
                  </a:ext>
                </a:extLst>
              </a:tr>
              <a:tr h="342082">
                <a:tc>
                  <a:txBody>
                    <a:bodyPr/>
                    <a:lstStyle/>
                    <a:p>
                      <a:pPr algn="ctr"/>
                      <a:r>
                        <a:rPr lang="en-LU" sz="1600" dirty="0">
                          <a:solidFill>
                            <a:srgbClr val="000000"/>
                          </a:solidFill>
                        </a:rPr>
                        <a:t>i</a:t>
                      </a:r>
                      <a:r>
                        <a:rPr lang="en-LU" sz="1600" baseline="-25000" dirty="0">
                          <a:solidFill>
                            <a:srgbClr val="000000"/>
                          </a:solidFill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LU" sz="1600" dirty="0">
                          <a:solidFill>
                            <a:srgbClr val="000000"/>
                          </a:solidFill>
                        </a:rPr>
                        <a:t>Agg(P</a:t>
                      </a:r>
                      <a:r>
                        <a:rPr lang="en-LU" sz="1600" baseline="-25000" dirty="0">
                          <a:solidFill>
                            <a:srgbClr val="000000"/>
                          </a:solidFill>
                        </a:rPr>
                        <a:t>1</a:t>
                      </a:r>
                      <a:r>
                        <a:rPr lang="en-LU" sz="1600" baseline="0" dirty="0">
                          <a:solidFill>
                            <a:srgbClr val="000000"/>
                          </a:solidFill>
                        </a:rPr>
                        <a:t>i</a:t>
                      </a:r>
                      <a:r>
                        <a:rPr lang="en-LU" sz="1600" baseline="-25000" dirty="0">
                          <a:solidFill>
                            <a:srgbClr val="000000"/>
                          </a:solidFill>
                        </a:rPr>
                        <a:t>n</a:t>
                      </a:r>
                      <a:r>
                        <a:rPr lang="en-LU" sz="1600" dirty="0">
                          <a:solidFill>
                            <a:srgbClr val="000000"/>
                          </a:solidFill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537682"/>
                  </a:ext>
                </a:extLst>
              </a:tr>
            </a:tbl>
          </a:graphicData>
        </a:graphic>
      </p:graphicFrame>
      <p:grpSp>
        <p:nvGrpSpPr>
          <p:cNvPr id="32" name="Group 31">
            <a:extLst>
              <a:ext uri="{FF2B5EF4-FFF2-40B4-BE49-F238E27FC236}">
                <a16:creationId xmlns:a16="http://schemas.microsoft.com/office/drawing/2014/main" id="{C92C70D7-B8EA-4E60-1E79-9E14DE038F58}"/>
              </a:ext>
            </a:extLst>
          </p:cNvPr>
          <p:cNvGrpSpPr/>
          <p:nvPr/>
        </p:nvGrpSpPr>
        <p:grpSpPr>
          <a:xfrm>
            <a:off x="9505540" y="965881"/>
            <a:ext cx="1549071" cy="2043793"/>
            <a:chOff x="9210252" y="1168834"/>
            <a:chExt cx="1575821" cy="2185261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008E66B-15FF-49F4-AE28-5FDC0DD74A56}"/>
                </a:ext>
              </a:extLst>
            </p:cNvPr>
            <p:cNvSpPr txBox="1"/>
            <p:nvPr/>
          </p:nvSpPr>
          <p:spPr>
            <a:xfrm>
              <a:off x="9210252" y="1168834"/>
              <a:ext cx="1575821" cy="691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GB" sz="1200" dirty="0">
                  <a:latin typeface="Helvetica" pitchFamily="2" charset="0"/>
                </a:rPr>
                <a:t>Purine Metabolism, (Hypo)Xanthine/ Inosine containing</a:t>
              </a:r>
              <a:endParaRPr lang="en-GB" sz="1200" dirty="0"/>
            </a:p>
          </p:txBody>
        </p:sp>
        <p:sp>
          <p:nvSpPr>
            <p:cNvPr id="30" name="Left Bracket 29">
              <a:extLst>
                <a:ext uri="{FF2B5EF4-FFF2-40B4-BE49-F238E27FC236}">
                  <a16:creationId xmlns:a16="http://schemas.microsoft.com/office/drawing/2014/main" id="{C32EB8AA-FB58-C61E-6A81-0952E753B7EB}"/>
                </a:ext>
              </a:extLst>
            </p:cNvPr>
            <p:cNvSpPr/>
            <p:nvPr/>
          </p:nvSpPr>
          <p:spPr>
            <a:xfrm rot="10800000">
              <a:off x="10502256" y="1906307"/>
              <a:ext cx="45719" cy="1432848"/>
            </a:xfrm>
            <a:prstGeom prst="leftBracket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LU"/>
            </a:p>
          </p:txBody>
        </p:sp>
        <p:sp>
          <p:nvSpPr>
            <p:cNvPr id="31" name="Left Bracket 30">
              <a:extLst>
                <a:ext uri="{FF2B5EF4-FFF2-40B4-BE49-F238E27FC236}">
                  <a16:creationId xmlns:a16="http://schemas.microsoft.com/office/drawing/2014/main" id="{62064148-8958-9C52-F792-E981B02CB3FD}"/>
                </a:ext>
              </a:extLst>
            </p:cNvPr>
            <p:cNvSpPr/>
            <p:nvPr/>
          </p:nvSpPr>
          <p:spPr>
            <a:xfrm>
              <a:off x="9396022" y="1921247"/>
              <a:ext cx="45719" cy="1432848"/>
            </a:xfrm>
            <a:prstGeom prst="leftBracket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LU" dirty="0"/>
            </a:p>
          </p:txBody>
        </p:sp>
      </p:grpSp>
      <p:sp>
        <p:nvSpPr>
          <p:cNvPr id="33" name="Left Bracket 32">
            <a:extLst>
              <a:ext uri="{FF2B5EF4-FFF2-40B4-BE49-F238E27FC236}">
                <a16:creationId xmlns:a16="http://schemas.microsoft.com/office/drawing/2014/main" id="{66158036-F43E-4360-4394-4B788FF285EF}"/>
              </a:ext>
            </a:extLst>
          </p:cNvPr>
          <p:cNvSpPr/>
          <p:nvPr/>
        </p:nvSpPr>
        <p:spPr>
          <a:xfrm>
            <a:off x="1180714" y="1722184"/>
            <a:ext cx="45719" cy="231414"/>
          </a:xfrm>
          <a:prstGeom prst="leftBracket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LU"/>
          </a:p>
        </p:txBody>
      </p:sp>
      <p:sp>
        <p:nvSpPr>
          <p:cNvPr id="34" name="Left Bracket 33">
            <a:extLst>
              <a:ext uri="{FF2B5EF4-FFF2-40B4-BE49-F238E27FC236}">
                <a16:creationId xmlns:a16="http://schemas.microsoft.com/office/drawing/2014/main" id="{52DF2519-D2CC-14B8-D7D7-FED8A36DD4C2}"/>
              </a:ext>
            </a:extLst>
          </p:cNvPr>
          <p:cNvSpPr/>
          <p:nvPr/>
        </p:nvSpPr>
        <p:spPr>
          <a:xfrm>
            <a:off x="1176358" y="2083592"/>
            <a:ext cx="45719" cy="231414"/>
          </a:xfrm>
          <a:prstGeom prst="leftBracket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LU"/>
          </a:p>
        </p:txBody>
      </p:sp>
      <p:sp>
        <p:nvSpPr>
          <p:cNvPr id="35" name="Left Bracket 34">
            <a:extLst>
              <a:ext uri="{FF2B5EF4-FFF2-40B4-BE49-F238E27FC236}">
                <a16:creationId xmlns:a16="http://schemas.microsoft.com/office/drawing/2014/main" id="{66EEBB93-8089-BF7F-B594-6932B5E1753E}"/>
              </a:ext>
            </a:extLst>
          </p:cNvPr>
          <p:cNvSpPr/>
          <p:nvPr/>
        </p:nvSpPr>
        <p:spPr>
          <a:xfrm>
            <a:off x="1172002" y="2664354"/>
            <a:ext cx="45719" cy="231414"/>
          </a:xfrm>
          <a:prstGeom prst="leftBracket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LU"/>
          </a:p>
        </p:txBody>
      </p:sp>
      <p:sp>
        <p:nvSpPr>
          <p:cNvPr id="36" name="Left Bracket 35">
            <a:extLst>
              <a:ext uri="{FF2B5EF4-FFF2-40B4-BE49-F238E27FC236}">
                <a16:creationId xmlns:a16="http://schemas.microsoft.com/office/drawing/2014/main" id="{E5F36609-73E7-0A18-DEAF-00250BEBE201}"/>
              </a:ext>
            </a:extLst>
          </p:cNvPr>
          <p:cNvSpPr/>
          <p:nvPr/>
        </p:nvSpPr>
        <p:spPr>
          <a:xfrm rot="10800000">
            <a:off x="7481238" y="1724486"/>
            <a:ext cx="45719" cy="228993"/>
          </a:xfrm>
          <a:prstGeom prst="leftBracket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LU"/>
          </a:p>
        </p:txBody>
      </p:sp>
      <p:sp>
        <p:nvSpPr>
          <p:cNvPr id="37" name="Left Bracket 36">
            <a:extLst>
              <a:ext uri="{FF2B5EF4-FFF2-40B4-BE49-F238E27FC236}">
                <a16:creationId xmlns:a16="http://schemas.microsoft.com/office/drawing/2014/main" id="{DD86FA81-ECA4-3D25-9A0A-C495122516D4}"/>
              </a:ext>
            </a:extLst>
          </p:cNvPr>
          <p:cNvSpPr/>
          <p:nvPr/>
        </p:nvSpPr>
        <p:spPr>
          <a:xfrm rot="10800000">
            <a:off x="7481238" y="2084150"/>
            <a:ext cx="45719" cy="228993"/>
          </a:xfrm>
          <a:prstGeom prst="leftBracket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LU"/>
          </a:p>
        </p:txBody>
      </p:sp>
      <p:sp>
        <p:nvSpPr>
          <p:cNvPr id="38" name="Left Bracket 37">
            <a:extLst>
              <a:ext uri="{FF2B5EF4-FFF2-40B4-BE49-F238E27FC236}">
                <a16:creationId xmlns:a16="http://schemas.microsoft.com/office/drawing/2014/main" id="{1996E753-D92F-F6C8-62A5-C71C232A12C1}"/>
              </a:ext>
            </a:extLst>
          </p:cNvPr>
          <p:cNvSpPr/>
          <p:nvPr/>
        </p:nvSpPr>
        <p:spPr>
          <a:xfrm rot="10800000">
            <a:off x="7481238" y="2669598"/>
            <a:ext cx="45719" cy="228993"/>
          </a:xfrm>
          <a:prstGeom prst="leftBracket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LU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A049CEF-789C-4E53-38D4-CD0614A08A4E}"/>
              </a:ext>
            </a:extLst>
          </p:cNvPr>
          <p:cNvCxnSpPr>
            <a:cxnSpLocks/>
          </p:cNvCxnSpPr>
          <p:nvPr/>
        </p:nvCxnSpPr>
        <p:spPr>
          <a:xfrm>
            <a:off x="1378993" y="1850576"/>
            <a:ext cx="2578254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D552400-16FA-ED7C-39CA-71E0F1412A6E}"/>
              </a:ext>
            </a:extLst>
          </p:cNvPr>
          <p:cNvCxnSpPr>
            <a:cxnSpLocks/>
          </p:cNvCxnSpPr>
          <p:nvPr/>
        </p:nvCxnSpPr>
        <p:spPr>
          <a:xfrm>
            <a:off x="4621149" y="1850576"/>
            <a:ext cx="2644879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81B72B3-EE20-26F7-F648-80E4B1DD597B}"/>
              </a:ext>
            </a:extLst>
          </p:cNvPr>
          <p:cNvCxnSpPr>
            <a:cxnSpLocks/>
          </p:cNvCxnSpPr>
          <p:nvPr/>
        </p:nvCxnSpPr>
        <p:spPr>
          <a:xfrm>
            <a:off x="1378993" y="2204854"/>
            <a:ext cx="2578254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DFA7BE6-CB47-F823-1793-4D7DB31324F6}"/>
              </a:ext>
            </a:extLst>
          </p:cNvPr>
          <p:cNvCxnSpPr>
            <a:cxnSpLocks/>
          </p:cNvCxnSpPr>
          <p:nvPr/>
        </p:nvCxnSpPr>
        <p:spPr>
          <a:xfrm>
            <a:off x="4621149" y="2204854"/>
            <a:ext cx="2644879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D59E19A-9E4C-3B21-8ADA-A6B19CFF880C}"/>
              </a:ext>
            </a:extLst>
          </p:cNvPr>
          <p:cNvCxnSpPr>
            <a:cxnSpLocks/>
          </p:cNvCxnSpPr>
          <p:nvPr/>
        </p:nvCxnSpPr>
        <p:spPr>
          <a:xfrm>
            <a:off x="1378993" y="2792345"/>
            <a:ext cx="2578254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301F8A6-1278-22FA-E72B-2D16FF89DF99}"/>
              </a:ext>
            </a:extLst>
          </p:cNvPr>
          <p:cNvCxnSpPr>
            <a:cxnSpLocks/>
          </p:cNvCxnSpPr>
          <p:nvPr/>
        </p:nvCxnSpPr>
        <p:spPr>
          <a:xfrm>
            <a:off x="4621149" y="2792345"/>
            <a:ext cx="2644879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8520B1C-53DB-219E-06FD-53DCB93D4138}"/>
              </a:ext>
            </a:extLst>
          </p:cNvPr>
          <p:cNvGrpSpPr/>
          <p:nvPr/>
        </p:nvGrpSpPr>
        <p:grpSpPr>
          <a:xfrm>
            <a:off x="1079715" y="3765014"/>
            <a:ext cx="2549854" cy="1534821"/>
            <a:chOff x="227091" y="1987483"/>
            <a:chExt cx="2961996" cy="2473477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EDFA0930-AF2D-1CD7-938A-8C9664C39F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000" b="22831"/>
            <a:stretch/>
          </p:blipFill>
          <p:spPr>
            <a:xfrm>
              <a:off x="227091" y="1987483"/>
              <a:ext cx="2504796" cy="1915737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83EDF04F-77E1-86BB-EA51-B82200086B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0264" t="759" r="-264" b="22073"/>
            <a:stretch/>
          </p:blipFill>
          <p:spPr>
            <a:xfrm rot="10800000">
              <a:off x="379491" y="2139883"/>
              <a:ext cx="2504796" cy="1915737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8647A32-F3AD-6BAA-CEBA-D277426ECD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000" b="22831"/>
            <a:stretch/>
          </p:blipFill>
          <p:spPr>
            <a:xfrm rot="10800000">
              <a:off x="531890" y="2392823"/>
              <a:ext cx="2504796" cy="1915737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65FD9C5C-A60A-09A7-DB47-7779BD67B7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000" b="22831"/>
            <a:stretch/>
          </p:blipFill>
          <p:spPr>
            <a:xfrm>
              <a:off x="684291" y="2545223"/>
              <a:ext cx="2504796" cy="1915737"/>
            </a:xfrm>
            <a:prstGeom prst="rect">
              <a:avLst/>
            </a:prstGeom>
          </p:spPr>
        </p:pic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4A7E76D2-46B2-D1C2-9D13-D0D5B023DDFB}"/>
              </a:ext>
            </a:extLst>
          </p:cNvPr>
          <p:cNvSpPr txBox="1"/>
          <p:nvPr/>
        </p:nvSpPr>
        <p:spPr>
          <a:xfrm>
            <a:off x="196961" y="3331089"/>
            <a:ext cx="43998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LU" sz="1600" dirty="0"/>
              <a:t>Temporal metabolomics matrices (4xmxn)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114FDA2-0D42-03FC-F23E-77706D19DD0B}"/>
              </a:ext>
            </a:extLst>
          </p:cNvPr>
          <p:cNvSpPr txBox="1"/>
          <p:nvPr/>
        </p:nvSpPr>
        <p:spPr>
          <a:xfrm>
            <a:off x="187134" y="6080417"/>
            <a:ext cx="152829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LU" sz="1600" dirty="0"/>
              <a:t>Database Mapping  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30F6A332-FE59-F336-CCCF-09FFC4F83798}"/>
              </a:ext>
            </a:extLst>
          </p:cNvPr>
          <p:cNvGrpSpPr/>
          <p:nvPr/>
        </p:nvGrpSpPr>
        <p:grpSpPr>
          <a:xfrm>
            <a:off x="3197183" y="3574461"/>
            <a:ext cx="743995" cy="716946"/>
            <a:chOff x="2591112" y="1721580"/>
            <a:chExt cx="743995" cy="716946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DE017B10-FF47-5FE2-D88D-B7E77BE9B517}"/>
                </a:ext>
              </a:extLst>
            </p:cNvPr>
            <p:cNvSpPr txBox="1"/>
            <p:nvPr/>
          </p:nvSpPr>
          <p:spPr>
            <a:xfrm>
              <a:off x="2591112" y="1721580"/>
              <a:ext cx="3385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LU" sz="1200" dirty="0"/>
                <a:t>T3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80FED252-C6FE-E830-895E-2FDAAB815B76}"/>
                </a:ext>
              </a:extLst>
            </p:cNvPr>
            <p:cNvSpPr txBox="1"/>
            <p:nvPr/>
          </p:nvSpPr>
          <p:spPr>
            <a:xfrm>
              <a:off x="2743512" y="1881982"/>
              <a:ext cx="3385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LU" sz="1200" dirty="0"/>
                <a:t>T2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CFF9DC70-730B-E71B-F26F-1AA0BBA66B8A}"/>
                </a:ext>
              </a:extLst>
            </p:cNvPr>
            <p:cNvSpPr txBox="1"/>
            <p:nvPr/>
          </p:nvSpPr>
          <p:spPr>
            <a:xfrm>
              <a:off x="2869408" y="2018378"/>
              <a:ext cx="3385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LU" sz="1200" dirty="0"/>
                <a:t>T1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2886B7F1-06C1-B4BF-1091-AE60D1AE90B2}"/>
                </a:ext>
              </a:extLst>
            </p:cNvPr>
            <p:cNvSpPr txBox="1"/>
            <p:nvPr/>
          </p:nvSpPr>
          <p:spPr>
            <a:xfrm>
              <a:off x="2996553" y="2161527"/>
              <a:ext cx="3385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LU" sz="1200" dirty="0"/>
                <a:t>T0</a:t>
              </a:r>
            </a:p>
          </p:txBody>
        </p: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3B38B2C5-8789-4652-6FB4-9BD256D2E261}"/>
              </a:ext>
            </a:extLst>
          </p:cNvPr>
          <p:cNvGrpSpPr/>
          <p:nvPr/>
        </p:nvGrpSpPr>
        <p:grpSpPr>
          <a:xfrm>
            <a:off x="9067798" y="3731195"/>
            <a:ext cx="1404699" cy="2013143"/>
            <a:chOff x="8928997" y="3875757"/>
            <a:chExt cx="1784153" cy="2013143"/>
          </a:xfrm>
        </p:grpSpPr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5014B70B-9569-C081-5127-7A1AB6A46369}"/>
                </a:ext>
              </a:extLst>
            </p:cNvPr>
            <p:cNvGrpSpPr/>
            <p:nvPr/>
          </p:nvGrpSpPr>
          <p:grpSpPr>
            <a:xfrm>
              <a:off x="8928997" y="4102089"/>
              <a:ext cx="1637755" cy="1786811"/>
              <a:chOff x="9390023" y="3129286"/>
              <a:chExt cx="1637755" cy="1786811"/>
            </a:xfrm>
          </p:grpSpPr>
          <p:pic>
            <p:nvPicPr>
              <p:cNvPr id="125" name="Picture 4" descr="Goals">
                <a:extLst>
                  <a:ext uri="{FF2B5EF4-FFF2-40B4-BE49-F238E27FC236}">
                    <a16:creationId xmlns:a16="http://schemas.microsoft.com/office/drawing/2014/main" id="{21398FF9-17F4-1AFF-7FD8-1049D69C65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51" t="1504" r="69549" b="2059"/>
              <a:stretch/>
            </p:blipFill>
            <p:spPr bwMode="auto">
              <a:xfrm>
                <a:off x="9390023" y="3129286"/>
                <a:ext cx="1180555" cy="13296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6" name="Picture 4" descr="Goals">
                <a:extLst>
                  <a:ext uri="{FF2B5EF4-FFF2-40B4-BE49-F238E27FC236}">
                    <a16:creationId xmlns:a16="http://schemas.microsoft.com/office/drawing/2014/main" id="{ADD63312-D6C0-1755-C3E2-3E390E1C735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51" t="1504" r="69549" b="2059"/>
              <a:stretch/>
            </p:blipFill>
            <p:spPr bwMode="auto">
              <a:xfrm>
                <a:off x="9542423" y="3281686"/>
                <a:ext cx="1180555" cy="13296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7" name="Picture 4" descr="Goals">
                <a:extLst>
                  <a:ext uri="{FF2B5EF4-FFF2-40B4-BE49-F238E27FC236}">
                    <a16:creationId xmlns:a16="http://schemas.microsoft.com/office/drawing/2014/main" id="{311FE6CC-0203-EB08-5E0D-D8CA383E864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51" t="1504" r="69549" b="2059"/>
              <a:stretch/>
            </p:blipFill>
            <p:spPr bwMode="auto">
              <a:xfrm>
                <a:off x="9694823" y="3434086"/>
                <a:ext cx="1180555" cy="13296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8" name="Picture 4" descr="Goals">
                <a:extLst>
                  <a:ext uri="{FF2B5EF4-FFF2-40B4-BE49-F238E27FC236}">
                    <a16:creationId xmlns:a16="http://schemas.microsoft.com/office/drawing/2014/main" id="{75716422-BA9A-BC63-2978-4BF49A577E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51" t="1504" r="69549" b="2059"/>
              <a:stretch/>
            </p:blipFill>
            <p:spPr bwMode="auto">
              <a:xfrm>
                <a:off x="9847223" y="3586486"/>
                <a:ext cx="1180555" cy="13296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1BC985C1-62A4-D6F1-BE99-DE5A1EBA8F9D}"/>
                </a:ext>
              </a:extLst>
            </p:cNvPr>
            <p:cNvSpPr txBox="1"/>
            <p:nvPr/>
          </p:nvSpPr>
          <p:spPr>
            <a:xfrm>
              <a:off x="9866596" y="3875757"/>
              <a:ext cx="3385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LU" sz="1200" dirty="0"/>
                <a:t>T3</a:t>
              </a: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F658B012-FACF-D440-7C0B-523DB24C448E}"/>
                </a:ext>
              </a:extLst>
            </p:cNvPr>
            <p:cNvSpPr txBox="1"/>
            <p:nvPr/>
          </p:nvSpPr>
          <p:spPr>
            <a:xfrm>
              <a:off x="10057096" y="4039753"/>
              <a:ext cx="3385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LU" sz="1200" dirty="0"/>
                <a:t>T2</a:t>
              </a: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D3347393-589F-C013-4C36-B21AE38C415D}"/>
                </a:ext>
              </a:extLst>
            </p:cNvPr>
            <p:cNvSpPr txBox="1"/>
            <p:nvPr/>
          </p:nvSpPr>
          <p:spPr>
            <a:xfrm>
              <a:off x="10208392" y="4194361"/>
              <a:ext cx="3385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LU" sz="1200" dirty="0"/>
                <a:t>T1</a:t>
              </a: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71AC53C3-B917-3FDA-03C6-1CCF5B776F48}"/>
                </a:ext>
              </a:extLst>
            </p:cNvPr>
            <p:cNvSpPr txBox="1"/>
            <p:nvPr/>
          </p:nvSpPr>
          <p:spPr>
            <a:xfrm>
              <a:off x="10374596" y="4332957"/>
              <a:ext cx="3385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LU" sz="1200" dirty="0"/>
                <a:t>T0</a:t>
              </a:r>
            </a:p>
          </p:txBody>
        </p:sp>
      </p:grpSp>
      <p:pic>
        <p:nvPicPr>
          <p:cNvPr id="133" name="Graphic 132" descr="Arrow Right with solid fill">
            <a:extLst>
              <a:ext uri="{FF2B5EF4-FFF2-40B4-BE49-F238E27FC236}">
                <a16:creationId xmlns:a16="http://schemas.microsoft.com/office/drawing/2014/main" id="{20E4832A-592C-C51D-AC8E-D145206A31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2167"/>
          <a:stretch/>
        </p:blipFill>
        <p:spPr>
          <a:xfrm>
            <a:off x="7526957" y="4398710"/>
            <a:ext cx="540257" cy="888739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6ABFF930-90F1-3838-01F8-5227302C58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279" t="47789" r="17889" b="19833"/>
          <a:stretch/>
        </p:blipFill>
        <p:spPr>
          <a:xfrm>
            <a:off x="5799058" y="4450041"/>
            <a:ext cx="540258" cy="487891"/>
          </a:xfrm>
          <a:prstGeom prst="rect">
            <a:avLst/>
          </a:prstGeom>
        </p:spPr>
      </p:pic>
      <p:pic>
        <p:nvPicPr>
          <p:cNvPr id="138" name="Picture 137">
            <a:extLst>
              <a:ext uri="{FF2B5EF4-FFF2-40B4-BE49-F238E27FC236}">
                <a16:creationId xmlns:a16="http://schemas.microsoft.com/office/drawing/2014/main" id="{1A8BEAA1-7D65-C6CD-2117-8427C5D3E1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279" t="47789" r="17889" b="19833"/>
          <a:stretch/>
        </p:blipFill>
        <p:spPr>
          <a:xfrm>
            <a:off x="5893494" y="4541335"/>
            <a:ext cx="540258" cy="487891"/>
          </a:xfrm>
          <a:prstGeom prst="rect">
            <a:avLst/>
          </a:prstGeom>
        </p:spPr>
      </p:pic>
      <p:pic>
        <p:nvPicPr>
          <p:cNvPr id="143" name="Picture 142">
            <a:extLst>
              <a:ext uri="{FF2B5EF4-FFF2-40B4-BE49-F238E27FC236}">
                <a16:creationId xmlns:a16="http://schemas.microsoft.com/office/drawing/2014/main" id="{649D10C2-6805-5705-8CD3-AFABCF80CB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279" t="47789" r="17889" b="19833"/>
          <a:stretch/>
        </p:blipFill>
        <p:spPr>
          <a:xfrm>
            <a:off x="5981346" y="4629187"/>
            <a:ext cx="540258" cy="487891"/>
          </a:xfrm>
          <a:prstGeom prst="rect">
            <a:avLst/>
          </a:prstGeom>
        </p:spPr>
      </p:pic>
      <p:pic>
        <p:nvPicPr>
          <p:cNvPr id="144" name="Picture 143">
            <a:extLst>
              <a:ext uri="{FF2B5EF4-FFF2-40B4-BE49-F238E27FC236}">
                <a16:creationId xmlns:a16="http://schemas.microsoft.com/office/drawing/2014/main" id="{31639684-4EA7-C481-6F19-58FC3C90D3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279" t="47789" r="17889" b="19833"/>
          <a:stretch/>
        </p:blipFill>
        <p:spPr>
          <a:xfrm>
            <a:off x="6073994" y="4718694"/>
            <a:ext cx="540258" cy="487891"/>
          </a:xfrm>
          <a:prstGeom prst="rect">
            <a:avLst/>
          </a:prstGeom>
        </p:spPr>
      </p:pic>
      <p:pic>
        <p:nvPicPr>
          <p:cNvPr id="148" name="Graphic 147" descr="Arrow Right with solid fill">
            <a:extLst>
              <a:ext uri="{FF2B5EF4-FFF2-40B4-BE49-F238E27FC236}">
                <a16:creationId xmlns:a16="http://schemas.microsoft.com/office/drawing/2014/main" id="{A76F95F8-7BF9-D737-AE45-27CC9709ED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2167"/>
          <a:stretch/>
        </p:blipFill>
        <p:spPr>
          <a:xfrm>
            <a:off x="4282219" y="4388015"/>
            <a:ext cx="602070" cy="921315"/>
          </a:xfrm>
          <a:prstGeom prst="rect">
            <a:avLst/>
          </a:prstGeom>
        </p:spPr>
      </p:pic>
      <p:sp>
        <p:nvSpPr>
          <p:cNvPr id="150" name="TextBox 149">
            <a:extLst>
              <a:ext uri="{FF2B5EF4-FFF2-40B4-BE49-F238E27FC236}">
                <a16:creationId xmlns:a16="http://schemas.microsoft.com/office/drawing/2014/main" id="{2DE6A58B-D610-6A2F-279D-2FAD41243446}"/>
              </a:ext>
            </a:extLst>
          </p:cNvPr>
          <p:cNvSpPr txBox="1"/>
          <p:nvPr/>
        </p:nvSpPr>
        <p:spPr>
          <a:xfrm>
            <a:off x="4650263" y="3579792"/>
            <a:ext cx="2784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LU" sz="1600" dirty="0"/>
              <a:t>Aggregation based on KEGG mappings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74A2D817-6E9C-99C1-6BDA-3CB62A76FBD5}"/>
              </a:ext>
            </a:extLst>
          </p:cNvPr>
          <p:cNvSpPr txBox="1"/>
          <p:nvPr/>
        </p:nvSpPr>
        <p:spPr>
          <a:xfrm>
            <a:off x="7250683" y="3393867"/>
            <a:ext cx="5377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LU" sz="1600" dirty="0"/>
              <a:t>Temporal aggregated matrices (4xmxp)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E68DD213-DDAE-7129-50E2-2ABAB9CF89F6}"/>
              </a:ext>
            </a:extLst>
          </p:cNvPr>
          <p:cNvSpPr txBox="1"/>
          <p:nvPr/>
        </p:nvSpPr>
        <p:spPr>
          <a:xfrm>
            <a:off x="4524828" y="5496192"/>
            <a:ext cx="3770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LU" sz="1400" dirty="0"/>
              <a:t>Aggregation statistics + PCA, </a:t>
            </a:r>
            <a:r>
              <a:rPr lang="en-GB" sz="1400" dirty="0" err="1"/>
              <a:t>Pathifier’s</a:t>
            </a:r>
            <a:r>
              <a:rPr lang="en-GB" sz="1400" dirty="0"/>
              <a:t> d</a:t>
            </a:r>
            <a:r>
              <a:rPr lang="en-LU" sz="1400" dirty="0"/>
              <a:t>imension reduction-derived deregulation scores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61ACE151-FB29-4CD5-93AE-5B1E30602C13}"/>
              </a:ext>
            </a:extLst>
          </p:cNvPr>
          <p:cNvSpPr txBox="1"/>
          <p:nvPr/>
        </p:nvSpPr>
        <p:spPr>
          <a:xfrm>
            <a:off x="9577245" y="5833402"/>
            <a:ext cx="7799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U" sz="1400" dirty="0"/>
              <a:t>KEGG</a:t>
            </a: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057AEA59-8D9E-3383-FD26-AD77311079CA}"/>
              </a:ext>
            </a:extLst>
          </p:cNvPr>
          <p:cNvSpPr txBox="1"/>
          <p:nvPr/>
        </p:nvSpPr>
        <p:spPr>
          <a:xfrm>
            <a:off x="4032633" y="1599955"/>
            <a:ext cx="2904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LU" sz="1600" spc="0" baseline="0" dirty="0">
                <a:ln/>
                <a:solidFill>
                  <a:srgbClr val="000000"/>
                </a:solidFill>
                <a:latin typeface="Calibri"/>
                <a:cs typeface="Calibri"/>
                <a:sym typeface="Calibri"/>
                <a:rtl val="0"/>
              </a:rPr>
              <a:t>P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F22071EB-529F-B2AA-DABF-D101947A465E}"/>
              </a:ext>
            </a:extLst>
          </p:cNvPr>
          <p:cNvSpPr txBox="1"/>
          <p:nvPr/>
        </p:nvSpPr>
        <p:spPr>
          <a:xfrm>
            <a:off x="4137123" y="1702250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LU" sz="1200" spc="0" baseline="0" dirty="0">
                <a:ln/>
                <a:solidFill>
                  <a:srgbClr val="000000"/>
                </a:solidFill>
                <a:latin typeface="Calibri"/>
                <a:cs typeface="Calibri"/>
                <a:sym typeface="Calibri"/>
                <a:rtl val="0"/>
              </a:rPr>
              <a:t>1</a:t>
            </a: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9032D605-CC5A-AB61-4347-F1CDDD9FBF7E}"/>
              </a:ext>
            </a:extLst>
          </p:cNvPr>
          <p:cNvSpPr txBox="1"/>
          <p:nvPr/>
        </p:nvSpPr>
        <p:spPr>
          <a:xfrm>
            <a:off x="4205199" y="1599955"/>
            <a:ext cx="2311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LU" sz="1600" spc="0" baseline="0" dirty="0">
                <a:ln/>
                <a:solidFill>
                  <a:srgbClr val="000000"/>
                </a:solidFill>
                <a:latin typeface="Calibri"/>
                <a:cs typeface="Calibri"/>
                <a:sym typeface="Calibri"/>
                <a:rtl val="0"/>
              </a:rPr>
              <a:t>i</a:t>
            </a: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E3D36F70-00BC-5C9E-099E-A69A8A43F6F0}"/>
              </a:ext>
            </a:extLst>
          </p:cNvPr>
          <p:cNvSpPr txBox="1"/>
          <p:nvPr/>
        </p:nvSpPr>
        <p:spPr>
          <a:xfrm>
            <a:off x="4251111" y="1702250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LU" sz="1200" spc="0" baseline="0" dirty="0">
                <a:ln/>
                <a:solidFill>
                  <a:srgbClr val="000000"/>
                </a:solidFill>
                <a:latin typeface="Calibri"/>
                <a:cs typeface="Calibri"/>
                <a:sym typeface="Calibri"/>
                <a:rtl val="0"/>
              </a:rPr>
              <a:t>1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6F39D444-C365-E844-CF44-0AEA061258B0}"/>
              </a:ext>
            </a:extLst>
          </p:cNvPr>
          <p:cNvSpPr txBox="1"/>
          <p:nvPr/>
        </p:nvSpPr>
        <p:spPr>
          <a:xfrm>
            <a:off x="695631" y="1599955"/>
            <a:ext cx="2311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LU" sz="1600" spc="0" baseline="0">
                <a:ln/>
                <a:solidFill>
                  <a:srgbClr val="000000"/>
                </a:solidFill>
                <a:latin typeface="Calibri"/>
                <a:cs typeface="Calibri"/>
                <a:sym typeface="Calibri"/>
                <a:rtl val="0"/>
              </a:rPr>
              <a:t>i</a:t>
            </a: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6C9195F8-52C9-C835-18ED-BD04DBB1509A}"/>
              </a:ext>
            </a:extLst>
          </p:cNvPr>
          <p:cNvSpPr txBox="1"/>
          <p:nvPr/>
        </p:nvSpPr>
        <p:spPr>
          <a:xfrm>
            <a:off x="741543" y="1702250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LU" sz="1200" spc="0" baseline="0">
                <a:ln/>
                <a:solidFill>
                  <a:srgbClr val="000000"/>
                </a:solidFill>
                <a:latin typeface="Calibri"/>
                <a:cs typeface="Calibri"/>
                <a:sym typeface="Calibri"/>
                <a:rtl val="0"/>
              </a:rPr>
              <a:t>1</a:t>
            </a: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1DCE4980-7D02-7B68-F766-BFA2E5847E95}"/>
              </a:ext>
            </a:extLst>
          </p:cNvPr>
          <p:cNvSpPr txBox="1"/>
          <p:nvPr/>
        </p:nvSpPr>
        <p:spPr>
          <a:xfrm>
            <a:off x="4032633" y="1938805"/>
            <a:ext cx="2904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LU" sz="1600" spc="0" baseline="0">
                <a:ln/>
                <a:solidFill>
                  <a:srgbClr val="000000"/>
                </a:solidFill>
                <a:latin typeface="Calibri"/>
                <a:cs typeface="Calibri"/>
                <a:sym typeface="Calibri"/>
                <a:rtl val="0"/>
              </a:rPr>
              <a:t>P</a:t>
            </a: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5B54B2C2-E5E4-745B-ED62-15F6447F0D5C}"/>
              </a:ext>
            </a:extLst>
          </p:cNvPr>
          <p:cNvSpPr txBox="1"/>
          <p:nvPr/>
        </p:nvSpPr>
        <p:spPr>
          <a:xfrm>
            <a:off x="4137123" y="2041100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LU" sz="1200" spc="0" baseline="0">
                <a:ln/>
                <a:solidFill>
                  <a:srgbClr val="000000"/>
                </a:solidFill>
                <a:latin typeface="Calibri"/>
                <a:cs typeface="Calibri"/>
                <a:sym typeface="Calibri"/>
                <a:rtl val="0"/>
              </a:rPr>
              <a:t>1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C8F582DC-A71B-377E-C196-88F46795350B}"/>
              </a:ext>
            </a:extLst>
          </p:cNvPr>
          <p:cNvSpPr txBox="1"/>
          <p:nvPr/>
        </p:nvSpPr>
        <p:spPr>
          <a:xfrm>
            <a:off x="4205199" y="1938805"/>
            <a:ext cx="2311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LU" sz="1600" spc="0" baseline="0">
                <a:ln/>
                <a:solidFill>
                  <a:srgbClr val="000000"/>
                </a:solidFill>
                <a:latin typeface="Calibri"/>
                <a:cs typeface="Calibri"/>
                <a:sym typeface="Calibri"/>
                <a:rtl val="0"/>
              </a:rPr>
              <a:t>i</a:t>
            </a: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BB77F170-1D23-ADEF-F1D4-625942845BCC}"/>
              </a:ext>
            </a:extLst>
          </p:cNvPr>
          <p:cNvSpPr txBox="1"/>
          <p:nvPr/>
        </p:nvSpPr>
        <p:spPr>
          <a:xfrm>
            <a:off x="4251111" y="2041100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LU" sz="1200" spc="0" baseline="0" dirty="0">
                <a:ln/>
                <a:solidFill>
                  <a:srgbClr val="000000"/>
                </a:solidFill>
                <a:latin typeface="Calibri"/>
                <a:cs typeface="Calibri"/>
                <a:sym typeface="Calibri"/>
                <a:rtl val="0"/>
              </a:rPr>
              <a:t>2</a:t>
            </a: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87B37456-2F8A-596D-F95D-0D356EF57E32}"/>
              </a:ext>
            </a:extLst>
          </p:cNvPr>
          <p:cNvSpPr txBox="1"/>
          <p:nvPr/>
        </p:nvSpPr>
        <p:spPr>
          <a:xfrm>
            <a:off x="695631" y="1938805"/>
            <a:ext cx="2311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LU" sz="1600" spc="0" baseline="0">
                <a:ln/>
                <a:solidFill>
                  <a:srgbClr val="000000"/>
                </a:solidFill>
                <a:latin typeface="Calibri"/>
                <a:cs typeface="Calibri"/>
                <a:sym typeface="Calibri"/>
                <a:rtl val="0"/>
              </a:rPr>
              <a:t>i</a:t>
            </a: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A8486EA8-6E6F-E0F0-D19C-94464A0900B2}"/>
              </a:ext>
            </a:extLst>
          </p:cNvPr>
          <p:cNvSpPr txBox="1"/>
          <p:nvPr/>
        </p:nvSpPr>
        <p:spPr>
          <a:xfrm>
            <a:off x="741543" y="2041100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LU" sz="1200" spc="0" baseline="0">
                <a:ln/>
                <a:solidFill>
                  <a:srgbClr val="000000"/>
                </a:solidFill>
                <a:latin typeface="Calibri"/>
                <a:cs typeface="Calibri"/>
                <a:sym typeface="Calibri"/>
                <a:rtl val="0"/>
              </a:rPr>
              <a:t>2</a:t>
            </a: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CC74551E-373F-A52D-6386-F9A86C63B052}"/>
              </a:ext>
            </a:extLst>
          </p:cNvPr>
          <p:cNvSpPr txBox="1"/>
          <p:nvPr/>
        </p:nvSpPr>
        <p:spPr>
          <a:xfrm rot="5400000">
            <a:off x="4166971" y="2275573"/>
            <a:ext cx="3257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LU" sz="1600" spc="0" baseline="0">
                <a:ln/>
                <a:solidFill>
                  <a:srgbClr val="000000"/>
                </a:solidFill>
                <a:latin typeface="Calibri"/>
                <a:cs typeface="Calibri"/>
                <a:sym typeface="Calibri"/>
                <a:rtl val="0"/>
              </a:rPr>
              <a:t>…</a:t>
            </a: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2013687F-B06D-0D9D-1F58-F3F86BF3AD74}"/>
              </a:ext>
            </a:extLst>
          </p:cNvPr>
          <p:cNvSpPr txBox="1"/>
          <p:nvPr/>
        </p:nvSpPr>
        <p:spPr>
          <a:xfrm rot="5400000">
            <a:off x="709457" y="2275573"/>
            <a:ext cx="3257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LU" sz="1600" spc="0" baseline="0">
                <a:ln/>
                <a:solidFill>
                  <a:srgbClr val="000000"/>
                </a:solidFill>
                <a:latin typeface="Calibri"/>
                <a:cs typeface="Calibri"/>
                <a:sym typeface="Calibri"/>
                <a:rtl val="0"/>
              </a:rPr>
              <a:t>…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CDE3C6FF-A599-B537-11F2-FD58209A41F8}"/>
              </a:ext>
            </a:extLst>
          </p:cNvPr>
          <p:cNvSpPr txBox="1"/>
          <p:nvPr/>
        </p:nvSpPr>
        <p:spPr>
          <a:xfrm>
            <a:off x="4031050" y="2610112"/>
            <a:ext cx="2904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LU" sz="1600" spc="0" baseline="0">
                <a:ln/>
                <a:solidFill>
                  <a:srgbClr val="000000"/>
                </a:solidFill>
                <a:latin typeface="Calibri"/>
                <a:cs typeface="Calibri"/>
                <a:sym typeface="Calibri"/>
                <a:rtl val="0"/>
              </a:rPr>
              <a:t>P</a:t>
            </a: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C7BE4413-5CED-F954-61EC-94435CB5B6B6}"/>
              </a:ext>
            </a:extLst>
          </p:cNvPr>
          <p:cNvSpPr txBox="1"/>
          <p:nvPr/>
        </p:nvSpPr>
        <p:spPr>
          <a:xfrm>
            <a:off x="4135540" y="2712406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LU" sz="1200" spc="0" baseline="0">
                <a:ln/>
                <a:solidFill>
                  <a:srgbClr val="000000"/>
                </a:solidFill>
                <a:latin typeface="Calibri"/>
                <a:cs typeface="Calibri"/>
                <a:sym typeface="Calibri"/>
                <a:rtl val="0"/>
              </a:rPr>
              <a:t>1</a:t>
            </a: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id="{2E7931E7-F700-F49B-2976-66E89B7BFD1C}"/>
              </a:ext>
            </a:extLst>
          </p:cNvPr>
          <p:cNvSpPr txBox="1"/>
          <p:nvPr/>
        </p:nvSpPr>
        <p:spPr>
          <a:xfrm>
            <a:off x="4203616" y="2610112"/>
            <a:ext cx="2311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LU" sz="1600" spc="0" baseline="0">
                <a:ln/>
                <a:solidFill>
                  <a:srgbClr val="000000"/>
                </a:solidFill>
                <a:latin typeface="Calibri"/>
                <a:cs typeface="Calibri"/>
                <a:sym typeface="Calibri"/>
                <a:rtl val="0"/>
              </a:rPr>
              <a:t>i</a:t>
            </a: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65C2C320-6D95-9519-EF1A-497D680416BA}"/>
              </a:ext>
            </a:extLst>
          </p:cNvPr>
          <p:cNvSpPr txBox="1"/>
          <p:nvPr/>
        </p:nvSpPr>
        <p:spPr>
          <a:xfrm>
            <a:off x="4249528" y="2712406"/>
            <a:ext cx="264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LU" sz="1200" spc="0" baseline="0">
                <a:ln/>
                <a:solidFill>
                  <a:srgbClr val="000000"/>
                </a:solidFill>
                <a:latin typeface="Calibri"/>
                <a:cs typeface="Calibri"/>
                <a:sym typeface="Calibri"/>
                <a:rtl val="0"/>
              </a:rPr>
              <a:t>n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1E43B993-65D6-C54F-B017-C89E4991CAB7}"/>
              </a:ext>
            </a:extLst>
          </p:cNvPr>
          <p:cNvSpPr txBox="1"/>
          <p:nvPr/>
        </p:nvSpPr>
        <p:spPr>
          <a:xfrm>
            <a:off x="694048" y="2610112"/>
            <a:ext cx="2311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LU" sz="1600" spc="0" baseline="0">
                <a:ln/>
                <a:solidFill>
                  <a:srgbClr val="000000"/>
                </a:solidFill>
                <a:latin typeface="Calibri"/>
                <a:cs typeface="Calibri"/>
                <a:sym typeface="Calibri"/>
                <a:rtl val="0"/>
              </a:rPr>
              <a:t>i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B0751D80-0139-AEAB-9DA9-D2448C5B51E6}"/>
              </a:ext>
            </a:extLst>
          </p:cNvPr>
          <p:cNvSpPr txBox="1"/>
          <p:nvPr/>
        </p:nvSpPr>
        <p:spPr>
          <a:xfrm>
            <a:off x="739960" y="2712406"/>
            <a:ext cx="264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LU" sz="1200" spc="0" baseline="0">
                <a:ln/>
                <a:solidFill>
                  <a:srgbClr val="000000"/>
                </a:solidFill>
                <a:latin typeface="Calibri"/>
                <a:cs typeface="Calibri"/>
                <a:sym typeface="Calibri"/>
                <a:rtl val="0"/>
              </a:rPr>
              <a:t>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DBD078A-7B55-9F1F-0274-272741E5AF0E}"/>
              </a:ext>
            </a:extLst>
          </p:cNvPr>
          <p:cNvGrpSpPr/>
          <p:nvPr/>
        </p:nvGrpSpPr>
        <p:grpSpPr>
          <a:xfrm>
            <a:off x="2100925" y="5775446"/>
            <a:ext cx="749536" cy="986582"/>
            <a:chOff x="4032499" y="4783580"/>
            <a:chExt cx="994163" cy="1285075"/>
          </a:xfrm>
        </p:grpSpPr>
        <p:pic>
          <p:nvPicPr>
            <p:cNvPr id="7" name="Graphic 6" descr="Database with solid fill">
              <a:extLst>
                <a:ext uri="{FF2B5EF4-FFF2-40B4-BE49-F238E27FC236}">
                  <a16:creationId xmlns:a16="http://schemas.microsoft.com/office/drawing/2014/main" id="{90F3D33B-08C1-C2D8-5C49-F849F47DD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032499" y="4783580"/>
              <a:ext cx="914400" cy="9144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E470BC-B245-F139-24DC-741ED78A7C9D}"/>
                </a:ext>
              </a:extLst>
            </p:cNvPr>
            <p:cNvSpPr txBox="1"/>
            <p:nvPr/>
          </p:nvSpPr>
          <p:spPr>
            <a:xfrm>
              <a:off x="4032499" y="5667759"/>
              <a:ext cx="994163" cy="400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LU" sz="1400" dirty="0"/>
                <a:t>KEGG</a:t>
              </a:r>
            </a:p>
          </p:txBody>
        </p:sp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565C9F7-209B-1A54-BED2-008567148AF3}"/>
              </a:ext>
            </a:extLst>
          </p:cNvPr>
          <p:cNvCxnSpPr>
            <a:cxnSpLocks/>
          </p:cNvCxnSpPr>
          <p:nvPr/>
        </p:nvCxnSpPr>
        <p:spPr>
          <a:xfrm>
            <a:off x="1937655" y="5247266"/>
            <a:ext cx="429953" cy="5420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337477C-0B02-1283-A679-F252D2D65502}"/>
              </a:ext>
            </a:extLst>
          </p:cNvPr>
          <p:cNvCxnSpPr>
            <a:cxnSpLocks/>
          </p:cNvCxnSpPr>
          <p:nvPr/>
        </p:nvCxnSpPr>
        <p:spPr>
          <a:xfrm flipH="1">
            <a:off x="2417050" y="5270640"/>
            <a:ext cx="94665" cy="5048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535B419-DDDB-E14D-195A-99D830301F53}"/>
              </a:ext>
            </a:extLst>
          </p:cNvPr>
          <p:cNvCxnSpPr>
            <a:cxnSpLocks/>
          </p:cNvCxnSpPr>
          <p:nvPr/>
        </p:nvCxnSpPr>
        <p:spPr>
          <a:xfrm flipH="1">
            <a:off x="2462856" y="5227596"/>
            <a:ext cx="206111" cy="5570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DFF8C27-742E-2C90-E499-82ABC0C8B0F0}"/>
              </a:ext>
            </a:extLst>
          </p:cNvPr>
          <p:cNvCxnSpPr>
            <a:cxnSpLocks/>
          </p:cNvCxnSpPr>
          <p:nvPr/>
        </p:nvCxnSpPr>
        <p:spPr>
          <a:xfrm flipH="1">
            <a:off x="2539056" y="5245441"/>
            <a:ext cx="374613" cy="5581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32AF46A-4691-C7D3-1CA4-50013FCEDCAE}"/>
              </a:ext>
            </a:extLst>
          </p:cNvPr>
          <p:cNvCxnSpPr>
            <a:cxnSpLocks/>
          </p:cNvCxnSpPr>
          <p:nvPr/>
        </p:nvCxnSpPr>
        <p:spPr>
          <a:xfrm>
            <a:off x="1583569" y="5252421"/>
            <a:ext cx="709657" cy="5429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7628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51" grpId="0"/>
      <p:bldP spid="69" grpId="0" animBg="1"/>
      <p:bldP spid="150" grpId="0"/>
      <p:bldP spid="151" grpId="0"/>
      <p:bldP spid="175" grpId="0"/>
      <p:bldP spid="176" grpId="0"/>
      <p:bldP spid="197" grpId="0"/>
      <p:bldP spid="198" grpId="0"/>
      <p:bldP spid="199" grpId="0"/>
      <p:bldP spid="200" grpId="0"/>
      <p:bldP spid="203" grpId="0"/>
      <p:bldP spid="204" grpId="0"/>
      <p:bldP spid="205" grpId="0"/>
      <p:bldP spid="206" grpId="0"/>
      <p:bldP spid="209" grpId="0"/>
      <p:bldP spid="211" grpId="0"/>
      <p:bldP spid="212" grpId="0"/>
      <p:bldP spid="213" grpId="0"/>
      <p:bldP spid="2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B08CD-5C8A-8585-48CB-19E2A75FB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114" y="356074"/>
            <a:ext cx="11695911" cy="620133"/>
          </a:xfrm>
        </p:spPr>
        <p:txBody>
          <a:bodyPr/>
          <a:lstStyle/>
          <a:p>
            <a:r>
              <a:rPr lang="en-GB" dirty="0">
                <a:effectLst/>
                <a:latin typeface="Helvetica" pitchFamily="2" charset="0"/>
              </a:rPr>
              <a:t>Purine Metabolism, (Hypo)Xanthine/Inosine containing pathway</a:t>
            </a:r>
            <a:br>
              <a:rPr lang="en-GB" dirty="0">
                <a:effectLst/>
                <a:latin typeface="Helvetica" pitchFamily="2" charset="0"/>
              </a:rPr>
            </a:br>
            <a:r>
              <a:rPr lang="en-GB" dirty="0">
                <a:effectLst/>
                <a:latin typeface="Helvetica" pitchFamily="2" charset="0"/>
              </a:rPr>
              <a:t>at baseline and over time</a:t>
            </a:r>
            <a:endParaRPr lang="en-L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720062-3ED7-0A4C-055C-198F548303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BF9A1BB-A635-1D4A-AE3A-590DE170E7FF}" type="slidenum">
              <a:rPr lang="en-US" altLang="en-US" smtClean="0"/>
              <a:pPr>
                <a:defRPr/>
              </a:pPr>
              <a:t>11</a:t>
            </a:fld>
            <a:endParaRPr lang="en-US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CFC7-57DD-1568-07AF-E960227E103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BBFC141-C279-4B4A-BEB4-3C8946E73306}" type="datetime5">
              <a:rPr lang="en-US" smtClean="0"/>
              <a:t>28-Nov-23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F0E34-FD28-9B07-53D8-A953870E0F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567" t="40833" r="-694" b="42486"/>
          <a:stretch/>
        </p:blipFill>
        <p:spPr>
          <a:xfrm>
            <a:off x="734776" y="1442631"/>
            <a:ext cx="1214750" cy="8676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4A937EE9-D727-0739-27E8-B35BE46CCB24}"/>
              </a:ext>
            </a:extLst>
          </p:cNvPr>
          <p:cNvGrpSpPr/>
          <p:nvPr/>
        </p:nvGrpSpPr>
        <p:grpSpPr>
          <a:xfrm>
            <a:off x="434505" y="1929779"/>
            <a:ext cx="5022573" cy="4399853"/>
            <a:chOff x="434505" y="1929779"/>
            <a:chExt cx="5022573" cy="439985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8670388-4CD1-9F37-6671-A8ABD83353D6}"/>
                </a:ext>
              </a:extLst>
            </p:cNvPr>
            <p:cNvGrpSpPr/>
            <p:nvPr/>
          </p:nvGrpSpPr>
          <p:grpSpPr>
            <a:xfrm>
              <a:off x="434505" y="1929779"/>
              <a:ext cx="5022573" cy="4399853"/>
              <a:chOff x="649657" y="1929779"/>
              <a:chExt cx="5022573" cy="4399853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F01644BD-6EFC-C704-51BD-349BADC3A1C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6880"/>
              <a:stretch/>
            </p:blipFill>
            <p:spPr>
              <a:xfrm>
                <a:off x="830440" y="2794245"/>
                <a:ext cx="4653532" cy="2933449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810E34F-ADB8-8CE3-0163-74073D80706E}"/>
                  </a:ext>
                </a:extLst>
              </p:cNvPr>
              <p:cNvSpPr txBox="1"/>
              <p:nvPr/>
            </p:nvSpPr>
            <p:spPr>
              <a:xfrm rot="16200000">
                <a:off x="-1396381" y="3975817"/>
                <a:ext cx="4399853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Average log-transformed abundance</a:t>
                </a:r>
                <a:endParaRPr lang="en-LU" sz="1400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AD95757-9D58-CECA-F4CC-BC7B1E6EF1F0}"/>
                  </a:ext>
                </a:extLst>
              </p:cNvPr>
              <p:cNvSpPr txBox="1"/>
              <p:nvPr/>
            </p:nvSpPr>
            <p:spPr>
              <a:xfrm>
                <a:off x="720345" y="2306793"/>
                <a:ext cx="495188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/>
                  <a:t>Upregulated in </a:t>
                </a:r>
                <a:r>
                  <a:rPr lang="en-GB" sz="1600" i="1" dirty="0"/>
                  <a:t>d</a:t>
                </a:r>
                <a:r>
                  <a:rPr lang="en-LU" sz="1600" i="1" dirty="0"/>
                  <a:t>e novo </a:t>
                </a:r>
                <a:r>
                  <a:rPr lang="en-LU" sz="1600" dirty="0"/>
                  <a:t>PD vs controls at baseline</a:t>
                </a: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6590040-63EF-8B17-270C-CB71DF5CEEC9}"/>
                </a:ext>
              </a:extLst>
            </p:cNvPr>
            <p:cNvSpPr txBox="1"/>
            <p:nvPr/>
          </p:nvSpPr>
          <p:spPr>
            <a:xfrm>
              <a:off x="1796678" y="5570401"/>
              <a:ext cx="57661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HC</a:t>
              </a:r>
              <a:endParaRPr lang="en-LU" sz="14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DF63730-2A67-5E6D-878B-1B7C8653991B}"/>
                </a:ext>
              </a:extLst>
            </p:cNvPr>
            <p:cNvSpPr txBox="1"/>
            <p:nvPr/>
          </p:nvSpPr>
          <p:spPr>
            <a:xfrm>
              <a:off x="3724798" y="5570401"/>
              <a:ext cx="57661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PD</a:t>
              </a:r>
              <a:endParaRPr lang="en-LU" sz="1400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7CDC378-BC3A-58EB-136B-8437D06A6B3E}"/>
              </a:ext>
            </a:extLst>
          </p:cNvPr>
          <p:cNvGrpSpPr/>
          <p:nvPr/>
        </p:nvGrpSpPr>
        <p:grpSpPr>
          <a:xfrm>
            <a:off x="5652918" y="1766965"/>
            <a:ext cx="6314370" cy="4399853"/>
            <a:chOff x="5652918" y="1766965"/>
            <a:chExt cx="6314370" cy="439985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6F5BD0F-02DE-0B39-EEE2-F856BF633AE3}"/>
                </a:ext>
              </a:extLst>
            </p:cNvPr>
            <p:cNvGrpSpPr/>
            <p:nvPr/>
          </p:nvGrpSpPr>
          <p:grpSpPr>
            <a:xfrm>
              <a:off x="5652918" y="1766965"/>
              <a:ext cx="6314370" cy="4399853"/>
              <a:chOff x="5841176" y="1766965"/>
              <a:chExt cx="6314370" cy="4399853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C00A9A55-7137-F309-1396-5D24543CE2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79823" y="2124635"/>
                <a:ext cx="6175723" cy="3653764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F0E11B0-D4CA-9479-3B8A-9666FBDA39D4}"/>
                  </a:ext>
                </a:extLst>
              </p:cNvPr>
              <p:cNvSpPr txBox="1"/>
              <p:nvPr/>
            </p:nvSpPr>
            <p:spPr>
              <a:xfrm>
                <a:off x="6505215" y="1856827"/>
                <a:ext cx="487174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/>
                  <a:t>Positive association with time</a:t>
                </a:r>
                <a:endParaRPr lang="en-LU" sz="1600" dirty="0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1CE9A16-5788-E22D-7CB0-C763307C8E60}"/>
                  </a:ext>
                </a:extLst>
              </p:cNvPr>
              <p:cNvSpPr txBox="1"/>
              <p:nvPr/>
            </p:nvSpPr>
            <p:spPr>
              <a:xfrm rot="16200000">
                <a:off x="3795138" y="3813003"/>
                <a:ext cx="4399853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Average log-transformed abundance</a:t>
                </a:r>
                <a:endParaRPr lang="en-LU" sz="1400" dirty="0"/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79FCBD5-DAF9-8041-DF85-411A38847A9F}"/>
                </a:ext>
              </a:extLst>
            </p:cNvPr>
            <p:cNvSpPr txBox="1"/>
            <p:nvPr/>
          </p:nvSpPr>
          <p:spPr>
            <a:xfrm>
              <a:off x="6691690" y="5609604"/>
              <a:ext cx="57661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T0</a:t>
              </a:r>
              <a:endParaRPr lang="en-LU" sz="140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895F041-A12A-E14F-24EB-DFC0B7E499A0}"/>
                </a:ext>
              </a:extLst>
            </p:cNvPr>
            <p:cNvSpPr txBox="1"/>
            <p:nvPr/>
          </p:nvSpPr>
          <p:spPr>
            <a:xfrm>
              <a:off x="8069811" y="5609604"/>
              <a:ext cx="57661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T1</a:t>
              </a:r>
              <a:endParaRPr lang="en-LU" sz="1400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1BF8FE4-2C65-C2B8-D5B9-E8A08E0B63C4}"/>
                </a:ext>
              </a:extLst>
            </p:cNvPr>
            <p:cNvSpPr txBox="1"/>
            <p:nvPr/>
          </p:nvSpPr>
          <p:spPr>
            <a:xfrm>
              <a:off x="9398233" y="5609604"/>
              <a:ext cx="57661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T2</a:t>
              </a:r>
              <a:endParaRPr lang="en-LU" sz="1400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7DBDA5E-5EB1-DE2C-1269-E3AC7BE69B11}"/>
                </a:ext>
              </a:extLst>
            </p:cNvPr>
            <p:cNvSpPr txBox="1"/>
            <p:nvPr/>
          </p:nvSpPr>
          <p:spPr>
            <a:xfrm>
              <a:off x="10784296" y="5609604"/>
              <a:ext cx="57661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T3</a:t>
              </a:r>
              <a:endParaRPr lang="en-LU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952541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F5C8C-7309-634F-CC57-706FCD28F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LU" dirty="0"/>
              <a:t>ML models on metabolomics data: predicing PD diagnosis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F45F2B-6BFB-16A9-86B0-3B55E7085A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BF9A1BB-A635-1D4A-AE3A-590DE170E7FF}" type="slidenum">
              <a:rPr lang="en-US" altLang="en-US" smtClean="0"/>
              <a:pPr>
                <a:defRPr/>
              </a:pPr>
              <a:t>12</a:t>
            </a:fld>
            <a:endParaRPr lang="en-US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6574FF-5FDA-D82C-1D73-5E67446CEE39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BBFC141-C279-4B4A-BEB4-3C8946E73306}" type="datetime5">
              <a:rPr lang="en-US" smtClean="0"/>
              <a:t>28-Nov-23</a:t>
            </a:fld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E3FCD6E-64F8-4C7D-720B-4ACE1B831962}"/>
              </a:ext>
            </a:extLst>
          </p:cNvPr>
          <p:cNvGrpSpPr/>
          <p:nvPr/>
        </p:nvGrpSpPr>
        <p:grpSpPr>
          <a:xfrm>
            <a:off x="5821118" y="1060744"/>
            <a:ext cx="5239075" cy="2534426"/>
            <a:chOff x="396826" y="3790899"/>
            <a:chExt cx="5239075" cy="253442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7DCF002-17BA-44E1-F6C8-0D1375CCCE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826" y="3790899"/>
              <a:ext cx="5239075" cy="25344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0CA2CEB-23D3-E885-27A2-1336468CFBB5}"/>
                </a:ext>
              </a:extLst>
            </p:cNvPr>
            <p:cNvSpPr txBox="1"/>
            <p:nvPr/>
          </p:nvSpPr>
          <p:spPr>
            <a:xfrm>
              <a:off x="1327972" y="4753383"/>
              <a:ext cx="216743" cy="176195"/>
            </a:xfrm>
            <a:custGeom>
              <a:avLst/>
              <a:gdLst>
                <a:gd name="connsiteX0" fmla="*/ 0 w 412292"/>
                <a:gd name="connsiteY0" fmla="*/ 0 h 184666"/>
                <a:gd name="connsiteX1" fmla="*/ 412292 w 412292"/>
                <a:gd name="connsiteY1" fmla="*/ 0 h 184666"/>
                <a:gd name="connsiteX2" fmla="*/ 412292 w 412292"/>
                <a:gd name="connsiteY2" fmla="*/ 184666 h 184666"/>
                <a:gd name="connsiteX3" fmla="*/ 0 w 412292"/>
                <a:gd name="connsiteY3" fmla="*/ 184666 h 184666"/>
                <a:gd name="connsiteX4" fmla="*/ 0 w 412292"/>
                <a:gd name="connsiteY4" fmla="*/ 0 h 184666"/>
                <a:gd name="connsiteX0" fmla="*/ 0 w 412292"/>
                <a:gd name="connsiteY0" fmla="*/ 0 h 184666"/>
                <a:gd name="connsiteX1" fmla="*/ 327954 w 412292"/>
                <a:gd name="connsiteY1" fmla="*/ 35510 h 184666"/>
                <a:gd name="connsiteX2" fmla="*/ 412292 w 412292"/>
                <a:gd name="connsiteY2" fmla="*/ 184666 h 184666"/>
                <a:gd name="connsiteX3" fmla="*/ 0 w 412292"/>
                <a:gd name="connsiteY3" fmla="*/ 184666 h 184666"/>
                <a:gd name="connsiteX4" fmla="*/ 0 w 412292"/>
                <a:gd name="connsiteY4" fmla="*/ 0 h 184666"/>
                <a:gd name="connsiteX0" fmla="*/ 0 w 327954"/>
                <a:gd name="connsiteY0" fmla="*/ 0 h 184666"/>
                <a:gd name="connsiteX1" fmla="*/ 327954 w 327954"/>
                <a:gd name="connsiteY1" fmla="*/ 35510 h 184666"/>
                <a:gd name="connsiteX2" fmla="*/ 301322 w 327954"/>
                <a:gd name="connsiteY2" fmla="*/ 171350 h 184666"/>
                <a:gd name="connsiteX3" fmla="*/ 0 w 327954"/>
                <a:gd name="connsiteY3" fmla="*/ 184666 h 184666"/>
                <a:gd name="connsiteX4" fmla="*/ 0 w 327954"/>
                <a:gd name="connsiteY4" fmla="*/ 0 h 184666"/>
                <a:gd name="connsiteX0" fmla="*/ 0 w 331436"/>
                <a:gd name="connsiteY0" fmla="*/ 0 h 184666"/>
                <a:gd name="connsiteX1" fmla="*/ 327954 w 331436"/>
                <a:gd name="connsiteY1" fmla="*/ 35510 h 184666"/>
                <a:gd name="connsiteX2" fmla="*/ 301322 w 331436"/>
                <a:gd name="connsiteY2" fmla="*/ 171350 h 184666"/>
                <a:gd name="connsiteX3" fmla="*/ 0 w 331436"/>
                <a:gd name="connsiteY3" fmla="*/ 184666 h 184666"/>
                <a:gd name="connsiteX4" fmla="*/ 0 w 331436"/>
                <a:gd name="connsiteY4" fmla="*/ 0 h 184666"/>
                <a:gd name="connsiteX0" fmla="*/ 0 w 352296"/>
                <a:gd name="connsiteY0" fmla="*/ 0 h 184666"/>
                <a:gd name="connsiteX1" fmla="*/ 327954 w 352296"/>
                <a:gd name="connsiteY1" fmla="*/ 35510 h 184666"/>
                <a:gd name="connsiteX2" fmla="*/ 301322 w 352296"/>
                <a:gd name="connsiteY2" fmla="*/ 171350 h 184666"/>
                <a:gd name="connsiteX3" fmla="*/ 0 w 352296"/>
                <a:gd name="connsiteY3" fmla="*/ 184666 h 184666"/>
                <a:gd name="connsiteX4" fmla="*/ 0 w 352296"/>
                <a:gd name="connsiteY4" fmla="*/ 0 h 184666"/>
                <a:gd name="connsiteX0" fmla="*/ 0 w 365932"/>
                <a:gd name="connsiteY0" fmla="*/ 0 h 184666"/>
                <a:gd name="connsiteX1" fmla="*/ 327954 w 365932"/>
                <a:gd name="connsiteY1" fmla="*/ 35510 h 184666"/>
                <a:gd name="connsiteX2" fmla="*/ 301322 w 365932"/>
                <a:gd name="connsiteY2" fmla="*/ 171350 h 184666"/>
                <a:gd name="connsiteX3" fmla="*/ 0 w 365932"/>
                <a:gd name="connsiteY3" fmla="*/ 184666 h 184666"/>
                <a:gd name="connsiteX4" fmla="*/ 0 w 365932"/>
                <a:gd name="connsiteY4" fmla="*/ 0 h 184666"/>
                <a:gd name="connsiteX0" fmla="*/ 0 w 387489"/>
                <a:gd name="connsiteY0" fmla="*/ 0 h 184666"/>
                <a:gd name="connsiteX1" fmla="*/ 327954 w 387489"/>
                <a:gd name="connsiteY1" fmla="*/ 35510 h 184666"/>
                <a:gd name="connsiteX2" fmla="*/ 301322 w 387489"/>
                <a:gd name="connsiteY2" fmla="*/ 171350 h 184666"/>
                <a:gd name="connsiteX3" fmla="*/ 0 w 387489"/>
                <a:gd name="connsiteY3" fmla="*/ 184666 h 184666"/>
                <a:gd name="connsiteX4" fmla="*/ 0 w 387489"/>
                <a:gd name="connsiteY4" fmla="*/ 0 h 184666"/>
                <a:gd name="connsiteX0" fmla="*/ 0 w 407144"/>
                <a:gd name="connsiteY0" fmla="*/ 0 h 184666"/>
                <a:gd name="connsiteX1" fmla="*/ 327954 w 407144"/>
                <a:gd name="connsiteY1" fmla="*/ 35510 h 184666"/>
                <a:gd name="connsiteX2" fmla="*/ 301322 w 407144"/>
                <a:gd name="connsiteY2" fmla="*/ 171350 h 184666"/>
                <a:gd name="connsiteX3" fmla="*/ 0 w 407144"/>
                <a:gd name="connsiteY3" fmla="*/ 184666 h 184666"/>
                <a:gd name="connsiteX4" fmla="*/ 0 w 407144"/>
                <a:gd name="connsiteY4" fmla="*/ 0 h 184666"/>
                <a:gd name="connsiteX0" fmla="*/ 0 w 380065"/>
                <a:gd name="connsiteY0" fmla="*/ 0 h 193544"/>
                <a:gd name="connsiteX1" fmla="*/ 327954 w 380065"/>
                <a:gd name="connsiteY1" fmla="*/ 35510 h 193544"/>
                <a:gd name="connsiteX2" fmla="*/ 261372 w 380065"/>
                <a:gd name="connsiteY2" fmla="*/ 193544 h 193544"/>
                <a:gd name="connsiteX3" fmla="*/ 0 w 380065"/>
                <a:gd name="connsiteY3" fmla="*/ 184666 h 193544"/>
                <a:gd name="connsiteX4" fmla="*/ 0 w 380065"/>
                <a:gd name="connsiteY4" fmla="*/ 0 h 193544"/>
                <a:gd name="connsiteX0" fmla="*/ 0 w 381687"/>
                <a:gd name="connsiteY0" fmla="*/ 0 h 193544"/>
                <a:gd name="connsiteX1" fmla="*/ 332393 w 381687"/>
                <a:gd name="connsiteY1" fmla="*/ 31071 h 193544"/>
                <a:gd name="connsiteX2" fmla="*/ 261372 w 381687"/>
                <a:gd name="connsiteY2" fmla="*/ 193544 h 193544"/>
                <a:gd name="connsiteX3" fmla="*/ 0 w 381687"/>
                <a:gd name="connsiteY3" fmla="*/ 184666 h 193544"/>
                <a:gd name="connsiteX4" fmla="*/ 0 w 381687"/>
                <a:gd name="connsiteY4" fmla="*/ 0 h 193544"/>
                <a:gd name="connsiteX0" fmla="*/ 0 w 403897"/>
                <a:gd name="connsiteY0" fmla="*/ 0 h 193544"/>
                <a:gd name="connsiteX1" fmla="*/ 383233 w 403897"/>
                <a:gd name="connsiteY1" fmla="*/ 3158 h 193544"/>
                <a:gd name="connsiteX2" fmla="*/ 261372 w 403897"/>
                <a:gd name="connsiteY2" fmla="*/ 193544 h 193544"/>
                <a:gd name="connsiteX3" fmla="*/ 0 w 403897"/>
                <a:gd name="connsiteY3" fmla="*/ 184666 h 193544"/>
                <a:gd name="connsiteX4" fmla="*/ 0 w 403897"/>
                <a:gd name="connsiteY4" fmla="*/ 0 h 193544"/>
                <a:gd name="connsiteX0" fmla="*/ 0 w 428013"/>
                <a:gd name="connsiteY0" fmla="*/ 0 h 188892"/>
                <a:gd name="connsiteX1" fmla="*/ 383233 w 428013"/>
                <a:gd name="connsiteY1" fmla="*/ 3158 h 188892"/>
                <a:gd name="connsiteX2" fmla="*/ 304950 w 428013"/>
                <a:gd name="connsiteY2" fmla="*/ 188892 h 188892"/>
                <a:gd name="connsiteX3" fmla="*/ 0 w 428013"/>
                <a:gd name="connsiteY3" fmla="*/ 184666 h 188892"/>
                <a:gd name="connsiteX4" fmla="*/ 0 w 428013"/>
                <a:gd name="connsiteY4" fmla="*/ 0 h 188892"/>
                <a:gd name="connsiteX0" fmla="*/ 0 w 383233"/>
                <a:gd name="connsiteY0" fmla="*/ 0 h 188892"/>
                <a:gd name="connsiteX1" fmla="*/ 383233 w 383233"/>
                <a:gd name="connsiteY1" fmla="*/ 3158 h 188892"/>
                <a:gd name="connsiteX2" fmla="*/ 304950 w 383233"/>
                <a:gd name="connsiteY2" fmla="*/ 188892 h 188892"/>
                <a:gd name="connsiteX3" fmla="*/ 0 w 383233"/>
                <a:gd name="connsiteY3" fmla="*/ 184666 h 188892"/>
                <a:gd name="connsiteX4" fmla="*/ 0 w 383233"/>
                <a:gd name="connsiteY4" fmla="*/ 0 h 188892"/>
                <a:gd name="connsiteX0" fmla="*/ 0 w 417918"/>
                <a:gd name="connsiteY0" fmla="*/ 0 h 184666"/>
                <a:gd name="connsiteX1" fmla="*/ 383233 w 417918"/>
                <a:gd name="connsiteY1" fmla="*/ 3158 h 184666"/>
                <a:gd name="connsiteX2" fmla="*/ 392105 w 417918"/>
                <a:gd name="connsiteY2" fmla="*/ 174935 h 184666"/>
                <a:gd name="connsiteX3" fmla="*/ 0 w 417918"/>
                <a:gd name="connsiteY3" fmla="*/ 184666 h 184666"/>
                <a:gd name="connsiteX4" fmla="*/ 0 w 417918"/>
                <a:gd name="connsiteY4" fmla="*/ 0 h 184666"/>
                <a:gd name="connsiteX0" fmla="*/ 0 w 392105"/>
                <a:gd name="connsiteY0" fmla="*/ 0 h 184666"/>
                <a:gd name="connsiteX1" fmla="*/ 383233 w 392105"/>
                <a:gd name="connsiteY1" fmla="*/ 3158 h 184666"/>
                <a:gd name="connsiteX2" fmla="*/ 392105 w 392105"/>
                <a:gd name="connsiteY2" fmla="*/ 174935 h 184666"/>
                <a:gd name="connsiteX3" fmla="*/ 0 w 392105"/>
                <a:gd name="connsiteY3" fmla="*/ 184666 h 184666"/>
                <a:gd name="connsiteX4" fmla="*/ 0 w 392105"/>
                <a:gd name="connsiteY4" fmla="*/ 0 h 184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2105" h="184666">
                  <a:moveTo>
                    <a:pt x="0" y="0"/>
                  </a:moveTo>
                  <a:lnTo>
                    <a:pt x="383233" y="3158"/>
                  </a:lnTo>
                  <a:cubicBezTo>
                    <a:pt x="374356" y="48438"/>
                    <a:pt x="386071" y="105541"/>
                    <a:pt x="392105" y="174935"/>
                  </a:cubicBezTo>
                  <a:lnTo>
                    <a:pt x="0" y="1846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square" lIns="0" rIns="0" rtlCol="0">
              <a:normAutofit lnSpcReduction="10000"/>
            </a:bodyPr>
            <a:lstStyle/>
            <a:p>
              <a:r>
                <a:rPr lang="en-LU" sz="60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Lasso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6E20C30-6669-67B0-3D97-49DF4138B7C5}"/>
              </a:ext>
            </a:extLst>
          </p:cNvPr>
          <p:cNvSpPr txBox="1"/>
          <p:nvPr/>
        </p:nvSpPr>
        <p:spPr>
          <a:xfrm>
            <a:off x="468684" y="1496960"/>
            <a:ext cx="50953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rgbClr val="000000"/>
                </a:solidFill>
                <a:latin typeface="Helvetica" pitchFamily="2" charset="0"/>
              </a:rPr>
              <a:t>ML models were run in a nested cross-validation setting including feature selection and hyperparameter optimization</a:t>
            </a:r>
            <a:endParaRPr lang="en-GB" sz="1600" dirty="0">
              <a:solidFill>
                <a:srgbClr val="00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383E3D-DDD7-023A-A5C6-A02229C493A9}"/>
              </a:ext>
            </a:extLst>
          </p:cNvPr>
          <p:cNvSpPr txBox="1"/>
          <p:nvPr/>
        </p:nvSpPr>
        <p:spPr>
          <a:xfrm>
            <a:off x="273164" y="3212738"/>
            <a:ext cx="5239075" cy="7386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000000"/>
                </a:solidFill>
                <a:latin typeface="Helvetica" pitchFamily="2" charset="0"/>
              </a:rPr>
              <a:t>Treatment effect addressed by filtering out metabolites:</a:t>
            </a:r>
          </a:p>
          <a:p>
            <a:r>
              <a:rPr lang="en-GB" sz="1400" dirty="0">
                <a:solidFill>
                  <a:srgbClr val="000000"/>
                </a:solidFill>
                <a:latin typeface="Helvetica" pitchFamily="2" charset="0"/>
              </a:rPr>
              <a:t>-  with Pearson correlation &gt; 0.2 with </a:t>
            </a:r>
            <a:r>
              <a:rPr lang="de-DE" altLang="de-DE" sz="1400" dirty="0">
                <a:solidFill>
                  <a:srgbClr val="000000"/>
                </a:solidFill>
                <a:ea typeface="ＭＳ Ｐゴシック" charset="-128"/>
              </a:rPr>
              <a:t>3-Methoxytyrosine </a:t>
            </a:r>
            <a:r>
              <a:rPr lang="de-DE" altLang="de-DE" sz="1400" dirty="0" err="1">
                <a:solidFill>
                  <a:srgbClr val="000000"/>
                </a:solidFill>
                <a:ea typeface="ＭＳ Ｐゴシック" charset="-128"/>
              </a:rPr>
              <a:t>levels</a:t>
            </a:r>
            <a:r>
              <a:rPr lang="en-GB" sz="1400" dirty="0">
                <a:solidFill>
                  <a:srgbClr val="000000"/>
                </a:solidFill>
                <a:latin typeface="Helvetica" pitchFamily="2" charset="0"/>
              </a:rPr>
              <a:t> </a:t>
            </a:r>
          </a:p>
          <a:p>
            <a:r>
              <a:rPr lang="en-GB" sz="1400" dirty="0">
                <a:solidFill>
                  <a:srgbClr val="000000"/>
                </a:solidFill>
              </a:rPr>
              <a:t>- Tyrosine and Tryptophan metabolism pathways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08F9056-CD7D-0C79-E792-BD9B547FC6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242" y="4192971"/>
            <a:ext cx="10137516" cy="178166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737FAEF-2CF2-906B-58B0-BC14CE1B1CA4}"/>
              </a:ext>
            </a:extLst>
          </p:cNvPr>
          <p:cNvGrpSpPr/>
          <p:nvPr/>
        </p:nvGrpSpPr>
        <p:grpSpPr>
          <a:xfrm rot="2672049" flipH="1">
            <a:off x="493883" y="4300876"/>
            <a:ext cx="1056058" cy="494010"/>
            <a:chOff x="6572924" y="3552779"/>
            <a:chExt cx="2043831" cy="11249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6A603F91-6FBD-553C-6F75-CD6C904E528D}"/>
                    </a:ext>
                  </a:extLst>
                </p14:cNvPr>
                <p14:cNvContentPartPr/>
                <p14:nvPr/>
              </p14:nvContentPartPr>
              <p14:xfrm rot="1985435">
                <a:off x="6572924" y="3552779"/>
                <a:ext cx="1478274" cy="11249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34804DF8-AB97-2CA5-61C6-8FA2881583DD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 rot="1985435">
                  <a:off x="6526728" y="3470849"/>
                  <a:ext cx="1570204" cy="128794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7B1EF0A0-0DBD-7FE6-599E-B853CC9B772D}"/>
                    </a:ext>
                  </a:extLst>
                </p14:cNvPr>
                <p14:cNvContentPartPr/>
                <p14:nvPr/>
              </p14:nvContentPartPr>
              <p14:xfrm rot="9490102">
                <a:off x="8218236" y="3566810"/>
                <a:ext cx="398519" cy="592218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7B1EF0A0-0DBD-7FE6-599E-B853CC9B772D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 rot="9490102">
                  <a:off x="8148686" y="3484899"/>
                  <a:ext cx="536923" cy="755221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72121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F5C8C-7309-634F-CC57-706FCD28F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LU" dirty="0"/>
              <a:t>ML analyses on metabolomics data: </a:t>
            </a:r>
            <a:r>
              <a:rPr lang="en-GB" sz="3200" dirty="0">
                <a:latin typeface="Helvetica" pitchFamily="2" charset="0"/>
              </a:rPr>
              <a:t>Confounding effects</a:t>
            </a:r>
            <a:endParaRPr lang="en-L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F45F2B-6BFB-16A9-86B0-3B55E7085A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BF9A1BB-A635-1D4A-AE3A-590DE170E7FF}" type="slidenum">
              <a:rPr lang="en-US" altLang="en-US" smtClean="0"/>
              <a:pPr>
                <a:defRPr/>
              </a:pPr>
              <a:t>13</a:t>
            </a:fld>
            <a:endParaRPr lang="en-US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6574FF-5FDA-D82C-1D73-5E67446CEE39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BBFC141-C279-4B4A-BEB4-3C8946E73306}" type="datetime5">
              <a:rPr lang="en-US" smtClean="0"/>
              <a:t>28-Nov-23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8E75EF-D8ED-E197-4ED1-D55F30FCE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174" y="1261363"/>
            <a:ext cx="9168914" cy="54885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45C9AF4-C0DC-0550-29DA-EA9816A37719}"/>
              </a:ext>
            </a:extLst>
          </p:cNvPr>
          <p:cNvSpPr txBox="1"/>
          <p:nvPr/>
        </p:nvSpPr>
        <p:spPr>
          <a:xfrm>
            <a:off x="2114955" y="1229167"/>
            <a:ext cx="70593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latin typeface="Helvetica" pitchFamily="2" charset="0"/>
              </a:rPr>
              <a:t>Confounding effect of medication &gt;&gt; clinical confounders (age, gender, BMI)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442679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BF7656C3-B320-5E49-0766-8DDE730253CE}"/>
              </a:ext>
            </a:extLst>
          </p:cNvPr>
          <p:cNvGrpSpPr/>
          <p:nvPr/>
        </p:nvGrpSpPr>
        <p:grpSpPr>
          <a:xfrm>
            <a:off x="1648302" y="1416878"/>
            <a:ext cx="8164253" cy="5240593"/>
            <a:chOff x="1790771" y="1602513"/>
            <a:chExt cx="7772400" cy="502955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934DC4B-B63C-BB50-A01E-86B9DE99C2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935"/>
            <a:stretch/>
          </p:blipFill>
          <p:spPr>
            <a:xfrm>
              <a:off x="1790771" y="1602513"/>
              <a:ext cx="7772400" cy="5029557"/>
            </a:xfrm>
            <a:prstGeom prst="rect">
              <a:avLst/>
            </a:prstGeom>
          </p:spPr>
        </p:pic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DFD48CF8-29FC-D528-18CC-B984CF549F30}"/>
                </a:ext>
              </a:extLst>
            </p:cNvPr>
            <p:cNvSpPr/>
            <p:nvPr/>
          </p:nvSpPr>
          <p:spPr>
            <a:xfrm>
              <a:off x="1790771" y="2628439"/>
              <a:ext cx="2489105" cy="220864"/>
            </a:xfrm>
            <a:prstGeom prst="roundRect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U"/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E7D89030-29A7-1306-2884-597B20A18137}"/>
                </a:ext>
              </a:extLst>
            </p:cNvPr>
            <p:cNvSpPr/>
            <p:nvPr/>
          </p:nvSpPr>
          <p:spPr>
            <a:xfrm>
              <a:off x="3183559" y="2183277"/>
              <a:ext cx="1096317" cy="220864"/>
            </a:xfrm>
            <a:prstGeom prst="roundRect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U"/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05BFD8A1-571B-C74B-812A-D94A357A1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LU" dirty="0"/>
              <a:t>Xanthines as relevant features from predictive PD diagnosis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ED2769-1CC1-454C-8481-1E672E0BD178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514A1CD-DDA7-674F-A8D8-B290574063CF}" type="datetime5">
              <a:rPr lang="en-US" smtClean="0"/>
              <a:t>28-Nov-23</a:t>
            </a:fld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0D5D29-681D-820E-5628-7B2E203CF9C8}"/>
              </a:ext>
            </a:extLst>
          </p:cNvPr>
          <p:cNvSpPr txBox="1"/>
          <p:nvPr/>
        </p:nvSpPr>
        <p:spPr>
          <a:xfrm>
            <a:off x="1932789" y="1027700"/>
            <a:ext cx="85347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U" sz="1400" i="1" dirty="0"/>
              <a:t>Shap values of (mean -aggregated) KEGG pathways on SVM model with radial kernel (all PD vs. controls)</a:t>
            </a:r>
          </a:p>
        </p:txBody>
      </p:sp>
    </p:spTree>
    <p:extLst>
      <p:ext uri="{BB962C8B-B14F-4D97-AF65-F5344CB8AC3E}">
        <p14:creationId xmlns:p14="http://schemas.microsoft.com/office/powerpoint/2010/main" val="10551488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9AB03-98EC-7DC4-3A5E-FFDEF050F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44" y="292574"/>
            <a:ext cx="12339779" cy="620133"/>
          </a:xfrm>
        </p:spPr>
        <p:txBody>
          <a:bodyPr/>
          <a:lstStyle/>
          <a:p>
            <a:r>
              <a:rPr lang="en-LU" sz="3100" dirty="0"/>
              <a:t>Xanthines as relevant features from predictive UPDRS III (binarized)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91A685-E5B5-6D50-EABF-DDF3D6BC6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BF9A1BB-A635-1D4A-AE3A-590DE170E7FF}" type="slidenum">
              <a:rPr lang="en-US" altLang="en-US" smtClean="0"/>
              <a:pPr>
                <a:defRPr/>
              </a:pPr>
              <a:t>15</a:t>
            </a:fld>
            <a:endParaRPr lang="en-US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EE9F5C-F439-FFB9-5B08-CC5574206C2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E06DAB8-A16D-294A-BAE0-9A86233E9BFE}" type="datetime5">
              <a:rPr lang="en-US" smtClean="0"/>
              <a:t>28-Nov-23</a:t>
            </a:fld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4A986E0-E888-BDFD-AD62-83D5176C000B}"/>
              </a:ext>
            </a:extLst>
          </p:cNvPr>
          <p:cNvGrpSpPr/>
          <p:nvPr/>
        </p:nvGrpSpPr>
        <p:grpSpPr>
          <a:xfrm>
            <a:off x="1586752" y="1331259"/>
            <a:ext cx="8166588" cy="5395386"/>
            <a:chOff x="1644764" y="1725295"/>
            <a:chExt cx="7772400" cy="502928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737ABF1-2BDC-A279-EA5F-B36BD209DC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939"/>
            <a:stretch/>
          </p:blipFill>
          <p:spPr>
            <a:xfrm>
              <a:off x="1644764" y="1725295"/>
              <a:ext cx="7772400" cy="5029289"/>
            </a:xfrm>
            <a:prstGeom prst="rect">
              <a:avLst/>
            </a:prstGeom>
          </p:spPr>
        </p:pic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F3E99D11-9D1D-F02B-5A06-F2924CDD91E3}"/>
                </a:ext>
              </a:extLst>
            </p:cNvPr>
            <p:cNvSpPr/>
            <p:nvPr/>
          </p:nvSpPr>
          <p:spPr>
            <a:xfrm>
              <a:off x="1663928" y="4443185"/>
              <a:ext cx="2489105" cy="220864"/>
            </a:xfrm>
            <a:prstGeom prst="roundRect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U"/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45486E34-EEF7-0330-7A0C-937A2DC82D4B}"/>
                </a:ext>
              </a:extLst>
            </p:cNvPr>
            <p:cNvSpPr/>
            <p:nvPr/>
          </p:nvSpPr>
          <p:spPr>
            <a:xfrm>
              <a:off x="3016364" y="4138385"/>
              <a:ext cx="1136849" cy="220864"/>
            </a:xfrm>
            <a:prstGeom prst="roundRect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U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3982F52-2F2A-8C12-49D3-03FB124FEF6C}"/>
              </a:ext>
            </a:extLst>
          </p:cNvPr>
          <p:cNvSpPr txBox="1"/>
          <p:nvPr/>
        </p:nvSpPr>
        <p:spPr>
          <a:xfrm>
            <a:off x="2717650" y="977701"/>
            <a:ext cx="67008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U" sz="1400" i="1" dirty="0"/>
              <a:t>Shap values of (mean -aggregated) KEGG pathways on Logistic regression model</a:t>
            </a:r>
          </a:p>
        </p:txBody>
      </p:sp>
    </p:spTree>
    <p:extLst>
      <p:ext uri="{BB962C8B-B14F-4D97-AF65-F5344CB8AC3E}">
        <p14:creationId xmlns:p14="http://schemas.microsoft.com/office/powerpoint/2010/main" val="38997487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18981-3D81-4662-88BE-2F0A409A8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Outlook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CAF4B9-7114-4746-AD57-3E7BE209E0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BF9A1BB-A635-1D4A-AE3A-590DE170E7FF}" type="slidenum">
              <a:rPr lang="en-US" altLang="en-US" smtClean="0"/>
              <a:pPr>
                <a:defRPr/>
              </a:pPr>
              <a:t>16</a:t>
            </a:fld>
            <a:endParaRPr lang="en-US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273A0-FADD-41ED-A460-CC3A5D7D43EC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BBFC141-C279-4B4A-BEB4-3C8946E73306}" type="datetime5">
              <a:rPr lang="en-US" smtClean="0"/>
              <a:t>28-Nov-23</a:t>
            </a:fld>
            <a:endParaRPr lang="en-GB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D5B9E1DB-2A2E-BF4D-8AE6-AB2952F02D33}"/>
              </a:ext>
            </a:extLst>
          </p:cNvPr>
          <p:cNvSpPr txBox="1">
            <a:spLocks/>
          </p:cNvSpPr>
          <p:nvPr/>
        </p:nvSpPr>
        <p:spPr bwMode="auto">
          <a:xfrm>
            <a:off x="542532" y="1232678"/>
            <a:ext cx="11425436" cy="4795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04863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685800" indent="-228600" defTabSz="804863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804863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804863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804863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8048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8048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8048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8048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bg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Clr>
                <a:srgbClr val="FFDD00"/>
              </a:buClr>
              <a:buFont typeface="Wingdings" pitchFamily="2" charset="2"/>
              <a:buNone/>
            </a:pPr>
            <a:r>
              <a:rPr lang="en-US" altLang="de-DE" sz="2000" u="none" dirty="0">
                <a:solidFill>
                  <a:schemeClr val="tx1"/>
                </a:solidFill>
              </a:rPr>
              <a:t>• </a:t>
            </a:r>
            <a:r>
              <a:rPr lang="en-US" altLang="de-DE" sz="2000" b="1" u="none" dirty="0">
                <a:solidFill>
                  <a:schemeClr val="tx1"/>
                </a:solidFill>
              </a:rPr>
              <a:t>Metabolic network analysis</a:t>
            </a:r>
            <a:br>
              <a:rPr lang="en-US" altLang="de-DE" sz="2000" u="none" dirty="0">
                <a:solidFill>
                  <a:schemeClr val="tx1"/>
                </a:solidFill>
              </a:rPr>
            </a:br>
            <a:r>
              <a:rPr lang="en-US" altLang="de-DE" sz="2000" u="none" dirty="0">
                <a:solidFill>
                  <a:schemeClr val="tx1"/>
                </a:solidFill>
              </a:rPr>
              <a:t>  </a:t>
            </a:r>
            <a:r>
              <a:rPr lang="en-US" altLang="de-DE" sz="2000" u="none" dirty="0">
                <a:solidFill>
                  <a:schemeClr val="tx1"/>
                </a:solidFill>
                <a:sym typeface="Wingdings" pitchFamily="2" charset="2"/>
              </a:rPr>
              <a:t> Use further methods to exploit </a:t>
            </a:r>
            <a:r>
              <a:rPr lang="en-US" altLang="de-DE" sz="2000" dirty="0">
                <a:solidFill>
                  <a:schemeClr val="tx1"/>
                </a:solidFill>
                <a:sym typeface="Wingdings" pitchFamily="2" charset="2"/>
              </a:rPr>
              <a:t>the graph structure of </a:t>
            </a:r>
            <a:r>
              <a:rPr lang="en-US" altLang="de-DE" sz="2000" u="none" dirty="0">
                <a:solidFill>
                  <a:schemeClr val="tx1"/>
                </a:solidFill>
                <a:sym typeface="Wingdings" pitchFamily="2" charset="2"/>
              </a:rPr>
              <a:t>metabolite-metabolite interaction network</a:t>
            </a:r>
          </a:p>
          <a:p>
            <a:pPr>
              <a:lnSpc>
                <a:spcPct val="130000"/>
              </a:lnSpc>
              <a:spcBef>
                <a:spcPct val="0"/>
              </a:spcBef>
              <a:buClr>
                <a:srgbClr val="FFDD00"/>
              </a:buClr>
              <a:buNone/>
            </a:pPr>
            <a:r>
              <a:rPr lang="en-US" altLang="de-DE" sz="2000" u="none" dirty="0">
                <a:solidFill>
                  <a:schemeClr val="tx1"/>
                </a:solidFill>
                <a:sym typeface="Wingdings" pitchFamily="2" charset="2"/>
              </a:rPr>
              <a:t>   Score enzyme-metabolite subnetwork alterations (including single-cell transcriptomics</a:t>
            </a:r>
            <a:r>
              <a:rPr lang="en-US" altLang="de-DE" sz="20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de-DE" sz="2000" u="none" dirty="0">
                <a:solidFill>
                  <a:schemeClr val="tx1"/>
                </a:solidFill>
                <a:sym typeface="Wingdings" pitchFamily="2" charset="2"/>
              </a:rPr>
              <a:t>data)</a:t>
            </a:r>
            <a:br>
              <a:rPr lang="en-US" altLang="de-DE" sz="2000" u="none" dirty="0">
                <a:solidFill>
                  <a:schemeClr val="tx1"/>
                </a:solidFill>
                <a:sym typeface="Wingdings" pitchFamily="2" charset="2"/>
              </a:rPr>
            </a:br>
            <a:endParaRPr lang="en-US" altLang="de-DE" sz="1500" dirty="0">
              <a:solidFill>
                <a:schemeClr val="tx1"/>
              </a:solidFill>
              <a:sym typeface="Wingdings" pitchFamily="2" charset="2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Clr>
                <a:srgbClr val="FFDD00"/>
              </a:buClr>
              <a:buFont typeface="Wingdings" pitchFamily="2" charset="2"/>
              <a:buNone/>
            </a:pPr>
            <a:br>
              <a:rPr lang="en-US" altLang="de-DE" sz="2000" u="none" dirty="0">
                <a:solidFill>
                  <a:schemeClr val="tx1"/>
                </a:solidFill>
                <a:sym typeface="Wingdings" pitchFamily="2" charset="2"/>
              </a:rPr>
            </a:br>
            <a:endParaRPr lang="en-US" altLang="de-DE" sz="1500" dirty="0">
              <a:solidFill>
                <a:schemeClr val="tx1"/>
              </a:solidFill>
              <a:sym typeface="Wingdings" pitchFamily="2" charset="2"/>
            </a:endParaRPr>
          </a:p>
          <a:p>
            <a:pPr>
              <a:lnSpc>
                <a:spcPct val="130000"/>
              </a:lnSpc>
              <a:spcBef>
                <a:spcPct val="0"/>
              </a:spcBef>
              <a:buClr>
                <a:srgbClr val="FFDD00"/>
              </a:buClr>
              <a:buNone/>
            </a:pPr>
            <a:r>
              <a:rPr lang="en-US" altLang="de-DE" sz="2000" dirty="0">
                <a:solidFill>
                  <a:schemeClr val="tx1"/>
                </a:solidFill>
              </a:rPr>
              <a:t>• </a:t>
            </a:r>
            <a:r>
              <a:rPr lang="en-US" altLang="de-DE" sz="2000" b="1" dirty="0">
                <a:solidFill>
                  <a:schemeClr val="tx1"/>
                </a:solidFill>
              </a:rPr>
              <a:t>Longitudinal machine learning analyses</a:t>
            </a:r>
            <a:endParaRPr lang="en-US" altLang="de-DE" sz="2000" dirty="0">
              <a:solidFill>
                <a:schemeClr val="tx1"/>
              </a:solidFill>
            </a:endParaRPr>
          </a:p>
          <a:p>
            <a:pPr>
              <a:lnSpc>
                <a:spcPct val="130000"/>
              </a:lnSpc>
              <a:spcBef>
                <a:spcPct val="0"/>
              </a:spcBef>
              <a:buClr>
                <a:srgbClr val="FFDD00"/>
              </a:buClr>
              <a:buNone/>
            </a:pPr>
            <a:r>
              <a:rPr lang="en-US" altLang="de-DE" sz="2000" dirty="0">
                <a:solidFill>
                  <a:schemeClr val="tx1"/>
                </a:solidFill>
              </a:rPr>
              <a:t>  </a:t>
            </a:r>
            <a:r>
              <a:rPr lang="en-US" altLang="de-DE" sz="2000" dirty="0">
                <a:solidFill>
                  <a:schemeClr val="tx1"/>
                </a:solidFill>
                <a:sym typeface="Wingdings" pitchFamily="2" charset="2"/>
              </a:rPr>
              <a:t> Prediction of future motor and non-motor outcomes, using temporal differences between first visits as dynamic biomarkers</a:t>
            </a:r>
          </a:p>
          <a:p>
            <a:pPr>
              <a:lnSpc>
                <a:spcPct val="130000"/>
              </a:lnSpc>
              <a:spcBef>
                <a:spcPct val="0"/>
              </a:spcBef>
              <a:buClr>
                <a:srgbClr val="FFDD00"/>
              </a:buClr>
              <a:buNone/>
            </a:pPr>
            <a:endParaRPr lang="en-US" altLang="de-DE" sz="1500" dirty="0">
              <a:solidFill>
                <a:schemeClr val="tx1"/>
              </a:solidFill>
              <a:sym typeface="Wingdings" pitchFamily="2" charset="2"/>
            </a:endParaRPr>
          </a:p>
          <a:p>
            <a:pPr>
              <a:lnSpc>
                <a:spcPct val="130000"/>
              </a:lnSpc>
              <a:spcBef>
                <a:spcPct val="0"/>
              </a:spcBef>
              <a:buClr>
                <a:srgbClr val="FFDD00"/>
              </a:buClr>
              <a:buNone/>
            </a:pPr>
            <a:endParaRPr lang="en-US" altLang="de-DE" sz="2000" dirty="0">
              <a:solidFill>
                <a:schemeClr val="tx1"/>
              </a:solidFill>
              <a:sym typeface="Wingdings" pitchFamily="2" charset="2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Clr>
                <a:srgbClr val="FFDD00"/>
              </a:buClr>
              <a:buFont typeface="Wingdings" pitchFamily="2" charset="2"/>
              <a:buNone/>
            </a:pPr>
            <a:endParaRPr lang="en-US" altLang="de-DE" sz="2000" dirty="0">
              <a:solidFill>
                <a:schemeClr val="tx1"/>
              </a:solidFill>
              <a:sym typeface="Wingdings" pitchFamily="2" charset="2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Clr>
                <a:srgbClr val="FFDD00"/>
              </a:buClr>
              <a:buFont typeface="Wingdings" pitchFamily="2" charset="2"/>
              <a:buNone/>
            </a:pPr>
            <a:br>
              <a:rPr lang="en-US" altLang="de-DE" sz="2000" dirty="0">
                <a:solidFill>
                  <a:schemeClr val="tx1"/>
                </a:solidFill>
                <a:sym typeface="Wingdings" pitchFamily="2" charset="2"/>
              </a:rPr>
            </a:br>
            <a:endParaRPr lang="en-US" altLang="de-DE" sz="2000" dirty="0">
              <a:solidFill>
                <a:schemeClr val="tx1"/>
              </a:solidFill>
              <a:sym typeface="Wingdings" pitchFamily="2" charset="2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Clr>
                <a:srgbClr val="FFDD00"/>
              </a:buClr>
              <a:buFont typeface="Wingdings" pitchFamily="2" charset="2"/>
              <a:buNone/>
            </a:pPr>
            <a:r>
              <a:rPr lang="en-US" altLang="de-DE" sz="2000" dirty="0">
                <a:solidFill>
                  <a:schemeClr val="tx1"/>
                </a:solidFill>
                <a:sym typeface="Wingdings" pitchFamily="2" charset="2"/>
              </a:rPr>
              <a:t> </a:t>
            </a:r>
            <a:endParaRPr lang="en-US" altLang="de-DE" sz="2000" u="none" dirty="0">
              <a:solidFill>
                <a:schemeClr val="tx1"/>
              </a:solidFill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Clr>
                <a:srgbClr val="FFDD00"/>
              </a:buClr>
              <a:buFont typeface="Wingdings" pitchFamily="2" charset="2"/>
              <a:buNone/>
            </a:pPr>
            <a:endParaRPr lang="en-US" altLang="de-DE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5796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7F92351-0A65-1AC5-9FDD-8706AB4B7F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8882" y="1034906"/>
            <a:ext cx="11001309" cy="1389576"/>
          </a:xfrm>
        </p:spPr>
        <p:txBody>
          <a:bodyPr>
            <a:normAutofit/>
          </a:bodyPr>
          <a:lstStyle/>
          <a:p>
            <a:r>
              <a:rPr lang="fr-LU" sz="4400" dirty="0" err="1"/>
              <a:t>LuxPARK</a:t>
            </a:r>
            <a:r>
              <a:rPr lang="fr-LU" sz="4400" dirty="0"/>
              <a:t> </a:t>
            </a:r>
            <a:r>
              <a:rPr lang="fr-LU" sz="4400" dirty="0" err="1"/>
              <a:t>Metabolomics</a:t>
            </a:r>
            <a:r>
              <a:rPr lang="fr-LU" sz="4400" dirty="0"/>
              <a:t> data </a:t>
            </a:r>
            <a:r>
              <a:rPr lang="fr-LU" sz="4400" dirty="0" err="1"/>
              <a:t>analysis</a:t>
            </a:r>
            <a:r>
              <a:rPr lang="fr-LU" sz="4400" dirty="0"/>
              <a:t> and </a:t>
            </a:r>
            <a:r>
              <a:rPr lang="fr-LU" sz="4400" dirty="0" err="1"/>
              <a:t>modelling</a:t>
            </a:r>
            <a:endParaRPr lang="en-LU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2A0C1D-1EDA-42BD-745D-5FD47B7756C7}"/>
              </a:ext>
            </a:extLst>
          </p:cNvPr>
          <p:cNvSpPr txBox="1"/>
          <p:nvPr/>
        </p:nvSpPr>
        <p:spPr>
          <a:xfrm>
            <a:off x="9671830" y="2548181"/>
            <a:ext cx="2311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U" dirty="0">
                <a:solidFill>
                  <a:schemeClr val="tx1">
                    <a:lumMod val="40000"/>
                    <a:lumOff val="60000"/>
                  </a:schemeClr>
                </a:solidFill>
              </a:rPr>
              <a:t>Enrico Glaab   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F5127A-F2AB-817F-E723-924974F07EFC}"/>
              </a:ext>
            </a:extLst>
          </p:cNvPr>
          <p:cNvSpPr txBox="1"/>
          <p:nvPr/>
        </p:nvSpPr>
        <p:spPr>
          <a:xfrm>
            <a:off x="9671830" y="3016016"/>
            <a:ext cx="209836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A. </a:t>
            </a:r>
            <a:r>
              <a:rPr lang="en-GB" sz="1400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Rauschenberger</a:t>
            </a:r>
            <a:r>
              <a:rPr lang="en-GB" sz="14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</a:t>
            </a:r>
          </a:p>
          <a:p>
            <a:r>
              <a:rPr lang="en-GB" sz="14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M. Ali </a:t>
            </a:r>
          </a:p>
          <a:p>
            <a:r>
              <a:rPr lang="en-GB" sz="14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R. Loo</a:t>
            </a:r>
          </a:p>
          <a:p>
            <a:r>
              <a:rPr lang="en-GB" sz="14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F. </a:t>
            </a:r>
            <a:r>
              <a:rPr lang="en-GB" sz="1400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Nasta</a:t>
            </a:r>
            <a:r>
              <a:rPr lang="en-GB" sz="14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</a:t>
            </a:r>
          </a:p>
          <a:p>
            <a:r>
              <a:rPr lang="en-GB" sz="14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S. Le Bars</a:t>
            </a:r>
          </a:p>
          <a:p>
            <a:r>
              <a:rPr lang="en-GB" sz="14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C. </a:t>
            </a:r>
            <a:r>
              <a:rPr lang="en-GB" sz="1400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Brzenczek</a:t>
            </a:r>
            <a:endParaRPr lang="en-GB" sz="1400" dirty="0">
              <a:solidFill>
                <a:schemeClr val="tx1">
                  <a:lumMod val="40000"/>
                  <a:lumOff val="60000"/>
                </a:schemeClr>
              </a:solidFill>
            </a:endParaRPr>
          </a:p>
          <a:p>
            <a:r>
              <a:rPr lang="en-GB" sz="14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L.-C. </a:t>
            </a:r>
            <a:r>
              <a:rPr lang="en-GB" sz="1400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Tranchevent</a:t>
            </a:r>
            <a:r>
              <a:rPr lang="en-GB" sz="14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    </a:t>
            </a:r>
          </a:p>
          <a:p>
            <a:r>
              <a:rPr lang="en-GB" sz="14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Q. Klopfenstein</a:t>
            </a:r>
          </a:p>
          <a:p>
            <a:r>
              <a:rPr lang="en-GB" sz="14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M. </a:t>
            </a:r>
            <a:r>
              <a:rPr lang="en-GB" sz="1400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Ledda</a:t>
            </a:r>
            <a:r>
              <a:rPr lang="en-GB" sz="14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	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EA60B4-EDDE-A8B3-6C58-46309BEE0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7236" y="2548181"/>
            <a:ext cx="3955027" cy="3102447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9B4884F9-B698-B08A-4B20-106FEA8DFA10}"/>
              </a:ext>
            </a:extLst>
          </p:cNvPr>
          <p:cNvSpPr txBox="1">
            <a:spLocks/>
          </p:cNvSpPr>
          <p:nvPr/>
        </p:nvSpPr>
        <p:spPr>
          <a:xfrm>
            <a:off x="789638" y="4099405"/>
            <a:ext cx="10309413" cy="1657600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C5C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LU" dirty="0"/>
              <a:t>Elisa Gómez de Lope</a:t>
            </a:r>
          </a:p>
          <a:p>
            <a:r>
              <a:rPr lang="en-LU" sz="2000" dirty="0"/>
              <a:t>Biomedical Data Science Group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0042C2-3B2E-6CB7-3F8D-B74C010A4B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8640" y="6150834"/>
            <a:ext cx="1774073" cy="60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6015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18981-3D81-4662-88BE-2F0A409A8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/>
              <a:t>Top-</a:t>
            </a:r>
            <a:r>
              <a:rPr lang="de-DE" altLang="de-DE" dirty="0" err="1"/>
              <a:t>ranked</a:t>
            </a:r>
            <a:r>
              <a:rPr lang="de-DE" altLang="de-DE" dirty="0"/>
              <a:t> </a:t>
            </a:r>
            <a:r>
              <a:rPr lang="de-DE" altLang="de-DE" dirty="0" err="1"/>
              <a:t>metabolites</a:t>
            </a:r>
            <a:r>
              <a:rPr lang="de-DE" altLang="de-DE" dirty="0"/>
              <a:t> - de </a:t>
            </a:r>
            <a:r>
              <a:rPr lang="de-DE" altLang="de-DE" dirty="0" err="1"/>
              <a:t>novo</a:t>
            </a:r>
            <a:r>
              <a:rPr lang="de-DE" altLang="de-DE" dirty="0"/>
              <a:t> PD vs. </a:t>
            </a:r>
            <a:r>
              <a:rPr lang="de-DE" altLang="de-DE" dirty="0" err="1"/>
              <a:t>control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CAF4B9-7114-4746-AD57-3E7BE209E0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BF9A1BB-A635-1D4A-AE3A-590DE170E7FF}" type="slidenum">
              <a:rPr lang="en-US" altLang="en-US" smtClean="0"/>
              <a:pPr>
                <a:defRPr/>
              </a:pPr>
              <a:t>18</a:t>
            </a:fld>
            <a:endParaRPr lang="en-US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273A0-FADD-41ED-A460-CC3A5D7D43EC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BBFC141-C279-4B4A-BEB4-3C8946E73306}" type="datetime5">
              <a:rPr lang="en-US" smtClean="0"/>
              <a:t>28-Nov-23</a:t>
            </a:fld>
            <a:endParaRPr lang="en-GB"/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87088838-BD11-F441-956D-B01017CBF3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6139821"/>
              </p:ext>
            </p:extLst>
          </p:nvPr>
        </p:nvGraphicFramePr>
        <p:xfrm>
          <a:off x="2182563" y="1196260"/>
          <a:ext cx="7757580" cy="4742913"/>
        </p:xfrm>
        <a:graphic>
          <a:graphicData uri="http://schemas.openxmlformats.org/drawingml/2006/table">
            <a:tbl>
              <a:tblPr/>
              <a:tblGrid>
                <a:gridCol w="4791240">
                  <a:extLst>
                    <a:ext uri="{9D8B030D-6E8A-4147-A177-3AD203B41FA5}">
                      <a16:colId xmlns:a16="http://schemas.microsoft.com/office/drawing/2014/main" val="3790207530"/>
                    </a:ext>
                  </a:extLst>
                </a:gridCol>
                <a:gridCol w="868922">
                  <a:extLst>
                    <a:ext uri="{9D8B030D-6E8A-4147-A177-3AD203B41FA5}">
                      <a16:colId xmlns:a16="http://schemas.microsoft.com/office/drawing/2014/main" val="3185644053"/>
                    </a:ext>
                  </a:extLst>
                </a:gridCol>
                <a:gridCol w="1048709">
                  <a:extLst>
                    <a:ext uri="{9D8B030D-6E8A-4147-A177-3AD203B41FA5}">
                      <a16:colId xmlns:a16="http://schemas.microsoft.com/office/drawing/2014/main" val="1359040008"/>
                    </a:ext>
                  </a:extLst>
                </a:gridCol>
                <a:gridCol w="1048709">
                  <a:extLst>
                    <a:ext uri="{9D8B030D-6E8A-4147-A177-3AD203B41FA5}">
                      <a16:colId xmlns:a16="http://schemas.microsoft.com/office/drawing/2014/main" val="2889856039"/>
                    </a:ext>
                  </a:extLst>
                </a:gridCol>
              </a:tblGrid>
              <a:tr h="225853">
                <a:tc>
                  <a:txBody>
                    <a:bodyPr/>
                    <a:lstStyle/>
                    <a:p>
                      <a:pPr algn="l" fontAlgn="b">
                        <a:lnSpc>
                          <a:spcPct val="130000"/>
                        </a:lnSpc>
                      </a:pPr>
                      <a:r>
                        <a:rPr lang="de-DE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Metabolite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logFC</a:t>
                      </a:r>
                      <a:endParaRPr lang="de-DE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P.Value</a:t>
                      </a:r>
                      <a:endParaRPr lang="de-DE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adj.P.Val</a:t>
                      </a:r>
                      <a:endParaRPr lang="de-DE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1386535"/>
                  </a:ext>
                </a:extLst>
              </a:tr>
              <a:tr h="225853">
                <a:tc>
                  <a:txBody>
                    <a:bodyPr/>
                    <a:lstStyle/>
                    <a:p>
                      <a:pPr algn="l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oxazepam</a:t>
                      </a:r>
                      <a:r>
                        <a:rPr lang="de-D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</a:t>
                      </a:r>
                      <a:r>
                        <a:rPr lang="de-DE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sedative, </a:t>
                      </a:r>
                      <a:r>
                        <a:rPr lang="de-DE" sz="1300" b="0" i="0" u="none" strike="noStrike" dirty="0" err="1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medication</a:t>
                      </a:r>
                      <a:r>
                        <a:rPr lang="de-DE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300" b="0" i="0" u="none" strike="noStrike" dirty="0" err="1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effect</a:t>
                      </a:r>
                      <a:r>
                        <a:rPr lang="de-D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 dirty="0">
                          <a:solidFill>
                            <a:schemeClr val="accent5"/>
                          </a:solidFill>
                          <a:effectLst/>
                          <a:latin typeface="Calibri" panose="020F0502020204030204" pitchFamily="34" charset="0"/>
                        </a:rPr>
                        <a:t>0.12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1.93E-07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2.87E-04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5428801"/>
                  </a:ext>
                </a:extLst>
              </a:tr>
              <a:tr h="225853">
                <a:tc>
                  <a:txBody>
                    <a:bodyPr/>
                    <a:lstStyle/>
                    <a:p>
                      <a:pPr algn="l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oxalate</a:t>
                      </a:r>
                      <a:r>
                        <a:rPr lang="de-D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</a:t>
                      </a:r>
                      <a:r>
                        <a:rPr lang="de-DE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ethanedioate</a:t>
                      </a:r>
                      <a:r>
                        <a:rPr lang="de-D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-0.26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8.42E-06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3.56E-03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3120411"/>
                  </a:ext>
                </a:extLst>
              </a:tr>
              <a:tr h="225853">
                <a:tc>
                  <a:txBody>
                    <a:bodyPr/>
                    <a:lstStyle/>
                    <a:p>
                      <a:pPr algn="l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X-15674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-0.57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9.45E-06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3.56E-03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6494340"/>
                  </a:ext>
                </a:extLst>
              </a:tr>
              <a:tr h="225853">
                <a:tc>
                  <a:txBody>
                    <a:bodyPr/>
                    <a:lstStyle/>
                    <a:p>
                      <a:pPr algn="l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inosine</a:t>
                      </a:r>
                      <a:endParaRPr lang="de-DE" sz="13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 dirty="0">
                          <a:solidFill>
                            <a:schemeClr val="accent5"/>
                          </a:solidFill>
                          <a:effectLst/>
                          <a:latin typeface="Calibri" panose="020F0502020204030204" pitchFamily="34" charset="0"/>
                        </a:rPr>
                        <a:t>1.70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1.05E-05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3.56E-03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9041947"/>
                  </a:ext>
                </a:extLst>
              </a:tr>
              <a:tr h="225853">
                <a:tc>
                  <a:txBody>
                    <a:bodyPr/>
                    <a:lstStyle/>
                    <a:p>
                      <a:pPr algn="l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X-24494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 dirty="0">
                          <a:solidFill>
                            <a:schemeClr val="accent5"/>
                          </a:solidFill>
                          <a:effectLst/>
                          <a:latin typeface="Calibri" panose="020F0502020204030204" pitchFamily="34" charset="0"/>
                        </a:rPr>
                        <a:t>0.51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1.19E-05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3.56E-03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6769863"/>
                  </a:ext>
                </a:extLst>
              </a:tr>
              <a:tr h="225853">
                <a:tc>
                  <a:txBody>
                    <a:bodyPr/>
                    <a:lstStyle/>
                    <a:p>
                      <a:pPr algn="l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xanthosine</a:t>
                      </a:r>
                      <a:endParaRPr lang="de-DE" sz="13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 dirty="0">
                          <a:solidFill>
                            <a:schemeClr val="accent5"/>
                          </a:solidFill>
                          <a:effectLst/>
                          <a:latin typeface="Calibri" panose="020F0502020204030204" pitchFamily="34" charset="0"/>
                        </a:rPr>
                        <a:t>0.28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2.04E-05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5.06E-03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3516298"/>
                  </a:ext>
                </a:extLst>
              </a:tr>
              <a:tr h="225853">
                <a:tc>
                  <a:txBody>
                    <a:bodyPr/>
                    <a:lstStyle/>
                    <a:p>
                      <a:pPr algn="l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4-hydroxyphenylacetate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 dirty="0">
                          <a:solidFill>
                            <a:schemeClr val="accent5"/>
                          </a:solidFill>
                          <a:effectLst/>
                          <a:latin typeface="Calibri" panose="020F0502020204030204" pitchFamily="34" charset="0"/>
                        </a:rPr>
                        <a:t>0.49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4.04E-05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8.61E-03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4066313"/>
                  </a:ext>
                </a:extLst>
              </a:tr>
              <a:tr h="225853">
                <a:tc>
                  <a:txBody>
                    <a:bodyPr/>
                    <a:lstStyle/>
                    <a:p>
                      <a:pPr algn="l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xanthine</a:t>
                      </a:r>
                      <a:endParaRPr lang="de-DE" sz="13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 dirty="0">
                          <a:solidFill>
                            <a:schemeClr val="accent5"/>
                          </a:solidFill>
                          <a:effectLst/>
                          <a:latin typeface="Calibri" panose="020F0502020204030204" pitchFamily="34" charset="0"/>
                        </a:rPr>
                        <a:t>0.33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4.83E-05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9.00E-03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0066231"/>
                  </a:ext>
                </a:extLst>
              </a:tr>
              <a:tr h="225853">
                <a:tc>
                  <a:txBody>
                    <a:bodyPr/>
                    <a:lstStyle/>
                    <a:p>
                      <a:pPr algn="l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tartronate (hydroxymalonate)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-0.32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6.77E-05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1.08E-02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4179331"/>
                  </a:ext>
                </a:extLst>
              </a:tr>
              <a:tr h="225853">
                <a:tc>
                  <a:txBody>
                    <a:bodyPr/>
                    <a:lstStyle/>
                    <a:p>
                      <a:pPr algn="l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retinal (</a:t>
                      </a:r>
                      <a:r>
                        <a:rPr lang="de-DE" sz="1300" b="0" i="0" u="none" strike="noStrike" dirty="0" err="1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matches</a:t>
                      </a:r>
                      <a:r>
                        <a:rPr lang="de-DE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300" b="0" i="0" u="none" strike="noStrike" dirty="0" err="1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with</a:t>
                      </a:r>
                      <a:r>
                        <a:rPr lang="de-DE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300" b="0" i="0" u="none" strike="noStrike" dirty="0" err="1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decreased</a:t>
                      </a:r>
                      <a:r>
                        <a:rPr lang="de-DE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 ALDH1A1 </a:t>
                      </a:r>
                      <a:r>
                        <a:rPr lang="de-DE" sz="1300" b="0" i="0" u="none" strike="noStrike" dirty="0" err="1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levels</a:t>
                      </a:r>
                      <a:r>
                        <a:rPr lang="de-D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 dirty="0">
                          <a:solidFill>
                            <a:schemeClr val="accent5"/>
                          </a:solidFill>
                          <a:effectLst/>
                          <a:latin typeface="Calibri" panose="020F0502020204030204" pitchFamily="34" charset="0"/>
                        </a:rPr>
                        <a:t>0.33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7.26E-05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1.08E-02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217347"/>
                  </a:ext>
                </a:extLst>
              </a:tr>
              <a:tr h="225853">
                <a:tc>
                  <a:txBody>
                    <a:bodyPr/>
                    <a:lstStyle/>
                    <a:p>
                      <a:pPr algn="l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3-methylcytidine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-0.36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9.33E-05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1.25E-02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8691501"/>
                  </a:ext>
                </a:extLst>
              </a:tr>
              <a:tr h="225853">
                <a:tc>
                  <a:txBody>
                    <a:bodyPr/>
                    <a:lstStyle/>
                    <a:p>
                      <a:pPr algn="l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2-hydroxy-4-(methylthio)butanoic acid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 dirty="0">
                          <a:solidFill>
                            <a:schemeClr val="accent5"/>
                          </a:solidFill>
                          <a:effectLst/>
                          <a:latin typeface="Calibri" panose="020F0502020204030204" pitchFamily="34" charset="0"/>
                        </a:rPr>
                        <a:t>0.23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1.05E-04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1.25E-02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4673522"/>
                  </a:ext>
                </a:extLst>
              </a:tr>
              <a:tr h="225853">
                <a:tc>
                  <a:txBody>
                    <a:bodyPr/>
                    <a:lstStyle/>
                    <a:p>
                      <a:pPr algn="l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cysteine</a:t>
                      </a:r>
                      <a:r>
                        <a:rPr lang="de-D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s-sulfate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 dirty="0">
                          <a:solidFill>
                            <a:schemeClr val="accent5"/>
                          </a:solidFill>
                          <a:effectLst/>
                          <a:latin typeface="Calibri" panose="020F0502020204030204" pitchFamily="34" charset="0"/>
                        </a:rPr>
                        <a:t>0.17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1.09E-04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1.25E-02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9492427"/>
                  </a:ext>
                </a:extLst>
              </a:tr>
              <a:tr h="225853">
                <a:tc>
                  <a:txBody>
                    <a:bodyPr/>
                    <a:lstStyle/>
                    <a:p>
                      <a:pPr algn="l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Tamsulosin (</a:t>
                      </a:r>
                      <a:r>
                        <a:rPr lang="el-G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α1 </a:t>
                      </a:r>
                      <a:r>
                        <a:rPr lang="de-DE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adrenergic</a:t>
                      </a:r>
                      <a:r>
                        <a:rPr lang="de-D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receptor</a:t>
                      </a:r>
                      <a:r>
                        <a:rPr lang="de-D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antagonist</a:t>
                      </a:r>
                      <a:r>
                        <a:rPr lang="de-D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 dirty="0">
                          <a:solidFill>
                            <a:schemeClr val="accent5"/>
                          </a:solidFill>
                          <a:effectLst/>
                          <a:latin typeface="Calibri" panose="020F0502020204030204" pitchFamily="34" charset="0"/>
                        </a:rPr>
                        <a:t>0.33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1.20E-04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1.27E-02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4566981"/>
                  </a:ext>
                </a:extLst>
              </a:tr>
              <a:tr h="225853">
                <a:tc>
                  <a:txBody>
                    <a:bodyPr/>
                    <a:lstStyle/>
                    <a:p>
                      <a:pPr algn="l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X-25454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 dirty="0">
                          <a:solidFill>
                            <a:schemeClr val="accent5"/>
                          </a:solidFill>
                          <a:effectLst/>
                          <a:latin typeface="Calibri" panose="020F0502020204030204" pitchFamily="34" charset="0"/>
                        </a:rPr>
                        <a:t>0.42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1.40E-04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1.39E-02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5351529"/>
                  </a:ext>
                </a:extLst>
              </a:tr>
              <a:tr h="225853">
                <a:tc>
                  <a:txBody>
                    <a:bodyPr/>
                    <a:lstStyle/>
                    <a:p>
                      <a:pPr algn="l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2-butenoylglycine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 dirty="0">
                          <a:solidFill>
                            <a:schemeClr val="accent5"/>
                          </a:solidFill>
                          <a:effectLst/>
                          <a:latin typeface="Calibri" panose="020F0502020204030204" pitchFamily="34" charset="0"/>
                        </a:rPr>
                        <a:t>0.48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1.87E-04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1.75E-02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4426841"/>
                  </a:ext>
                </a:extLst>
              </a:tr>
              <a:tr h="225853">
                <a:tc>
                  <a:txBody>
                    <a:bodyPr/>
                    <a:lstStyle/>
                    <a:p>
                      <a:pPr algn="l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gamma-glutamylalanine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-0.30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2.10E-04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1.84E-02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3224220"/>
                  </a:ext>
                </a:extLst>
              </a:tr>
              <a:tr h="225853">
                <a:tc>
                  <a:txBody>
                    <a:bodyPr/>
                    <a:lstStyle/>
                    <a:p>
                      <a:pPr algn="l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butyrate/isobutyrate (4:0)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 dirty="0">
                          <a:solidFill>
                            <a:schemeClr val="accent5"/>
                          </a:solidFill>
                          <a:effectLst/>
                          <a:latin typeface="Calibri" panose="020F0502020204030204" pitchFamily="34" charset="0"/>
                        </a:rPr>
                        <a:t>0.42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2.65E-04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2.12E-02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7150455"/>
                  </a:ext>
                </a:extLst>
              </a:tr>
              <a:tr h="225853">
                <a:tc>
                  <a:txBody>
                    <a:bodyPr/>
                    <a:lstStyle/>
                    <a:p>
                      <a:pPr algn="l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hypoxanthine</a:t>
                      </a:r>
                      <a:endParaRPr lang="de-DE" sz="13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 dirty="0">
                          <a:solidFill>
                            <a:schemeClr val="accent5"/>
                          </a:solidFill>
                          <a:effectLst/>
                          <a:latin typeface="Calibri" panose="020F0502020204030204" pitchFamily="34" charset="0"/>
                        </a:rPr>
                        <a:t>0.83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2.70E-04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2.12E-02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1736595"/>
                  </a:ext>
                </a:extLst>
              </a:tr>
              <a:tr h="225853">
                <a:tc>
                  <a:txBody>
                    <a:bodyPr/>
                    <a:lstStyle/>
                    <a:p>
                      <a:pPr algn="l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glutamine conjugate of C6H10O2 (1)*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 dirty="0">
                          <a:solidFill>
                            <a:schemeClr val="accent5"/>
                          </a:solidFill>
                          <a:effectLst/>
                          <a:latin typeface="Calibri" panose="020F0502020204030204" pitchFamily="34" charset="0"/>
                        </a:rPr>
                        <a:t>0.32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3.03E-04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2.17E-02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6664722"/>
                  </a:ext>
                </a:extLst>
              </a:tr>
            </a:tbl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6555A400-014B-66EC-ACFD-D0447CF824DD}"/>
              </a:ext>
            </a:extLst>
          </p:cNvPr>
          <p:cNvSpPr txBox="1"/>
          <p:nvPr/>
        </p:nvSpPr>
        <p:spPr>
          <a:xfrm>
            <a:off x="5712539" y="2770745"/>
            <a:ext cx="1208836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de-DE" sz="1600" b="1" i="0" u="none" strike="noStrike" dirty="0" err="1">
                <a:solidFill>
                  <a:schemeClr val="tx2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Xanthine</a:t>
            </a:r>
            <a:endParaRPr lang="de-DE" sz="1600" b="1" i="0" u="none" strike="noStrike" dirty="0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</a:endParaRPr>
          </a:p>
          <a:p>
            <a:pPr algn="ctr"/>
            <a:r>
              <a:rPr lang="de-DE" sz="1600" b="1" i="0" u="none" strike="noStrike" dirty="0" err="1">
                <a:solidFill>
                  <a:schemeClr val="tx2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metabolism</a:t>
            </a:r>
            <a:endParaRPr lang="de-DE" sz="1600" b="1" dirty="0"/>
          </a:p>
        </p:txBody>
      </p:sp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9A7CB7E9-CE5E-CD28-92ED-FAAB6738886E}"/>
              </a:ext>
            </a:extLst>
          </p:cNvPr>
          <p:cNvCxnSpPr>
            <a:cxnSpLocks/>
          </p:cNvCxnSpPr>
          <p:nvPr/>
        </p:nvCxnSpPr>
        <p:spPr>
          <a:xfrm>
            <a:off x="2722819" y="2251344"/>
            <a:ext cx="2989720" cy="68035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E8B58B3C-AB8A-E019-2A70-D7812DB4894F}"/>
              </a:ext>
            </a:extLst>
          </p:cNvPr>
          <p:cNvCxnSpPr>
            <a:cxnSpLocks/>
          </p:cNvCxnSpPr>
          <p:nvPr/>
        </p:nvCxnSpPr>
        <p:spPr>
          <a:xfrm>
            <a:off x="2979757" y="2689651"/>
            <a:ext cx="2732782" cy="32502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52C2723E-4D5F-CF1C-879A-FD8ECDDE00F4}"/>
              </a:ext>
            </a:extLst>
          </p:cNvPr>
          <p:cNvCxnSpPr>
            <a:cxnSpLocks/>
          </p:cNvCxnSpPr>
          <p:nvPr/>
        </p:nvCxnSpPr>
        <p:spPr>
          <a:xfrm>
            <a:off x="2836174" y="3143073"/>
            <a:ext cx="2876365" cy="3601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66FAB139-46EA-4568-1A99-02DED43F84DE}"/>
              </a:ext>
            </a:extLst>
          </p:cNvPr>
          <p:cNvCxnSpPr>
            <a:cxnSpLocks/>
          </p:cNvCxnSpPr>
          <p:nvPr/>
        </p:nvCxnSpPr>
        <p:spPr>
          <a:xfrm flipV="1">
            <a:off x="3161689" y="3355520"/>
            <a:ext cx="2901334" cy="227381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71194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18981-3D81-4662-88BE-2F0A409A8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/>
              <a:t>Top-</a:t>
            </a:r>
            <a:r>
              <a:rPr lang="de-DE" altLang="de-DE" dirty="0" err="1"/>
              <a:t>ranked</a:t>
            </a:r>
            <a:r>
              <a:rPr lang="de-DE" altLang="de-DE" dirty="0"/>
              <a:t> </a:t>
            </a:r>
            <a:r>
              <a:rPr lang="de-DE" altLang="de-DE" dirty="0" err="1"/>
              <a:t>metabolites</a:t>
            </a:r>
            <a:r>
              <a:rPr lang="de-DE" altLang="de-DE" dirty="0"/>
              <a:t> - de </a:t>
            </a:r>
            <a:r>
              <a:rPr lang="de-DE" altLang="de-DE" dirty="0" err="1"/>
              <a:t>novo</a:t>
            </a:r>
            <a:r>
              <a:rPr lang="de-DE" altLang="de-DE" dirty="0"/>
              <a:t> PD vs. </a:t>
            </a:r>
            <a:r>
              <a:rPr lang="de-DE" altLang="de-DE" dirty="0" err="1"/>
              <a:t>control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CAF4B9-7114-4746-AD57-3E7BE209E0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BF9A1BB-A635-1D4A-AE3A-590DE170E7FF}" type="slidenum">
              <a:rPr lang="en-US" altLang="en-US" smtClean="0"/>
              <a:pPr>
                <a:defRPr/>
              </a:pPr>
              <a:t>19</a:t>
            </a:fld>
            <a:endParaRPr lang="en-US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273A0-FADD-41ED-A460-CC3A5D7D43EC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BBFC141-C279-4B4A-BEB4-3C8946E73306}" type="datetime5">
              <a:rPr lang="en-US" smtClean="0"/>
              <a:t>28-Nov-23</a:t>
            </a:fld>
            <a:endParaRPr lang="en-GB"/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87088838-BD11-F441-956D-B01017CBF302}"/>
              </a:ext>
            </a:extLst>
          </p:cNvPr>
          <p:cNvGraphicFramePr>
            <a:graphicFrameLocks noGrp="1"/>
          </p:cNvGraphicFramePr>
          <p:nvPr/>
        </p:nvGraphicFramePr>
        <p:xfrm>
          <a:off x="842680" y="1068440"/>
          <a:ext cx="9941194" cy="4742913"/>
        </p:xfrm>
        <a:graphic>
          <a:graphicData uri="http://schemas.openxmlformats.org/drawingml/2006/table">
            <a:tbl>
              <a:tblPr/>
              <a:tblGrid>
                <a:gridCol w="4791240">
                  <a:extLst>
                    <a:ext uri="{9D8B030D-6E8A-4147-A177-3AD203B41FA5}">
                      <a16:colId xmlns:a16="http://schemas.microsoft.com/office/drawing/2014/main" val="3790207530"/>
                    </a:ext>
                  </a:extLst>
                </a:gridCol>
                <a:gridCol w="868922">
                  <a:extLst>
                    <a:ext uri="{9D8B030D-6E8A-4147-A177-3AD203B41FA5}">
                      <a16:colId xmlns:a16="http://schemas.microsoft.com/office/drawing/2014/main" val="3185644053"/>
                    </a:ext>
                  </a:extLst>
                </a:gridCol>
                <a:gridCol w="1159981">
                  <a:extLst>
                    <a:ext uri="{9D8B030D-6E8A-4147-A177-3AD203B41FA5}">
                      <a16:colId xmlns:a16="http://schemas.microsoft.com/office/drawing/2014/main" val="3442320549"/>
                    </a:ext>
                  </a:extLst>
                </a:gridCol>
                <a:gridCol w="1023633">
                  <a:extLst>
                    <a:ext uri="{9D8B030D-6E8A-4147-A177-3AD203B41FA5}">
                      <a16:colId xmlns:a16="http://schemas.microsoft.com/office/drawing/2014/main" val="2853915400"/>
                    </a:ext>
                  </a:extLst>
                </a:gridCol>
                <a:gridCol w="1048709">
                  <a:extLst>
                    <a:ext uri="{9D8B030D-6E8A-4147-A177-3AD203B41FA5}">
                      <a16:colId xmlns:a16="http://schemas.microsoft.com/office/drawing/2014/main" val="1359040008"/>
                    </a:ext>
                  </a:extLst>
                </a:gridCol>
                <a:gridCol w="1048709">
                  <a:extLst>
                    <a:ext uri="{9D8B030D-6E8A-4147-A177-3AD203B41FA5}">
                      <a16:colId xmlns:a16="http://schemas.microsoft.com/office/drawing/2014/main" val="2889856039"/>
                    </a:ext>
                  </a:extLst>
                </a:gridCol>
              </a:tblGrid>
              <a:tr h="225853">
                <a:tc>
                  <a:txBody>
                    <a:bodyPr/>
                    <a:lstStyle/>
                    <a:p>
                      <a:pPr algn="l" fontAlgn="b">
                        <a:lnSpc>
                          <a:spcPct val="130000"/>
                        </a:lnSpc>
                      </a:pPr>
                      <a:r>
                        <a:rPr lang="de-DE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Metabolite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logFC</a:t>
                      </a:r>
                      <a:endParaRPr lang="de-DE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AveExpr</a:t>
                      </a:r>
                      <a:endParaRPr lang="de-DE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P.Value</a:t>
                      </a:r>
                      <a:endParaRPr lang="de-DE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adj.P.Val</a:t>
                      </a:r>
                      <a:endParaRPr lang="de-DE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1386535"/>
                  </a:ext>
                </a:extLst>
              </a:tr>
              <a:tr h="225853">
                <a:tc>
                  <a:txBody>
                    <a:bodyPr/>
                    <a:lstStyle/>
                    <a:p>
                      <a:pPr algn="l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oxazepam</a:t>
                      </a:r>
                      <a:r>
                        <a:rPr lang="de-D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</a:t>
                      </a:r>
                      <a:r>
                        <a:rPr lang="de-DE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sedative, </a:t>
                      </a:r>
                      <a:r>
                        <a:rPr lang="de-DE" sz="1300" b="0" i="0" u="none" strike="noStrike" dirty="0" err="1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medication</a:t>
                      </a:r>
                      <a:r>
                        <a:rPr lang="de-DE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300" b="0" i="0" u="none" strike="noStrike" dirty="0" err="1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effect</a:t>
                      </a:r>
                      <a:r>
                        <a:rPr lang="de-D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 dirty="0">
                          <a:solidFill>
                            <a:schemeClr val="accent5"/>
                          </a:solidFill>
                          <a:effectLst/>
                          <a:latin typeface="Calibri" panose="020F0502020204030204" pitchFamily="34" charset="0"/>
                        </a:rPr>
                        <a:t>0.12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-1.99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5.26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1.93E-07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2.87E-04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5428801"/>
                  </a:ext>
                </a:extLst>
              </a:tr>
              <a:tr h="225853">
                <a:tc>
                  <a:txBody>
                    <a:bodyPr/>
                    <a:lstStyle/>
                    <a:p>
                      <a:pPr algn="l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oxalate</a:t>
                      </a:r>
                      <a:r>
                        <a:rPr lang="de-D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</a:t>
                      </a:r>
                      <a:r>
                        <a:rPr lang="de-DE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ethanedioate</a:t>
                      </a:r>
                      <a:r>
                        <a:rPr lang="de-D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-0.26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-4.49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8.42E-06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3.56E-03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3120411"/>
                  </a:ext>
                </a:extLst>
              </a:tr>
              <a:tr h="225853">
                <a:tc>
                  <a:txBody>
                    <a:bodyPr/>
                    <a:lstStyle/>
                    <a:p>
                      <a:pPr algn="l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X-15674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-0.57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-0.35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-4.47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9.45E-06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3.56E-03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6494340"/>
                  </a:ext>
                </a:extLst>
              </a:tr>
              <a:tr h="225853">
                <a:tc>
                  <a:txBody>
                    <a:bodyPr/>
                    <a:lstStyle/>
                    <a:p>
                      <a:pPr algn="l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inosine</a:t>
                      </a:r>
                      <a:endParaRPr lang="de-DE" sz="13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 dirty="0">
                          <a:solidFill>
                            <a:schemeClr val="accent5"/>
                          </a:solidFill>
                          <a:effectLst/>
                          <a:latin typeface="Calibri" panose="020F0502020204030204" pitchFamily="34" charset="0"/>
                        </a:rPr>
                        <a:t>1.70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4.44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1.05E-05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3.56E-03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9041947"/>
                  </a:ext>
                </a:extLst>
              </a:tr>
              <a:tr h="225853">
                <a:tc>
                  <a:txBody>
                    <a:bodyPr/>
                    <a:lstStyle/>
                    <a:p>
                      <a:pPr algn="l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X-24494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 dirty="0">
                          <a:solidFill>
                            <a:schemeClr val="accent5"/>
                          </a:solidFill>
                          <a:effectLst/>
                          <a:latin typeface="Calibri" panose="020F0502020204030204" pitchFamily="34" charset="0"/>
                        </a:rPr>
                        <a:t>0.51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4.41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1.19E-05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3.56E-03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6769863"/>
                  </a:ext>
                </a:extLst>
              </a:tr>
              <a:tr h="225853">
                <a:tc>
                  <a:txBody>
                    <a:bodyPr/>
                    <a:lstStyle/>
                    <a:p>
                      <a:pPr algn="l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xanthosine</a:t>
                      </a:r>
                      <a:endParaRPr lang="de-DE" sz="13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 dirty="0">
                          <a:solidFill>
                            <a:schemeClr val="accent5"/>
                          </a:solidFill>
                          <a:effectLst/>
                          <a:latin typeface="Calibri" panose="020F0502020204030204" pitchFamily="34" charset="0"/>
                        </a:rPr>
                        <a:t>0.28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2.04E-05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5.06E-03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3516298"/>
                  </a:ext>
                </a:extLst>
              </a:tr>
              <a:tr h="225853">
                <a:tc>
                  <a:txBody>
                    <a:bodyPr/>
                    <a:lstStyle/>
                    <a:p>
                      <a:pPr algn="l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4-hydroxyphenylacetate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 dirty="0">
                          <a:solidFill>
                            <a:schemeClr val="accent5"/>
                          </a:solidFill>
                          <a:effectLst/>
                          <a:latin typeface="Calibri" panose="020F0502020204030204" pitchFamily="34" charset="0"/>
                        </a:rPr>
                        <a:t>0.49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4.04E-05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8.61E-03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4066313"/>
                  </a:ext>
                </a:extLst>
              </a:tr>
              <a:tr h="225853">
                <a:tc>
                  <a:txBody>
                    <a:bodyPr/>
                    <a:lstStyle/>
                    <a:p>
                      <a:pPr algn="l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xanthine</a:t>
                      </a:r>
                      <a:endParaRPr lang="de-DE" sz="13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 dirty="0">
                          <a:solidFill>
                            <a:schemeClr val="accent5"/>
                          </a:solidFill>
                          <a:effectLst/>
                          <a:latin typeface="Calibri" panose="020F0502020204030204" pitchFamily="34" charset="0"/>
                        </a:rPr>
                        <a:t>0.33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4.83E-05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9.00E-03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0066231"/>
                  </a:ext>
                </a:extLst>
              </a:tr>
              <a:tr h="225853">
                <a:tc>
                  <a:txBody>
                    <a:bodyPr/>
                    <a:lstStyle/>
                    <a:p>
                      <a:pPr algn="l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tartronate (hydroxymalonate)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-0.32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-4.01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6.77E-05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1.08E-02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4179331"/>
                  </a:ext>
                </a:extLst>
              </a:tr>
              <a:tr h="225853">
                <a:tc>
                  <a:txBody>
                    <a:bodyPr/>
                    <a:lstStyle/>
                    <a:p>
                      <a:pPr algn="l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retinal (</a:t>
                      </a:r>
                      <a:r>
                        <a:rPr lang="de-DE" sz="1300" b="0" i="0" u="none" strike="noStrike" dirty="0" err="1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matches</a:t>
                      </a:r>
                      <a:r>
                        <a:rPr lang="de-DE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300" b="0" i="0" u="none" strike="noStrike" dirty="0" err="1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with</a:t>
                      </a:r>
                      <a:r>
                        <a:rPr lang="de-DE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300" b="0" i="0" u="none" strike="noStrike" dirty="0" err="1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decreased</a:t>
                      </a:r>
                      <a:r>
                        <a:rPr lang="de-DE" sz="13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 ALDH1A1 </a:t>
                      </a:r>
                      <a:r>
                        <a:rPr lang="de-DE" sz="1300" b="0" i="0" u="none" strike="noStrike" dirty="0" err="1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levels</a:t>
                      </a:r>
                      <a:r>
                        <a:rPr lang="de-D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 dirty="0">
                          <a:solidFill>
                            <a:schemeClr val="accent5"/>
                          </a:solidFill>
                          <a:effectLst/>
                          <a:latin typeface="Calibri" panose="020F0502020204030204" pitchFamily="34" charset="0"/>
                        </a:rPr>
                        <a:t>0.33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-0.55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7.26E-05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1.08E-02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217347"/>
                  </a:ext>
                </a:extLst>
              </a:tr>
              <a:tr h="225853">
                <a:tc>
                  <a:txBody>
                    <a:bodyPr/>
                    <a:lstStyle/>
                    <a:p>
                      <a:pPr algn="l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3-methylcytidine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-0.36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-3.93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9.33E-05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1.25E-02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8691501"/>
                  </a:ext>
                </a:extLst>
              </a:tr>
              <a:tr h="225853">
                <a:tc>
                  <a:txBody>
                    <a:bodyPr/>
                    <a:lstStyle/>
                    <a:p>
                      <a:pPr algn="l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2-hydroxy-4-(methylthio)butanoic acid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 dirty="0">
                          <a:solidFill>
                            <a:schemeClr val="accent5"/>
                          </a:solidFill>
                          <a:effectLst/>
                          <a:latin typeface="Calibri" panose="020F0502020204030204" pitchFamily="34" charset="0"/>
                        </a:rPr>
                        <a:t>0.23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1.05E-04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1.25E-02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4673522"/>
                  </a:ext>
                </a:extLst>
              </a:tr>
              <a:tr h="225853">
                <a:tc>
                  <a:txBody>
                    <a:bodyPr/>
                    <a:lstStyle/>
                    <a:p>
                      <a:pPr algn="l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cysteine</a:t>
                      </a:r>
                      <a:r>
                        <a:rPr lang="de-D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s-sulfate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 dirty="0">
                          <a:solidFill>
                            <a:schemeClr val="accent5"/>
                          </a:solidFill>
                          <a:effectLst/>
                          <a:latin typeface="Calibri" panose="020F0502020204030204" pitchFamily="34" charset="0"/>
                        </a:rPr>
                        <a:t>0.17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1.09E-04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1.25E-02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9492427"/>
                  </a:ext>
                </a:extLst>
              </a:tr>
              <a:tr h="225853">
                <a:tc>
                  <a:txBody>
                    <a:bodyPr/>
                    <a:lstStyle/>
                    <a:p>
                      <a:pPr algn="l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Tamsulosin (</a:t>
                      </a:r>
                      <a:r>
                        <a:rPr lang="el-G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α1 </a:t>
                      </a:r>
                      <a:r>
                        <a:rPr lang="de-DE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adrenergic</a:t>
                      </a:r>
                      <a:r>
                        <a:rPr lang="de-D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receptor</a:t>
                      </a:r>
                      <a:r>
                        <a:rPr lang="de-D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antagonist</a:t>
                      </a:r>
                      <a:r>
                        <a:rPr lang="de-D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 dirty="0">
                          <a:solidFill>
                            <a:schemeClr val="accent5"/>
                          </a:solidFill>
                          <a:effectLst/>
                          <a:latin typeface="Calibri" panose="020F0502020204030204" pitchFamily="34" charset="0"/>
                        </a:rPr>
                        <a:t>0.33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-2.29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1.20E-04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1.27E-02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4566981"/>
                  </a:ext>
                </a:extLst>
              </a:tr>
              <a:tr h="225853">
                <a:tc>
                  <a:txBody>
                    <a:bodyPr/>
                    <a:lstStyle/>
                    <a:p>
                      <a:pPr algn="l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X-25454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 dirty="0">
                          <a:solidFill>
                            <a:schemeClr val="accent5"/>
                          </a:solidFill>
                          <a:effectLst/>
                          <a:latin typeface="Calibri" panose="020F0502020204030204" pitchFamily="34" charset="0"/>
                        </a:rPr>
                        <a:t>0.42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-0.43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1.40E-04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1.39E-02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5351529"/>
                  </a:ext>
                </a:extLst>
              </a:tr>
              <a:tr h="225853">
                <a:tc>
                  <a:txBody>
                    <a:bodyPr/>
                    <a:lstStyle/>
                    <a:p>
                      <a:pPr algn="l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2-butenoylglycine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 dirty="0">
                          <a:solidFill>
                            <a:schemeClr val="accent5"/>
                          </a:solidFill>
                          <a:effectLst/>
                          <a:latin typeface="Calibri" panose="020F0502020204030204" pitchFamily="34" charset="0"/>
                        </a:rPr>
                        <a:t>0.48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1.87E-04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1.75E-02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4426841"/>
                  </a:ext>
                </a:extLst>
              </a:tr>
              <a:tr h="225853">
                <a:tc>
                  <a:txBody>
                    <a:bodyPr/>
                    <a:lstStyle/>
                    <a:p>
                      <a:pPr algn="l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gamma-glutamylalanine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-0.30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-3.73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2.10E-04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1.84E-02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3224220"/>
                  </a:ext>
                </a:extLst>
              </a:tr>
              <a:tr h="225853">
                <a:tc>
                  <a:txBody>
                    <a:bodyPr/>
                    <a:lstStyle/>
                    <a:p>
                      <a:pPr algn="l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butyrate/isobutyrate (4:0)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 dirty="0">
                          <a:solidFill>
                            <a:schemeClr val="accent5"/>
                          </a:solidFill>
                          <a:effectLst/>
                          <a:latin typeface="Calibri" panose="020F0502020204030204" pitchFamily="34" charset="0"/>
                        </a:rPr>
                        <a:t>0.42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-0.48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2.65E-04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2.12E-02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7150455"/>
                  </a:ext>
                </a:extLst>
              </a:tr>
              <a:tr h="225853">
                <a:tc>
                  <a:txBody>
                    <a:bodyPr/>
                    <a:lstStyle/>
                    <a:p>
                      <a:pPr algn="l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hypoxanthine</a:t>
                      </a:r>
                      <a:endParaRPr lang="de-DE" sz="13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 dirty="0">
                          <a:solidFill>
                            <a:schemeClr val="accent5"/>
                          </a:solidFill>
                          <a:effectLst/>
                          <a:latin typeface="Calibri" panose="020F0502020204030204" pitchFamily="34" charset="0"/>
                        </a:rPr>
                        <a:t>0.83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2.70E-04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2.12E-02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1736595"/>
                  </a:ext>
                </a:extLst>
              </a:tr>
              <a:tr h="225853">
                <a:tc>
                  <a:txBody>
                    <a:bodyPr/>
                    <a:lstStyle/>
                    <a:p>
                      <a:pPr algn="l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glutamine conjugate of C6H10O2 (1)*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 dirty="0">
                          <a:solidFill>
                            <a:schemeClr val="accent5"/>
                          </a:solidFill>
                          <a:effectLst/>
                          <a:latin typeface="Calibri" panose="020F0502020204030204" pitchFamily="34" charset="0"/>
                        </a:rPr>
                        <a:t>0.32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3.03E-04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30000"/>
                        </a:lnSpc>
                      </a:pPr>
                      <a:r>
                        <a:rPr lang="de-D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2.17E-02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6664722"/>
                  </a:ext>
                </a:extLst>
              </a:tr>
            </a:tbl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6555A400-014B-66EC-ACFD-D0447CF824DD}"/>
              </a:ext>
            </a:extLst>
          </p:cNvPr>
          <p:cNvSpPr txBox="1"/>
          <p:nvPr/>
        </p:nvSpPr>
        <p:spPr>
          <a:xfrm>
            <a:off x="4372656" y="2642925"/>
            <a:ext cx="1208836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de-DE" sz="1600" b="1" i="0" u="none" strike="noStrike" dirty="0" err="1">
                <a:solidFill>
                  <a:schemeClr val="tx2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Xanthine</a:t>
            </a:r>
            <a:endParaRPr lang="de-DE" sz="1600" b="1" i="0" u="none" strike="noStrike" dirty="0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</a:endParaRPr>
          </a:p>
          <a:p>
            <a:pPr algn="ctr"/>
            <a:r>
              <a:rPr lang="de-DE" sz="1600" b="1" i="0" u="none" strike="noStrike" dirty="0" err="1">
                <a:solidFill>
                  <a:schemeClr val="tx2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metabolism</a:t>
            </a:r>
            <a:endParaRPr lang="de-DE" sz="1600" b="1" dirty="0"/>
          </a:p>
        </p:txBody>
      </p:sp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9A7CB7E9-CE5E-CD28-92ED-FAAB6738886E}"/>
              </a:ext>
            </a:extLst>
          </p:cNvPr>
          <p:cNvCxnSpPr>
            <a:cxnSpLocks/>
          </p:cNvCxnSpPr>
          <p:nvPr/>
        </p:nvCxnSpPr>
        <p:spPr>
          <a:xfrm>
            <a:off x="1382936" y="2123524"/>
            <a:ext cx="2989720" cy="68035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E8B58B3C-AB8A-E019-2A70-D7812DB4894F}"/>
              </a:ext>
            </a:extLst>
          </p:cNvPr>
          <p:cNvCxnSpPr>
            <a:cxnSpLocks/>
          </p:cNvCxnSpPr>
          <p:nvPr/>
        </p:nvCxnSpPr>
        <p:spPr>
          <a:xfrm>
            <a:off x="1639874" y="2561831"/>
            <a:ext cx="2732782" cy="32502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52C2723E-4D5F-CF1C-879A-FD8ECDDE00F4}"/>
              </a:ext>
            </a:extLst>
          </p:cNvPr>
          <p:cNvCxnSpPr>
            <a:cxnSpLocks/>
          </p:cNvCxnSpPr>
          <p:nvPr/>
        </p:nvCxnSpPr>
        <p:spPr>
          <a:xfrm>
            <a:off x="1496291" y="3015253"/>
            <a:ext cx="2876365" cy="3601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66FAB139-46EA-4568-1A99-02DED43F84DE}"/>
              </a:ext>
            </a:extLst>
          </p:cNvPr>
          <p:cNvCxnSpPr>
            <a:cxnSpLocks/>
          </p:cNvCxnSpPr>
          <p:nvPr/>
        </p:nvCxnSpPr>
        <p:spPr>
          <a:xfrm flipV="1">
            <a:off x="1821806" y="3227700"/>
            <a:ext cx="2901334" cy="227381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9289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18981-3D81-4662-88BE-2F0A409A8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err="1"/>
              <a:t>LuxPARK</a:t>
            </a:r>
            <a:r>
              <a:rPr lang="de-DE" altLang="de-DE" dirty="0"/>
              <a:t> </a:t>
            </a:r>
            <a:r>
              <a:rPr lang="de-DE" altLang="de-DE" dirty="0" err="1"/>
              <a:t>metabolomics</a:t>
            </a:r>
            <a:r>
              <a:rPr lang="de-DE" altLang="de-DE" dirty="0"/>
              <a:t> </a:t>
            </a:r>
            <a:r>
              <a:rPr lang="de-DE" altLang="de-DE" dirty="0" err="1"/>
              <a:t>analysis</a:t>
            </a:r>
            <a:r>
              <a:rPr lang="de-DE" altLang="de-DE" dirty="0"/>
              <a:t> and </a:t>
            </a:r>
            <a:r>
              <a:rPr lang="de-DE" altLang="de-DE" dirty="0" err="1"/>
              <a:t>modelling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CAF4B9-7114-4746-AD57-3E7BE209E0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BF9A1BB-A635-1D4A-AE3A-590DE170E7FF}" type="slidenum">
              <a:rPr lang="en-US" altLang="en-US" smtClean="0"/>
              <a:pPr>
                <a:defRPr/>
              </a:pPr>
              <a:t>2</a:t>
            </a:fld>
            <a:endParaRPr lang="en-US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273A0-FADD-41ED-A460-CC3A5D7D43EC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BBFC141-C279-4B4A-BEB4-3C8946E73306}" type="datetime5">
              <a:rPr lang="en-US" smtClean="0"/>
              <a:t>28-Nov-23</a:t>
            </a:fld>
            <a:endParaRPr lang="en-GB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BAD521A2-9C69-CA49-AEB8-A4E698D43D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929" y="1202825"/>
            <a:ext cx="10725150" cy="4681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b="1" dirty="0">
                <a:solidFill>
                  <a:srgbClr val="000000"/>
                </a:solidFill>
                <a:latin typeface="Frutiger LT Com 55 Roman" pitchFamily="34" charset="0"/>
              </a:rPr>
              <a:t>Goals</a:t>
            </a:r>
            <a:r>
              <a:rPr lang="de-DE" altLang="de-DE" dirty="0">
                <a:solidFill>
                  <a:srgbClr val="000000"/>
                </a:solidFill>
                <a:latin typeface="Frutiger LT Com 55 Roman" pitchFamily="34" charset="0"/>
              </a:rPr>
              <a:t>: - </a:t>
            </a:r>
            <a:r>
              <a:rPr lang="de-DE" altLang="de-DE" dirty="0" err="1">
                <a:solidFill>
                  <a:srgbClr val="000000"/>
                </a:solidFill>
                <a:latin typeface="Frutiger LT Com 55 Roman" pitchFamily="34" charset="0"/>
              </a:rPr>
              <a:t>Characterize</a:t>
            </a:r>
            <a:r>
              <a:rPr lang="de-DE" altLang="de-DE" dirty="0">
                <a:solidFill>
                  <a:srgbClr val="000000"/>
                </a:solidFill>
                <a:latin typeface="Frutiger LT Com 55 Roman" pitchFamily="34" charset="0"/>
              </a:rPr>
              <a:t> </a:t>
            </a:r>
            <a:r>
              <a:rPr lang="de-DE" altLang="de-DE" dirty="0" err="1">
                <a:solidFill>
                  <a:srgbClr val="000000"/>
                </a:solidFill>
                <a:latin typeface="Frutiger LT Com 55 Roman" pitchFamily="34" charset="0"/>
              </a:rPr>
              <a:t>blood</a:t>
            </a:r>
            <a:r>
              <a:rPr lang="de-DE" altLang="de-DE" dirty="0">
                <a:solidFill>
                  <a:srgbClr val="000000"/>
                </a:solidFill>
                <a:latin typeface="Frutiger LT Com 55 Roman" pitchFamily="34" charset="0"/>
              </a:rPr>
              <a:t> </a:t>
            </a:r>
            <a:r>
              <a:rPr lang="de-DE" altLang="de-DE" dirty="0" err="1">
                <a:solidFill>
                  <a:srgbClr val="000000"/>
                </a:solidFill>
                <a:latin typeface="Frutiger LT Com 55 Roman" pitchFamily="34" charset="0"/>
              </a:rPr>
              <a:t>metabolomics</a:t>
            </a:r>
            <a:r>
              <a:rPr lang="de-DE" altLang="de-DE" dirty="0">
                <a:solidFill>
                  <a:srgbClr val="000000"/>
                </a:solidFill>
                <a:latin typeface="Frutiger LT Com 55 Roman" pitchFamily="34" charset="0"/>
              </a:rPr>
              <a:t> </a:t>
            </a:r>
            <a:r>
              <a:rPr lang="de-DE" altLang="de-DE" dirty="0" err="1">
                <a:solidFill>
                  <a:srgbClr val="000000"/>
                </a:solidFill>
                <a:latin typeface="Frutiger LT Com 55 Roman" pitchFamily="34" charset="0"/>
              </a:rPr>
              <a:t>changes</a:t>
            </a:r>
            <a:r>
              <a:rPr lang="de-DE" altLang="de-DE" dirty="0">
                <a:solidFill>
                  <a:srgbClr val="000000"/>
                </a:solidFill>
                <a:latin typeface="Frutiger LT Com 55 Roman" pitchFamily="34" charset="0"/>
              </a:rPr>
              <a:t> in PD vs. </a:t>
            </a:r>
            <a:r>
              <a:rPr lang="de-DE" altLang="de-DE" dirty="0" err="1">
                <a:solidFill>
                  <a:srgbClr val="000000"/>
                </a:solidFill>
                <a:latin typeface="Frutiger LT Com 55 Roman" pitchFamily="34" charset="0"/>
              </a:rPr>
              <a:t>controls</a:t>
            </a:r>
            <a:br>
              <a:rPr lang="de-DE" altLang="de-DE" dirty="0">
                <a:solidFill>
                  <a:srgbClr val="000000"/>
                </a:solidFill>
                <a:latin typeface="Frutiger LT Com 55 Roman" pitchFamily="34" charset="0"/>
              </a:rPr>
            </a:br>
            <a:r>
              <a:rPr lang="de-DE" altLang="de-DE" dirty="0">
                <a:solidFill>
                  <a:srgbClr val="000000"/>
                </a:solidFill>
                <a:latin typeface="Frutiger LT Com 55 Roman" pitchFamily="34" charset="0"/>
              </a:rPr>
              <a:t>            - </a:t>
            </a:r>
            <a:r>
              <a:rPr lang="de-DE" altLang="de-DE" dirty="0" err="1">
                <a:solidFill>
                  <a:srgbClr val="000000"/>
                </a:solidFill>
                <a:latin typeface="Frutiger LT Com 55 Roman" pitchFamily="34" charset="0"/>
              </a:rPr>
              <a:t>Build</a:t>
            </a:r>
            <a:r>
              <a:rPr lang="de-DE" altLang="de-DE" dirty="0">
                <a:solidFill>
                  <a:srgbClr val="000000"/>
                </a:solidFill>
                <a:latin typeface="Frutiger LT Com 55 Roman" pitchFamily="34" charset="0"/>
              </a:rPr>
              <a:t> </a:t>
            </a:r>
            <a:r>
              <a:rPr lang="de-DE" altLang="de-DE" dirty="0" err="1">
                <a:solidFill>
                  <a:srgbClr val="000000"/>
                </a:solidFill>
                <a:latin typeface="Frutiger LT Com 55 Roman" pitchFamily="34" charset="0"/>
              </a:rPr>
              <a:t>prediction</a:t>
            </a:r>
            <a:r>
              <a:rPr lang="de-DE" altLang="de-DE" dirty="0">
                <a:solidFill>
                  <a:srgbClr val="000000"/>
                </a:solidFill>
                <a:latin typeface="Frutiger LT Com 55 Roman" pitchFamily="34" charset="0"/>
              </a:rPr>
              <a:t> </a:t>
            </a:r>
            <a:r>
              <a:rPr lang="de-DE" altLang="de-DE" dirty="0" err="1">
                <a:solidFill>
                  <a:srgbClr val="000000"/>
                </a:solidFill>
                <a:latin typeface="Frutiger LT Com 55 Roman" pitchFamily="34" charset="0"/>
              </a:rPr>
              <a:t>models</a:t>
            </a:r>
            <a:r>
              <a:rPr lang="de-DE" altLang="de-DE" dirty="0">
                <a:solidFill>
                  <a:srgbClr val="000000"/>
                </a:solidFill>
                <a:latin typeface="Frutiger LT Com 55 Roman" pitchFamily="34" charset="0"/>
              </a:rPr>
              <a:t> </a:t>
            </a:r>
            <a:r>
              <a:rPr lang="de-DE" altLang="de-DE" dirty="0" err="1">
                <a:solidFill>
                  <a:srgbClr val="000000"/>
                </a:solidFill>
                <a:latin typeface="Frutiger LT Com 55 Roman" pitchFamily="34" charset="0"/>
              </a:rPr>
              <a:t>for</a:t>
            </a:r>
            <a:r>
              <a:rPr lang="de-DE" altLang="de-DE" dirty="0">
                <a:solidFill>
                  <a:srgbClr val="000000"/>
                </a:solidFill>
                <a:latin typeface="Frutiger LT Com 55 Roman" pitchFamily="34" charset="0"/>
              </a:rPr>
              <a:t> </a:t>
            </a:r>
            <a:r>
              <a:rPr lang="de-DE" altLang="de-DE" dirty="0" err="1">
                <a:solidFill>
                  <a:srgbClr val="000000"/>
                </a:solidFill>
                <a:latin typeface="Frutiger LT Com 55 Roman" pitchFamily="34" charset="0"/>
              </a:rPr>
              <a:t>clinical</a:t>
            </a:r>
            <a:r>
              <a:rPr lang="de-DE" altLang="de-DE" dirty="0">
                <a:solidFill>
                  <a:srgbClr val="000000"/>
                </a:solidFill>
                <a:latin typeface="Frutiger LT Com 55 Roman" pitchFamily="34" charset="0"/>
              </a:rPr>
              <a:t> </a:t>
            </a:r>
            <a:r>
              <a:rPr lang="de-DE" altLang="de-DE" dirty="0" err="1">
                <a:solidFill>
                  <a:srgbClr val="000000"/>
                </a:solidFill>
                <a:latin typeface="Frutiger LT Com 55 Roman" pitchFamily="34" charset="0"/>
              </a:rPr>
              <a:t>outcomes</a:t>
            </a:r>
            <a:r>
              <a:rPr lang="de-DE" altLang="de-DE" dirty="0">
                <a:solidFill>
                  <a:srgbClr val="000000"/>
                </a:solidFill>
                <a:latin typeface="Frutiger LT Com 55 Roman" pitchFamily="34" charset="0"/>
              </a:rPr>
              <a:t> &amp; </a:t>
            </a:r>
            <a:r>
              <a:rPr lang="de-DE" altLang="de-DE" dirty="0" err="1">
                <a:solidFill>
                  <a:srgbClr val="000000"/>
                </a:solidFill>
                <a:latin typeface="Frutiger LT Com 55 Roman" pitchFamily="34" charset="0"/>
              </a:rPr>
              <a:t>identify</a:t>
            </a:r>
            <a:r>
              <a:rPr lang="de-DE" altLang="de-DE" dirty="0">
                <a:solidFill>
                  <a:srgbClr val="000000"/>
                </a:solidFill>
                <a:latin typeface="Frutiger LT Com 55 Roman" pitchFamily="34" charset="0"/>
              </a:rPr>
              <a:t> </a:t>
            </a:r>
            <a:r>
              <a:rPr lang="de-DE" altLang="de-DE" dirty="0" err="1">
                <a:solidFill>
                  <a:srgbClr val="000000"/>
                </a:solidFill>
                <a:latin typeface="Frutiger LT Com 55 Roman" pitchFamily="34" charset="0"/>
              </a:rPr>
              <a:t>molecular</a:t>
            </a:r>
            <a:r>
              <a:rPr lang="de-DE" altLang="de-DE" dirty="0">
                <a:solidFill>
                  <a:srgbClr val="000000"/>
                </a:solidFill>
                <a:latin typeface="Frutiger LT Com 55 Roman" pitchFamily="34" charset="0"/>
              </a:rPr>
              <a:t> network </a:t>
            </a:r>
            <a:r>
              <a:rPr lang="de-DE" altLang="de-DE" dirty="0" err="1">
                <a:solidFill>
                  <a:srgbClr val="000000"/>
                </a:solidFill>
                <a:latin typeface="Frutiger LT Com 55 Roman" pitchFamily="34" charset="0"/>
              </a:rPr>
              <a:t>alterations</a:t>
            </a:r>
            <a:br>
              <a:rPr lang="de-DE" altLang="de-DE" dirty="0">
                <a:solidFill>
                  <a:srgbClr val="000000"/>
                </a:solidFill>
                <a:latin typeface="Frutiger LT Com 55 Roman" pitchFamily="34" charset="0"/>
              </a:rPr>
            </a:br>
            <a:endParaRPr lang="de-DE" altLang="de-DE" dirty="0">
              <a:solidFill>
                <a:srgbClr val="000000"/>
              </a:solidFill>
              <a:latin typeface="Frutiger LT Com 55 Roman" pitchFamily="34" charset="0"/>
            </a:endParaRPr>
          </a:p>
          <a:p>
            <a:pPr defTabSz="9144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b="1" dirty="0">
                <a:solidFill>
                  <a:srgbClr val="000000"/>
                </a:solidFill>
                <a:latin typeface="Frutiger LT Com 55 Roman" pitchFamily="34" charset="0"/>
              </a:rPr>
              <a:t>Data</a:t>
            </a:r>
            <a:r>
              <a:rPr lang="de-DE" altLang="de-DE" dirty="0">
                <a:solidFill>
                  <a:srgbClr val="000000"/>
                </a:solidFill>
                <a:latin typeface="Frutiger LT Com 55 Roman" pitchFamily="34" charset="0"/>
              </a:rPr>
              <a:t>: LC-MS </a:t>
            </a:r>
            <a:r>
              <a:rPr lang="de-DE" altLang="de-DE" dirty="0" err="1">
                <a:solidFill>
                  <a:srgbClr val="000000"/>
                </a:solidFill>
                <a:latin typeface="Frutiger LT Com 55 Roman" pitchFamily="34" charset="0"/>
              </a:rPr>
              <a:t>metabolomics</a:t>
            </a:r>
            <a:r>
              <a:rPr lang="de-DE" altLang="de-DE" dirty="0">
                <a:solidFill>
                  <a:srgbClr val="000000"/>
                </a:solidFill>
                <a:latin typeface="Frutiger LT Com 55 Roman" pitchFamily="34" charset="0"/>
              </a:rPr>
              <a:t> (</a:t>
            </a:r>
            <a:r>
              <a:rPr lang="de-DE" altLang="de-DE" dirty="0" err="1">
                <a:solidFill>
                  <a:srgbClr val="000000"/>
                </a:solidFill>
                <a:latin typeface="Frutiger LT Com 55 Roman" pitchFamily="34" charset="0"/>
              </a:rPr>
              <a:t>Metabolon</a:t>
            </a:r>
            <a:r>
              <a:rPr lang="de-DE" altLang="de-DE" dirty="0">
                <a:solidFill>
                  <a:srgbClr val="000000"/>
                </a:solidFill>
                <a:latin typeface="Frutiger LT Com 55 Roman" pitchFamily="34" charset="0"/>
              </a:rPr>
              <a:t>) </a:t>
            </a:r>
            <a:r>
              <a:rPr lang="de-DE" altLang="de-DE" dirty="0" err="1">
                <a:solidFill>
                  <a:srgbClr val="000000"/>
                </a:solidFill>
                <a:latin typeface="Frutiger LT Com 55 Roman" pitchFamily="34" charset="0"/>
              </a:rPr>
              <a:t>using</a:t>
            </a:r>
            <a:r>
              <a:rPr lang="de-DE" altLang="de-DE" dirty="0">
                <a:solidFill>
                  <a:srgbClr val="000000"/>
                </a:solidFill>
                <a:latin typeface="Frutiger LT Com 55 Roman" pitchFamily="34" charset="0"/>
              </a:rPr>
              <a:t> 1500 </a:t>
            </a:r>
            <a:r>
              <a:rPr lang="de-DE" altLang="de-DE" dirty="0" err="1">
                <a:solidFill>
                  <a:srgbClr val="000000"/>
                </a:solidFill>
                <a:latin typeface="Frutiger LT Com 55 Roman" pitchFamily="34" charset="0"/>
              </a:rPr>
              <a:t>LuxPARK</a:t>
            </a:r>
            <a:r>
              <a:rPr lang="de-DE" altLang="de-DE" dirty="0">
                <a:solidFill>
                  <a:srgbClr val="000000"/>
                </a:solidFill>
                <a:latin typeface="Frutiger LT Com 55 Roman" pitchFamily="34" charset="0"/>
              </a:rPr>
              <a:t> </a:t>
            </a:r>
            <a:r>
              <a:rPr lang="de-DE" altLang="de-DE" dirty="0" err="1">
                <a:solidFill>
                  <a:srgbClr val="000000"/>
                </a:solidFill>
                <a:latin typeface="Frutiger LT Com 55 Roman" pitchFamily="34" charset="0"/>
              </a:rPr>
              <a:t>blood</a:t>
            </a:r>
            <a:r>
              <a:rPr lang="de-DE" altLang="de-DE" dirty="0">
                <a:solidFill>
                  <a:srgbClr val="000000"/>
                </a:solidFill>
                <a:latin typeface="Frutiger LT Com 55 Roman" pitchFamily="34" charset="0"/>
              </a:rPr>
              <a:t> </a:t>
            </a:r>
            <a:r>
              <a:rPr lang="de-DE" altLang="de-DE" dirty="0" err="1">
                <a:solidFill>
                  <a:srgbClr val="000000"/>
                </a:solidFill>
                <a:latin typeface="Frutiger LT Com 55 Roman" pitchFamily="34" charset="0"/>
              </a:rPr>
              <a:t>plasma</a:t>
            </a:r>
            <a:r>
              <a:rPr lang="de-DE" altLang="de-DE" dirty="0">
                <a:solidFill>
                  <a:srgbClr val="000000"/>
                </a:solidFill>
                <a:latin typeface="Frutiger LT Com 55 Roman" pitchFamily="34" charset="0"/>
              </a:rPr>
              <a:t> </a:t>
            </a:r>
            <a:r>
              <a:rPr lang="de-DE" altLang="de-DE" dirty="0" err="1">
                <a:solidFill>
                  <a:srgbClr val="000000"/>
                </a:solidFill>
                <a:latin typeface="Frutiger LT Com 55 Roman" pitchFamily="34" charset="0"/>
              </a:rPr>
              <a:t>samples</a:t>
            </a:r>
            <a:endParaRPr lang="de-DE" altLang="de-DE" dirty="0">
              <a:solidFill>
                <a:srgbClr val="000000"/>
              </a:solidFill>
              <a:latin typeface="Frutiger LT Com 55 Roman" pitchFamily="34" charset="0"/>
            </a:endParaRPr>
          </a:p>
          <a:p>
            <a:pPr marL="285750" indent="-285750" defTabSz="9144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endParaRPr lang="de-DE" altLang="de-DE" sz="1600" dirty="0">
              <a:solidFill>
                <a:srgbClr val="000000"/>
              </a:solidFill>
              <a:ea typeface="ＭＳ Ｐゴシック" charset="-128"/>
            </a:endParaRPr>
          </a:p>
          <a:p>
            <a:pPr marL="285750" indent="-285750" defTabSz="9144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endParaRPr lang="de-DE" altLang="de-DE" sz="1600" dirty="0">
              <a:solidFill>
                <a:srgbClr val="000000"/>
              </a:solidFill>
              <a:ea typeface="ＭＳ Ｐゴシック" charset="-128"/>
            </a:endParaRPr>
          </a:p>
          <a:p>
            <a:pPr marL="285750" indent="-285750" defTabSz="9144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endParaRPr lang="de-DE" altLang="de-DE" sz="1600" dirty="0">
              <a:solidFill>
                <a:srgbClr val="000000"/>
              </a:solidFill>
              <a:ea typeface="ＭＳ Ｐゴシック" charset="-128"/>
            </a:endParaRPr>
          </a:p>
          <a:p>
            <a:pPr marL="285750" indent="-285750" defTabSz="9144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endParaRPr lang="de-DE" altLang="de-DE" sz="1600" dirty="0">
              <a:solidFill>
                <a:srgbClr val="000000"/>
              </a:solidFill>
              <a:ea typeface="ＭＳ Ｐゴシック" charset="-128"/>
            </a:endParaRPr>
          </a:p>
          <a:p>
            <a:pPr marL="285750" indent="-285750" defTabSz="9144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endParaRPr lang="de-DE" altLang="de-DE" sz="1600" dirty="0">
              <a:solidFill>
                <a:srgbClr val="000000"/>
              </a:solidFill>
              <a:ea typeface="ＭＳ Ｐゴシック" charset="-128"/>
            </a:endParaRPr>
          </a:p>
          <a:p>
            <a:pPr marL="285750" indent="-285750" defTabSz="9144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endParaRPr lang="de-DE" altLang="de-DE" sz="1600" dirty="0">
              <a:solidFill>
                <a:srgbClr val="000000"/>
              </a:solidFill>
              <a:ea typeface="ＭＳ Ｐゴシック" charset="-128"/>
            </a:endParaRPr>
          </a:p>
          <a:p>
            <a:pPr marL="285750" indent="-285750" defTabSz="9144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endParaRPr lang="de-DE" altLang="de-DE" sz="1600" dirty="0">
              <a:solidFill>
                <a:srgbClr val="000000"/>
              </a:solidFill>
              <a:ea typeface="ＭＳ Ｐゴシック" charset="-128"/>
            </a:endParaRPr>
          </a:p>
          <a:p>
            <a:pPr defTabSz="9144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br>
              <a:rPr lang="de-DE" altLang="de-DE" sz="1600" dirty="0">
                <a:solidFill>
                  <a:srgbClr val="000000"/>
                </a:solidFill>
                <a:ea typeface="ＭＳ Ｐゴシック" charset="-128"/>
              </a:rPr>
            </a:br>
            <a:endParaRPr lang="de-DE" altLang="de-DE" sz="1600" dirty="0">
              <a:solidFill>
                <a:srgbClr val="000000"/>
              </a:solidFill>
              <a:ea typeface="ＭＳ Ｐゴシック" charset="-128"/>
            </a:endParaRPr>
          </a:p>
          <a:p>
            <a:pPr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de-DE" sz="1600" dirty="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8C9608FD-D88E-8842-B00C-3B5C4BCB44C9}"/>
              </a:ext>
            </a:extLst>
          </p:cNvPr>
          <p:cNvSpPr/>
          <p:nvPr/>
        </p:nvSpPr>
        <p:spPr>
          <a:xfrm>
            <a:off x="2187154" y="3007010"/>
            <a:ext cx="3629520" cy="32193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1600" b="1" dirty="0">
                <a:solidFill>
                  <a:srgbClr val="000000"/>
                </a:solidFill>
                <a:ea typeface="ＭＳ Ｐゴシック" charset="-128"/>
              </a:rPr>
              <a:t>Baseline </a:t>
            </a:r>
            <a:r>
              <a:rPr lang="de-DE" altLang="de-DE" sz="1600" b="1" dirty="0" err="1">
                <a:solidFill>
                  <a:srgbClr val="000000"/>
                </a:solidFill>
                <a:ea typeface="ＭＳ Ｐゴシック" charset="-128"/>
              </a:rPr>
              <a:t>analysis</a:t>
            </a:r>
            <a:br>
              <a:rPr lang="de-DE" altLang="de-DE" sz="1600" b="1" dirty="0">
                <a:solidFill>
                  <a:srgbClr val="000000"/>
                </a:solidFill>
                <a:ea typeface="ＭＳ Ｐゴシック" charset="-128"/>
              </a:rPr>
            </a:br>
            <a:r>
              <a:rPr lang="de-DE" altLang="de-DE" sz="1600" dirty="0">
                <a:solidFill>
                  <a:srgbClr val="000000"/>
                </a:solidFill>
                <a:ea typeface="ＭＳ Ｐゴシック" charset="-128"/>
              </a:rPr>
              <a:t>(1300 </a:t>
            </a:r>
            <a:r>
              <a:rPr lang="de-DE" altLang="de-DE" sz="1600" dirty="0" err="1">
                <a:solidFill>
                  <a:srgbClr val="000000"/>
                </a:solidFill>
                <a:ea typeface="ＭＳ Ｐゴシック" charset="-128"/>
              </a:rPr>
              <a:t>samples</a:t>
            </a:r>
            <a:r>
              <a:rPr lang="de-DE" altLang="de-DE" sz="1600" dirty="0">
                <a:solidFill>
                  <a:srgbClr val="000000"/>
                </a:solidFill>
                <a:ea typeface="ＭＳ Ｐゴシック" charset="-128"/>
              </a:rPr>
              <a:t>)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altLang="de-DE" sz="1600" dirty="0">
              <a:solidFill>
                <a:srgbClr val="000000"/>
              </a:solidFill>
              <a:ea typeface="ＭＳ Ｐゴシック" charset="-128"/>
            </a:endParaRPr>
          </a:p>
          <a:p>
            <a:pPr marL="285750" indent="-285750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de-DE" altLang="de-DE" sz="1600" dirty="0">
                <a:solidFill>
                  <a:schemeClr val="accent5"/>
                </a:solidFill>
                <a:ea typeface="ＭＳ Ｐゴシック" charset="-128"/>
              </a:rPr>
              <a:t>PD</a:t>
            </a:r>
            <a:r>
              <a:rPr lang="de-DE" altLang="de-DE" sz="1600" dirty="0">
                <a:solidFill>
                  <a:srgbClr val="000000"/>
                </a:solidFill>
                <a:ea typeface="ＭＳ Ｐゴシック" charset="-128"/>
              </a:rPr>
              <a:t> (593, </a:t>
            </a:r>
            <a:r>
              <a:rPr lang="de-DE" altLang="de-DE" sz="1600" dirty="0" err="1">
                <a:solidFill>
                  <a:srgbClr val="000000"/>
                </a:solidFill>
                <a:ea typeface="ＭＳ Ｐゴシック" charset="-128"/>
              </a:rPr>
              <a:t>including</a:t>
            </a:r>
            <a:r>
              <a:rPr lang="de-DE" altLang="de-DE" sz="1600" dirty="0">
                <a:solidFill>
                  <a:srgbClr val="000000"/>
                </a:solidFill>
                <a:ea typeface="ＭＳ Ｐゴシック" charset="-128"/>
              </a:rPr>
              <a:t> 56 </a:t>
            </a:r>
            <a:r>
              <a:rPr lang="de-DE" altLang="de-DE" sz="1600" i="1" dirty="0">
                <a:solidFill>
                  <a:schemeClr val="accent5"/>
                </a:solidFill>
                <a:ea typeface="ＭＳ Ｐゴシック" charset="-128"/>
              </a:rPr>
              <a:t>de </a:t>
            </a:r>
            <a:r>
              <a:rPr lang="de-DE" altLang="de-DE" sz="1600" i="1" dirty="0" err="1">
                <a:solidFill>
                  <a:schemeClr val="accent5"/>
                </a:solidFill>
                <a:ea typeface="ＭＳ Ｐゴシック" charset="-128"/>
              </a:rPr>
              <a:t>novo</a:t>
            </a:r>
            <a:r>
              <a:rPr lang="de-DE" altLang="de-DE" sz="1600" i="1" dirty="0">
                <a:solidFill>
                  <a:schemeClr val="accent5"/>
                </a:solidFill>
                <a:ea typeface="ＭＳ Ｐゴシック" charset="-128"/>
              </a:rPr>
              <a:t> </a:t>
            </a:r>
            <a:r>
              <a:rPr lang="de-DE" altLang="de-DE" sz="1600" dirty="0">
                <a:solidFill>
                  <a:schemeClr val="accent5"/>
                </a:solidFill>
                <a:ea typeface="ＭＳ Ｐゴシック" charset="-128"/>
              </a:rPr>
              <a:t>PD</a:t>
            </a:r>
            <a:r>
              <a:rPr lang="de-DE" altLang="de-DE" sz="1600" dirty="0">
                <a:solidFill>
                  <a:srgbClr val="000000"/>
                </a:solidFill>
                <a:ea typeface="ＭＳ Ｐゴシック" charset="-128"/>
              </a:rPr>
              <a:t>)</a:t>
            </a:r>
            <a:br>
              <a:rPr lang="de-DE" altLang="de-DE" sz="1600" dirty="0">
                <a:solidFill>
                  <a:srgbClr val="000000"/>
                </a:solidFill>
                <a:ea typeface="ＭＳ Ｐゴシック" charset="-128"/>
              </a:rPr>
            </a:br>
            <a:r>
              <a:rPr lang="de-DE" altLang="de-DE" sz="1600" dirty="0">
                <a:solidFill>
                  <a:srgbClr val="000000"/>
                </a:solidFill>
                <a:ea typeface="ＭＳ Ｐゴシック" charset="-128"/>
              </a:rPr>
              <a:t>and </a:t>
            </a:r>
            <a:r>
              <a:rPr lang="de-DE" altLang="de-DE" sz="1600" dirty="0">
                <a:solidFill>
                  <a:srgbClr val="0070C0"/>
                </a:solidFill>
                <a:ea typeface="ＭＳ Ｐゴシック" charset="-128"/>
              </a:rPr>
              <a:t>Controls</a:t>
            </a:r>
            <a:r>
              <a:rPr lang="de-DE" altLang="de-DE" sz="1600" dirty="0">
                <a:solidFill>
                  <a:srgbClr val="000000"/>
                </a:solidFill>
                <a:ea typeface="ＭＳ Ｐゴシック" charset="-128"/>
              </a:rPr>
              <a:t> (592)</a:t>
            </a:r>
            <a:br>
              <a:rPr lang="de-DE" altLang="de-DE" sz="1600" dirty="0">
                <a:solidFill>
                  <a:srgbClr val="000000"/>
                </a:solidFill>
                <a:ea typeface="ＭＳ Ｐゴシック" charset="-128"/>
              </a:rPr>
            </a:br>
            <a:endParaRPr lang="de-DE" altLang="de-DE" sz="800" dirty="0">
              <a:solidFill>
                <a:srgbClr val="000000"/>
              </a:solidFill>
              <a:ea typeface="ＭＳ Ｐゴシック" charset="-128"/>
            </a:endParaRPr>
          </a:p>
          <a:p>
            <a:pPr marL="285750" indent="-285750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de-DE" sz="1600" dirty="0">
                <a:solidFill>
                  <a:srgbClr val="000000"/>
                </a:solidFill>
                <a:ea typeface="ＭＳ Ｐゴシック" charset="-128"/>
              </a:rPr>
              <a:t>all </a:t>
            </a:r>
            <a:r>
              <a:rPr lang="de-DE" sz="1600" dirty="0">
                <a:solidFill>
                  <a:srgbClr val="7030A0"/>
                </a:solidFill>
                <a:ea typeface="ＭＳ Ｐゴシック" charset="-128"/>
              </a:rPr>
              <a:t>PD </a:t>
            </a:r>
            <a:r>
              <a:rPr lang="de-DE" sz="1600" dirty="0" err="1">
                <a:solidFill>
                  <a:srgbClr val="7030A0"/>
                </a:solidFill>
                <a:ea typeface="ＭＳ Ｐゴシック" charset="-128"/>
              </a:rPr>
              <a:t>with</a:t>
            </a:r>
            <a:r>
              <a:rPr lang="de-DE" sz="1600" dirty="0">
                <a:solidFill>
                  <a:srgbClr val="7030A0"/>
                </a:solidFill>
                <a:ea typeface="ＭＳ Ｐゴシック" charset="-128"/>
              </a:rPr>
              <a:t> </a:t>
            </a:r>
            <a:r>
              <a:rPr lang="de-DE" sz="1600" dirty="0" err="1">
                <a:solidFill>
                  <a:srgbClr val="7030A0"/>
                </a:solidFill>
                <a:ea typeface="ＭＳ Ｐゴシック" charset="-128"/>
              </a:rPr>
              <a:t>dementia</a:t>
            </a:r>
            <a:r>
              <a:rPr lang="de-DE" sz="1600" dirty="0">
                <a:solidFill>
                  <a:srgbClr val="000000"/>
                </a:solidFill>
                <a:ea typeface="ＭＳ Ｐゴシック" charset="-128"/>
              </a:rPr>
              <a:t> (PDD, 46)</a:t>
            </a:r>
            <a:br>
              <a:rPr lang="de-DE" sz="1600" dirty="0">
                <a:solidFill>
                  <a:srgbClr val="000000"/>
                </a:solidFill>
                <a:ea typeface="ＭＳ Ｐゴシック" charset="-128"/>
              </a:rPr>
            </a:br>
            <a:endParaRPr lang="de-DE" sz="600" dirty="0">
              <a:solidFill>
                <a:srgbClr val="000000"/>
              </a:solidFill>
              <a:ea typeface="ＭＳ Ｐゴシック" charset="-128"/>
            </a:endParaRPr>
          </a:p>
          <a:p>
            <a:pPr marL="285750" indent="-285750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de-DE" sz="1600" dirty="0">
                <a:solidFill>
                  <a:srgbClr val="000000"/>
                </a:solidFill>
                <a:ea typeface="ＭＳ Ｐゴシック" charset="-128"/>
              </a:rPr>
              <a:t>3 </a:t>
            </a:r>
            <a:r>
              <a:rPr lang="de-DE" sz="1600" dirty="0" err="1">
                <a:solidFill>
                  <a:srgbClr val="000000"/>
                </a:solidFill>
                <a:ea typeface="ＭＳ Ｐゴシック" charset="-128"/>
              </a:rPr>
              <a:t>forms</a:t>
            </a:r>
            <a:r>
              <a:rPr lang="de-DE" sz="1600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de-DE" sz="1600" dirty="0" err="1">
                <a:solidFill>
                  <a:srgbClr val="000000"/>
                </a:solidFill>
                <a:ea typeface="ＭＳ Ｐゴシック" charset="-128"/>
              </a:rPr>
              <a:t>of</a:t>
            </a:r>
            <a:r>
              <a:rPr lang="de-DE" sz="1600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de-DE" sz="1600" dirty="0" err="1">
                <a:solidFill>
                  <a:schemeClr val="accent5">
                    <a:lumMod val="50000"/>
                  </a:schemeClr>
                </a:solidFill>
                <a:ea typeface="ＭＳ Ｐゴシック" charset="-128"/>
              </a:rPr>
              <a:t>atypical</a:t>
            </a:r>
            <a:r>
              <a:rPr lang="de-DE" sz="1600" dirty="0">
                <a:solidFill>
                  <a:schemeClr val="accent5">
                    <a:lumMod val="50000"/>
                  </a:schemeClr>
                </a:solidFill>
                <a:ea typeface="ＭＳ Ｐゴシック" charset="-128"/>
              </a:rPr>
              <a:t> </a:t>
            </a:r>
            <a:r>
              <a:rPr lang="de-DE" sz="1600" dirty="0" err="1">
                <a:solidFill>
                  <a:schemeClr val="accent5">
                    <a:lumMod val="50000"/>
                  </a:schemeClr>
                </a:solidFill>
                <a:ea typeface="ＭＳ Ｐゴシック" charset="-128"/>
              </a:rPr>
              <a:t>parkinsonism</a:t>
            </a:r>
            <a:br>
              <a:rPr lang="de-DE" sz="1600" dirty="0">
                <a:solidFill>
                  <a:srgbClr val="000000"/>
                </a:solidFill>
                <a:ea typeface="ＭＳ Ｐゴシック" charset="-128"/>
              </a:rPr>
            </a:br>
            <a:r>
              <a:rPr lang="de-DE" altLang="de-DE" sz="1600" dirty="0">
                <a:solidFill>
                  <a:srgbClr val="000000"/>
                </a:solidFill>
                <a:ea typeface="ＭＳ Ｐゴシック" charset="-128"/>
              </a:rPr>
              <a:t>(PSP: 46, MSA-P: 12, CBS: 11)</a:t>
            </a:r>
            <a:br>
              <a:rPr lang="de-DE" altLang="de-DE" sz="1600" dirty="0">
                <a:solidFill>
                  <a:srgbClr val="000000"/>
                </a:solidFill>
                <a:ea typeface="ＭＳ Ｐゴシック" charset="-128"/>
              </a:rPr>
            </a:br>
            <a:endParaRPr lang="de-DE" altLang="de-DE" sz="600" dirty="0">
              <a:solidFill>
                <a:srgbClr val="000000"/>
              </a:solidFill>
              <a:ea typeface="ＭＳ Ｐゴシック" charset="-128"/>
            </a:endParaRPr>
          </a:p>
          <a:p>
            <a:pPr marL="285750" indent="-285750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endParaRPr lang="de-DE" altLang="de-DE" sz="1600" dirty="0">
              <a:solidFill>
                <a:srgbClr val="000000"/>
              </a:solidFill>
              <a:ea typeface="ＭＳ Ｐゴシック" charset="-128"/>
            </a:endParaRPr>
          </a:p>
          <a:p>
            <a:pPr marL="285750" indent="-285750" algn="ctr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endParaRPr lang="de-DE" sz="1600" u="sng" dirty="0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272B8412-75E3-7945-9AEB-0A34E51E82BE}"/>
              </a:ext>
            </a:extLst>
          </p:cNvPr>
          <p:cNvSpPr/>
          <p:nvPr/>
        </p:nvSpPr>
        <p:spPr>
          <a:xfrm>
            <a:off x="6257071" y="3007010"/>
            <a:ext cx="3618957" cy="2502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1600" b="1" dirty="0">
                <a:solidFill>
                  <a:srgbClr val="000000"/>
                </a:solidFill>
                <a:ea typeface="ＭＳ Ｐゴシック" charset="-128"/>
              </a:rPr>
              <a:t>Longitudinal </a:t>
            </a:r>
            <a:r>
              <a:rPr lang="de-DE" altLang="de-DE" sz="1600" b="1" dirty="0" err="1">
                <a:solidFill>
                  <a:srgbClr val="000000"/>
                </a:solidFill>
                <a:ea typeface="ＭＳ Ｐゴシック" charset="-128"/>
              </a:rPr>
              <a:t>analysis</a:t>
            </a:r>
            <a:br>
              <a:rPr lang="de-DE" altLang="de-DE" sz="1600" b="1" dirty="0">
                <a:solidFill>
                  <a:srgbClr val="000000"/>
                </a:solidFill>
                <a:ea typeface="ＭＳ Ｐゴシック" charset="-128"/>
              </a:rPr>
            </a:br>
            <a:r>
              <a:rPr lang="de-DE" altLang="de-DE" sz="1600" dirty="0">
                <a:solidFill>
                  <a:srgbClr val="000000"/>
                </a:solidFill>
                <a:ea typeface="ＭＳ Ｐゴシック" charset="-128"/>
              </a:rPr>
              <a:t>(200 </a:t>
            </a:r>
            <a:r>
              <a:rPr lang="de-DE" altLang="de-DE" sz="1600" dirty="0" err="1">
                <a:solidFill>
                  <a:srgbClr val="000000"/>
                </a:solidFill>
                <a:ea typeface="ＭＳ Ｐゴシック" charset="-128"/>
              </a:rPr>
              <a:t>samples</a:t>
            </a:r>
            <a:r>
              <a:rPr lang="de-DE" altLang="de-DE" sz="1600" dirty="0">
                <a:solidFill>
                  <a:srgbClr val="000000"/>
                </a:solidFill>
                <a:ea typeface="ＭＳ Ｐゴシック" charset="-128"/>
              </a:rPr>
              <a:t>)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600" dirty="0">
              <a:solidFill>
                <a:srgbClr val="000000"/>
              </a:solidFill>
              <a:ea typeface="ＭＳ Ｐゴシック" charset="-128"/>
            </a:endParaRPr>
          </a:p>
          <a:p>
            <a:pPr marL="285750" indent="-285750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de-DE" sz="1600" dirty="0">
                <a:solidFill>
                  <a:srgbClr val="000000"/>
                </a:solidFill>
                <a:ea typeface="ＭＳ Ｐゴシック" charset="-128"/>
              </a:rPr>
              <a:t>Annual follow-</a:t>
            </a:r>
            <a:r>
              <a:rPr lang="de-DE" sz="1600" dirty="0" err="1">
                <a:solidFill>
                  <a:srgbClr val="000000"/>
                </a:solidFill>
                <a:ea typeface="ＭＳ Ｐゴシック" charset="-128"/>
              </a:rPr>
              <a:t>up</a:t>
            </a:r>
            <a:r>
              <a:rPr lang="de-DE" sz="1600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de-DE" sz="1600" dirty="0" err="1">
                <a:solidFill>
                  <a:srgbClr val="000000"/>
                </a:solidFill>
                <a:ea typeface="ＭＳ Ｐゴシック" charset="-128"/>
              </a:rPr>
              <a:t>visits</a:t>
            </a:r>
            <a:r>
              <a:rPr lang="de-DE" sz="1600" dirty="0">
                <a:solidFill>
                  <a:srgbClr val="000000"/>
                </a:solidFill>
                <a:ea typeface="ＭＳ Ｐゴシック" charset="-128"/>
              </a:rPr>
              <a:t> 1 &amp; 2</a:t>
            </a:r>
            <a:br>
              <a:rPr lang="de-DE" sz="1600" dirty="0">
                <a:solidFill>
                  <a:srgbClr val="000000"/>
                </a:solidFill>
                <a:ea typeface="ＭＳ Ｐゴシック" charset="-128"/>
              </a:rPr>
            </a:br>
            <a:r>
              <a:rPr lang="de-DE" sz="1600" dirty="0" err="1">
                <a:solidFill>
                  <a:srgbClr val="000000"/>
                </a:solidFill>
                <a:ea typeface="ＭＳ Ｐゴシック" charset="-128"/>
              </a:rPr>
              <a:t>for</a:t>
            </a:r>
            <a:r>
              <a:rPr lang="de-DE" sz="1600" dirty="0">
                <a:solidFill>
                  <a:srgbClr val="000000"/>
                </a:solidFill>
                <a:ea typeface="ＭＳ Ｐゴシック" charset="-128"/>
              </a:rPr>
              <a:t> 100 </a:t>
            </a:r>
            <a:r>
              <a:rPr lang="de-DE" sz="1600" dirty="0">
                <a:solidFill>
                  <a:schemeClr val="accent5"/>
                </a:solidFill>
                <a:ea typeface="ＭＳ Ｐゴシック" charset="-128"/>
              </a:rPr>
              <a:t>PD</a:t>
            </a:r>
            <a:r>
              <a:rPr lang="de-DE" sz="1600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de-DE" sz="1600" dirty="0" err="1">
                <a:solidFill>
                  <a:srgbClr val="000000"/>
                </a:solidFill>
                <a:ea typeface="ＭＳ Ｐゴシック" charset="-128"/>
              </a:rPr>
              <a:t>patients</a:t>
            </a:r>
            <a:r>
              <a:rPr lang="de-DE" sz="1600" dirty="0">
                <a:solidFill>
                  <a:srgbClr val="000000"/>
                </a:solidFill>
                <a:ea typeface="ＭＳ Ｐゴシック" charset="-128"/>
              </a:rPr>
              <a:t> in </a:t>
            </a:r>
            <a:r>
              <a:rPr lang="de-DE" sz="1600" dirty="0" err="1">
                <a:solidFill>
                  <a:srgbClr val="000000"/>
                </a:solidFill>
                <a:ea typeface="ＭＳ Ｐゴシック" charset="-128"/>
              </a:rPr>
              <a:t>the</a:t>
            </a:r>
            <a:r>
              <a:rPr lang="de-DE" sz="1600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de-DE" sz="1600" dirty="0" err="1">
                <a:solidFill>
                  <a:srgbClr val="000000"/>
                </a:solidFill>
                <a:ea typeface="ＭＳ Ｐゴシック" charset="-128"/>
              </a:rPr>
              <a:t>baseline</a:t>
            </a:r>
            <a:r>
              <a:rPr lang="de-DE" sz="1600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de-DE" sz="1600" dirty="0" err="1">
                <a:solidFill>
                  <a:srgbClr val="000000"/>
                </a:solidFill>
                <a:ea typeface="ＭＳ Ｐゴシック" charset="-128"/>
              </a:rPr>
              <a:t>analysis</a:t>
            </a:r>
            <a:r>
              <a:rPr lang="de-DE" sz="1600" dirty="0">
                <a:solidFill>
                  <a:srgbClr val="000000"/>
                </a:solidFill>
                <a:ea typeface="ＭＳ Ｐゴシック" charset="-128"/>
              </a:rPr>
              <a:t> (4 </a:t>
            </a:r>
            <a:r>
              <a:rPr lang="de-DE" sz="1600" dirty="0" err="1">
                <a:solidFill>
                  <a:srgbClr val="000000"/>
                </a:solidFill>
                <a:ea typeface="ＭＳ Ｐゴシック" charset="-128"/>
              </a:rPr>
              <a:t>timepoints</a:t>
            </a:r>
            <a:r>
              <a:rPr lang="de-DE" sz="1600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de-DE" sz="1600" dirty="0" err="1">
                <a:solidFill>
                  <a:srgbClr val="000000"/>
                </a:solidFill>
                <a:ea typeface="ＭＳ Ｐゴシック" charset="-128"/>
              </a:rPr>
              <a:t>of</a:t>
            </a:r>
            <a:r>
              <a:rPr lang="de-DE" sz="1600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de-DE" sz="1600" dirty="0" err="1">
                <a:solidFill>
                  <a:srgbClr val="000000"/>
                </a:solidFill>
                <a:ea typeface="ＭＳ Ｐゴシック" charset="-128"/>
              </a:rPr>
              <a:t>data</a:t>
            </a:r>
            <a:r>
              <a:rPr lang="de-DE" sz="1600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de-DE" sz="1600" dirty="0" err="1">
                <a:solidFill>
                  <a:srgbClr val="000000"/>
                </a:solidFill>
                <a:ea typeface="ＭＳ Ｐゴシック" charset="-128"/>
              </a:rPr>
              <a:t>overall</a:t>
            </a:r>
            <a:r>
              <a:rPr lang="de-DE" sz="1600" dirty="0">
                <a:solidFill>
                  <a:srgbClr val="000000"/>
                </a:solidFill>
                <a:ea typeface="ＭＳ Ｐゴシック" charset="-128"/>
              </a:rPr>
              <a:t>)</a:t>
            </a:r>
            <a:br>
              <a:rPr lang="de-DE" sz="1600" dirty="0">
                <a:solidFill>
                  <a:srgbClr val="000000"/>
                </a:solidFill>
                <a:ea typeface="ＭＳ Ｐゴシック" charset="-128"/>
              </a:rPr>
            </a:br>
            <a:endParaRPr lang="de-DE" sz="1200" dirty="0">
              <a:solidFill>
                <a:srgbClr val="000000"/>
              </a:solidFill>
              <a:ea typeface="ＭＳ Ｐゴシック" charset="-128"/>
            </a:endParaRPr>
          </a:p>
          <a:p>
            <a:pPr marL="285750" indent="-285750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de-DE" sz="1600" dirty="0" err="1">
                <a:solidFill>
                  <a:srgbClr val="000000"/>
                </a:solidFill>
                <a:ea typeface="ＭＳ Ｐゴシック" charset="-128"/>
              </a:rPr>
              <a:t>Balanced</a:t>
            </a:r>
            <a:r>
              <a:rPr lang="de-DE" sz="1600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de-DE" sz="1600" dirty="0" err="1">
                <a:solidFill>
                  <a:srgbClr val="000000"/>
                </a:solidFill>
                <a:ea typeface="ＭＳ Ｐゴシック" charset="-128"/>
              </a:rPr>
              <a:t>genders</a:t>
            </a:r>
            <a:r>
              <a:rPr lang="de-DE" sz="1600" dirty="0">
                <a:solidFill>
                  <a:srgbClr val="000000"/>
                </a:solidFill>
                <a:ea typeface="ＭＳ Ｐゴシック" charset="-128"/>
              </a:rPr>
              <a:t> (50/50)</a:t>
            </a:r>
            <a:endParaRPr lang="de-DE" sz="1600" u="sng" dirty="0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14" name="Rechteck 3">
            <a:extLst>
              <a:ext uri="{FF2B5EF4-FFF2-40B4-BE49-F238E27FC236}">
                <a16:creationId xmlns:a16="http://schemas.microsoft.com/office/drawing/2014/main" id="{9DAEEDA9-F946-6440-97E8-B6D83EA8A1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7716" y="2938747"/>
            <a:ext cx="3618958" cy="2635076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de-DE" altLang="de-DE"/>
          </a:p>
        </p:txBody>
      </p:sp>
      <p:sp>
        <p:nvSpPr>
          <p:cNvPr id="15" name="Rechteck 6">
            <a:extLst>
              <a:ext uri="{FF2B5EF4-FFF2-40B4-BE49-F238E27FC236}">
                <a16:creationId xmlns:a16="http://schemas.microsoft.com/office/drawing/2014/main" id="{1BEF2A94-2388-9C46-B43F-D7630B05D7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7070" y="2938747"/>
            <a:ext cx="3618958" cy="2635076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14330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18981-3D81-4662-88BE-2F0A409A8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/>
              <a:t>Differential </a:t>
            </a:r>
            <a:r>
              <a:rPr lang="de-DE" altLang="de-DE" dirty="0" err="1"/>
              <a:t>analysis</a:t>
            </a:r>
            <a:r>
              <a:rPr lang="de-DE" altLang="de-DE" dirty="0"/>
              <a:t> </a:t>
            </a:r>
            <a:r>
              <a:rPr lang="de-DE" altLang="de-DE" dirty="0" err="1"/>
              <a:t>and</a:t>
            </a:r>
            <a:r>
              <a:rPr lang="de-DE" altLang="de-DE" dirty="0"/>
              <a:t> </a:t>
            </a:r>
            <a:r>
              <a:rPr lang="de-DE" altLang="de-DE" dirty="0" err="1"/>
              <a:t>confounder</a:t>
            </a:r>
            <a:r>
              <a:rPr lang="de-DE" altLang="de-DE" dirty="0"/>
              <a:t> </a:t>
            </a:r>
            <a:r>
              <a:rPr lang="de-DE" altLang="de-DE" dirty="0" err="1"/>
              <a:t>adjustments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CAF4B9-7114-4746-AD57-3E7BE209E0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BF9A1BB-A635-1D4A-AE3A-590DE170E7FF}" type="slidenum">
              <a:rPr lang="en-US" altLang="en-US" smtClean="0"/>
              <a:pPr>
                <a:defRPr/>
              </a:pPr>
              <a:t>3</a:t>
            </a:fld>
            <a:endParaRPr lang="en-US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273A0-FADD-41ED-A460-CC3A5D7D43EC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BBFC141-C279-4B4A-BEB4-3C8946E73306}" type="datetime5">
              <a:rPr lang="en-US" smtClean="0"/>
              <a:t>28-Nov-23</a:t>
            </a:fld>
            <a:endParaRPr lang="en-GB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EC67D6C0-5605-7F40-8F26-3E6227CF88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1227877"/>
            <a:ext cx="10756435" cy="3631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b="1" dirty="0">
                <a:solidFill>
                  <a:srgbClr val="000000"/>
                </a:solidFill>
                <a:ea typeface="ＭＳ Ｐゴシック" charset="-128"/>
              </a:rPr>
              <a:t>Goal</a:t>
            </a:r>
            <a:r>
              <a:rPr lang="de-DE" altLang="de-DE" dirty="0">
                <a:solidFill>
                  <a:srgbClr val="000000"/>
                </a:solidFill>
                <a:ea typeface="ＭＳ Ｐゴシック" charset="-128"/>
              </a:rPr>
              <a:t>: </a:t>
            </a:r>
            <a:r>
              <a:rPr lang="de-DE" altLang="de-DE" dirty="0" err="1">
                <a:solidFill>
                  <a:srgbClr val="000000"/>
                </a:solidFill>
                <a:ea typeface="ＭＳ Ｐゴシック" charset="-128"/>
              </a:rPr>
              <a:t>Identify</a:t>
            </a:r>
            <a:r>
              <a:rPr lang="de-DE" altLang="de-DE" sz="1600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de-DE" altLang="de-DE" dirty="0">
                <a:solidFill>
                  <a:srgbClr val="000000"/>
                </a:solidFill>
                <a:ea typeface="ＭＳ Ｐゴシック" charset="-128"/>
              </a:rPr>
              <a:t>PD-</a:t>
            </a:r>
            <a:r>
              <a:rPr lang="de-DE" altLang="de-DE" dirty="0" err="1">
                <a:solidFill>
                  <a:srgbClr val="000000"/>
                </a:solidFill>
                <a:ea typeface="ＭＳ Ｐゴシック" charset="-128"/>
              </a:rPr>
              <a:t>associated</a:t>
            </a:r>
            <a:r>
              <a:rPr lang="de-DE" altLang="de-DE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de-DE" altLang="de-DE" dirty="0" err="1">
                <a:solidFill>
                  <a:srgbClr val="000000"/>
                </a:solidFill>
                <a:ea typeface="ＭＳ Ｐゴシック" charset="-128"/>
              </a:rPr>
              <a:t>metabolite</a:t>
            </a:r>
            <a:r>
              <a:rPr lang="de-DE" altLang="de-DE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de-DE" altLang="de-DE" dirty="0" err="1">
                <a:solidFill>
                  <a:srgbClr val="000000"/>
                </a:solidFill>
                <a:ea typeface="ＭＳ Ｐゴシック" charset="-128"/>
              </a:rPr>
              <a:t>alterations</a:t>
            </a:r>
            <a:r>
              <a:rPr lang="de-DE" altLang="de-DE" dirty="0">
                <a:solidFill>
                  <a:srgbClr val="000000"/>
                </a:solidFill>
                <a:ea typeface="ＭＳ Ｐゴシック" charset="-128"/>
              </a:rPr>
              <a:t>, </a:t>
            </a:r>
            <a:r>
              <a:rPr lang="de-DE" altLang="de-DE" dirty="0" err="1">
                <a:solidFill>
                  <a:srgbClr val="000000"/>
                </a:solidFill>
                <a:ea typeface="ＭＳ Ｐゴシック" charset="-128"/>
              </a:rPr>
              <a:t>independent</a:t>
            </a:r>
            <a:r>
              <a:rPr lang="de-DE" altLang="de-DE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de-DE" altLang="de-DE" dirty="0" err="1">
                <a:solidFill>
                  <a:srgbClr val="000000"/>
                </a:solidFill>
                <a:ea typeface="ＭＳ Ｐゴシック" charset="-128"/>
              </a:rPr>
              <a:t>from</a:t>
            </a:r>
            <a:r>
              <a:rPr lang="de-DE" altLang="de-DE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de-DE" altLang="de-DE" dirty="0" err="1">
                <a:solidFill>
                  <a:srgbClr val="000000"/>
                </a:solidFill>
                <a:ea typeface="ＭＳ Ｐゴシック" charset="-128"/>
              </a:rPr>
              <a:t>common</a:t>
            </a:r>
            <a:r>
              <a:rPr lang="de-DE" altLang="de-DE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de-DE" altLang="de-DE" dirty="0" err="1">
                <a:solidFill>
                  <a:srgbClr val="000000"/>
                </a:solidFill>
                <a:ea typeface="ＭＳ Ｐゴシック" charset="-128"/>
              </a:rPr>
              <a:t>confounders</a:t>
            </a:r>
            <a:br>
              <a:rPr lang="de-DE" altLang="de-DE" dirty="0">
                <a:solidFill>
                  <a:srgbClr val="000000"/>
                </a:solidFill>
                <a:ea typeface="ＭＳ Ｐゴシック" charset="-128"/>
              </a:rPr>
            </a:br>
            <a:endParaRPr lang="de-DE" altLang="de-DE" dirty="0">
              <a:solidFill>
                <a:srgbClr val="000000"/>
              </a:solidFill>
              <a:ea typeface="ＭＳ Ｐゴシック" charset="-128"/>
            </a:endParaRPr>
          </a:p>
          <a:p>
            <a:pPr defTabSz="9144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b="1" dirty="0">
                <a:solidFill>
                  <a:srgbClr val="000000"/>
                </a:solidFill>
                <a:ea typeface="ＭＳ Ｐゴシック" charset="-128"/>
              </a:rPr>
              <a:t>Method</a:t>
            </a:r>
            <a:r>
              <a:rPr lang="de-DE" altLang="de-DE" dirty="0">
                <a:solidFill>
                  <a:srgbClr val="000000"/>
                </a:solidFill>
                <a:ea typeface="ＭＳ Ｐゴシック" charset="-128"/>
              </a:rPr>
              <a:t>:</a:t>
            </a:r>
            <a:br>
              <a:rPr lang="de-DE" altLang="de-DE" dirty="0">
                <a:solidFill>
                  <a:srgbClr val="000000"/>
                </a:solidFill>
                <a:ea typeface="ＭＳ Ｐゴシック" charset="-128"/>
              </a:rPr>
            </a:br>
            <a:endParaRPr lang="de-DE" altLang="de-DE" sz="1100" dirty="0">
              <a:solidFill>
                <a:srgbClr val="000000"/>
              </a:solidFill>
              <a:ea typeface="ＭＳ Ｐゴシック" charset="-128"/>
            </a:endParaRPr>
          </a:p>
          <a:p>
            <a:pPr marL="285750" indent="-285750" defTabSz="9144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de-DE" altLang="de-DE" b="1" dirty="0" err="1">
                <a:solidFill>
                  <a:srgbClr val="000000"/>
                </a:solidFill>
                <a:ea typeface="ＭＳ Ｐゴシック" charset="-128"/>
              </a:rPr>
              <a:t>Statistic</a:t>
            </a:r>
            <a:r>
              <a:rPr lang="de-DE" altLang="de-DE" dirty="0">
                <a:solidFill>
                  <a:srgbClr val="000000"/>
                </a:solidFill>
                <a:ea typeface="ＭＳ Ｐゴシック" charset="-128"/>
              </a:rPr>
              <a:t>: </a:t>
            </a:r>
            <a:r>
              <a:rPr lang="de-DE" altLang="de-DE" dirty="0" err="1">
                <a:solidFill>
                  <a:srgbClr val="000000"/>
                </a:solidFill>
                <a:ea typeface="ＭＳ Ｐゴシック" charset="-128"/>
              </a:rPr>
              <a:t>empirical</a:t>
            </a:r>
            <a:r>
              <a:rPr lang="de-DE" altLang="de-DE" dirty="0">
                <a:solidFill>
                  <a:srgbClr val="000000"/>
                </a:solidFill>
                <a:ea typeface="ＭＳ Ｐゴシック" charset="-128"/>
              </a:rPr>
              <a:t> Bayes </a:t>
            </a:r>
            <a:r>
              <a:rPr lang="de-DE" altLang="de-DE" dirty="0" err="1">
                <a:solidFill>
                  <a:srgbClr val="000000"/>
                </a:solidFill>
                <a:ea typeface="ＭＳ Ｐゴシック" charset="-128"/>
              </a:rPr>
              <a:t>moderated</a:t>
            </a:r>
            <a:r>
              <a:rPr lang="de-DE" altLang="de-DE" dirty="0">
                <a:solidFill>
                  <a:srgbClr val="000000"/>
                </a:solidFill>
                <a:ea typeface="ＭＳ Ｐゴシック" charset="-128"/>
              </a:rPr>
              <a:t> t-</a:t>
            </a:r>
            <a:r>
              <a:rPr lang="de-DE" altLang="de-DE" dirty="0" err="1">
                <a:solidFill>
                  <a:srgbClr val="000000"/>
                </a:solidFill>
                <a:ea typeface="ＭＳ Ｐゴシック" charset="-128"/>
              </a:rPr>
              <a:t>statistic</a:t>
            </a:r>
            <a:r>
              <a:rPr lang="de-DE" altLang="de-DE" dirty="0">
                <a:solidFill>
                  <a:srgbClr val="000000"/>
                </a:solidFill>
                <a:ea typeface="ＭＳ Ｐゴシック" charset="-128"/>
              </a:rPr>
              <a:t>, </a:t>
            </a:r>
            <a:r>
              <a:rPr lang="de-DE" altLang="de-DE" dirty="0" err="1">
                <a:solidFill>
                  <a:srgbClr val="000000"/>
                </a:solidFill>
                <a:ea typeface="ＭＳ Ｐゴシック" charset="-128"/>
              </a:rPr>
              <a:t>comparing</a:t>
            </a:r>
            <a:r>
              <a:rPr lang="de-DE" altLang="de-DE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de-DE" altLang="de-DE" dirty="0" err="1">
                <a:solidFill>
                  <a:srgbClr val="000000"/>
                </a:solidFill>
                <a:ea typeface="ＭＳ Ｐゴシック" charset="-128"/>
              </a:rPr>
              <a:t>idiopathic</a:t>
            </a:r>
            <a:r>
              <a:rPr lang="de-DE" altLang="de-DE" dirty="0">
                <a:solidFill>
                  <a:srgbClr val="000000"/>
                </a:solidFill>
                <a:ea typeface="ＭＳ Ｐゴシック" charset="-128"/>
              </a:rPr>
              <a:t> PD vs. </a:t>
            </a:r>
            <a:r>
              <a:rPr lang="de-DE" altLang="de-DE" dirty="0" err="1">
                <a:solidFill>
                  <a:srgbClr val="000000"/>
                </a:solidFill>
                <a:ea typeface="ＭＳ Ｐゴシック" charset="-128"/>
              </a:rPr>
              <a:t>matched</a:t>
            </a:r>
            <a:r>
              <a:rPr lang="de-DE" altLang="de-DE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de-DE" altLang="de-DE" dirty="0" err="1">
                <a:solidFill>
                  <a:srgbClr val="000000"/>
                </a:solidFill>
                <a:ea typeface="ＭＳ Ｐゴシック" charset="-128"/>
              </a:rPr>
              <a:t>controls</a:t>
            </a:r>
            <a:br>
              <a:rPr lang="de-DE" altLang="de-DE" dirty="0">
                <a:solidFill>
                  <a:srgbClr val="000000"/>
                </a:solidFill>
                <a:ea typeface="ＭＳ Ｐゴシック" charset="-128"/>
              </a:rPr>
            </a:br>
            <a:endParaRPr lang="de-DE" altLang="de-DE" sz="800" dirty="0">
              <a:solidFill>
                <a:srgbClr val="000000"/>
              </a:solidFill>
              <a:ea typeface="ＭＳ Ｐゴシック" charset="-128"/>
            </a:endParaRPr>
          </a:p>
          <a:p>
            <a:pPr marL="285750" indent="-285750" defTabSz="9144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de-DE" altLang="de-DE" b="1" dirty="0">
                <a:solidFill>
                  <a:srgbClr val="000000"/>
                </a:solidFill>
                <a:ea typeface="ＭＳ Ｐゴシック" charset="-128"/>
              </a:rPr>
              <a:t>Adjustments</a:t>
            </a:r>
            <a:r>
              <a:rPr lang="de-DE" altLang="de-DE" dirty="0">
                <a:solidFill>
                  <a:srgbClr val="000000"/>
                </a:solidFill>
                <a:ea typeface="ＭＳ Ｐゴシック" charset="-128"/>
              </a:rPr>
              <a:t>: </a:t>
            </a:r>
            <a:r>
              <a:rPr lang="de-DE" altLang="de-DE" dirty="0" err="1">
                <a:solidFill>
                  <a:srgbClr val="000000"/>
                </a:solidFill>
                <a:ea typeface="ＭＳ Ｐゴシック" charset="-128"/>
              </a:rPr>
              <a:t>Adjust</a:t>
            </a:r>
            <a:r>
              <a:rPr lang="de-DE" altLang="de-DE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de-DE" altLang="de-DE" dirty="0" err="1">
                <a:solidFill>
                  <a:srgbClr val="000000"/>
                </a:solidFill>
                <a:ea typeface="ＭＳ Ｐゴシック" charset="-128"/>
              </a:rPr>
              <a:t>for</a:t>
            </a:r>
            <a:r>
              <a:rPr lang="de-DE" altLang="de-DE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de-DE" altLang="de-DE" dirty="0" err="1">
                <a:solidFill>
                  <a:srgbClr val="000000"/>
                </a:solidFill>
                <a:ea typeface="ＭＳ Ｐゴシック" charset="-128"/>
              </a:rPr>
              <a:t>age</a:t>
            </a:r>
            <a:r>
              <a:rPr lang="de-DE" altLang="de-DE" dirty="0">
                <a:solidFill>
                  <a:srgbClr val="000000"/>
                </a:solidFill>
                <a:ea typeface="ＭＳ Ｐゴシック" charset="-128"/>
              </a:rPr>
              <a:t>, </a:t>
            </a:r>
            <a:r>
              <a:rPr lang="de-DE" altLang="de-DE" dirty="0" err="1">
                <a:solidFill>
                  <a:srgbClr val="000000"/>
                </a:solidFill>
                <a:ea typeface="ＭＳ Ｐゴシック" charset="-128"/>
              </a:rPr>
              <a:t>gender</a:t>
            </a:r>
            <a:r>
              <a:rPr lang="de-DE" altLang="de-DE" dirty="0">
                <a:solidFill>
                  <a:srgbClr val="000000"/>
                </a:solidFill>
                <a:ea typeface="ＭＳ Ｐゴシック" charset="-128"/>
              </a:rPr>
              <a:t>, BMI and L-</a:t>
            </a:r>
            <a:r>
              <a:rPr lang="de-DE" altLang="de-DE" dirty="0" err="1">
                <a:solidFill>
                  <a:srgbClr val="000000"/>
                </a:solidFill>
                <a:ea typeface="ＭＳ Ｐゴシック" charset="-128"/>
              </a:rPr>
              <a:t>Dopa</a:t>
            </a:r>
            <a:r>
              <a:rPr lang="de-DE" altLang="de-DE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de-DE" altLang="de-DE" dirty="0" err="1">
                <a:solidFill>
                  <a:srgbClr val="000000"/>
                </a:solidFill>
                <a:ea typeface="ＭＳ Ｐゴシック" charset="-128"/>
              </a:rPr>
              <a:t>treatment</a:t>
            </a:r>
            <a:r>
              <a:rPr lang="de-DE" altLang="de-DE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de-DE" altLang="de-DE" dirty="0" err="1">
                <a:solidFill>
                  <a:srgbClr val="000000"/>
                </a:solidFill>
                <a:ea typeface="ＭＳ Ｐゴシック" charset="-128"/>
              </a:rPr>
              <a:t>effects</a:t>
            </a:r>
            <a:r>
              <a:rPr lang="de-DE" altLang="de-DE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de-DE" altLang="de-DE" dirty="0" err="1">
                <a:solidFill>
                  <a:srgbClr val="000000"/>
                </a:solidFill>
                <a:ea typeface="ＭＳ Ｐゴシック" charset="-128"/>
              </a:rPr>
              <a:t>by</a:t>
            </a:r>
            <a:r>
              <a:rPr lang="de-DE" altLang="de-DE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de-DE" altLang="de-DE" dirty="0" err="1">
                <a:solidFill>
                  <a:srgbClr val="000000"/>
                </a:solidFill>
                <a:ea typeface="ＭＳ Ｐゴシック" charset="-128"/>
              </a:rPr>
              <a:t>using</a:t>
            </a:r>
            <a:r>
              <a:rPr lang="de-DE" altLang="de-DE" dirty="0">
                <a:solidFill>
                  <a:srgbClr val="000000"/>
                </a:solidFill>
                <a:ea typeface="ＭＳ Ｐゴシック" charset="-128"/>
              </a:rPr>
              <a:t> 3-O-Methyldopa (=3-Methoxytyrosine) </a:t>
            </a:r>
            <a:r>
              <a:rPr lang="de-DE" altLang="de-DE" dirty="0" err="1">
                <a:solidFill>
                  <a:srgbClr val="000000"/>
                </a:solidFill>
                <a:ea typeface="ＭＳ Ｐゴシック" charset="-128"/>
              </a:rPr>
              <a:t>levels</a:t>
            </a:r>
            <a:r>
              <a:rPr lang="de-DE" altLang="de-DE" dirty="0">
                <a:solidFill>
                  <a:srgbClr val="000000"/>
                </a:solidFill>
                <a:ea typeface="ＭＳ Ｐゴシック" charset="-128"/>
              </a:rPr>
              <a:t> + </a:t>
            </a:r>
            <a:r>
              <a:rPr lang="de-DE" altLang="de-DE" dirty="0" err="1">
                <a:solidFill>
                  <a:srgbClr val="000000"/>
                </a:solidFill>
                <a:ea typeface="ＭＳ Ｐゴシック" charset="-128"/>
              </a:rPr>
              <a:t>comparison</a:t>
            </a:r>
            <a:r>
              <a:rPr lang="de-DE" altLang="de-DE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de-DE" altLang="de-DE" i="1" dirty="0">
                <a:solidFill>
                  <a:srgbClr val="000000"/>
                </a:solidFill>
                <a:ea typeface="ＭＳ Ｐゴシック" charset="-128"/>
              </a:rPr>
              <a:t>de </a:t>
            </a:r>
            <a:r>
              <a:rPr lang="de-DE" altLang="de-DE" i="1" dirty="0" err="1">
                <a:solidFill>
                  <a:srgbClr val="000000"/>
                </a:solidFill>
                <a:ea typeface="ＭＳ Ｐゴシック" charset="-128"/>
              </a:rPr>
              <a:t>novo</a:t>
            </a:r>
            <a:r>
              <a:rPr lang="de-DE" altLang="de-DE" i="1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de-DE" altLang="de-DE" dirty="0">
                <a:solidFill>
                  <a:srgbClr val="000000"/>
                </a:solidFill>
                <a:ea typeface="ＭＳ Ｐゴシック" charset="-128"/>
              </a:rPr>
              <a:t>PD vs. </a:t>
            </a:r>
            <a:r>
              <a:rPr lang="de-DE" altLang="de-DE" dirty="0" err="1">
                <a:solidFill>
                  <a:srgbClr val="000000"/>
                </a:solidFill>
                <a:ea typeface="ＭＳ Ｐゴシック" charset="-128"/>
              </a:rPr>
              <a:t>controls</a:t>
            </a:r>
            <a:br>
              <a:rPr lang="de-DE" altLang="de-DE" dirty="0">
                <a:solidFill>
                  <a:srgbClr val="000000"/>
                </a:solidFill>
                <a:ea typeface="ＭＳ Ｐゴシック" charset="-128"/>
              </a:rPr>
            </a:br>
            <a:endParaRPr lang="de-DE" altLang="de-DE" sz="800" dirty="0">
              <a:solidFill>
                <a:srgbClr val="000000"/>
              </a:solidFill>
              <a:ea typeface="ＭＳ Ｐゴシック" charset="-128"/>
            </a:endParaRPr>
          </a:p>
          <a:p>
            <a:pPr marL="285750" indent="-285750" defTabSz="9144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de-DE" altLang="de-DE" b="1" dirty="0">
                <a:solidFill>
                  <a:srgbClr val="000000"/>
                </a:solidFill>
                <a:ea typeface="ＭＳ Ｐゴシック" charset="-128"/>
              </a:rPr>
              <a:t>Test </a:t>
            </a:r>
            <a:r>
              <a:rPr lang="de-DE" altLang="de-DE" b="1" dirty="0" err="1">
                <a:solidFill>
                  <a:srgbClr val="000000"/>
                </a:solidFill>
                <a:ea typeface="ＭＳ Ｐゴシック" charset="-128"/>
              </a:rPr>
              <a:t>for</a:t>
            </a:r>
            <a:r>
              <a:rPr lang="de-DE" altLang="de-DE" b="1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de-DE" altLang="de-DE" b="1" dirty="0" err="1">
                <a:solidFill>
                  <a:srgbClr val="000000"/>
                </a:solidFill>
                <a:ea typeface="ＭＳ Ｐゴシック" charset="-128"/>
              </a:rPr>
              <a:t>other</a:t>
            </a:r>
            <a:r>
              <a:rPr lang="de-DE" altLang="de-DE" b="1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de-DE" altLang="de-DE" b="1" dirty="0" err="1">
                <a:solidFill>
                  <a:srgbClr val="000000"/>
                </a:solidFill>
                <a:ea typeface="ＭＳ Ｐゴシック" charset="-128"/>
              </a:rPr>
              <a:t>confounders</a:t>
            </a:r>
            <a:r>
              <a:rPr lang="de-DE" altLang="de-DE" dirty="0">
                <a:solidFill>
                  <a:srgbClr val="000000"/>
                </a:solidFill>
                <a:ea typeface="ＭＳ Ｐゴシック" charset="-128"/>
              </a:rPr>
              <a:t>: </a:t>
            </a:r>
            <a:r>
              <a:rPr lang="de-DE" altLang="de-DE" dirty="0" err="1">
                <a:solidFill>
                  <a:srgbClr val="000000"/>
                </a:solidFill>
                <a:ea typeface="ＭＳ Ｐゴシック" charset="-128"/>
              </a:rPr>
              <a:t>Principal</a:t>
            </a:r>
            <a:r>
              <a:rPr lang="de-DE" altLang="de-DE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de-DE" altLang="de-DE" dirty="0" err="1">
                <a:solidFill>
                  <a:srgbClr val="000000"/>
                </a:solidFill>
                <a:ea typeface="ＭＳ Ｐゴシック" charset="-128"/>
              </a:rPr>
              <a:t>variance</a:t>
            </a:r>
            <a:r>
              <a:rPr lang="de-DE" altLang="de-DE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de-DE" altLang="de-DE" dirty="0" err="1">
                <a:solidFill>
                  <a:srgbClr val="000000"/>
                </a:solidFill>
                <a:ea typeface="ＭＳ Ｐゴシック" charset="-128"/>
              </a:rPr>
              <a:t>component</a:t>
            </a:r>
            <a:r>
              <a:rPr lang="de-DE" altLang="de-DE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de-DE" altLang="de-DE" dirty="0" err="1">
                <a:solidFill>
                  <a:srgbClr val="000000"/>
                </a:solidFill>
                <a:ea typeface="ＭＳ Ｐゴシック" charset="-128"/>
              </a:rPr>
              <a:t>analysis</a:t>
            </a:r>
            <a:r>
              <a:rPr lang="de-DE" altLang="de-DE" dirty="0">
                <a:solidFill>
                  <a:srgbClr val="000000"/>
                </a:solidFill>
                <a:ea typeface="ＭＳ Ｐゴシック" charset="-128"/>
              </a:rPr>
              <a:t> (PVCA) </a:t>
            </a:r>
            <a:r>
              <a:rPr lang="de-DE" altLang="de-DE" dirty="0" err="1">
                <a:solidFill>
                  <a:srgbClr val="000000"/>
                </a:solidFill>
                <a:ea typeface="ＭＳ Ｐゴシック" charset="-128"/>
              </a:rPr>
              <a:t>does</a:t>
            </a:r>
            <a:r>
              <a:rPr lang="de-DE" altLang="de-DE" dirty="0">
                <a:solidFill>
                  <a:srgbClr val="000000"/>
                </a:solidFill>
                <a:ea typeface="ＭＳ Ｐゴシック" charset="-128"/>
              </a:rPr>
              <a:t> not </a:t>
            </a:r>
            <a:r>
              <a:rPr lang="de-DE" altLang="de-DE" dirty="0" err="1">
                <a:solidFill>
                  <a:srgbClr val="000000"/>
                </a:solidFill>
                <a:ea typeface="ＭＳ Ｐゴシック" charset="-128"/>
              </a:rPr>
              <a:t>suggest</a:t>
            </a:r>
            <a:r>
              <a:rPr lang="de-DE" altLang="de-DE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de-DE" altLang="de-DE" dirty="0" err="1">
                <a:solidFill>
                  <a:srgbClr val="000000"/>
                </a:solidFill>
                <a:ea typeface="ＭＳ Ｐゴシック" charset="-128"/>
              </a:rPr>
              <a:t>the</a:t>
            </a:r>
            <a:r>
              <a:rPr lang="de-DE" altLang="de-DE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de-DE" altLang="de-DE" dirty="0" err="1">
                <a:solidFill>
                  <a:srgbClr val="000000"/>
                </a:solidFill>
                <a:ea typeface="ＭＳ Ｐゴシック" charset="-128"/>
              </a:rPr>
              <a:t>presence</a:t>
            </a:r>
            <a:r>
              <a:rPr lang="de-DE" altLang="de-DE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de-DE" altLang="de-DE" dirty="0" err="1">
                <a:solidFill>
                  <a:srgbClr val="000000"/>
                </a:solidFill>
                <a:ea typeface="ＭＳ Ｐゴシック" charset="-128"/>
              </a:rPr>
              <a:t>of</a:t>
            </a:r>
            <a:r>
              <a:rPr lang="de-DE" altLang="de-DE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de-DE" altLang="de-DE" dirty="0" err="1">
                <a:solidFill>
                  <a:srgbClr val="000000"/>
                </a:solidFill>
                <a:ea typeface="ＭＳ Ｐゴシック" charset="-128"/>
              </a:rPr>
              <a:t>further</a:t>
            </a:r>
            <a:r>
              <a:rPr lang="de-DE" altLang="de-DE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de-DE" altLang="de-DE" dirty="0" err="1">
                <a:solidFill>
                  <a:srgbClr val="000000"/>
                </a:solidFill>
                <a:ea typeface="ＭＳ Ｐゴシック" charset="-128"/>
              </a:rPr>
              <a:t>confounders</a:t>
            </a:r>
            <a:r>
              <a:rPr lang="de-DE" altLang="de-DE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de-DE" altLang="de-DE" dirty="0" err="1">
                <a:solidFill>
                  <a:srgbClr val="000000"/>
                </a:solidFill>
                <a:ea typeface="ＭＳ Ｐゴシック" charset="-128"/>
              </a:rPr>
              <a:t>with</a:t>
            </a:r>
            <a:r>
              <a:rPr lang="de-DE" altLang="de-DE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de-DE" altLang="de-DE" dirty="0" err="1">
                <a:solidFill>
                  <a:srgbClr val="000000"/>
                </a:solidFill>
                <a:ea typeface="ＭＳ Ｐゴシック" charset="-128"/>
              </a:rPr>
              <a:t>major</a:t>
            </a:r>
            <a:r>
              <a:rPr lang="de-DE" altLang="de-DE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de-DE" altLang="de-DE" dirty="0" err="1">
                <a:solidFill>
                  <a:srgbClr val="000000"/>
                </a:solidFill>
                <a:ea typeface="ＭＳ Ｐゴシック" charset="-128"/>
              </a:rPr>
              <a:t>effects</a:t>
            </a:r>
            <a:r>
              <a:rPr lang="de-DE" altLang="de-DE" dirty="0">
                <a:solidFill>
                  <a:srgbClr val="000000"/>
                </a:solidFill>
                <a:ea typeface="ＭＳ Ｐゴシック" charset="-128"/>
              </a:rPr>
              <a:t> in </a:t>
            </a:r>
            <a:r>
              <a:rPr lang="de-DE" altLang="de-DE" dirty="0" err="1">
                <a:solidFill>
                  <a:srgbClr val="000000"/>
                </a:solidFill>
                <a:ea typeface="ＭＳ Ｐゴシック" charset="-128"/>
              </a:rPr>
              <a:t>our</a:t>
            </a:r>
            <a:r>
              <a:rPr lang="de-DE" altLang="de-DE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de-DE" altLang="de-DE" dirty="0" err="1">
                <a:solidFill>
                  <a:srgbClr val="000000"/>
                </a:solidFill>
                <a:ea typeface="ＭＳ Ｐゴシック" charset="-128"/>
              </a:rPr>
              <a:t>clinical</a:t>
            </a:r>
            <a:r>
              <a:rPr lang="de-DE" altLang="de-DE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de-DE" altLang="de-DE" dirty="0" err="1">
                <a:solidFill>
                  <a:srgbClr val="000000"/>
                </a:solidFill>
                <a:ea typeface="ＭＳ Ｐゴシック" charset="-128"/>
              </a:rPr>
              <a:t>data</a:t>
            </a:r>
            <a:endParaRPr lang="de-DE" altLang="de-DE" dirty="0">
              <a:solidFill>
                <a:srgbClr val="000000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765190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18981-3D81-4662-88BE-2F0A409A8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err="1"/>
              <a:t>Metabolomics</a:t>
            </a:r>
            <a:r>
              <a:rPr lang="de-DE" altLang="de-DE" dirty="0"/>
              <a:t> </a:t>
            </a:r>
            <a:r>
              <a:rPr lang="mr-IN" altLang="de-DE" dirty="0"/>
              <a:t>–</a:t>
            </a:r>
            <a:r>
              <a:rPr lang="de-DE" altLang="de-DE" dirty="0"/>
              <a:t> </a:t>
            </a:r>
            <a:r>
              <a:rPr lang="de-DE" altLang="de-DE" dirty="0" err="1"/>
              <a:t>Volcano</a:t>
            </a:r>
            <a:r>
              <a:rPr lang="de-DE" altLang="de-DE" dirty="0"/>
              <a:t> </a:t>
            </a:r>
            <a:r>
              <a:rPr lang="de-DE" altLang="de-DE" dirty="0" err="1"/>
              <a:t>plot</a:t>
            </a:r>
            <a:r>
              <a:rPr lang="de-DE" altLang="de-DE" dirty="0"/>
              <a:t> (de </a:t>
            </a:r>
            <a:r>
              <a:rPr lang="de-DE" altLang="de-DE" dirty="0" err="1"/>
              <a:t>novo</a:t>
            </a:r>
            <a:r>
              <a:rPr lang="de-DE" altLang="de-DE" dirty="0"/>
              <a:t> PD vs. </a:t>
            </a:r>
            <a:r>
              <a:rPr lang="de-DE" altLang="de-DE" dirty="0" err="1"/>
              <a:t>control</a:t>
            </a:r>
            <a:r>
              <a:rPr lang="de-DE" altLang="de-DE" dirty="0"/>
              <a:t>)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CAF4B9-7114-4746-AD57-3E7BE209E0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BF9A1BB-A635-1D4A-AE3A-590DE170E7FF}" type="slidenum">
              <a:rPr lang="en-US" altLang="en-US" smtClean="0"/>
              <a:pPr>
                <a:defRPr/>
              </a:pPr>
              <a:t>4</a:t>
            </a:fld>
            <a:endParaRPr lang="en-US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273A0-FADD-41ED-A460-CC3A5D7D43EC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BBFC141-C279-4B4A-BEB4-3C8946E73306}" type="datetime5">
              <a:rPr lang="en-US" smtClean="0"/>
              <a:t>28-Nov-23</a:t>
            </a:fld>
            <a:endParaRPr lang="en-GB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A00C001-5120-E449-A822-E8AAF6FA1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4219" y="1228355"/>
            <a:ext cx="6949556" cy="5198432"/>
          </a:xfrm>
          <a:prstGeom prst="rect">
            <a:avLst/>
          </a:prstGeom>
        </p:spPr>
      </p:pic>
      <p:sp>
        <p:nvSpPr>
          <p:cNvPr id="15" name="Rechteck 5">
            <a:extLst>
              <a:ext uri="{FF2B5EF4-FFF2-40B4-BE49-F238E27FC236}">
                <a16:creationId xmlns:a16="http://schemas.microsoft.com/office/drawing/2014/main" id="{C9D49423-AF6C-9249-81AA-EC0324116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1405" y="2202926"/>
            <a:ext cx="1842370" cy="30777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de-DE" sz="1400" b="1" i="0" u="none" strike="noStrike" dirty="0" err="1">
                <a:solidFill>
                  <a:schemeClr val="tx2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Xanthine</a:t>
            </a:r>
            <a:r>
              <a:rPr lang="de-DE" sz="1400" b="1" i="0" u="none" strike="noStrike" dirty="0">
                <a:solidFill>
                  <a:schemeClr val="tx2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DE" sz="1400" b="1" i="0" u="none" strike="noStrike" dirty="0" err="1">
                <a:solidFill>
                  <a:schemeClr val="tx2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metabolism</a:t>
            </a:r>
            <a:endParaRPr lang="de-DE" sz="1400" b="1" dirty="0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4A620FC-57EF-8B4A-A24A-4A0796F6D248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5562600" y="1778000"/>
            <a:ext cx="1798805" cy="5788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20CB2F12-77E1-DD49-8F6C-592E2251D876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5702300" y="2202926"/>
            <a:ext cx="1659105" cy="1538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>
            <a:extLst>
              <a:ext uri="{FF2B5EF4-FFF2-40B4-BE49-F238E27FC236}">
                <a16:creationId xmlns:a16="http://schemas.microsoft.com/office/drawing/2014/main" id="{8BDE514B-FD2A-EA47-B226-98B3BBFD2AB8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7137400" y="2356815"/>
            <a:ext cx="224005" cy="3482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>
            <a:extLst>
              <a:ext uri="{FF2B5EF4-FFF2-40B4-BE49-F238E27FC236}">
                <a16:creationId xmlns:a16="http://schemas.microsoft.com/office/drawing/2014/main" id="{8864C949-6407-1A7F-0643-4305D1B37FD8}"/>
              </a:ext>
            </a:extLst>
          </p:cNvPr>
          <p:cNvCxnSpPr>
            <a:cxnSpLocks/>
            <a:endCxn id="15" idx="0"/>
          </p:cNvCxnSpPr>
          <p:nvPr/>
        </p:nvCxnSpPr>
        <p:spPr>
          <a:xfrm flipH="1">
            <a:off x="8282590" y="1651000"/>
            <a:ext cx="505810" cy="5519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316F350D-8DBA-C8A1-8C0A-C5449EF3A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5418" y="3116371"/>
            <a:ext cx="73025" cy="650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2400" b="0" i="0" u="sng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7" name="Rechteck 5">
            <a:extLst>
              <a:ext uri="{FF2B5EF4-FFF2-40B4-BE49-F238E27FC236}">
                <a16:creationId xmlns:a16="http://schemas.microsoft.com/office/drawing/2014/main" id="{F1A9E8A7-D7D1-7E55-E7B4-6E5FB78624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1618" y="2968733"/>
            <a:ext cx="11049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FDR &lt; 0.05</a:t>
            </a:r>
            <a:endParaRPr kumimoji="0" lang="de-DE" altLang="de-DE" sz="1400" b="0" i="0" u="sng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9" name="Oval 6">
            <a:extLst>
              <a:ext uri="{FF2B5EF4-FFF2-40B4-BE49-F238E27FC236}">
                <a16:creationId xmlns:a16="http://schemas.microsoft.com/office/drawing/2014/main" id="{38CCC6AE-C347-D721-D714-3D743B85F0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5418" y="3760896"/>
            <a:ext cx="73025" cy="66675"/>
          </a:xfrm>
          <a:prstGeom prst="ellipse">
            <a:avLst/>
          </a:prstGeom>
          <a:solidFill>
            <a:srgbClr val="00DF50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2400" b="0" i="0" u="sng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0" name="Rechteck 7">
            <a:extLst>
              <a:ext uri="{FF2B5EF4-FFF2-40B4-BE49-F238E27FC236}">
                <a16:creationId xmlns:a16="http://schemas.microsoft.com/office/drawing/2014/main" id="{D858B2D9-01E1-643D-6DD2-5A9E4468EA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88443" y="3598971"/>
            <a:ext cx="15424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Abs(</a:t>
            </a:r>
            <a:r>
              <a:rPr kumimoji="0" lang="de-DE" altLang="de-DE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logFC</a:t>
            </a:r>
            <a:r>
              <a:rPr kumimoji="0" lang="de-DE" alt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) &gt; 0.3</a:t>
            </a:r>
            <a:br>
              <a:rPr kumimoji="0" lang="de-DE" alt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kumimoji="0" lang="de-DE" alt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&amp; FDR &lt; 0.05</a:t>
            </a:r>
            <a:endParaRPr kumimoji="0" lang="de-DE" altLang="de-DE" sz="1400" b="0" i="0" u="sng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1" name="Oval 8">
            <a:extLst>
              <a:ext uri="{FF2B5EF4-FFF2-40B4-BE49-F238E27FC236}">
                <a16:creationId xmlns:a16="http://schemas.microsoft.com/office/drawing/2014/main" id="{3D51A38D-8368-2AAD-1EC4-8F37F0DEC2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5418" y="3408471"/>
            <a:ext cx="73025" cy="65087"/>
          </a:xfrm>
          <a:prstGeom prst="ellipse">
            <a:avLst/>
          </a:prstGeom>
          <a:solidFill>
            <a:srgbClr val="FFC000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2400" b="0" i="0" u="sng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2" name="Rechteck 9">
            <a:extLst>
              <a:ext uri="{FF2B5EF4-FFF2-40B4-BE49-F238E27FC236}">
                <a16:creationId xmlns:a16="http://schemas.microsoft.com/office/drawing/2014/main" id="{3A01FF10-39B6-5F51-A39E-06638433DF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88443" y="3257658"/>
            <a:ext cx="154241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Abs(</a:t>
            </a:r>
            <a:r>
              <a:rPr kumimoji="0" lang="de-DE" altLang="de-DE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logFC</a:t>
            </a:r>
            <a:r>
              <a:rPr kumimoji="0" lang="de-DE" alt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) &gt; 0.3</a:t>
            </a:r>
            <a:endParaRPr kumimoji="0" lang="de-DE" altLang="de-DE" sz="1400" b="0" i="0" u="sng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3" name="Rechteck 10">
            <a:extLst>
              <a:ext uri="{FF2B5EF4-FFF2-40B4-BE49-F238E27FC236}">
                <a16:creationId xmlns:a16="http://schemas.microsoft.com/office/drawing/2014/main" id="{873FFE4A-8C39-60D8-9D8D-09879DFB7E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25442" y="2908161"/>
            <a:ext cx="1669507" cy="1231483"/>
          </a:xfrm>
          <a:prstGeom prst="rect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2400" b="0" i="0" u="sng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783163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18981-3D81-4662-88BE-2F0A409A8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err="1"/>
              <a:t>Shared</a:t>
            </a:r>
            <a:r>
              <a:rPr lang="de-DE" altLang="de-DE" dirty="0"/>
              <a:t> </a:t>
            </a:r>
            <a:r>
              <a:rPr lang="de-DE" altLang="de-DE" dirty="0" err="1"/>
              <a:t>significant</a:t>
            </a:r>
            <a:r>
              <a:rPr lang="de-DE" altLang="de-DE" dirty="0"/>
              <a:t> </a:t>
            </a:r>
            <a:r>
              <a:rPr lang="de-DE" altLang="de-DE" dirty="0" err="1"/>
              <a:t>metabolites</a:t>
            </a:r>
            <a:r>
              <a:rPr lang="de-DE" altLang="de-DE" dirty="0"/>
              <a:t> – de </a:t>
            </a:r>
            <a:r>
              <a:rPr lang="de-DE" altLang="de-DE" dirty="0" err="1"/>
              <a:t>novo</a:t>
            </a:r>
            <a:r>
              <a:rPr lang="de-DE" altLang="de-DE" dirty="0"/>
              <a:t> PD &amp; all-PD vs. </a:t>
            </a:r>
            <a:r>
              <a:rPr lang="de-DE" altLang="de-DE" dirty="0" err="1"/>
              <a:t>Ctrl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CAF4B9-7114-4746-AD57-3E7BE209E0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BF9A1BB-A635-1D4A-AE3A-590DE170E7FF}" type="slidenum">
              <a:rPr lang="en-US" altLang="en-US" smtClean="0"/>
              <a:pPr>
                <a:defRPr/>
              </a:pPr>
              <a:t>5</a:t>
            </a:fld>
            <a:endParaRPr lang="en-US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273A0-FADD-41ED-A460-CC3A5D7D43EC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BBFC141-C279-4B4A-BEB4-3C8946E73306}" type="datetime5">
              <a:rPr lang="en-US" smtClean="0"/>
              <a:t>28-Nov-23</a:t>
            </a:fld>
            <a:endParaRPr lang="en-GB"/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724361E0-68CC-E148-A9FA-680FD35E98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5143000"/>
              </p:ext>
            </p:extLst>
          </p:nvPr>
        </p:nvGraphicFramePr>
        <p:xfrm>
          <a:off x="982413" y="1618297"/>
          <a:ext cx="9877035" cy="3130173"/>
        </p:xfrm>
        <a:graphic>
          <a:graphicData uri="http://schemas.openxmlformats.org/drawingml/2006/table">
            <a:tbl>
              <a:tblPr/>
              <a:tblGrid>
                <a:gridCol w="2060962">
                  <a:extLst>
                    <a:ext uri="{9D8B030D-6E8A-4147-A177-3AD203B41FA5}">
                      <a16:colId xmlns:a16="http://schemas.microsoft.com/office/drawing/2014/main" val="311787426"/>
                    </a:ext>
                  </a:extLst>
                </a:gridCol>
                <a:gridCol w="761048">
                  <a:extLst>
                    <a:ext uri="{9D8B030D-6E8A-4147-A177-3AD203B41FA5}">
                      <a16:colId xmlns:a16="http://schemas.microsoft.com/office/drawing/2014/main" val="291804344"/>
                    </a:ext>
                  </a:extLst>
                </a:gridCol>
                <a:gridCol w="1411005">
                  <a:extLst>
                    <a:ext uri="{9D8B030D-6E8A-4147-A177-3AD203B41FA5}">
                      <a16:colId xmlns:a16="http://schemas.microsoft.com/office/drawing/2014/main" val="2850584095"/>
                    </a:ext>
                  </a:extLst>
                </a:gridCol>
                <a:gridCol w="1411005">
                  <a:extLst>
                    <a:ext uri="{9D8B030D-6E8A-4147-A177-3AD203B41FA5}">
                      <a16:colId xmlns:a16="http://schemas.microsoft.com/office/drawing/2014/main" val="1701243660"/>
                    </a:ext>
                  </a:extLst>
                </a:gridCol>
                <a:gridCol w="1411005">
                  <a:extLst>
                    <a:ext uri="{9D8B030D-6E8A-4147-A177-3AD203B41FA5}">
                      <a16:colId xmlns:a16="http://schemas.microsoft.com/office/drawing/2014/main" val="648041774"/>
                    </a:ext>
                  </a:extLst>
                </a:gridCol>
                <a:gridCol w="1411005">
                  <a:extLst>
                    <a:ext uri="{9D8B030D-6E8A-4147-A177-3AD203B41FA5}">
                      <a16:colId xmlns:a16="http://schemas.microsoft.com/office/drawing/2014/main" val="1232300753"/>
                    </a:ext>
                  </a:extLst>
                </a:gridCol>
                <a:gridCol w="1411005">
                  <a:extLst>
                    <a:ext uri="{9D8B030D-6E8A-4147-A177-3AD203B41FA5}">
                      <a16:colId xmlns:a16="http://schemas.microsoft.com/office/drawing/2014/main" val="646738354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>
                        <a:lnSpc>
                          <a:spcPct val="160000"/>
                        </a:lnSpc>
                      </a:pPr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>
                        <a:lnSpc>
                          <a:spcPct val="160000"/>
                        </a:lnSpc>
                      </a:pPr>
                      <a:r>
                        <a:rPr lang="de-D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 novo PD vs. Control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>
                        <a:lnSpc>
                          <a:spcPct val="160000"/>
                        </a:lnSpc>
                      </a:pPr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All PD vs. Control (</a:t>
                      </a:r>
                      <a:r>
                        <a:rPr lang="de-DE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adjusted</a:t>
                      </a:r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482081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>
                        <a:lnSpc>
                          <a:spcPct val="160000"/>
                        </a:lnSpc>
                      </a:pPr>
                      <a:r>
                        <a:rPr lang="de-DE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Metabolite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</a:pPr>
                      <a:r>
                        <a:rPr lang="de-DE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logFC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</a:pPr>
                      <a:r>
                        <a:rPr lang="de-DE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P.Value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</a:pPr>
                      <a:r>
                        <a:rPr lang="de-DE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adj.P.Val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</a:pPr>
                      <a:r>
                        <a:rPr lang="de-D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logFC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</a:pPr>
                      <a:r>
                        <a:rPr lang="de-DE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P.Value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</a:pPr>
                      <a:r>
                        <a:rPr lang="de-DE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adj.P.Val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515161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>
                        <a:lnSpc>
                          <a:spcPct val="160000"/>
                        </a:lnSpc>
                      </a:pPr>
                      <a:r>
                        <a:rPr lang="de-DE" sz="1600" b="0" i="0" u="none" strike="noStrike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inosine</a:t>
                      </a:r>
                      <a:endParaRPr lang="de-DE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</a:pPr>
                      <a:r>
                        <a:rPr lang="de-DE" sz="1600" b="0" i="0" u="none" strike="noStrike" dirty="0">
                          <a:solidFill>
                            <a:schemeClr val="accent5"/>
                          </a:solidFill>
                          <a:effectLst/>
                          <a:latin typeface="Calibri" panose="020F0502020204030204" pitchFamily="34" charset="0"/>
                        </a:rPr>
                        <a:t>1.70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</a:pPr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1.05E-05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</a:pPr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3.56E-03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</a:pPr>
                      <a:r>
                        <a:rPr lang="de-DE" sz="1600" b="0" i="0" u="none" strike="noStrike" dirty="0">
                          <a:solidFill>
                            <a:schemeClr val="accent5"/>
                          </a:solidFill>
                          <a:effectLst/>
                          <a:latin typeface="Calibri" panose="020F0502020204030204" pitchFamily="34" charset="0"/>
                        </a:rPr>
                        <a:t>0.65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</a:pPr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2.65E-03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</a:pPr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3.04E-02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411372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>
                        <a:lnSpc>
                          <a:spcPct val="160000"/>
                        </a:lnSpc>
                      </a:pPr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X-24494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</a:pPr>
                      <a:r>
                        <a:rPr lang="de-DE" sz="1600" b="0" i="0" u="none" strike="noStrike" dirty="0">
                          <a:solidFill>
                            <a:schemeClr val="accent5"/>
                          </a:solidFill>
                          <a:effectLst/>
                          <a:latin typeface="Calibri" panose="020F0502020204030204" pitchFamily="34" charset="0"/>
                        </a:rPr>
                        <a:t>0.51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</a:pPr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1.19E-05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</a:pPr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3.56E-03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</a:pPr>
                      <a:r>
                        <a:rPr lang="de-DE" sz="1600" b="0" i="0" u="none" strike="noStrike" dirty="0">
                          <a:solidFill>
                            <a:schemeClr val="accent5"/>
                          </a:solidFill>
                          <a:effectLst/>
                          <a:latin typeface="Calibri" panose="020F0502020204030204" pitchFamily="34" charset="0"/>
                        </a:rPr>
                        <a:t>0.26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</a:pPr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4.34E-05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</a:pPr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1.54E-03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076973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de-DE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tartronate</a:t>
                      </a:r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</a:t>
                      </a:r>
                      <a:r>
                        <a:rPr lang="de-DE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hydroxymalonate</a:t>
                      </a:r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0000"/>
                        </a:lnSpc>
                      </a:pPr>
                      <a:r>
                        <a:rPr lang="de-DE" sz="1600" b="0" i="0" u="none" strike="noStrike" dirty="0">
                          <a:solidFill>
                            <a:srgbClr val="0024C0"/>
                          </a:solidFill>
                          <a:effectLst/>
                          <a:latin typeface="Calibri" panose="020F0502020204030204" pitchFamily="34" charset="0"/>
                        </a:rPr>
                        <a:t>-0.32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0000"/>
                        </a:lnSpc>
                      </a:pPr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6.77E-05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0000"/>
                        </a:lnSpc>
                      </a:pPr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1.08E-02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0000"/>
                        </a:lnSpc>
                      </a:pPr>
                      <a:r>
                        <a:rPr lang="de-DE" sz="1600" b="0" i="0" u="none" strike="noStrike" dirty="0">
                          <a:solidFill>
                            <a:srgbClr val="0024C0"/>
                          </a:solidFill>
                          <a:effectLst/>
                          <a:latin typeface="Calibri" panose="020F0502020204030204" pitchFamily="34" charset="0"/>
                        </a:rPr>
                        <a:t>-0.17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0000"/>
                        </a:lnSpc>
                      </a:pPr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6.18E-04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0000"/>
                        </a:lnSpc>
                      </a:pPr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1.03E-02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830035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>
                        <a:lnSpc>
                          <a:spcPct val="160000"/>
                        </a:lnSpc>
                      </a:pPr>
                      <a:r>
                        <a:rPr lang="de-DE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retinal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</a:pPr>
                      <a:r>
                        <a:rPr lang="de-DE" sz="1600" b="0" i="0" u="none" strike="noStrike" dirty="0">
                          <a:solidFill>
                            <a:schemeClr val="accent5"/>
                          </a:solidFill>
                          <a:effectLst/>
                          <a:latin typeface="Calibri" panose="020F0502020204030204" pitchFamily="34" charset="0"/>
                        </a:rPr>
                        <a:t>0.33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</a:pPr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7.26E-05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</a:pPr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1.08E-02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</a:pPr>
                      <a:r>
                        <a:rPr lang="de-DE" sz="1600" b="0" i="0" u="none" strike="noStrike" dirty="0">
                          <a:solidFill>
                            <a:schemeClr val="accent5"/>
                          </a:solidFill>
                          <a:effectLst/>
                          <a:latin typeface="Calibri" panose="020F0502020204030204" pitchFamily="34" charset="0"/>
                        </a:rPr>
                        <a:t>0.13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</a:pPr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5.26E-03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</a:pPr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4.77E-02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0387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>
                        <a:lnSpc>
                          <a:spcPct val="160000"/>
                        </a:lnSpc>
                      </a:pPr>
                      <a:r>
                        <a:rPr lang="de-DE" sz="1600" b="0" i="0" u="none" strike="noStrike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hypoxanthine</a:t>
                      </a:r>
                      <a:endParaRPr lang="de-DE" sz="16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</a:pPr>
                      <a:r>
                        <a:rPr lang="de-DE" sz="1600" b="0" i="0" u="none" strike="noStrike" dirty="0">
                          <a:solidFill>
                            <a:schemeClr val="accent5"/>
                          </a:solidFill>
                          <a:effectLst/>
                          <a:latin typeface="Calibri" panose="020F0502020204030204" pitchFamily="34" charset="0"/>
                        </a:rPr>
                        <a:t>0.83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</a:pPr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2.70E-04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</a:pPr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2.12E-02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</a:pPr>
                      <a:r>
                        <a:rPr lang="de-DE" sz="1600" b="0" i="0" u="none" strike="noStrike" dirty="0">
                          <a:solidFill>
                            <a:schemeClr val="accent5"/>
                          </a:solidFill>
                          <a:effectLst/>
                          <a:latin typeface="Calibri" panose="020F0502020204030204" pitchFamily="34" charset="0"/>
                        </a:rPr>
                        <a:t>0.47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</a:pPr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1.24E-04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</a:pPr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3.26E-03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873704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>
                        <a:lnSpc>
                          <a:spcPct val="160000"/>
                        </a:lnSpc>
                      </a:pPr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16-hydroxypalmitate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</a:pPr>
                      <a:r>
                        <a:rPr lang="de-DE" sz="1600" b="0" i="0" u="none" strike="noStrike" dirty="0">
                          <a:solidFill>
                            <a:schemeClr val="accent5"/>
                          </a:solidFill>
                          <a:effectLst/>
                          <a:latin typeface="Calibri" panose="020F0502020204030204" pitchFamily="34" charset="0"/>
                        </a:rPr>
                        <a:t>0.22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</a:pPr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4.58E-04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</a:pPr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2.73E-02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</a:pPr>
                      <a:r>
                        <a:rPr lang="de-DE" sz="1600" b="0" i="0" u="none" strike="noStrike" dirty="0">
                          <a:solidFill>
                            <a:schemeClr val="accent5"/>
                          </a:solidFill>
                          <a:effectLst/>
                          <a:latin typeface="Calibri" panose="020F0502020204030204" pitchFamily="34" charset="0"/>
                        </a:rPr>
                        <a:t>0.11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</a:pPr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1.63E-03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</a:pPr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2.13E-02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588561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>
                        <a:lnSpc>
                          <a:spcPct val="160000"/>
                        </a:lnSpc>
                      </a:pPr>
                      <a:r>
                        <a:rPr lang="de-DE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linoleoylcholine</a:t>
                      </a:r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</a:pPr>
                      <a:r>
                        <a:rPr lang="de-DE" sz="1600" b="0" i="0" u="none" strike="noStrike" dirty="0">
                          <a:solidFill>
                            <a:srgbClr val="0024C0"/>
                          </a:solidFill>
                          <a:effectLst/>
                          <a:latin typeface="Calibri" panose="020F0502020204030204" pitchFamily="34" charset="0"/>
                        </a:rPr>
                        <a:t>-0.45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</a:pPr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5.86E-04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</a:pPr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3.01E-02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</a:pPr>
                      <a:r>
                        <a:rPr lang="de-DE" sz="1600" b="0" i="0" u="none" strike="noStrike" dirty="0">
                          <a:solidFill>
                            <a:srgbClr val="0024C0"/>
                          </a:solidFill>
                          <a:effectLst/>
                          <a:latin typeface="Calibri" panose="020F0502020204030204" pitchFamily="34" charset="0"/>
                        </a:rPr>
                        <a:t>-0.31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</a:pPr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2.11E-05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60000"/>
                        </a:lnSpc>
                      </a:pPr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9.84E-04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8899783"/>
                  </a:ext>
                </a:extLst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id="{7268D2EF-0D52-51C3-989B-483C9AC90FE0}"/>
              </a:ext>
            </a:extLst>
          </p:cNvPr>
          <p:cNvSpPr txBox="1"/>
          <p:nvPr/>
        </p:nvSpPr>
        <p:spPr>
          <a:xfrm>
            <a:off x="982413" y="5027023"/>
            <a:ext cx="2552315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de-DE" sz="1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Blue = </a:t>
            </a:r>
            <a:r>
              <a:rPr lang="de-DE" sz="1600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x</a:t>
            </a:r>
            <a:r>
              <a:rPr lang="de-DE" sz="1600" b="1" i="0" u="none" strike="noStrike" dirty="0" err="1">
                <a:solidFill>
                  <a:schemeClr val="tx2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anthine</a:t>
            </a:r>
            <a:r>
              <a:rPr lang="de-DE" sz="1600" b="1" i="0" u="none" strike="noStrike" dirty="0">
                <a:solidFill>
                  <a:schemeClr val="tx2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DE" sz="1600" b="1" i="0" u="none" strike="noStrike" dirty="0" err="1">
                <a:solidFill>
                  <a:schemeClr val="tx2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metabolites</a:t>
            </a:r>
            <a:endParaRPr lang="de-DE" sz="1600" b="1" dirty="0"/>
          </a:p>
        </p:txBody>
      </p:sp>
    </p:spTree>
    <p:extLst>
      <p:ext uri="{BB962C8B-B14F-4D97-AF65-F5344CB8AC3E}">
        <p14:creationId xmlns:p14="http://schemas.microsoft.com/office/powerpoint/2010/main" val="823583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18981-3D81-4662-88BE-2F0A409A8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/>
              <a:t>Purine/</a:t>
            </a:r>
            <a:r>
              <a:rPr lang="de-DE" altLang="de-DE" dirty="0" err="1"/>
              <a:t>xanthine</a:t>
            </a:r>
            <a:r>
              <a:rPr lang="de-DE" altLang="de-DE" dirty="0"/>
              <a:t> </a:t>
            </a:r>
            <a:r>
              <a:rPr lang="de-DE" altLang="de-DE" dirty="0" err="1"/>
              <a:t>metabolism</a:t>
            </a:r>
            <a:r>
              <a:rPr lang="de-DE" altLang="de-DE" dirty="0"/>
              <a:t> in de </a:t>
            </a:r>
            <a:r>
              <a:rPr lang="de-DE" altLang="de-DE" dirty="0" err="1"/>
              <a:t>novo</a:t>
            </a:r>
            <a:r>
              <a:rPr lang="de-DE" altLang="de-DE" dirty="0"/>
              <a:t> PD vs. </a:t>
            </a:r>
            <a:r>
              <a:rPr lang="de-DE" altLang="de-DE" dirty="0" err="1"/>
              <a:t>controls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CAF4B9-7114-4746-AD57-3E7BE209E0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BF9A1BB-A635-1D4A-AE3A-590DE170E7FF}" type="slidenum">
              <a:rPr lang="en-US" altLang="en-US" smtClean="0"/>
              <a:pPr>
                <a:defRPr/>
              </a:pPr>
              <a:t>6</a:t>
            </a:fld>
            <a:endParaRPr lang="en-US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273A0-FADD-41ED-A460-CC3A5D7D43EC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BBFC141-C279-4B4A-BEB4-3C8946E73306}" type="datetime5">
              <a:rPr lang="en-US" smtClean="0"/>
              <a:t>28-Nov-23</a:t>
            </a:fld>
            <a:endParaRPr lang="en-GB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A4E0CDD3-DEAA-3344-8DFC-ED998834B6C3}"/>
              </a:ext>
            </a:extLst>
          </p:cNvPr>
          <p:cNvGrpSpPr/>
          <p:nvPr/>
        </p:nvGrpSpPr>
        <p:grpSpPr>
          <a:xfrm>
            <a:off x="3808741" y="2428019"/>
            <a:ext cx="3830264" cy="2037867"/>
            <a:chOff x="3636726" y="2324100"/>
            <a:chExt cx="4153419" cy="2209800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CE750FF0-CA57-BC48-8633-5F1534196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75345" y="2324100"/>
              <a:ext cx="4114800" cy="2209800"/>
            </a:xfrm>
            <a:prstGeom prst="rect">
              <a:avLst/>
            </a:prstGeom>
          </p:spPr>
        </p:pic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B26C964C-F9BA-AA4B-9B07-46DFB31A5272}"/>
                </a:ext>
              </a:extLst>
            </p:cNvPr>
            <p:cNvSpPr/>
            <p:nvPr/>
          </p:nvSpPr>
          <p:spPr>
            <a:xfrm>
              <a:off x="3636726" y="3294345"/>
              <a:ext cx="496863" cy="12395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2" name="Rechteck 11">
            <a:extLst>
              <a:ext uri="{FF2B5EF4-FFF2-40B4-BE49-F238E27FC236}">
                <a16:creationId xmlns:a16="http://schemas.microsoft.com/office/drawing/2014/main" id="{EF415DC9-44FA-544D-BC2A-CD1C7C4C4CC9}"/>
              </a:ext>
            </a:extLst>
          </p:cNvPr>
          <p:cNvSpPr/>
          <p:nvPr/>
        </p:nvSpPr>
        <p:spPr>
          <a:xfrm>
            <a:off x="4661230" y="4931980"/>
            <a:ext cx="2593980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de-DE" altLang="de-DE" sz="1400" dirty="0">
                <a:solidFill>
                  <a:srgbClr val="000000"/>
                </a:solidFill>
                <a:ea typeface="ＭＳ Ｐゴシック" charset="-128"/>
              </a:rPr>
              <a:t>Core </a:t>
            </a:r>
            <a:r>
              <a:rPr lang="de-DE" altLang="de-DE" sz="1400" dirty="0" err="1">
                <a:solidFill>
                  <a:srgbClr val="000000"/>
                </a:solidFill>
                <a:ea typeface="ＭＳ Ｐゴシック" charset="-128"/>
              </a:rPr>
              <a:t>interactions</a:t>
            </a:r>
            <a:r>
              <a:rPr lang="de-DE" altLang="de-DE" sz="1400" dirty="0">
                <a:solidFill>
                  <a:srgbClr val="000000"/>
                </a:solidFill>
                <a:ea typeface="ＭＳ Ｐゴシック" charset="-128"/>
              </a:rPr>
              <a:t> in </a:t>
            </a:r>
            <a:r>
              <a:rPr lang="de-DE" altLang="de-DE" sz="1400" dirty="0" err="1">
                <a:solidFill>
                  <a:srgbClr val="000000"/>
                </a:solidFill>
                <a:ea typeface="ＭＳ Ｐゴシック" charset="-128"/>
              </a:rPr>
              <a:t>the</a:t>
            </a:r>
            <a:r>
              <a:rPr lang="de-DE" altLang="de-DE" sz="1400" dirty="0">
                <a:solidFill>
                  <a:srgbClr val="000000"/>
                </a:solidFill>
                <a:ea typeface="ＭＳ Ｐゴシック" charset="-128"/>
              </a:rPr>
              <a:t> KEGG</a:t>
            </a:r>
            <a:br>
              <a:rPr lang="de-DE" altLang="de-DE" sz="1400" dirty="0">
                <a:solidFill>
                  <a:srgbClr val="000000"/>
                </a:solidFill>
                <a:ea typeface="ＭＳ Ｐゴシック" charset="-128"/>
              </a:rPr>
            </a:br>
            <a:r>
              <a:rPr lang="de-DE" altLang="de-DE" sz="1400" dirty="0">
                <a:solidFill>
                  <a:srgbClr val="000000"/>
                </a:solidFill>
                <a:ea typeface="ＭＳ Ｐゴシック" charset="-128"/>
              </a:rPr>
              <a:t>Purine </a:t>
            </a:r>
            <a:r>
              <a:rPr lang="de-DE" altLang="de-DE" sz="1400" dirty="0" err="1">
                <a:solidFill>
                  <a:srgbClr val="000000"/>
                </a:solidFill>
                <a:ea typeface="ＭＳ Ｐゴシック" charset="-128"/>
              </a:rPr>
              <a:t>metabolism</a:t>
            </a:r>
            <a:r>
              <a:rPr lang="de-DE" altLang="de-DE" sz="1400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de-DE" altLang="de-DE" sz="1400" dirty="0" err="1">
                <a:solidFill>
                  <a:srgbClr val="000000"/>
                </a:solidFill>
                <a:ea typeface="ＭＳ Ｐゴシック" charset="-128"/>
              </a:rPr>
              <a:t>pathway</a:t>
            </a:r>
            <a:endParaRPr lang="de-DE" sz="1400" dirty="0"/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992D7F90-9F70-C14A-9659-03AF3F6A59C2}"/>
              </a:ext>
            </a:extLst>
          </p:cNvPr>
          <p:cNvCxnSpPr>
            <a:cxnSpLocks/>
          </p:cNvCxnSpPr>
          <p:nvPr/>
        </p:nvCxnSpPr>
        <p:spPr>
          <a:xfrm flipH="1" flipV="1">
            <a:off x="3378377" y="2030619"/>
            <a:ext cx="843898" cy="368995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44">
            <a:extLst>
              <a:ext uri="{FF2B5EF4-FFF2-40B4-BE49-F238E27FC236}">
                <a16:creationId xmlns:a16="http://schemas.microsoft.com/office/drawing/2014/main" id="{70FD1184-2C67-1040-ABCD-AA69F51970F1}"/>
              </a:ext>
            </a:extLst>
          </p:cNvPr>
          <p:cNvCxnSpPr>
            <a:cxnSpLocks/>
          </p:cNvCxnSpPr>
          <p:nvPr/>
        </p:nvCxnSpPr>
        <p:spPr>
          <a:xfrm flipH="1">
            <a:off x="3464066" y="4353675"/>
            <a:ext cx="1092820" cy="413746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47">
            <a:extLst>
              <a:ext uri="{FF2B5EF4-FFF2-40B4-BE49-F238E27FC236}">
                <a16:creationId xmlns:a16="http://schemas.microsoft.com/office/drawing/2014/main" id="{7B54F656-98EB-5C4E-890D-6149AEFC9CB5}"/>
              </a:ext>
            </a:extLst>
          </p:cNvPr>
          <p:cNvCxnSpPr>
            <a:cxnSpLocks/>
          </p:cNvCxnSpPr>
          <p:nvPr/>
        </p:nvCxnSpPr>
        <p:spPr>
          <a:xfrm flipH="1">
            <a:off x="7037039" y="2030618"/>
            <a:ext cx="1411562" cy="368996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49">
            <a:extLst>
              <a:ext uri="{FF2B5EF4-FFF2-40B4-BE49-F238E27FC236}">
                <a16:creationId xmlns:a16="http://schemas.microsoft.com/office/drawing/2014/main" id="{2AE683A4-9EB9-5D43-B616-60CF1E1783C0}"/>
              </a:ext>
            </a:extLst>
          </p:cNvPr>
          <p:cNvCxnSpPr>
            <a:cxnSpLocks/>
          </p:cNvCxnSpPr>
          <p:nvPr/>
        </p:nvCxnSpPr>
        <p:spPr>
          <a:xfrm flipH="1" flipV="1">
            <a:off x="7527642" y="4393340"/>
            <a:ext cx="920959" cy="374081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fik 12">
            <a:extLst>
              <a:ext uri="{FF2B5EF4-FFF2-40B4-BE49-F238E27FC236}">
                <a16:creationId xmlns:a16="http://schemas.microsoft.com/office/drawing/2014/main" id="{43472959-66E5-B27C-BBDB-7F85A6154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5881" y="3832207"/>
            <a:ext cx="2287194" cy="1929656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C21F7A10-10E0-B0A8-15FF-52F36329A3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9523" y="1093172"/>
            <a:ext cx="2304121" cy="1983958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97186D93-B1AC-9B0D-990F-8B3FF3D224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7636" y="1133128"/>
            <a:ext cx="2304121" cy="1990414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5D8CC7E0-75DF-05FE-E299-511B1DF9A5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05714" y="3771277"/>
            <a:ext cx="2287194" cy="202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851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18981-3D81-4662-88BE-2F0A409A8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err="1"/>
              <a:t>Caffeine</a:t>
            </a:r>
            <a:r>
              <a:rPr lang="de-DE" altLang="de-DE" dirty="0"/>
              <a:t>/</a:t>
            </a:r>
            <a:r>
              <a:rPr lang="de-DE" altLang="de-DE" dirty="0" err="1"/>
              <a:t>xanthine</a:t>
            </a:r>
            <a:r>
              <a:rPr lang="de-DE" altLang="de-DE" dirty="0"/>
              <a:t> </a:t>
            </a:r>
            <a:r>
              <a:rPr lang="de-DE" altLang="de-DE" dirty="0" err="1"/>
              <a:t>metabolism</a:t>
            </a:r>
            <a:r>
              <a:rPr lang="de-DE" altLang="de-DE" dirty="0"/>
              <a:t> in PD vs. Control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CAF4B9-7114-4746-AD57-3E7BE209E0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BF9A1BB-A635-1D4A-AE3A-590DE170E7FF}" type="slidenum">
              <a:rPr lang="en-US" altLang="en-US" smtClean="0"/>
              <a:pPr>
                <a:defRPr/>
              </a:pPr>
              <a:t>7</a:t>
            </a:fld>
            <a:endParaRPr lang="en-US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273A0-FADD-41ED-A460-CC3A5D7D43EC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BBFC141-C279-4B4A-BEB4-3C8946E73306}" type="datetime5">
              <a:rPr lang="en-US" smtClean="0"/>
              <a:t>28-Nov-23</a:t>
            </a:fld>
            <a:endParaRPr lang="en-GB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57A096D-B454-0571-7983-6C6610C1E486}"/>
              </a:ext>
            </a:extLst>
          </p:cNvPr>
          <p:cNvGrpSpPr/>
          <p:nvPr/>
        </p:nvGrpSpPr>
        <p:grpSpPr>
          <a:xfrm>
            <a:off x="1854195" y="1236307"/>
            <a:ext cx="7502525" cy="4882639"/>
            <a:chOff x="2376549" y="1035322"/>
            <a:chExt cx="7502525" cy="4882639"/>
          </a:xfrm>
        </p:grpSpPr>
        <p:pic>
          <p:nvPicPr>
            <p:cNvPr id="73" name="Bild 1">
              <a:extLst>
                <a:ext uri="{FF2B5EF4-FFF2-40B4-BE49-F238E27FC236}">
                  <a16:creationId xmlns:a16="http://schemas.microsoft.com/office/drawing/2014/main" id="{28513E82-DAE3-8B42-A06C-3F4C03799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05" t="14980"/>
            <a:stretch>
              <a:fillRect/>
            </a:stretch>
          </p:blipFill>
          <p:spPr bwMode="auto">
            <a:xfrm>
              <a:off x="2376549" y="1303441"/>
              <a:ext cx="1509713" cy="1227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" name="Bild 2">
              <a:extLst>
                <a:ext uri="{FF2B5EF4-FFF2-40B4-BE49-F238E27FC236}">
                  <a16:creationId xmlns:a16="http://schemas.microsoft.com/office/drawing/2014/main" id="{4E92F670-D2B9-CF41-BFFB-FBF5C0F20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0" t="12724"/>
            <a:stretch>
              <a:fillRect/>
            </a:stretch>
          </p:blipFill>
          <p:spPr bwMode="auto">
            <a:xfrm>
              <a:off x="4824474" y="1267412"/>
              <a:ext cx="1474788" cy="121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" name="Bild 3">
              <a:extLst>
                <a:ext uri="{FF2B5EF4-FFF2-40B4-BE49-F238E27FC236}">
                  <a16:creationId xmlns:a16="http://schemas.microsoft.com/office/drawing/2014/main" id="{FB7EFA0B-F588-064C-8448-7E94E6142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1" t="14578"/>
            <a:stretch>
              <a:fillRect/>
            </a:stretch>
          </p:blipFill>
          <p:spPr bwMode="auto">
            <a:xfrm>
              <a:off x="4875274" y="2692987"/>
              <a:ext cx="1485900" cy="1241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" name="Bild 4">
              <a:extLst>
                <a:ext uri="{FF2B5EF4-FFF2-40B4-BE49-F238E27FC236}">
                  <a16:creationId xmlns:a16="http://schemas.microsoft.com/office/drawing/2014/main" id="{142D0923-31F6-0049-91C9-457CF0FD20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2" t="13898"/>
            <a:stretch>
              <a:fillRect/>
            </a:stretch>
          </p:blipFill>
          <p:spPr bwMode="auto">
            <a:xfrm>
              <a:off x="8209024" y="1268685"/>
              <a:ext cx="1446213" cy="1166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7" name="Bild 5">
              <a:extLst>
                <a:ext uri="{FF2B5EF4-FFF2-40B4-BE49-F238E27FC236}">
                  <a16:creationId xmlns:a16="http://schemas.microsoft.com/office/drawing/2014/main" id="{3F0A1600-4460-1442-AFEA-85F5B37F8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5" t="10378"/>
            <a:stretch>
              <a:fillRect/>
            </a:stretch>
          </p:blipFill>
          <p:spPr bwMode="auto">
            <a:xfrm>
              <a:off x="8209024" y="2700544"/>
              <a:ext cx="1501775" cy="1243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" name="Bild 6">
              <a:extLst>
                <a:ext uri="{FF2B5EF4-FFF2-40B4-BE49-F238E27FC236}">
                  <a16:creationId xmlns:a16="http://schemas.microsoft.com/office/drawing/2014/main" id="{F82C3273-BAAF-9143-A52C-38C2D3CEC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2" t="9164"/>
            <a:stretch>
              <a:fillRect/>
            </a:stretch>
          </p:blipFill>
          <p:spPr bwMode="auto">
            <a:xfrm>
              <a:off x="2384487" y="3321637"/>
              <a:ext cx="1636713" cy="1428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" name="Bild 7">
              <a:extLst>
                <a:ext uri="{FF2B5EF4-FFF2-40B4-BE49-F238E27FC236}">
                  <a16:creationId xmlns:a16="http://schemas.microsoft.com/office/drawing/2014/main" id="{68343899-EF5E-9841-8BB4-A833BA592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68" t="11728"/>
            <a:stretch>
              <a:fillRect/>
            </a:stretch>
          </p:blipFill>
          <p:spPr bwMode="auto">
            <a:xfrm>
              <a:off x="4456174" y="4587636"/>
              <a:ext cx="1736725" cy="1309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0" name="Bild 8">
              <a:extLst>
                <a:ext uri="{FF2B5EF4-FFF2-40B4-BE49-F238E27FC236}">
                  <a16:creationId xmlns:a16="http://schemas.microsoft.com/office/drawing/2014/main" id="{C5906FB8-F6BD-C040-9502-88B991037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93" t="12096" r="-4393"/>
            <a:stretch>
              <a:fillRect/>
            </a:stretch>
          </p:blipFill>
          <p:spPr bwMode="auto">
            <a:xfrm>
              <a:off x="6497699" y="4646373"/>
              <a:ext cx="1639888" cy="127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" name="Bild 10">
              <a:extLst>
                <a:ext uri="{FF2B5EF4-FFF2-40B4-BE49-F238E27FC236}">
                  <a16:creationId xmlns:a16="http://schemas.microsoft.com/office/drawing/2014/main" id="{3D0F8733-906C-E348-8EE5-77E95E2BA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81" t="11075"/>
            <a:stretch>
              <a:fillRect/>
            </a:stretch>
          </p:blipFill>
          <p:spPr bwMode="auto">
            <a:xfrm>
              <a:off x="8314994" y="4202634"/>
              <a:ext cx="1474787" cy="1214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2" name="Gerade Verbindung mit Pfeil 81">
              <a:extLst>
                <a:ext uri="{FF2B5EF4-FFF2-40B4-BE49-F238E27FC236}">
                  <a16:creationId xmlns:a16="http://schemas.microsoft.com/office/drawing/2014/main" id="{20BDFE6F-B3C3-A14D-B279-323045A6AB7D}"/>
                </a:ext>
              </a:extLst>
            </p:cNvPr>
            <p:cNvCxnSpPr>
              <a:cxnSpLocks noChangeShapeType="1"/>
              <a:stCxn id="73" idx="3"/>
            </p:cNvCxnSpPr>
            <p:nvPr/>
          </p:nvCxnSpPr>
          <p:spPr bwMode="auto">
            <a:xfrm>
              <a:off x="3886262" y="1917010"/>
              <a:ext cx="142081" cy="146971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3" name="Gerade Verbindung mit Pfeil 82">
              <a:extLst>
                <a:ext uri="{FF2B5EF4-FFF2-40B4-BE49-F238E27FC236}">
                  <a16:creationId xmlns:a16="http://schemas.microsoft.com/office/drawing/2014/main" id="{1BCC1D4A-994D-7A48-9F85-F41209BAE2F3}"/>
                </a:ext>
              </a:extLst>
            </p:cNvPr>
            <p:cNvCxnSpPr>
              <a:cxnSpLocks noChangeShapeType="1"/>
              <a:stCxn id="73" idx="3"/>
            </p:cNvCxnSpPr>
            <p:nvPr/>
          </p:nvCxnSpPr>
          <p:spPr bwMode="auto">
            <a:xfrm>
              <a:off x="3886262" y="1917010"/>
              <a:ext cx="979487" cy="88234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4" name="Gerade Verbindung mit Pfeil 83">
              <a:extLst>
                <a:ext uri="{FF2B5EF4-FFF2-40B4-BE49-F238E27FC236}">
                  <a16:creationId xmlns:a16="http://schemas.microsoft.com/office/drawing/2014/main" id="{41252A3A-418B-3149-9003-204019AFEA83}"/>
                </a:ext>
              </a:extLst>
            </p:cNvPr>
            <p:cNvCxnSpPr>
              <a:cxnSpLocks noChangeShapeType="1"/>
              <a:stCxn id="73" idx="3"/>
            </p:cNvCxnSpPr>
            <p:nvPr/>
          </p:nvCxnSpPr>
          <p:spPr bwMode="auto">
            <a:xfrm flipV="1">
              <a:off x="3886262" y="1546812"/>
              <a:ext cx="979487" cy="37019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5" name="Gerade Verbindung mit Pfeil 84">
              <a:extLst>
                <a:ext uri="{FF2B5EF4-FFF2-40B4-BE49-F238E27FC236}">
                  <a16:creationId xmlns:a16="http://schemas.microsoft.com/office/drawing/2014/main" id="{BA9508DE-0306-014B-9BAF-55B88579D59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049007" y="3582030"/>
              <a:ext cx="381767" cy="78577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6" name="Gerade Verbindung mit Pfeil 85">
              <a:extLst>
                <a:ext uri="{FF2B5EF4-FFF2-40B4-BE49-F238E27FC236}">
                  <a16:creationId xmlns:a16="http://schemas.microsoft.com/office/drawing/2014/main" id="{DAFCE6C3-16F6-444F-9641-072BFED106B5}"/>
                </a:ext>
              </a:extLst>
            </p:cNvPr>
            <p:cNvCxnSpPr>
              <a:cxnSpLocks noChangeShapeType="1"/>
              <a:endCxn id="96" idx="1"/>
            </p:cNvCxnSpPr>
            <p:nvPr/>
          </p:nvCxnSpPr>
          <p:spPr bwMode="auto">
            <a:xfrm>
              <a:off x="4079235" y="3551801"/>
              <a:ext cx="2581977" cy="93979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7" name="Gerade Verbindung mit Pfeil 86">
              <a:extLst>
                <a:ext uri="{FF2B5EF4-FFF2-40B4-BE49-F238E27FC236}">
                  <a16:creationId xmlns:a16="http://schemas.microsoft.com/office/drawing/2014/main" id="{DEB6AEF5-E8EE-C04E-A39E-FD85400DF57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066466" y="3513352"/>
              <a:ext cx="1848621" cy="55123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8" name="Gerade Verbindung mit Pfeil 87">
              <a:extLst>
                <a:ext uri="{FF2B5EF4-FFF2-40B4-BE49-F238E27FC236}">
                  <a16:creationId xmlns:a16="http://schemas.microsoft.com/office/drawing/2014/main" id="{0E67A134-51BA-3845-AF6C-97A48831B65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7267637" y="4065679"/>
              <a:ext cx="1202230" cy="367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9" name="Gerade Verbindung mit Pfeil 88">
              <a:extLst>
                <a:ext uri="{FF2B5EF4-FFF2-40B4-BE49-F238E27FC236}">
                  <a16:creationId xmlns:a16="http://schemas.microsoft.com/office/drawing/2014/main" id="{A6F40BA5-C809-9D42-8561-0DF1469BBBD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414356" y="1367821"/>
              <a:ext cx="1650206" cy="131722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0" name="Gerade Verbindung mit Pfeil 89">
              <a:extLst>
                <a:ext uri="{FF2B5EF4-FFF2-40B4-BE49-F238E27FC236}">
                  <a16:creationId xmlns:a16="http://schemas.microsoft.com/office/drawing/2014/main" id="{97332EB0-55D8-DA41-A090-3CAA4C99A6D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432612" y="2789825"/>
              <a:ext cx="1631950" cy="952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" name="Gerade Verbindung mit Pfeil 91">
              <a:extLst>
                <a:ext uri="{FF2B5EF4-FFF2-40B4-BE49-F238E27FC236}">
                  <a16:creationId xmlns:a16="http://schemas.microsoft.com/office/drawing/2014/main" id="{E8442273-55BD-C744-8C56-D8D3DCAD473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418324" y="1353137"/>
              <a:ext cx="1646238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3" name="Textfeld 36">
              <a:extLst>
                <a:ext uri="{FF2B5EF4-FFF2-40B4-BE49-F238E27FC236}">
                  <a16:creationId xmlns:a16="http://schemas.microsoft.com/office/drawing/2014/main" id="{E6001548-209A-FD41-A7B0-F798DB66E3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79787" y="1060554"/>
              <a:ext cx="865187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rPr>
                <a:t>caffeine</a:t>
              </a:r>
            </a:p>
          </p:txBody>
        </p:sp>
        <p:sp>
          <p:nvSpPr>
            <p:cNvPr id="94" name="Textfeld 37">
              <a:extLst>
                <a:ext uri="{FF2B5EF4-FFF2-40B4-BE49-F238E27FC236}">
                  <a16:creationId xmlns:a16="http://schemas.microsoft.com/office/drawing/2014/main" id="{5CF14DA6-5E3D-6B42-951B-018F40A376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81350" y="3108912"/>
              <a:ext cx="1719262" cy="277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rPr>
                <a:t>paraxanthine</a:t>
              </a:r>
              <a:endParaRPr kumimoji="0" lang="de-DE" altLang="de-DE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95" name="Textfeld 38">
              <a:extLst>
                <a:ext uri="{FF2B5EF4-FFF2-40B4-BE49-F238E27FC236}">
                  <a16:creationId xmlns:a16="http://schemas.microsoft.com/office/drawing/2014/main" id="{2E125B82-87E1-E149-9D2F-4F682D1544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49812" y="4319348"/>
              <a:ext cx="755650" cy="277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rPr>
                <a:t>AAMU</a:t>
              </a:r>
            </a:p>
          </p:txBody>
        </p:sp>
        <p:sp>
          <p:nvSpPr>
            <p:cNvPr id="96" name="Textfeld 40">
              <a:extLst>
                <a:ext uri="{FF2B5EF4-FFF2-40B4-BE49-F238E27FC236}">
                  <a16:creationId xmlns:a16="http://schemas.microsoft.com/office/drawing/2014/main" id="{288C8B95-BDB2-8A46-A627-68B078EB7F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61212" y="4352686"/>
              <a:ext cx="1547812" cy="2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rPr>
                <a:t>1,7-dimethylurate</a:t>
              </a:r>
            </a:p>
          </p:txBody>
        </p:sp>
        <p:sp>
          <p:nvSpPr>
            <p:cNvPr id="97" name="Textfeld 41">
              <a:extLst>
                <a:ext uri="{FF2B5EF4-FFF2-40B4-BE49-F238E27FC236}">
                  <a16:creationId xmlns:a16="http://schemas.microsoft.com/office/drawing/2014/main" id="{4CF6889A-92EA-E240-9FFA-887A00B02A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32481" y="3964509"/>
              <a:ext cx="1243013" cy="277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rPr>
                <a:t>1-methylurate</a:t>
              </a:r>
            </a:p>
          </p:txBody>
        </p:sp>
        <p:sp>
          <p:nvSpPr>
            <p:cNvPr id="98" name="Textfeld 42">
              <a:extLst>
                <a:ext uri="{FF2B5EF4-FFF2-40B4-BE49-F238E27FC236}">
                  <a16:creationId xmlns:a16="http://schemas.microsoft.com/office/drawing/2014/main" id="{2B5BCA21-DE3C-1440-945A-C614B028EB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69049" y="3934412"/>
              <a:ext cx="150495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rPr>
                <a:t>1-methyxanthine</a:t>
              </a:r>
            </a:p>
          </p:txBody>
        </p:sp>
        <p:sp>
          <p:nvSpPr>
            <p:cNvPr id="99" name="Textfeld 48">
              <a:extLst>
                <a:ext uri="{FF2B5EF4-FFF2-40B4-BE49-F238E27FC236}">
                  <a16:creationId xmlns:a16="http://schemas.microsoft.com/office/drawing/2014/main" id="{9C49CF9C-32E9-734D-9E76-78AE9CC778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31262" y="2503694"/>
              <a:ext cx="1547812" cy="277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rPr>
                <a:t>1,3-dimethylurate</a:t>
              </a:r>
            </a:p>
          </p:txBody>
        </p:sp>
        <p:sp>
          <p:nvSpPr>
            <p:cNvPr id="100" name="Textfeld 49">
              <a:extLst>
                <a:ext uri="{FF2B5EF4-FFF2-40B4-BE49-F238E27FC236}">
                  <a16:creationId xmlns:a16="http://schemas.microsoft.com/office/drawing/2014/main" id="{14F336EB-FD0B-9D4C-AF22-BFCEE24030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94749" y="1035322"/>
              <a:ext cx="1504950" cy="277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rPr>
                <a:t>3-methylxanthine</a:t>
              </a:r>
            </a:p>
          </p:txBody>
        </p:sp>
        <p:sp>
          <p:nvSpPr>
            <p:cNvPr id="101" name="Textfeld 50">
              <a:extLst>
                <a:ext uri="{FF2B5EF4-FFF2-40B4-BE49-F238E27FC236}">
                  <a16:creationId xmlns:a16="http://schemas.microsoft.com/office/drawing/2014/main" id="{1DD1BB7F-B630-6F42-A0BD-07EA9127A2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34037" y="1043575"/>
              <a:ext cx="1503362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rPr>
                <a:t>theophylline</a:t>
              </a:r>
            </a:p>
          </p:txBody>
        </p:sp>
        <p:sp>
          <p:nvSpPr>
            <p:cNvPr id="102" name="Textfeld 51">
              <a:extLst>
                <a:ext uri="{FF2B5EF4-FFF2-40B4-BE49-F238E27FC236}">
                  <a16:creationId xmlns:a16="http://schemas.microsoft.com/office/drawing/2014/main" id="{B7675012-0437-3E43-9D09-5EEA51ABFE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41974" y="2500900"/>
              <a:ext cx="150336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rPr>
                <a:t>theobromine</a:t>
              </a:r>
            </a:p>
          </p:txBody>
        </p:sp>
      </p:grpSp>
      <p:sp>
        <p:nvSpPr>
          <p:cNvPr id="35" name="Rechteck 34">
            <a:extLst>
              <a:ext uri="{FF2B5EF4-FFF2-40B4-BE49-F238E27FC236}">
                <a16:creationId xmlns:a16="http://schemas.microsoft.com/office/drawing/2014/main" id="{2B1AA550-2C48-DCD9-7B56-FDCA3E9B7CB1}"/>
              </a:ext>
            </a:extLst>
          </p:cNvPr>
          <p:cNvSpPr/>
          <p:nvPr/>
        </p:nvSpPr>
        <p:spPr>
          <a:xfrm>
            <a:off x="9608834" y="2332553"/>
            <a:ext cx="2152125" cy="73866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de-DE" altLang="de-DE" sz="1400" dirty="0" err="1">
                <a:solidFill>
                  <a:srgbClr val="000000"/>
                </a:solidFill>
                <a:ea typeface="ＭＳ Ｐゴシック" charset="-128"/>
              </a:rPr>
              <a:t>Consistent</a:t>
            </a:r>
            <a:r>
              <a:rPr lang="de-DE" altLang="de-DE" sz="1400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de-DE" altLang="de-DE" sz="1400" dirty="0" err="1">
                <a:solidFill>
                  <a:srgbClr val="000000"/>
                </a:solidFill>
                <a:ea typeface="ＭＳ Ｐゴシック" charset="-128"/>
              </a:rPr>
              <a:t>with</a:t>
            </a:r>
            <a:r>
              <a:rPr lang="de-DE" altLang="de-DE" sz="1400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de-DE" altLang="de-DE" sz="1400" dirty="0" err="1">
                <a:solidFill>
                  <a:srgbClr val="000000"/>
                </a:solidFill>
                <a:ea typeface="ＭＳ Ｐゴシック" charset="-128"/>
              </a:rPr>
              <a:t>previous</a:t>
            </a:r>
            <a:r>
              <a:rPr lang="de-DE" altLang="de-DE" sz="1400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de-DE" altLang="de-DE" sz="1400" dirty="0" err="1">
                <a:solidFill>
                  <a:srgbClr val="000000"/>
                </a:solidFill>
                <a:ea typeface="ＭＳ Ｐゴシック" charset="-128"/>
              </a:rPr>
              <a:t>results</a:t>
            </a:r>
            <a:r>
              <a:rPr lang="de-DE" altLang="de-DE" sz="1400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de-DE" altLang="de-DE" sz="1400" dirty="0" err="1">
                <a:solidFill>
                  <a:srgbClr val="000000"/>
                </a:solidFill>
                <a:ea typeface="ＭＳ Ｐゴシック" charset="-128"/>
              </a:rPr>
              <a:t>reported</a:t>
            </a:r>
            <a:r>
              <a:rPr lang="de-DE" altLang="de-DE" sz="1400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de-DE" altLang="de-DE" sz="1400" dirty="0" err="1">
                <a:solidFill>
                  <a:srgbClr val="000000"/>
                </a:solidFill>
                <a:ea typeface="ＭＳ Ｐゴシック" charset="-128"/>
              </a:rPr>
              <a:t>by</a:t>
            </a:r>
            <a:r>
              <a:rPr lang="de-DE" altLang="de-DE" sz="1400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de-DE" altLang="de-DE" sz="1400" dirty="0" err="1">
                <a:solidFill>
                  <a:srgbClr val="000000"/>
                </a:solidFill>
                <a:ea typeface="ＭＳ Ｐゴシック" charset="-128"/>
              </a:rPr>
              <a:t>Hattori</a:t>
            </a:r>
            <a:r>
              <a:rPr lang="de-DE" altLang="de-DE" sz="1400" dirty="0">
                <a:solidFill>
                  <a:srgbClr val="000000"/>
                </a:solidFill>
                <a:ea typeface="ＭＳ Ｐゴシック" charset="-128"/>
              </a:rPr>
              <a:t> et al. (2015)</a:t>
            </a:r>
            <a:endParaRPr lang="de-DE" sz="1400" i="1" dirty="0">
              <a:solidFill>
                <a:srgbClr val="0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EDFB63-173E-CA27-432E-3928D584EF9F}"/>
              </a:ext>
            </a:extLst>
          </p:cNvPr>
          <p:cNvSpPr txBox="1"/>
          <p:nvPr/>
        </p:nvSpPr>
        <p:spPr>
          <a:xfrm>
            <a:off x="13226563" y="4449085"/>
            <a:ext cx="29810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LU" sz="1200" dirty="0">
                <a:solidFill>
                  <a:srgbClr val="000000"/>
                </a:solidFill>
                <a:ea typeface="ＭＳ Ｐゴシック" charset="-128"/>
              </a:rPr>
              <a:t>A significant correlation between coffee consumption and a decreased risk of PD has been reported in Hong et al. (2020): </a:t>
            </a:r>
            <a:r>
              <a:rPr lang="en-LU" sz="1200" i="1" dirty="0">
                <a:solidFill>
                  <a:srgbClr val="000000"/>
                </a:solidFill>
                <a:ea typeface="ＭＳ Ｐゴシック" charset="-128"/>
              </a:rPr>
              <a:t>The effect of caffeine on the risk and progression of Parkinson’s Disease: A meta-analysis.</a:t>
            </a:r>
          </a:p>
        </p:txBody>
      </p:sp>
    </p:spTree>
    <p:extLst>
      <p:ext uri="{BB962C8B-B14F-4D97-AF65-F5344CB8AC3E}">
        <p14:creationId xmlns:p14="http://schemas.microsoft.com/office/powerpoint/2010/main" val="4091894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18981-3D81-4662-88BE-2F0A409A8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/>
              <a:t>Prior </a:t>
            </a:r>
            <a:r>
              <a:rPr lang="de-DE" altLang="de-DE" dirty="0" err="1"/>
              <a:t>research</a:t>
            </a:r>
            <a:r>
              <a:rPr lang="de-DE" altLang="de-DE" dirty="0"/>
              <a:t> on </a:t>
            </a:r>
            <a:r>
              <a:rPr lang="de-DE" altLang="de-DE" dirty="0" err="1"/>
              <a:t>xanthine</a:t>
            </a:r>
            <a:r>
              <a:rPr lang="de-DE" altLang="de-DE" dirty="0"/>
              <a:t>/</a:t>
            </a:r>
            <a:r>
              <a:rPr lang="de-DE" altLang="de-DE" dirty="0" err="1"/>
              <a:t>caffeine</a:t>
            </a:r>
            <a:r>
              <a:rPr lang="de-DE" altLang="de-DE" dirty="0"/>
              <a:t> derivatives in PD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CAF4B9-7114-4746-AD57-3E7BE209E0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BF9A1BB-A635-1D4A-AE3A-590DE170E7FF}" type="slidenum">
              <a:rPr lang="en-US" altLang="en-US" smtClean="0"/>
              <a:pPr>
                <a:defRPr/>
              </a:pPr>
              <a:t>8</a:t>
            </a:fld>
            <a:endParaRPr lang="en-US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273A0-FADD-41ED-A460-CC3A5D7D43EC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BBFC141-C279-4B4A-BEB4-3C8946E73306}" type="datetime5">
              <a:rPr lang="en-US" smtClean="0"/>
              <a:t>28-Nov-23</a:t>
            </a:fld>
            <a:endParaRPr lang="en-GB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61536B17-768F-FB42-8943-59236B470A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49" y="1287509"/>
            <a:ext cx="11336162" cy="260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 defTabSz="9144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de-DE" altLang="de-DE" sz="1600" dirty="0" err="1">
                <a:solidFill>
                  <a:srgbClr val="000000"/>
                </a:solidFill>
                <a:ea typeface="ＭＳ Ｐゴシック" charset="-128"/>
              </a:rPr>
              <a:t>Xanthine</a:t>
            </a:r>
            <a:r>
              <a:rPr lang="de-DE" altLang="de-DE" sz="1600" dirty="0">
                <a:solidFill>
                  <a:srgbClr val="000000"/>
                </a:solidFill>
                <a:ea typeface="ＭＳ Ｐゴシック" charset="-128"/>
              </a:rPr>
              <a:t> and </a:t>
            </a:r>
            <a:r>
              <a:rPr lang="de-DE" altLang="de-DE" sz="1600" dirty="0" err="1">
                <a:solidFill>
                  <a:srgbClr val="000000"/>
                </a:solidFill>
                <a:ea typeface="ＭＳ Ｐゴシック" charset="-128"/>
              </a:rPr>
              <a:t>caffeine</a:t>
            </a:r>
            <a:r>
              <a:rPr lang="de-DE" altLang="de-DE" sz="1600" dirty="0">
                <a:solidFill>
                  <a:srgbClr val="000000"/>
                </a:solidFill>
                <a:ea typeface="ＭＳ Ｐゴシック" charset="-128"/>
              </a:rPr>
              <a:t> derivatives </a:t>
            </a:r>
            <a:r>
              <a:rPr lang="de-DE" altLang="de-DE" sz="1600" dirty="0" err="1">
                <a:solidFill>
                  <a:srgbClr val="000000"/>
                </a:solidFill>
                <a:ea typeface="ＭＳ Ｐゴシック" charset="-128"/>
              </a:rPr>
              <a:t>showed</a:t>
            </a:r>
            <a:r>
              <a:rPr lang="de-DE" altLang="de-DE" sz="1600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de-DE" altLang="de-DE" sz="1600" dirty="0" err="1">
                <a:solidFill>
                  <a:srgbClr val="000000"/>
                </a:solidFill>
                <a:ea typeface="ＭＳ Ｐゴシック" charset="-128"/>
              </a:rPr>
              <a:t>neuroprotective</a:t>
            </a:r>
            <a:r>
              <a:rPr lang="de-DE" altLang="de-DE" sz="1600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de-DE" altLang="de-DE" sz="1600" dirty="0" err="1">
                <a:solidFill>
                  <a:srgbClr val="000000"/>
                </a:solidFill>
                <a:ea typeface="ＭＳ Ｐゴシック" charset="-128"/>
              </a:rPr>
              <a:t>effects</a:t>
            </a:r>
            <a:r>
              <a:rPr lang="de-DE" altLang="de-DE" sz="1600" dirty="0">
                <a:solidFill>
                  <a:srgbClr val="000000"/>
                </a:solidFill>
                <a:ea typeface="ＭＳ Ｐゴシック" charset="-128"/>
              </a:rPr>
              <a:t> in multiple </a:t>
            </a:r>
            <a:r>
              <a:rPr lang="de-DE" altLang="de-DE" sz="1600" i="1" dirty="0">
                <a:solidFill>
                  <a:srgbClr val="000000"/>
                </a:solidFill>
                <a:ea typeface="ＭＳ Ｐゴシック" charset="-128"/>
              </a:rPr>
              <a:t>in vitro </a:t>
            </a:r>
            <a:r>
              <a:rPr lang="de-DE" altLang="de-DE" sz="1600" dirty="0">
                <a:solidFill>
                  <a:srgbClr val="000000"/>
                </a:solidFill>
                <a:ea typeface="ＭＳ Ｐゴシック" charset="-128"/>
              </a:rPr>
              <a:t>and </a:t>
            </a:r>
            <a:r>
              <a:rPr lang="de-DE" altLang="de-DE" sz="1600" i="1" dirty="0">
                <a:solidFill>
                  <a:srgbClr val="000000"/>
                </a:solidFill>
                <a:ea typeface="ＭＳ Ｐゴシック" charset="-128"/>
              </a:rPr>
              <a:t>in vivo</a:t>
            </a:r>
            <a:r>
              <a:rPr lang="de-DE" altLang="de-DE" sz="1600" dirty="0">
                <a:solidFill>
                  <a:srgbClr val="000000"/>
                </a:solidFill>
                <a:ea typeface="ＭＳ Ｐゴシック" charset="-128"/>
              </a:rPr>
              <a:t> PD </a:t>
            </a:r>
            <a:r>
              <a:rPr lang="de-DE" altLang="de-DE" sz="1600" dirty="0" err="1">
                <a:solidFill>
                  <a:srgbClr val="000000"/>
                </a:solidFill>
                <a:ea typeface="ＭＳ Ｐゴシック" charset="-128"/>
              </a:rPr>
              <a:t>models</a:t>
            </a:r>
            <a:br>
              <a:rPr lang="de-DE" altLang="de-DE" sz="1600" dirty="0">
                <a:solidFill>
                  <a:srgbClr val="000000"/>
                </a:solidFill>
                <a:ea typeface="ＭＳ Ｐゴシック" charset="-128"/>
              </a:rPr>
            </a:br>
            <a:r>
              <a:rPr lang="de-DE" altLang="de-DE" sz="1600" dirty="0">
                <a:solidFill>
                  <a:srgbClr val="000000"/>
                </a:solidFill>
                <a:ea typeface="ＭＳ Ｐゴシック" charset="-128"/>
              </a:rPr>
              <a:t>(</a:t>
            </a:r>
            <a:r>
              <a:rPr lang="de-DE" altLang="de-DE" sz="1600" dirty="0" err="1">
                <a:solidFill>
                  <a:srgbClr val="000000"/>
                </a:solidFill>
                <a:ea typeface="ＭＳ Ｐゴシック" charset="-128"/>
              </a:rPr>
              <a:t>Xu</a:t>
            </a:r>
            <a:r>
              <a:rPr lang="de-DE" altLang="de-DE" sz="1600" dirty="0">
                <a:solidFill>
                  <a:srgbClr val="000000"/>
                </a:solidFill>
                <a:ea typeface="ＭＳ Ｐゴシック" charset="-128"/>
              </a:rPr>
              <a:t> et al., 2010; </a:t>
            </a:r>
            <a:r>
              <a:rPr lang="de-DE" altLang="de-DE" sz="1600" dirty="0" err="1">
                <a:solidFill>
                  <a:srgbClr val="000000"/>
                </a:solidFill>
                <a:ea typeface="ＭＳ Ｐゴシック" charset="-128"/>
              </a:rPr>
              <a:t>Kasabova-Angelova</a:t>
            </a:r>
            <a:r>
              <a:rPr lang="de-DE" altLang="de-DE" sz="1600" dirty="0">
                <a:solidFill>
                  <a:srgbClr val="000000"/>
                </a:solidFill>
                <a:ea typeface="ＭＳ Ｐゴシック" charset="-128"/>
              </a:rPr>
              <a:t> et al., 2020) </a:t>
            </a:r>
            <a:r>
              <a:rPr lang="de-DE" altLang="de-DE" sz="1600" dirty="0">
                <a:solidFill>
                  <a:srgbClr val="000000"/>
                </a:solidFill>
                <a:ea typeface="ＭＳ Ｐゴシック" charset="-128"/>
                <a:sym typeface="Wingdings" pitchFamily="2" charset="2"/>
              </a:rPr>
              <a:t></a:t>
            </a:r>
            <a:r>
              <a:rPr lang="de-DE" altLang="de-DE" sz="1600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de-DE" altLang="de-DE" sz="1600" dirty="0" err="1">
                <a:solidFill>
                  <a:srgbClr val="000000"/>
                </a:solidFill>
                <a:ea typeface="ＭＳ Ｐゴシック" charset="-128"/>
              </a:rPr>
              <a:t>proposed</a:t>
            </a:r>
            <a:r>
              <a:rPr lang="de-DE" altLang="de-DE" sz="1600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de-DE" altLang="de-DE" sz="1600" dirty="0" err="1">
                <a:solidFill>
                  <a:srgbClr val="000000"/>
                </a:solidFill>
                <a:ea typeface="ＭＳ Ｐゴシック" charset="-128"/>
              </a:rPr>
              <a:t>as</a:t>
            </a:r>
            <a:r>
              <a:rPr lang="de-DE" altLang="de-DE" sz="1600" dirty="0">
                <a:solidFill>
                  <a:srgbClr val="000000"/>
                </a:solidFill>
                <a:ea typeface="ＭＳ Ｐゴシック" charset="-128"/>
              </a:rPr>
              <a:t> potential </a:t>
            </a:r>
            <a:r>
              <a:rPr lang="de-DE" altLang="de-DE" sz="1600" dirty="0" err="1">
                <a:solidFill>
                  <a:srgbClr val="000000"/>
                </a:solidFill>
                <a:ea typeface="ＭＳ Ｐゴシック" charset="-128"/>
              </a:rPr>
              <a:t>drug</a:t>
            </a:r>
            <a:r>
              <a:rPr lang="de-DE" altLang="de-DE" sz="1600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de-DE" altLang="de-DE" sz="1600" dirty="0" err="1">
                <a:solidFill>
                  <a:srgbClr val="000000"/>
                </a:solidFill>
                <a:ea typeface="ＭＳ Ｐゴシック" charset="-128"/>
              </a:rPr>
              <a:t>candidates</a:t>
            </a:r>
            <a:r>
              <a:rPr lang="de-DE" altLang="de-DE" sz="1600" dirty="0">
                <a:solidFill>
                  <a:srgbClr val="000000"/>
                </a:solidFill>
                <a:ea typeface="ＭＳ Ｐゴシック" charset="-128"/>
              </a:rPr>
              <a:t> </a:t>
            </a:r>
          </a:p>
          <a:p>
            <a:pPr marL="285750" indent="-285750" defTabSz="9144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de-DE" altLang="de-DE" sz="800" dirty="0">
              <a:solidFill>
                <a:srgbClr val="000000"/>
              </a:solidFill>
              <a:ea typeface="ＭＳ Ｐゴシック" charset="-128"/>
            </a:endParaRPr>
          </a:p>
          <a:p>
            <a:pPr marL="285750" indent="-285750" defTabSz="9144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de-DE" altLang="de-DE" sz="1600" dirty="0">
                <a:solidFill>
                  <a:srgbClr val="000000"/>
                </a:solidFill>
                <a:ea typeface="ＭＳ Ｐゴシック" charset="-128"/>
              </a:rPr>
              <a:t>The </a:t>
            </a:r>
            <a:r>
              <a:rPr lang="de-DE" altLang="de-DE" sz="1600" dirty="0" err="1">
                <a:solidFill>
                  <a:srgbClr val="000000"/>
                </a:solidFill>
                <a:ea typeface="ＭＳ Ｐゴシック" charset="-128"/>
              </a:rPr>
              <a:t>substituted</a:t>
            </a:r>
            <a:r>
              <a:rPr lang="de-DE" altLang="de-DE" sz="1600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de-DE" altLang="de-DE" sz="1600" dirty="0" err="1">
                <a:solidFill>
                  <a:srgbClr val="000000"/>
                </a:solidFill>
                <a:ea typeface="ＭＳ Ｐゴシック" charset="-128"/>
              </a:rPr>
              <a:t>xanthine</a:t>
            </a:r>
            <a:r>
              <a:rPr lang="de-DE" altLang="de-DE" sz="1600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de-DE" altLang="de-DE" sz="1600" dirty="0" err="1">
                <a:solidFill>
                  <a:srgbClr val="000000"/>
                </a:solidFill>
                <a:ea typeface="ＭＳ Ｐゴシック" charset="-128"/>
              </a:rPr>
              <a:t>molecule</a:t>
            </a:r>
            <a:r>
              <a:rPr lang="de-DE" altLang="de-DE" sz="1600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de-DE" altLang="de-DE" sz="1600" dirty="0" err="1">
                <a:solidFill>
                  <a:srgbClr val="000000"/>
                </a:solidFill>
                <a:ea typeface="ＭＳ Ｐゴシック" charset="-128"/>
              </a:rPr>
              <a:t>is</a:t>
            </a:r>
            <a:r>
              <a:rPr lang="de-DE" altLang="de-DE" sz="1600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de-DE" altLang="de-DE" sz="1600" dirty="0" err="1">
                <a:solidFill>
                  <a:srgbClr val="000000"/>
                </a:solidFill>
                <a:ea typeface="ＭＳ Ｐゴシック" charset="-128"/>
              </a:rPr>
              <a:t>used</a:t>
            </a:r>
            <a:r>
              <a:rPr lang="de-DE" altLang="de-DE" sz="1600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de-DE" altLang="de-DE" sz="1600" dirty="0" err="1">
                <a:solidFill>
                  <a:srgbClr val="000000"/>
                </a:solidFill>
                <a:ea typeface="ＭＳ Ｐゴシック" charset="-128"/>
              </a:rPr>
              <a:t>as</a:t>
            </a:r>
            <a:r>
              <a:rPr lang="de-DE" altLang="de-DE" sz="1600" dirty="0">
                <a:solidFill>
                  <a:srgbClr val="000000"/>
                </a:solidFill>
                <a:ea typeface="ＭＳ Ｐゴシック" charset="-128"/>
              </a:rPr>
              <a:t> a </a:t>
            </a:r>
            <a:r>
              <a:rPr lang="de-DE" altLang="de-DE" sz="1600" dirty="0" err="1">
                <a:solidFill>
                  <a:srgbClr val="000000"/>
                </a:solidFill>
                <a:ea typeface="ＭＳ Ｐゴシック" charset="-128"/>
              </a:rPr>
              <a:t>scaffold</a:t>
            </a:r>
            <a:r>
              <a:rPr lang="de-DE" altLang="de-DE" sz="1600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de-DE" altLang="de-DE" sz="1600" dirty="0" err="1">
                <a:solidFill>
                  <a:srgbClr val="000000"/>
                </a:solidFill>
                <a:ea typeface="ＭＳ Ｐゴシック" charset="-128"/>
              </a:rPr>
              <a:t>for</a:t>
            </a:r>
            <a:r>
              <a:rPr lang="de-DE" altLang="de-DE" sz="1600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de-DE" altLang="de-DE" sz="1600" dirty="0" err="1">
                <a:solidFill>
                  <a:srgbClr val="000000"/>
                </a:solidFill>
                <a:ea typeface="ＭＳ Ｐゴシック" charset="-128"/>
              </a:rPr>
              <a:t>the</a:t>
            </a:r>
            <a:r>
              <a:rPr lang="de-DE" altLang="de-DE" sz="1600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de-DE" altLang="de-DE" sz="1600" dirty="0" err="1">
                <a:solidFill>
                  <a:srgbClr val="000000"/>
                </a:solidFill>
                <a:ea typeface="ＭＳ Ｐゴシック" charset="-128"/>
              </a:rPr>
              <a:t>synthesis</a:t>
            </a:r>
            <a:r>
              <a:rPr lang="de-DE" altLang="de-DE" sz="1600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de-DE" altLang="de-DE" sz="1600" dirty="0" err="1">
                <a:solidFill>
                  <a:srgbClr val="000000"/>
                </a:solidFill>
                <a:ea typeface="ＭＳ Ｐゴシック" charset="-128"/>
              </a:rPr>
              <a:t>of</a:t>
            </a:r>
            <a:r>
              <a:rPr lang="de-DE" altLang="de-DE" sz="1600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de-DE" altLang="de-DE" sz="1600" dirty="0" err="1">
                <a:solidFill>
                  <a:srgbClr val="000000"/>
                </a:solidFill>
                <a:ea typeface="ＭＳ Ｐゴシック" charset="-128"/>
              </a:rPr>
              <a:t>new</a:t>
            </a:r>
            <a:r>
              <a:rPr lang="de-DE" altLang="de-DE" sz="1600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de-DE" altLang="de-DE" sz="1600" dirty="0" err="1">
                <a:solidFill>
                  <a:srgbClr val="000000"/>
                </a:solidFill>
                <a:ea typeface="ＭＳ Ｐゴシック" charset="-128"/>
              </a:rPr>
              <a:t>compounds</a:t>
            </a:r>
            <a:br>
              <a:rPr lang="de-DE" altLang="de-DE" sz="1600" dirty="0">
                <a:solidFill>
                  <a:srgbClr val="000000"/>
                </a:solidFill>
                <a:ea typeface="ＭＳ Ｐゴシック" charset="-128"/>
              </a:rPr>
            </a:br>
            <a:endParaRPr lang="de-DE" altLang="de-DE" sz="800" dirty="0">
              <a:solidFill>
                <a:srgbClr val="000000"/>
              </a:solidFill>
              <a:ea typeface="ＭＳ Ｐゴシック" charset="-128"/>
            </a:endParaRPr>
          </a:p>
          <a:p>
            <a:pPr marL="285750" indent="-285750" defTabSz="9144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de-DE" altLang="de-DE" sz="1600" dirty="0" err="1">
                <a:solidFill>
                  <a:srgbClr val="000000"/>
                </a:solidFill>
                <a:ea typeface="ＭＳ Ｐゴシック" charset="-128"/>
              </a:rPr>
              <a:t>Proposed</a:t>
            </a:r>
            <a:r>
              <a:rPr lang="de-DE" altLang="de-DE" sz="1600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de-DE" altLang="de-DE" sz="1600" dirty="0" err="1">
                <a:solidFill>
                  <a:srgbClr val="000000"/>
                </a:solidFill>
                <a:ea typeface="ＭＳ Ｐゴシック" charset="-128"/>
              </a:rPr>
              <a:t>mechanisms</a:t>
            </a:r>
            <a:r>
              <a:rPr lang="de-DE" altLang="de-DE" sz="1600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de-DE" altLang="de-DE" sz="1600" dirty="0" err="1">
                <a:solidFill>
                  <a:srgbClr val="000000"/>
                </a:solidFill>
                <a:ea typeface="ＭＳ Ｐゴシック" charset="-128"/>
              </a:rPr>
              <a:t>of</a:t>
            </a:r>
            <a:r>
              <a:rPr lang="de-DE" altLang="de-DE" sz="1600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de-DE" altLang="de-DE" sz="1600" dirty="0" err="1">
                <a:solidFill>
                  <a:srgbClr val="000000"/>
                </a:solidFill>
                <a:ea typeface="ＭＳ Ｐゴシック" charset="-128"/>
              </a:rPr>
              <a:t>action</a:t>
            </a:r>
            <a:r>
              <a:rPr lang="de-DE" altLang="de-DE" sz="1600" dirty="0">
                <a:solidFill>
                  <a:srgbClr val="000000"/>
                </a:solidFill>
                <a:ea typeface="ＭＳ Ｐゴシック" charset="-128"/>
              </a:rPr>
              <a:t>: - </a:t>
            </a:r>
            <a:r>
              <a:rPr lang="de-DE" altLang="de-DE" sz="1600" dirty="0" err="1">
                <a:solidFill>
                  <a:srgbClr val="000000"/>
                </a:solidFill>
                <a:ea typeface="ＭＳ Ｐゴシック" charset="-128"/>
              </a:rPr>
              <a:t>Antagonism</a:t>
            </a:r>
            <a:r>
              <a:rPr lang="de-DE" altLang="de-DE" sz="1600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de-DE" altLang="de-DE" sz="1600" dirty="0" err="1">
                <a:solidFill>
                  <a:srgbClr val="000000"/>
                </a:solidFill>
                <a:ea typeface="ＭＳ Ｐゴシック" charset="-128"/>
              </a:rPr>
              <a:t>of</a:t>
            </a:r>
            <a:r>
              <a:rPr lang="de-DE" altLang="de-DE" sz="1600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de-DE" altLang="de-DE" sz="1600" dirty="0" err="1">
                <a:solidFill>
                  <a:srgbClr val="000000"/>
                </a:solidFill>
                <a:ea typeface="ＭＳ Ｐゴシック" charset="-128"/>
              </a:rPr>
              <a:t>adenosine</a:t>
            </a:r>
            <a:r>
              <a:rPr lang="de-DE" altLang="de-DE" sz="1600" dirty="0">
                <a:solidFill>
                  <a:srgbClr val="000000"/>
                </a:solidFill>
                <a:ea typeface="ＭＳ Ｐゴシック" charset="-128"/>
              </a:rPr>
              <a:t> A2A </a:t>
            </a:r>
            <a:r>
              <a:rPr lang="de-DE" altLang="de-DE" sz="1600" dirty="0" err="1">
                <a:solidFill>
                  <a:srgbClr val="000000"/>
                </a:solidFill>
                <a:ea typeface="ＭＳ Ｐゴシック" charset="-128"/>
              </a:rPr>
              <a:t>receptors</a:t>
            </a:r>
            <a:r>
              <a:rPr lang="de-DE" altLang="de-DE" sz="1600" dirty="0">
                <a:solidFill>
                  <a:srgbClr val="000000"/>
                </a:solidFill>
                <a:ea typeface="ＭＳ Ｐゴシック" charset="-128"/>
              </a:rPr>
              <a:t> (</a:t>
            </a:r>
            <a:r>
              <a:rPr lang="de-DE" altLang="de-DE" sz="1600" dirty="0" err="1">
                <a:solidFill>
                  <a:srgbClr val="000000"/>
                </a:solidFill>
                <a:ea typeface="ＭＳ Ｐゴシック" charset="-128"/>
              </a:rPr>
              <a:t>targeted</a:t>
            </a:r>
            <a:r>
              <a:rPr lang="de-DE" altLang="de-DE" sz="1600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de-DE" altLang="de-DE" sz="1600" dirty="0" err="1">
                <a:solidFill>
                  <a:srgbClr val="000000"/>
                </a:solidFill>
                <a:ea typeface="ＭＳ Ｐゴシック" charset="-128"/>
              </a:rPr>
              <a:t>by</a:t>
            </a:r>
            <a:r>
              <a:rPr lang="de-DE" altLang="de-DE" sz="1600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de-DE" altLang="de-DE" sz="1600" dirty="0" err="1">
                <a:solidFill>
                  <a:srgbClr val="000000"/>
                </a:solidFill>
                <a:ea typeface="ＭＳ Ｐゴシック" charset="-128"/>
              </a:rPr>
              <a:t>the</a:t>
            </a:r>
            <a:r>
              <a:rPr lang="de-DE" altLang="de-DE" sz="1600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de-DE" altLang="de-DE" sz="1600" dirty="0" err="1">
                <a:solidFill>
                  <a:srgbClr val="000000"/>
                </a:solidFill>
                <a:ea typeface="ＭＳ Ｐゴシック" charset="-128"/>
              </a:rPr>
              <a:t>drug</a:t>
            </a:r>
            <a:r>
              <a:rPr lang="de-DE" altLang="de-DE" sz="1600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de-DE" altLang="de-DE" sz="1600" dirty="0" err="1">
                <a:solidFill>
                  <a:srgbClr val="000000"/>
                </a:solidFill>
                <a:ea typeface="ＭＳ Ｐゴシック" charset="-128"/>
              </a:rPr>
              <a:t>Istradefylline</a:t>
            </a:r>
            <a:r>
              <a:rPr lang="de-DE" altLang="de-DE" sz="1600" dirty="0">
                <a:solidFill>
                  <a:srgbClr val="000000"/>
                </a:solidFill>
                <a:ea typeface="ＭＳ Ｐゴシック" charset="-128"/>
              </a:rPr>
              <a:t>)</a:t>
            </a:r>
            <a:br>
              <a:rPr lang="de-DE" altLang="de-DE" sz="1600" dirty="0">
                <a:solidFill>
                  <a:srgbClr val="000000"/>
                </a:solidFill>
                <a:ea typeface="ＭＳ Ｐゴシック" charset="-128"/>
              </a:rPr>
            </a:br>
            <a:r>
              <a:rPr lang="de-DE" altLang="de-DE" sz="1600" dirty="0">
                <a:solidFill>
                  <a:srgbClr val="000000"/>
                </a:solidFill>
                <a:ea typeface="ＭＳ Ｐゴシック" charset="-128"/>
              </a:rPr>
              <a:t>			          - Monoamine Oxidase type B (MAO-B) </a:t>
            </a:r>
            <a:r>
              <a:rPr lang="de-DE" altLang="de-DE" sz="1600" dirty="0" err="1">
                <a:solidFill>
                  <a:srgbClr val="000000"/>
                </a:solidFill>
                <a:ea typeface="ＭＳ Ｐゴシック" charset="-128"/>
              </a:rPr>
              <a:t>inhibition</a:t>
            </a:r>
            <a:endParaRPr lang="de-DE" altLang="de-DE" sz="1600" dirty="0">
              <a:solidFill>
                <a:srgbClr val="000000"/>
              </a:solidFill>
              <a:ea typeface="ＭＳ Ｐゴシック" charset="-128"/>
            </a:endParaRPr>
          </a:p>
          <a:p>
            <a:pPr marL="285750" indent="-285750" defTabSz="9144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de-DE" altLang="de-DE" sz="1600" b="1" dirty="0">
              <a:solidFill>
                <a:srgbClr val="000000"/>
              </a:solidFill>
              <a:ea typeface="ＭＳ Ｐゴシック" charset="-128"/>
            </a:endParaRPr>
          </a:p>
          <a:p>
            <a:pPr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de-DE" sz="1600" dirty="0">
              <a:solidFill>
                <a:srgbClr val="000000"/>
              </a:solidFill>
              <a:ea typeface="ＭＳ Ｐゴシック" charset="-128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9744F33-E8F7-7340-9A27-69B054288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292" y="3485519"/>
            <a:ext cx="1617220" cy="146762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C2BD674-F0E0-2241-B80C-E78D2B30CA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0666" y="3524305"/>
            <a:ext cx="1617219" cy="1506165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352C0EA3-964F-DA47-95C5-64F0A66B19B7}"/>
              </a:ext>
            </a:extLst>
          </p:cNvPr>
          <p:cNvSpPr/>
          <p:nvPr/>
        </p:nvSpPr>
        <p:spPr>
          <a:xfrm>
            <a:off x="1146641" y="5170934"/>
            <a:ext cx="9589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de-DE" sz="1600" dirty="0" err="1">
                <a:solidFill>
                  <a:srgbClr val="000000"/>
                </a:solidFill>
                <a:ea typeface="ＭＳ Ｐゴシック" charset="-128"/>
              </a:rPr>
              <a:t>xanthine</a:t>
            </a:r>
            <a:endParaRPr lang="de-DE" sz="1600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7B593DF4-DEF5-E84E-AB07-4DD6768E45B2}"/>
              </a:ext>
            </a:extLst>
          </p:cNvPr>
          <p:cNvSpPr/>
          <p:nvPr/>
        </p:nvSpPr>
        <p:spPr>
          <a:xfrm>
            <a:off x="3088444" y="5184552"/>
            <a:ext cx="13692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de-DE" sz="1600" dirty="0" err="1">
                <a:solidFill>
                  <a:srgbClr val="000000"/>
                </a:solidFill>
                <a:ea typeface="ＭＳ Ｐゴシック" charset="-128"/>
              </a:rPr>
              <a:t>paraxanthine</a:t>
            </a:r>
            <a:endParaRPr lang="de-DE" sz="1600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22452928-8018-A04E-82E7-57886C7E4B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5928" y="3533935"/>
            <a:ext cx="1604134" cy="1554884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4C0C2734-6967-874E-8613-DA42E1B54958}"/>
              </a:ext>
            </a:extLst>
          </p:cNvPr>
          <p:cNvSpPr/>
          <p:nvPr/>
        </p:nvSpPr>
        <p:spPr>
          <a:xfrm>
            <a:off x="5441302" y="5170934"/>
            <a:ext cx="8990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de-DE" sz="1600" dirty="0" err="1">
                <a:solidFill>
                  <a:srgbClr val="000000"/>
                </a:solidFill>
                <a:ea typeface="ＭＳ Ｐゴシック" charset="-128"/>
              </a:rPr>
              <a:t>caffeine</a:t>
            </a:r>
            <a:endParaRPr lang="de-DE" sz="1600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A2CC46E-44C7-0A47-A3DE-337C976B34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0412" y="3521901"/>
            <a:ext cx="1415937" cy="1554884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453A0490-BF84-764A-AAF6-A0F9D68161CA}"/>
              </a:ext>
            </a:extLst>
          </p:cNvPr>
          <p:cNvSpPr/>
          <p:nvPr/>
        </p:nvSpPr>
        <p:spPr>
          <a:xfrm>
            <a:off x="7377334" y="5170934"/>
            <a:ext cx="8322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de-DE" sz="1600" dirty="0" err="1">
                <a:solidFill>
                  <a:srgbClr val="000000"/>
                </a:solidFill>
                <a:ea typeface="ＭＳ Ｐゴシック" charset="-128"/>
              </a:rPr>
              <a:t>inosine</a:t>
            </a:r>
            <a:endParaRPr lang="de-DE" sz="1600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4EE241E7-57D3-6643-B1CD-C282A482AF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36977" y="3533934"/>
            <a:ext cx="1599815" cy="1536941"/>
          </a:xfrm>
          <a:prstGeom prst="rect">
            <a:avLst/>
          </a:prstGeom>
        </p:spPr>
      </p:pic>
      <p:sp>
        <p:nvSpPr>
          <p:cNvPr id="18" name="Rechteck 17">
            <a:extLst>
              <a:ext uri="{FF2B5EF4-FFF2-40B4-BE49-F238E27FC236}">
                <a16:creationId xmlns:a16="http://schemas.microsoft.com/office/drawing/2014/main" id="{94201514-8DC2-0749-93F2-D54123DC7BD0}"/>
              </a:ext>
            </a:extLst>
          </p:cNvPr>
          <p:cNvSpPr/>
          <p:nvPr/>
        </p:nvSpPr>
        <p:spPr>
          <a:xfrm>
            <a:off x="9250524" y="5170934"/>
            <a:ext cx="14029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de-DE" sz="1600" dirty="0" err="1">
                <a:solidFill>
                  <a:srgbClr val="000000"/>
                </a:solidFill>
                <a:ea typeface="ＭＳ Ｐゴシック" charset="-128"/>
              </a:rPr>
              <a:t>hypoxanthine</a:t>
            </a:r>
            <a:endParaRPr lang="de-DE" altLang="de-DE" sz="1600" dirty="0">
              <a:solidFill>
                <a:srgbClr val="000000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589472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1A579369-256D-0887-473D-379FA6AB2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014" y="1138460"/>
            <a:ext cx="7359302" cy="28030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118981-3D81-4662-88BE-2F0A409A8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/>
              <a:t>Joint </a:t>
            </a:r>
            <a:r>
              <a:rPr lang="de-DE" altLang="de-DE" dirty="0" err="1"/>
              <a:t>metabolomics</a:t>
            </a:r>
            <a:r>
              <a:rPr lang="de-DE" altLang="de-DE" dirty="0"/>
              <a:t> &amp; </a:t>
            </a:r>
            <a:r>
              <a:rPr lang="de-DE" altLang="de-DE" dirty="0" err="1"/>
              <a:t>transcriptomics</a:t>
            </a:r>
            <a:r>
              <a:rPr lang="de-DE" altLang="de-DE" dirty="0"/>
              <a:t> network </a:t>
            </a:r>
            <a:r>
              <a:rPr lang="de-DE" altLang="de-DE" dirty="0" err="1"/>
              <a:t>analysis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CAF4B9-7114-4746-AD57-3E7BE209E0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BF9A1BB-A635-1D4A-AE3A-590DE170E7FF}" type="slidenum">
              <a:rPr lang="en-US" altLang="en-US" smtClean="0"/>
              <a:pPr>
                <a:defRPr/>
              </a:pPr>
              <a:t>9</a:t>
            </a:fld>
            <a:endParaRPr lang="en-US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273A0-FADD-41ED-A460-CC3A5D7D43EC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BBFC141-C279-4B4A-BEB4-3C8946E73306}" type="datetime5">
              <a:rPr lang="en-US" smtClean="0"/>
              <a:t>28-Nov-23</a:t>
            </a:fld>
            <a:endParaRPr lang="en-GB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7E17972-FEA0-AE4E-108B-C2A142D4F433}"/>
              </a:ext>
            </a:extLst>
          </p:cNvPr>
          <p:cNvSpPr txBox="1"/>
          <p:nvPr/>
        </p:nvSpPr>
        <p:spPr>
          <a:xfrm>
            <a:off x="802215" y="2769013"/>
            <a:ext cx="100082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xanthine</a:t>
            </a:r>
            <a:endParaRPr lang="de-DE" sz="160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DC342DB-7454-A2CB-2044-FAD967BABE94}"/>
              </a:ext>
            </a:extLst>
          </p:cNvPr>
          <p:cNvSpPr txBox="1"/>
          <p:nvPr/>
        </p:nvSpPr>
        <p:spPr>
          <a:xfrm>
            <a:off x="4992310" y="3898658"/>
            <a:ext cx="25796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 err="1">
                <a:solidFill>
                  <a:srgbClr val="000000"/>
                </a:solidFill>
                <a:latin typeface="Calibri" panose="020F0502020204030204" pitchFamily="34" charset="0"/>
              </a:rPr>
              <a:t>P</a:t>
            </a:r>
            <a:r>
              <a:rPr lang="de-DE" sz="16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hosphoribose</a:t>
            </a:r>
            <a:br>
              <a:rPr lang="de-DE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de-DE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de-DE" sz="16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diphosphate</a:t>
            </a:r>
            <a:endParaRPr lang="de-DE" sz="1600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1CAD289-BE0C-4741-4F3F-51EC2B4D7CC5}"/>
              </a:ext>
            </a:extLst>
          </p:cNvPr>
          <p:cNvSpPr txBox="1"/>
          <p:nvPr/>
        </p:nvSpPr>
        <p:spPr>
          <a:xfrm>
            <a:off x="6848009" y="2767485"/>
            <a:ext cx="25796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rgbClr val="000000"/>
                </a:solidFill>
                <a:latin typeface="Calibri" panose="020F0502020204030204" pitchFamily="34" charset="0"/>
              </a:rPr>
              <a:t>IMP</a:t>
            </a:r>
            <a:endParaRPr lang="de-DE" sz="1600" dirty="0"/>
          </a:p>
        </p:txBody>
      </p:sp>
      <p:sp>
        <p:nvSpPr>
          <p:cNvPr id="12" name="Rechteck 5">
            <a:extLst>
              <a:ext uri="{FF2B5EF4-FFF2-40B4-BE49-F238E27FC236}">
                <a16:creationId xmlns:a16="http://schemas.microsoft.com/office/drawing/2014/main" id="{16460ACF-C265-6905-7F6E-95EBD1C454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1617" y="1263722"/>
            <a:ext cx="3473853" cy="110267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altLang="de-DE" sz="1400" u="none" kern="0" dirty="0" err="1">
                <a:solidFill>
                  <a:srgbClr val="000000"/>
                </a:solidFill>
              </a:rPr>
              <a:t>hypoxanthine</a:t>
            </a:r>
            <a:r>
              <a:rPr lang="de-DE" altLang="de-DE" sz="1400" u="none" kern="0" dirty="0">
                <a:solidFill>
                  <a:srgbClr val="000000"/>
                </a:solidFill>
              </a:rPr>
              <a:t> </a:t>
            </a:r>
            <a:r>
              <a:rPr lang="de-DE" altLang="de-DE" sz="1400" u="none" kern="0" dirty="0" err="1">
                <a:solidFill>
                  <a:srgbClr val="000000"/>
                </a:solidFill>
              </a:rPr>
              <a:t>phosphoribosyltransferase</a:t>
            </a:r>
            <a:br>
              <a:rPr lang="de-DE" altLang="de-DE" sz="1400" u="none" kern="0" dirty="0">
                <a:solidFill>
                  <a:srgbClr val="000000"/>
                </a:solidFill>
              </a:rPr>
            </a:br>
            <a:r>
              <a:rPr lang="de-DE" altLang="de-DE" sz="1400" u="none" kern="0" dirty="0">
                <a:solidFill>
                  <a:srgbClr val="000000"/>
                </a:solidFill>
                <a:sym typeface="Wingdings" pitchFamily="2" charset="2"/>
              </a:rPr>
              <a:t></a:t>
            </a:r>
            <a:r>
              <a:rPr lang="de-DE" altLang="de-DE" sz="1400" u="none" kern="0" dirty="0">
                <a:solidFill>
                  <a:srgbClr val="000000"/>
                </a:solidFill>
              </a:rPr>
              <a:t> </a:t>
            </a:r>
            <a:r>
              <a:rPr lang="de-DE" altLang="de-DE" sz="1400" u="none" kern="0" dirty="0" err="1">
                <a:solidFill>
                  <a:srgbClr val="000000"/>
                </a:solidFill>
              </a:rPr>
              <a:t>Decreased</a:t>
            </a:r>
            <a:r>
              <a:rPr lang="de-DE" altLang="de-DE" sz="1400" u="none" kern="0" dirty="0">
                <a:solidFill>
                  <a:srgbClr val="000000"/>
                </a:solidFill>
              </a:rPr>
              <a:t> in PD </a:t>
            </a:r>
            <a:r>
              <a:rPr lang="de-DE" altLang="de-DE" sz="1400" u="none" kern="0" dirty="0" err="1">
                <a:solidFill>
                  <a:srgbClr val="000000"/>
                </a:solidFill>
              </a:rPr>
              <a:t>transcriptomics</a:t>
            </a:r>
            <a:r>
              <a:rPr lang="de-DE" altLang="de-DE" sz="1400" u="none" kern="0" dirty="0">
                <a:solidFill>
                  <a:srgbClr val="000000"/>
                </a:solidFill>
              </a:rPr>
              <a:t> </a:t>
            </a:r>
            <a:r>
              <a:rPr lang="de-DE" altLang="de-DE" sz="1400" u="none" kern="0" dirty="0" err="1">
                <a:solidFill>
                  <a:srgbClr val="000000"/>
                </a:solidFill>
              </a:rPr>
              <a:t>data</a:t>
            </a:r>
            <a:r>
              <a:rPr lang="de-DE" altLang="de-DE" sz="1400" u="none" kern="0" dirty="0">
                <a:solidFill>
                  <a:srgbClr val="000000"/>
                </a:solidFill>
              </a:rPr>
              <a:t>:    </a:t>
            </a:r>
            <a:br>
              <a:rPr lang="de-DE" altLang="de-DE" sz="1400" u="none" kern="0" dirty="0">
                <a:solidFill>
                  <a:srgbClr val="000000"/>
                </a:solidFill>
              </a:rPr>
            </a:br>
            <a:r>
              <a:rPr lang="de-DE" altLang="de-DE" sz="1400" u="none" kern="0" dirty="0">
                <a:solidFill>
                  <a:srgbClr val="000000"/>
                </a:solidFill>
              </a:rPr>
              <a:t>     Brain (p &lt; 2E-15, Meta-analysis)</a:t>
            </a:r>
            <a:br>
              <a:rPr lang="de-DE" altLang="de-DE" sz="1400" u="none" kern="0" dirty="0">
                <a:solidFill>
                  <a:srgbClr val="000000"/>
                </a:solidFill>
              </a:rPr>
            </a:br>
            <a:r>
              <a:rPr lang="de-DE" altLang="de-DE" sz="1400" u="none" kern="0" dirty="0">
                <a:solidFill>
                  <a:srgbClr val="000000"/>
                </a:solidFill>
              </a:rPr>
              <a:t>     Blood (p = 0.03, Tübingen </a:t>
            </a:r>
            <a:r>
              <a:rPr lang="de-DE" altLang="de-DE" sz="1400" u="none" kern="0" dirty="0" err="1">
                <a:solidFill>
                  <a:srgbClr val="000000"/>
                </a:solidFill>
              </a:rPr>
              <a:t>cohort</a:t>
            </a:r>
            <a:r>
              <a:rPr lang="de-DE" altLang="de-DE" sz="1400" u="none" kern="0" dirty="0">
                <a:solidFill>
                  <a:srgbClr val="000000"/>
                </a:solidFill>
              </a:rPr>
              <a:t>)</a:t>
            </a:r>
          </a:p>
        </p:txBody>
      </p: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DFD07FA7-2447-6268-7D66-44EC7B0B456E}"/>
              </a:ext>
            </a:extLst>
          </p:cNvPr>
          <p:cNvCxnSpPr>
            <a:cxnSpLocks/>
          </p:cNvCxnSpPr>
          <p:nvPr/>
        </p:nvCxnSpPr>
        <p:spPr>
          <a:xfrm flipH="1">
            <a:off x="6836286" y="1839713"/>
            <a:ext cx="843608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hteck 5">
            <a:extLst>
              <a:ext uri="{FF2B5EF4-FFF2-40B4-BE49-F238E27FC236}">
                <a16:creationId xmlns:a16="http://schemas.microsoft.com/office/drawing/2014/main" id="{47B970AD-C3F5-0340-9672-93069C27A8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8883" y="3453219"/>
            <a:ext cx="1990371" cy="86444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540000" tIns="108000" bIns="108000"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u="none" kern="0" dirty="0" err="1">
                <a:solidFill>
                  <a:srgbClr val="000000"/>
                </a:solidFill>
              </a:rPr>
              <a:t>Increased</a:t>
            </a:r>
            <a:r>
              <a:rPr lang="de-DE" altLang="de-DE" sz="1400" u="none" kern="0" dirty="0">
                <a:solidFill>
                  <a:srgbClr val="000000"/>
                </a:solidFill>
              </a:rPr>
              <a:t> in PD</a:t>
            </a:r>
            <a:br>
              <a:rPr lang="de-DE" altLang="de-DE" sz="1400" u="none" kern="0" dirty="0">
                <a:solidFill>
                  <a:srgbClr val="000000"/>
                </a:solidFill>
              </a:rPr>
            </a:br>
            <a:br>
              <a:rPr lang="de-DE" altLang="de-DE" sz="1400" u="none" kern="0" dirty="0">
                <a:solidFill>
                  <a:srgbClr val="000000"/>
                </a:solidFill>
              </a:rPr>
            </a:br>
            <a:r>
              <a:rPr lang="de-DE" altLang="de-DE" sz="1400" u="none" kern="0" dirty="0" err="1">
                <a:solidFill>
                  <a:srgbClr val="000000"/>
                </a:solidFill>
              </a:rPr>
              <a:t>Decreased</a:t>
            </a:r>
            <a:r>
              <a:rPr lang="de-DE" altLang="de-DE" sz="1400" u="none" kern="0" dirty="0">
                <a:solidFill>
                  <a:srgbClr val="000000"/>
                </a:solidFill>
              </a:rPr>
              <a:t> in PD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8943464B-45A7-CEDD-134E-D68E4D6B7A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259" t="51980" b="37340"/>
          <a:stretch/>
        </p:blipFill>
        <p:spPr>
          <a:xfrm rot="1487320">
            <a:off x="6532035" y="3114298"/>
            <a:ext cx="1916132" cy="328322"/>
          </a:xfrm>
          <a:prstGeom prst="rect">
            <a:avLst/>
          </a:prstGeom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702A5467-0609-3103-653B-A919FF32B145}"/>
              </a:ext>
            </a:extLst>
          </p:cNvPr>
          <p:cNvSpPr txBox="1"/>
          <p:nvPr/>
        </p:nvSpPr>
        <p:spPr>
          <a:xfrm>
            <a:off x="6867737" y="3660533"/>
            <a:ext cx="25796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rgbClr val="000000"/>
                </a:solidFill>
                <a:latin typeface="Calibri" panose="020F0502020204030204" pitchFamily="34" charset="0"/>
              </a:rPr>
              <a:t>Pyro</a:t>
            </a:r>
            <a:r>
              <a:rPr lang="de-DE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phosphate</a:t>
            </a:r>
            <a:endParaRPr lang="de-DE" sz="1600" dirty="0"/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2DBB1F1D-00DB-8EF0-D9D5-50EB463015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259" t="54772" r="10012" b="40899"/>
          <a:stretch/>
        </p:blipFill>
        <p:spPr>
          <a:xfrm rot="1487320">
            <a:off x="6419033" y="2969626"/>
            <a:ext cx="1108105" cy="133085"/>
          </a:xfrm>
          <a:prstGeom prst="rect">
            <a:avLst/>
          </a:prstGeom>
        </p:spPr>
      </p:pic>
      <p:sp>
        <p:nvSpPr>
          <p:cNvPr id="34" name="Textfeld 33">
            <a:extLst>
              <a:ext uri="{FF2B5EF4-FFF2-40B4-BE49-F238E27FC236}">
                <a16:creationId xmlns:a16="http://schemas.microsoft.com/office/drawing/2014/main" id="{78E02E01-C5D6-2D97-37EE-5C835C4F024F}"/>
              </a:ext>
            </a:extLst>
          </p:cNvPr>
          <p:cNvSpPr txBox="1"/>
          <p:nvPr/>
        </p:nvSpPr>
        <p:spPr>
          <a:xfrm>
            <a:off x="6564092" y="1670331"/>
            <a:ext cx="2648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</a:rPr>
              <a:t>1</a:t>
            </a:r>
            <a:endParaRPr lang="de-DE" dirty="0"/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6475A0E3-0A6D-4C01-41EE-9D083A6943CD}"/>
              </a:ext>
            </a:extLst>
          </p:cNvPr>
          <p:cNvSpPr txBox="1"/>
          <p:nvPr/>
        </p:nvSpPr>
        <p:spPr>
          <a:xfrm>
            <a:off x="750761" y="4776367"/>
            <a:ext cx="10388293" cy="9626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de-DE" altLang="de-DE" sz="1400" dirty="0">
                <a:solidFill>
                  <a:srgbClr val="000000"/>
                </a:solidFill>
                <a:ea typeface="ＭＳ Ｐゴシック" charset="-128"/>
              </a:rPr>
              <a:t>・</a:t>
            </a:r>
            <a:r>
              <a:rPr lang="de-DE" altLang="de-DE" sz="1400" b="1" dirty="0">
                <a:solidFill>
                  <a:srgbClr val="000000"/>
                </a:solidFill>
                <a:ea typeface="ＭＳ Ｐゴシック" charset="-128"/>
              </a:rPr>
              <a:t>HPRT1</a:t>
            </a:r>
            <a:r>
              <a:rPr lang="de-DE" altLang="de-DE" sz="1400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de-DE" altLang="de-DE" sz="1400" dirty="0" err="1">
                <a:solidFill>
                  <a:srgbClr val="000000"/>
                </a:solidFill>
                <a:ea typeface="ＭＳ Ｐゴシック" charset="-128"/>
              </a:rPr>
              <a:t>over</a:t>
            </a:r>
            <a:r>
              <a:rPr lang="de-DE" altLang="de-DE" sz="1400" dirty="0">
                <a:solidFill>
                  <a:srgbClr val="000000"/>
                </a:solidFill>
                <a:ea typeface="ＭＳ Ｐゴシック" charset="-128"/>
              </a:rPr>
              <a:t>-expression </a:t>
            </a:r>
            <a:r>
              <a:rPr lang="de-DE" altLang="de-DE" sz="1400" dirty="0" err="1">
                <a:solidFill>
                  <a:srgbClr val="000000"/>
                </a:solidFill>
                <a:ea typeface="ＭＳ Ｐゴシック" charset="-128"/>
              </a:rPr>
              <a:t>inhibits</a:t>
            </a:r>
            <a:r>
              <a:rPr lang="de-DE" altLang="de-DE" sz="1400" dirty="0">
                <a:solidFill>
                  <a:srgbClr val="000000"/>
                </a:solidFill>
                <a:ea typeface="ＭＳ Ｐゴシック" charset="-128"/>
              </a:rPr>
              <a:t> DA </a:t>
            </a:r>
            <a:r>
              <a:rPr lang="de-DE" altLang="de-DE" sz="1400" dirty="0" err="1">
                <a:solidFill>
                  <a:srgbClr val="000000"/>
                </a:solidFill>
                <a:ea typeface="ＭＳ Ｐゴシック" charset="-128"/>
              </a:rPr>
              <a:t>neuron</a:t>
            </a:r>
            <a:r>
              <a:rPr lang="de-DE" altLang="de-DE" sz="1400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de-DE" altLang="de-DE" sz="1400" dirty="0" err="1">
                <a:solidFill>
                  <a:srgbClr val="000000"/>
                </a:solidFill>
                <a:ea typeface="ＭＳ Ｐゴシック" charset="-128"/>
              </a:rPr>
              <a:t>loss</a:t>
            </a:r>
            <a:r>
              <a:rPr lang="de-DE" altLang="de-DE" sz="1400" dirty="0">
                <a:solidFill>
                  <a:srgbClr val="000000"/>
                </a:solidFill>
                <a:ea typeface="ＭＳ Ｐゴシック" charset="-128"/>
              </a:rPr>
              <a:t> in 6-OHDA </a:t>
            </a:r>
            <a:r>
              <a:rPr lang="de-DE" altLang="de-DE" sz="1400" dirty="0" err="1">
                <a:solidFill>
                  <a:srgbClr val="000000"/>
                </a:solidFill>
                <a:ea typeface="ＭＳ Ｐゴシック" charset="-128"/>
              </a:rPr>
              <a:t>mice</a:t>
            </a:r>
            <a:r>
              <a:rPr lang="de-DE" altLang="de-DE" sz="1400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de-DE" altLang="de-DE" sz="1400" dirty="0" err="1">
                <a:solidFill>
                  <a:srgbClr val="000000"/>
                </a:solidFill>
                <a:ea typeface="ＭＳ Ｐゴシック" charset="-128"/>
              </a:rPr>
              <a:t>by</a:t>
            </a:r>
            <a:r>
              <a:rPr lang="de-DE" altLang="de-DE" sz="1400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de-DE" altLang="de-DE" sz="1400" dirty="0" err="1">
                <a:solidFill>
                  <a:srgbClr val="000000"/>
                </a:solidFill>
                <a:ea typeface="ＭＳ Ｐゴシック" charset="-128"/>
              </a:rPr>
              <a:t>activating</a:t>
            </a:r>
            <a:r>
              <a:rPr lang="de-DE" altLang="de-DE" sz="1400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de-DE" altLang="de-DE" sz="1400" dirty="0" err="1">
                <a:solidFill>
                  <a:srgbClr val="000000"/>
                </a:solidFill>
                <a:ea typeface="ＭＳ Ｐゴシック" charset="-128"/>
              </a:rPr>
              <a:t>Wnt</a:t>
            </a:r>
            <a:r>
              <a:rPr lang="de-DE" altLang="de-DE" sz="1400" dirty="0">
                <a:solidFill>
                  <a:srgbClr val="000000"/>
                </a:solidFill>
                <a:ea typeface="ＭＳ Ｐゴシック" charset="-128"/>
              </a:rPr>
              <a:t>/</a:t>
            </a:r>
            <a:r>
              <a:rPr lang="de-DE" altLang="de-DE" sz="1400" dirty="0" err="1">
                <a:solidFill>
                  <a:srgbClr val="000000"/>
                </a:solidFill>
                <a:ea typeface="ＭＳ Ｐゴシック" charset="-128"/>
              </a:rPr>
              <a:t>ß-catenin</a:t>
            </a:r>
            <a:r>
              <a:rPr lang="de-DE" altLang="de-DE" sz="1400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de-DE" altLang="de-DE" sz="1400" dirty="0" err="1">
                <a:solidFill>
                  <a:srgbClr val="000000"/>
                </a:solidFill>
                <a:ea typeface="ＭＳ Ｐゴシック" charset="-128"/>
              </a:rPr>
              <a:t>signaling</a:t>
            </a:r>
            <a:r>
              <a:rPr lang="de-DE" altLang="de-DE" sz="1400" dirty="0">
                <a:solidFill>
                  <a:srgbClr val="000000"/>
                </a:solidFill>
                <a:ea typeface="ＭＳ Ｐゴシック" charset="-128"/>
              </a:rPr>
              <a:t> (Jiang et al., </a:t>
            </a:r>
            <a:r>
              <a:rPr lang="de-DE" altLang="de-DE" sz="1400" dirty="0" err="1">
                <a:solidFill>
                  <a:srgbClr val="000000"/>
                </a:solidFill>
                <a:ea typeface="ＭＳ Ｐゴシック" charset="-128"/>
              </a:rPr>
              <a:t>Aging</a:t>
            </a:r>
            <a:r>
              <a:rPr lang="de-DE" altLang="de-DE" sz="1400" dirty="0">
                <a:solidFill>
                  <a:srgbClr val="000000"/>
                </a:solidFill>
                <a:ea typeface="ＭＳ Ｐゴシック" charset="-128"/>
              </a:rPr>
              <a:t>, 2020)</a:t>
            </a:r>
          </a:p>
          <a:p>
            <a:pPr>
              <a:lnSpc>
                <a:spcPct val="140000"/>
              </a:lnSpc>
            </a:pPr>
            <a:r>
              <a:rPr lang="de-DE" altLang="de-DE" sz="1400" dirty="0">
                <a:solidFill>
                  <a:srgbClr val="000000"/>
                </a:solidFill>
                <a:ea typeface="ＭＳ Ｐゴシック" charset="-128"/>
              </a:rPr>
              <a:t>・</a:t>
            </a:r>
            <a:r>
              <a:rPr lang="de-DE" sz="1400" dirty="0">
                <a:solidFill>
                  <a:srgbClr val="000000"/>
                </a:solidFill>
                <a:ea typeface="ＭＳ Ｐゴシック" charset="-128"/>
              </a:rPr>
              <a:t>Open-label, </a:t>
            </a:r>
            <a:r>
              <a:rPr lang="de-DE" sz="1400" dirty="0" err="1">
                <a:solidFill>
                  <a:srgbClr val="000000"/>
                </a:solidFill>
                <a:ea typeface="ＭＳ Ｐゴシック" charset="-128"/>
              </a:rPr>
              <a:t>single</a:t>
            </a:r>
            <a:r>
              <a:rPr lang="de-DE" sz="1400" dirty="0">
                <a:solidFill>
                  <a:srgbClr val="000000"/>
                </a:solidFill>
                <a:ea typeface="ＭＳ Ｐゴシック" charset="-128"/>
              </a:rPr>
              <a:t> arm </a:t>
            </a:r>
            <a:r>
              <a:rPr lang="de-DE" sz="1400" dirty="0" err="1">
                <a:solidFill>
                  <a:srgbClr val="000000"/>
                </a:solidFill>
                <a:ea typeface="ＭＳ Ｐゴシック" charset="-128"/>
              </a:rPr>
              <a:t>trial</a:t>
            </a:r>
            <a:r>
              <a:rPr lang="de-DE" sz="1400" dirty="0">
                <a:solidFill>
                  <a:srgbClr val="000000"/>
                </a:solidFill>
                <a:ea typeface="ＭＳ Ｐゴシック" charset="-128"/>
              </a:rPr>
              <a:t> (26 PD </a:t>
            </a:r>
            <a:r>
              <a:rPr lang="de-DE" sz="1400" dirty="0" err="1">
                <a:solidFill>
                  <a:srgbClr val="000000"/>
                </a:solidFill>
                <a:ea typeface="ＭＳ Ｐゴシック" charset="-128"/>
              </a:rPr>
              <a:t>patients</a:t>
            </a:r>
            <a:r>
              <a:rPr lang="de-DE" sz="1400" dirty="0">
                <a:solidFill>
                  <a:srgbClr val="000000"/>
                </a:solidFill>
                <a:ea typeface="ＭＳ Ｐゴシック" charset="-128"/>
              </a:rPr>
              <a:t>): </a:t>
            </a:r>
            <a:r>
              <a:rPr lang="de-DE" sz="1400" b="1" dirty="0" err="1">
                <a:solidFill>
                  <a:srgbClr val="000000"/>
                </a:solidFill>
                <a:ea typeface="ＭＳ Ｐゴシック" charset="-128"/>
              </a:rPr>
              <a:t>inosine</a:t>
            </a:r>
            <a:r>
              <a:rPr lang="de-DE" sz="1400" dirty="0">
                <a:solidFill>
                  <a:srgbClr val="000000"/>
                </a:solidFill>
                <a:ea typeface="ＭＳ Ｐゴシック" charset="-128"/>
              </a:rPr>
              <a:t> + </a:t>
            </a:r>
            <a:r>
              <a:rPr lang="de-DE" sz="1400" b="1" dirty="0">
                <a:solidFill>
                  <a:srgbClr val="000000"/>
                </a:solidFill>
                <a:ea typeface="ＭＳ Ｐゴシック" charset="-128"/>
              </a:rPr>
              <a:t>XDH</a:t>
            </a:r>
            <a:r>
              <a:rPr lang="de-DE" sz="1400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de-DE" sz="1400" dirty="0" err="1">
                <a:solidFill>
                  <a:srgbClr val="000000"/>
                </a:solidFill>
                <a:ea typeface="ＭＳ Ｐゴシック" charset="-128"/>
              </a:rPr>
              <a:t>inhibitor</a:t>
            </a:r>
            <a:r>
              <a:rPr lang="de-DE" sz="1400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de-DE" sz="1400" dirty="0" err="1">
                <a:solidFill>
                  <a:srgbClr val="000000"/>
                </a:solidFill>
                <a:ea typeface="ＭＳ Ｐゴシック" charset="-128"/>
              </a:rPr>
              <a:t>increased</a:t>
            </a:r>
            <a:r>
              <a:rPr lang="de-DE" sz="1400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de-DE" sz="1400" dirty="0" err="1">
                <a:solidFill>
                  <a:srgbClr val="000000"/>
                </a:solidFill>
                <a:ea typeface="ＭＳ Ｐゴシック" charset="-128"/>
              </a:rPr>
              <a:t>blood</a:t>
            </a:r>
            <a:r>
              <a:rPr lang="de-DE" sz="1400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de-DE" sz="1400" dirty="0" err="1">
                <a:solidFill>
                  <a:srgbClr val="000000"/>
                </a:solidFill>
                <a:ea typeface="ＭＳ Ｐゴシック" charset="-128"/>
              </a:rPr>
              <a:t>hypoxanthine</a:t>
            </a:r>
            <a:r>
              <a:rPr lang="de-DE" sz="1400" dirty="0">
                <a:solidFill>
                  <a:srgbClr val="000000"/>
                </a:solidFill>
                <a:ea typeface="ＭＳ Ｐゴシック" charset="-128"/>
              </a:rPr>
              <a:t> and ATP, and </a:t>
            </a:r>
            <a:r>
              <a:rPr lang="de-DE" sz="1400" dirty="0" err="1">
                <a:solidFill>
                  <a:srgbClr val="000000"/>
                </a:solidFill>
                <a:ea typeface="ＭＳ Ｐゴシック" charset="-128"/>
              </a:rPr>
              <a:t>decreased</a:t>
            </a:r>
            <a:r>
              <a:rPr lang="de-DE" sz="1400" dirty="0">
                <a:solidFill>
                  <a:srgbClr val="000000"/>
                </a:solidFill>
                <a:ea typeface="ＭＳ Ｐゴシック" charset="-128"/>
              </a:rPr>
              <a:t> </a:t>
            </a:r>
            <a:br>
              <a:rPr lang="de-DE" sz="1400" dirty="0">
                <a:solidFill>
                  <a:srgbClr val="000000"/>
                </a:solidFill>
                <a:ea typeface="ＭＳ Ｐゴシック" charset="-128"/>
              </a:rPr>
            </a:br>
            <a:r>
              <a:rPr lang="de-DE" sz="1400" dirty="0">
                <a:solidFill>
                  <a:srgbClr val="000000"/>
                </a:solidFill>
                <a:ea typeface="ＭＳ Ｐゴシック" charset="-128"/>
              </a:rPr>
              <a:t>  UPDRS III score (Watanabe et al., 2020)</a:t>
            </a:r>
            <a:endParaRPr lang="de-DE" sz="1400" dirty="0"/>
          </a:p>
        </p:txBody>
      </p:sp>
      <p:cxnSp>
        <p:nvCxnSpPr>
          <p:cNvPr id="38" name="Gerade Verbindung 37">
            <a:extLst>
              <a:ext uri="{FF2B5EF4-FFF2-40B4-BE49-F238E27FC236}">
                <a16:creationId xmlns:a16="http://schemas.microsoft.com/office/drawing/2014/main" id="{CCA9F35B-C630-0032-D7FD-A15D7542DE46}"/>
              </a:ext>
            </a:extLst>
          </p:cNvPr>
          <p:cNvCxnSpPr>
            <a:cxnSpLocks/>
          </p:cNvCxnSpPr>
          <p:nvPr/>
        </p:nvCxnSpPr>
        <p:spPr>
          <a:xfrm>
            <a:off x="8302747" y="2690786"/>
            <a:ext cx="656876" cy="1483"/>
          </a:xfrm>
          <a:prstGeom prst="line">
            <a:avLst/>
          </a:prstGeom>
          <a:ln w="25400">
            <a:solidFill>
              <a:schemeClr val="tx1">
                <a:lumMod val="40000"/>
                <a:lumOff val="60000"/>
              </a:schemeClr>
            </a:solidFill>
            <a:prstDash val="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Grafik 38">
            <a:extLst>
              <a:ext uri="{FF2B5EF4-FFF2-40B4-BE49-F238E27FC236}">
                <a16:creationId xmlns:a16="http://schemas.microsoft.com/office/drawing/2014/main" id="{E74250AA-23D4-97DC-A515-2176391DF3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612" t="51504" b="37340"/>
          <a:stretch/>
        </p:blipFill>
        <p:spPr>
          <a:xfrm>
            <a:off x="8916110" y="2568949"/>
            <a:ext cx="434864" cy="342938"/>
          </a:xfrm>
          <a:prstGeom prst="rect">
            <a:avLst/>
          </a:prstGeom>
        </p:spPr>
      </p:pic>
      <p:sp>
        <p:nvSpPr>
          <p:cNvPr id="40" name="Textfeld 39">
            <a:extLst>
              <a:ext uri="{FF2B5EF4-FFF2-40B4-BE49-F238E27FC236}">
                <a16:creationId xmlns:a16="http://schemas.microsoft.com/office/drawing/2014/main" id="{C491B677-2E90-24B7-385F-4F77FE95000D}"/>
              </a:ext>
            </a:extLst>
          </p:cNvPr>
          <p:cNvSpPr txBox="1"/>
          <p:nvPr/>
        </p:nvSpPr>
        <p:spPr>
          <a:xfrm>
            <a:off x="8706713" y="2822875"/>
            <a:ext cx="78686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rgbClr val="000000"/>
                </a:solidFill>
                <a:latin typeface="Calibri" panose="020F0502020204030204" pitchFamily="34" charset="0"/>
              </a:rPr>
              <a:t>AMP</a:t>
            </a:r>
            <a:endParaRPr lang="de-DE" sz="1600" dirty="0"/>
          </a:p>
        </p:txBody>
      </p:sp>
      <p:cxnSp>
        <p:nvCxnSpPr>
          <p:cNvPr id="43" name="Gerade Verbindung 42">
            <a:extLst>
              <a:ext uri="{FF2B5EF4-FFF2-40B4-BE49-F238E27FC236}">
                <a16:creationId xmlns:a16="http://schemas.microsoft.com/office/drawing/2014/main" id="{A50EC73A-E7D6-5676-6DF3-8D899157164F}"/>
              </a:ext>
            </a:extLst>
          </p:cNvPr>
          <p:cNvCxnSpPr>
            <a:cxnSpLocks/>
          </p:cNvCxnSpPr>
          <p:nvPr/>
        </p:nvCxnSpPr>
        <p:spPr>
          <a:xfrm>
            <a:off x="9227879" y="2701517"/>
            <a:ext cx="656876" cy="1483"/>
          </a:xfrm>
          <a:prstGeom prst="line">
            <a:avLst/>
          </a:prstGeom>
          <a:ln w="25400">
            <a:solidFill>
              <a:schemeClr val="tx1">
                <a:lumMod val="40000"/>
                <a:lumOff val="60000"/>
              </a:schemeClr>
            </a:solidFill>
            <a:prstDash val="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Grafik 43">
            <a:extLst>
              <a:ext uri="{FF2B5EF4-FFF2-40B4-BE49-F238E27FC236}">
                <a16:creationId xmlns:a16="http://schemas.microsoft.com/office/drawing/2014/main" id="{91834036-F4CC-9523-0F15-A0416633F5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612" t="51504" b="37340"/>
          <a:stretch/>
        </p:blipFill>
        <p:spPr>
          <a:xfrm>
            <a:off x="9841242" y="2566801"/>
            <a:ext cx="434864" cy="342938"/>
          </a:xfrm>
          <a:prstGeom prst="rect">
            <a:avLst/>
          </a:prstGeom>
        </p:spPr>
      </p:pic>
      <p:sp>
        <p:nvSpPr>
          <p:cNvPr id="46" name="Textfeld 45">
            <a:extLst>
              <a:ext uri="{FF2B5EF4-FFF2-40B4-BE49-F238E27FC236}">
                <a16:creationId xmlns:a16="http://schemas.microsoft.com/office/drawing/2014/main" id="{076B52E9-2734-48C5-8F85-13DF36CFD52C}"/>
              </a:ext>
            </a:extLst>
          </p:cNvPr>
          <p:cNvSpPr txBox="1"/>
          <p:nvPr/>
        </p:nvSpPr>
        <p:spPr>
          <a:xfrm>
            <a:off x="9699038" y="2815146"/>
            <a:ext cx="6299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rgbClr val="000000"/>
                </a:solidFill>
                <a:latin typeface="Calibri" panose="020F0502020204030204" pitchFamily="34" charset="0"/>
              </a:rPr>
              <a:t>ATP</a:t>
            </a:r>
            <a:endParaRPr lang="de-DE" sz="1600" dirty="0"/>
          </a:p>
        </p:txBody>
      </p:sp>
      <p:sp>
        <p:nvSpPr>
          <p:cNvPr id="47" name="Rechteck 5">
            <a:extLst>
              <a:ext uri="{FF2B5EF4-FFF2-40B4-BE49-F238E27FC236}">
                <a16:creationId xmlns:a16="http://schemas.microsoft.com/office/drawing/2014/main" id="{B8FDC43B-3234-28B0-FA5F-17EE932D3F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27296" y="3664388"/>
            <a:ext cx="1378808" cy="73866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400" u="none" kern="0" dirty="0">
                <a:solidFill>
                  <a:srgbClr val="000000"/>
                </a:solidFill>
              </a:rPr>
              <a:t>cellular ATP deficiency</a:t>
            </a:r>
            <a:br>
              <a:rPr lang="en-US" altLang="de-DE" sz="1400" u="none" kern="0" dirty="0">
                <a:solidFill>
                  <a:srgbClr val="000000"/>
                </a:solidFill>
              </a:rPr>
            </a:br>
            <a:r>
              <a:rPr lang="en-US" altLang="de-DE" sz="1400" u="none" kern="0" dirty="0">
                <a:solidFill>
                  <a:srgbClr val="000000"/>
                </a:solidFill>
              </a:rPr>
              <a:t>in PD?</a:t>
            </a:r>
          </a:p>
        </p:txBody>
      </p:sp>
      <p:cxnSp>
        <p:nvCxnSpPr>
          <p:cNvPr id="48" name="Gerade Verbindung 47">
            <a:extLst>
              <a:ext uri="{FF2B5EF4-FFF2-40B4-BE49-F238E27FC236}">
                <a16:creationId xmlns:a16="http://schemas.microsoft.com/office/drawing/2014/main" id="{86086444-0EDE-4BD4-D4D9-E72C37363E1D}"/>
              </a:ext>
            </a:extLst>
          </p:cNvPr>
          <p:cNvCxnSpPr>
            <a:cxnSpLocks/>
            <a:stCxn id="46" idx="2"/>
          </p:cNvCxnSpPr>
          <p:nvPr/>
        </p:nvCxnSpPr>
        <p:spPr>
          <a:xfrm flipH="1">
            <a:off x="10014021" y="3153700"/>
            <a:ext cx="1" cy="506833"/>
          </a:xfrm>
          <a:prstGeom prst="line">
            <a:avLst/>
          </a:prstGeom>
          <a:ln>
            <a:solidFill>
              <a:schemeClr val="accent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B63D0317-7756-EE38-E1D3-0598DE707C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1283" y="1839713"/>
            <a:ext cx="348630" cy="815287"/>
          </a:xfrm>
          <a:prstGeom prst="rect">
            <a:avLst/>
          </a:prstGeom>
        </p:spPr>
      </p:pic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5AD69F75-7C0C-283E-C8E9-1E5B080FF6EC}"/>
              </a:ext>
            </a:extLst>
          </p:cNvPr>
          <p:cNvCxnSpPr>
            <a:cxnSpLocks/>
          </p:cNvCxnSpPr>
          <p:nvPr/>
        </p:nvCxnSpPr>
        <p:spPr>
          <a:xfrm flipV="1">
            <a:off x="2927662" y="1594903"/>
            <a:ext cx="0" cy="401151"/>
          </a:xfrm>
          <a:prstGeom prst="line">
            <a:avLst/>
          </a:prstGeom>
          <a:ln w="222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feld 36">
            <a:extLst>
              <a:ext uri="{FF2B5EF4-FFF2-40B4-BE49-F238E27FC236}">
                <a16:creationId xmlns:a16="http://schemas.microsoft.com/office/drawing/2014/main" id="{3047AD25-CBC1-8FC5-633E-ABA6A5CBAA2B}"/>
              </a:ext>
            </a:extLst>
          </p:cNvPr>
          <p:cNvSpPr txBox="1"/>
          <p:nvPr/>
        </p:nvSpPr>
        <p:spPr>
          <a:xfrm>
            <a:off x="2642737" y="1617603"/>
            <a:ext cx="7472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</a:rPr>
              <a:t>XDH</a:t>
            </a:r>
            <a:endParaRPr lang="de-DE" dirty="0"/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8D9D5C54-E131-09ED-0DDF-7F7694AD5095}"/>
              </a:ext>
            </a:extLst>
          </p:cNvPr>
          <p:cNvSpPr txBox="1"/>
          <p:nvPr/>
        </p:nvSpPr>
        <p:spPr>
          <a:xfrm>
            <a:off x="4056092" y="3875924"/>
            <a:ext cx="13331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inosine</a:t>
            </a:r>
            <a:endParaRPr lang="de-DE" sz="1600" dirty="0"/>
          </a:p>
        </p:txBody>
      </p:sp>
      <p:pic>
        <p:nvPicPr>
          <p:cNvPr id="45" name="Grafik 44">
            <a:extLst>
              <a:ext uri="{FF2B5EF4-FFF2-40B4-BE49-F238E27FC236}">
                <a16:creationId xmlns:a16="http://schemas.microsoft.com/office/drawing/2014/main" id="{7C0530D5-E77E-4E44-9CDD-9FBAA3410F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935" t="44543" r="44303" b="44437"/>
          <a:stretch/>
        </p:blipFill>
        <p:spPr>
          <a:xfrm>
            <a:off x="4785486" y="3482245"/>
            <a:ext cx="334676" cy="295200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D2B0742F-B8A5-EB48-577B-B9606E7444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0924" t="59213" r="25147"/>
          <a:stretch/>
        </p:blipFill>
        <p:spPr>
          <a:xfrm>
            <a:off x="4575546" y="2804614"/>
            <a:ext cx="308994" cy="1221794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E2D614C9-0CEC-CC1B-4822-EA481EF69581}"/>
              </a:ext>
            </a:extLst>
          </p:cNvPr>
          <p:cNvSpPr txBox="1"/>
          <p:nvPr/>
        </p:nvSpPr>
        <p:spPr>
          <a:xfrm>
            <a:off x="4057110" y="2769013"/>
            <a:ext cx="13331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hypoxanthine</a:t>
            </a:r>
            <a:endParaRPr lang="de-DE" sz="1600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73A73982-5E9F-FA5A-E90A-A279A00F2A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269" y="3555199"/>
            <a:ext cx="254000" cy="25400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31ED845E-C71E-B31D-1B25-7F669B7D36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8119" y="3969626"/>
            <a:ext cx="254000" cy="254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83D58A3-B1BE-7955-FC7A-6AC6BB4053A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623" b="16433"/>
          <a:stretch/>
        </p:blipFill>
        <p:spPr>
          <a:xfrm>
            <a:off x="2731282" y="1297776"/>
            <a:ext cx="435485" cy="34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791667"/>
      </p:ext>
    </p:extLst>
  </p:cSld>
  <p:clrMapOvr>
    <a:masterClrMapping/>
  </p:clrMapOvr>
</p:sld>
</file>

<file path=ppt/theme/theme1.xml><?xml version="1.0" encoding="utf-8"?>
<a:theme xmlns:a="http://schemas.openxmlformats.org/drawingml/2006/main" name="Theme colors (TC)">
  <a:themeElements>
    <a:clrScheme name="Custom 1">
      <a:dk1>
        <a:srgbClr val="5B5B5B"/>
      </a:dk1>
      <a:lt1>
        <a:srgbClr val="FFFFFF"/>
      </a:lt1>
      <a:dk2>
        <a:srgbClr val="00AADA"/>
      </a:dk2>
      <a:lt2>
        <a:srgbClr val="FFFFFF"/>
      </a:lt2>
      <a:accent1>
        <a:srgbClr val="5B5B5B"/>
      </a:accent1>
      <a:accent2>
        <a:srgbClr val="898A89"/>
      </a:accent2>
      <a:accent3>
        <a:srgbClr val="5B5B5B"/>
      </a:accent3>
      <a:accent4>
        <a:srgbClr val="00AADA"/>
      </a:accent4>
      <a:accent5>
        <a:srgbClr val="FF1409"/>
      </a:accent5>
      <a:accent6>
        <a:srgbClr val="FFFFFF"/>
      </a:accent6>
      <a:hlink>
        <a:srgbClr val="00AADC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LCSB theme" id="{5ACCED37-F87D-D24A-AE8E-1597E69BAF25}" vid="{E2165015-2484-B845-B254-94FE884B111B}"/>
    </a:ext>
  </a:extLst>
</a:theme>
</file>

<file path=ppt/theme/theme2.xml><?xml version="1.0" encoding="utf-8"?>
<a:theme xmlns:a="http://schemas.openxmlformats.org/drawingml/2006/main" name="Theme Grey (TG)">
  <a:themeElements>
    <a:clrScheme name="Custom 1">
      <a:dk1>
        <a:srgbClr val="5B5B5B"/>
      </a:dk1>
      <a:lt1>
        <a:srgbClr val="FFFFFF"/>
      </a:lt1>
      <a:dk2>
        <a:srgbClr val="00AADA"/>
      </a:dk2>
      <a:lt2>
        <a:srgbClr val="FFFFFF"/>
      </a:lt2>
      <a:accent1>
        <a:srgbClr val="5B5B5B"/>
      </a:accent1>
      <a:accent2>
        <a:srgbClr val="898A89"/>
      </a:accent2>
      <a:accent3>
        <a:srgbClr val="5B5B5B"/>
      </a:accent3>
      <a:accent4>
        <a:srgbClr val="00AADA"/>
      </a:accent4>
      <a:accent5>
        <a:srgbClr val="FF1409"/>
      </a:accent5>
      <a:accent6>
        <a:srgbClr val="FFFFFF"/>
      </a:accent6>
      <a:hlink>
        <a:srgbClr val="00AADC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B2D5C328B34248B030D946C26A34BE" ma:contentTypeVersion="2" ma:contentTypeDescription="Create a new document." ma:contentTypeScope="" ma:versionID="ec5a7b0ef9e23daec0284e6824edacc3">
  <xsd:schema xmlns:xsd="http://www.w3.org/2001/XMLSchema" xmlns:xs="http://www.w3.org/2001/XMLSchema" xmlns:p="http://schemas.microsoft.com/office/2006/metadata/properties" xmlns:ns1="http://schemas.microsoft.com/sharepoint/v3" xmlns:ns2="a6c533f7-61db-40a9-92cc-7bf39d0de398" targetNamespace="http://schemas.microsoft.com/office/2006/metadata/properties" ma:root="true" ma:fieldsID="a3e1e032de8337c53f2b5dc94199804c" ns1:_="" ns2:_="">
    <xsd:import namespace="http://schemas.microsoft.com/sharepoint/v3"/>
    <xsd:import namespace="a6c533f7-61db-40a9-92cc-7bf39d0de398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o606121503634f60aadbd34f286ff3d9" minOccurs="0"/>
                <xsd:element ref="ns2:TaxCatchAll" minOccurs="0"/>
                <xsd:element ref="ns2:TaxCatchAllLabel" minOccurs="0"/>
                <xsd:element ref="ns2:a60e8a9bb7a5498084be0308f3b51622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c533f7-61db-40a9-92cc-7bf39d0de398" elementFormDefault="qualified">
    <xsd:import namespace="http://schemas.microsoft.com/office/2006/documentManagement/types"/>
    <xsd:import namespace="http://schemas.microsoft.com/office/infopath/2007/PartnerControls"/>
    <xsd:element name="o606121503634f60aadbd34f286ff3d9" ma:index="10" nillable="true" ma:taxonomy="true" ma:internalName="o606121503634f60aadbd34f286ff3d9" ma:taxonomyFieldName="Document_x0020_Category" ma:displayName="Document Category" ma:default="" ma:fieldId="{86061215-0363-4f60-aadb-d34f286ff3d9}" ma:taxonomyMulti="true" ma:sspId="ceefa7fb-4336-4fa1-9d81-8bd6ad6a0761" ma:termSetId="8467628b-cc19-41c8-84de-1e197b3524f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1" nillable="true" ma:displayName="Taxonomy Catch All Column" ma:hidden="true" ma:list="{88da9af2-fc06-457f-9f9b-54ea4b8c2f8e}" ma:internalName="TaxCatchAll" ma:showField="CatchAllData" ma:web="a6c533f7-61db-40a9-92cc-7bf39d0de39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" nillable="true" ma:displayName="Taxonomy Catch All Column1" ma:hidden="true" ma:list="{88da9af2-fc06-457f-9f9b-54ea4b8c2f8e}" ma:internalName="TaxCatchAllLabel" ma:readOnly="true" ma:showField="CatchAllDataLabel" ma:web="a6c533f7-61db-40a9-92cc-7bf39d0de39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a60e8a9bb7a5498084be0308f3b51622" ma:index="14" nillable="true" ma:taxonomy="true" ma:internalName="a60e8a9bb7a5498084be0308f3b51622" ma:taxonomyFieldName="The_x0020_University" ma:displayName="The University" ma:default="" ma:fieldId="{a60e8a9b-b7a5-4980-84be-0308f3b51622}" ma:taxonomyMulti="true" ma:sspId="ceefa7fb-4336-4fa1-9d81-8bd6ad6a0761" ma:termSetId="d027352d-354c-4edb-9a10-0a26093ac2d3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6c533f7-61db-40a9-92cc-7bf39d0de398"/>
    <o606121503634f60aadbd34f286ff3d9 xmlns="a6c533f7-61db-40a9-92cc-7bf39d0de398">
      <Terms xmlns="http://schemas.microsoft.com/office/infopath/2007/PartnerControls"/>
    </o606121503634f60aadbd34f286ff3d9>
    <a60e8a9bb7a5498084be0308f3b51622 xmlns="a6c533f7-61db-40a9-92cc-7bf39d0de398">
      <Terms xmlns="http://schemas.microsoft.com/office/infopath/2007/PartnerControls"/>
    </a60e8a9bb7a5498084be0308f3b51622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37F832F8-DFF4-49FD-8777-5440357C826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B1342BE-49DA-4CBE-A09B-07F364DC91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a6c533f7-61db-40a9-92cc-7bf39d0de39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85DEAB4-2B45-405A-8739-7B352115C3F0}">
  <ds:schemaRefs>
    <ds:schemaRef ds:uri="http://schemas.microsoft.com/office/infopath/2007/PartnerControls"/>
    <ds:schemaRef ds:uri="http://schemas.openxmlformats.org/package/2006/metadata/core-properties"/>
    <ds:schemaRef ds:uri="http://purl.org/dc/terms/"/>
    <ds:schemaRef ds:uri="http://purl.org/dc/elements/1.1/"/>
    <ds:schemaRef ds:uri="http://purl.org/dc/dcmitype/"/>
    <ds:schemaRef ds:uri="http://schemas.microsoft.com/office/2006/documentManagement/types"/>
    <ds:schemaRef ds:uri="a6c533f7-61db-40a9-92cc-7bf39d0de398"/>
    <ds:schemaRef ds:uri="http://schemas.microsoft.com/sharepoint/v3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LCSB theme</Template>
  <TotalTime>3954</TotalTime>
  <Words>1497</Words>
  <Application>Microsoft Macintosh PowerPoint</Application>
  <PresentationFormat>Widescreen</PresentationFormat>
  <Paragraphs>499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Courier New</vt:lpstr>
      <vt:lpstr>Frutiger LT Com 55 Roman</vt:lpstr>
      <vt:lpstr>Helvetica</vt:lpstr>
      <vt:lpstr>Wingdings</vt:lpstr>
      <vt:lpstr>Theme colors (TC)</vt:lpstr>
      <vt:lpstr>Theme Grey (TG)</vt:lpstr>
      <vt:lpstr>LuxPARK Metabolomics data analysis and modelling</vt:lpstr>
      <vt:lpstr>LuxPARK metabolomics analysis and modelling</vt:lpstr>
      <vt:lpstr>Differential analysis and confounder adjustments</vt:lpstr>
      <vt:lpstr>Metabolomics – Volcano plot (de novo PD vs. control)</vt:lpstr>
      <vt:lpstr>Shared significant metabolites – de novo PD &amp; all-PD vs. Ctrl</vt:lpstr>
      <vt:lpstr>Purine/xanthine metabolism in de novo PD vs. controls</vt:lpstr>
      <vt:lpstr>Caffeine/xanthine metabolism in PD vs. Control</vt:lpstr>
      <vt:lpstr>Prior research on xanthine/caffeine derivatives in PD</vt:lpstr>
      <vt:lpstr>Joint metabolomics &amp; transcriptomics network analysis</vt:lpstr>
      <vt:lpstr>Generation of pathway-level features </vt:lpstr>
      <vt:lpstr>Purine Metabolism, (Hypo)Xanthine/Inosine containing pathway at baseline and over time</vt:lpstr>
      <vt:lpstr>ML models on metabolomics data: predicing PD diagnosis</vt:lpstr>
      <vt:lpstr>ML analyses on metabolomics data: Confounding effects</vt:lpstr>
      <vt:lpstr>Xanthines as relevant features from predictive PD diagnosis</vt:lpstr>
      <vt:lpstr>Xanthines as relevant features from predictive UPDRS III (binarized)</vt:lpstr>
      <vt:lpstr>Outlook</vt:lpstr>
      <vt:lpstr>LuxPARK Metabolomics data analysis and modelling</vt:lpstr>
      <vt:lpstr>Top-ranked metabolites - de novo PD vs. control</vt:lpstr>
      <vt:lpstr>Top-ranked metabolites - de novo PD vs. control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Sophie Wagner</dc:creator>
  <cp:lastModifiedBy>Elisa GÓMEZ DE LOPE</cp:lastModifiedBy>
  <cp:revision>867</cp:revision>
  <dcterms:created xsi:type="dcterms:W3CDTF">2020-06-26T13:35:32Z</dcterms:created>
  <dcterms:modified xsi:type="dcterms:W3CDTF">2023-11-28T11:24:10Z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0x01010067B2D5C328B34248B030D946C26A34BE</vt:lpwstr>
  </property>
</Properties>
</file>