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23"/>
  </p:notesMasterIdLst>
  <p:sldIdLst>
    <p:sldId id="257" r:id="rId4"/>
    <p:sldId id="259" r:id="rId5"/>
    <p:sldId id="261" r:id="rId6"/>
    <p:sldId id="263" r:id="rId7"/>
    <p:sldId id="265" r:id="rId8"/>
    <p:sldId id="267" r:id="rId9"/>
    <p:sldId id="269" r:id="rId10"/>
    <p:sldId id="271" r:id="rId11"/>
    <p:sldId id="273" r:id="rId12"/>
    <p:sldId id="275" r:id="rId13"/>
    <p:sldId id="277" r:id="rId14"/>
    <p:sldId id="279" r:id="rId15"/>
    <p:sldId id="281" r:id="rId16"/>
    <p:sldId id="283" r:id="rId17"/>
    <p:sldId id="285" r:id="rId18"/>
    <p:sldId id="286" r:id="rId19"/>
    <p:sldId id="288" r:id="rId20"/>
    <p:sldId id="289" r:id="rId21"/>
    <p:sldId id="292"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Nunito" pitchFamily="2" charset="77"/>
      <p:regular r:id="rId28"/>
      <p:bold r:id="rId29"/>
      <p:italic r:id="rId30"/>
      <p:boldItalic r:id="rId31"/>
    </p:embeddedFont>
    <p:embeddedFont>
      <p:font typeface="Nunito Black" panose="020F0502020204030204" pitchFamily="34" charset="0"/>
      <p:bold r:id="rId32"/>
      <p:italic r:id="rId33"/>
      <p:boldItalic r:id="rId34"/>
    </p:embeddedFont>
    <p:embeddedFont>
      <p:font typeface="Nunito Light" panose="020F0302020204030204" pitchFamily="34" charset="0"/>
      <p:regular r:id="rId35"/>
      <p:bold r:id="rId36"/>
      <p:italic r:id="rId37"/>
      <p:boldItalic r:id="rId38"/>
    </p:embeddedFont>
    <p:embeddedFont>
      <p:font typeface="Nunito Medium" pitchFamily="2" charset="77"/>
      <p:regular r:id="rId39"/>
      <p:bold r:id="rId40"/>
      <p:italic r:id="rId41"/>
      <p:boldItalic r:id="rId42"/>
    </p:embeddedFont>
    <p:embeddedFont>
      <p:font typeface="Nunito SemiBold" panose="020F050202020403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Roboto Light" panose="020F0302020204030204" pitchFamily="34" charset="0"/>
      <p:regular r:id="rId51"/>
      <p:bold r:id="rId52"/>
      <p:italic r:id="rId53"/>
      <p:boldItalic r:id="rId54"/>
    </p:embeddedFont>
    <p:embeddedFont>
      <p:font typeface="Roboto Medium"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5617">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stasia Sergeeva" initials="" lastIdx="7" clrIdx="0"/>
  <p:cmAuthor id="1" name="doublet sophie" initials="" lastIdx="5" clrIdx="1"/>
  <p:cmAuthor id="2" name="Kerstin Blanchy"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0CAA0C-034E-45A3-8D29-64451CEC71A3}">
  <a:tblStyle styleId="{BE0CAA0C-034E-45A3-8D29-64451CEC71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EA70616-BD6D-4959-B09E-596BF4F037B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5"/>
  </p:normalViewPr>
  <p:slideViewPr>
    <p:cSldViewPr snapToGrid="0">
      <p:cViewPr varScale="1">
        <p:scale>
          <a:sx n="143" d="100"/>
          <a:sy n="143" d="100"/>
        </p:scale>
        <p:origin x="760" y="184"/>
      </p:cViewPr>
      <p:guideLst>
        <p:guide orient="horz" pos="1620"/>
        <p:guide pos="56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5.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2T10:48:53.735" idx="1">
    <p:pos x="6000" y="0"/>
    <p:text>Can you check  the ref?</p:text>
  </p:cm>
  <p:cm authorId="0" dt="2023-10-12T11:03:22.533" idx="1">
    <p:pos x="6000" y="0"/>
    <p:text>I think, we also OBLIGED to acknowledge FNR somehow</p:text>
  </p:cm>
  <p:cm authorId="0" dt="2023-10-12T11:03:22.533" idx="2">
    <p:pos x="6000" y="0"/>
    <p:text>yes, this is the right one!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3-10-12T19:05:27.675" idx="5">
    <p:pos x="396" y="598"/>
    <p:text>That's lot of text? Maybe focus on the main messages you want to convey on this slide</p:text>
  </p:cm>
  <p:cm authorId="0" dt="2023-10-12T19:05:27.675" idx="4">
    <p:pos x="396" y="598"/>
    <p:tex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8bc63fb510_1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8bc63fb510_1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8bc63fb510_1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8bc63fb510_1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8bc63fb510_1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8bc63fb510_1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8bc63fb510_10_1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8bc63fb510_1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8bc63fb510_10_1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8bc63fb510_1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8bc63fb510_1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8bc63fb510_1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8c03d01bda_1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8c03d01bda_1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8c03d01bda_1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8c03d01bda_1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8b992707c3_1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g28b992707c3_1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8c03d01bda_1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8c03d01bda_1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215900" lvl="0" indent="-215900" algn="l" rtl="0">
              <a:spcBef>
                <a:spcPts val="0"/>
              </a:spcBef>
              <a:spcAft>
                <a:spcPts val="0"/>
              </a:spcAft>
              <a:buClr>
                <a:schemeClr val="dk1"/>
              </a:buClr>
              <a:buSzPts val="1800"/>
              <a:buChar char="•"/>
            </a:pPr>
            <a:r>
              <a:rPr lang="en-GB" sz="1800">
                <a:solidFill>
                  <a:schemeClr val="dk1"/>
                </a:solidFill>
                <a:latin typeface="Calibri"/>
                <a:ea typeface="Calibri"/>
                <a:cs typeface="Calibri"/>
                <a:sym typeface="Calibri"/>
              </a:rPr>
              <a:t>What is the role of purpose uncertainty in the process?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8c03d01bda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8c03d01bda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8bc63fb510_1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8bc63fb510_1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GB" sz="2100">
                <a:solidFill>
                  <a:schemeClr val="dk1"/>
                </a:solidFill>
                <a:latin typeface="Calibri"/>
                <a:ea typeface="Calibri"/>
                <a:cs typeface="Calibri"/>
                <a:sym typeface="Calibri"/>
              </a:rPr>
              <a:t>Mostly visual techniques, but also text-based types, like “Confirmshaming”;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bc63fb510_1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bc63fb510_1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bc63fb510_1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8bc63fb510_1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8bc63fb510_10_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8bc63fb510_1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215900" lvl="0" indent="-215900" algn="l" rtl="0">
              <a:spcBef>
                <a:spcPts val="0"/>
              </a:spcBef>
              <a:spcAft>
                <a:spcPts val="0"/>
              </a:spcAft>
              <a:buClr>
                <a:schemeClr val="dk1"/>
              </a:buClr>
              <a:buSzPts val="1800"/>
              <a:buChar char="•"/>
            </a:pPr>
            <a:r>
              <a:rPr lang="en-GB" sz="1800">
                <a:solidFill>
                  <a:schemeClr val="dk1"/>
                </a:solidFill>
                <a:latin typeface="Calibri"/>
                <a:ea typeface="Calibri"/>
                <a:cs typeface="Calibri"/>
                <a:sym typeface="Calibri"/>
              </a:rPr>
              <a:t>What is the role of purpose uncertainty in the process?</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bc63fb510_10_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8bc63fb510_1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8bc63fb510_10_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8bc63fb510_1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8bc63fb510_10_9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8bc63fb510_10_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8bc63fb510_10_1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8bc63fb510_1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6" name="Google Shape;76;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9" name="Google Shape;89;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1" name="Google Shape;91;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37" name="Google Shape;137;p27"/>
          <p:cNvPicPr preferRelativeResize="0"/>
          <p:nvPr/>
        </p:nvPicPr>
        <p:blipFill rotWithShape="1">
          <a:blip r:embed="rId2">
            <a:alphaModFix/>
          </a:blip>
          <a:srcRect l="28509" r="12611"/>
          <a:stretch/>
        </p:blipFill>
        <p:spPr>
          <a:xfrm>
            <a:off x="1" y="4354275"/>
            <a:ext cx="9143997" cy="1008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0" name="Google Shape;14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4" name="Google Shape;14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8" name="Google Shape;148;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9" name="Google Shape;14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6" name="Google Shape;15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9" name="Google Shape;15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3" name="Google Shape;163;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4" name="Google Shape;164;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5" name="Google Shape;16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6"/>
        <p:cNvGrpSpPr/>
        <p:nvPr/>
      </p:nvGrpSpPr>
      <p:grpSpPr>
        <a:xfrm>
          <a:off x="0" y="0"/>
          <a:ext cx="0" cy="0"/>
          <a:chOff x="0" y="0"/>
          <a:chExt cx="0" cy="0"/>
        </a:xfrm>
      </p:grpSpPr>
      <p:sp>
        <p:nvSpPr>
          <p:cNvPr id="167" name="Google Shape;167;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68" name="Google Shape;16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9"/>
        <p:cNvGrpSpPr/>
        <p:nvPr/>
      </p:nvGrpSpPr>
      <p:grpSpPr>
        <a:xfrm>
          <a:off x="0" y="0"/>
          <a:ext cx="0" cy="0"/>
          <a:chOff x="0" y="0"/>
          <a:chExt cx="0" cy="0"/>
        </a:xfrm>
      </p:grpSpPr>
      <p:sp>
        <p:nvSpPr>
          <p:cNvPr id="170" name="Google Shape;170;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1" name="Google Shape;171;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72" name="Google Shape;17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78" name="Google Shape;178;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1" name="Google Shape;131;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32" name="Google Shape;13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hyperlink" Target="https://unsplash.com/@agni11?utm_content=creditCopyText&amp;utm_medium=referral&amp;utm_source=unsplash" TargetMode="External"/><Relationship Id="rId3" Type="http://schemas.openxmlformats.org/officeDocument/2006/relationships/image" Target="../media/image2.png"/><Relationship Id="rId7" Type="http://schemas.openxmlformats.org/officeDocument/2006/relationships/hyperlink" Target="https://unsplash.com/photos/_VkwiVNCNfo?utm_content=creditCopyText&amp;utm_medium=referral&amp;utm_source=unsplash"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hyperlink" Target="https://unsplash.com/@tengyart?utm_content=creditCopyText&amp;utm_medium=referral&amp;utm_source=unsplash" TargetMode="Externa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unsplash.com/photos/bczrpU9n8f4?utm_content=creditCopyText&amp;utm_medium=referral&amp;utm_source=unsplas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8DE"/>
        </a:solidFill>
        <a:effectLst/>
      </p:bgPr>
    </p:bg>
    <p:spTree>
      <p:nvGrpSpPr>
        <p:cNvPr id="1" name="Shape 192"/>
        <p:cNvGrpSpPr/>
        <p:nvPr/>
      </p:nvGrpSpPr>
      <p:grpSpPr>
        <a:xfrm>
          <a:off x="0" y="0"/>
          <a:ext cx="0" cy="0"/>
          <a:chOff x="0" y="0"/>
          <a:chExt cx="0" cy="0"/>
        </a:xfrm>
      </p:grpSpPr>
      <p:pic>
        <p:nvPicPr>
          <p:cNvPr id="193" name="Google Shape;193;p40"/>
          <p:cNvPicPr preferRelativeResize="0"/>
          <p:nvPr/>
        </p:nvPicPr>
        <p:blipFill>
          <a:blip r:embed="rId3">
            <a:alphaModFix/>
          </a:blip>
          <a:stretch>
            <a:fillRect/>
          </a:stretch>
        </p:blipFill>
        <p:spPr>
          <a:xfrm>
            <a:off x="-255050" y="4382775"/>
            <a:ext cx="9835576" cy="942100"/>
          </a:xfrm>
          <a:prstGeom prst="rect">
            <a:avLst/>
          </a:prstGeom>
          <a:noFill/>
          <a:ln>
            <a:noFill/>
          </a:ln>
        </p:spPr>
      </p:pic>
      <p:sp>
        <p:nvSpPr>
          <p:cNvPr id="194" name="Google Shape;194;p40"/>
          <p:cNvSpPr txBox="1">
            <a:spLocks noGrp="1"/>
          </p:cNvSpPr>
          <p:nvPr>
            <p:ph type="ctrTitle" idx="4294967295"/>
          </p:nvPr>
        </p:nvSpPr>
        <p:spPr>
          <a:xfrm>
            <a:off x="2457700" y="1095769"/>
            <a:ext cx="5754900" cy="1849500"/>
          </a:xfrm>
          <a:prstGeom prst="rect">
            <a:avLst/>
          </a:prstGeom>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GB" sz="3500" b="1">
                <a:solidFill>
                  <a:schemeClr val="lt1"/>
                </a:solidFill>
                <a:highlight>
                  <a:srgbClr val="00A8DE"/>
                </a:highlight>
                <a:latin typeface="Nunito"/>
                <a:ea typeface="Nunito"/>
                <a:cs typeface="Nunito"/>
                <a:sym typeface="Nunito"/>
              </a:rPr>
              <a:t>A</a:t>
            </a:r>
            <a:r>
              <a:rPr lang="en-GB" sz="3500">
                <a:solidFill>
                  <a:schemeClr val="lt1"/>
                </a:solidFill>
                <a:highlight>
                  <a:srgbClr val="00A8DE"/>
                </a:highlight>
                <a:latin typeface="Nunito SemiBold"/>
                <a:ea typeface="Nunito SemiBold"/>
                <a:cs typeface="Nunito SemiBold"/>
                <a:sym typeface="Nunito SemiBold"/>
              </a:rPr>
              <a:t>nalysing the Influence of </a:t>
            </a:r>
            <a:r>
              <a:rPr lang="en-GB" sz="3500" b="1">
                <a:solidFill>
                  <a:schemeClr val="lt1"/>
                </a:solidFill>
                <a:highlight>
                  <a:srgbClr val="00A8DE"/>
                </a:highlight>
                <a:latin typeface="Nunito"/>
                <a:ea typeface="Nunito"/>
                <a:cs typeface="Nunito"/>
                <a:sym typeface="Nunito"/>
              </a:rPr>
              <a:t>Loss-Gain Framing</a:t>
            </a:r>
            <a:r>
              <a:rPr lang="en-GB" sz="3500">
                <a:solidFill>
                  <a:schemeClr val="lt1"/>
                </a:solidFill>
                <a:highlight>
                  <a:srgbClr val="00A8DE"/>
                </a:highlight>
                <a:latin typeface="Nunito SemiBold"/>
                <a:ea typeface="Nunito SemiBold"/>
                <a:cs typeface="Nunito SemiBold"/>
                <a:sym typeface="Nunito SemiBold"/>
              </a:rPr>
              <a:t> on Data Disclosure Behaviour:</a:t>
            </a:r>
            <a:endParaRPr sz="2500">
              <a:solidFill>
                <a:srgbClr val="00A8DE"/>
              </a:solidFill>
              <a:highlight>
                <a:schemeClr val="lt1"/>
              </a:highlight>
              <a:latin typeface="Roboto"/>
              <a:ea typeface="Roboto"/>
              <a:cs typeface="Roboto"/>
              <a:sym typeface="Roboto"/>
            </a:endParaRPr>
          </a:p>
        </p:txBody>
      </p:sp>
      <p:sp>
        <p:nvSpPr>
          <p:cNvPr id="195" name="Google Shape;195;p40"/>
          <p:cNvSpPr txBox="1"/>
          <p:nvPr/>
        </p:nvSpPr>
        <p:spPr>
          <a:xfrm>
            <a:off x="221250" y="3746250"/>
            <a:ext cx="5835900" cy="1038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900" i="0" u="none" strike="noStrike" cap="none">
                <a:solidFill>
                  <a:schemeClr val="lt1"/>
                </a:solidFill>
                <a:latin typeface="Roboto Light"/>
                <a:ea typeface="Roboto Light"/>
                <a:cs typeface="Roboto Light"/>
                <a:sym typeface="Roboto Light"/>
              </a:rPr>
              <a:t>KERSTIN BONGARD-BLANCHY, Luxembourg Media and Digital Design Center, Luxembourg</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a:solidFill>
                  <a:schemeClr val="lt1"/>
                </a:solidFill>
                <a:latin typeface="Roboto Light"/>
                <a:ea typeface="Roboto Light"/>
                <a:cs typeface="Roboto Light"/>
                <a:sym typeface="Roboto Light"/>
              </a:rPr>
              <a:t>JEAN-LOUIS STERCKX, KU Leuven, Belgium</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a:solidFill>
                  <a:schemeClr val="lt1"/>
                </a:solidFill>
                <a:latin typeface="Roboto Light"/>
                <a:ea typeface="Roboto Light"/>
                <a:cs typeface="Roboto Light"/>
                <a:sym typeface="Roboto Light"/>
              </a:rPr>
              <a:t>ARIANNA ROSSI, LIDER Lab, Dirpolis Institute, Scuola Superiore Sant’Anna, Italy</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b="1">
                <a:solidFill>
                  <a:schemeClr val="lt1"/>
                </a:solidFill>
                <a:latin typeface="Roboto"/>
                <a:ea typeface="Roboto"/>
                <a:cs typeface="Roboto"/>
                <a:sym typeface="Roboto"/>
              </a:rPr>
              <a:t>ANASTASIA SERGEEVA</a:t>
            </a:r>
            <a:r>
              <a:rPr lang="en-GB" sz="900">
                <a:solidFill>
                  <a:schemeClr val="lt1"/>
                </a:solidFill>
                <a:latin typeface="Roboto Light"/>
                <a:ea typeface="Roboto Light"/>
                <a:cs typeface="Roboto Light"/>
                <a:sym typeface="Roboto Light"/>
              </a:rPr>
              <a:t>, University of Luxembourg, Luxembourg</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a:solidFill>
                  <a:schemeClr val="lt1"/>
                </a:solidFill>
                <a:latin typeface="Roboto Light"/>
                <a:ea typeface="Roboto Light"/>
                <a:cs typeface="Roboto Light"/>
                <a:sym typeface="Roboto Light"/>
              </a:rPr>
              <a:t>VINCENT KOENIG, University of Luxembourg, Luxembourg</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a:solidFill>
                  <a:schemeClr val="lt1"/>
                </a:solidFill>
                <a:latin typeface="Roboto Light"/>
                <a:ea typeface="Roboto Light"/>
                <a:cs typeface="Roboto Light"/>
                <a:sym typeface="Roboto Light"/>
              </a:rPr>
              <a:t>SALVADOR RIVAS, University of Luxembourg, Luxembourg</a:t>
            </a:r>
            <a:endParaRPr sz="900">
              <a:solidFill>
                <a:schemeClr val="lt1"/>
              </a:solidFill>
              <a:latin typeface="Roboto Light"/>
              <a:ea typeface="Roboto Light"/>
              <a:cs typeface="Roboto Light"/>
              <a:sym typeface="Roboto Light"/>
            </a:endParaRPr>
          </a:p>
          <a:p>
            <a:pPr marL="0" marR="0" lvl="0" indent="0" algn="l" rtl="0">
              <a:spcBef>
                <a:spcPts val="0"/>
              </a:spcBef>
              <a:spcAft>
                <a:spcPts val="0"/>
              </a:spcAft>
              <a:buNone/>
            </a:pPr>
            <a:r>
              <a:rPr lang="en-GB" sz="900">
                <a:solidFill>
                  <a:schemeClr val="lt1"/>
                </a:solidFill>
                <a:latin typeface="Roboto Light"/>
                <a:ea typeface="Roboto Light"/>
                <a:cs typeface="Roboto Light"/>
                <a:sym typeface="Roboto Light"/>
              </a:rPr>
              <a:t>VERENA DISTLER, University of Luxembourg, Luxembourg, University of the Bundeswehr Munich, Germany</a:t>
            </a:r>
            <a:endParaRPr sz="900">
              <a:solidFill>
                <a:schemeClr val="lt1"/>
              </a:solidFill>
              <a:latin typeface="Roboto Light"/>
              <a:ea typeface="Roboto Light"/>
              <a:cs typeface="Roboto Light"/>
              <a:sym typeface="Roboto Light"/>
            </a:endParaRPr>
          </a:p>
        </p:txBody>
      </p:sp>
      <p:sp>
        <p:nvSpPr>
          <p:cNvPr id="196" name="Google Shape;196;p40"/>
          <p:cNvSpPr txBox="1"/>
          <p:nvPr/>
        </p:nvSpPr>
        <p:spPr>
          <a:xfrm>
            <a:off x="2457700" y="2869075"/>
            <a:ext cx="6220200" cy="558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2000">
                <a:solidFill>
                  <a:srgbClr val="00A8DE"/>
                </a:solidFill>
                <a:highlight>
                  <a:schemeClr val="lt1"/>
                </a:highlight>
                <a:latin typeface="Roboto Light"/>
                <a:ea typeface="Roboto Light"/>
                <a:cs typeface="Roboto Light"/>
                <a:sym typeface="Roboto Light"/>
              </a:rPr>
              <a:t>A Study on the Use Case of </a:t>
            </a:r>
            <a:r>
              <a:rPr lang="en-GB" sz="2000" b="1">
                <a:solidFill>
                  <a:srgbClr val="00A8DE"/>
                </a:solidFill>
                <a:highlight>
                  <a:schemeClr val="lt1"/>
                </a:highlight>
                <a:latin typeface="Roboto"/>
                <a:ea typeface="Roboto"/>
                <a:cs typeface="Roboto"/>
                <a:sym typeface="Roboto"/>
              </a:rPr>
              <a:t>App Permission</a:t>
            </a:r>
            <a:r>
              <a:rPr lang="en-GB" sz="2000">
                <a:solidFill>
                  <a:srgbClr val="00A8DE"/>
                </a:solidFill>
                <a:highlight>
                  <a:schemeClr val="lt1"/>
                </a:highlight>
                <a:latin typeface="Roboto Light"/>
                <a:ea typeface="Roboto Light"/>
                <a:cs typeface="Roboto Light"/>
                <a:sym typeface="Roboto Light"/>
              </a:rPr>
              <a:t> Requests</a:t>
            </a:r>
            <a:r>
              <a:rPr lang="en-GB" sz="1900">
                <a:solidFill>
                  <a:srgbClr val="00A8DE"/>
                </a:solidFill>
                <a:highlight>
                  <a:schemeClr val="lt1"/>
                </a:highlight>
                <a:latin typeface="Nunito SemiBold"/>
                <a:ea typeface="Nunito SemiBold"/>
                <a:cs typeface="Nunito SemiBold"/>
                <a:sym typeface="Nunito SemiBold"/>
              </a:rPr>
              <a:t> </a:t>
            </a:r>
            <a:r>
              <a:rPr lang="en-GB" sz="2700">
                <a:solidFill>
                  <a:srgbClr val="00A8DE"/>
                </a:solidFill>
                <a:highlight>
                  <a:schemeClr val="lt1"/>
                </a:highlight>
                <a:latin typeface="Roboto"/>
                <a:ea typeface="Roboto"/>
                <a:cs typeface="Roboto"/>
                <a:sym typeface="Roboto"/>
              </a:rPr>
              <a:t> </a:t>
            </a:r>
            <a:endParaRPr/>
          </a:p>
        </p:txBody>
      </p:sp>
      <p:sp>
        <p:nvSpPr>
          <p:cNvPr id="197" name="Google Shape;197;p40"/>
          <p:cNvSpPr/>
          <p:nvPr/>
        </p:nvSpPr>
        <p:spPr>
          <a:xfrm>
            <a:off x="706825" y="1660074"/>
            <a:ext cx="1285200" cy="128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8" name="Google Shape;198;p40"/>
          <p:cNvPicPr preferRelativeResize="0"/>
          <p:nvPr/>
        </p:nvPicPr>
        <p:blipFill>
          <a:blip r:embed="rId4">
            <a:alphaModFix/>
          </a:blip>
          <a:stretch>
            <a:fillRect/>
          </a:stretch>
        </p:blipFill>
        <p:spPr>
          <a:xfrm>
            <a:off x="706825" y="1660075"/>
            <a:ext cx="1285200" cy="1285200"/>
          </a:xfrm>
          <a:prstGeom prst="rect">
            <a:avLst/>
          </a:prstGeom>
          <a:noFill/>
          <a:ln>
            <a:noFill/>
          </a:ln>
        </p:spPr>
      </p:pic>
      <p:sp>
        <p:nvSpPr>
          <p:cNvPr id="199" name="Google Shape;199;p40"/>
          <p:cNvSpPr/>
          <p:nvPr/>
        </p:nvSpPr>
        <p:spPr>
          <a:xfrm>
            <a:off x="-255050" y="210389"/>
            <a:ext cx="4327500" cy="295200"/>
          </a:xfrm>
          <a:prstGeom prst="roundRect">
            <a:avLst>
              <a:gd name="adj" fmla="val 50000"/>
            </a:avLst>
          </a:prstGeom>
          <a:solidFill>
            <a:srgbClr val="9933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40"/>
          <p:cNvSpPr txBox="1"/>
          <p:nvPr/>
        </p:nvSpPr>
        <p:spPr>
          <a:xfrm>
            <a:off x="0" y="265589"/>
            <a:ext cx="40335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200" b="1">
                <a:solidFill>
                  <a:schemeClr val="lt1"/>
                </a:solidFill>
                <a:latin typeface="Roboto"/>
                <a:ea typeface="Roboto"/>
                <a:cs typeface="Roboto"/>
                <a:sym typeface="Roboto"/>
              </a:rPr>
              <a:t>    Euro USEC 2023 </a:t>
            </a:r>
            <a:r>
              <a:rPr lang="en-GB" sz="1200">
                <a:solidFill>
                  <a:schemeClr val="lt1"/>
                </a:solidFill>
                <a:latin typeface="Roboto Light"/>
                <a:ea typeface="Roboto Light"/>
                <a:cs typeface="Roboto Light"/>
                <a:sym typeface="Roboto Light"/>
              </a:rPr>
              <a:t>October 16 &amp; 17, Copenhagen, Denmark</a:t>
            </a:r>
            <a:endParaRPr sz="900">
              <a:solidFill>
                <a:schemeClr val="lt1"/>
              </a:solidFill>
              <a:latin typeface="Roboto Light"/>
              <a:ea typeface="Roboto Light"/>
              <a:cs typeface="Roboto Light"/>
              <a:sym typeface="Roboto Light"/>
            </a:endParaRPr>
          </a:p>
        </p:txBody>
      </p:sp>
      <p:pic>
        <p:nvPicPr>
          <p:cNvPr id="201" name="Google Shape;201;p40"/>
          <p:cNvPicPr preferRelativeResize="0"/>
          <p:nvPr/>
        </p:nvPicPr>
        <p:blipFill>
          <a:blip r:embed="rId5">
            <a:alphaModFix/>
          </a:blip>
          <a:stretch>
            <a:fillRect/>
          </a:stretch>
        </p:blipFill>
        <p:spPr>
          <a:xfrm>
            <a:off x="7854400" y="210397"/>
            <a:ext cx="1013650" cy="295200"/>
          </a:xfrm>
          <a:prstGeom prst="rect">
            <a:avLst/>
          </a:prstGeom>
          <a:noFill/>
          <a:ln>
            <a:noFill/>
          </a:ln>
        </p:spPr>
      </p:pic>
      <p:sp>
        <p:nvSpPr>
          <p:cNvPr id="202" name="Google Shape;202;p40"/>
          <p:cNvSpPr txBox="1"/>
          <p:nvPr/>
        </p:nvSpPr>
        <p:spPr>
          <a:xfrm>
            <a:off x="5934850" y="173350"/>
            <a:ext cx="1969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chemeClr val="lt1"/>
                </a:solidFill>
              </a:rPr>
              <a:t>SUPPORTED BY THE LUXEMBOURG</a:t>
            </a:r>
            <a:endParaRPr sz="600">
              <a:solidFill>
                <a:schemeClr val="lt1"/>
              </a:solidFill>
            </a:endParaRPr>
          </a:p>
          <a:p>
            <a:pPr marL="0" lvl="0" indent="0" algn="l" rtl="0">
              <a:spcBef>
                <a:spcPts val="0"/>
              </a:spcBef>
              <a:spcAft>
                <a:spcPts val="0"/>
              </a:spcAft>
              <a:buNone/>
            </a:pPr>
            <a:r>
              <a:rPr lang="en-GB" sz="600">
                <a:solidFill>
                  <a:schemeClr val="lt1"/>
                </a:solidFill>
              </a:rPr>
              <a:t>NATIONAL RESEARCH FUND (FNR) IS/14717072</a:t>
            </a:r>
            <a:endParaRPr sz="600">
              <a:solidFill>
                <a:schemeClr val="lt1"/>
              </a:solidFill>
            </a:endParaRPr>
          </a:p>
        </p:txBody>
      </p:sp>
      <p:sp>
        <p:nvSpPr>
          <p:cNvPr id="2" name="Google Shape;202;p40">
            <a:extLst>
              <a:ext uri="{FF2B5EF4-FFF2-40B4-BE49-F238E27FC236}">
                <a16:creationId xmlns:a16="http://schemas.microsoft.com/office/drawing/2014/main" id="{CB0657B4-DEAA-F82B-B09D-71247D0AB1C3}"/>
              </a:ext>
            </a:extLst>
          </p:cNvPr>
          <p:cNvSpPr txBox="1"/>
          <p:nvPr/>
        </p:nvSpPr>
        <p:spPr>
          <a:xfrm>
            <a:off x="5934850" y="498476"/>
            <a:ext cx="19692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dirty="0" err="1">
                <a:solidFill>
                  <a:schemeClr val="lt1"/>
                </a:solidFill>
              </a:rPr>
              <a:t>NextGenerationEU</a:t>
            </a:r>
            <a:r>
              <a:rPr lang="en-GB" sz="600" dirty="0">
                <a:solidFill>
                  <a:schemeClr val="lt1"/>
                </a:solidFill>
              </a:rPr>
              <a:t> :“IR0000036” – CUP J13C2200040000</a:t>
            </a:r>
          </a:p>
          <a:p>
            <a:pPr marL="0" lvl="0" indent="0" algn="l" rtl="0">
              <a:spcBef>
                <a:spcPts val="0"/>
              </a:spcBef>
              <a:spcAft>
                <a:spcPts val="0"/>
              </a:spcAft>
              <a:buNone/>
            </a:pPr>
            <a:r>
              <a:rPr lang="en-GB" sz="600" dirty="0" err="1">
                <a:solidFill>
                  <a:schemeClr val="lt1"/>
                </a:solidFill>
              </a:rPr>
              <a:t>NextGenerationEU</a:t>
            </a:r>
            <a:r>
              <a:rPr lang="en-GB" sz="600" dirty="0">
                <a:solidFill>
                  <a:schemeClr val="lt1"/>
                </a:solidFill>
              </a:rPr>
              <a:t> :Digitalization and Technology Research </a:t>
            </a:r>
            <a:r>
              <a:rPr lang="en-GB" sz="600" dirty="0" err="1">
                <a:solidFill>
                  <a:schemeClr val="lt1"/>
                </a:solidFill>
              </a:rPr>
              <a:t>Center</a:t>
            </a:r>
            <a:r>
              <a:rPr lang="en-GB" sz="600" dirty="0">
                <a:solidFill>
                  <a:schemeClr val="lt1"/>
                </a:solidFill>
              </a:rPr>
              <a:t> of the </a:t>
            </a:r>
            <a:endParaRPr sz="6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8"/>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sz="1200">
              <a:solidFill>
                <a:schemeClr val="lt1"/>
              </a:solidFill>
              <a:latin typeface="Roboto"/>
              <a:ea typeface="Roboto"/>
              <a:cs typeface="Roboto"/>
              <a:sym typeface="Roboto"/>
            </a:endParaRPr>
          </a:p>
        </p:txBody>
      </p:sp>
      <p:sp>
        <p:nvSpPr>
          <p:cNvPr id="434" name="Google Shape;434;p58"/>
          <p:cNvSpPr txBox="1"/>
          <p:nvPr/>
        </p:nvSpPr>
        <p:spPr>
          <a:xfrm>
            <a:off x="245100" y="2778125"/>
            <a:ext cx="2164200" cy="1800900"/>
          </a:xfrm>
          <a:prstGeom prst="rect">
            <a:avLst/>
          </a:prstGeom>
          <a:noFill/>
          <a:ln>
            <a:noFill/>
          </a:ln>
        </p:spPr>
        <p:txBody>
          <a:bodyPr spcFirstLastPara="1" wrap="square" lIns="91425" tIns="91425" rIns="91425" bIns="91425" anchor="t" anchorCtr="0">
            <a:spAutoFit/>
          </a:bodyPr>
          <a:lstStyle/>
          <a:p>
            <a:pPr marL="215900" lvl="0" indent="-215900" algn="l" rtl="0">
              <a:lnSpc>
                <a:spcPct val="150000"/>
              </a:lnSpc>
              <a:spcBef>
                <a:spcPts val="0"/>
              </a:spcBef>
              <a:spcAft>
                <a:spcPts val="0"/>
              </a:spcAft>
              <a:buClr>
                <a:schemeClr val="lt1"/>
              </a:buClr>
              <a:buSzPts val="1400"/>
              <a:buChar char="●"/>
            </a:pPr>
            <a:r>
              <a:rPr lang="en-GB" sz="1500">
                <a:solidFill>
                  <a:schemeClr val="lt1"/>
                </a:solidFill>
                <a:latin typeface="Nunito Medium"/>
                <a:ea typeface="Nunito Medium"/>
                <a:cs typeface="Nunito Medium"/>
                <a:sym typeface="Nunito Medium"/>
              </a:rPr>
              <a:t>Prolific participants</a:t>
            </a:r>
            <a:endParaRPr sz="1500">
              <a:solidFill>
                <a:schemeClr val="lt1"/>
              </a:solidFill>
              <a:latin typeface="Nunito Medium"/>
              <a:ea typeface="Nunito Medium"/>
              <a:cs typeface="Nunito Medium"/>
              <a:sym typeface="Nunito Medium"/>
            </a:endParaRPr>
          </a:p>
          <a:p>
            <a:pPr marL="215900" lvl="0" indent="-215900" algn="l" rtl="0">
              <a:lnSpc>
                <a:spcPct val="150000"/>
              </a:lnSpc>
              <a:spcBef>
                <a:spcPts val="0"/>
              </a:spcBef>
              <a:spcAft>
                <a:spcPts val="0"/>
              </a:spcAft>
              <a:buClr>
                <a:schemeClr val="lt1"/>
              </a:buClr>
              <a:buSzPts val="1400"/>
              <a:buChar char="●"/>
            </a:pPr>
            <a:r>
              <a:rPr lang="en-GB" sz="1500">
                <a:solidFill>
                  <a:schemeClr val="lt1"/>
                </a:solidFill>
                <a:latin typeface="Nunito Medium"/>
                <a:ea typeface="Nunito Medium"/>
                <a:cs typeface="Nunito Medium"/>
                <a:sym typeface="Nunito Medium"/>
              </a:rPr>
              <a:t>Gender balance</a:t>
            </a:r>
            <a:endParaRPr sz="1500">
              <a:solidFill>
                <a:schemeClr val="lt1"/>
              </a:solidFill>
              <a:latin typeface="Nunito Medium"/>
              <a:ea typeface="Nunito Medium"/>
              <a:cs typeface="Nunito Medium"/>
              <a:sym typeface="Nunito Medium"/>
            </a:endParaRPr>
          </a:p>
          <a:p>
            <a:pPr marL="215900" lvl="0" indent="-215900" algn="l" rtl="0">
              <a:lnSpc>
                <a:spcPct val="150000"/>
              </a:lnSpc>
              <a:spcBef>
                <a:spcPts val="0"/>
              </a:spcBef>
              <a:spcAft>
                <a:spcPts val="0"/>
              </a:spcAft>
              <a:buClr>
                <a:schemeClr val="lt1"/>
              </a:buClr>
              <a:buSzPts val="1400"/>
              <a:buChar char="●"/>
            </a:pPr>
            <a:r>
              <a:rPr lang="en-GB" sz="1500">
                <a:solidFill>
                  <a:schemeClr val="lt1"/>
                </a:solidFill>
                <a:latin typeface="Nunito Medium"/>
                <a:ea typeface="Nunito Medium"/>
                <a:cs typeface="Nunito Medium"/>
                <a:sym typeface="Nunito Medium"/>
              </a:rPr>
              <a:t>UK residency</a:t>
            </a:r>
            <a:endParaRPr sz="1500">
              <a:solidFill>
                <a:schemeClr val="lt1"/>
              </a:solidFill>
              <a:latin typeface="Nunito Medium"/>
              <a:ea typeface="Nunito Medium"/>
              <a:cs typeface="Nunito Medium"/>
              <a:sym typeface="Nunito Medium"/>
            </a:endParaRPr>
          </a:p>
          <a:p>
            <a:pPr marL="215900" lvl="0" indent="-215900" algn="l" rtl="0">
              <a:lnSpc>
                <a:spcPct val="150000"/>
              </a:lnSpc>
              <a:spcBef>
                <a:spcPts val="0"/>
              </a:spcBef>
              <a:spcAft>
                <a:spcPts val="0"/>
              </a:spcAft>
              <a:buClr>
                <a:schemeClr val="lt1"/>
              </a:buClr>
              <a:buSzPts val="1400"/>
              <a:buChar char="●"/>
            </a:pPr>
            <a:r>
              <a:rPr lang="en-GB" sz="1500">
                <a:solidFill>
                  <a:schemeClr val="lt1"/>
                </a:solidFill>
                <a:latin typeface="Nunito Medium"/>
                <a:ea typeface="Nunito Medium"/>
                <a:cs typeface="Nunito Medium"/>
                <a:sym typeface="Nunito Medium"/>
              </a:rPr>
              <a:t>Fluent English</a:t>
            </a:r>
            <a:endParaRPr sz="1500">
              <a:solidFill>
                <a:schemeClr val="lt1"/>
              </a:solidFill>
              <a:latin typeface="Nunito Medium"/>
              <a:ea typeface="Nunito Medium"/>
              <a:cs typeface="Nunito Medium"/>
              <a:sym typeface="Nunito Medium"/>
            </a:endParaRPr>
          </a:p>
          <a:p>
            <a:pPr marL="215900" lvl="0" indent="-203200" algn="l" rtl="0">
              <a:lnSpc>
                <a:spcPct val="150000"/>
              </a:lnSpc>
              <a:spcBef>
                <a:spcPts val="0"/>
              </a:spcBef>
              <a:spcAft>
                <a:spcPts val="0"/>
              </a:spcAft>
              <a:buClr>
                <a:schemeClr val="lt1"/>
              </a:buClr>
              <a:buSzPts val="1200"/>
              <a:buFont typeface="Roboto"/>
              <a:buChar char="●"/>
            </a:pPr>
            <a:r>
              <a:rPr lang="en-GB" sz="1500">
                <a:solidFill>
                  <a:schemeClr val="lt1"/>
                </a:solidFill>
                <a:latin typeface="Nunito Medium"/>
                <a:ea typeface="Nunito Medium"/>
                <a:cs typeface="Nunito Medium"/>
                <a:sym typeface="Nunito Medium"/>
              </a:rPr>
              <a:t>N=848</a:t>
            </a:r>
            <a:endParaRPr sz="1500">
              <a:solidFill>
                <a:schemeClr val="lt1"/>
              </a:solidFill>
              <a:latin typeface="Nunito Medium"/>
              <a:ea typeface="Nunito Medium"/>
              <a:cs typeface="Nunito Medium"/>
              <a:sym typeface="Nunito Medium"/>
            </a:endParaRPr>
          </a:p>
        </p:txBody>
      </p:sp>
      <p:sp>
        <p:nvSpPr>
          <p:cNvPr id="435" name="Google Shape;435;p58"/>
          <p:cNvSpPr txBox="1"/>
          <p:nvPr/>
        </p:nvSpPr>
        <p:spPr>
          <a:xfrm>
            <a:off x="3321352" y="4124500"/>
            <a:ext cx="4572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100" i="1">
                <a:solidFill>
                  <a:schemeClr val="dk1"/>
                </a:solidFill>
                <a:latin typeface="Calibri"/>
                <a:ea typeface="Calibri"/>
                <a:cs typeface="Calibri"/>
                <a:sym typeface="Calibri"/>
              </a:rPr>
              <a:t>Di</a:t>
            </a:r>
            <a:r>
              <a:rPr lang="en-GB" sz="1100" i="1">
                <a:solidFill>
                  <a:srgbClr val="434343"/>
                </a:solidFill>
                <a:latin typeface="Nunito Medium"/>
                <a:ea typeface="Nunito Medium"/>
                <a:cs typeface="Nunito Medium"/>
                <a:sym typeface="Nunito Medium"/>
              </a:rPr>
              <a:t>stribution of participants across conditions</a:t>
            </a:r>
            <a:endParaRPr sz="1100" i="1">
              <a:solidFill>
                <a:srgbClr val="434343"/>
              </a:solidFill>
              <a:latin typeface="Nunito Medium"/>
              <a:ea typeface="Nunito Medium"/>
              <a:cs typeface="Nunito Medium"/>
              <a:sym typeface="Nunito Medium"/>
            </a:endParaRPr>
          </a:p>
        </p:txBody>
      </p:sp>
      <p:sp>
        <p:nvSpPr>
          <p:cNvPr id="436" name="Google Shape;436;p58"/>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Study sample</a:t>
            </a:r>
            <a:endParaRPr sz="2600" b="1">
              <a:solidFill>
                <a:schemeClr val="lt1"/>
              </a:solidFill>
              <a:latin typeface="Nunito"/>
              <a:ea typeface="Nunito"/>
              <a:cs typeface="Nunito"/>
              <a:sym typeface="Nunito"/>
            </a:endParaRPr>
          </a:p>
        </p:txBody>
      </p:sp>
      <p:pic>
        <p:nvPicPr>
          <p:cNvPr id="437" name="Google Shape;437;p58"/>
          <p:cNvPicPr preferRelativeResize="0"/>
          <p:nvPr/>
        </p:nvPicPr>
        <p:blipFill>
          <a:blip r:embed="rId3">
            <a:alphaModFix/>
          </a:blip>
          <a:stretch>
            <a:fillRect/>
          </a:stretch>
        </p:blipFill>
        <p:spPr>
          <a:xfrm>
            <a:off x="4305806" y="953522"/>
            <a:ext cx="731194" cy="731194"/>
          </a:xfrm>
          <a:prstGeom prst="rect">
            <a:avLst/>
          </a:prstGeom>
          <a:noFill/>
          <a:ln>
            <a:noFill/>
          </a:ln>
        </p:spPr>
      </p:pic>
      <p:pic>
        <p:nvPicPr>
          <p:cNvPr id="438" name="Google Shape;438;p58"/>
          <p:cNvPicPr preferRelativeResize="0"/>
          <p:nvPr/>
        </p:nvPicPr>
        <p:blipFill>
          <a:blip r:embed="rId4">
            <a:alphaModFix/>
          </a:blip>
          <a:stretch>
            <a:fillRect/>
          </a:stretch>
        </p:blipFill>
        <p:spPr>
          <a:xfrm>
            <a:off x="5814056" y="953529"/>
            <a:ext cx="731194" cy="731194"/>
          </a:xfrm>
          <a:prstGeom prst="rect">
            <a:avLst/>
          </a:prstGeom>
          <a:noFill/>
          <a:ln>
            <a:noFill/>
          </a:ln>
        </p:spPr>
      </p:pic>
      <p:graphicFrame>
        <p:nvGraphicFramePr>
          <p:cNvPr id="439" name="Google Shape;439;p58"/>
          <p:cNvGraphicFramePr/>
          <p:nvPr/>
        </p:nvGraphicFramePr>
        <p:xfrm>
          <a:off x="3281975" y="948375"/>
          <a:ext cx="5306375" cy="3033525"/>
        </p:xfrm>
        <a:graphic>
          <a:graphicData uri="http://schemas.openxmlformats.org/drawingml/2006/table">
            <a:tbl>
              <a:tblPr>
                <a:noFill/>
                <a:tableStyleId>{DEA70616-BD6D-4959-B09E-596BF4F037B0}</a:tableStyleId>
              </a:tblPr>
              <a:tblGrid>
                <a:gridCol w="1023825">
                  <a:extLst>
                    <a:ext uri="{9D8B030D-6E8A-4147-A177-3AD203B41FA5}">
                      <a16:colId xmlns:a16="http://schemas.microsoft.com/office/drawing/2014/main" val="20000"/>
                    </a:ext>
                  </a:extLst>
                </a:gridCol>
                <a:gridCol w="1508250">
                  <a:extLst>
                    <a:ext uri="{9D8B030D-6E8A-4147-A177-3AD203B41FA5}">
                      <a16:colId xmlns:a16="http://schemas.microsoft.com/office/drawing/2014/main" val="20001"/>
                    </a:ext>
                  </a:extLst>
                </a:gridCol>
                <a:gridCol w="1508250">
                  <a:extLst>
                    <a:ext uri="{9D8B030D-6E8A-4147-A177-3AD203B41FA5}">
                      <a16:colId xmlns:a16="http://schemas.microsoft.com/office/drawing/2014/main" val="20002"/>
                    </a:ext>
                  </a:extLst>
                </a:gridCol>
                <a:gridCol w="1266050">
                  <a:extLst>
                    <a:ext uri="{9D8B030D-6E8A-4147-A177-3AD203B41FA5}">
                      <a16:colId xmlns:a16="http://schemas.microsoft.com/office/drawing/2014/main" val="20003"/>
                    </a:ext>
                  </a:extLst>
                </a:gridCol>
              </a:tblGrid>
              <a:tr h="73635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chemeClr val="lt1">
                          <a:alpha val="0"/>
                        </a:schemeClr>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0"/>
                  </a:ext>
                </a:extLst>
              </a:tr>
              <a:tr h="765725">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96</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100</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81</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1"/>
                  </a:ext>
                </a:extLst>
              </a:tr>
              <a:tr h="765725">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114</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90</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86</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2"/>
                  </a:ext>
                </a:extLst>
              </a:tr>
              <a:tr h="765725">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84</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94</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103</a:t>
                      </a:r>
                      <a:endParaRPr sz="1600">
                        <a:solidFill>
                          <a:srgbClr val="434343"/>
                        </a:solidFill>
                        <a:latin typeface="Nunito Medium"/>
                        <a:ea typeface="Nunito Medium"/>
                        <a:cs typeface="Nunito Medium"/>
                        <a:sym typeface="Nunito Medium"/>
                      </a:endParaRPr>
                    </a:p>
                  </a:txBody>
                  <a:tcPr marL="91425" marR="91425" marT="91425" marB="91425" anchor="ctr">
                    <a:lnL w="9525" cap="flat" cmpd="sng">
                      <a:solidFill>
                        <a:srgbClr val="9E9E9E"/>
                      </a:solidFill>
                      <a:prstDash val="dot"/>
                      <a:round/>
                      <a:headEnd type="none" w="sm" len="sm"/>
                      <a:tailEnd type="none" w="sm" len="sm"/>
                    </a:lnL>
                    <a:lnR w="9525" cap="flat" cmpd="sng">
                      <a:solidFill>
                        <a:srgbClr val="9E9E9E"/>
                      </a:solidFill>
                      <a:prstDash val="dot"/>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40" name="Google Shape;440;p58"/>
          <p:cNvPicPr preferRelativeResize="0"/>
          <p:nvPr/>
        </p:nvPicPr>
        <p:blipFill>
          <a:blip r:embed="rId5">
            <a:alphaModFix/>
          </a:blip>
          <a:stretch>
            <a:fillRect/>
          </a:stretch>
        </p:blipFill>
        <p:spPr>
          <a:xfrm>
            <a:off x="7339906" y="953527"/>
            <a:ext cx="731194" cy="731194"/>
          </a:xfrm>
          <a:prstGeom prst="rect">
            <a:avLst/>
          </a:prstGeom>
          <a:noFill/>
          <a:ln>
            <a:noFill/>
          </a:ln>
        </p:spPr>
      </p:pic>
      <p:pic>
        <p:nvPicPr>
          <p:cNvPr id="441" name="Google Shape;441;p58"/>
          <p:cNvPicPr preferRelativeResize="0"/>
          <p:nvPr/>
        </p:nvPicPr>
        <p:blipFill>
          <a:blip r:embed="rId6">
            <a:alphaModFix/>
          </a:blip>
          <a:stretch>
            <a:fillRect/>
          </a:stretch>
        </p:blipFill>
        <p:spPr>
          <a:xfrm>
            <a:off x="3414702" y="3216174"/>
            <a:ext cx="698700" cy="698700"/>
          </a:xfrm>
          <a:prstGeom prst="rect">
            <a:avLst/>
          </a:prstGeom>
          <a:noFill/>
          <a:ln>
            <a:noFill/>
          </a:ln>
        </p:spPr>
      </p:pic>
      <p:pic>
        <p:nvPicPr>
          <p:cNvPr id="442" name="Google Shape;442;p58"/>
          <p:cNvPicPr preferRelativeResize="0"/>
          <p:nvPr/>
        </p:nvPicPr>
        <p:blipFill>
          <a:blip r:embed="rId7">
            <a:alphaModFix/>
          </a:blip>
          <a:stretch>
            <a:fillRect/>
          </a:stretch>
        </p:blipFill>
        <p:spPr>
          <a:xfrm>
            <a:off x="3486849" y="1788748"/>
            <a:ext cx="554401" cy="554401"/>
          </a:xfrm>
          <a:prstGeom prst="rect">
            <a:avLst/>
          </a:prstGeom>
          <a:noFill/>
          <a:ln>
            <a:noFill/>
          </a:ln>
        </p:spPr>
      </p:pic>
      <p:pic>
        <p:nvPicPr>
          <p:cNvPr id="443" name="Google Shape;443;p58"/>
          <p:cNvPicPr preferRelativeResize="0"/>
          <p:nvPr/>
        </p:nvPicPr>
        <p:blipFill>
          <a:blip r:embed="rId8">
            <a:alphaModFix/>
          </a:blip>
          <a:stretch>
            <a:fillRect/>
          </a:stretch>
        </p:blipFill>
        <p:spPr>
          <a:xfrm>
            <a:off x="3469100" y="2535648"/>
            <a:ext cx="589901" cy="589901"/>
          </a:xfrm>
          <a:prstGeom prst="rect">
            <a:avLst/>
          </a:prstGeom>
          <a:noFill/>
          <a:ln>
            <a:noFill/>
          </a:ln>
        </p:spPr>
      </p:pic>
      <p:grpSp>
        <p:nvGrpSpPr>
          <p:cNvPr id="444" name="Google Shape;444;p58"/>
          <p:cNvGrpSpPr/>
          <p:nvPr/>
        </p:nvGrpSpPr>
        <p:grpSpPr>
          <a:xfrm>
            <a:off x="6545253" y="926852"/>
            <a:ext cx="774612" cy="784533"/>
            <a:chOff x="8167978" y="2514902"/>
            <a:chExt cx="774612" cy="784533"/>
          </a:xfrm>
        </p:grpSpPr>
        <p:grpSp>
          <p:nvGrpSpPr>
            <p:cNvPr id="445" name="Google Shape;445;p58"/>
            <p:cNvGrpSpPr/>
            <p:nvPr/>
          </p:nvGrpSpPr>
          <p:grpSpPr>
            <a:xfrm>
              <a:off x="8477494" y="2514924"/>
              <a:ext cx="465096" cy="774604"/>
              <a:chOff x="8173773" y="1394225"/>
              <a:chExt cx="400427" cy="666900"/>
            </a:xfrm>
          </p:grpSpPr>
          <p:pic>
            <p:nvPicPr>
              <p:cNvPr id="446" name="Google Shape;446;p58"/>
              <p:cNvPicPr preferRelativeResize="0"/>
              <p:nvPr/>
            </p:nvPicPr>
            <p:blipFill rotWithShape="1">
              <a:blip r:embed="rId9">
                <a:alphaModFix/>
              </a:blip>
              <a:srcRect l="61494"/>
              <a:stretch/>
            </p:blipFill>
            <p:spPr>
              <a:xfrm>
                <a:off x="8317400" y="1394225"/>
                <a:ext cx="256800" cy="666900"/>
              </a:xfrm>
              <a:prstGeom prst="rect">
                <a:avLst/>
              </a:prstGeom>
              <a:noFill/>
              <a:ln>
                <a:noFill/>
              </a:ln>
            </p:spPr>
          </p:pic>
          <p:pic>
            <p:nvPicPr>
              <p:cNvPr id="447" name="Google Shape;447;p58"/>
              <p:cNvPicPr preferRelativeResize="0"/>
              <p:nvPr/>
            </p:nvPicPr>
            <p:blipFill rotWithShape="1">
              <a:blip r:embed="rId10">
                <a:alphaModFix/>
              </a:blip>
              <a:srcRect l="39957" r="38505"/>
              <a:stretch/>
            </p:blipFill>
            <p:spPr>
              <a:xfrm>
                <a:off x="8173773" y="1394226"/>
                <a:ext cx="143628" cy="666896"/>
              </a:xfrm>
              <a:prstGeom prst="rect">
                <a:avLst/>
              </a:prstGeom>
              <a:noFill/>
              <a:ln>
                <a:noFill/>
              </a:ln>
            </p:spPr>
          </p:pic>
        </p:grpSp>
        <p:sp>
          <p:nvSpPr>
            <p:cNvPr id="448" name="Google Shape;448;p58"/>
            <p:cNvSpPr txBox="1"/>
            <p:nvPr/>
          </p:nvSpPr>
          <p:spPr>
            <a:xfrm>
              <a:off x="8205966" y="3006935"/>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pic>
          <p:nvPicPr>
            <p:cNvPr id="449" name="Google Shape;449;p58"/>
            <p:cNvPicPr preferRelativeResize="0"/>
            <p:nvPr/>
          </p:nvPicPr>
          <p:blipFill rotWithShape="1">
            <a:blip r:embed="rId9">
              <a:alphaModFix/>
            </a:blip>
            <a:srcRect r="58023"/>
            <a:stretch/>
          </p:blipFill>
          <p:spPr>
            <a:xfrm>
              <a:off x="8167978" y="2514902"/>
              <a:ext cx="325150" cy="774626"/>
            </a:xfrm>
            <a:prstGeom prst="rect">
              <a:avLst/>
            </a:prstGeom>
            <a:noFill/>
            <a:ln>
              <a:noFill/>
            </a:ln>
          </p:spPr>
        </p:pic>
      </p:grpSp>
      <p:grpSp>
        <p:nvGrpSpPr>
          <p:cNvPr id="450" name="Google Shape;450;p58"/>
          <p:cNvGrpSpPr/>
          <p:nvPr/>
        </p:nvGrpSpPr>
        <p:grpSpPr>
          <a:xfrm>
            <a:off x="5037007" y="921805"/>
            <a:ext cx="774605" cy="794602"/>
            <a:chOff x="8093882" y="1002405"/>
            <a:chExt cx="774605" cy="794602"/>
          </a:xfrm>
        </p:grpSpPr>
        <p:grpSp>
          <p:nvGrpSpPr>
            <p:cNvPr id="451" name="Google Shape;451;p58"/>
            <p:cNvGrpSpPr/>
            <p:nvPr/>
          </p:nvGrpSpPr>
          <p:grpSpPr>
            <a:xfrm>
              <a:off x="8093882" y="1002405"/>
              <a:ext cx="774605" cy="774604"/>
              <a:chOff x="7907300" y="1394225"/>
              <a:chExt cx="666900" cy="666900"/>
            </a:xfrm>
          </p:grpSpPr>
          <p:pic>
            <p:nvPicPr>
              <p:cNvPr id="452" name="Google Shape;452;p58"/>
              <p:cNvPicPr preferRelativeResize="0"/>
              <p:nvPr/>
            </p:nvPicPr>
            <p:blipFill rotWithShape="1">
              <a:blip r:embed="rId10">
                <a:alphaModFix/>
              </a:blip>
              <a:srcRect l="61494"/>
              <a:stretch/>
            </p:blipFill>
            <p:spPr>
              <a:xfrm>
                <a:off x="8317400" y="1394225"/>
                <a:ext cx="256800" cy="666900"/>
              </a:xfrm>
              <a:prstGeom prst="rect">
                <a:avLst/>
              </a:prstGeom>
              <a:noFill/>
              <a:ln>
                <a:noFill/>
              </a:ln>
            </p:spPr>
          </p:pic>
          <p:pic>
            <p:nvPicPr>
              <p:cNvPr id="453" name="Google Shape;453;p58"/>
              <p:cNvPicPr preferRelativeResize="0"/>
              <p:nvPr/>
            </p:nvPicPr>
            <p:blipFill rotWithShape="1">
              <a:blip r:embed="rId9">
                <a:alphaModFix/>
              </a:blip>
              <a:srcRect r="38506"/>
              <a:stretch/>
            </p:blipFill>
            <p:spPr>
              <a:xfrm>
                <a:off x="7907300" y="1394225"/>
                <a:ext cx="410099" cy="666900"/>
              </a:xfrm>
              <a:prstGeom prst="rect">
                <a:avLst/>
              </a:prstGeom>
              <a:noFill/>
              <a:ln>
                <a:noFill/>
              </a:ln>
            </p:spPr>
          </p:pic>
        </p:grpSp>
        <p:sp>
          <p:nvSpPr>
            <p:cNvPr id="454" name="Google Shape;454;p58"/>
            <p:cNvSpPr txBox="1"/>
            <p:nvPr/>
          </p:nvSpPr>
          <p:spPr>
            <a:xfrm>
              <a:off x="8131863" y="1504506"/>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grpSp>
      <p:grpSp>
        <p:nvGrpSpPr>
          <p:cNvPr id="455" name="Google Shape;455;p58"/>
          <p:cNvGrpSpPr/>
          <p:nvPr/>
        </p:nvGrpSpPr>
        <p:grpSpPr>
          <a:xfrm>
            <a:off x="7893357" y="953522"/>
            <a:ext cx="774605" cy="774604"/>
            <a:chOff x="8093882" y="3996272"/>
            <a:chExt cx="774605" cy="774604"/>
          </a:xfrm>
        </p:grpSpPr>
        <p:grpSp>
          <p:nvGrpSpPr>
            <p:cNvPr id="456" name="Google Shape;456;p58"/>
            <p:cNvGrpSpPr/>
            <p:nvPr/>
          </p:nvGrpSpPr>
          <p:grpSpPr>
            <a:xfrm>
              <a:off x="8093882" y="3996272"/>
              <a:ext cx="774605" cy="774604"/>
              <a:chOff x="7907300" y="1394225"/>
              <a:chExt cx="666900" cy="666900"/>
            </a:xfrm>
          </p:grpSpPr>
          <p:pic>
            <p:nvPicPr>
              <p:cNvPr id="457" name="Google Shape;457;p58"/>
              <p:cNvPicPr preferRelativeResize="0"/>
              <p:nvPr/>
            </p:nvPicPr>
            <p:blipFill rotWithShape="1">
              <a:blip r:embed="rId9">
                <a:alphaModFix/>
              </a:blip>
              <a:srcRect l="61494"/>
              <a:stretch/>
            </p:blipFill>
            <p:spPr>
              <a:xfrm>
                <a:off x="8317400" y="1394225"/>
                <a:ext cx="256800" cy="666900"/>
              </a:xfrm>
              <a:prstGeom prst="rect">
                <a:avLst/>
              </a:prstGeom>
              <a:noFill/>
              <a:ln>
                <a:noFill/>
              </a:ln>
            </p:spPr>
          </p:pic>
          <p:pic>
            <p:nvPicPr>
              <p:cNvPr id="458" name="Google Shape;458;p58"/>
              <p:cNvPicPr preferRelativeResize="0"/>
              <p:nvPr/>
            </p:nvPicPr>
            <p:blipFill rotWithShape="1">
              <a:blip r:embed="rId10">
                <a:alphaModFix/>
              </a:blip>
              <a:srcRect r="38506"/>
              <a:stretch/>
            </p:blipFill>
            <p:spPr>
              <a:xfrm>
                <a:off x="7907300" y="1394225"/>
                <a:ext cx="410099" cy="666900"/>
              </a:xfrm>
              <a:prstGeom prst="rect">
                <a:avLst/>
              </a:prstGeom>
              <a:noFill/>
              <a:ln>
                <a:noFill/>
              </a:ln>
            </p:spPr>
          </p:pic>
        </p:grpSp>
        <p:sp>
          <p:nvSpPr>
            <p:cNvPr id="459" name="Google Shape;459;p58"/>
            <p:cNvSpPr txBox="1"/>
            <p:nvPr/>
          </p:nvSpPr>
          <p:spPr>
            <a:xfrm>
              <a:off x="8131813" y="4478368"/>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grpSp>
      <p:pic>
        <p:nvPicPr>
          <p:cNvPr id="460" name="Google Shape;460;p58"/>
          <p:cNvPicPr preferRelativeResize="0"/>
          <p:nvPr/>
        </p:nvPicPr>
        <p:blipFill>
          <a:blip r:embed="rId11">
            <a:alphaModFix/>
          </a:blip>
          <a:stretch>
            <a:fillRect/>
          </a:stretch>
        </p:blipFill>
        <p:spPr>
          <a:xfrm>
            <a:off x="855713" y="1418813"/>
            <a:ext cx="942974" cy="942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0"/>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0"/>
          <p:cNvSpPr txBox="1"/>
          <p:nvPr/>
        </p:nvSpPr>
        <p:spPr>
          <a:xfrm>
            <a:off x="677550" y="1621900"/>
            <a:ext cx="1299300" cy="400200"/>
          </a:xfrm>
          <a:prstGeom prst="rect">
            <a:avLst/>
          </a:prstGeom>
          <a:solidFill>
            <a:srgbClr val="00A8DE"/>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Roboto Medium"/>
                <a:ea typeface="Roboto Medium"/>
                <a:cs typeface="Roboto Medium"/>
                <a:sym typeface="Roboto Medium"/>
              </a:rPr>
              <a:t>RQ1</a:t>
            </a:r>
            <a:endParaRPr sz="1600">
              <a:solidFill>
                <a:schemeClr val="lt1"/>
              </a:solidFill>
              <a:latin typeface="Roboto Medium"/>
              <a:ea typeface="Roboto Medium"/>
              <a:cs typeface="Roboto Medium"/>
              <a:sym typeface="Roboto Medium"/>
            </a:endParaRPr>
          </a:p>
        </p:txBody>
      </p:sp>
      <p:sp>
        <p:nvSpPr>
          <p:cNvPr id="475" name="Google Shape;475;p60"/>
          <p:cNvSpPr txBox="1"/>
          <p:nvPr/>
        </p:nvSpPr>
        <p:spPr>
          <a:xfrm>
            <a:off x="3104425" y="3103475"/>
            <a:ext cx="5017500" cy="101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i="1">
                <a:solidFill>
                  <a:srgbClr val="434343"/>
                </a:solidFill>
                <a:latin typeface="Nunito Medium"/>
                <a:ea typeface="Nunito Medium"/>
                <a:cs typeface="Nunito Medium"/>
                <a:sym typeface="Nunito Medium"/>
              </a:rPr>
              <a:t>In contrast to our hypothesis, </a:t>
            </a:r>
            <a:endParaRPr sz="1500" i="1">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700" b="1">
                <a:solidFill>
                  <a:srgbClr val="00A8DE"/>
                </a:solidFill>
                <a:latin typeface="Nunito"/>
                <a:ea typeface="Nunito"/>
                <a:cs typeface="Nunito"/>
                <a:sym typeface="Nunito"/>
              </a:rPr>
              <a:t>Positive</a:t>
            </a:r>
            <a:r>
              <a:rPr lang="en-GB" sz="1700">
                <a:solidFill>
                  <a:schemeClr val="dk1"/>
                </a:solidFill>
                <a:latin typeface="Nunito Medium"/>
                <a:ea typeface="Nunito Medium"/>
                <a:cs typeface="Nunito Medium"/>
                <a:sym typeface="Nunito Medium"/>
              </a:rPr>
              <a:t> </a:t>
            </a:r>
            <a:r>
              <a:rPr lang="en-GB" sz="1700">
                <a:solidFill>
                  <a:srgbClr val="434343"/>
                </a:solidFill>
                <a:latin typeface="Nunito Medium"/>
                <a:ea typeface="Nunito Medium"/>
                <a:cs typeface="Nunito Medium"/>
                <a:sym typeface="Nunito Medium"/>
              </a:rPr>
              <a:t>framing significantly </a:t>
            </a:r>
            <a:r>
              <a:rPr lang="en-GB" sz="1700" b="1">
                <a:solidFill>
                  <a:srgbClr val="434343"/>
                </a:solidFill>
                <a:latin typeface="Nunito"/>
                <a:ea typeface="Nunito"/>
                <a:cs typeface="Nunito"/>
                <a:sym typeface="Nunito"/>
              </a:rPr>
              <a:t>increased </a:t>
            </a:r>
            <a:r>
              <a:rPr lang="en-GB" sz="1700" b="1" u="sng">
                <a:solidFill>
                  <a:srgbClr val="FF0000"/>
                </a:solidFill>
                <a:latin typeface="Nunito"/>
                <a:ea typeface="Nunito"/>
                <a:cs typeface="Nunito"/>
                <a:sym typeface="Nunito"/>
              </a:rPr>
              <a:t>rejection</a:t>
            </a:r>
            <a:r>
              <a:rPr lang="en-GB" sz="1700">
                <a:solidFill>
                  <a:srgbClr val="434343"/>
                </a:solidFill>
                <a:latin typeface="Nunito Medium"/>
                <a:ea typeface="Nunito Medium"/>
                <a:cs typeface="Nunito Medium"/>
                <a:sym typeface="Nunito Medium"/>
              </a:rPr>
              <a:t> of permission request</a:t>
            </a:r>
            <a:endParaRPr sz="1700">
              <a:solidFill>
                <a:srgbClr val="434343"/>
              </a:solidFill>
              <a:latin typeface="Nunito Medium"/>
              <a:ea typeface="Nunito Medium"/>
              <a:cs typeface="Nunito Medium"/>
              <a:sym typeface="Nunito Medium"/>
            </a:endParaRPr>
          </a:p>
        </p:txBody>
      </p:sp>
      <p:pic>
        <p:nvPicPr>
          <p:cNvPr id="476" name="Google Shape;476;p60" descr="A table with numbers and text&#10;&#10;Description automatically generated"/>
          <p:cNvPicPr preferRelativeResize="0"/>
          <p:nvPr/>
        </p:nvPicPr>
        <p:blipFill rotWithShape="1">
          <a:blip r:embed="rId3">
            <a:alphaModFix/>
          </a:blip>
          <a:srcRect/>
          <a:stretch/>
        </p:blipFill>
        <p:spPr>
          <a:xfrm>
            <a:off x="2985261" y="666326"/>
            <a:ext cx="3533784" cy="2132525"/>
          </a:xfrm>
          <a:prstGeom prst="rect">
            <a:avLst/>
          </a:prstGeom>
          <a:noFill/>
          <a:ln>
            <a:noFill/>
          </a:ln>
        </p:spPr>
      </p:pic>
      <p:sp>
        <p:nvSpPr>
          <p:cNvPr id="477" name="Google Shape;477;p60"/>
          <p:cNvSpPr txBox="1"/>
          <p:nvPr/>
        </p:nvSpPr>
        <p:spPr>
          <a:xfrm>
            <a:off x="6654175" y="783100"/>
            <a:ext cx="2383200" cy="992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Right-tailed 𝜒2 test of connection between framings and accepting/declining the app permission request with observed and expected frequency, adjusted residuals. 𝜒2 (2, 848) = 8.294, p = .016</a:t>
            </a:r>
            <a:endParaRPr sz="1200"/>
          </a:p>
        </p:txBody>
      </p:sp>
      <p:sp>
        <p:nvSpPr>
          <p:cNvPr id="478" name="Google Shape;478;p60"/>
          <p:cNvSpPr txBox="1"/>
          <p:nvPr/>
        </p:nvSpPr>
        <p:spPr>
          <a:xfrm>
            <a:off x="677550" y="3759245"/>
            <a:ext cx="1416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chemeClr val="lt1"/>
                </a:solidFill>
                <a:latin typeface="Nunito Medium"/>
                <a:ea typeface="Nunito Medium"/>
                <a:cs typeface="Nunito Medium"/>
                <a:sym typeface="Nunito Medium"/>
              </a:rPr>
              <a:t>YES!</a:t>
            </a:r>
            <a:endParaRPr sz="1500">
              <a:solidFill>
                <a:schemeClr val="lt1"/>
              </a:solidFill>
              <a:latin typeface="Nunito Medium"/>
              <a:ea typeface="Nunito Medium"/>
              <a:cs typeface="Nunito Medium"/>
              <a:sym typeface="Nunito Medium"/>
            </a:endParaRPr>
          </a:p>
        </p:txBody>
      </p:sp>
      <p:grpSp>
        <p:nvGrpSpPr>
          <p:cNvPr id="479" name="Google Shape;479;p60"/>
          <p:cNvGrpSpPr/>
          <p:nvPr/>
        </p:nvGrpSpPr>
        <p:grpSpPr>
          <a:xfrm>
            <a:off x="391200" y="2530200"/>
            <a:ext cx="1872000" cy="1948200"/>
            <a:chOff x="391200" y="2344062"/>
            <a:chExt cx="1872000" cy="1948200"/>
          </a:xfrm>
        </p:grpSpPr>
        <p:grpSp>
          <p:nvGrpSpPr>
            <p:cNvPr id="480" name="Google Shape;480;p60"/>
            <p:cNvGrpSpPr/>
            <p:nvPr/>
          </p:nvGrpSpPr>
          <p:grpSpPr>
            <a:xfrm>
              <a:off x="391200" y="2344062"/>
              <a:ext cx="1872000" cy="1948200"/>
              <a:chOff x="449700" y="2191662"/>
              <a:chExt cx="1872000" cy="1948200"/>
            </a:xfrm>
          </p:grpSpPr>
          <p:sp>
            <p:nvSpPr>
              <p:cNvPr id="481" name="Google Shape;481;p60"/>
              <p:cNvSpPr/>
              <p:nvPr/>
            </p:nvSpPr>
            <p:spPr>
              <a:xfrm>
                <a:off x="449700" y="2267862"/>
                <a:ext cx="1872000" cy="187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2" name="Google Shape;482;p60"/>
              <p:cNvSpPr txBox="1"/>
              <p:nvPr/>
            </p:nvSpPr>
            <p:spPr>
              <a:xfrm>
                <a:off x="573900" y="3088138"/>
                <a:ext cx="1623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00A8DE"/>
                    </a:solidFill>
                    <a:latin typeface="Nunito"/>
                    <a:ea typeface="Nunito"/>
                    <a:cs typeface="Nunito"/>
                    <a:sym typeface="Nunito"/>
                  </a:rPr>
                  <a:t>Does </a:t>
                </a:r>
                <a:r>
                  <a:rPr lang="en-GB">
                    <a:solidFill>
                      <a:srgbClr val="00A8DE"/>
                    </a:solidFill>
                    <a:latin typeface="Nunito Black"/>
                    <a:ea typeface="Nunito Black"/>
                    <a:cs typeface="Nunito Black"/>
                    <a:sym typeface="Nunito Black"/>
                  </a:rPr>
                  <a:t>framing </a:t>
                </a:r>
                <a:r>
                  <a:rPr lang="en-GB">
                    <a:solidFill>
                      <a:srgbClr val="00A8DE"/>
                    </a:solidFill>
                    <a:latin typeface="Nunito"/>
                    <a:ea typeface="Nunito"/>
                    <a:cs typeface="Nunito"/>
                    <a:sym typeface="Nunito"/>
                  </a:rPr>
                  <a:t>effect disclosure behaviour?</a:t>
                </a:r>
                <a:endParaRPr sz="1300">
                  <a:solidFill>
                    <a:srgbClr val="00A8DE"/>
                  </a:solidFill>
                  <a:latin typeface="Nunito"/>
                  <a:ea typeface="Nunito"/>
                  <a:cs typeface="Nunito"/>
                  <a:sym typeface="Nunito"/>
                </a:endParaRPr>
              </a:p>
            </p:txBody>
          </p:sp>
          <p:pic>
            <p:nvPicPr>
              <p:cNvPr id="483" name="Google Shape;483;p60"/>
              <p:cNvPicPr preferRelativeResize="0"/>
              <p:nvPr/>
            </p:nvPicPr>
            <p:blipFill>
              <a:blip r:embed="rId4">
                <a:alphaModFix/>
              </a:blip>
              <a:stretch>
                <a:fillRect/>
              </a:stretch>
            </p:blipFill>
            <p:spPr>
              <a:xfrm>
                <a:off x="770075" y="2191662"/>
                <a:ext cx="1171375" cy="1171375"/>
              </a:xfrm>
              <a:prstGeom prst="rect">
                <a:avLst/>
              </a:prstGeom>
              <a:noFill/>
              <a:ln>
                <a:noFill/>
              </a:ln>
            </p:spPr>
          </p:pic>
        </p:grpSp>
        <p:sp>
          <p:nvSpPr>
            <p:cNvPr id="484" name="Google Shape;484;p60"/>
            <p:cNvSpPr/>
            <p:nvPr/>
          </p:nvSpPr>
          <p:spPr>
            <a:xfrm>
              <a:off x="1170000" y="2825575"/>
              <a:ext cx="261300" cy="22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85" name="Google Shape;485;p60"/>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Results</a:t>
            </a:r>
            <a:endParaRPr sz="2600" b="1">
              <a:solidFill>
                <a:schemeClr val="lt1"/>
              </a:solidFill>
              <a:latin typeface="Nunito"/>
              <a:ea typeface="Nunito"/>
              <a:cs typeface="Nunito"/>
              <a:sym typeface="Nunito"/>
            </a:endParaRPr>
          </a:p>
        </p:txBody>
      </p:sp>
      <p:sp>
        <p:nvSpPr>
          <p:cNvPr id="486" name="Google Shape;486;p60"/>
          <p:cNvSpPr/>
          <p:nvPr/>
        </p:nvSpPr>
        <p:spPr>
          <a:xfrm>
            <a:off x="3926000" y="423925"/>
            <a:ext cx="2481000" cy="518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7" name="Google Shape;487;p60"/>
          <p:cNvPicPr preferRelativeResize="0"/>
          <p:nvPr/>
        </p:nvPicPr>
        <p:blipFill>
          <a:blip r:embed="rId5">
            <a:alphaModFix/>
          </a:blip>
          <a:stretch>
            <a:fillRect/>
          </a:stretch>
        </p:blipFill>
        <p:spPr>
          <a:xfrm>
            <a:off x="4312800" y="449229"/>
            <a:ext cx="518399" cy="518401"/>
          </a:xfrm>
          <a:prstGeom prst="rect">
            <a:avLst/>
          </a:prstGeom>
          <a:noFill/>
          <a:ln>
            <a:noFill/>
          </a:ln>
        </p:spPr>
      </p:pic>
      <p:pic>
        <p:nvPicPr>
          <p:cNvPr id="488" name="Google Shape;488;p60"/>
          <p:cNvPicPr preferRelativeResize="0"/>
          <p:nvPr/>
        </p:nvPicPr>
        <p:blipFill>
          <a:blip r:embed="rId6">
            <a:alphaModFix/>
          </a:blip>
          <a:stretch>
            <a:fillRect/>
          </a:stretch>
        </p:blipFill>
        <p:spPr>
          <a:xfrm>
            <a:off x="5948183" y="479021"/>
            <a:ext cx="458814" cy="458816"/>
          </a:xfrm>
          <a:prstGeom prst="rect">
            <a:avLst/>
          </a:prstGeom>
          <a:noFill/>
          <a:ln>
            <a:noFill/>
          </a:ln>
        </p:spPr>
      </p:pic>
      <p:pic>
        <p:nvPicPr>
          <p:cNvPr id="489" name="Google Shape;489;p60"/>
          <p:cNvPicPr preferRelativeResize="0"/>
          <p:nvPr/>
        </p:nvPicPr>
        <p:blipFill>
          <a:blip r:embed="rId7">
            <a:alphaModFix/>
          </a:blip>
          <a:stretch>
            <a:fillRect/>
          </a:stretch>
        </p:blipFill>
        <p:spPr>
          <a:xfrm>
            <a:off x="5131536" y="464332"/>
            <a:ext cx="488195" cy="488195"/>
          </a:xfrm>
          <a:prstGeom prst="rect">
            <a:avLst/>
          </a:prstGeom>
          <a:noFill/>
          <a:ln>
            <a:noFill/>
          </a:ln>
        </p:spPr>
      </p:pic>
      <p:sp>
        <p:nvSpPr>
          <p:cNvPr id="490" name="Google Shape;490;p60"/>
          <p:cNvSpPr txBox="1"/>
          <p:nvPr/>
        </p:nvSpPr>
        <p:spPr>
          <a:xfrm>
            <a:off x="3454225" y="3281575"/>
            <a:ext cx="43179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700">
              <a:solidFill>
                <a:srgbClr val="434343"/>
              </a:solidFill>
              <a:latin typeface="Nunito Medium"/>
              <a:ea typeface="Nunito Medium"/>
              <a:cs typeface="Nunito Medium"/>
              <a:sym typeface="Nunito Medium"/>
            </a:endParaRPr>
          </a:p>
        </p:txBody>
      </p:sp>
      <p:pic>
        <p:nvPicPr>
          <p:cNvPr id="491" name="Google Shape;491;p60"/>
          <p:cNvPicPr preferRelativeResize="0"/>
          <p:nvPr/>
        </p:nvPicPr>
        <p:blipFill>
          <a:blip r:embed="rId6">
            <a:alphaModFix/>
          </a:blip>
          <a:stretch>
            <a:fillRect/>
          </a:stretch>
        </p:blipFill>
        <p:spPr>
          <a:xfrm>
            <a:off x="2762413" y="3166519"/>
            <a:ext cx="342000" cy="34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2" descr="A table of numbers and text&#10;&#10;Description automatically generated"/>
          <p:cNvPicPr preferRelativeResize="0"/>
          <p:nvPr/>
        </p:nvPicPr>
        <p:blipFill rotWithShape="1">
          <a:blip r:embed="rId3">
            <a:alphaModFix/>
          </a:blip>
          <a:srcRect b="2714"/>
          <a:stretch/>
        </p:blipFill>
        <p:spPr>
          <a:xfrm>
            <a:off x="2873362" y="491350"/>
            <a:ext cx="3757584" cy="2248499"/>
          </a:xfrm>
          <a:prstGeom prst="rect">
            <a:avLst/>
          </a:prstGeom>
          <a:noFill/>
          <a:ln>
            <a:noFill/>
          </a:ln>
        </p:spPr>
      </p:pic>
      <p:sp>
        <p:nvSpPr>
          <p:cNvPr id="507" name="Google Shape;507;p62"/>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2"/>
          <p:cNvSpPr txBox="1"/>
          <p:nvPr/>
        </p:nvSpPr>
        <p:spPr>
          <a:xfrm>
            <a:off x="677550" y="1621900"/>
            <a:ext cx="1299300" cy="400200"/>
          </a:xfrm>
          <a:prstGeom prst="rect">
            <a:avLst/>
          </a:prstGeom>
          <a:solidFill>
            <a:srgbClr val="00A8DE"/>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Roboto Medium"/>
                <a:ea typeface="Roboto Medium"/>
                <a:cs typeface="Roboto Medium"/>
                <a:sym typeface="Roboto Medium"/>
              </a:rPr>
              <a:t>RQ2</a:t>
            </a:r>
            <a:endParaRPr sz="1600">
              <a:solidFill>
                <a:schemeClr val="lt1"/>
              </a:solidFill>
              <a:latin typeface="Roboto Medium"/>
              <a:ea typeface="Roboto Medium"/>
              <a:cs typeface="Roboto Medium"/>
              <a:sym typeface="Roboto Medium"/>
            </a:endParaRPr>
          </a:p>
        </p:txBody>
      </p:sp>
      <p:sp>
        <p:nvSpPr>
          <p:cNvPr id="509" name="Google Shape;509;p62"/>
          <p:cNvSpPr txBox="1"/>
          <p:nvPr/>
        </p:nvSpPr>
        <p:spPr>
          <a:xfrm>
            <a:off x="3039900" y="4249725"/>
            <a:ext cx="5899800" cy="684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Positive - neutral z = -1.760, CI -.274;.015,p (one-sided) = .039</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Neutral - negative z = -1.914, CI -.280;.015, p(one-sided) = .028</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Positive - negative z = -3.710, CI -.398;-.127, p &lt;.001)</a:t>
            </a:r>
            <a:endParaRPr sz="1000">
              <a:solidFill>
                <a:srgbClr val="222222"/>
              </a:solidFill>
              <a:highlight>
                <a:srgbClr val="FFFFFF"/>
              </a:highlight>
              <a:latin typeface="Nunito Light"/>
              <a:ea typeface="Nunito Light"/>
              <a:cs typeface="Nunito Light"/>
              <a:sym typeface="Nunito Light"/>
            </a:endParaRPr>
          </a:p>
        </p:txBody>
      </p:sp>
      <p:sp>
        <p:nvSpPr>
          <p:cNvPr id="510" name="Google Shape;510;p62"/>
          <p:cNvSpPr txBox="1"/>
          <p:nvPr/>
        </p:nvSpPr>
        <p:spPr>
          <a:xfrm>
            <a:off x="677550" y="3759245"/>
            <a:ext cx="1416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chemeClr val="lt1"/>
                </a:solidFill>
                <a:latin typeface="Nunito Medium"/>
                <a:ea typeface="Nunito Medium"/>
                <a:cs typeface="Nunito Medium"/>
                <a:sym typeface="Nunito Medium"/>
              </a:rPr>
              <a:t>YES!</a:t>
            </a:r>
            <a:endParaRPr sz="1500">
              <a:solidFill>
                <a:schemeClr val="lt1"/>
              </a:solidFill>
              <a:latin typeface="Nunito Medium"/>
              <a:ea typeface="Nunito Medium"/>
              <a:cs typeface="Nunito Medium"/>
              <a:sym typeface="Nunito Medium"/>
            </a:endParaRPr>
          </a:p>
        </p:txBody>
      </p:sp>
      <p:grpSp>
        <p:nvGrpSpPr>
          <p:cNvPr id="511" name="Google Shape;511;p62"/>
          <p:cNvGrpSpPr/>
          <p:nvPr/>
        </p:nvGrpSpPr>
        <p:grpSpPr>
          <a:xfrm>
            <a:off x="391200" y="2607550"/>
            <a:ext cx="1872000" cy="2096850"/>
            <a:chOff x="449700" y="2302750"/>
            <a:chExt cx="1872000" cy="2096850"/>
          </a:xfrm>
        </p:grpSpPr>
        <p:sp>
          <p:nvSpPr>
            <p:cNvPr id="512" name="Google Shape;512;p62"/>
            <p:cNvSpPr/>
            <p:nvPr/>
          </p:nvSpPr>
          <p:spPr>
            <a:xfrm>
              <a:off x="449700" y="2302750"/>
              <a:ext cx="1872000" cy="187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62"/>
            <p:cNvSpPr txBox="1"/>
            <p:nvPr/>
          </p:nvSpPr>
          <p:spPr>
            <a:xfrm>
              <a:off x="487350" y="2922100"/>
              <a:ext cx="17967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00A8DE"/>
                  </a:solidFill>
                  <a:latin typeface="Nunito"/>
                  <a:ea typeface="Nunito"/>
                  <a:cs typeface="Nunito"/>
                  <a:sym typeface="Nunito"/>
                </a:rPr>
                <a:t>What are the effects for different levels of </a:t>
              </a:r>
              <a:r>
                <a:rPr lang="en-GB">
                  <a:solidFill>
                    <a:srgbClr val="00A8DE"/>
                  </a:solidFill>
                  <a:latin typeface="Nunito Black"/>
                  <a:ea typeface="Nunito Black"/>
                  <a:cs typeface="Nunito Black"/>
                  <a:sym typeface="Nunito Black"/>
                </a:rPr>
                <a:t>(un)certainty</a:t>
              </a:r>
              <a:r>
                <a:rPr lang="en-GB">
                  <a:solidFill>
                    <a:srgbClr val="00A8DE"/>
                  </a:solidFill>
                  <a:latin typeface="Nunito"/>
                  <a:ea typeface="Nunito"/>
                  <a:cs typeface="Nunito"/>
                  <a:sym typeface="Nunito"/>
                </a:rPr>
                <a:t>?</a:t>
              </a:r>
              <a:endParaRPr>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p:txBody>
        </p:sp>
      </p:grpSp>
      <p:sp>
        <p:nvSpPr>
          <p:cNvPr id="514" name="Google Shape;514;p62"/>
          <p:cNvSpPr/>
          <p:nvPr/>
        </p:nvSpPr>
        <p:spPr>
          <a:xfrm>
            <a:off x="1254550" y="2739850"/>
            <a:ext cx="208500" cy="22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5" name="Google Shape;515;p62"/>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Results</a:t>
            </a:r>
            <a:endParaRPr sz="2600" b="1">
              <a:solidFill>
                <a:schemeClr val="lt1"/>
              </a:solidFill>
              <a:latin typeface="Nunito"/>
              <a:ea typeface="Nunito"/>
              <a:cs typeface="Nunito"/>
              <a:sym typeface="Nunito"/>
            </a:endParaRPr>
          </a:p>
        </p:txBody>
      </p:sp>
      <p:sp>
        <p:nvSpPr>
          <p:cNvPr id="516" name="Google Shape;516;p62"/>
          <p:cNvSpPr/>
          <p:nvPr/>
        </p:nvSpPr>
        <p:spPr>
          <a:xfrm>
            <a:off x="4006325" y="304900"/>
            <a:ext cx="2481000" cy="518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7" name="Google Shape;517;p62"/>
          <p:cNvPicPr preferRelativeResize="0"/>
          <p:nvPr/>
        </p:nvPicPr>
        <p:blipFill>
          <a:blip r:embed="rId4">
            <a:alphaModFix/>
          </a:blip>
          <a:stretch>
            <a:fillRect/>
          </a:stretch>
        </p:blipFill>
        <p:spPr>
          <a:xfrm>
            <a:off x="4250252" y="232899"/>
            <a:ext cx="626399" cy="626399"/>
          </a:xfrm>
          <a:prstGeom prst="rect">
            <a:avLst/>
          </a:prstGeom>
          <a:noFill/>
          <a:ln>
            <a:noFill/>
          </a:ln>
        </p:spPr>
      </p:pic>
      <p:pic>
        <p:nvPicPr>
          <p:cNvPr id="518" name="Google Shape;518;p62"/>
          <p:cNvPicPr preferRelativeResize="0"/>
          <p:nvPr/>
        </p:nvPicPr>
        <p:blipFill>
          <a:blip r:embed="rId5">
            <a:alphaModFix/>
          </a:blip>
          <a:stretch>
            <a:fillRect/>
          </a:stretch>
        </p:blipFill>
        <p:spPr>
          <a:xfrm>
            <a:off x="5998849" y="268898"/>
            <a:ext cx="554401" cy="554401"/>
          </a:xfrm>
          <a:prstGeom prst="rect">
            <a:avLst/>
          </a:prstGeom>
          <a:noFill/>
          <a:ln>
            <a:noFill/>
          </a:ln>
        </p:spPr>
      </p:pic>
      <p:pic>
        <p:nvPicPr>
          <p:cNvPr id="519" name="Google Shape;519;p62"/>
          <p:cNvPicPr preferRelativeResize="0"/>
          <p:nvPr/>
        </p:nvPicPr>
        <p:blipFill>
          <a:blip r:embed="rId6">
            <a:alphaModFix/>
          </a:blip>
          <a:stretch>
            <a:fillRect/>
          </a:stretch>
        </p:blipFill>
        <p:spPr>
          <a:xfrm>
            <a:off x="5142800" y="251148"/>
            <a:ext cx="589901" cy="589901"/>
          </a:xfrm>
          <a:prstGeom prst="rect">
            <a:avLst/>
          </a:prstGeom>
          <a:noFill/>
          <a:ln>
            <a:noFill/>
          </a:ln>
        </p:spPr>
      </p:pic>
      <p:sp>
        <p:nvSpPr>
          <p:cNvPr id="520" name="Google Shape;520;p62"/>
          <p:cNvSpPr txBox="1"/>
          <p:nvPr/>
        </p:nvSpPr>
        <p:spPr>
          <a:xfrm>
            <a:off x="3738350" y="3052975"/>
            <a:ext cx="5075100" cy="104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700">
                <a:solidFill>
                  <a:srgbClr val="434343"/>
                </a:solidFill>
                <a:latin typeface="Nunito Medium"/>
                <a:ea typeface="Nunito Medium"/>
                <a:cs typeface="Nunito Medium"/>
                <a:sym typeface="Nunito Medium"/>
              </a:rPr>
              <a:t>In a medium-certainty level we found some negative effect of positive framing and of positive effect of negative framing to acceptance*</a:t>
            </a:r>
            <a:endParaRPr sz="1700">
              <a:solidFill>
                <a:srgbClr val="434343"/>
              </a:solidFill>
              <a:latin typeface="Nunito Medium"/>
              <a:ea typeface="Nunito Medium"/>
              <a:cs typeface="Nunito Medium"/>
              <a:sym typeface="Nunito Medium"/>
            </a:endParaRPr>
          </a:p>
        </p:txBody>
      </p:sp>
      <p:pic>
        <p:nvPicPr>
          <p:cNvPr id="521" name="Google Shape;521;p62"/>
          <p:cNvPicPr preferRelativeResize="0"/>
          <p:nvPr/>
        </p:nvPicPr>
        <p:blipFill rotWithShape="1">
          <a:blip r:embed="rId7">
            <a:alphaModFix/>
          </a:blip>
          <a:srcRect r="23844"/>
          <a:stretch/>
        </p:blipFill>
        <p:spPr>
          <a:xfrm>
            <a:off x="958848" y="2624175"/>
            <a:ext cx="589925" cy="774599"/>
          </a:xfrm>
          <a:prstGeom prst="rect">
            <a:avLst/>
          </a:prstGeom>
          <a:noFill/>
          <a:ln>
            <a:noFill/>
          </a:ln>
        </p:spPr>
      </p:pic>
      <p:pic>
        <p:nvPicPr>
          <p:cNvPr id="522" name="Google Shape;522;p62"/>
          <p:cNvPicPr preferRelativeResize="0"/>
          <p:nvPr/>
        </p:nvPicPr>
        <p:blipFill>
          <a:blip r:embed="rId8">
            <a:alphaModFix/>
          </a:blip>
          <a:stretch>
            <a:fillRect/>
          </a:stretch>
        </p:blipFill>
        <p:spPr>
          <a:xfrm>
            <a:off x="2915581" y="51904"/>
            <a:ext cx="731194" cy="731194"/>
          </a:xfrm>
          <a:prstGeom prst="rect">
            <a:avLst/>
          </a:prstGeom>
          <a:noFill/>
          <a:ln>
            <a:noFill/>
          </a:ln>
        </p:spPr>
      </p:pic>
      <p:grpSp>
        <p:nvGrpSpPr>
          <p:cNvPr id="523" name="Google Shape;523;p62"/>
          <p:cNvGrpSpPr/>
          <p:nvPr/>
        </p:nvGrpSpPr>
        <p:grpSpPr>
          <a:xfrm>
            <a:off x="2963728" y="3184802"/>
            <a:ext cx="774612" cy="784533"/>
            <a:chOff x="8167978" y="2514902"/>
            <a:chExt cx="774612" cy="784533"/>
          </a:xfrm>
        </p:grpSpPr>
        <p:grpSp>
          <p:nvGrpSpPr>
            <p:cNvPr id="524" name="Google Shape;524;p62"/>
            <p:cNvGrpSpPr/>
            <p:nvPr/>
          </p:nvGrpSpPr>
          <p:grpSpPr>
            <a:xfrm>
              <a:off x="8477494" y="2514924"/>
              <a:ext cx="465096" cy="774604"/>
              <a:chOff x="8173773" y="1394225"/>
              <a:chExt cx="400427" cy="666900"/>
            </a:xfrm>
          </p:grpSpPr>
          <p:pic>
            <p:nvPicPr>
              <p:cNvPr id="525" name="Google Shape;525;p62"/>
              <p:cNvPicPr preferRelativeResize="0"/>
              <p:nvPr/>
            </p:nvPicPr>
            <p:blipFill rotWithShape="1">
              <a:blip r:embed="rId9">
                <a:alphaModFix/>
              </a:blip>
              <a:srcRect l="61494"/>
              <a:stretch/>
            </p:blipFill>
            <p:spPr>
              <a:xfrm>
                <a:off x="8317400" y="1394225"/>
                <a:ext cx="256800" cy="666900"/>
              </a:xfrm>
              <a:prstGeom prst="rect">
                <a:avLst/>
              </a:prstGeom>
              <a:noFill/>
              <a:ln>
                <a:noFill/>
              </a:ln>
            </p:spPr>
          </p:pic>
          <p:pic>
            <p:nvPicPr>
              <p:cNvPr id="526" name="Google Shape;526;p62"/>
              <p:cNvPicPr preferRelativeResize="0"/>
              <p:nvPr/>
            </p:nvPicPr>
            <p:blipFill rotWithShape="1">
              <a:blip r:embed="rId7">
                <a:alphaModFix/>
              </a:blip>
              <a:srcRect l="39957" r="38505"/>
              <a:stretch/>
            </p:blipFill>
            <p:spPr>
              <a:xfrm>
                <a:off x="8173773" y="1394226"/>
                <a:ext cx="143628" cy="666896"/>
              </a:xfrm>
              <a:prstGeom prst="rect">
                <a:avLst/>
              </a:prstGeom>
              <a:noFill/>
              <a:ln>
                <a:noFill/>
              </a:ln>
            </p:spPr>
          </p:pic>
        </p:grpSp>
        <p:sp>
          <p:nvSpPr>
            <p:cNvPr id="527" name="Google Shape;527;p62"/>
            <p:cNvSpPr txBox="1"/>
            <p:nvPr/>
          </p:nvSpPr>
          <p:spPr>
            <a:xfrm>
              <a:off x="8205966" y="3006935"/>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pic>
          <p:nvPicPr>
            <p:cNvPr id="528" name="Google Shape;528;p62"/>
            <p:cNvPicPr preferRelativeResize="0"/>
            <p:nvPr/>
          </p:nvPicPr>
          <p:blipFill rotWithShape="1">
            <a:blip r:embed="rId9">
              <a:alphaModFix/>
            </a:blip>
            <a:srcRect r="58023"/>
            <a:stretch/>
          </p:blipFill>
          <p:spPr>
            <a:xfrm>
              <a:off x="8167978" y="2514902"/>
              <a:ext cx="325150" cy="774626"/>
            </a:xfrm>
            <a:prstGeom prst="rect">
              <a:avLst/>
            </a:prstGeom>
            <a:noFill/>
            <a:ln>
              <a:noFill/>
            </a:ln>
          </p:spPr>
        </p:pic>
      </p:grpSp>
      <p:sp>
        <p:nvSpPr>
          <p:cNvPr id="529" name="Google Shape;529;p62"/>
          <p:cNvSpPr txBox="1"/>
          <p:nvPr/>
        </p:nvSpPr>
        <p:spPr>
          <a:xfrm>
            <a:off x="6760800" y="1029400"/>
            <a:ext cx="2178900" cy="992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Right-tailed 𝜒2 test on storage permission for three framings with observed and expected frequency,</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adjusted residuals. 𝜒2 (2,284) = 13.7832, p= .001</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endParaRPr sz="1000">
              <a:solidFill>
                <a:srgbClr val="222222"/>
              </a:solidFill>
              <a:highlight>
                <a:srgbClr val="FFFFFF"/>
              </a:highlight>
              <a:latin typeface="Nunito Light"/>
              <a:ea typeface="Nunito Light"/>
              <a:cs typeface="Nunito Light"/>
              <a:sym typeface="Nuni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4"/>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4"/>
          <p:cNvSpPr txBox="1"/>
          <p:nvPr/>
        </p:nvSpPr>
        <p:spPr>
          <a:xfrm>
            <a:off x="677550" y="1621900"/>
            <a:ext cx="1299300" cy="400200"/>
          </a:xfrm>
          <a:prstGeom prst="rect">
            <a:avLst/>
          </a:prstGeom>
          <a:solidFill>
            <a:srgbClr val="00A8DE"/>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Roboto Medium"/>
                <a:ea typeface="Roboto Medium"/>
                <a:cs typeface="Roboto Medium"/>
                <a:sym typeface="Roboto Medium"/>
              </a:rPr>
              <a:t>RQ2</a:t>
            </a:r>
            <a:endParaRPr sz="1600">
              <a:solidFill>
                <a:schemeClr val="lt1"/>
              </a:solidFill>
              <a:latin typeface="Roboto Medium"/>
              <a:ea typeface="Roboto Medium"/>
              <a:cs typeface="Roboto Medium"/>
              <a:sym typeface="Roboto Medium"/>
            </a:endParaRPr>
          </a:p>
        </p:txBody>
      </p:sp>
      <p:sp>
        <p:nvSpPr>
          <p:cNvPr id="544" name="Google Shape;544;p64"/>
          <p:cNvSpPr txBox="1"/>
          <p:nvPr/>
        </p:nvSpPr>
        <p:spPr>
          <a:xfrm>
            <a:off x="677550" y="3759245"/>
            <a:ext cx="1416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chemeClr val="lt1"/>
                </a:solidFill>
                <a:latin typeface="Nunito Medium"/>
                <a:ea typeface="Nunito Medium"/>
                <a:cs typeface="Nunito Medium"/>
                <a:sym typeface="Nunito Medium"/>
              </a:rPr>
              <a:t>YES!</a:t>
            </a:r>
            <a:endParaRPr sz="1500">
              <a:solidFill>
                <a:schemeClr val="lt1"/>
              </a:solidFill>
              <a:latin typeface="Nunito Medium"/>
              <a:ea typeface="Nunito Medium"/>
              <a:cs typeface="Nunito Medium"/>
              <a:sym typeface="Nunito Medium"/>
            </a:endParaRPr>
          </a:p>
        </p:txBody>
      </p:sp>
      <p:grpSp>
        <p:nvGrpSpPr>
          <p:cNvPr id="545" name="Google Shape;545;p64"/>
          <p:cNvGrpSpPr/>
          <p:nvPr/>
        </p:nvGrpSpPr>
        <p:grpSpPr>
          <a:xfrm>
            <a:off x="391200" y="2607550"/>
            <a:ext cx="1872000" cy="2459750"/>
            <a:chOff x="449700" y="2302750"/>
            <a:chExt cx="1872000" cy="2459750"/>
          </a:xfrm>
        </p:grpSpPr>
        <p:sp>
          <p:nvSpPr>
            <p:cNvPr id="546" name="Google Shape;546;p64"/>
            <p:cNvSpPr/>
            <p:nvPr/>
          </p:nvSpPr>
          <p:spPr>
            <a:xfrm>
              <a:off x="449700" y="2302750"/>
              <a:ext cx="1872000" cy="187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7" name="Google Shape;547;p64"/>
            <p:cNvSpPr txBox="1"/>
            <p:nvPr/>
          </p:nvSpPr>
          <p:spPr>
            <a:xfrm>
              <a:off x="449700" y="2546100"/>
              <a:ext cx="18720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a:solidFill>
                    <a:srgbClr val="00A8DE"/>
                  </a:solidFill>
                  <a:latin typeface="Nunito"/>
                  <a:ea typeface="Nunito"/>
                  <a:cs typeface="Nunito"/>
                  <a:sym typeface="Nunito"/>
                </a:rPr>
                <a:t>What are effects </a:t>
              </a:r>
              <a:endParaRPr sz="1300">
                <a:solidFill>
                  <a:srgbClr val="00A8DE"/>
                </a:solidFill>
                <a:latin typeface="Nunito"/>
                <a:ea typeface="Nunito"/>
                <a:cs typeface="Nunito"/>
                <a:sym typeface="Nunito"/>
              </a:endParaRPr>
            </a:p>
            <a:p>
              <a:pPr marL="0" lvl="0" indent="0" algn="ctr" rtl="0">
                <a:spcBef>
                  <a:spcPts val="0"/>
                </a:spcBef>
                <a:spcAft>
                  <a:spcPts val="0"/>
                </a:spcAft>
                <a:buNone/>
              </a:pPr>
              <a:r>
                <a:rPr lang="en-GB" sz="1300">
                  <a:solidFill>
                    <a:srgbClr val="00A8DE"/>
                  </a:solidFill>
                  <a:latin typeface="Nunito"/>
                  <a:ea typeface="Nunito"/>
                  <a:cs typeface="Nunito"/>
                  <a:sym typeface="Nunito"/>
                </a:rPr>
                <a:t>of framing and uncertainty on the perception of being </a:t>
              </a:r>
              <a:r>
                <a:rPr lang="en-GB" sz="1300">
                  <a:solidFill>
                    <a:srgbClr val="00A8DE"/>
                  </a:solidFill>
                  <a:latin typeface="Nunito Black"/>
                  <a:ea typeface="Nunito Black"/>
                  <a:cs typeface="Nunito Black"/>
                  <a:sym typeface="Nunito Black"/>
                </a:rPr>
                <a:t>informed</a:t>
              </a:r>
              <a:r>
                <a:rPr lang="en-GB" sz="1300">
                  <a:solidFill>
                    <a:srgbClr val="00A8DE"/>
                  </a:solidFill>
                  <a:latin typeface="Nunito"/>
                  <a:ea typeface="Nunito"/>
                  <a:cs typeface="Nunito"/>
                  <a:sym typeface="Nunito"/>
                </a:rPr>
                <a:t> and </a:t>
              </a:r>
              <a:r>
                <a:rPr lang="en-GB" sz="1300">
                  <a:solidFill>
                    <a:srgbClr val="00A8DE"/>
                  </a:solidFill>
                  <a:latin typeface="Nunito Black"/>
                  <a:ea typeface="Nunito Black"/>
                  <a:cs typeface="Nunito Black"/>
                  <a:sym typeface="Nunito Black"/>
                </a:rPr>
                <a:t>trustworthiness</a:t>
              </a:r>
              <a:r>
                <a:rPr lang="en-GB" sz="1300">
                  <a:solidFill>
                    <a:srgbClr val="00A8DE"/>
                  </a:solidFill>
                  <a:latin typeface="Nunito"/>
                  <a:ea typeface="Nunito"/>
                  <a:cs typeface="Nunito"/>
                  <a:sym typeface="Nunito"/>
                </a:rPr>
                <a:t>?</a:t>
              </a:r>
              <a:endParaRPr sz="1300">
                <a:solidFill>
                  <a:srgbClr val="00A8DE"/>
                </a:solidFill>
                <a:latin typeface="Nunito"/>
                <a:ea typeface="Nunito"/>
                <a:cs typeface="Nunito"/>
                <a:sym typeface="Nunito"/>
              </a:endParaRPr>
            </a:p>
            <a:p>
              <a:pPr marL="0" lvl="0" indent="0" algn="ctr" rtl="0">
                <a:spcBef>
                  <a:spcPts val="0"/>
                </a:spcBef>
                <a:spcAft>
                  <a:spcPts val="0"/>
                </a:spcAft>
                <a:buNone/>
              </a:pPr>
              <a:endParaRPr sz="1300">
                <a:solidFill>
                  <a:srgbClr val="00A8DE"/>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endParaRPr sz="1300">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p:txBody>
        </p:sp>
      </p:grpSp>
      <p:sp>
        <p:nvSpPr>
          <p:cNvPr id="548" name="Google Shape;548;p64"/>
          <p:cNvSpPr/>
          <p:nvPr/>
        </p:nvSpPr>
        <p:spPr>
          <a:xfrm>
            <a:off x="1254550" y="2739850"/>
            <a:ext cx="208500" cy="22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64"/>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Results</a:t>
            </a:r>
            <a:endParaRPr sz="2600" b="1">
              <a:solidFill>
                <a:schemeClr val="lt1"/>
              </a:solidFill>
              <a:latin typeface="Nunito"/>
              <a:ea typeface="Nunito"/>
              <a:cs typeface="Nunito"/>
              <a:sym typeface="Nunito"/>
            </a:endParaRPr>
          </a:p>
        </p:txBody>
      </p:sp>
      <p:pic>
        <p:nvPicPr>
          <p:cNvPr id="550" name="Google Shape;550;p64" descr="A table with numbers and symbols&#10;&#10;Description automatically generated"/>
          <p:cNvPicPr preferRelativeResize="0"/>
          <p:nvPr/>
        </p:nvPicPr>
        <p:blipFill rotWithShape="1">
          <a:blip r:embed="rId3">
            <a:alphaModFix/>
          </a:blip>
          <a:srcRect l="13194"/>
          <a:stretch/>
        </p:blipFill>
        <p:spPr>
          <a:xfrm>
            <a:off x="3070875" y="282025"/>
            <a:ext cx="4043374" cy="1948550"/>
          </a:xfrm>
          <a:prstGeom prst="rect">
            <a:avLst/>
          </a:prstGeom>
          <a:noFill/>
          <a:ln>
            <a:noFill/>
          </a:ln>
        </p:spPr>
      </p:pic>
      <p:sp>
        <p:nvSpPr>
          <p:cNvPr id="551" name="Google Shape;551;p64"/>
          <p:cNvSpPr/>
          <p:nvPr/>
        </p:nvSpPr>
        <p:spPr>
          <a:xfrm>
            <a:off x="3558200" y="3540100"/>
            <a:ext cx="870000" cy="85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2" name="Google Shape;552;p64"/>
          <p:cNvSpPr/>
          <p:nvPr/>
        </p:nvSpPr>
        <p:spPr>
          <a:xfrm>
            <a:off x="2934575" y="1072925"/>
            <a:ext cx="629100" cy="1018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3" name="Google Shape;553;p64"/>
          <p:cNvPicPr preferRelativeResize="0"/>
          <p:nvPr/>
        </p:nvPicPr>
        <p:blipFill>
          <a:blip r:embed="rId4">
            <a:alphaModFix/>
          </a:blip>
          <a:stretch>
            <a:fillRect/>
          </a:stretch>
        </p:blipFill>
        <p:spPr>
          <a:xfrm>
            <a:off x="3127828" y="989452"/>
            <a:ext cx="400199" cy="400199"/>
          </a:xfrm>
          <a:prstGeom prst="rect">
            <a:avLst/>
          </a:prstGeom>
          <a:noFill/>
          <a:ln>
            <a:noFill/>
          </a:ln>
        </p:spPr>
      </p:pic>
      <p:pic>
        <p:nvPicPr>
          <p:cNvPr id="554" name="Google Shape;554;p64"/>
          <p:cNvPicPr preferRelativeResize="0"/>
          <p:nvPr/>
        </p:nvPicPr>
        <p:blipFill>
          <a:blip r:embed="rId5">
            <a:alphaModFix/>
          </a:blip>
          <a:stretch>
            <a:fillRect/>
          </a:stretch>
        </p:blipFill>
        <p:spPr>
          <a:xfrm>
            <a:off x="3127828" y="1389649"/>
            <a:ext cx="400199" cy="400199"/>
          </a:xfrm>
          <a:prstGeom prst="rect">
            <a:avLst/>
          </a:prstGeom>
          <a:noFill/>
          <a:ln>
            <a:noFill/>
          </a:ln>
        </p:spPr>
      </p:pic>
      <p:pic>
        <p:nvPicPr>
          <p:cNvPr id="555" name="Google Shape;555;p64"/>
          <p:cNvPicPr preferRelativeResize="0"/>
          <p:nvPr/>
        </p:nvPicPr>
        <p:blipFill>
          <a:blip r:embed="rId6">
            <a:alphaModFix/>
          </a:blip>
          <a:stretch>
            <a:fillRect/>
          </a:stretch>
        </p:blipFill>
        <p:spPr>
          <a:xfrm>
            <a:off x="3128600" y="1760400"/>
            <a:ext cx="400199" cy="400199"/>
          </a:xfrm>
          <a:prstGeom prst="rect">
            <a:avLst/>
          </a:prstGeom>
          <a:noFill/>
          <a:ln>
            <a:noFill/>
          </a:ln>
        </p:spPr>
      </p:pic>
      <p:sp>
        <p:nvSpPr>
          <p:cNvPr id="556" name="Google Shape;556;p64"/>
          <p:cNvSpPr txBox="1"/>
          <p:nvPr/>
        </p:nvSpPr>
        <p:spPr>
          <a:xfrm>
            <a:off x="7247750" y="875500"/>
            <a:ext cx="18066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Result of Kruskall-Wallis analysis of perceived</a:t>
            </a:r>
            <a:endParaRPr sz="1000">
              <a:solidFill>
                <a:srgbClr val="222222"/>
              </a:solidFill>
              <a:highlight>
                <a:srgbClr val="FFFFFF"/>
              </a:highlight>
              <a:latin typeface="Nunito Light"/>
              <a:ea typeface="Nunito Light"/>
              <a:cs typeface="Nunito Light"/>
              <a:sym typeface="Nunito Light"/>
            </a:endParaRPr>
          </a:p>
          <a:p>
            <a:pPr marL="0" marR="0" lvl="0" indent="0" algn="l" rtl="0">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trustworthiness and perception of being informed ratings across permission request types</a:t>
            </a:r>
            <a:endParaRPr sz="1000">
              <a:solidFill>
                <a:srgbClr val="222222"/>
              </a:solidFill>
              <a:highlight>
                <a:srgbClr val="FFFFFF"/>
              </a:highlight>
              <a:latin typeface="Nunito Light"/>
              <a:ea typeface="Nunito Light"/>
              <a:cs typeface="Nunito Light"/>
              <a:sym typeface="Nunito Light"/>
            </a:endParaRPr>
          </a:p>
        </p:txBody>
      </p:sp>
      <p:sp>
        <p:nvSpPr>
          <p:cNvPr id="557" name="Google Shape;557;p64"/>
          <p:cNvSpPr txBox="1"/>
          <p:nvPr/>
        </p:nvSpPr>
        <p:spPr>
          <a:xfrm>
            <a:off x="2934575" y="2607550"/>
            <a:ext cx="5703600" cy="70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1700" i="1">
                <a:solidFill>
                  <a:srgbClr val="434343"/>
                </a:solidFill>
                <a:latin typeface="Nunito Medium"/>
                <a:ea typeface="Nunito Medium"/>
                <a:cs typeface="Nunito Medium"/>
                <a:sym typeface="Nunito Medium"/>
              </a:rPr>
              <a:t>We did not find significant differences between users perception of being informed across conditions.</a:t>
            </a:r>
            <a:endParaRPr sz="1700" i="1">
              <a:solidFill>
                <a:srgbClr val="434343"/>
              </a:solidFill>
              <a:latin typeface="Nunito Medium"/>
              <a:ea typeface="Nunito Medium"/>
              <a:cs typeface="Nunito Medium"/>
              <a:sym typeface="Nunito Medium"/>
            </a:endParaRPr>
          </a:p>
        </p:txBody>
      </p:sp>
      <p:sp>
        <p:nvSpPr>
          <p:cNvPr id="558" name="Google Shape;558;p64"/>
          <p:cNvSpPr txBox="1"/>
          <p:nvPr/>
        </p:nvSpPr>
        <p:spPr>
          <a:xfrm>
            <a:off x="2934575" y="3463900"/>
            <a:ext cx="5473800" cy="70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1700">
                <a:solidFill>
                  <a:srgbClr val="434343"/>
                </a:solidFill>
                <a:latin typeface="Nunito Medium"/>
                <a:ea typeface="Nunito Medium"/>
                <a:cs typeface="Nunito Medium"/>
                <a:sym typeface="Nunito Medium"/>
              </a:rPr>
              <a:t>We found significant difference between positive and negative framing in</a:t>
            </a:r>
            <a:r>
              <a:rPr lang="en-GB" sz="1700">
                <a:solidFill>
                  <a:schemeClr val="dk1"/>
                </a:solidFill>
                <a:latin typeface="Nunito Medium"/>
                <a:ea typeface="Nunito Medium"/>
                <a:cs typeface="Nunito Medium"/>
                <a:sym typeface="Nunito Medium"/>
              </a:rPr>
              <a:t> </a:t>
            </a:r>
            <a:r>
              <a:rPr lang="en-GB" sz="1700" b="1">
                <a:solidFill>
                  <a:srgbClr val="00A8DE"/>
                </a:solidFill>
                <a:latin typeface="Nunito"/>
                <a:ea typeface="Nunito"/>
                <a:cs typeface="Nunito"/>
                <a:sym typeface="Nunito"/>
              </a:rPr>
              <a:t>trustworthiness</a:t>
            </a:r>
            <a:r>
              <a:rPr lang="en-GB" sz="1700">
                <a:solidFill>
                  <a:srgbClr val="434343"/>
                </a:solidFill>
                <a:latin typeface="Nunito Medium"/>
                <a:ea typeface="Nunito Medium"/>
                <a:cs typeface="Nunito Medium"/>
                <a:sym typeface="Nunito Medium"/>
              </a:rPr>
              <a:t>.</a:t>
            </a:r>
            <a:r>
              <a:rPr lang="en-GB" sz="1700">
                <a:solidFill>
                  <a:schemeClr val="dk1"/>
                </a:solidFill>
                <a:latin typeface="Nunito Medium"/>
                <a:ea typeface="Nunito Medium"/>
                <a:cs typeface="Nunito Medium"/>
                <a:sym typeface="Nunito Medium"/>
              </a:rPr>
              <a:t> </a:t>
            </a:r>
            <a:endParaRPr sz="1500">
              <a:solidFill>
                <a:schemeClr val="dk1"/>
              </a:solidFill>
              <a:latin typeface="Nunito Medium"/>
              <a:ea typeface="Nunito Medium"/>
              <a:cs typeface="Nunito Medium"/>
              <a:sym typeface="Nunito Medium"/>
            </a:endParaRPr>
          </a:p>
        </p:txBody>
      </p:sp>
      <p:pic>
        <p:nvPicPr>
          <p:cNvPr id="559" name="Google Shape;559;p64"/>
          <p:cNvPicPr preferRelativeResize="0"/>
          <p:nvPr/>
        </p:nvPicPr>
        <p:blipFill>
          <a:blip r:embed="rId7">
            <a:alphaModFix/>
          </a:blip>
          <a:stretch>
            <a:fillRect/>
          </a:stretch>
        </p:blipFill>
        <p:spPr>
          <a:xfrm>
            <a:off x="3242451" y="4296337"/>
            <a:ext cx="403331" cy="403331"/>
          </a:xfrm>
          <a:prstGeom prst="rect">
            <a:avLst/>
          </a:prstGeom>
          <a:noFill/>
          <a:ln>
            <a:noFill/>
          </a:ln>
        </p:spPr>
      </p:pic>
      <p:sp>
        <p:nvSpPr>
          <p:cNvPr id="560" name="Google Shape;560;p64"/>
          <p:cNvSpPr txBox="1"/>
          <p:nvPr/>
        </p:nvSpPr>
        <p:spPr>
          <a:xfrm>
            <a:off x="3645775" y="4174750"/>
            <a:ext cx="5112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rgbClr val="434343"/>
                </a:solidFill>
                <a:latin typeface="Nunito Medium"/>
                <a:ea typeface="Nunito Medium"/>
                <a:cs typeface="Nunito Medium"/>
                <a:sym typeface="Nunito Medium"/>
              </a:rPr>
              <a:t>Negative-framed app. permissions are perceived as significantly </a:t>
            </a:r>
            <a:r>
              <a:rPr lang="en-GB" sz="1500" b="1">
                <a:solidFill>
                  <a:srgbClr val="434343"/>
                </a:solidFill>
                <a:latin typeface="Nunito"/>
                <a:ea typeface="Nunito"/>
                <a:cs typeface="Nunito"/>
                <a:sym typeface="Nunito"/>
              </a:rPr>
              <a:t>MORE trustworthy.</a:t>
            </a:r>
            <a:endParaRPr sz="1500" b="1">
              <a:solidFill>
                <a:srgbClr val="434343"/>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6"/>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6"/>
          <p:cNvSpPr txBox="1"/>
          <p:nvPr/>
        </p:nvSpPr>
        <p:spPr>
          <a:xfrm>
            <a:off x="677550" y="1621900"/>
            <a:ext cx="1299300" cy="400200"/>
          </a:xfrm>
          <a:prstGeom prst="rect">
            <a:avLst/>
          </a:prstGeom>
          <a:solidFill>
            <a:srgbClr val="00A8DE"/>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lt1"/>
                </a:solidFill>
                <a:latin typeface="Roboto Medium"/>
                <a:ea typeface="Roboto Medium"/>
                <a:cs typeface="Roboto Medium"/>
                <a:sym typeface="Roboto Medium"/>
              </a:rPr>
              <a:t>RQ2</a:t>
            </a:r>
            <a:endParaRPr sz="1600">
              <a:solidFill>
                <a:schemeClr val="lt1"/>
              </a:solidFill>
              <a:latin typeface="Roboto Medium"/>
              <a:ea typeface="Roboto Medium"/>
              <a:cs typeface="Roboto Medium"/>
              <a:sym typeface="Roboto Medium"/>
            </a:endParaRPr>
          </a:p>
        </p:txBody>
      </p:sp>
      <p:sp>
        <p:nvSpPr>
          <p:cNvPr id="576" name="Google Shape;576;p66"/>
          <p:cNvSpPr txBox="1"/>
          <p:nvPr/>
        </p:nvSpPr>
        <p:spPr>
          <a:xfrm>
            <a:off x="677550" y="3759245"/>
            <a:ext cx="1416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a:solidFill>
                  <a:schemeClr val="lt1"/>
                </a:solidFill>
                <a:latin typeface="Nunito Medium"/>
                <a:ea typeface="Nunito Medium"/>
                <a:cs typeface="Nunito Medium"/>
                <a:sym typeface="Nunito Medium"/>
              </a:rPr>
              <a:t>YES!</a:t>
            </a:r>
            <a:endParaRPr sz="1500">
              <a:solidFill>
                <a:schemeClr val="lt1"/>
              </a:solidFill>
              <a:latin typeface="Nunito Medium"/>
              <a:ea typeface="Nunito Medium"/>
              <a:cs typeface="Nunito Medium"/>
              <a:sym typeface="Nunito Medium"/>
            </a:endParaRPr>
          </a:p>
        </p:txBody>
      </p:sp>
      <p:grpSp>
        <p:nvGrpSpPr>
          <p:cNvPr id="577" name="Google Shape;577;p66"/>
          <p:cNvGrpSpPr/>
          <p:nvPr/>
        </p:nvGrpSpPr>
        <p:grpSpPr>
          <a:xfrm>
            <a:off x="391200" y="2607550"/>
            <a:ext cx="1872000" cy="1954950"/>
            <a:chOff x="449700" y="2302750"/>
            <a:chExt cx="1872000" cy="1954950"/>
          </a:xfrm>
        </p:grpSpPr>
        <p:sp>
          <p:nvSpPr>
            <p:cNvPr id="578" name="Google Shape;578;p66"/>
            <p:cNvSpPr/>
            <p:nvPr/>
          </p:nvSpPr>
          <p:spPr>
            <a:xfrm>
              <a:off x="449700" y="2302750"/>
              <a:ext cx="1872000" cy="187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9" name="Google Shape;579;p66"/>
            <p:cNvSpPr txBox="1"/>
            <p:nvPr/>
          </p:nvSpPr>
          <p:spPr>
            <a:xfrm>
              <a:off x="449700" y="2841700"/>
              <a:ext cx="1872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a:solidFill>
                    <a:srgbClr val="00A8DE"/>
                  </a:solidFill>
                  <a:latin typeface="Nunito"/>
                  <a:ea typeface="Nunito"/>
                  <a:cs typeface="Nunito"/>
                  <a:sym typeface="Nunito"/>
                </a:rPr>
                <a:t>What are </a:t>
              </a:r>
              <a:endParaRPr sz="1300">
                <a:solidFill>
                  <a:srgbClr val="00A8DE"/>
                </a:solidFill>
                <a:latin typeface="Nunito"/>
                <a:ea typeface="Nunito"/>
                <a:cs typeface="Nunito"/>
                <a:sym typeface="Nunito"/>
              </a:endParaRPr>
            </a:p>
            <a:p>
              <a:pPr marL="0" lvl="0" indent="0" algn="ctr" rtl="0">
                <a:spcBef>
                  <a:spcPts val="0"/>
                </a:spcBef>
                <a:spcAft>
                  <a:spcPts val="0"/>
                </a:spcAft>
                <a:buNone/>
              </a:pPr>
              <a:r>
                <a:rPr lang="en-GB" sz="1300">
                  <a:solidFill>
                    <a:srgbClr val="00A8DE"/>
                  </a:solidFill>
                  <a:latin typeface="Nunito Black"/>
                  <a:ea typeface="Nunito Black"/>
                  <a:cs typeface="Nunito Black"/>
                  <a:sym typeface="Nunito Black"/>
                </a:rPr>
                <a:t>predictors</a:t>
              </a:r>
              <a:r>
                <a:rPr lang="en-GB" sz="1300">
                  <a:solidFill>
                    <a:srgbClr val="00A8DE"/>
                  </a:solidFill>
                  <a:latin typeface="Nunito"/>
                  <a:ea typeface="Nunito"/>
                  <a:cs typeface="Nunito"/>
                  <a:sym typeface="Nunito"/>
                </a:rPr>
                <a:t> of disclosure behaviour? </a:t>
              </a:r>
              <a:endParaRPr sz="1300">
                <a:solidFill>
                  <a:srgbClr val="00A8DE"/>
                </a:solidFill>
                <a:latin typeface="Nunito"/>
                <a:ea typeface="Nunito"/>
                <a:cs typeface="Nunito"/>
                <a:sym typeface="Nunito"/>
              </a:endParaRPr>
            </a:p>
            <a:p>
              <a:pPr marL="0" lvl="0" indent="0" algn="ctr" rtl="0">
                <a:spcBef>
                  <a:spcPts val="0"/>
                </a:spcBef>
                <a:spcAft>
                  <a:spcPts val="0"/>
                </a:spcAft>
                <a:buNone/>
              </a:pPr>
              <a:endParaRPr sz="1300">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a:p>
              <a:pPr marL="0" lvl="0" indent="0" algn="ctr" rtl="0">
                <a:spcBef>
                  <a:spcPts val="0"/>
                </a:spcBef>
                <a:spcAft>
                  <a:spcPts val="0"/>
                </a:spcAft>
                <a:buNone/>
              </a:pPr>
              <a:endParaRPr>
                <a:solidFill>
                  <a:srgbClr val="00A8DE"/>
                </a:solidFill>
                <a:latin typeface="Nunito"/>
                <a:ea typeface="Nunito"/>
                <a:cs typeface="Nunito"/>
                <a:sym typeface="Nunito"/>
              </a:endParaRPr>
            </a:p>
          </p:txBody>
        </p:sp>
      </p:grpSp>
      <p:sp>
        <p:nvSpPr>
          <p:cNvPr id="580" name="Google Shape;580;p66"/>
          <p:cNvSpPr/>
          <p:nvPr/>
        </p:nvSpPr>
        <p:spPr>
          <a:xfrm>
            <a:off x="1254550" y="2739850"/>
            <a:ext cx="208500" cy="22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1" name="Google Shape;581;p66"/>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Results</a:t>
            </a:r>
            <a:endParaRPr sz="2600" b="1">
              <a:solidFill>
                <a:schemeClr val="lt1"/>
              </a:solidFill>
              <a:latin typeface="Nunito"/>
              <a:ea typeface="Nunito"/>
              <a:cs typeface="Nunito"/>
              <a:sym typeface="Nunito"/>
            </a:endParaRPr>
          </a:p>
        </p:txBody>
      </p:sp>
      <p:pic>
        <p:nvPicPr>
          <p:cNvPr id="582" name="Google Shape;582;p66" descr="A table of numbers with black and white text&#10;&#10;Description automatically generated"/>
          <p:cNvPicPr preferRelativeResize="0"/>
          <p:nvPr/>
        </p:nvPicPr>
        <p:blipFill rotWithShape="1">
          <a:blip r:embed="rId3">
            <a:alphaModFix/>
          </a:blip>
          <a:srcRect/>
          <a:stretch/>
        </p:blipFill>
        <p:spPr>
          <a:xfrm>
            <a:off x="2990262" y="361516"/>
            <a:ext cx="3624086" cy="2812255"/>
          </a:xfrm>
          <a:prstGeom prst="rect">
            <a:avLst/>
          </a:prstGeom>
          <a:noFill/>
          <a:ln>
            <a:noFill/>
          </a:ln>
        </p:spPr>
      </p:pic>
      <p:sp>
        <p:nvSpPr>
          <p:cNvPr id="583" name="Google Shape;583;p66"/>
          <p:cNvSpPr txBox="1"/>
          <p:nvPr/>
        </p:nvSpPr>
        <p:spPr>
          <a:xfrm>
            <a:off x="6614350" y="745150"/>
            <a:ext cx="2303100" cy="1300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Log. Regression for permission acceptance [Dep Var] and age, education, gender (baseline male), condition (baseline location neutral), feeling informed, feeling trust [Indep. Var]. Significant results in bold.</a:t>
            </a:r>
            <a:endParaRPr sz="100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a:solidFill>
                  <a:srgbClr val="222222"/>
                </a:solidFill>
                <a:highlight>
                  <a:srgbClr val="FFFFFF"/>
                </a:highlight>
                <a:latin typeface="Nunito Light"/>
                <a:ea typeface="Nunito Light"/>
                <a:cs typeface="Nunito Light"/>
                <a:sym typeface="Nunito Light"/>
              </a:rPr>
              <a:t>Obs. = 839, LR 𝜒2(6) = 555.91; Prob &gt; 𝜒2 = 0.000; Pseudo R2 = 0.4895</a:t>
            </a:r>
            <a:endParaRPr sz="1100"/>
          </a:p>
        </p:txBody>
      </p:sp>
      <p:sp>
        <p:nvSpPr>
          <p:cNvPr id="584" name="Google Shape;584;p66"/>
          <p:cNvSpPr txBox="1"/>
          <p:nvPr/>
        </p:nvSpPr>
        <p:spPr>
          <a:xfrm>
            <a:off x="2934575" y="3397775"/>
            <a:ext cx="5856900" cy="1493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1700" b="1">
                <a:solidFill>
                  <a:srgbClr val="00A8DE"/>
                </a:solidFill>
                <a:latin typeface="Nunito"/>
                <a:ea typeface="Nunito"/>
                <a:cs typeface="Nunito"/>
                <a:sym typeface="Nunito"/>
              </a:rPr>
              <a:t>Trustworthiness</a:t>
            </a:r>
            <a:r>
              <a:rPr lang="en-GB" sz="1700">
                <a:solidFill>
                  <a:srgbClr val="434343"/>
                </a:solidFill>
                <a:latin typeface="Nunito Medium"/>
                <a:ea typeface="Nunito Medium"/>
                <a:cs typeface="Nunito Medium"/>
                <a:sym typeface="Nunito Medium"/>
              </a:rPr>
              <a:t> is </a:t>
            </a:r>
            <a:r>
              <a:rPr lang="en-GB" sz="1700" b="1">
                <a:solidFill>
                  <a:srgbClr val="434343"/>
                </a:solidFill>
                <a:latin typeface="Nunito"/>
                <a:ea typeface="Nunito"/>
                <a:cs typeface="Nunito"/>
                <a:sym typeface="Nunito"/>
              </a:rPr>
              <a:t>highly predicting</a:t>
            </a:r>
            <a:r>
              <a:rPr lang="en-GB" sz="1700">
                <a:solidFill>
                  <a:srgbClr val="434343"/>
                </a:solidFill>
                <a:latin typeface="Nunito Medium"/>
                <a:ea typeface="Nunito Medium"/>
                <a:cs typeface="Nunito Medium"/>
                <a:sym typeface="Nunito Medium"/>
              </a:rPr>
              <a:t> acceptance of app permissions</a:t>
            </a:r>
            <a:endParaRPr sz="1700">
              <a:solidFill>
                <a:srgbClr val="434343"/>
              </a:solidFill>
              <a:latin typeface="Nunito Medium"/>
              <a:ea typeface="Nunito Medium"/>
              <a:cs typeface="Nunito Medium"/>
              <a:sym typeface="Nunito Medium"/>
            </a:endParaRPr>
          </a:p>
          <a:p>
            <a:pPr marL="0" lvl="0" indent="0" algn="l" rtl="0">
              <a:lnSpc>
                <a:spcPct val="100000"/>
              </a:lnSpc>
              <a:spcBef>
                <a:spcPts val="0"/>
              </a:spcBef>
              <a:spcAft>
                <a:spcPts val="0"/>
              </a:spcAft>
              <a:buNone/>
            </a:pPr>
            <a:endParaRPr sz="1700">
              <a:solidFill>
                <a:srgbClr val="434343"/>
              </a:solidFill>
              <a:latin typeface="Nunito Medium"/>
              <a:ea typeface="Nunito Medium"/>
              <a:cs typeface="Nunito Medium"/>
              <a:sym typeface="Nunito Medium"/>
            </a:endParaRPr>
          </a:p>
          <a:p>
            <a:pPr marL="0" lvl="0" indent="0" algn="l" rtl="0">
              <a:lnSpc>
                <a:spcPct val="100000"/>
              </a:lnSpc>
              <a:spcBef>
                <a:spcPts val="0"/>
              </a:spcBef>
              <a:spcAft>
                <a:spcPts val="0"/>
              </a:spcAft>
              <a:buNone/>
            </a:pPr>
            <a:r>
              <a:rPr lang="en-GB" sz="1700" i="1">
                <a:solidFill>
                  <a:srgbClr val="434343"/>
                </a:solidFill>
                <a:latin typeface="Nunito Medium"/>
                <a:ea typeface="Nunito Medium"/>
                <a:cs typeface="Nunito Medium"/>
                <a:sym typeface="Nunito Medium"/>
              </a:rPr>
              <a:t>We did not find effect of demographic factors on acceptance</a:t>
            </a:r>
            <a:endParaRPr sz="1700" i="1">
              <a:solidFill>
                <a:srgbClr val="434343"/>
              </a:solidFill>
              <a:latin typeface="Nunito Medium"/>
              <a:ea typeface="Nunito Medium"/>
              <a:cs typeface="Nunito Medium"/>
              <a:sym typeface="Nunito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8DE"/>
        </a:solidFill>
        <a:effectLst/>
      </p:bgPr>
    </p:bg>
    <p:spTree>
      <p:nvGrpSpPr>
        <p:cNvPr id="1" name="Shape 594"/>
        <p:cNvGrpSpPr/>
        <p:nvPr/>
      </p:nvGrpSpPr>
      <p:grpSpPr>
        <a:xfrm>
          <a:off x="0" y="0"/>
          <a:ext cx="0" cy="0"/>
          <a:chOff x="0" y="0"/>
          <a:chExt cx="0" cy="0"/>
        </a:xfrm>
      </p:grpSpPr>
      <p:sp>
        <p:nvSpPr>
          <p:cNvPr id="595" name="Google Shape;595;p68"/>
          <p:cNvSpPr txBox="1">
            <a:spLocks noGrp="1"/>
          </p:cNvSpPr>
          <p:nvPr>
            <p:ph type="title"/>
          </p:nvPr>
        </p:nvSpPr>
        <p:spPr>
          <a:xfrm>
            <a:off x="628650" y="273848"/>
            <a:ext cx="7886700" cy="676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sz="2600" b="1">
                <a:solidFill>
                  <a:schemeClr val="lt1"/>
                </a:solidFill>
                <a:latin typeface="Nunito"/>
                <a:ea typeface="Nunito"/>
                <a:cs typeface="Nunito"/>
                <a:sym typeface="Nunito"/>
              </a:rPr>
              <a:t>Self-reported reasons for disclosure choices</a:t>
            </a:r>
            <a:endParaRPr sz="2600" b="1">
              <a:solidFill>
                <a:schemeClr val="lt1"/>
              </a:solidFill>
              <a:latin typeface="Nunito"/>
              <a:ea typeface="Nunito"/>
              <a:cs typeface="Nunito"/>
              <a:sym typeface="Nunito"/>
            </a:endParaRPr>
          </a:p>
        </p:txBody>
      </p:sp>
      <p:sp>
        <p:nvSpPr>
          <p:cNvPr id="596" name="Google Shape;596;p68"/>
          <p:cNvSpPr/>
          <p:nvPr/>
        </p:nvSpPr>
        <p:spPr>
          <a:xfrm>
            <a:off x="777050" y="1238750"/>
            <a:ext cx="4223700" cy="15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7" name="Google Shape;597;p68"/>
          <p:cNvSpPr/>
          <p:nvPr/>
        </p:nvSpPr>
        <p:spPr>
          <a:xfrm>
            <a:off x="5168200" y="1238750"/>
            <a:ext cx="29634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8" name="Google Shape;598;p68"/>
          <p:cNvSpPr/>
          <p:nvPr/>
        </p:nvSpPr>
        <p:spPr>
          <a:xfrm>
            <a:off x="777050" y="3043538"/>
            <a:ext cx="19302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9" name="Google Shape;599;p68"/>
          <p:cNvSpPr/>
          <p:nvPr/>
        </p:nvSpPr>
        <p:spPr>
          <a:xfrm>
            <a:off x="2885213" y="3043538"/>
            <a:ext cx="16272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0" name="Google Shape;600;p68"/>
          <p:cNvSpPr/>
          <p:nvPr/>
        </p:nvSpPr>
        <p:spPr>
          <a:xfrm>
            <a:off x="4690375" y="3043538"/>
            <a:ext cx="13659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1" name="Google Shape;601;p68"/>
          <p:cNvSpPr/>
          <p:nvPr/>
        </p:nvSpPr>
        <p:spPr>
          <a:xfrm>
            <a:off x="6234238" y="3043538"/>
            <a:ext cx="13659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2" name="Google Shape;602;p68"/>
          <p:cNvSpPr/>
          <p:nvPr/>
        </p:nvSpPr>
        <p:spPr>
          <a:xfrm>
            <a:off x="7778100" y="3043538"/>
            <a:ext cx="353400" cy="1548900"/>
          </a:xfrm>
          <a:prstGeom prst="rect">
            <a:avLst/>
          </a:prstGeom>
          <a:solidFill>
            <a:schemeClr val="lt1"/>
          </a:solidFill>
          <a:ln w="9525" cap="flat" cmpd="sng">
            <a:solidFill>
              <a:srgbClr val="00A8D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3" name="Google Shape;603;p68"/>
          <p:cNvSpPr txBox="1"/>
          <p:nvPr/>
        </p:nvSpPr>
        <p:spPr>
          <a:xfrm>
            <a:off x="970150" y="1682300"/>
            <a:ext cx="11994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100" b="1">
                <a:solidFill>
                  <a:srgbClr val="00A8DE"/>
                </a:solidFill>
                <a:latin typeface="Roboto"/>
                <a:ea typeface="Roboto"/>
                <a:cs typeface="Roboto"/>
                <a:sym typeface="Roboto"/>
              </a:rPr>
              <a:t>44</a:t>
            </a:r>
            <a:r>
              <a:rPr lang="en-GB" sz="2000">
                <a:solidFill>
                  <a:srgbClr val="00A8DE"/>
                </a:solidFill>
                <a:latin typeface="Nunito Medium"/>
                <a:ea typeface="Nunito Medium"/>
                <a:cs typeface="Nunito Medium"/>
                <a:sym typeface="Nunito Medium"/>
              </a:rPr>
              <a:t>% </a:t>
            </a:r>
            <a:endParaRPr sz="500">
              <a:solidFill>
                <a:srgbClr val="00A8DE"/>
              </a:solidFill>
              <a:latin typeface="Nunito Medium"/>
              <a:ea typeface="Nunito Medium"/>
              <a:cs typeface="Nunito Medium"/>
              <a:sym typeface="Nunito Medium"/>
            </a:endParaRPr>
          </a:p>
        </p:txBody>
      </p:sp>
      <p:sp>
        <p:nvSpPr>
          <p:cNvPr id="604" name="Google Shape;604;p68"/>
          <p:cNvSpPr txBox="1"/>
          <p:nvPr/>
        </p:nvSpPr>
        <p:spPr>
          <a:xfrm>
            <a:off x="1987550" y="1514450"/>
            <a:ext cx="28824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a:solidFill>
                  <a:srgbClr val="434343"/>
                </a:solidFill>
                <a:latin typeface="Nunito Medium"/>
                <a:ea typeface="Nunito Medium"/>
                <a:cs typeface="Nunito Medium"/>
                <a:sym typeface="Nunito Medium"/>
              </a:rPr>
              <a:t>believed the permissions were somewhat </a:t>
            </a:r>
            <a:r>
              <a:rPr lang="en-GB" sz="1600" b="1">
                <a:solidFill>
                  <a:srgbClr val="00A8DE"/>
                </a:solidFill>
                <a:latin typeface="Nunito"/>
                <a:ea typeface="Nunito"/>
                <a:cs typeface="Nunito"/>
                <a:sym typeface="Nunito"/>
              </a:rPr>
              <a:t>necessary</a:t>
            </a:r>
            <a:r>
              <a:rPr lang="en-GB" sz="1600">
                <a:solidFill>
                  <a:srgbClr val="434343"/>
                </a:solidFill>
                <a:latin typeface="Nunito Medium"/>
                <a:ea typeface="Nunito Medium"/>
                <a:cs typeface="Nunito Medium"/>
                <a:sym typeface="Nunito Medium"/>
              </a:rPr>
              <a:t> for a proper app functioning</a:t>
            </a:r>
            <a:endParaRPr/>
          </a:p>
        </p:txBody>
      </p:sp>
      <p:sp>
        <p:nvSpPr>
          <p:cNvPr id="605" name="Google Shape;605;p68"/>
          <p:cNvSpPr txBox="1"/>
          <p:nvPr/>
        </p:nvSpPr>
        <p:spPr>
          <a:xfrm>
            <a:off x="5262050" y="1682300"/>
            <a:ext cx="11994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100" b="1">
                <a:solidFill>
                  <a:srgbClr val="00A8DE"/>
                </a:solidFill>
                <a:latin typeface="Roboto"/>
                <a:ea typeface="Roboto"/>
                <a:cs typeface="Roboto"/>
                <a:sym typeface="Roboto"/>
              </a:rPr>
              <a:t>31</a:t>
            </a:r>
            <a:r>
              <a:rPr lang="en-GB" sz="2000">
                <a:solidFill>
                  <a:srgbClr val="00A8DE"/>
                </a:solidFill>
                <a:latin typeface="Nunito Medium"/>
                <a:ea typeface="Nunito Medium"/>
                <a:cs typeface="Nunito Medium"/>
                <a:sym typeface="Nunito Medium"/>
              </a:rPr>
              <a:t>%</a:t>
            </a:r>
            <a:r>
              <a:rPr lang="en-GB" sz="2000" b="1">
                <a:solidFill>
                  <a:srgbClr val="00A8DE"/>
                </a:solidFill>
                <a:latin typeface="Nunito"/>
                <a:ea typeface="Nunito"/>
                <a:cs typeface="Nunito"/>
                <a:sym typeface="Nunito"/>
              </a:rPr>
              <a:t> </a:t>
            </a:r>
            <a:r>
              <a:rPr lang="en-GB" sz="3100" b="1">
                <a:solidFill>
                  <a:srgbClr val="00A8DE"/>
                </a:solidFill>
                <a:latin typeface="Nunito"/>
                <a:ea typeface="Nunito"/>
                <a:cs typeface="Nunito"/>
                <a:sym typeface="Nunito"/>
              </a:rPr>
              <a:t> </a:t>
            </a:r>
            <a:r>
              <a:rPr lang="en-GB" sz="3100">
                <a:solidFill>
                  <a:srgbClr val="00A8DE"/>
                </a:solidFill>
                <a:latin typeface="Nunito Medium"/>
                <a:ea typeface="Nunito Medium"/>
                <a:cs typeface="Nunito Medium"/>
                <a:sym typeface="Nunito Medium"/>
              </a:rPr>
              <a:t> </a:t>
            </a:r>
            <a:endParaRPr sz="1600">
              <a:solidFill>
                <a:srgbClr val="00A8DE"/>
              </a:solidFill>
              <a:latin typeface="Nunito Medium"/>
              <a:ea typeface="Nunito Medium"/>
              <a:cs typeface="Nunito Medium"/>
              <a:sym typeface="Nunito Medium"/>
            </a:endParaRPr>
          </a:p>
        </p:txBody>
      </p:sp>
      <p:sp>
        <p:nvSpPr>
          <p:cNvPr id="606" name="Google Shape;606;p68"/>
          <p:cNvSpPr txBox="1"/>
          <p:nvPr/>
        </p:nvSpPr>
        <p:spPr>
          <a:xfrm>
            <a:off x="6052750" y="1441400"/>
            <a:ext cx="20028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434343"/>
                </a:solidFill>
                <a:latin typeface="Nunito Medium"/>
                <a:ea typeface="Nunito Medium"/>
                <a:cs typeface="Nunito Medium"/>
                <a:sym typeface="Nunito Medium"/>
              </a:rPr>
              <a:t>reported </a:t>
            </a:r>
            <a:r>
              <a:rPr lang="en-GB" b="1">
                <a:solidFill>
                  <a:srgbClr val="00A8DE"/>
                </a:solidFill>
                <a:latin typeface="Nunito"/>
                <a:ea typeface="Nunito"/>
                <a:cs typeface="Nunito"/>
                <a:sym typeface="Nunito"/>
              </a:rPr>
              <a:t>reflective</a:t>
            </a:r>
            <a:r>
              <a:rPr lang="en-GB">
                <a:solidFill>
                  <a:srgbClr val="434343"/>
                </a:solidFill>
                <a:latin typeface="Nunito Medium"/>
                <a:ea typeface="Nunito Medium"/>
                <a:cs typeface="Nunito Medium"/>
                <a:sym typeface="Nunito Medium"/>
              </a:rPr>
              <a:t> behaviour, but did not reach a satisfying conclusion.</a:t>
            </a:r>
            <a:endParaRPr>
              <a:solidFill>
                <a:srgbClr val="434343"/>
              </a:solidFill>
              <a:latin typeface="Nunito Medium"/>
              <a:ea typeface="Nunito Medium"/>
              <a:cs typeface="Nunito Medium"/>
              <a:sym typeface="Nunito Medium"/>
            </a:endParaRPr>
          </a:p>
        </p:txBody>
      </p:sp>
      <p:sp>
        <p:nvSpPr>
          <p:cNvPr id="607" name="Google Shape;607;p68"/>
          <p:cNvSpPr txBox="1"/>
          <p:nvPr/>
        </p:nvSpPr>
        <p:spPr>
          <a:xfrm>
            <a:off x="893950" y="3069963"/>
            <a:ext cx="717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2200" b="1">
                <a:solidFill>
                  <a:srgbClr val="00A8DE"/>
                </a:solidFill>
                <a:latin typeface="Roboto"/>
                <a:ea typeface="Roboto"/>
                <a:cs typeface="Roboto"/>
                <a:sym typeface="Roboto"/>
              </a:rPr>
              <a:t>19</a:t>
            </a:r>
            <a:r>
              <a:rPr lang="en-GB" sz="1000" b="1">
                <a:solidFill>
                  <a:srgbClr val="00A8DE"/>
                </a:solidFill>
                <a:latin typeface="Nunito"/>
                <a:ea typeface="Nunito"/>
                <a:cs typeface="Nunito"/>
                <a:sym typeface="Nunito"/>
              </a:rPr>
              <a:t>% </a:t>
            </a:r>
            <a:r>
              <a:rPr lang="en-GB" sz="2100" b="1">
                <a:solidFill>
                  <a:srgbClr val="00A8DE"/>
                </a:solidFill>
                <a:latin typeface="Nunito"/>
                <a:ea typeface="Nunito"/>
                <a:cs typeface="Nunito"/>
                <a:sym typeface="Nunito"/>
              </a:rPr>
              <a:t> </a:t>
            </a:r>
            <a:endParaRPr sz="2100" b="1">
              <a:solidFill>
                <a:srgbClr val="00A8DE"/>
              </a:solidFill>
              <a:latin typeface="Nunito"/>
              <a:ea typeface="Nunito"/>
              <a:cs typeface="Nunito"/>
              <a:sym typeface="Nunito"/>
            </a:endParaRPr>
          </a:p>
        </p:txBody>
      </p:sp>
      <p:sp>
        <p:nvSpPr>
          <p:cNvPr id="608" name="Google Shape;608;p68"/>
          <p:cNvSpPr txBox="1"/>
          <p:nvPr/>
        </p:nvSpPr>
        <p:spPr>
          <a:xfrm>
            <a:off x="838250" y="3404125"/>
            <a:ext cx="18078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0A8DE"/>
                </a:solidFill>
                <a:latin typeface="Nunito"/>
                <a:ea typeface="Nunito"/>
                <a:cs typeface="Nunito"/>
                <a:sym typeface="Nunito"/>
              </a:rPr>
              <a:t>general distrust</a:t>
            </a:r>
            <a:r>
              <a:rPr lang="en-GB" sz="1200">
                <a:solidFill>
                  <a:srgbClr val="00A8DE"/>
                </a:solidFill>
                <a:latin typeface="Nunito Medium"/>
                <a:ea typeface="Nunito Medium"/>
                <a:cs typeface="Nunito Medium"/>
                <a:sym typeface="Nunito Medium"/>
              </a:rPr>
              <a:t> </a:t>
            </a:r>
            <a:r>
              <a:rPr lang="en-GB" sz="1200">
                <a:solidFill>
                  <a:srgbClr val="434343"/>
                </a:solidFill>
                <a:latin typeface="Nunito Medium"/>
                <a:ea typeface="Nunito Medium"/>
                <a:cs typeface="Nunito Medium"/>
                <a:sym typeface="Nunito Medium"/>
              </a:rPr>
              <a:t>in app providers and stated a decline by default behaviour</a:t>
            </a:r>
            <a:endParaRPr>
              <a:solidFill>
                <a:schemeClr val="dk1"/>
              </a:solidFill>
            </a:endParaRPr>
          </a:p>
        </p:txBody>
      </p:sp>
      <p:sp>
        <p:nvSpPr>
          <p:cNvPr id="609" name="Google Shape;609;p68"/>
          <p:cNvSpPr txBox="1"/>
          <p:nvPr/>
        </p:nvSpPr>
        <p:spPr>
          <a:xfrm>
            <a:off x="1452750" y="3202475"/>
            <a:ext cx="1365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pointed to their </a:t>
            </a:r>
            <a:endParaRPr/>
          </a:p>
        </p:txBody>
      </p:sp>
      <p:sp>
        <p:nvSpPr>
          <p:cNvPr id="610" name="Google Shape;610;p68"/>
          <p:cNvSpPr txBox="1"/>
          <p:nvPr/>
        </p:nvSpPr>
        <p:spPr>
          <a:xfrm>
            <a:off x="2988400" y="3077613"/>
            <a:ext cx="717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2000" b="1">
                <a:solidFill>
                  <a:srgbClr val="00A8DE"/>
                </a:solidFill>
                <a:latin typeface="Roboto"/>
                <a:ea typeface="Roboto"/>
                <a:cs typeface="Roboto"/>
                <a:sym typeface="Roboto"/>
              </a:rPr>
              <a:t>15</a:t>
            </a:r>
            <a:r>
              <a:rPr lang="en-GB" sz="1000" b="1">
                <a:solidFill>
                  <a:srgbClr val="00A8DE"/>
                </a:solidFill>
                <a:latin typeface="Nunito"/>
                <a:ea typeface="Nunito"/>
                <a:cs typeface="Nunito"/>
                <a:sym typeface="Nunito"/>
              </a:rPr>
              <a:t>% </a:t>
            </a:r>
            <a:r>
              <a:rPr lang="en-GB" sz="2100" b="1">
                <a:solidFill>
                  <a:srgbClr val="00A8DE"/>
                </a:solidFill>
                <a:latin typeface="Nunito"/>
                <a:ea typeface="Nunito"/>
                <a:cs typeface="Nunito"/>
                <a:sym typeface="Nunito"/>
              </a:rPr>
              <a:t> </a:t>
            </a:r>
            <a:endParaRPr sz="2100" b="1">
              <a:solidFill>
                <a:srgbClr val="00A8DE"/>
              </a:solidFill>
              <a:latin typeface="Nunito"/>
              <a:ea typeface="Nunito"/>
              <a:cs typeface="Nunito"/>
              <a:sym typeface="Nunito"/>
            </a:endParaRPr>
          </a:p>
        </p:txBody>
      </p:sp>
      <p:sp>
        <p:nvSpPr>
          <p:cNvPr id="611" name="Google Shape;611;p68"/>
          <p:cNvSpPr txBox="1"/>
          <p:nvPr/>
        </p:nvSpPr>
        <p:spPr>
          <a:xfrm>
            <a:off x="2932700" y="3404125"/>
            <a:ext cx="15798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to their </a:t>
            </a:r>
            <a:r>
              <a:rPr lang="en-GB" sz="1200" b="1">
                <a:solidFill>
                  <a:srgbClr val="00A8DE"/>
                </a:solidFill>
                <a:latin typeface="Nunito"/>
                <a:ea typeface="Nunito"/>
                <a:cs typeface="Nunito"/>
                <a:sym typeface="Nunito"/>
              </a:rPr>
              <a:t>accept by default</a:t>
            </a:r>
            <a:r>
              <a:rPr lang="en-GB" sz="1200">
                <a:solidFill>
                  <a:srgbClr val="00A8DE"/>
                </a:solidFill>
                <a:latin typeface="Nunito Medium"/>
                <a:ea typeface="Nunito Medium"/>
                <a:cs typeface="Nunito Medium"/>
                <a:sym typeface="Nunito Medium"/>
              </a:rPr>
              <a:t> </a:t>
            </a:r>
            <a:r>
              <a:rPr lang="en-GB" sz="1200">
                <a:solidFill>
                  <a:srgbClr val="434343"/>
                </a:solidFill>
                <a:latin typeface="Nunito Medium"/>
                <a:ea typeface="Nunito Medium"/>
                <a:cs typeface="Nunito Medium"/>
                <a:sym typeface="Nunito Medium"/>
              </a:rPr>
              <a:t>behaviour</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b="1">
              <a:solidFill>
                <a:srgbClr val="434343"/>
              </a:solidFill>
              <a:latin typeface="Nunito"/>
              <a:ea typeface="Nunito"/>
              <a:cs typeface="Nunito"/>
              <a:sym typeface="Nunito"/>
            </a:endParaRPr>
          </a:p>
        </p:txBody>
      </p:sp>
      <p:sp>
        <p:nvSpPr>
          <p:cNvPr id="612" name="Google Shape;612;p68"/>
          <p:cNvSpPr txBox="1"/>
          <p:nvPr/>
        </p:nvSpPr>
        <p:spPr>
          <a:xfrm>
            <a:off x="3547200" y="3202475"/>
            <a:ext cx="807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pointed</a:t>
            </a:r>
            <a:endParaRPr/>
          </a:p>
        </p:txBody>
      </p:sp>
      <p:sp>
        <p:nvSpPr>
          <p:cNvPr id="613" name="Google Shape;613;p68"/>
          <p:cNvSpPr txBox="1"/>
          <p:nvPr/>
        </p:nvSpPr>
        <p:spPr>
          <a:xfrm>
            <a:off x="4717450" y="3077613"/>
            <a:ext cx="717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1700" b="1">
                <a:solidFill>
                  <a:srgbClr val="00A8DE"/>
                </a:solidFill>
                <a:latin typeface="Roboto"/>
                <a:ea typeface="Roboto"/>
                <a:cs typeface="Roboto"/>
                <a:sym typeface="Roboto"/>
              </a:rPr>
              <a:t>14</a:t>
            </a:r>
            <a:r>
              <a:rPr lang="en-GB" sz="1000" b="1">
                <a:solidFill>
                  <a:srgbClr val="00A8DE"/>
                </a:solidFill>
                <a:latin typeface="Nunito"/>
                <a:ea typeface="Nunito"/>
                <a:cs typeface="Nunito"/>
                <a:sym typeface="Nunito"/>
              </a:rPr>
              <a:t>% </a:t>
            </a:r>
            <a:r>
              <a:rPr lang="en-GB" sz="2100" b="1">
                <a:solidFill>
                  <a:srgbClr val="00A8DE"/>
                </a:solidFill>
                <a:latin typeface="Nunito"/>
                <a:ea typeface="Nunito"/>
                <a:cs typeface="Nunito"/>
                <a:sym typeface="Nunito"/>
              </a:rPr>
              <a:t> </a:t>
            </a:r>
            <a:endParaRPr sz="2100" b="1">
              <a:solidFill>
                <a:srgbClr val="00A8DE"/>
              </a:solidFill>
              <a:latin typeface="Nunito"/>
              <a:ea typeface="Nunito"/>
              <a:cs typeface="Nunito"/>
              <a:sym typeface="Nunito"/>
            </a:endParaRPr>
          </a:p>
        </p:txBody>
      </p:sp>
      <p:sp>
        <p:nvSpPr>
          <p:cNvPr id="614" name="Google Shape;614;p68"/>
          <p:cNvSpPr txBox="1"/>
          <p:nvPr/>
        </p:nvSpPr>
        <p:spPr>
          <a:xfrm>
            <a:off x="4661750" y="3404125"/>
            <a:ext cx="15798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stated </a:t>
            </a:r>
            <a:r>
              <a:rPr lang="en-GB" sz="1200" b="1">
                <a:solidFill>
                  <a:srgbClr val="00A8DE"/>
                </a:solidFill>
                <a:latin typeface="Nunito"/>
                <a:ea typeface="Nunito"/>
                <a:cs typeface="Nunito"/>
                <a:sym typeface="Nunito"/>
              </a:rPr>
              <a:t>privacy concerns</a:t>
            </a:r>
            <a:endParaRPr sz="1200" b="1">
              <a:solidFill>
                <a:srgbClr val="00A8DE"/>
              </a:solidFill>
              <a:latin typeface="Nunito"/>
              <a:ea typeface="Nunito"/>
              <a:cs typeface="Nunito"/>
              <a:sym typeface="Nunito"/>
            </a:endParaRPr>
          </a:p>
          <a:p>
            <a:pPr marL="0" lvl="0" indent="0" algn="l" rtl="0">
              <a:lnSpc>
                <a:spcPct val="115000"/>
              </a:lnSpc>
              <a:spcBef>
                <a:spcPts val="0"/>
              </a:spcBef>
              <a:spcAft>
                <a:spcPts val="0"/>
              </a:spcAft>
              <a:buNone/>
            </a:pPr>
            <a:endParaRPr sz="1200" b="1">
              <a:solidFill>
                <a:srgbClr val="434343"/>
              </a:solidFill>
              <a:latin typeface="Nunito"/>
              <a:ea typeface="Nunito"/>
              <a:cs typeface="Nunito"/>
              <a:sym typeface="Nunito"/>
            </a:endParaRPr>
          </a:p>
        </p:txBody>
      </p:sp>
      <p:sp>
        <p:nvSpPr>
          <p:cNvPr id="615" name="Google Shape;615;p68"/>
          <p:cNvSpPr txBox="1"/>
          <p:nvPr/>
        </p:nvSpPr>
        <p:spPr>
          <a:xfrm>
            <a:off x="5200050" y="3202475"/>
            <a:ext cx="807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explicitly</a:t>
            </a:r>
            <a:endParaRPr/>
          </a:p>
        </p:txBody>
      </p:sp>
      <p:sp>
        <p:nvSpPr>
          <p:cNvPr id="616" name="Google Shape;616;p68"/>
          <p:cNvSpPr txBox="1"/>
          <p:nvPr/>
        </p:nvSpPr>
        <p:spPr>
          <a:xfrm>
            <a:off x="6345550" y="3077613"/>
            <a:ext cx="717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1500" b="1">
                <a:solidFill>
                  <a:srgbClr val="00A8DE"/>
                </a:solidFill>
                <a:latin typeface="Roboto"/>
                <a:ea typeface="Roboto"/>
                <a:cs typeface="Roboto"/>
                <a:sym typeface="Roboto"/>
              </a:rPr>
              <a:t>10</a:t>
            </a:r>
            <a:r>
              <a:rPr lang="en-GB" sz="1000" b="1">
                <a:solidFill>
                  <a:srgbClr val="00A8DE"/>
                </a:solidFill>
                <a:latin typeface="Nunito"/>
                <a:ea typeface="Nunito"/>
                <a:cs typeface="Nunito"/>
                <a:sym typeface="Nunito"/>
              </a:rPr>
              <a:t>% </a:t>
            </a:r>
            <a:r>
              <a:rPr lang="en-GB" sz="2100" b="1">
                <a:solidFill>
                  <a:srgbClr val="00A8DE"/>
                </a:solidFill>
                <a:latin typeface="Nunito"/>
                <a:ea typeface="Nunito"/>
                <a:cs typeface="Nunito"/>
                <a:sym typeface="Nunito"/>
              </a:rPr>
              <a:t> </a:t>
            </a:r>
            <a:endParaRPr sz="2100" b="1">
              <a:solidFill>
                <a:srgbClr val="00A8DE"/>
              </a:solidFill>
              <a:latin typeface="Nunito"/>
              <a:ea typeface="Nunito"/>
              <a:cs typeface="Nunito"/>
              <a:sym typeface="Nunito"/>
            </a:endParaRPr>
          </a:p>
        </p:txBody>
      </p:sp>
      <p:sp>
        <p:nvSpPr>
          <p:cNvPr id="617" name="Google Shape;617;p68"/>
          <p:cNvSpPr txBox="1"/>
          <p:nvPr/>
        </p:nvSpPr>
        <p:spPr>
          <a:xfrm>
            <a:off x="6289850" y="3404125"/>
            <a:ext cx="12690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the app </a:t>
            </a:r>
            <a:r>
              <a:rPr lang="en-GB" sz="1200" b="1">
                <a:solidFill>
                  <a:srgbClr val="00A8DE"/>
                </a:solidFill>
                <a:latin typeface="Nunito"/>
                <a:ea typeface="Nunito"/>
                <a:cs typeface="Nunito"/>
                <a:sym typeface="Nunito"/>
              </a:rPr>
              <a:t>would not work</a:t>
            </a:r>
            <a:r>
              <a:rPr lang="en-GB" sz="1200">
                <a:solidFill>
                  <a:srgbClr val="434343"/>
                </a:solidFill>
                <a:latin typeface="Nunito Medium"/>
                <a:ea typeface="Nunito Medium"/>
                <a:cs typeface="Nunito Medium"/>
                <a:sym typeface="Nunito Medium"/>
              </a:rPr>
              <a:t> if they did not grant all permissions</a:t>
            </a:r>
            <a:endParaRPr sz="1200" b="1">
              <a:solidFill>
                <a:srgbClr val="434343"/>
              </a:solidFill>
              <a:latin typeface="Nunito"/>
              <a:ea typeface="Nunito"/>
              <a:cs typeface="Nunito"/>
              <a:sym typeface="Nunito"/>
            </a:endParaRPr>
          </a:p>
        </p:txBody>
      </p:sp>
      <p:sp>
        <p:nvSpPr>
          <p:cNvPr id="618" name="Google Shape;618;p68"/>
          <p:cNvSpPr txBox="1"/>
          <p:nvPr/>
        </p:nvSpPr>
        <p:spPr>
          <a:xfrm>
            <a:off x="6751950" y="3202475"/>
            <a:ext cx="807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thought</a:t>
            </a:r>
            <a:endParaRPr/>
          </a:p>
        </p:txBody>
      </p:sp>
      <p:sp>
        <p:nvSpPr>
          <p:cNvPr id="619" name="Google Shape;619;p68"/>
          <p:cNvSpPr txBox="1"/>
          <p:nvPr/>
        </p:nvSpPr>
        <p:spPr>
          <a:xfrm>
            <a:off x="7778125" y="3060450"/>
            <a:ext cx="3927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1000" b="1">
                <a:solidFill>
                  <a:srgbClr val="00A8DE"/>
                </a:solidFill>
                <a:latin typeface="Roboto"/>
                <a:ea typeface="Roboto"/>
                <a:cs typeface="Roboto"/>
                <a:sym typeface="Roboto"/>
              </a:rPr>
              <a:t>1</a:t>
            </a:r>
            <a:r>
              <a:rPr lang="en-GB" sz="1000" b="1">
                <a:solidFill>
                  <a:srgbClr val="00A8DE"/>
                </a:solidFill>
                <a:latin typeface="Nunito"/>
                <a:ea typeface="Nunito"/>
                <a:cs typeface="Nunito"/>
                <a:sym typeface="Nunito"/>
              </a:rPr>
              <a:t>% </a:t>
            </a:r>
            <a:r>
              <a:rPr lang="en-GB" sz="2100" b="1">
                <a:solidFill>
                  <a:srgbClr val="00A8DE"/>
                </a:solidFill>
                <a:latin typeface="Nunito"/>
                <a:ea typeface="Nunito"/>
                <a:cs typeface="Nunito"/>
                <a:sym typeface="Nunito"/>
              </a:rPr>
              <a:t> </a:t>
            </a:r>
            <a:endParaRPr sz="2100" b="1">
              <a:solidFill>
                <a:srgbClr val="00A8DE"/>
              </a:solidFill>
              <a:latin typeface="Nunito"/>
              <a:ea typeface="Nunito"/>
              <a:cs typeface="Nunito"/>
              <a:sym typeface="Nunito"/>
            </a:endParaRPr>
          </a:p>
        </p:txBody>
      </p:sp>
      <p:sp>
        <p:nvSpPr>
          <p:cNvPr id="620" name="Google Shape;620;p68"/>
          <p:cNvSpPr txBox="1"/>
          <p:nvPr/>
        </p:nvSpPr>
        <p:spPr>
          <a:xfrm rot="-5400000">
            <a:off x="7505275" y="3722725"/>
            <a:ext cx="915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434343"/>
                </a:solidFill>
                <a:latin typeface="Nunito Medium"/>
                <a:ea typeface="Nunito Medium"/>
                <a:cs typeface="Nunito Medium"/>
                <a:sym typeface="Nunito Medium"/>
              </a:rPr>
              <a:t>messages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sp>
        <p:nvSpPr>
          <p:cNvPr id="625" name="Google Shape;625;p69"/>
          <p:cNvSpPr txBox="1">
            <a:spLocks noGrp="1"/>
          </p:cNvSpPr>
          <p:nvPr>
            <p:ph type="title"/>
          </p:nvPr>
        </p:nvSpPr>
        <p:spPr>
          <a:xfrm>
            <a:off x="628650" y="273848"/>
            <a:ext cx="7886700" cy="676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sz="2600" b="1">
                <a:solidFill>
                  <a:srgbClr val="00A8DE"/>
                </a:solidFill>
                <a:latin typeface="Nunito"/>
                <a:ea typeface="Nunito"/>
                <a:cs typeface="Nunito"/>
                <a:sym typeface="Nunito"/>
              </a:rPr>
              <a:t>Self-reported reasons for disclosure choices</a:t>
            </a:r>
            <a:endParaRPr sz="2600" b="1">
              <a:solidFill>
                <a:srgbClr val="00A8DE"/>
              </a:solidFill>
              <a:latin typeface="Nunito"/>
              <a:ea typeface="Nunito"/>
              <a:cs typeface="Nunito"/>
              <a:sym typeface="Nunito"/>
            </a:endParaRPr>
          </a:p>
        </p:txBody>
      </p:sp>
      <p:sp>
        <p:nvSpPr>
          <p:cNvPr id="626" name="Google Shape;626;p69"/>
          <p:cNvSpPr txBox="1">
            <a:spLocks noGrp="1"/>
          </p:cNvSpPr>
          <p:nvPr>
            <p:ph type="body" idx="1"/>
          </p:nvPr>
        </p:nvSpPr>
        <p:spPr>
          <a:xfrm>
            <a:off x="628650" y="950350"/>
            <a:ext cx="8090400" cy="33912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GB" sz="1200" b="1">
                <a:solidFill>
                  <a:srgbClr val="434343"/>
                </a:solidFill>
                <a:latin typeface="Nunito"/>
                <a:ea typeface="Nunito"/>
                <a:cs typeface="Nunito"/>
                <a:sym typeface="Nunito"/>
              </a:rPr>
              <a:t>&gt; 1% </a:t>
            </a:r>
            <a:r>
              <a:rPr lang="en-GB" sz="1200">
                <a:solidFill>
                  <a:srgbClr val="434343"/>
                </a:solidFill>
                <a:latin typeface="Nunito Medium"/>
                <a:ea typeface="Nunito Medium"/>
                <a:cs typeface="Nunito Medium"/>
                <a:sym typeface="Nunito Medium"/>
              </a:rPr>
              <a:t>explicitly mentioned the messages as a factor. The request framing did not seem to draw the participants’ attention.</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200" b="1">
                <a:solidFill>
                  <a:srgbClr val="434343"/>
                </a:solidFill>
                <a:latin typeface="Nunito"/>
                <a:ea typeface="Nunito"/>
                <a:cs typeface="Nunito"/>
                <a:sym typeface="Nunito"/>
              </a:rPr>
              <a:t>10%</a:t>
            </a:r>
            <a:r>
              <a:rPr lang="en-GB" sz="1200">
                <a:solidFill>
                  <a:srgbClr val="434343"/>
                </a:solidFill>
                <a:latin typeface="Nunito Medium"/>
                <a:ea typeface="Nunito Medium"/>
                <a:cs typeface="Nunito Medium"/>
                <a:sym typeface="Nunito Medium"/>
              </a:rPr>
              <a:t> of the participants thought the app would not work if they did not grant all permissions.</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200" b="1">
                <a:solidFill>
                  <a:srgbClr val="434343"/>
                </a:solidFill>
                <a:latin typeface="Nunito"/>
                <a:ea typeface="Nunito"/>
                <a:cs typeface="Nunito"/>
                <a:sym typeface="Nunito"/>
              </a:rPr>
              <a:t>44%</a:t>
            </a:r>
            <a:r>
              <a:rPr lang="en-GB" sz="1200">
                <a:solidFill>
                  <a:srgbClr val="434343"/>
                </a:solidFill>
                <a:latin typeface="Nunito Medium"/>
                <a:ea typeface="Nunito Medium"/>
                <a:cs typeface="Nunito Medium"/>
                <a:sym typeface="Nunito Medium"/>
              </a:rPr>
              <a:t> believed the permissions were somewhat necessary for a proper app functioning</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Clr>
                <a:schemeClr val="dk1"/>
              </a:buClr>
              <a:buSzPts val="1100"/>
              <a:buFont typeface="Arial"/>
              <a:buNone/>
            </a:pPr>
            <a:r>
              <a:rPr lang="en-GB" sz="1200" b="1">
                <a:solidFill>
                  <a:srgbClr val="434343"/>
                </a:solidFill>
                <a:latin typeface="Nunito"/>
                <a:ea typeface="Nunito"/>
                <a:cs typeface="Nunito"/>
                <a:sym typeface="Nunito"/>
              </a:rPr>
              <a:t>31%</a:t>
            </a:r>
            <a:r>
              <a:rPr lang="en-GB" sz="1200">
                <a:solidFill>
                  <a:srgbClr val="434343"/>
                </a:solidFill>
                <a:latin typeface="Nunito Medium"/>
                <a:ea typeface="Nunito Medium"/>
                <a:cs typeface="Nunito Medium"/>
                <a:sym typeface="Nunito Medium"/>
              </a:rPr>
              <a:t> reported reflective behaviour, but they did not reach a satisfying conclusion and were uncertain about their choice. The participants who reported their reflections understood why the app would ask for access to location and camera and what it was needed for. However, this was less the case for storage</a:t>
            </a:r>
            <a:r>
              <a:rPr lang="en-GB" sz="1200">
                <a:highlight>
                  <a:schemeClr val="lt1"/>
                </a:highlight>
                <a:latin typeface="Arial"/>
                <a:ea typeface="Arial"/>
                <a:cs typeface="Arial"/>
                <a:sym typeface="Arial"/>
              </a:rPr>
              <a:t>.</a:t>
            </a:r>
            <a:endParaRPr sz="105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200" b="1">
                <a:solidFill>
                  <a:srgbClr val="434343"/>
                </a:solidFill>
                <a:latin typeface="Nunito"/>
                <a:ea typeface="Nunito"/>
                <a:cs typeface="Nunito"/>
                <a:sym typeface="Nunito"/>
              </a:rPr>
              <a:t>19% </a:t>
            </a:r>
            <a:r>
              <a:rPr lang="en-GB" sz="1200">
                <a:solidFill>
                  <a:srgbClr val="434343"/>
                </a:solidFill>
                <a:latin typeface="Nunito Medium"/>
                <a:ea typeface="Nunito Medium"/>
                <a:cs typeface="Nunito Medium"/>
                <a:sym typeface="Nunito Medium"/>
              </a:rPr>
              <a:t>pointed to their general distrust in app providers and stated a decline by default behaviour</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200" b="1">
                <a:solidFill>
                  <a:srgbClr val="434343"/>
                </a:solidFill>
                <a:latin typeface="Nunito"/>
                <a:ea typeface="Nunito"/>
                <a:cs typeface="Nunito"/>
                <a:sym typeface="Nunito"/>
              </a:rPr>
              <a:t>15%</a:t>
            </a:r>
            <a:r>
              <a:rPr lang="en-GB" sz="1200">
                <a:solidFill>
                  <a:srgbClr val="434343"/>
                </a:solidFill>
                <a:latin typeface="Nunito Medium"/>
                <a:ea typeface="Nunito Medium"/>
                <a:cs typeface="Nunito Medium"/>
                <a:sym typeface="Nunito Medium"/>
              </a:rPr>
              <a:t> pointed to their accept by default behaviour</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Clr>
                <a:schemeClr val="dk1"/>
              </a:buClr>
              <a:buSzPts val="1100"/>
              <a:buFont typeface="Arial"/>
              <a:buNone/>
            </a:pPr>
            <a:r>
              <a:rPr lang="en-GB" sz="1200" b="1">
                <a:solidFill>
                  <a:srgbClr val="434343"/>
                </a:solidFill>
                <a:latin typeface="Nunito"/>
                <a:ea typeface="Nunito"/>
                <a:cs typeface="Nunito"/>
                <a:sym typeface="Nunito"/>
              </a:rPr>
              <a:t>14%</a:t>
            </a:r>
            <a:r>
              <a:rPr lang="en-GB" sz="1200">
                <a:solidFill>
                  <a:srgbClr val="434343"/>
                </a:solidFill>
                <a:latin typeface="Nunito Medium"/>
                <a:ea typeface="Nunito Medium"/>
                <a:cs typeface="Nunito Medium"/>
                <a:sym typeface="Nunito Medium"/>
              </a:rPr>
              <a:t> explicitly stated privacy concerns</a:t>
            </a: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endParaRPr sz="1200">
              <a:solidFill>
                <a:srgbClr val="434343"/>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700">
                <a:solidFill>
                  <a:srgbClr val="434343"/>
                </a:solidFill>
                <a:latin typeface="Nunito Medium"/>
                <a:ea typeface="Nunito Medium"/>
                <a:cs typeface="Nunito Medium"/>
                <a:sym typeface="Nunito Medium"/>
              </a:rPr>
              <a:t>*</a:t>
            </a:r>
            <a:r>
              <a:rPr lang="en-GB" sz="1000">
                <a:solidFill>
                  <a:srgbClr val="434343"/>
                </a:solidFill>
                <a:latin typeface="Nunito Medium"/>
                <a:ea typeface="Nunito Medium"/>
                <a:cs typeface="Nunito Medium"/>
                <a:sym typeface="Nunito Medium"/>
              </a:rPr>
              <a:t>percentages do not add up tp 100 as participants freely commented their choices, and often gave more than one argument</a:t>
            </a:r>
            <a:endParaRPr sz="10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95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95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spcBef>
                <a:spcPts val="8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638"/>
        <p:cNvGrpSpPr/>
        <p:nvPr/>
      </p:nvGrpSpPr>
      <p:grpSpPr>
        <a:xfrm>
          <a:off x="0" y="0"/>
          <a:ext cx="0" cy="0"/>
          <a:chOff x="0" y="0"/>
          <a:chExt cx="0" cy="0"/>
        </a:xfrm>
      </p:grpSpPr>
      <p:sp>
        <p:nvSpPr>
          <p:cNvPr id="639" name="Google Shape;639;p71"/>
          <p:cNvSpPr txBox="1">
            <a:spLocks noGrp="1"/>
          </p:cNvSpPr>
          <p:nvPr>
            <p:ph type="title"/>
          </p:nvPr>
        </p:nvSpPr>
        <p:spPr>
          <a:xfrm>
            <a:off x="628650" y="198835"/>
            <a:ext cx="7886700" cy="994172"/>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None/>
            </a:pPr>
            <a:r>
              <a:rPr lang="en-GB" sz="2600" b="1">
                <a:solidFill>
                  <a:srgbClr val="00A8DE"/>
                </a:solidFill>
                <a:latin typeface="Nunito"/>
                <a:ea typeface="Nunito"/>
                <a:cs typeface="Nunito"/>
                <a:sym typeface="Nunito"/>
              </a:rPr>
              <a:t>Summary of results:</a:t>
            </a:r>
            <a:endParaRPr sz="2600" b="1">
              <a:solidFill>
                <a:srgbClr val="00A8DE"/>
              </a:solidFill>
              <a:latin typeface="Nunito"/>
              <a:ea typeface="Nunito"/>
              <a:cs typeface="Nunito"/>
              <a:sym typeface="Nunito"/>
            </a:endParaRPr>
          </a:p>
        </p:txBody>
      </p:sp>
      <p:sp>
        <p:nvSpPr>
          <p:cNvPr id="640" name="Google Shape;640;p71"/>
          <p:cNvSpPr txBox="1">
            <a:spLocks noGrp="1"/>
          </p:cNvSpPr>
          <p:nvPr>
            <p:ph type="body" idx="1"/>
          </p:nvPr>
        </p:nvSpPr>
        <p:spPr>
          <a:xfrm>
            <a:off x="628650" y="1193007"/>
            <a:ext cx="7886700" cy="3263400"/>
          </a:xfrm>
          <a:prstGeom prst="rect">
            <a:avLst/>
          </a:prstGeom>
          <a:noFill/>
          <a:ln>
            <a:noFill/>
          </a:ln>
        </p:spPr>
        <p:txBody>
          <a:bodyPr spcFirstLastPara="1" wrap="square" lIns="68575" tIns="34275" rIns="68575" bIns="34275" anchor="t" anchorCtr="0">
            <a:noAutofit/>
          </a:bodyPr>
          <a:lstStyle/>
          <a:p>
            <a:pPr marL="395999" lvl="0" indent="-395300" algn="l" rtl="0">
              <a:lnSpc>
                <a:spcPct val="90000"/>
              </a:lnSpc>
              <a:spcBef>
                <a:spcPts val="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Exploring loss-gain framing in privacy dark patterns;</a:t>
            </a:r>
            <a:endParaRPr sz="1800">
              <a:solidFill>
                <a:srgbClr val="434343"/>
              </a:solidFill>
              <a:latin typeface="Nunito Medium"/>
              <a:ea typeface="Nunito Medium"/>
              <a:cs typeface="Nunito Medium"/>
              <a:sym typeface="Nunito Medium"/>
            </a:endParaRPr>
          </a:p>
          <a:p>
            <a:pPr marL="395999" lvl="0" indent="-395300" algn="l" rtl="0">
              <a:lnSpc>
                <a:spcPct val="90000"/>
              </a:lnSpc>
              <a:spcBef>
                <a:spcPts val="80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Empirical study: impact of framing on privacy disclosure in mobile apps;</a:t>
            </a:r>
            <a:endParaRPr sz="1800">
              <a:solidFill>
                <a:srgbClr val="434343"/>
              </a:solidFill>
              <a:latin typeface="Nunito Medium"/>
              <a:ea typeface="Nunito Medium"/>
              <a:cs typeface="Nunito Medium"/>
              <a:sym typeface="Nunito Medium"/>
            </a:endParaRPr>
          </a:p>
          <a:p>
            <a:pPr marL="395999" lvl="0" indent="-395300" algn="l" rtl="0">
              <a:lnSpc>
                <a:spcPct val="90000"/>
              </a:lnSpc>
              <a:spcBef>
                <a:spcPts val="80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Both negative &amp; positive framings influence user behavior;</a:t>
            </a:r>
            <a:endParaRPr sz="1800">
              <a:solidFill>
                <a:srgbClr val="434343"/>
              </a:solidFill>
              <a:latin typeface="Nunito Medium"/>
              <a:ea typeface="Nunito Medium"/>
              <a:cs typeface="Nunito Medium"/>
              <a:sym typeface="Nunito Medium"/>
            </a:endParaRPr>
          </a:p>
          <a:p>
            <a:pPr marL="395999" lvl="0" indent="-395300" algn="l" rtl="0">
              <a:lnSpc>
                <a:spcPct val="90000"/>
              </a:lnSpc>
              <a:spcBef>
                <a:spcPts val="80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Only negative framing boosts disclosure; positive framing has opposite effect;</a:t>
            </a:r>
            <a:endParaRPr sz="1800">
              <a:solidFill>
                <a:srgbClr val="434343"/>
              </a:solidFill>
              <a:latin typeface="Nunito Medium"/>
              <a:ea typeface="Nunito Medium"/>
              <a:cs typeface="Nunito Medium"/>
              <a:sym typeface="Nunito Medium"/>
            </a:endParaRPr>
          </a:p>
          <a:p>
            <a:pPr marL="395999" lvl="0" indent="-395300" algn="l" rtl="0">
              <a:lnSpc>
                <a:spcPct val="90000"/>
              </a:lnSpc>
              <a:spcBef>
                <a:spcPts val="80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Positive framing might decrease people’s perceived trust in the permission request;</a:t>
            </a:r>
            <a:endParaRPr sz="1800">
              <a:solidFill>
                <a:srgbClr val="434343"/>
              </a:solidFill>
              <a:latin typeface="Nunito Medium"/>
              <a:ea typeface="Nunito Medium"/>
              <a:cs typeface="Nunito Medium"/>
              <a:sym typeface="Nunito Medium"/>
            </a:endParaRPr>
          </a:p>
          <a:p>
            <a:pPr marL="395999" lvl="0" indent="-395300" algn="l" rtl="0">
              <a:lnSpc>
                <a:spcPct val="90000"/>
              </a:lnSpc>
              <a:spcBef>
                <a:spcPts val="800"/>
              </a:spcBef>
              <a:spcAft>
                <a:spcPts val="0"/>
              </a:spcAft>
              <a:buClr>
                <a:srgbClr val="00A8DE"/>
              </a:buClr>
              <a:buSzPts val="2200"/>
              <a:buChar char="•"/>
            </a:pPr>
            <a:r>
              <a:rPr lang="en-GB" sz="1800">
                <a:solidFill>
                  <a:srgbClr val="434343"/>
                </a:solidFill>
                <a:latin typeface="Nunito Medium"/>
                <a:ea typeface="Nunito Medium"/>
                <a:cs typeface="Nunito Medium"/>
                <a:sym typeface="Nunito Medium"/>
              </a:rPr>
              <a:t>Higher perceived trustworthiness of the app is associated with higher acceptance rates.</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72"/>
          <p:cNvGrpSpPr/>
          <p:nvPr/>
        </p:nvGrpSpPr>
        <p:grpSpPr>
          <a:xfrm>
            <a:off x="4580796" y="285316"/>
            <a:ext cx="4348557" cy="1003114"/>
            <a:chOff x="4581000" y="209125"/>
            <a:chExt cx="3768900" cy="869400"/>
          </a:xfrm>
        </p:grpSpPr>
        <p:sp>
          <p:nvSpPr>
            <p:cNvPr id="646" name="Google Shape;646;p72"/>
            <p:cNvSpPr/>
            <p:nvPr/>
          </p:nvSpPr>
          <p:spPr>
            <a:xfrm>
              <a:off x="4581000" y="209125"/>
              <a:ext cx="3768900" cy="869400"/>
            </a:xfrm>
            <a:prstGeom prst="roundRect">
              <a:avLst>
                <a:gd name="adj" fmla="val 5814"/>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2"/>
            <p:cNvSpPr txBox="1"/>
            <p:nvPr/>
          </p:nvSpPr>
          <p:spPr>
            <a:xfrm>
              <a:off x="6246925" y="431725"/>
              <a:ext cx="1934700" cy="424200"/>
            </a:xfrm>
            <a:prstGeom prst="rect">
              <a:avLst/>
            </a:prstGeom>
            <a:noFill/>
            <a:ln>
              <a:noFill/>
            </a:ln>
          </p:spPr>
          <p:txBody>
            <a:bodyPr spcFirstLastPara="1" wrap="square" lIns="91425" tIns="91425" rIns="91425" bIns="91425" anchor="t" anchorCtr="0">
              <a:spAutoFit/>
            </a:bodyPr>
            <a:lstStyle/>
            <a:p>
              <a:pPr marL="177800" lvl="0" indent="0" algn="l" rtl="0">
                <a:lnSpc>
                  <a:spcPct val="90000"/>
                </a:lnSpc>
                <a:spcBef>
                  <a:spcPts val="800"/>
                </a:spcBef>
                <a:spcAft>
                  <a:spcPts val="0"/>
                </a:spcAft>
                <a:buNone/>
              </a:pPr>
              <a:r>
                <a:rPr lang="en-GB" sz="2200" b="1">
                  <a:solidFill>
                    <a:schemeClr val="lt1"/>
                  </a:solidFill>
                  <a:latin typeface="Nunito"/>
                  <a:ea typeface="Nunito"/>
                  <a:cs typeface="Nunito"/>
                  <a:sym typeface="Nunito"/>
                </a:rPr>
                <a:t>User behavior</a:t>
              </a:r>
              <a:endParaRPr sz="2200" b="1">
                <a:solidFill>
                  <a:schemeClr val="lt1"/>
                </a:solidFill>
                <a:latin typeface="Nunito"/>
                <a:ea typeface="Nunito"/>
                <a:cs typeface="Nunito"/>
                <a:sym typeface="Nunito"/>
              </a:endParaRPr>
            </a:p>
          </p:txBody>
        </p:sp>
        <p:sp>
          <p:nvSpPr>
            <p:cNvPr id="648" name="Google Shape;648;p72"/>
            <p:cNvSpPr/>
            <p:nvPr/>
          </p:nvSpPr>
          <p:spPr>
            <a:xfrm>
              <a:off x="6001800" y="506425"/>
              <a:ext cx="331800" cy="274800"/>
            </a:xfrm>
            <a:prstGeom prst="rightArrow">
              <a:avLst>
                <a:gd name="adj1" fmla="val 50000"/>
                <a:gd name="adj2"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649" name="Google Shape;649;p72"/>
            <p:cNvSpPr/>
            <p:nvPr/>
          </p:nvSpPr>
          <p:spPr>
            <a:xfrm>
              <a:off x="4904501" y="425361"/>
              <a:ext cx="465000" cy="4527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0" name="Google Shape;650;p72"/>
            <p:cNvPicPr preferRelativeResize="0"/>
            <p:nvPr/>
          </p:nvPicPr>
          <p:blipFill>
            <a:blip r:embed="rId3">
              <a:alphaModFix/>
            </a:blip>
            <a:stretch>
              <a:fillRect/>
            </a:stretch>
          </p:blipFill>
          <p:spPr>
            <a:xfrm>
              <a:off x="4821787" y="328613"/>
              <a:ext cx="630437" cy="630437"/>
            </a:xfrm>
            <a:prstGeom prst="rect">
              <a:avLst/>
            </a:prstGeom>
            <a:noFill/>
            <a:ln>
              <a:noFill/>
            </a:ln>
          </p:spPr>
        </p:pic>
        <p:sp>
          <p:nvSpPr>
            <p:cNvPr id="651" name="Google Shape;651;p72"/>
            <p:cNvSpPr/>
            <p:nvPr/>
          </p:nvSpPr>
          <p:spPr>
            <a:xfrm>
              <a:off x="5343214" y="425361"/>
              <a:ext cx="465000" cy="4527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2" name="Google Shape;652;p72"/>
            <p:cNvPicPr preferRelativeResize="0"/>
            <p:nvPr/>
          </p:nvPicPr>
          <p:blipFill>
            <a:blip r:embed="rId4">
              <a:alphaModFix/>
            </a:blip>
            <a:stretch>
              <a:fillRect/>
            </a:stretch>
          </p:blipFill>
          <p:spPr>
            <a:xfrm>
              <a:off x="5298524" y="374511"/>
              <a:ext cx="554401" cy="554401"/>
            </a:xfrm>
            <a:prstGeom prst="rect">
              <a:avLst/>
            </a:prstGeom>
            <a:noFill/>
            <a:ln>
              <a:noFill/>
            </a:ln>
          </p:spPr>
        </p:pic>
      </p:grpSp>
      <p:grpSp>
        <p:nvGrpSpPr>
          <p:cNvPr id="653" name="Google Shape;653;p72"/>
          <p:cNvGrpSpPr/>
          <p:nvPr/>
        </p:nvGrpSpPr>
        <p:grpSpPr>
          <a:xfrm>
            <a:off x="5417512" y="1536888"/>
            <a:ext cx="3016088" cy="1177784"/>
            <a:chOff x="5417512" y="698688"/>
            <a:chExt cx="3016088" cy="1177784"/>
          </a:xfrm>
        </p:grpSpPr>
        <p:pic>
          <p:nvPicPr>
            <p:cNvPr id="654" name="Google Shape;654;p72"/>
            <p:cNvPicPr preferRelativeResize="0"/>
            <p:nvPr/>
          </p:nvPicPr>
          <p:blipFill>
            <a:blip r:embed="rId3">
              <a:alphaModFix/>
            </a:blip>
            <a:stretch>
              <a:fillRect/>
            </a:stretch>
          </p:blipFill>
          <p:spPr>
            <a:xfrm>
              <a:off x="5417512" y="698688"/>
              <a:ext cx="630437" cy="630437"/>
            </a:xfrm>
            <a:prstGeom prst="rect">
              <a:avLst/>
            </a:prstGeom>
            <a:noFill/>
            <a:ln>
              <a:noFill/>
            </a:ln>
          </p:spPr>
        </p:pic>
        <p:pic>
          <p:nvPicPr>
            <p:cNvPr id="655" name="Google Shape;655;p72"/>
            <p:cNvPicPr preferRelativeResize="0"/>
            <p:nvPr/>
          </p:nvPicPr>
          <p:blipFill>
            <a:blip r:embed="rId4">
              <a:alphaModFix/>
            </a:blip>
            <a:stretch>
              <a:fillRect/>
            </a:stretch>
          </p:blipFill>
          <p:spPr>
            <a:xfrm>
              <a:off x="5455524" y="1322071"/>
              <a:ext cx="554401" cy="554401"/>
            </a:xfrm>
            <a:prstGeom prst="rect">
              <a:avLst/>
            </a:prstGeom>
            <a:noFill/>
            <a:ln>
              <a:noFill/>
            </a:ln>
          </p:spPr>
        </p:pic>
        <p:sp>
          <p:nvSpPr>
            <p:cNvPr id="656" name="Google Shape;656;p72"/>
            <p:cNvSpPr txBox="1"/>
            <p:nvPr/>
          </p:nvSpPr>
          <p:spPr>
            <a:xfrm>
              <a:off x="6217200" y="803756"/>
              <a:ext cx="2216400" cy="406200"/>
            </a:xfrm>
            <a:prstGeom prst="rect">
              <a:avLst/>
            </a:prstGeom>
            <a:noFill/>
            <a:ln>
              <a:noFill/>
            </a:ln>
          </p:spPr>
          <p:txBody>
            <a:bodyPr spcFirstLastPara="1" wrap="square" lIns="91425" tIns="91425" rIns="91425" bIns="91425" anchor="t" anchorCtr="0">
              <a:spAutoFit/>
            </a:bodyPr>
            <a:lstStyle/>
            <a:p>
              <a:pPr marL="177800" lvl="0" indent="0" algn="l" rtl="0">
                <a:lnSpc>
                  <a:spcPct val="90000"/>
                </a:lnSpc>
                <a:spcBef>
                  <a:spcPts val="800"/>
                </a:spcBef>
                <a:spcAft>
                  <a:spcPts val="0"/>
                </a:spcAft>
                <a:buNone/>
              </a:pPr>
              <a:r>
                <a:rPr lang="en-GB" sz="1600" b="1">
                  <a:solidFill>
                    <a:srgbClr val="434343"/>
                  </a:solidFill>
                  <a:latin typeface="Nunito"/>
                  <a:ea typeface="Nunito"/>
                  <a:cs typeface="Nunito"/>
                  <a:sym typeface="Nunito"/>
                </a:rPr>
                <a:t>boosts</a:t>
              </a:r>
              <a:r>
                <a:rPr lang="en-GB" sz="1600">
                  <a:solidFill>
                    <a:srgbClr val="434343"/>
                  </a:solidFill>
                  <a:latin typeface="Nunito Medium"/>
                  <a:ea typeface="Nunito Medium"/>
                  <a:cs typeface="Nunito Medium"/>
                  <a:sym typeface="Nunito Medium"/>
                </a:rPr>
                <a:t> disclosure</a:t>
              </a:r>
              <a:endParaRPr sz="1600">
                <a:solidFill>
                  <a:srgbClr val="434343"/>
                </a:solidFill>
                <a:latin typeface="Nunito Medium"/>
                <a:ea typeface="Nunito Medium"/>
                <a:cs typeface="Nunito Medium"/>
                <a:sym typeface="Nunito Medium"/>
              </a:endParaRPr>
            </a:p>
          </p:txBody>
        </p:sp>
        <p:sp>
          <p:nvSpPr>
            <p:cNvPr id="657" name="Google Shape;657;p72"/>
            <p:cNvSpPr txBox="1"/>
            <p:nvPr/>
          </p:nvSpPr>
          <p:spPr>
            <a:xfrm>
              <a:off x="6217200" y="1396172"/>
              <a:ext cx="1934700" cy="406200"/>
            </a:xfrm>
            <a:prstGeom prst="rect">
              <a:avLst/>
            </a:prstGeom>
            <a:noFill/>
            <a:ln>
              <a:noFill/>
            </a:ln>
          </p:spPr>
          <p:txBody>
            <a:bodyPr spcFirstLastPara="1" wrap="square" lIns="91425" tIns="91425" rIns="91425" bIns="91425" anchor="t" anchorCtr="0">
              <a:spAutoFit/>
            </a:bodyPr>
            <a:lstStyle/>
            <a:p>
              <a:pPr marL="177800" lvl="0" indent="0" algn="l" rtl="0">
                <a:lnSpc>
                  <a:spcPct val="90000"/>
                </a:lnSpc>
                <a:spcBef>
                  <a:spcPts val="800"/>
                </a:spcBef>
                <a:spcAft>
                  <a:spcPts val="0"/>
                </a:spcAft>
                <a:buNone/>
              </a:pPr>
              <a:r>
                <a:rPr lang="en-GB" sz="1600" b="1">
                  <a:solidFill>
                    <a:srgbClr val="434343"/>
                  </a:solidFill>
                  <a:latin typeface="Nunito"/>
                  <a:ea typeface="Nunito"/>
                  <a:cs typeface="Nunito"/>
                  <a:sym typeface="Nunito"/>
                </a:rPr>
                <a:t>opposite</a:t>
              </a:r>
              <a:r>
                <a:rPr lang="en-GB" sz="1600">
                  <a:solidFill>
                    <a:srgbClr val="434343"/>
                  </a:solidFill>
                  <a:latin typeface="Nunito Medium"/>
                  <a:ea typeface="Nunito Medium"/>
                  <a:cs typeface="Nunito Medium"/>
                  <a:sym typeface="Nunito Medium"/>
                </a:rPr>
                <a:t> effect</a:t>
              </a:r>
              <a:endParaRPr sz="1600">
                <a:solidFill>
                  <a:srgbClr val="434343"/>
                </a:solidFill>
                <a:latin typeface="Nunito Medium"/>
                <a:ea typeface="Nunito Medium"/>
                <a:cs typeface="Nunito Medium"/>
                <a:sym typeface="Nunito Medium"/>
              </a:endParaRPr>
            </a:p>
          </p:txBody>
        </p:sp>
        <p:sp>
          <p:nvSpPr>
            <p:cNvPr id="658" name="Google Shape;658;p72"/>
            <p:cNvSpPr/>
            <p:nvPr/>
          </p:nvSpPr>
          <p:spPr>
            <a:xfrm>
              <a:off x="6011969" y="822956"/>
              <a:ext cx="331800" cy="381900"/>
            </a:xfrm>
            <a:prstGeom prst="upArrow">
              <a:avLst>
                <a:gd name="adj1" fmla="val 50000"/>
                <a:gd name="adj2" fmla="val 50000"/>
              </a:avLst>
            </a:prstGeom>
            <a:solidFill>
              <a:srgbClr val="CDD4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9" name="Google Shape;659;p72"/>
            <p:cNvSpPr/>
            <p:nvPr/>
          </p:nvSpPr>
          <p:spPr>
            <a:xfrm rot="10800000" flipH="1">
              <a:off x="6011969" y="1415372"/>
              <a:ext cx="331800" cy="381900"/>
            </a:xfrm>
            <a:prstGeom prst="upArrow">
              <a:avLst>
                <a:gd name="adj1" fmla="val 50000"/>
                <a:gd name="adj2" fmla="val 50000"/>
              </a:avLst>
            </a:prstGeom>
            <a:solidFill>
              <a:srgbClr val="CDD4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660" name="Google Shape;660;p72"/>
          <p:cNvSpPr txBox="1"/>
          <p:nvPr/>
        </p:nvSpPr>
        <p:spPr>
          <a:xfrm rot="-5400000">
            <a:off x="4774525" y="1933330"/>
            <a:ext cx="1070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rgbClr val="00A8DE"/>
                </a:solidFill>
                <a:highlight>
                  <a:schemeClr val="lt1"/>
                </a:highlight>
                <a:latin typeface="Nunito"/>
                <a:ea typeface="Nunito"/>
                <a:cs typeface="Nunito"/>
                <a:sym typeface="Nunito"/>
              </a:rPr>
              <a:t>Disclosure</a:t>
            </a:r>
            <a:endParaRPr sz="1100" b="1">
              <a:solidFill>
                <a:srgbClr val="00A8DE"/>
              </a:solidFill>
              <a:highlight>
                <a:schemeClr val="lt1"/>
              </a:highlight>
            </a:endParaRPr>
          </a:p>
        </p:txBody>
      </p:sp>
      <p:pic>
        <p:nvPicPr>
          <p:cNvPr id="661" name="Google Shape;661;p72"/>
          <p:cNvPicPr preferRelativeResize="0"/>
          <p:nvPr/>
        </p:nvPicPr>
        <p:blipFill>
          <a:blip r:embed="rId4">
            <a:alphaModFix/>
          </a:blip>
          <a:stretch>
            <a:fillRect/>
          </a:stretch>
        </p:blipFill>
        <p:spPr>
          <a:xfrm>
            <a:off x="5417512" y="3140525"/>
            <a:ext cx="554401" cy="554401"/>
          </a:xfrm>
          <a:prstGeom prst="rect">
            <a:avLst/>
          </a:prstGeom>
          <a:noFill/>
          <a:ln>
            <a:noFill/>
          </a:ln>
        </p:spPr>
      </p:pic>
      <p:sp>
        <p:nvSpPr>
          <p:cNvPr id="662" name="Google Shape;662;p72"/>
          <p:cNvSpPr txBox="1"/>
          <p:nvPr/>
        </p:nvSpPr>
        <p:spPr>
          <a:xfrm>
            <a:off x="6217200" y="3103775"/>
            <a:ext cx="2506200" cy="627900"/>
          </a:xfrm>
          <a:prstGeom prst="rect">
            <a:avLst/>
          </a:prstGeom>
          <a:noFill/>
          <a:ln>
            <a:noFill/>
          </a:ln>
        </p:spPr>
        <p:txBody>
          <a:bodyPr spcFirstLastPara="1" wrap="square" lIns="91425" tIns="91425" rIns="91425" bIns="91425" anchor="t" anchorCtr="0">
            <a:spAutoFit/>
          </a:bodyPr>
          <a:lstStyle/>
          <a:p>
            <a:pPr marL="177800" lvl="0" indent="0" algn="l" rtl="0">
              <a:lnSpc>
                <a:spcPct val="90000"/>
              </a:lnSpc>
              <a:spcBef>
                <a:spcPts val="800"/>
              </a:spcBef>
              <a:spcAft>
                <a:spcPts val="0"/>
              </a:spcAft>
              <a:buNone/>
            </a:pPr>
            <a:r>
              <a:rPr lang="en-GB" sz="1600" b="1">
                <a:solidFill>
                  <a:srgbClr val="434343"/>
                </a:solidFill>
                <a:latin typeface="Nunito"/>
                <a:ea typeface="Nunito"/>
                <a:cs typeface="Nunito"/>
                <a:sym typeface="Nunito"/>
              </a:rPr>
              <a:t>decrease people’s perceived trust</a:t>
            </a:r>
            <a:endParaRPr sz="1600">
              <a:solidFill>
                <a:srgbClr val="434343"/>
              </a:solidFill>
              <a:latin typeface="Nunito Medium"/>
              <a:ea typeface="Nunito Medium"/>
              <a:cs typeface="Nunito Medium"/>
              <a:sym typeface="Nunito Medium"/>
            </a:endParaRPr>
          </a:p>
        </p:txBody>
      </p:sp>
      <p:sp>
        <p:nvSpPr>
          <p:cNvPr id="663" name="Google Shape;663;p72"/>
          <p:cNvSpPr/>
          <p:nvPr/>
        </p:nvSpPr>
        <p:spPr>
          <a:xfrm rot="10800000" flipH="1">
            <a:off x="6011969" y="3226775"/>
            <a:ext cx="331800" cy="381900"/>
          </a:xfrm>
          <a:prstGeom prst="upArrow">
            <a:avLst>
              <a:gd name="adj1" fmla="val 50000"/>
              <a:gd name="adj2" fmla="val 50000"/>
            </a:avLst>
          </a:prstGeom>
          <a:solidFill>
            <a:srgbClr val="CDD4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4" name="Google Shape;664;p72"/>
          <p:cNvSpPr txBox="1"/>
          <p:nvPr/>
        </p:nvSpPr>
        <p:spPr>
          <a:xfrm rot="-5400000">
            <a:off x="4938425" y="3225275"/>
            <a:ext cx="692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300" b="1">
                <a:solidFill>
                  <a:srgbClr val="00A8DE"/>
                </a:solidFill>
                <a:highlight>
                  <a:schemeClr val="lt1"/>
                </a:highlight>
                <a:latin typeface="Nunito"/>
                <a:ea typeface="Nunito"/>
                <a:cs typeface="Nunito"/>
                <a:sym typeface="Nunito"/>
              </a:rPr>
              <a:t>Trust</a:t>
            </a:r>
            <a:endParaRPr sz="1100" b="1">
              <a:solidFill>
                <a:srgbClr val="00A8DE"/>
              </a:solidFill>
              <a:highlight>
                <a:schemeClr val="lt1"/>
              </a:highlight>
            </a:endParaRPr>
          </a:p>
        </p:txBody>
      </p:sp>
      <p:sp>
        <p:nvSpPr>
          <p:cNvPr id="665" name="Google Shape;665;p72"/>
          <p:cNvSpPr txBox="1"/>
          <p:nvPr/>
        </p:nvSpPr>
        <p:spPr>
          <a:xfrm>
            <a:off x="4863425" y="4112850"/>
            <a:ext cx="2010300" cy="627900"/>
          </a:xfrm>
          <a:prstGeom prst="rect">
            <a:avLst/>
          </a:prstGeom>
          <a:noFill/>
          <a:ln>
            <a:noFill/>
          </a:ln>
        </p:spPr>
        <p:txBody>
          <a:bodyPr spcFirstLastPara="1" wrap="square" lIns="91425" tIns="91425" rIns="91425" bIns="91425" anchor="t" anchorCtr="0">
            <a:spAutoFit/>
          </a:bodyPr>
          <a:lstStyle/>
          <a:p>
            <a:pPr marL="177800" lvl="0" indent="0" algn="r" rtl="0">
              <a:lnSpc>
                <a:spcPct val="90000"/>
              </a:lnSpc>
              <a:spcBef>
                <a:spcPts val="800"/>
              </a:spcBef>
              <a:spcAft>
                <a:spcPts val="0"/>
              </a:spcAft>
              <a:buNone/>
            </a:pPr>
            <a:r>
              <a:rPr lang="en-GB" sz="1600" b="1">
                <a:solidFill>
                  <a:srgbClr val="434343"/>
                </a:solidFill>
                <a:latin typeface="Nunito"/>
                <a:ea typeface="Nunito"/>
                <a:cs typeface="Nunito"/>
                <a:sym typeface="Nunito"/>
              </a:rPr>
              <a:t>Higher trustworthiness</a:t>
            </a:r>
            <a:endParaRPr sz="1600">
              <a:solidFill>
                <a:srgbClr val="434343"/>
              </a:solidFill>
              <a:latin typeface="Nunito Medium"/>
              <a:ea typeface="Nunito Medium"/>
              <a:cs typeface="Nunito Medium"/>
              <a:sym typeface="Nunito Medium"/>
            </a:endParaRPr>
          </a:p>
        </p:txBody>
      </p:sp>
      <p:sp>
        <p:nvSpPr>
          <p:cNvPr id="666" name="Google Shape;666;p72"/>
          <p:cNvSpPr/>
          <p:nvPr/>
        </p:nvSpPr>
        <p:spPr>
          <a:xfrm>
            <a:off x="6949894" y="4235850"/>
            <a:ext cx="331800" cy="381900"/>
          </a:xfrm>
          <a:prstGeom prst="upArrow">
            <a:avLst>
              <a:gd name="adj1" fmla="val 50000"/>
              <a:gd name="adj2" fmla="val 50000"/>
            </a:avLst>
          </a:prstGeom>
          <a:solidFill>
            <a:srgbClr val="CDD4E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7" name="Google Shape;667;p72"/>
          <p:cNvSpPr txBox="1"/>
          <p:nvPr/>
        </p:nvSpPr>
        <p:spPr>
          <a:xfrm>
            <a:off x="7131625" y="4112850"/>
            <a:ext cx="1591800" cy="627900"/>
          </a:xfrm>
          <a:prstGeom prst="rect">
            <a:avLst/>
          </a:prstGeom>
          <a:noFill/>
          <a:ln>
            <a:noFill/>
          </a:ln>
        </p:spPr>
        <p:txBody>
          <a:bodyPr spcFirstLastPara="1" wrap="square" lIns="91425" tIns="91425" rIns="91425" bIns="91425" anchor="t" anchorCtr="0">
            <a:spAutoFit/>
          </a:bodyPr>
          <a:lstStyle/>
          <a:p>
            <a:pPr marL="177800" lvl="0" indent="0" algn="l" rtl="0">
              <a:lnSpc>
                <a:spcPct val="90000"/>
              </a:lnSpc>
              <a:spcBef>
                <a:spcPts val="800"/>
              </a:spcBef>
              <a:spcAft>
                <a:spcPts val="0"/>
              </a:spcAft>
              <a:buNone/>
            </a:pPr>
            <a:r>
              <a:rPr lang="en-GB" sz="1600" b="1">
                <a:solidFill>
                  <a:srgbClr val="434343"/>
                </a:solidFill>
                <a:latin typeface="Nunito"/>
                <a:ea typeface="Nunito"/>
                <a:cs typeface="Nunito"/>
                <a:sym typeface="Nunito"/>
              </a:rPr>
              <a:t>Higher    acceptance </a:t>
            </a:r>
            <a:endParaRPr sz="1600" b="1">
              <a:solidFill>
                <a:srgbClr val="434343"/>
              </a:solidFill>
              <a:latin typeface="Nunito"/>
              <a:ea typeface="Nunito"/>
              <a:cs typeface="Nunito"/>
              <a:sym typeface="Nunito"/>
            </a:endParaRPr>
          </a:p>
        </p:txBody>
      </p:sp>
      <p:grpSp>
        <p:nvGrpSpPr>
          <p:cNvPr id="668" name="Google Shape;668;p72"/>
          <p:cNvGrpSpPr/>
          <p:nvPr/>
        </p:nvGrpSpPr>
        <p:grpSpPr>
          <a:xfrm>
            <a:off x="0" y="0"/>
            <a:ext cx="4127410" cy="5143500"/>
            <a:chOff x="0" y="0"/>
            <a:chExt cx="4146900" cy="5143500"/>
          </a:xfrm>
        </p:grpSpPr>
        <p:sp>
          <p:nvSpPr>
            <p:cNvPr id="669" name="Google Shape;669;p72"/>
            <p:cNvSpPr/>
            <p:nvPr/>
          </p:nvSpPr>
          <p:spPr>
            <a:xfrm>
              <a:off x="0" y="0"/>
              <a:ext cx="41469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373850" y="209125"/>
              <a:ext cx="3378900" cy="105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Nunito"/>
                <a:ea typeface="Nunito"/>
                <a:cs typeface="Nunito"/>
                <a:sym typeface="Nunito"/>
              </a:endParaRPr>
            </a:p>
          </p:txBody>
        </p:sp>
      </p:grpSp>
      <p:sp>
        <p:nvSpPr>
          <p:cNvPr id="671" name="Google Shape;671;p72"/>
          <p:cNvSpPr/>
          <p:nvPr/>
        </p:nvSpPr>
        <p:spPr>
          <a:xfrm>
            <a:off x="373850" y="209125"/>
            <a:ext cx="3529800" cy="6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600" b="1">
                <a:solidFill>
                  <a:schemeClr val="lt1"/>
                </a:solidFill>
                <a:latin typeface="Nunito"/>
                <a:ea typeface="Nunito"/>
                <a:cs typeface="Nunito"/>
                <a:sym typeface="Nunito"/>
              </a:rPr>
              <a:t>Summary of results</a:t>
            </a:r>
            <a:endParaRPr sz="2600" b="1">
              <a:solidFill>
                <a:schemeClr val="lt1"/>
              </a:solidFill>
              <a:latin typeface="Nunito"/>
              <a:ea typeface="Nunito"/>
              <a:cs typeface="Nunito"/>
              <a:sym typeface="Nunito"/>
            </a:endParaRPr>
          </a:p>
        </p:txBody>
      </p:sp>
      <p:sp>
        <p:nvSpPr>
          <p:cNvPr id="672" name="Google Shape;672;p72"/>
          <p:cNvSpPr/>
          <p:nvPr/>
        </p:nvSpPr>
        <p:spPr>
          <a:xfrm>
            <a:off x="486975" y="3394012"/>
            <a:ext cx="3187800" cy="11778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72"/>
          <p:cNvPicPr preferRelativeResize="0"/>
          <p:nvPr/>
        </p:nvPicPr>
        <p:blipFill>
          <a:blip r:embed="rId5">
            <a:alphaModFix/>
          </a:blip>
          <a:stretch>
            <a:fillRect/>
          </a:stretch>
        </p:blipFill>
        <p:spPr>
          <a:xfrm>
            <a:off x="404475" y="3444487"/>
            <a:ext cx="1076851" cy="1076851"/>
          </a:xfrm>
          <a:prstGeom prst="rect">
            <a:avLst/>
          </a:prstGeom>
          <a:noFill/>
          <a:ln>
            <a:noFill/>
          </a:ln>
        </p:spPr>
      </p:pic>
      <p:sp>
        <p:nvSpPr>
          <p:cNvPr id="674" name="Google Shape;674;p72"/>
          <p:cNvSpPr/>
          <p:nvPr/>
        </p:nvSpPr>
        <p:spPr>
          <a:xfrm>
            <a:off x="469805" y="1532750"/>
            <a:ext cx="3187800" cy="1267500"/>
          </a:xfrm>
          <a:prstGeom prst="roundRect">
            <a:avLst>
              <a:gd name="adj" fmla="val 5814"/>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2"/>
          <p:cNvSpPr txBox="1"/>
          <p:nvPr/>
        </p:nvSpPr>
        <p:spPr>
          <a:xfrm>
            <a:off x="1304225" y="1727900"/>
            <a:ext cx="23706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1500" i="1">
                <a:solidFill>
                  <a:schemeClr val="lt1"/>
                </a:solidFill>
                <a:latin typeface="Nunito Medium"/>
                <a:ea typeface="Nunito Medium"/>
                <a:cs typeface="Nunito Medium"/>
                <a:sym typeface="Nunito Medium"/>
              </a:rPr>
              <a:t>Exploring </a:t>
            </a:r>
            <a:r>
              <a:rPr lang="en-GB" sz="1500" b="1" i="1">
                <a:solidFill>
                  <a:schemeClr val="lt1"/>
                </a:solidFill>
                <a:latin typeface="Nunito"/>
                <a:ea typeface="Nunito"/>
                <a:cs typeface="Nunito"/>
                <a:sym typeface="Nunito"/>
              </a:rPr>
              <a:t>loss-gain framing </a:t>
            </a:r>
            <a:r>
              <a:rPr lang="en-GB" sz="1500" i="1">
                <a:solidFill>
                  <a:schemeClr val="lt1"/>
                </a:solidFill>
                <a:latin typeface="Nunito Medium"/>
                <a:ea typeface="Nunito Medium"/>
                <a:cs typeface="Nunito Medium"/>
                <a:sym typeface="Nunito Medium"/>
              </a:rPr>
              <a:t>in privacy dark patterns</a:t>
            </a:r>
            <a:endParaRPr sz="1500" i="1">
              <a:solidFill>
                <a:schemeClr val="lt1"/>
              </a:solidFill>
              <a:latin typeface="Nunito Medium"/>
              <a:ea typeface="Nunito Medium"/>
              <a:cs typeface="Nunito Medium"/>
              <a:sym typeface="Nunito Medium"/>
            </a:endParaRPr>
          </a:p>
        </p:txBody>
      </p:sp>
      <p:sp>
        <p:nvSpPr>
          <p:cNvPr id="676" name="Google Shape;676;p72"/>
          <p:cNvSpPr/>
          <p:nvPr/>
        </p:nvSpPr>
        <p:spPr>
          <a:xfrm>
            <a:off x="486975" y="3394012"/>
            <a:ext cx="3187800" cy="11778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txBox="1"/>
          <p:nvPr/>
        </p:nvSpPr>
        <p:spPr>
          <a:xfrm>
            <a:off x="1264575" y="3428812"/>
            <a:ext cx="2370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1300" i="1">
                <a:solidFill>
                  <a:schemeClr val="lt1"/>
                </a:solidFill>
                <a:latin typeface="Nunito Medium"/>
                <a:ea typeface="Nunito Medium"/>
                <a:cs typeface="Nunito Medium"/>
                <a:sym typeface="Nunito Medium"/>
              </a:rPr>
              <a:t>Empirical study:            </a:t>
            </a:r>
            <a:r>
              <a:rPr lang="en-GB" sz="1500" i="1">
                <a:solidFill>
                  <a:schemeClr val="lt1"/>
                </a:solidFill>
                <a:latin typeface="Nunito Medium"/>
                <a:ea typeface="Nunito Medium"/>
                <a:cs typeface="Nunito Medium"/>
                <a:sym typeface="Nunito Medium"/>
              </a:rPr>
              <a:t>               Impact of framing on </a:t>
            </a:r>
            <a:r>
              <a:rPr lang="en-GB" sz="1500" b="1" i="1">
                <a:solidFill>
                  <a:schemeClr val="lt1"/>
                </a:solidFill>
                <a:latin typeface="Nunito"/>
                <a:ea typeface="Nunito"/>
                <a:cs typeface="Nunito"/>
                <a:sym typeface="Nunito"/>
              </a:rPr>
              <a:t>privacy disclosure</a:t>
            </a:r>
            <a:r>
              <a:rPr lang="en-GB" sz="1500" i="1">
                <a:solidFill>
                  <a:schemeClr val="lt1"/>
                </a:solidFill>
                <a:latin typeface="Nunito Medium"/>
                <a:ea typeface="Nunito Medium"/>
                <a:cs typeface="Nunito Medium"/>
                <a:sym typeface="Nunito Medium"/>
              </a:rPr>
              <a:t> in mobile apps</a:t>
            </a:r>
            <a:endParaRPr sz="1500" i="1">
              <a:solidFill>
                <a:schemeClr val="lt1"/>
              </a:solidFill>
              <a:latin typeface="Nunito Medium"/>
              <a:ea typeface="Nunito Medium"/>
              <a:cs typeface="Nunito Medium"/>
              <a:sym typeface="Nunito Medium"/>
            </a:endParaRPr>
          </a:p>
        </p:txBody>
      </p:sp>
      <p:pic>
        <p:nvPicPr>
          <p:cNvPr id="678" name="Google Shape;678;p72"/>
          <p:cNvPicPr preferRelativeResize="0"/>
          <p:nvPr/>
        </p:nvPicPr>
        <p:blipFill>
          <a:blip r:embed="rId6">
            <a:alphaModFix/>
          </a:blip>
          <a:stretch>
            <a:fillRect/>
          </a:stretch>
        </p:blipFill>
        <p:spPr>
          <a:xfrm>
            <a:off x="516487" y="1731762"/>
            <a:ext cx="869476" cy="869476"/>
          </a:xfrm>
          <a:prstGeom prst="rect">
            <a:avLst/>
          </a:prstGeom>
          <a:noFill/>
          <a:ln>
            <a:noFill/>
          </a:ln>
        </p:spPr>
      </p:pic>
      <p:pic>
        <p:nvPicPr>
          <p:cNvPr id="679" name="Google Shape;679;p72"/>
          <p:cNvPicPr preferRelativeResize="0"/>
          <p:nvPr/>
        </p:nvPicPr>
        <p:blipFill>
          <a:blip r:embed="rId7">
            <a:alphaModFix/>
          </a:blip>
          <a:stretch>
            <a:fillRect/>
          </a:stretch>
        </p:blipFill>
        <p:spPr>
          <a:xfrm>
            <a:off x="404475" y="3444487"/>
            <a:ext cx="1076851" cy="1076851"/>
          </a:xfrm>
          <a:prstGeom prst="rect">
            <a:avLst/>
          </a:prstGeom>
          <a:noFill/>
          <a:ln>
            <a:noFill/>
          </a:ln>
        </p:spPr>
      </p:pic>
      <p:sp>
        <p:nvSpPr>
          <p:cNvPr id="680" name="Google Shape;680;p72"/>
          <p:cNvSpPr/>
          <p:nvPr/>
        </p:nvSpPr>
        <p:spPr>
          <a:xfrm>
            <a:off x="469805" y="3300375"/>
            <a:ext cx="3187800" cy="1267500"/>
          </a:xfrm>
          <a:prstGeom prst="roundRect">
            <a:avLst>
              <a:gd name="adj" fmla="val 5814"/>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8DE"/>
        </a:solidFill>
        <a:effectLst/>
      </p:bgPr>
    </p:bg>
    <p:spTree>
      <p:nvGrpSpPr>
        <p:cNvPr id="1" name="Shape 696"/>
        <p:cNvGrpSpPr/>
        <p:nvPr/>
      </p:nvGrpSpPr>
      <p:grpSpPr>
        <a:xfrm>
          <a:off x="0" y="0"/>
          <a:ext cx="0" cy="0"/>
          <a:chOff x="0" y="0"/>
          <a:chExt cx="0" cy="0"/>
        </a:xfrm>
      </p:grpSpPr>
      <p:pic>
        <p:nvPicPr>
          <p:cNvPr id="697" name="Google Shape;697;p75"/>
          <p:cNvPicPr preferRelativeResize="0"/>
          <p:nvPr/>
        </p:nvPicPr>
        <p:blipFill>
          <a:blip r:embed="rId3">
            <a:alphaModFix/>
          </a:blip>
          <a:stretch>
            <a:fillRect/>
          </a:stretch>
        </p:blipFill>
        <p:spPr>
          <a:xfrm>
            <a:off x="-255050" y="4382775"/>
            <a:ext cx="9835576" cy="942100"/>
          </a:xfrm>
          <a:prstGeom prst="rect">
            <a:avLst/>
          </a:prstGeom>
          <a:noFill/>
          <a:ln>
            <a:noFill/>
          </a:ln>
        </p:spPr>
      </p:pic>
      <p:sp>
        <p:nvSpPr>
          <p:cNvPr id="698" name="Google Shape;698;p75"/>
          <p:cNvSpPr txBox="1">
            <a:spLocks noGrp="1"/>
          </p:cNvSpPr>
          <p:nvPr>
            <p:ph type="ctrTitle" idx="4294967295"/>
          </p:nvPr>
        </p:nvSpPr>
        <p:spPr>
          <a:xfrm>
            <a:off x="2457700" y="1095769"/>
            <a:ext cx="5754900" cy="1849500"/>
          </a:xfrm>
          <a:prstGeom prst="rect">
            <a:avLst/>
          </a:prstGeom>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GB" sz="3500" b="1">
                <a:solidFill>
                  <a:schemeClr val="lt1"/>
                </a:solidFill>
                <a:highlight>
                  <a:srgbClr val="00A8DE"/>
                </a:highlight>
                <a:latin typeface="Nunito"/>
                <a:ea typeface="Nunito"/>
                <a:cs typeface="Nunito"/>
                <a:sym typeface="Nunito"/>
              </a:rPr>
              <a:t>Thank you for your attention!</a:t>
            </a:r>
            <a:endParaRPr sz="2500">
              <a:solidFill>
                <a:srgbClr val="00A8DE"/>
              </a:solidFill>
              <a:highlight>
                <a:schemeClr val="lt1"/>
              </a:highlight>
              <a:latin typeface="Roboto"/>
              <a:ea typeface="Roboto"/>
              <a:cs typeface="Roboto"/>
              <a:sym typeface="Roboto"/>
            </a:endParaRPr>
          </a:p>
        </p:txBody>
      </p:sp>
      <p:sp>
        <p:nvSpPr>
          <p:cNvPr id="699" name="Google Shape;699;p75"/>
          <p:cNvSpPr txBox="1"/>
          <p:nvPr/>
        </p:nvSpPr>
        <p:spPr>
          <a:xfrm>
            <a:off x="221250" y="3746250"/>
            <a:ext cx="5835900" cy="2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000">
              <a:solidFill>
                <a:srgbClr val="222222"/>
              </a:solidFill>
              <a:highlight>
                <a:srgbClr val="FFFFFF"/>
              </a:highlight>
              <a:latin typeface="Nunito Light"/>
              <a:ea typeface="Nunito Light"/>
              <a:cs typeface="Nunito Light"/>
              <a:sym typeface="Nunito Light"/>
            </a:endParaRPr>
          </a:p>
        </p:txBody>
      </p:sp>
      <p:sp>
        <p:nvSpPr>
          <p:cNvPr id="700" name="Google Shape;700;p75"/>
          <p:cNvSpPr/>
          <p:nvPr/>
        </p:nvSpPr>
        <p:spPr>
          <a:xfrm>
            <a:off x="706825" y="1355274"/>
            <a:ext cx="1285200" cy="12852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1" name="Google Shape;701;p75"/>
          <p:cNvPicPr preferRelativeResize="0"/>
          <p:nvPr/>
        </p:nvPicPr>
        <p:blipFill>
          <a:blip r:embed="rId4">
            <a:alphaModFix/>
          </a:blip>
          <a:stretch>
            <a:fillRect/>
          </a:stretch>
        </p:blipFill>
        <p:spPr>
          <a:xfrm>
            <a:off x="706825" y="1355275"/>
            <a:ext cx="1285200" cy="1285200"/>
          </a:xfrm>
          <a:prstGeom prst="rect">
            <a:avLst/>
          </a:prstGeom>
          <a:noFill/>
          <a:ln>
            <a:noFill/>
          </a:ln>
        </p:spPr>
      </p:pic>
      <p:sp>
        <p:nvSpPr>
          <p:cNvPr id="702" name="Google Shape;702;p75"/>
          <p:cNvSpPr/>
          <p:nvPr/>
        </p:nvSpPr>
        <p:spPr>
          <a:xfrm>
            <a:off x="-255050" y="210389"/>
            <a:ext cx="4327500" cy="295200"/>
          </a:xfrm>
          <a:prstGeom prst="roundRect">
            <a:avLst>
              <a:gd name="adj" fmla="val 50000"/>
            </a:avLst>
          </a:prstGeom>
          <a:solidFill>
            <a:srgbClr val="9933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3" name="Google Shape;703;p75"/>
          <p:cNvSpPr txBox="1"/>
          <p:nvPr/>
        </p:nvSpPr>
        <p:spPr>
          <a:xfrm>
            <a:off x="0" y="265589"/>
            <a:ext cx="40335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200" b="1">
                <a:solidFill>
                  <a:schemeClr val="lt1"/>
                </a:solidFill>
                <a:latin typeface="Roboto"/>
                <a:ea typeface="Roboto"/>
                <a:cs typeface="Roboto"/>
                <a:sym typeface="Roboto"/>
              </a:rPr>
              <a:t>    Euro USEC 2023 </a:t>
            </a:r>
            <a:r>
              <a:rPr lang="en-GB" sz="1200">
                <a:solidFill>
                  <a:schemeClr val="lt1"/>
                </a:solidFill>
                <a:latin typeface="Roboto Light"/>
                <a:ea typeface="Roboto Light"/>
                <a:cs typeface="Roboto Light"/>
                <a:sym typeface="Roboto Light"/>
              </a:rPr>
              <a:t>October 16 &amp; 17, Copenhagen, Denmark</a:t>
            </a:r>
            <a:endParaRPr sz="900">
              <a:solidFill>
                <a:schemeClr val="lt1"/>
              </a:solidFill>
              <a:latin typeface="Roboto Light"/>
              <a:ea typeface="Roboto Light"/>
              <a:cs typeface="Roboto Light"/>
              <a:sym typeface="Roboto Light"/>
            </a:endParaRPr>
          </a:p>
        </p:txBody>
      </p:sp>
      <p:pic>
        <p:nvPicPr>
          <p:cNvPr id="704" name="Google Shape;704;p75"/>
          <p:cNvPicPr preferRelativeResize="0"/>
          <p:nvPr/>
        </p:nvPicPr>
        <p:blipFill>
          <a:blip r:embed="rId5">
            <a:alphaModFix/>
          </a:blip>
          <a:stretch>
            <a:fillRect/>
          </a:stretch>
        </p:blipFill>
        <p:spPr>
          <a:xfrm>
            <a:off x="7854400" y="210397"/>
            <a:ext cx="1013650" cy="295200"/>
          </a:xfrm>
          <a:prstGeom prst="rect">
            <a:avLst/>
          </a:prstGeom>
          <a:noFill/>
          <a:ln>
            <a:noFill/>
          </a:ln>
        </p:spPr>
      </p:pic>
      <p:sp>
        <p:nvSpPr>
          <p:cNvPr id="705" name="Google Shape;705;p75"/>
          <p:cNvSpPr txBox="1"/>
          <p:nvPr/>
        </p:nvSpPr>
        <p:spPr>
          <a:xfrm>
            <a:off x="5934850" y="173350"/>
            <a:ext cx="1969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chemeClr val="lt1"/>
                </a:solidFill>
              </a:rPr>
              <a:t>SUPPORTED BY THE LUXEMBOURG</a:t>
            </a:r>
            <a:endParaRPr sz="600">
              <a:solidFill>
                <a:schemeClr val="lt1"/>
              </a:solidFill>
            </a:endParaRPr>
          </a:p>
          <a:p>
            <a:pPr marL="0" lvl="0" indent="0" algn="l" rtl="0">
              <a:spcBef>
                <a:spcPts val="0"/>
              </a:spcBef>
              <a:spcAft>
                <a:spcPts val="0"/>
              </a:spcAft>
              <a:buNone/>
            </a:pPr>
            <a:r>
              <a:rPr lang="en-GB" sz="600">
                <a:solidFill>
                  <a:schemeClr val="lt1"/>
                </a:solidFill>
              </a:rPr>
              <a:t>NATIONAL RESEARCH FUND (FNR) IS/14717072</a:t>
            </a:r>
            <a:endParaRPr sz="600">
              <a:solidFill>
                <a:schemeClr val="lt1"/>
              </a:solidFill>
            </a:endParaRPr>
          </a:p>
        </p:txBody>
      </p:sp>
      <p:sp>
        <p:nvSpPr>
          <p:cNvPr id="706" name="Google Shape;706;p75"/>
          <p:cNvSpPr txBox="1"/>
          <p:nvPr/>
        </p:nvSpPr>
        <p:spPr>
          <a:xfrm>
            <a:off x="607150" y="3512250"/>
            <a:ext cx="3093900" cy="7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r>
              <a:rPr lang="en-GB" sz="1000" dirty="0">
                <a:solidFill>
                  <a:srgbClr val="222222"/>
                </a:solidFill>
                <a:highlight>
                  <a:srgbClr val="FFFFFF"/>
                </a:highlight>
                <a:latin typeface="Nunito Light"/>
                <a:ea typeface="Nunito Light"/>
                <a:cs typeface="Nunito Light"/>
                <a:sym typeface="Nunito Light"/>
              </a:rPr>
              <a:t>Photo by</a:t>
            </a:r>
            <a:r>
              <a:rPr lang="en-GB" sz="1000" dirty="0">
                <a:solidFill>
                  <a:srgbClr val="222222"/>
                </a:solidFill>
                <a:highlight>
                  <a:srgbClr val="FFFFFF"/>
                </a:highlight>
                <a:uFill>
                  <a:noFill/>
                </a:uFill>
                <a:latin typeface="Nunito Light"/>
                <a:ea typeface="Nunito Light"/>
                <a:cs typeface="Nunito Light"/>
                <a:sym typeface="Nunito Light"/>
                <a:hlinkClick r:id="rId6">
                  <a:extLst>
                    <a:ext uri="{A12FA001-AC4F-418D-AE19-62706E023703}">
                      <ahyp:hlinkClr xmlns:ahyp="http://schemas.microsoft.com/office/drawing/2018/hyperlinkcolor" val="tx"/>
                    </a:ext>
                  </a:extLst>
                </a:hlinkClick>
              </a:rPr>
              <a:t> Tengyart</a:t>
            </a:r>
            <a:r>
              <a:rPr lang="en-GB" sz="1000" dirty="0">
                <a:solidFill>
                  <a:srgbClr val="222222"/>
                </a:solidFill>
                <a:highlight>
                  <a:srgbClr val="FFFFFF"/>
                </a:highlight>
                <a:latin typeface="Nunito Light"/>
                <a:ea typeface="Nunito Light"/>
                <a:cs typeface="Nunito Light"/>
                <a:sym typeface="Nunito Light"/>
              </a:rPr>
              <a:t> on</a:t>
            </a:r>
            <a:r>
              <a:rPr lang="en-GB" sz="1000" dirty="0">
                <a:solidFill>
                  <a:srgbClr val="222222"/>
                </a:solidFill>
                <a:highlight>
                  <a:srgbClr val="FFFFFF"/>
                </a:highlight>
                <a:uFill>
                  <a:noFill/>
                </a:uFill>
                <a:latin typeface="Nunito Light"/>
                <a:ea typeface="Nunito Light"/>
                <a:cs typeface="Nunito Light"/>
                <a:sym typeface="Nunito Light"/>
                <a:hlinkClick r:id="rId7">
                  <a:extLst>
                    <a:ext uri="{A12FA001-AC4F-418D-AE19-62706E023703}">
                      <ahyp:hlinkClr xmlns:ahyp="http://schemas.microsoft.com/office/drawing/2018/hyperlinkcolor" val="tx"/>
                    </a:ext>
                  </a:extLst>
                </a:hlinkClick>
              </a:rPr>
              <a:t> Unsplash</a:t>
            </a:r>
            <a:endParaRPr sz="1000" dirty="0">
              <a:solidFill>
                <a:srgbClr val="222222"/>
              </a:solidFill>
              <a:highlight>
                <a:srgbClr val="FFFFFF"/>
              </a:highlight>
              <a:latin typeface="Nunito Light"/>
              <a:ea typeface="Nunito Light"/>
              <a:cs typeface="Nunito Light"/>
              <a:sym typeface="Nunito Light"/>
            </a:endParaRPr>
          </a:p>
          <a:p>
            <a:pPr marL="0" marR="0" lvl="0" indent="0" algn="l" rtl="0">
              <a:lnSpc>
                <a:spcPct val="100000"/>
              </a:lnSpc>
              <a:spcBef>
                <a:spcPts val="0"/>
              </a:spcBef>
              <a:spcAft>
                <a:spcPts val="0"/>
              </a:spcAft>
              <a:buNone/>
            </a:pPr>
            <a:r>
              <a:rPr lang="en-GB" sz="1000" dirty="0">
                <a:solidFill>
                  <a:srgbClr val="222222"/>
                </a:solidFill>
                <a:highlight>
                  <a:srgbClr val="FFFFFF"/>
                </a:highlight>
                <a:latin typeface="Nunito Light"/>
                <a:ea typeface="Nunito Light"/>
                <a:cs typeface="Nunito Light"/>
                <a:sym typeface="Nunito Light"/>
              </a:rPr>
              <a:t>Photo by </a:t>
            </a:r>
            <a:r>
              <a:rPr lang="en-GB" sz="1000" dirty="0">
                <a:solidFill>
                  <a:srgbClr val="222222"/>
                </a:solidFill>
                <a:highlight>
                  <a:srgbClr val="FFFFFF"/>
                </a:highlight>
                <a:uFill>
                  <a:noFill/>
                </a:uFill>
                <a:latin typeface="Nunito Light"/>
                <a:ea typeface="Nunito Light"/>
                <a:cs typeface="Nunito Light"/>
                <a:sym typeface="Nunito Light"/>
                <a:hlinkClick r:id="rId8">
                  <a:extLst>
                    <a:ext uri="{A12FA001-AC4F-418D-AE19-62706E023703}">
                      <ahyp:hlinkClr xmlns:ahyp="http://schemas.microsoft.com/office/drawing/2018/hyperlinkcolor" val="tx"/>
                    </a:ext>
                  </a:extLst>
                </a:hlinkClick>
              </a:rPr>
              <a:t>Sivani Bandaru</a:t>
            </a:r>
            <a:r>
              <a:rPr lang="en-GB" sz="1000" dirty="0">
                <a:solidFill>
                  <a:srgbClr val="222222"/>
                </a:solidFill>
                <a:highlight>
                  <a:srgbClr val="FFFFFF"/>
                </a:highlight>
                <a:latin typeface="Nunito Light"/>
                <a:ea typeface="Nunito Light"/>
                <a:cs typeface="Nunito Light"/>
                <a:sym typeface="Nunito Light"/>
              </a:rPr>
              <a:t> on </a:t>
            </a:r>
            <a:r>
              <a:rPr lang="en-GB" sz="1000" dirty="0">
                <a:solidFill>
                  <a:srgbClr val="222222"/>
                </a:solidFill>
                <a:highlight>
                  <a:srgbClr val="FFFFFF"/>
                </a:highlight>
                <a:uFill>
                  <a:noFill/>
                </a:uFill>
                <a:latin typeface="Nunito Light"/>
                <a:ea typeface="Nunito Light"/>
                <a:cs typeface="Nunito Light"/>
                <a:sym typeface="Nunito Light"/>
                <a:hlinkClick r:id="rId9">
                  <a:extLst>
                    <a:ext uri="{A12FA001-AC4F-418D-AE19-62706E023703}">
                      <ahyp:hlinkClr xmlns:ahyp="http://schemas.microsoft.com/office/drawing/2018/hyperlinkcolor" val="tx"/>
                    </a:ext>
                  </a:extLst>
                </a:hlinkClick>
              </a:rPr>
              <a:t>Unsplash</a:t>
            </a:r>
            <a:endParaRPr sz="1000" dirty="0">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endParaRPr sz="1000" dirty="0">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r>
              <a:rPr lang="en-GB" sz="1000" dirty="0">
                <a:solidFill>
                  <a:srgbClr val="222222"/>
                </a:solidFill>
                <a:highlight>
                  <a:srgbClr val="FFFFFF"/>
                </a:highlight>
                <a:latin typeface="Nunito Light"/>
                <a:ea typeface="Nunito Light"/>
                <a:cs typeface="Nunito Light"/>
                <a:sym typeface="Nunito Light"/>
              </a:rPr>
              <a:t>Icons: </a:t>
            </a:r>
            <a:r>
              <a:rPr lang="en-GB" sz="1000" dirty="0" err="1">
                <a:solidFill>
                  <a:srgbClr val="222222"/>
                </a:solidFill>
                <a:highlight>
                  <a:srgbClr val="FFFFFF"/>
                </a:highlight>
                <a:latin typeface="Nunito Light"/>
                <a:ea typeface="Nunito Light"/>
                <a:cs typeface="Nunito Light"/>
                <a:sym typeface="Nunito Light"/>
              </a:rPr>
              <a:t>Thenounproject.com</a:t>
            </a:r>
            <a:endParaRPr sz="1000" dirty="0">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endParaRPr sz="1000" dirty="0">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r>
              <a:rPr lang="en-GB" sz="1000" dirty="0">
                <a:solidFill>
                  <a:srgbClr val="222222"/>
                </a:solidFill>
                <a:highlight>
                  <a:srgbClr val="FFFFFF"/>
                </a:highlight>
                <a:latin typeface="Nunito Light"/>
                <a:ea typeface="Nunito Light"/>
                <a:cs typeface="Nunito Light"/>
                <a:sym typeface="Nunito Light"/>
              </a:rPr>
              <a:t>Presentation Design: Sophie Doublet</a:t>
            </a:r>
            <a:endParaRPr sz="1000" dirty="0">
              <a:solidFill>
                <a:srgbClr val="222222"/>
              </a:solidFill>
              <a:highlight>
                <a:srgbClr val="FFFFFF"/>
              </a:highlight>
              <a:latin typeface="Nunito Light"/>
              <a:ea typeface="Nunito Light"/>
              <a:cs typeface="Nunito Light"/>
              <a:sym typeface="Nuni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216" name="Google Shape;216;p42"/>
          <p:cNvGrpSpPr/>
          <p:nvPr/>
        </p:nvGrpSpPr>
        <p:grpSpPr>
          <a:xfrm>
            <a:off x="5691750" y="0"/>
            <a:ext cx="3452294" cy="5143500"/>
            <a:chOff x="0" y="0"/>
            <a:chExt cx="4146900" cy="5143500"/>
          </a:xfrm>
        </p:grpSpPr>
        <p:sp>
          <p:nvSpPr>
            <p:cNvPr id="217" name="Google Shape;217;p42"/>
            <p:cNvSpPr/>
            <p:nvPr/>
          </p:nvSpPr>
          <p:spPr>
            <a:xfrm>
              <a:off x="0" y="0"/>
              <a:ext cx="41469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2"/>
            <p:cNvSpPr txBox="1"/>
            <p:nvPr/>
          </p:nvSpPr>
          <p:spPr>
            <a:xfrm>
              <a:off x="271652" y="1604225"/>
              <a:ext cx="3603600" cy="209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chemeClr val="lt1"/>
                  </a:solidFill>
                  <a:latin typeface="Nunito"/>
                  <a:ea typeface="Nunito"/>
                  <a:cs typeface="Nunito"/>
                  <a:sym typeface="Nunito"/>
                </a:rPr>
                <a:t>Deceptive patterns</a:t>
              </a:r>
              <a:r>
                <a:rPr lang="en-GB" sz="1800">
                  <a:solidFill>
                    <a:schemeClr val="lt1"/>
                  </a:solidFill>
                  <a:latin typeface="Nunito Medium"/>
                  <a:ea typeface="Nunito Medium"/>
                  <a:cs typeface="Nunito Medium"/>
                  <a:sym typeface="Nunito Medium"/>
                </a:rPr>
                <a:t> (also known as “</a:t>
              </a:r>
              <a:r>
                <a:rPr lang="en-GB" sz="1800" i="1">
                  <a:solidFill>
                    <a:schemeClr val="lt1"/>
                  </a:solidFill>
                  <a:latin typeface="Nunito Medium"/>
                  <a:ea typeface="Nunito Medium"/>
                  <a:cs typeface="Nunito Medium"/>
                  <a:sym typeface="Nunito Medium"/>
                </a:rPr>
                <a:t>dark patterns</a:t>
              </a:r>
              <a:r>
                <a:rPr lang="en-GB" sz="1800">
                  <a:solidFill>
                    <a:schemeClr val="lt1"/>
                  </a:solidFill>
                  <a:latin typeface="Nunito Medium"/>
                  <a:ea typeface="Nunito Medium"/>
                  <a:cs typeface="Nunito Medium"/>
                  <a:sym typeface="Nunito Medium"/>
                </a:rPr>
                <a:t>”) are tricks used in websites and apps that make you do things that you didn't mean to, like buying or signing up for something. </a:t>
              </a:r>
              <a:endParaRPr sz="1600">
                <a:solidFill>
                  <a:schemeClr val="lt1"/>
                </a:solidFill>
                <a:latin typeface="Nunito Medium"/>
                <a:ea typeface="Nunito Medium"/>
                <a:cs typeface="Nunito Medium"/>
                <a:sym typeface="Nunito Medium"/>
              </a:endParaRPr>
            </a:p>
            <a:p>
              <a:pPr marL="0" lvl="0" indent="0" algn="l" rtl="0">
                <a:spcBef>
                  <a:spcPts val="0"/>
                </a:spcBef>
                <a:spcAft>
                  <a:spcPts val="0"/>
                </a:spcAft>
                <a:buNone/>
              </a:pPr>
              <a:endParaRPr sz="2300">
                <a:solidFill>
                  <a:schemeClr val="lt1"/>
                </a:solidFill>
                <a:latin typeface="Nunito Medium"/>
                <a:ea typeface="Nunito Medium"/>
                <a:cs typeface="Nunito Medium"/>
                <a:sym typeface="Nunito Medium"/>
              </a:endParaRPr>
            </a:p>
            <a:p>
              <a:pPr marL="0" lvl="0" indent="0" algn="l" rtl="0">
                <a:lnSpc>
                  <a:spcPct val="115000"/>
                </a:lnSpc>
                <a:spcBef>
                  <a:spcPts val="0"/>
                </a:spcBef>
                <a:spcAft>
                  <a:spcPts val="0"/>
                </a:spcAft>
                <a:buNone/>
              </a:pPr>
              <a:r>
                <a:rPr lang="en-GB" sz="1300" i="1">
                  <a:solidFill>
                    <a:schemeClr val="lt1"/>
                  </a:solidFill>
                  <a:latin typeface="Nunito Medium"/>
                  <a:ea typeface="Nunito Medium"/>
                  <a:cs typeface="Nunito Medium"/>
                  <a:sym typeface="Nunito Medium"/>
                </a:rPr>
                <a:t>For example:</a:t>
              </a:r>
              <a:endParaRPr sz="1300" i="1">
                <a:solidFill>
                  <a:schemeClr val="lt1"/>
                </a:solidFill>
                <a:latin typeface="Nunito Medium"/>
                <a:ea typeface="Nunito Medium"/>
                <a:cs typeface="Nunito Medium"/>
                <a:sym typeface="Nunito Medium"/>
              </a:endParaRPr>
            </a:p>
            <a:p>
              <a:pPr marL="457200" lvl="0" indent="-311150" algn="l" rtl="0">
                <a:lnSpc>
                  <a:spcPct val="115000"/>
                </a:lnSpc>
                <a:spcBef>
                  <a:spcPts val="0"/>
                </a:spcBef>
                <a:spcAft>
                  <a:spcPts val="0"/>
                </a:spcAft>
                <a:buClr>
                  <a:schemeClr val="lt1"/>
                </a:buClr>
                <a:buSzPts val="1300"/>
                <a:buFont typeface="Nunito Medium"/>
                <a:buChar char="●"/>
              </a:pPr>
              <a:r>
                <a:rPr lang="en-GB" sz="1300" i="1">
                  <a:solidFill>
                    <a:schemeClr val="lt1"/>
                  </a:solidFill>
                  <a:latin typeface="Nunito Medium"/>
                  <a:ea typeface="Nunito Medium"/>
                  <a:cs typeface="Nunito Medium"/>
                  <a:sym typeface="Nunito Medium"/>
                </a:rPr>
                <a:t>Trick wording</a:t>
              </a:r>
              <a:endParaRPr sz="1300" i="1">
                <a:solidFill>
                  <a:schemeClr val="lt1"/>
                </a:solidFill>
                <a:latin typeface="Nunito Medium"/>
                <a:ea typeface="Nunito Medium"/>
                <a:cs typeface="Nunito Medium"/>
                <a:sym typeface="Nunito Medium"/>
              </a:endParaRPr>
            </a:p>
            <a:p>
              <a:pPr marL="457200" lvl="0" indent="-311150" algn="l" rtl="0">
                <a:lnSpc>
                  <a:spcPct val="115000"/>
                </a:lnSpc>
                <a:spcBef>
                  <a:spcPts val="0"/>
                </a:spcBef>
                <a:spcAft>
                  <a:spcPts val="0"/>
                </a:spcAft>
                <a:buClr>
                  <a:schemeClr val="lt1"/>
                </a:buClr>
                <a:buSzPts val="1300"/>
                <a:buFont typeface="Nunito Medium"/>
                <a:buChar char="●"/>
              </a:pPr>
              <a:r>
                <a:rPr lang="en-GB" sz="1300" i="1">
                  <a:solidFill>
                    <a:schemeClr val="lt1"/>
                  </a:solidFill>
                  <a:latin typeface="Nunito Medium"/>
                  <a:ea typeface="Nunito Medium"/>
                  <a:cs typeface="Nunito Medium"/>
                  <a:sym typeface="Nunito Medium"/>
                </a:rPr>
                <a:t>Sneaking</a:t>
              </a:r>
              <a:endParaRPr sz="1300" i="1">
                <a:solidFill>
                  <a:schemeClr val="lt1"/>
                </a:solidFill>
                <a:latin typeface="Nunito Medium"/>
                <a:ea typeface="Nunito Medium"/>
                <a:cs typeface="Nunito Medium"/>
                <a:sym typeface="Nunito Medium"/>
              </a:endParaRPr>
            </a:p>
            <a:p>
              <a:pPr marL="457200" lvl="0" indent="-311150" algn="l" rtl="0">
                <a:lnSpc>
                  <a:spcPct val="115000"/>
                </a:lnSpc>
                <a:spcBef>
                  <a:spcPts val="0"/>
                </a:spcBef>
                <a:spcAft>
                  <a:spcPts val="0"/>
                </a:spcAft>
                <a:buClr>
                  <a:schemeClr val="lt1"/>
                </a:buClr>
                <a:buSzPts val="1300"/>
                <a:buFont typeface="Nunito Medium"/>
                <a:buChar char="●"/>
              </a:pPr>
              <a:r>
                <a:rPr lang="en-GB" sz="1300" i="1">
                  <a:solidFill>
                    <a:schemeClr val="lt1"/>
                  </a:solidFill>
                  <a:latin typeface="Nunito Medium"/>
                  <a:ea typeface="Nunito Medium"/>
                  <a:cs typeface="Nunito Medium"/>
                  <a:sym typeface="Nunito Medium"/>
                </a:rPr>
                <a:t>Obstruction</a:t>
              </a:r>
              <a:endParaRPr sz="1300" i="1">
                <a:solidFill>
                  <a:schemeClr val="lt1"/>
                </a:solidFill>
                <a:latin typeface="Nunito Medium"/>
                <a:ea typeface="Nunito Medium"/>
                <a:cs typeface="Nunito Medium"/>
                <a:sym typeface="Nunito Medium"/>
              </a:endParaRPr>
            </a:p>
            <a:p>
              <a:pPr marL="0" lvl="0" indent="0" algn="ctr" rtl="0">
                <a:lnSpc>
                  <a:spcPct val="115000"/>
                </a:lnSpc>
                <a:spcBef>
                  <a:spcPts val="0"/>
                </a:spcBef>
                <a:spcAft>
                  <a:spcPts val="0"/>
                </a:spcAft>
                <a:buNone/>
              </a:pPr>
              <a:endParaRPr i="1">
                <a:solidFill>
                  <a:schemeClr val="lt1"/>
                </a:solidFill>
                <a:latin typeface="Nunito Medium"/>
                <a:ea typeface="Nunito Medium"/>
                <a:cs typeface="Nunito Medium"/>
                <a:sym typeface="Nunito Medium"/>
              </a:endParaRPr>
            </a:p>
            <a:p>
              <a:pPr marL="0" lvl="0" indent="0" algn="ctr" rtl="0">
                <a:spcBef>
                  <a:spcPts val="0"/>
                </a:spcBef>
                <a:spcAft>
                  <a:spcPts val="0"/>
                </a:spcAft>
                <a:buNone/>
              </a:pPr>
              <a:endParaRPr>
                <a:solidFill>
                  <a:schemeClr val="lt1"/>
                </a:solidFill>
                <a:latin typeface="Nunito Medium"/>
                <a:ea typeface="Nunito Medium"/>
                <a:cs typeface="Nunito Medium"/>
                <a:sym typeface="Nunito Medium"/>
              </a:endParaRPr>
            </a:p>
          </p:txBody>
        </p:sp>
      </p:grpSp>
      <p:pic>
        <p:nvPicPr>
          <p:cNvPr id="219" name="Google Shape;219;p42"/>
          <p:cNvPicPr preferRelativeResize="0"/>
          <p:nvPr/>
        </p:nvPicPr>
        <p:blipFill>
          <a:blip r:embed="rId3">
            <a:alphaModFix/>
          </a:blip>
          <a:stretch>
            <a:fillRect/>
          </a:stretch>
        </p:blipFill>
        <p:spPr>
          <a:xfrm>
            <a:off x="468825" y="1671026"/>
            <a:ext cx="1781175" cy="2272277"/>
          </a:xfrm>
          <a:prstGeom prst="rect">
            <a:avLst/>
          </a:prstGeom>
          <a:noFill/>
          <a:ln>
            <a:noFill/>
          </a:ln>
        </p:spPr>
      </p:pic>
      <p:pic>
        <p:nvPicPr>
          <p:cNvPr id="220" name="Google Shape;220;p42"/>
          <p:cNvPicPr preferRelativeResize="0"/>
          <p:nvPr/>
        </p:nvPicPr>
        <p:blipFill>
          <a:blip r:embed="rId4">
            <a:alphaModFix/>
          </a:blip>
          <a:stretch>
            <a:fillRect/>
          </a:stretch>
        </p:blipFill>
        <p:spPr>
          <a:xfrm>
            <a:off x="2430150" y="2080369"/>
            <a:ext cx="3000000" cy="1579408"/>
          </a:xfrm>
          <a:prstGeom prst="rect">
            <a:avLst/>
          </a:prstGeom>
          <a:noFill/>
          <a:ln>
            <a:noFill/>
          </a:ln>
        </p:spPr>
      </p:pic>
      <p:sp>
        <p:nvSpPr>
          <p:cNvPr id="221" name="Google Shape;221;p42"/>
          <p:cNvSpPr txBox="1"/>
          <p:nvPr/>
        </p:nvSpPr>
        <p:spPr>
          <a:xfrm>
            <a:off x="246813" y="45551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rgbClr val="00A8DE"/>
                </a:solidFill>
                <a:latin typeface="Nunito Medium"/>
                <a:ea typeface="Nunito Medium"/>
                <a:cs typeface="Nunito Medium"/>
                <a:sym typeface="Nunito Medium"/>
              </a:rPr>
              <a:t>https://www.deceptive.design/</a:t>
            </a:r>
            <a:endParaRPr sz="1000">
              <a:solidFill>
                <a:srgbClr val="00A8DE"/>
              </a:solidFill>
              <a:latin typeface="Nunito Medium"/>
              <a:ea typeface="Nunito Medium"/>
              <a:cs typeface="Nunito Medium"/>
              <a:sym typeface="Nunito Medium"/>
            </a:endParaRPr>
          </a:p>
        </p:txBody>
      </p:sp>
      <p:sp>
        <p:nvSpPr>
          <p:cNvPr id="222" name="Google Shape;222;p42"/>
          <p:cNvSpPr/>
          <p:nvPr/>
        </p:nvSpPr>
        <p:spPr>
          <a:xfrm>
            <a:off x="373850" y="361525"/>
            <a:ext cx="3193200" cy="6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600" b="1">
                <a:solidFill>
                  <a:srgbClr val="00A8DE"/>
                </a:solidFill>
                <a:latin typeface="Nunito"/>
                <a:ea typeface="Nunito"/>
                <a:cs typeface="Nunito"/>
                <a:sym typeface="Nunito"/>
              </a:rPr>
              <a:t>Deceptive design patterns</a:t>
            </a:r>
            <a:endParaRPr sz="2600" b="1">
              <a:solidFill>
                <a:srgbClr val="00A8DE"/>
              </a:solidFill>
              <a:latin typeface="Nunito"/>
              <a:ea typeface="Nunito"/>
              <a:cs typeface="Nunito"/>
              <a:sym typeface="Nunito"/>
            </a:endParaRPr>
          </a:p>
        </p:txBody>
      </p:sp>
      <p:pic>
        <p:nvPicPr>
          <p:cNvPr id="223" name="Google Shape;223;p42"/>
          <p:cNvPicPr preferRelativeResize="0"/>
          <p:nvPr/>
        </p:nvPicPr>
        <p:blipFill>
          <a:blip r:embed="rId5">
            <a:alphaModFix amt="90000"/>
          </a:blip>
          <a:stretch>
            <a:fillRect/>
          </a:stretch>
        </p:blipFill>
        <p:spPr>
          <a:xfrm>
            <a:off x="6740335" y="315900"/>
            <a:ext cx="1355125" cy="1355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44"/>
          <p:cNvGrpSpPr/>
          <p:nvPr/>
        </p:nvGrpSpPr>
        <p:grpSpPr>
          <a:xfrm>
            <a:off x="0" y="-76200"/>
            <a:ext cx="4146900" cy="5219624"/>
            <a:chOff x="0" y="0"/>
            <a:chExt cx="4146900" cy="5143500"/>
          </a:xfrm>
        </p:grpSpPr>
        <p:sp>
          <p:nvSpPr>
            <p:cNvPr id="238" name="Google Shape;238;p44"/>
            <p:cNvSpPr/>
            <p:nvPr/>
          </p:nvSpPr>
          <p:spPr>
            <a:xfrm>
              <a:off x="0" y="0"/>
              <a:ext cx="41469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4"/>
            <p:cNvSpPr txBox="1"/>
            <p:nvPr/>
          </p:nvSpPr>
          <p:spPr>
            <a:xfrm>
              <a:off x="351475" y="1870850"/>
              <a:ext cx="3684600" cy="67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a:solidFill>
                    <a:schemeClr val="lt1"/>
                  </a:solidFill>
                  <a:latin typeface="Nunito Medium"/>
                  <a:ea typeface="Nunito Medium"/>
                  <a:cs typeface="Nunito Medium"/>
                  <a:sym typeface="Nunito Medium"/>
                </a:rPr>
                <a:t>EDPB condemns the implementation of “</a:t>
              </a:r>
              <a:r>
                <a:rPr lang="en-GB" sz="1600" b="1">
                  <a:solidFill>
                    <a:schemeClr val="lt1"/>
                  </a:solidFill>
                  <a:latin typeface="Nunito"/>
                  <a:ea typeface="Nunito"/>
                  <a:cs typeface="Nunito"/>
                  <a:sym typeface="Nunito"/>
                </a:rPr>
                <a:t>emotional steering</a:t>
              </a:r>
              <a:r>
                <a:rPr lang="en-GB" sz="1600">
                  <a:solidFill>
                    <a:schemeClr val="lt1"/>
                  </a:solidFill>
                  <a:latin typeface="Nunito Medium"/>
                  <a:ea typeface="Nunito Medium"/>
                  <a:cs typeface="Nunito Medium"/>
                  <a:sym typeface="Nunito Medium"/>
                </a:rPr>
                <a:t>”: </a:t>
              </a:r>
              <a:endParaRPr sz="1600">
                <a:solidFill>
                  <a:schemeClr val="lt1"/>
                </a:solidFill>
                <a:latin typeface="Nunito Medium"/>
                <a:ea typeface="Nunito Medium"/>
                <a:cs typeface="Nunito Medium"/>
                <a:sym typeface="Nunito Medium"/>
              </a:endParaRPr>
            </a:p>
            <a:p>
              <a:pPr marL="0" lvl="0" indent="0" algn="ctr" rtl="0">
                <a:spcBef>
                  <a:spcPts val="0"/>
                </a:spcBef>
                <a:spcAft>
                  <a:spcPts val="0"/>
                </a:spcAft>
                <a:buNone/>
              </a:pPr>
              <a:endParaRPr sz="1600">
                <a:solidFill>
                  <a:schemeClr val="lt1"/>
                </a:solidFill>
                <a:latin typeface="Nunito Medium"/>
                <a:ea typeface="Nunito Medium"/>
                <a:cs typeface="Nunito Medium"/>
                <a:sym typeface="Nunito Medium"/>
              </a:endParaRPr>
            </a:p>
          </p:txBody>
        </p:sp>
      </p:grpSp>
      <p:pic>
        <p:nvPicPr>
          <p:cNvPr id="240" name="Google Shape;240;p44"/>
          <p:cNvPicPr preferRelativeResize="0"/>
          <p:nvPr/>
        </p:nvPicPr>
        <p:blipFill rotWithShape="1">
          <a:blip r:embed="rId3">
            <a:alphaModFix/>
          </a:blip>
          <a:srcRect l="9074" t="5320" r="10552"/>
          <a:stretch/>
        </p:blipFill>
        <p:spPr>
          <a:xfrm>
            <a:off x="5323850" y="3022625"/>
            <a:ext cx="2777350" cy="1632775"/>
          </a:xfrm>
          <a:prstGeom prst="rect">
            <a:avLst/>
          </a:prstGeom>
          <a:noFill/>
          <a:ln>
            <a:noFill/>
          </a:ln>
        </p:spPr>
      </p:pic>
      <p:pic>
        <p:nvPicPr>
          <p:cNvPr id="241" name="Google Shape;241;p44"/>
          <p:cNvPicPr preferRelativeResize="0"/>
          <p:nvPr/>
        </p:nvPicPr>
        <p:blipFill rotWithShape="1">
          <a:blip r:embed="rId4">
            <a:alphaModFix/>
          </a:blip>
          <a:srcRect l="2016" r="4648"/>
          <a:stretch/>
        </p:blipFill>
        <p:spPr>
          <a:xfrm>
            <a:off x="4551950" y="566500"/>
            <a:ext cx="2719650" cy="1751050"/>
          </a:xfrm>
          <a:prstGeom prst="rect">
            <a:avLst/>
          </a:prstGeom>
          <a:noFill/>
          <a:ln>
            <a:noFill/>
          </a:ln>
        </p:spPr>
      </p:pic>
      <p:pic>
        <p:nvPicPr>
          <p:cNvPr id="242" name="Google Shape;242;p44"/>
          <p:cNvPicPr preferRelativeResize="0"/>
          <p:nvPr/>
        </p:nvPicPr>
        <p:blipFill>
          <a:blip r:embed="rId5">
            <a:alphaModFix/>
          </a:blip>
          <a:stretch>
            <a:fillRect/>
          </a:stretch>
        </p:blipFill>
        <p:spPr>
          <a:xfrm>
            <a:off x="7442019" y="498900"/>
            <a:ext cx="1494875" cy="1886250"/>
          </a:xfrm>
          <a:prstGeom prst="rect">
            <a:avLst/>
          </a:prstGeom>
          <a:noFill/>
          <a:ln>
            <a:noFill/>
          </a:ln>
        </p:spPr>
      </p:pic>
      <p:pic>
        <p:nvPicPr>
          <p:cNvPr id="243" name="Google Shape;243;p44"/>
          <p:cNvPicPr preferRelativeResize="0"/>
          <p:nvPr/>
        </p:nvPicPr>
        <p:blipFill rotWithShape="1">
          <a:blip r:embed="rId6">
            <a:alphaModFix amt="30000"/>
          </a:blip>
          <a:srcRect t="50000" b="9213"/>
          <a:stretch/>
        </p:blipFill>
        <p:spPr>
          <a:xfrm>
            <a:off x="0" y="4016202"/>
            <a:ext cx="4146898" cy="1127299"/>
          </a:xfrm>
          <a:prstGeom prst="rect">
            <a:avLst/>
          </a:prstGeom>
          <a:noFill/>
          <a:ln>
            <a:noFill/>
          </a:ln>
        </p:spPr>
      </p:pic>
      <p:sp>
        <p:nvSpPr>
          <p:cNvPr id="244" name="Google Shape;244;p44"/>
          <p:cNvSpPr/>
          <p:nvPr/>
        </p:nvSpPr>
        <p:spPr>
          <a:xfrm>
            <a:off x="373850" y="209125"/>
            <a:ext cx="3378900" cy="13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Loss-gain framing as deceptive </a:t>
            </a:r>
            <a:endParaRPr sz="2600" b="1">
              <a:solidFill>
                <a:schemeClr val="lt1"/>
              </a:solidFill>
              <a:latin typeface="Nunito"/>
              <a:ea typeface="Nunito"/>
              <a:cs typeface="Nunito"/>
              <a:sym typeface="Nunito"/>
            </a:endParaRPr>
          </a:p>
          <a:p>
            <a:pPr marL="0" lvl="0" indent="0" algn="ctr" rtl="0">
              <a:spcBef>
                <a:spcPts val="0"/>
              </a:spcBef>
              <a:spcAft>
                <a:spcPts val="0"/>
              </a:spcAft>
              <a:buNone/>
            </a:pPr>
            <a:r>
              <a:rPr lang="en-GB" sz="2600" b="1">
                <a:solidFill>
                  <a:schemeClr val="lt1"/>
                </a:solidFill>
                <a:latin typeface="Nunito"/>
                <a:ea typeface="Nunito"/>
                <a:cs typeface="Nunito"/>
                <a:sym typeface="Nunito"/>
              </a:rPr>
              <a:t>design patterns</a:t>
            </a:r>
            <a:endParaRPr sz="2600" b="1">
              <a:solidFill>
                <a:schemeClr val="lt1"/>
              </a:solidFill>
              <a:latin typeface="Nunito"/>
              <a:ea typeface="Nunito"/>
              <a:cs typeface="Nunito"/>
              <a:sym typeface="Nunito"/>
            </a:endParaRPr>
          </a:p>
        </p:txBody>
      </p:sp>
      <p:sp>
        <p:nvSpPr>
          <p:cNvPr id="245" name="Google Shape;245;p44"/>
          <p:cNvSpPr txBox="1"/>
          <p:nvPr/>
        </p:nvSpPr>
        <p:spPr>
          <a:xfrm>
            <a:off x="351475" y="2537550"/>
            <a:ext cx="35751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i="1">
                <a:solidFill>
                  <a:schemeClr val="lt1"/>
                </a:solidFill>
                <a:latin typeface="Nunito Medium"/>
                <a:ea typeface="Nunito Medium"/>
                <a:cs typeface="Nunito Medium"/>
                <a:sym typeface="Nunito Medium"/>
              </a:rPr>
              <a:t>“</a:t>
            </a:r>
            <a:r>
              <a:rPr lang="en-GB" i="1">
                <a:solidFill>
                  <a:schemeClr val="lt1"/>
                </a:solidFill>
                <a:latin typeface="Nunito"/>
                <a:ea typeface="Nunito"/>
                <a:cs typeface="Nunito"/>
                <a:sym typeface="Nunito"/>
              </a:rPr>
              <a:t>using wording or visual elements [...] in a way that conveys information to users in either a highly positive outlook, making  users feel good, safe or rewarded, or a highly negative one, making users feel anxious, guilty or punished”</a:t>
            </a:r>
            <a:endParaRPr i="1">
              <a:solidFill>
                <a:schemeClr val="lt1"/>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6"/>
          <p:cNvSpPr/>
          <p:nvPr/>
        </p:nvSpPr>
        <p:spPr>
          <a:xfrm>
            <a:off x="6616700" y="0"/>
            <a:ext cx="25272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8" name="Google Shape;258;p46"/>
          <p:cNvPicPr preferRelativeResize="0"/>
          <p:nvPr/>
        </p:nvPicPr>
        <p:blipFill rotWithShape="1">
          <a:blip r:embed="rId3">
            <a:alphaModFix amt="28000"/>
          </a:blip>
          <a:srcRect l="15988" t="5234" r="36776" b="40691"/>
          <a:stretch/>
        </p:blipFill>
        <p:spPr>
          <a:xfrm>
            <a:off x="6616701" y="0"/>
            <a:ext cx="2527301" cy="5143501"/>
          </a:xfrm>
          <a:prstGeom prst="rect">
            <a:avLst/>
          </a:prstGeom>
          <a:noFill/>
          <a:ln>
            <a:noFill/>
          </a:ln>
        </p:spPr>
      </p:pic>
      <p:sp>
        <p:nvSpPr>
          <p:cNvPr id="259" name="Google Shape;259;p46"/>
          <p:cNvSpPr/>
          <p:nvPr/>
        </p:nvSpPr>
        <p:spPr>
          <a:xfrm>
            <a:off x="6889400" y="1649875"/>
            <a:ext cx="1872000" cy="1872000"/>
          </a:xfrm>
          <a:prstGeom prst="ellipse">
            <a:avLst/>
          </a:prstGeom>
          <a:solidFill>
            <a:srgbClr val="00A8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60" name="Google Shape;260;p46"/>
          <p:cNvGrpSpPr/>
          <p:nvPr/>
        </p:nvGrpSpPr>
        <p:grpSpPr>
          <a:xfrm>
            <a:off x="7013600" y="1724887"/>
            <a:ext cx="1623600" cy="1526975"/>
            <a:chOff x="6935000" y="508000"/>
            <a:chExt cx="1623600" cy="1526975"/>
          </a:xfrm>
        </p:grpSpPr>
        <p:sp>
          <p:nvSpPr>
            <p:cNvPr id="261" name="Google Shape;261;p46"/>
            <p:cNvSpPr txBox="1"/>
            <p:nvPr/>
          </p:nvSpPr>
          <p:spPr>
            <a:xfrm>
              <a:off x="6935000" y="1142175"/>
              <a:ext cx="16236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Nunito Black"/>
                  <a:ea typeface="Nunito Black"/>
                  <a:cs typeface="Nunito Black"/>
                  <a:sym typeface="Nunito Black"/>
                </a:rPr>
                <a:t>D</a:t>
              </a:r>
              <a:r>
                <a:rPr lang="en-GB" sz="1500">
                  <a:solidFill>
                    <a:schemeClr val="lt1"/>
                  </a:solidFill>
                  <a:latin typeface="Nunito Black"/>
                  <a:ea typeface="Nunito Black"/>
                  <a:cs typeface="Nunito Black"/>
                  <a:sym typeface="Nunito Black"/>
                </a:rPr>
                <a:t>oes this really influence user choices?</a:t>
              </a:r>
              <a:endParaRPr sz="1500">
                <a:solidFill>
                  <a:schemeClr val="lt1"/>
                </a:solidFill>
                <a:latin typeface="Nunito Black"/>
                <a:ea typeface="Nunito Black"/>
                <a:cs typeface="Nunito Black"/>
                <a:sym typeface="Nunito Black"/>
              </a:endParaRPr>
            </a:p>
          </p:txBody>
        </p:sp>
        <p:pic>
          <p:nvPicPr>
            <p:cNvPr id="262" name="Google Shape;262;p46"/>
            <p:cNvPicPr preferRelativeResize="0"/>
            <p:nvPr/>
          </p:nvPicPr>
          <p:blipFill>
            <a:blip r:embed="rId4">
              <a:alphaModFix/>
            </a:blip>
            <a:stretch>
              <a:fillRect/>
            </a:stretch>
          </p:blipFill>
          <p:spPr>
            <a:xfrm>
              <a:off x="7359450" y="508000"/>
              <a:ext cx="774699" cy="774699"/>
            </a:xfrm>
            <a:prstGeom prst="rect">
              <a:avLst/>
            </a:prstGeom>
            <a:noFill/>
            <a:ln>
              <a:noFill/>
            </a:ln>
          </p:spPr>
        </p:pic>
      </p:grpSp>
      <p:sp>
        <p:nvSpPr>
          <p:cNvPr id="263" name="Google Shape;263;p46"/>
          <p:cNvSpPr/>
          <p:nvPr/>
        </p:nvSpPr>
        <p:spPr>
          <a:xfrm>
            <a:off x="258775" y="2146300"/>
            <a:ext cx="2999400" cy="27558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6"/>
          <p:cNvSpPr/>
          <p:nvPr/>
        </p:nvSpPr>
        <p:spPr>
          <a:xfrm>
            <a:off x="3450493" y="2146300"/>
            <a:ext cx="2891400" cy="27576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6"/>
          <p:cNvSpPr txBox="1"/>
          <p:nvPr/>
        </p:nvSpPr>
        <p:spPr>
          <a:xfrm>
            <a:off x="399025" y="3142475"/>
            <a:ext cx="2718900" cy="16623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0"/>
              </a:spcAft>
              <a:buNone/>
            </a:pPr>
            <a:r>
              <a:rPr lang="en-GB" sz="1800" b="1" i="1">
                <a:solidFill>
                  <a:srgbClr val="434343"/>
                </a:solidFill>
                <a:latin typeface="Nunito"/>
                <a:ea typeface="Nunito"/>
                <a:cs typeface="Nunito"/>
                <a:sym typeface="Nunito"/>
              </a:rPr>
              <a:t>The framing effect</a:t>
            </a:r>
            <a:endParaRPr sz="1800" b="1" i="1">
              <a:solidFill>
                <a:srgbClr val="434343"/>
              </a:solidFill>
              <a:latin typeface="Nunito"/>
              <a:ea typeface="Nunito"/>
              <a:cs typeface="Nunito"/>
              <a:sym typeface="Nunito"/>
            </a:endParaRPr>
          </a:p>
          <a:p>
            <a:pPr marL="0" lvl="0" indent="0" algn="ctr" rtl="0">
              <a:spcBef>
                <a:spcPts val="0"/>
              </a:spcBef>
              <a:spcAft>
                <a:spcPts val="0"/>
              </a:spcAft>
              <a:buNone/>
            </a:pPr>
            <a:r>
              <a:rPr lang="en-GB" sz="1600" b="1" i="1">
                <a:solidFill>
                  <a:srgbClr val="434343"/>
                </a:solidFill>
                <a:latin typeface="Nunito"/>
                <a:ea typeface="Nunito"/>
                <a:cs typeface="Nunito"/>
                <a:sym typeface="Nunito"/>
              </a:rPr>
              <a:t> </a:t>
            </a:r>
            <a:endParaRPr sz="1600">
              <a:solidFill>
                <a:srgbClr val="434343"/>
              </a:solidFill>
              <a:latin typeface="Nunito Medium"/>
              <a:ea typeface="Nunito Medium"/>
              <a:cs typeface="Nunito Medium"/>
              <a:sym typeface="Nunito Medium"/>
            </a:endParaRPr>
          </a:p>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Cognitive bias where people act differently based on </a:t>
            </a:r>
            <a:r>
              <a:rPr lang="en-GB" sz="1600" b="1">
                <a:solidFill>
                  <a:srgbClr val="00A8DE"/>
                </a:solidFill>
                <a:latin typeface="Nunito"/>
                <a:ea typeface="Nunito"/>
                <a:cs typeface="Nunito"/>
                <a:sym typeface="Nunito"/>
              </a:rPr>
              <a:t>how</a:t>
            </a:r>
            <a:r>
              <a:rPr lang="en-GB" sz="1600">
                <a:solidFill>
                  <a:srgbClr val="00A8DE"/>
                </a:solidFill>
                <a:latin typeface="Nunito Medium"/>
                <a:ea typeface="Nunito Medium"/>
                <a:cs typeface="Nunito Medium"/>
                <a:sym typeface="Nunito Medium"/>
              </a:rPr>
              <a:t> </a:t>
            </a:r>
            <a:r>
              <a:rPr lang="en-GB" sz="1600" b="1">
                <a:solidFill>
                  <a:srgbClr val="00A8DE"/>
                </a:solidFill>
                <a:latin typeface="Nunito"/>
                <a:ea typeface="Nunito"/>
                <a:cs typeface="Nunito"/>
                <a:sym typeface="Nunito"/>
              </a:rPr>
              <a:t>information is presented</a:t>
            </a:r>
            <a:endParaRPr sz="1600" b="1">
              <a:solidFill>
                <a:srgbClr val="00A8DE"/>
              </a:solidFill>
              <a:latin typeface="Nunito"/>
              <a:ea typeface="Nunito"/>
              <a:cs typeface="Nunito"/>
              <a:sym typeface="Nunito"/>
            </a:endParaRPr>
          </a:p>
          <a:p>
            <a:pPr marL="0" lvl="0" indent="0" algn="ctr" rtl="0">
              <a:spcBef>
                <a:spcPts val="0"/>
              </a:spcBef>
              <a:spcAft>
                <a:spcPts val="0"/>
              </a:spcAft>
              <a:buNone/>
            </a:pPr>
            <a:r>
              <a:rPr lang="en-GB" i="1">
                <a:solidFill>
                  <a:srgbClr val="434343"/>
                </a:solidFill>
                <a:latin typeface="Nunito Medium"/>
                <a:ea typeface="Nunito Medium"/>
                <a:cs typeface="Nunito Medium"/>
                <a:sym typeface="Nunito Medium"/>
              </a:rPr>
              <a:t>(and not in the information itself)</a:t>
            </a:r>
            <a:r>
              <a:rPr lang="en-GB">
                <a:solidFill>
                  <a:srgbClr val="434343"/>
                </a:solidFill>
                <a:latin typeface="Nunito Medium"/>
                <a:ea typeface="Nunito Medium"/>
                <a:cs typeface="Nunito Medium"/>
                <a:sym typeface="Nunito Medium"/>
              </a:rPr>
              <a:t>.</a:t>
            </a:r>
            <a:endParaRPr>
              <a:solidFill>
                <a:srgbClr val="434343"/>
              </a:solidFill>
              <a:latin typeface="Nunito Medium"/>
              <a:ea typeface="Nunito Medium"/>
              <a:cs typeface="Nunito Medium"/>
              <a:sym typeface="Nunito Medium"/>
            </a:endParaRPr>
          </a:p>
        </p:txBody>
      </p:sp>
      <p:sp>
        <p:nvSpPr>
          <p:cNvPr id="266" name="Google Shape;266;p46"/>
          <p:cNvSpPr/>
          <p:nvPr/>
        </p:nvSpPr>
        <p:spPr>
          <a:xfrm>
            <a:off x="373850" y="209125"/>
            <a:ext cx="3378900" cy="139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00A8DE"/>
                </a:solidFill>
                <a:latin typeface="Nunito"/>
                <a:ea typeface="Nunito"/>
                <a:cs typeface="Nunito"/>
                <a:sym typeface="Nunito"/>
              </a:rPr>
              <a:t>Loss-gain framing as deceptive </a:t>
            </a:r>
            <a:endParaRPr sz="2600" b="1">
              <a:solidFill>
                <a:srgbClr val="00A8DE"/>
              </a:solidFill>
              <a:latin typeface="Nunito"/>
              <a:ea typeface="Nunito"/>
              <a:cs typeface="Nunito"/>
              <a:sym typeface="Nunito"/>
            </a:endParaRPr>
          </a:p>
          <a:p>
            <a:pPr marL="0" lvl="0" indent="0" algn="ctr" rtl="0">
              <a:spcBef>
                <a:spcPts val="0"/>
              </a:spcBef>
              <a:spcAft>
                <a:spcPts val="0"/>
              </a:spcAft>
              <a:buNone/>
            </a:pPr>
            <a:r>
              <a:rPr lang="en-GB" sz="2600" b="1">
                <a:solidFill>
                  <a:srgbClr val="00A8DE"/>
                </a:solidFill>
                <a:latin typeface="Nunito"/>
                <a:ea typeface="Nunito"/>
                <a:cs typeface="Nunito"/>
                <a:sym typeface="Nunito"/>
              </a:rPr>
              <a:t>design patterns</a:t>
            </a:r>
            <a:endParaRPr sz="2600" b="1">
              <a:solidFill>
                <a:schemeClr val="lt1"/>
              </a:solidFill>
              <a:latin typeface="Nunito"/>
              <a:ea typeface="Nunito"/>
              <a:cs typeface="Nunito"/>
              <a:sym typeface="Nunito"/>
            </a:endParaRPr>
          </a:p>
        </p:txBody>
      </p:sp>
      <p:sp>
        <p:nvSpPr>
          <p:cNvPr id="267" name="Google Shape;267;p46"/>
          <p:cNvSpPr txBox="1"/>
          <p:nvPr/>
        </p:nvSpPr>
        <p:spPr>
          <a:xfrm>
            <a:off x="3509593" y="3127025"/>
            <a:ext cx="2773200" cy="16932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0"/>
              </a:spcAft>
              <a:buNone/>
            </a:pPr>
            <a:r>
              <a:rPr lang="en-GB" sz="1800" b="1" i="1">
                <a:solidFill>
                  <a:srgbClr val="434343"/>
                </a:solidFill>
                <a:latin typeface="Nunito"/>
                <a:ea typeface="Nunito"/>
                <a:cs typeface="Nunito"/>
                <a:sym typeface="Nunito"/>
              </a:rPr>
              <a:t>Loss-gain framing</a:t>
            </a:r>
            <a:endParaRPr sz="1800" b="1" i="1">
              <a:solidFill>
                <a:srgbClr val="434343"/>
              </a:solidFill>
              <a:latin typeface="Nunito"/>
              <a:ea typeface="Nunito"/>
              <a:cs typeface="Nunito"/>
              <a:sym typeface="Nunito"/>
            </a:endParaRPr>
          </a:p>
          <a:p>
            <a:pPr marL="0" lvl="0" indent="0" algn="ctr" rtl="0">
              <a:spcBef>
                <a:spcPts val="0"/>
              </a:spcBef>
              <a:spcAft>
                <a:spcPts val="0"/>
              </a:spcAft>
              <a:buNone/>
            </a:pPr>
            <a:r>
              <a:rPr lang="en-GB" sz="1600" b="1" i="1">
                <a:solidFill>
                  <a:srgbClr val="434343"/>
                </a:solidFill>
                <a:latin typeface="Nunito"/>
                <a:ea typeface="Nunito"/>
                <a:cs typeface="Nunito"/>
                <a:sym typeface="Nunito"/>
              </a:rPr>
              <a:t> </a:t>
            </a:r>
            <a:endParaRPr sz="1600">
              <a:solidFill>
                <a:srgbClr val="434343"/>
              </a:solidFill>
              <a:latin typeface="Nunito Medium"/>
              <a:ea typeface="Nunito Medium"/>
              <a:cs typeface="Nunito Medium"/>
              <a:sym typeface="Nunito Medium"/>
            </a:endParaRPr>
          </a:p>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Presenting information in terms of potential </a:t>
            </a:r>
            <a:r>
              <a:rPr lang="en-GB" sz="1600" b="1">
                <a:solidFill>
                  <a:srgbClr val="00A8DE"/>
                </a:solidFill>
                <a:latin typeface="Nunito"/>
                <a:ea typeface="Nunito"/>
                <a:cs typeface="Nunito"/>
                <a:sym typeface="Nunito"/>
              </a:rPr>
              <a:t>losses</a:t>
            </a:r>
            <a:r>
              <a:rPr lang="en-GB" sz="1600">
                <a:solidFill>
                  <a:srgbClr val="434343"/>
                </a:solidFill>
                <a:latin typeface="Nunito Medium"/>
                <a:ea typeface="Nunito Medium"/>
                <a:cs typeface="Nunito Medium"/>
                <a:sym typeface="Nunito Medium"/>
              </a:rPr>
              <a:t> or </a:t>
            </a:r>
            <a:r>
              <a:rPr lang="en-GB" sz="1600" b="1">
                <a:solidFill>
                  <a:srgbClr val="00A8DE"/>
                </a:solidFill>
                <a:latin typeface="Nunito"/>
                <a:ea typeface="Nunito"/>
                <a:cs typeface="Nunito"/>
                <a:sym typeface="Nunito"/>
              </a:rPr>
              <a:t>gains</a:t>
            </a:r>
            <a:r>
              <a:rPr lang="en-GB" sz="1600">
                <a:solidFill>
                  <a:srgbClr val="434343"/>
                </a:solidFill>
                <a:latin typeface="Nunito Medium"/>
                <a:ea typeface="Nunito Medium"/>
                <a:cs typeface="Nunito Medium"/>
                <a:sym typeface="Nunito Medium"/>
              </a:rPr>
              <a:t> to influence decisions.</a:t>
            </a:r>
            <a:endParaRPr sz="1600">
              <a:solidFill>
                <a:srgbClr val="434343"/>
              </a:solidFill>
              <a:latin typeface="Nunito Medium"/>
              <a:ea typeface="Nunito Medium"/>
              <a:cs typeface="Nunito Medium"/>
              <a:sym typeface="Nunito Medium"/>
            </a:endParaRPr>
          </a:p>
          <a:p>
            <a:pPr marL="0" lvl="0" indent="0" algn="l" rtl="0">
              <a:spcBef>
                <a:spcPts val="0"/>
              </a:spcBef>
              <a:spcAft>
                <a:spcPts val="0"/>
              </a:spcAft>
              <a:buNone/>
            </a:pPr>
            <a:endParaRPr sz="1600">
              <a:solidFill>
                <a:srgbClr val="434343"/>
              </a:solidFill>
              <a:latin typeface="Nunito Medium"/>
              <a:ea typeface="Nunito Medium"/>
              <a:cs typeface="Nunito Medium"/>
              <a:sym typeface="Nunito Medium"/>
            </a:endParaRPr>
          </a:p>
        </p:txBody>
      </p:sp>
      <p:grpSp>
        <p:nvGrpSpPr>
          <p:cNvPr id="268" name="Google Shape;268;p46"/>
          <p:cNvGrpSpPr/>
          <p:nvPr/>
        </p:nvGrpSpPr>
        <p:grpSpPr>
          <a:xfrm>
            <a:off x="258775" y="2000187"/>
            <a:ext cx="1171375" cy="1171375"/>
            <a:chOff x="258775" y="2000187"/>
            <a:chExt cx="1171375" cy="1171375"/>
          </a:xfrm>
        </p:grpSpPr>
        <p:pic>
          <p:nvPicPr>
            <p:cNvPr id="269" name="Google Shape;269;p46"/>
            <p:cNvPicPr preferRelativeResize="0"/>
            <p:nvPr/>
          </p:nvPicPr>
          <p:blipFill>
            <a:blip r:embed="rId5">
              <a:alphaModFix/>
            </a:blip>
            <a:stretch>
              <a:fillRect/>
            </a:stretch>
          </p:blipFill>
          <p:spPr>
            <a:xfrm>
              <a:off x="258775" y="2000187"/>
              <a:ext cx="1171375" cy="1171375"/>
            </a:xfrm>
            <a:prstGeom prst="rect">
              <a:avLst/>
            </a:prstGeom>
            <a:noFill/>
            <a:ln>
              <a:noFill/>
            </a:ln>
          </p:spPr>
        </p:pic>
        <p:sp>
          <p:nvSpPr>
            <p:cNvPr id="270" name="Google Shape;270;p46"/>
            <p:cNvSpPr/>
            <p:nvPr/>
          </p:nvSpPr>
          <p:spPr>
            <a:xfrm>
              <a:off x="740213" y="2472163"/>
              <a:ext cx="208500" cy="22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271" name="Google Shape;271;p46"/>
          <p:cNvPicPr preferRelativeResize="0"/>
          <p:nvPr/>
        </p:nvPicPr>
        <p:blipFill>
          <a:blip r:embed="rId6">
            <a:alphaModFix/>
          </a:blip>
          <a:stretch>
            <a:fillRect/>
          </a:stretch>
        </p:blipFill>
        <p:spPr>
          <a:xfrm>
            <a:off x="3512487" y="2227612"/>
            <a:ext cx="869476" cy="869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p:nvPr/>
        </p:nvSpPr>
        <p:spPr>
          <a:xfrm>
            <a:off x="411175" y="1908550"/>
            <a:ext cx="5759400" cy="12627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8"/>
          <p:cNvSpPr/>
          <p:nvPr/>
        </p:nvSpPr>
        <p:spPr>
          <a:xfrm>
            <a:off x="411175" y="3285175"/>
            <a:ext cx="5759400" cy="1262700"/>
          </a:xfrm>
          <a:prstGeom prst="roundRect">
            <a:avLst>
              <a:gd name="adj" fmla="val 5814"/>
            </a:avLst>
          </a:prstGeom>
          <a:noFill/>
          <a:ln w="9525" cap="flat" cmpd="sng">
            <a:solidFill>
              <a:srgbClr val="00A8DE"/>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8"/>
          <p:cNvSpPr/>
          <p:nvPr/>
        </p:nvSpPr>
        <p:spPr>
          <a:xfrm>
            <a:off x="373850" y="209125"/>
            <a:ext cx="4235700" cy="6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600" b="1">
                <a:solidFill>
                  <a:srgbClr val="00A8DE"/>
                </a:solidFill>
                <a:latin typeface="Nunito"/>
                <a:ea typeface="Nunito"/>
                <a:cs typeface="Nunito"/>
                <a:sym typeface="Nunito"/>
              </a:rPr>
              <a:t>Our Research Questions </a:t>
            </a:r>
            <a:endParaRPr sz="2600" b="1">
              <a:solidFill>
                <a:srgbClr val="00A8DE"/>
              </a:solidFill>
              <a:latin typeface="Nunito"/>
              <a:ea typeface="Nunito"/>
              <a:cs typeface="Nunito"/>
              <a:sym typeface="Nunito"/>
            </a:endParaRPr>
          </a:p>
        </p:txBody>
      </p:sp>
      <p:sp>
        <p:nvSpPr>
          <p:cNvPr id="285" name="Google Shape;285;p48"/>
          <p:cNvSpPr txBox="1"/>
          <p:nvPr/>
        </p:nvSpPr>
        <p:spPr>
          <a:xfrm>
            <a:off x="538044" y="2332150"/>
            <a:ext cx="690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rgbClr val="00A8DE"/>
                </a:solidFill>
                <a:latin typeface="Nunito"/>
                <a:ea typeface="Nunito"/>
                <a:cs typeface="Nunito"/>
                <a:sym typeface="Nunito"/>
              </a:rPr>
              <a:t>RQ1</a:t>
            </a:r>
            <a:endParaRPr sz="1500" b="1">
              <a:solidFill>
                <a:srgbClr val="00A8DE"/>
              </a:solidFill>
              <a:latin typeface="Nunito"/>
              <a:ea typeface="Nunito"/>
              <a:cs typeface="Nunito"/>
              <a:sym typeface="Nunito"/>
            </a:endParaRPr>
          </a:p>
        </p:txBody>
      </p:sp>
      <p:sp>
        <p:nvSpPr>
          <p:cNvPr id="286" name="Google Shape;286;p48"/>
          <p:cNvSpPr txBox="1"/>
          <p:nvPr/>
        </p:nvSpPr>
        <p:spPr>
          <a:xfrm>
            <a:off x="538044" y="3708775"/>
            <a:ext cx="690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rgbClr val="00A8DE"/>
                </a:solidFill>
                <a:latin typeface="Nunito"/>
                <a:ea typeface="Nunito"/>
                <a:cs typeface="Nunito"/>
                <a:sym typeface="Nunito"/>
              </a:rPr>
              <a:t>RQ2</a:t>
            </a:r>
            <a:endParaRPr sz="1500" b="1">
              <a:solidFill>
                <a:srgbClr val="00A8DE"/>
              </a:solidFill>
              <a:latin typeface="Nunito"/>
              <a:ea typeface="Nunito"/>
              <a:cs typeface="Nunito"/>
              <a:sym typeface="Nunito"/>
            </a:endParaRPr>
          </a:p>
        </p:txBody>
      </p:sp>
      <p:sp>
        <p:nvSpPr>
          <p:cNvPr id="287" name="Google Shape;287;p48"/>
          <p:cNvSpPr txBox="1"/>
          <p:nvPr/>
        </p:nvSpPr>
        <p:spPr>
          <a:xfrm>
            <a:off x="1380425" y="2316700"/>
            <a:ext cx="43767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1700">
                <a:solidFill>
                  <a:schemeClr val="dk1"/>
                </a:solidFill>
                <a:latin typeface="Nunito Medium"/>
                <a:ea typeface="Nunito Medium"/>
                <a:cs typeface="Nunito Medium"/>
                <a:sym typeface="Nunito Medium"/>
              </a:rPr>
              <a:t>…influence users’ disclosure </a:t>
            </a:r>
            <a:r>
              <a:rPr lang="en-GB" sz="1700" b="1">
                <a:solidFill>
                  <a:schemeClr val="dk1"/>
                </a:solidFill>
                <a:latin typeface="Nunito"/>
                <a:ea typeface="Nunito"/>
                <a:cs typeface="Nunito"/>
                <a:sym typeface="Nunito"/>
              </a:rPr>
              <a:t>behaviour</a:t>
            </a:r>
            <a:r>
              <a:rPr lang="en-GB" sz="1700">
                <a:solidFill>
                  <a:schemeClr val="dk1"/>
                </a:solidFill>
                <a:latin typeface="Nunito Medium"/>
                <a:ea typeface="Nunito Medium"/>
                <a:cs typeface="Nunito Medium"/>
                <a:sym typeface="Nunito Medium"/>
              </a:rPr>
              <a:t>?</a:t>
            </a:r>
            <a:endParaRPr sz="1700">
              <a:solidFill>
                <a:schemeClr val="dk1"/>
              </a:solidFill>
              <a:latin typeface="Nunito Medium"/>
              <a:ea typeface="Nunito Medium"/>
              <a:cs typeface="Nunito Medium"/>
              <a:sym typeface="Nunito Medium"/>
            </a:endParaRPr>
          </a:p>
        </p:txBody>
      </p:sp>
      <p:sp>
        <p:nvSpPr>
          <p:cNvPr id="288" name="Google Shape;288;p48"/>
          <p:cNvSpPr txBox="1"/>
          <p:nvPr/>
        </p:nvSpPr>
        <p:spPr>
          <a:xfrm>
            <a:off x="1380425" y="3562525"/>
            <a:ext cx="46374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GB" sz="1700">
                <a:solidFill>
                  <a:schemeClr val="dk1"/>
                </a:solidFill>
                <a:latin typeface="Nunito Medium"/>
                <a:ea typeface="Nunito Medium"/>
                <a:cs typeface="Nunito Medium"/>
                <a:sym typeface="Nunito Medium"/>
              </a:rPr>
              <a:t>…influence people’s perception of </a:t>
            </a:r>
            <a:r>
              <a:rPr lang="en-GB" sz="1700" b="1">
                <a:solidFill>
                  <a:schemeClr val="dk1"/>
                </a:solidFill>
                <a:latin typeface="Nunito"/>
                <a:ea typeface="Nunito"/>
                <a:cs typeface="Nunito"/>
                <a:sym typeface="Nunito"/>
              </a:rPr>
              <a:t>being informed</a:t>
            </a:r>
            <a:r>
              <a:rPr lang="en-GB" sz="1700">
                <a:solidFill>
                  <a:schemeClr val="dk1"/>
                </a:solidFill>
                <a:latin typeface="Nunito Medium"/>
                <a:ea typeface="Nunito Medium"/>
                <a:cs typeface="Nunito Medium"/>
                <a:sym typeface="Nunito Medium"/>
              </a:rPr>
              <a:t> and their </a:t>
            </a:r>
            <a:r>
              <a:rPr lang="en-GB" sz="1700" b="1">
                <a:solidFill>
                  <a:schemeClr val="dk1"/>
                </a:solidFill>
                <a:latin typeface="Nunito"/>
                <a:ea typeface="Nunito"/>
                <a:cs typeface="Nunito"/>
                <a:sym typeface="Nunito"/>
              </a:rPr>
              <a:t>trust</a:t>
            </a:r>
            <a:r>
              <a:rPr lang="en-GB" sz="1700">
                <a:solidFill>
                  <a:schemeClr val="dk1"/>
                </a:solidFill>
                <a:latin typeface="Nunito Medium"/>
                <a:ea typeface="Nunito Medium"/>
                <a:cs typeface="Nunito Medium"/>
                <a:sym typeface="Nunito Medium"/>
              </a:rPr>
              <a:t> in the request?</a:t>
            </a:r>
            <a:endParaRPr sz="1700">
              <a:solidFill>
                <a:schemeClr val="dk1"/>
              </a:solidFill>
              <a:latin typeface="Nunito Medium"/>
              <a:ea typeface="Nunito Medium"/>
              <a:cs typeface="Nunito Medium"/>
              <a:sym typeface="Nunito Medium"/>
            </a:endParaRPr>
          </a:p>
        </p:txBody>
      </p:sp>
      <p:sp>
        <p:nvSpPr>
          <p:cNvPr id="289" name="Google Shape;289;p48"/>
          <p:cNvSpPr/>
          <p:nvPr/>
        </p:nvSpPr>
        <p:spPr>
          <a:xfrm>
            <a:off x="6616700" y="0"/>
            <a:ext cx="25272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48"/>
          <p:cNvPicPr preferRelativeResize="0"/>
          <p:nvPr/>
        </p:nvPicPr>
        <p:blipFill rotWithShape="1">
          <a:blip r:embed="rId3">
            <a:alphaModFix amt="28000"/>
          </a:blip>
          <a:srcRect l="15988" t="5234" r="36776" b="40691"/>
          <a:stretch/>
        </p:blipFill>
        <p:spPr>
          <a:xfrm>
            <a:off x="6616701" y="0"/>
            <a:ext cx="2527301" cy="5143501"/>
          </a:xfrm>
          <a:prstGeom prst="rect">
            <a:avLst/>
          </a:prstGeom>
          <a:noFill/>
          <a:ln>
            <a:noFill/>
          </a:ln>
        </p:spPr>
      </p:pic>
      <p:sp>
        <p:nvSpPr>
          <p:cNvPr id="291" name="Google Shape;291;p48"/>
          <p:cNvSpPr/>
          <p:nvPr/>
        </p:nvSpPr>
        <p:spPr>
          <a:xfrm>
            <a:off x="6889400" y="1649875"/>
            <a:ext cx="1872000" cy="1872000"/>
          </a:xfrm>
          <a:prstGeom prst="ellipse">
            <a:avLst/>
          </a:prstGeom>
          <a:solidFill>
            <a:srgbClr val="00A8D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92" name="Google Shape;292;p48"/>
          <p:cNvGrpSpPr/>
          <p:nvPr/>
        </p:nvGrpSpPr>
        <p:grpSpPr>
          <a:xfrm>
            <a:off x="7013600" y="1724887"/>
            <a:ext cx="1623600" cy="1526975"/>
            <a:chOff x="6935000" y="508000"/>
            <a:chExt cx="1623600" cy="1526975"/>
          </a:xfrm>
        </p:grpSpPr>
        <p:sp>
          <p:nvSpPr>
            <p:cNvPr id="293" name="Google Shape;293;p48"/>
            <p:cNvSpPr txBox="1"/>
            <p:nvPr/>
          </p:nvSpPr>
          <p:spPr>
            <a:xfrm>
              <a:off x="6935000" y="1142175"/>
              <a:ext cx="16236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lt1"/>
                  </a:solidFill>
                  <a:latin typeface="Nunito Black"/>
                  <a:ea typeface="Nunito Black"/>
                  <a:cs typeface="Nunito Black"/>
                  <a:sym typeface="Nunito Black"/>
                </a:rPr>
                <a:t>D</a:t>
              </a:r>
              <a:r>
                <a:rPr lang="en-GB" sz="1500">
                  <a:solidFill>
                    <a:schemeClr val="lt1"/>
                  </a:solidFill>
                  <a:latin typeface="Nunito Black"/>
                  <a:ea typeface="Nunito Black"/>
                  <a:cs typeface="Nunito Black"/>
                  <a:sym typeface="Nunito Black"/>
                </a:rPr>
                <a:t>oes this really influence user choices?</a:t>
              </a:r>
              <a:endParaRPr sz="1500">
                <a:solidFill>
                  <a:schemeClr val="lt1"/>
                </a:solidFill>
                <a:latin typeface="Nunito Black"/>
                <a:ea typeface="Nunito Black"/>
                <a:cs typeface="Nunito Black"/>
                <a:sym typeface="Nunito Black"/>
              </a:endParaRPr>
            </a:p>
          </p:txBody>
        </p:sp>
        <p:pic>
          <p:nvPicPr>
            <p:cNvPr id="294" name="Google Shape;294;p48"/>
            <p:cNvPicPr preferRelativeResize="0"/>
            <p:nvPr/>
          </p:nvPicPr>
          <p:blipFill>
            <a:blip r:embed="rId4">
              <a:alphaModFix/>
            </a:blip>
            <a:stretch>
              <a:fillRect/>
            </a:stretch>
          </p:blipFill>
          <p:spPr>
            <a:xfrm>
              <a:off x="7359450" y="508000"/>
              <a:ext cx="774699" cy="774699"/>
            </a:xfrm>
            <a:prstGeom prst="rect">
              <a:avLst/>
            </a:prstGeom>
            <a:noFill/>
            <a:ln>
              <a:noFill/>
            </a:ln>
          </p:spPr>
        </p:pic>
      </p:grpSp>
      <p:sp>
        <p:nvSpPr>
          <p:cNvPr id="295" name="Google Shape;295;p48"/>
          <p:cNvSpPr txBox="1"/>
          <p:nvPr/>
        </p:nvSpPr>
        <p:spPr>
          <a:xfrm>
            <a:off x="461850" y="1244463"/>
            <a:ext cx="5759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GB" sz="1900" b="1">
                <a:solidFill>
                  <a:schemeClr val="dk1"/>
                </a:solidFill>
                <a:latin typeface="Nunito"/>
                <a:ea typeface="Nunito"/>
                <a:cs typeface="Nunito"/>
                <a:sym typeface="Nunito"/>
              </a:rPr>
              <a:t>How does framing of app permission requests… </a:t>
            </a:r>
            <a:endParaRPr sz="16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p:nvPr/>
        </p:nvSpPr>
        <p:spPr>
          <a:xfrm>
            <a:off x="2299825" y="1188600"/>
            <a:ext cx="10752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high certainty</a:t>
            </a:r>
            <a:endParaRPr>
              <a:latin typeface="Calibri"/>
              <a:ea typeface="Calibri"/>
              <a:cs typeface="Calibri"/>
              <a:sym typeface="Calibri"/>
            </a:endParaRPr>
          </a:p>
        </p:txBody>
      </p:sp>
      <p:sp>
        <p:nvSpPr>
          <p:cNvPr id="312" name="Google Shape;312;p50"/>
          <p:cNvSpPr txBox="1"/>
          <p:nvPr/>
        </p:nvSpPr>
        <p:spPr>
          <a:xfrm>
            <a:off x="164375" y="4283400"/>
            <a:ext cx="3719400" cy="70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00" i="1">
                <a:solidFill>
                  <a:srgbClr val="222222"/>
                </a:solidFill>
                <a:highlight>
                  <a:srgbClr val="FFFFFF"/>
                </a:highlight>
                <a:latin typeface="Nunito Light"/>
                <a:ea typeface="Nunito Light"/>
                <a:cs typeface="Nunito Light"/>
                <a:sym typeface="Nunito Light"/>
              </a:rPr>
              <a:t>Use case selection via prestudy:</a:t>
            </a:r>
            <a:endParaRPr sz="700" i="1">
              <a:solidFill>
                <a:srgbClr val="222222"/>
              </a:solidFill>
              <a:highlight>
                <a:srgbClr val="FFFFFF"/>
              </a:highlight>
              <a:latin typeface="Nunito Light"/>
              <a:ea typeface="Nunito Light"/>
              <a:cs typeface="Nunito Light"/>
              <a:sym typeface="Nunito Light"/>
            </a:endParaRPr>
          </a:p>
          <a:p>
            <a:pPr marL="0" lvl="0" indent="0" algn="l" rtl="0">
              <a:spcBef>
                <a:spcPts val="0"/>
              </a:spcBef>
              <a:spcAft>
                <a:spcPts val="0"/>
              </a:spcAft>
              <a:buNone/>
            </a:pPr>
            <a:r>
              <a:rPr lang="en-GB" sz="700">
                <a:solidFill>
                  <a:srgbClr val="222222"/>
                </a:solidFill>
                <a:highlight>
                  <a:srgbClr val="FFFFFF"/>
                </a:highlight>
                <a:latin typeface="Nunito Light"/>
                <a:ea typeface="Nunito Light"/>
                <a:cs typeface="Nunito Light"/>
                <a:sym typeface="Nunito Light"/>
              </a:rPr>
              <a:t>Bongard-Blanchy, K., Sterckx, J. L., Rossi, A., Distler, V., Rivas, S., &amp; Koenig, V. (2022, June). An (Un) Necessary Evil-Users'(Un) Certainty about Smartphone App Permissions and Implications for Privacy Engineering. In </a:t>
            </a:r>
            <a:r>
              <a:rPr lang="en-GB" sz="700" i="1">
                <a:solidFill>
                  <a:srgbClr val="222222"/>
                </a:solidFill>
                <a:highlight>
                  <a:srgbClr val="FFFFFF"/>
                </a:highlight>
                <a:latin typeface="Nunito Light"/>
                <a:ea typeface="Nunito Light"/>
                <a:cs typeface="Nunito Light"/>
                <a:sym typeface="Nunito Light"/>
              </a:rPr>
              <a:t>2022 IEEE European Symposium on Security and Privacy Workshops (EuroS&amp;PW)</a:t>
            </a:r>
            <a:r>
              <a:rPr lang="en-GB" sz="700">
                <a:solidFill>
                  <a:srgbClr val="222222"/>
                </a:solidFill>
                <a:highlight>
                  <a:srgbClr val="FFFFFF"/>
                </a:highlight>
                <a:latin typeface="Nunito Light"/>
                <a:ea typeface="Nunito Light"/>
                <a:cs typeface="Nunito Light"/>
                <a:sym typeface="Nunito Light"/>
              </a:rPr>
              <a:t> (pp. 01-08). IEEE.</a:t>
            </a:r>
            <a:endParaRPr sz="1100">
              <a:latin typeface="Nunito Light"/>
              <a:ea typeface="Nunito Light"/>
              <a:cs typeface="Nunito Light"/>
              <a:sym typeface="Nunito Light"/>
            </a:endParaRPr>
          </a:p>
        </p:txBody>
      </p:sp>
      <p:pic>
        <p:nvPicPr>
          <p:cNvPr id="313" name="Google Shape;313;p50"/>
          <p:cNvPicPr preferRelativeResize="0"/>
          <p:nvPr/>
        </p:nvPicPr>
        <p:blipFill>
          <a:blip r:embed="rId3">
            <a:alphaModFix/>
          </a:blip>
          <a:stretch>
            <a:fillRect/>
          </a:stretch>
        </p:blipFill>
        <p:spPr>
          <a:xfrm>
            <a:off x="5011974" y="395245"/>
            <a:ext cx="3081921" cy="4671928"/>
          </a:xfrm>
          <a:prstGeom prst="rect">
            <a:avLst/>
          </a:prstGeom>
          <a:noFill/>
          <a:ln>
            <a:noFill/>
          </a:ln>
        </p:spPr>
      </p:pic>
      <p:sp>
        <p:nvSpPr>
          <p:cNvPr id="314" name="Google Shape;314;p50"/>
          <p:cNvSpPr/>
          <p:nvPr/>
        </p:nvSpPr>
        <p:spPr>
          <a:xfrm>
            <a:off x="4988466" y="933803"/>
            <a:ext cx="573900" cy="386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15" name="Google Shape;315;p50"/>
          <p:cNvGrpSpPr/>
          <p:nvPr/>
        </p:nvGrpSpPr>
        <p:grpSpPr>
          <a:xfrm>
            <a:off x="368225" y="209125"/>
            <a:ext cx="3921300" cy="3331575"/>
            <a:chOff x="368225" y="209125"/>
            <a:chExt cx="3921300" cy="3331575"/>
          </a:xfrm>
        </p:grpSpPr>
        <p:sp>
          <p:nvSpPr>
            <p:cNvPr id="316" name="Google Shape;316;p50"/>
            <p:cNvSpPr/>
            <p:nvPr/>
          </p:nvSpPr>
          <p:spPr>
            <a:xfrm>
              <a:off x="373850" y="209125"/>
              <a:ext cx="3378900" cy="77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600" b="1">
                  <a:solidFill>
                    <a:srgbClr val="00A8DE"/>
                  </a:solidFill>
                  <a:latin typeface="Nunito"/>
                  <a:ea typeface="Nunito"/>
                  <a:cs typeface="Nunito"/>
                  <a:sym typeface="Nunito"/>
                </a:rPr>
                <a:t>Study design</a:t>
              </a:r>
              <a:endParaRPr sz="2600" b="1">
                <a:solidFill>
                  <a:schemeClr val="lt1"/>
                </a:solidFill>
                <a:latin typeface="Nunito"/>
                <a:ea typeface="Nunito"/>
                <a:cs typeface="Nunito"/>
                <a:sym typeface="Nunito"/>
              </a:endParaRPr>
            </a:p>
          </p:txBody>
        </p:sp>
        <p:sp>
          <p:nvSpPr>
            <p:cNvPr id="317" name="Google Shape;317;p50"/>
            <p:cNvSpPr txBox="1"/>
            <p:nvPr/>
          </p:nvSpPr>
          <p:spPr>
            <a:xfrm>
              <a:off x="368225" y="1088200"/>
              <a:ext cx="3921300" cy="2452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rgbClr val="434343"/>
                </a:solidFill>
                <a:latin typeface="Nunito Medium"/>
                <a:ea typeface="Nunito Medium"/>
                <a:cs typeface="Nunito Medium"/>
                <a:sym typeface="Nunito Medium"/>
              </a:endParaRPr>
            </a:p>
            <a:p>
              <a:pPr marL="0" lvl="0" indent="0" algn="l" rtl="0">
                <a:spcBef>
                  <a:spcPts val="0"/>
                </a:spcBef>
                <a:spcAft>
                  <a:spcPts val="0"/>
                </a:spcAft>
                <a:buNone/>
              </a:pPr>
              <a:r>
                <a:rPr lang="en-GB" sz="1600" i="1">
                  <a:solidFill>
                    <a:srgbClr val="434343"/>
                  </a:solidFill>
                  <a:latin typeface="Nunito Medium"/>
                  <a:ea typeface="Nunito Medium"/>
                  <a:cs typeface="Nunito Medium"/>
                  <a:sym typeface="Nunito Medium"/>
                </a:rPr>
                <a:t>Use case: </a:t>
              </a:r>
              <a:endParaRPr sz="1600" i="1">
                <a:solidFill>
                  <a:srgbClr val="434343"/>
                </a:solidFill>
                <a:latin typeface="Nunito Medium"/>
                <a:ea typeface="Nunito Medium"/>
                <a:cs typeface="Nunito Medium"/>
                <a:sym typeface="Nunito Medium"/>
              </a:endParaRPr>
            </a:p>
            <a:p>
              <a:pPr marL="0" lvl="0" indent="0" algn="l" rtl="0">
                <a:spcBef>
                  <a:spcPts val="0"/>
                </a:spcBef>
                <a:spcAft>
                  <a:spcPts val="0"/>
                </a:spcAft>
                <a:buNone/>
              </a:pPr>
              <a:r>
                <a:rPr lang="en-GB" sz="1600" b="1">
                  <a:solidFill>
                    <a:srgbClr val="434343"/>
                  </a:solidFill>
                  <a:latin typeface="Nunito"/>
                  <a:ea typeface="Nunito"/>
                  <a:cs typeface="Nunito"/>
                  <a:sym typeface="Nunito"/>
                </a:rPr>
                <a:t>App permission </a:t>
              </a:r>
              <a:r>
                <a:rPr lang="en-GB" sz="1600">
                  <a:solidFill>
                    <a:srgbClr val="434343"/>
                  </a:solidFill>
                  <a:latin typeface="Nunito Medium"/>
                  <a:ea typeface="Nunito Medium"/>
                  <a:cs typeface="Nunito Medium"/>
                  <a:sym typeface="Nunito Medium"/>
                </a:rPr>
                <a:t>requests - privacy risk</a:t>
              </a:r>
              <a:endParaRPr sz="1600">
                <a:solidFill>
                  <a:srgbClr val="434343"/>
                </a:solidFill>
                <a:latin typeface="Nunito Medium"/>
                <a:ea typeface="Nunito Medium"/>
                <a:cs typeface="Nunito Medium"/>
                <a:sym typeface="Nunito Medium"/>
              </a:endParaRPr>
            </a:p>
            <a:p>
              <a:pPr marL="457200" lvl="0" indent="0" algn="l" rtl="0">
                <a:spcBef>
                  <a:spcPts val="0"/>
                </a:spcBef>
                <a:spcAft>
                  <a:spcPts val="0"/>
                </a:spcAft>
                <a:buNone/>
              </a:pPr>
              <a:endParaRPr sz="1600">
                <a:solidFill>
                  <a:srgbClr val="434343"/>
                </a:solidFill>
                <a:latin typeface="Nunito Medium"/>
                <a:ea typeface="Nunito Medium"/>
                <a:cs typeface="Nunito Medium"/>
                <a:sym typeface="Nunito Medium"/>
              </a:endParaRPr>
            </a:p>
            <a:p>
              <a:pPr marL="457200" lvl="0" indent="0" algn="l" rtl="0">
                <a:spcBef>
                  <a:spcPts val="0"/>
                </a:spcBef>
                <a:spcAft>
                  <a:spcPts val="0"/>
                </a:spcAft>
                <a:buNone/>
              </a:pPr>
              <a:endParaRPr sz="1600">
                <a:solidFill>
                  <a:srgbClr val="434343"/>
                </a:solidFill>
                <a:latin typeface="Nunito Medium"/>
                <a:ea typeface="Nunito Medium"/>
                <a:cs typeface="Nunito Medium"/>
                <a:sym typeface="Nunito Medium"/>
              </a:endParaRPr>
            </a:p>
            <a:p>
              <a:pPr marL="0" lvl="0" indent="0" algn="l" rtl="0">
                <a:spcBef>
                  <a:spcPts val="0"/>
                </a:spcBef>
                <a:spcAft>
                  <a:spcPts val="0"/>
                </a:spcAft>
                <a:buClr>
                  <a:schemeClr val="dk1"/>
                </a:buClr>
                <a:buSzPts val="1100"/>
                <a:buFont typeface="Arial"/>
                <a:buNone/>
              </a:pPr>
              <a:r>
                <a:rPr lang="en-GB" sz="1600" b="1">
                  <a:solidFill>
                    <a:srgbClr val="434343"/>
                  </a:solidFill>
                  <a:latin typeface="Nunito"/>
                  <a:ea typeface="Nunito"/>
                  <a:cs typeface="Nunito"/>
                  <a:sym typeface="Nunito"/>
                </a:rPr>
                <a:t>9 variations of the same interface</a:t>
              </a:r>
              <a:endParaRPr sz="1600" b="1">
                <a:solidFill>
                  <a:srgbClr val="434343"/>
                </a:solidFill>
                <a:latin typeface="Nunito"/>
                <a:ea typeface="Nunito"/>
                <a:cs typeface="Nunito"/>
                <a:sym typeface="Nunito"/>
              </a:endParaRPr>
            </a:p>
            <a:p>
              <a:pPr marL="0" lvl="0" indent="0" algn="l" rtl="0">
                <a:spcBef>
                  <a:spcPts val="0"/>
                </a:spcBef>
                <a:spcAft>
                  <a:spcPts val="0"/>
                </a:spcAft>
                <a:buNone/>
              </a:pPr>
              <a:endParaRPr sz="1600" b="1">
                <a:solidFill>
                  <a:srgbClr val="434343"/>
                </a:solidFill>
                <a:latin typeface="Nunito"/>
                <a:ea typeface="Nunito"/>
                <a:cs typeface="Nunito"/>
                <a:sym typeface="Nunito"/>
              </a:endParaRPr>
            </a:p>
            <a:p>
              <a:pPr marL="0" lvl="0" indent="0" algn="l" rtl="0">
                <a:spcBef>
                  <a:spcPts val="0"/>
                </a:spcBef>
                <a:spcAft>
                  <a:spcPts val="0"/>
                </a:spcAft>
                <a:buNone/>
              </a:pPr>
              <a:r>
                <a:rPr lang="en-GB" sz="1600" b="1">
                  <a:solidFill>
                    <a:srgbClr val="434343"/>
                  </a:solidFill>
                  <a:latin typeface="Nunito"/>
                  <a:ea typeface="Nunito"/>
                  <a:cs typeface="Nunito"/>
                  <a:sym typeface="Nunito"/>
                </a:rPr>
                <a:t>Certainty</a:t>
              </a:r>
              <a:r>
                <a:rPr lang="en-GB" sz="1600">
                  <a:solidFill>
                    <a:srgbClr val="434343"/>
                  </a:solidFill>
                  <a:latin typeface="Nunito Medium"/>
                  <a:ea typeface="Nunito Medium"/>
                  <a:cs typeface="Nunito Medium"/>
                  <a:sym typeface="Nunito Medium"/>
                </a:rPr>
                <a:t> as key factor</a:t>
              </a:r>
              <a:endParaRPr sz="1600">
                <a:solidFill>
                  <a:srgbClr val="434343"/>
                </a:solidFill>
                <a:latin typeface="Nunito Medium"/>
                <a:ea typeface="Nunito Medium"/>
                <a:cs typeface="Nunito Medium"/>
                <a:sym typeface="Nunito Medium"/>
              </a:endParaRPr>
            </a:p>
            <a:p>
              <a:pPr marL="0" lvl="0" indent="0" algn="l" rtl="0">
                <a:spcBef>
                  <a:spcPts val="0"/>
                </a:spcBef>
                <a:spcAft>
                  <a:spcPts val="0"/>
                </a:spcAft>
                <a:buNone/>
              </a:pPr>
              <a:endParaRPr sz="1600" i="1">
                <a:solidFill>
                  <a:srgbClr val="434343"/>
                </a:solidFill>
                <a:latin typeface="Nunito Medium"/>
                <a:ea typeface="Nunito Medium"/>
                <a:cs typeface="Nunito Medium"/>
                <a:sym typeface="Nunito Medium"/>
              </a:endParaRPr>
            </a:p>
          </p:txBody>
        </p:sp>
      </p:grpSp>
      <p:sp>
        <p:nvSpPr>
          <p:cNvPr id="318" name="Google Shape;318;p50"/>
          <p:cNvSpPr txBox="1"/>
          <p:nvPr/>
        </p:nvSpPr>
        <p:spPr>
          <a:xfrm rot="-5400000">
            <a:off x="4901920" y="1266409"/>
            <a:ext cx="888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a:solidFill>
                  <a:srgbClr val="434343"/>
                </a:solidFill>
                <a:highlight>
                  <a:schemeClr val="lt1"/>
                </a:highlight>
                <a:latin typeface="Nunito"/>
                <a:ea typeface="Nunito"/>
                <a:cs typeface="Nunito"/>
                <a:sym typeface="Nunito"/>
              </a:rPr>
              <a:t>Location</a:t>
            </a:r>
            <a:endParaRPr sz="900">
              <a:highlight>
                <a:schemeClr val="lt1"/>
              </a:highlight>
            </a:endParaRPr>
          </a:p>
        </p:txBody>
      </p:sp>
      <p:sp>
        <p:nvSpPr>
          <p:cNvPr id="319" name="Google Shape;319;p50"/>
          <p:cNvSpPr txBox="1"/>
          <p:nvPr/>
        </p:nvSpPr>
        <p:spPr>
          <a:xfrm rot="-5400000">
            <a:off x="4901920" y="2725224"/>
            <a:ext cx="888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a:solidFill>
                  <a:srgbClr val="434343"/>
                </a:solidFill>
                <a:highlight>
                  <a:schemeClr val="lt1"/>
                </a:highlight>
                <a:latin typeface="Nunito"/>
                <a:ea typeface="Nunito"/>
                <a:cs typeface="Nunito"/>
                <a:sym typeface="Nunito"/>
              </a:rPr>
              <a:t>Storage</a:t>
            </a:r>
            <a:endParaRPr sz="900">
              <a:highlight>
                <a:schemeClr val="lt1"/>
              </a:highlight>
            </a:endParaRPr>
          </a:p>
        </p:txBody>
      </p:sp>
      <p:sp>
        <p:nvSpPr>
          <p:cNvPr id="320" name="Google Shape;320;p50"/>
          <p:cNvSpPr txBox="1"/>
          <p:nvPr/>
        </p:nvSpPr>
        <p:spPr>
          <a:xfrm rot="-5400000">
            <a:off x="4901920" y="4206572"/>
            <a:ext cx="888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a:solidFill>
                  <a:srgbClr val="434343"/>
                </a:solidFill>
                <a:highlight>
                  <a:schemeClr val="lt1"/>
                </a:highlight>
                <a:latin typeface="Nunito"/>
                <a:ea typeface="Nunito"/>
                <a:cs typeface="Nunito"/>
                <a:sym typeface="Nunito"/>
              </a:rPr>
              <a:t>Camera</a:t>
            </a:r>
            <a:endParaRPr sz="900">
              <a:highlight>
                <a:schemeClr val="lt1"/>
              </a:highlight>
            </a:endParaRPr>
          </a:p>
        </p:txBody>
      </p:sp>
      <p:pic>
        <p:nvPicPr>
          <p:cNvPr id="321" name="Google Shape;321;p50"/>
          <p:cNvPicPr preferRelativeResize="0"/>
          <p:nvPr/>
        </p:nvPicPr>
        <p:blipFill>
          <a:blip r:embed="rId4">
            <a:alphaModFix/>
          </a:blip>
          <a:stretch>
            <a:fillRect/>
          </a:stretch>
        </p:blipFill>
        <p:spPr>
          <a:xfrm>
            <a:off x="4617106" y="1024110"/>
            <a:ext cx="731194" cy="731194"/>
          </a:xfrm>
          <a:prstGeom prst="rect">
            <a:avLst/>
          </a:prstGeom>
          <a:noFill/>
          <a:ln>
            <a:noFill/>
          </a:ln>
        </p:spPr>
      </p:pic>
      <p:pic>
        <p:nvPicPr>
          <p:cNvPr id="322" name="Google Shape;322;p50"/>
          <p:cNvPicPr preferRelativeResize="0"/>
          <p:nvPr/>
        </p:nvPicPr>
        <p:blipFill>
          <a:blip r:embed="rId5">
            <a:alphaModFix/>
          </a:blip>
          <a:stretch>
            <a:fillRect/>
          </a:stretch>
        </p:blipFill>
        <p:spPr>
          <a:xfrm>
            <a:off x="4617106" y="2536629"/>
            <a:ext cx="731194" cy="731194"/>
          </a:xfrm>
          <a:prstGeom prst="rect">
            <a:avLst/>
          </a:prstGeom>
          <a:noFill/>
          <a:ln>
            <a:noFill/>
          </a:ln>
        </p:spPr>
      </p:pic>
      <p:pic>
        <p:nvPicPr>
          <p:cNvPr id="323" name="Google Shape;323;p50"/>
          <p:cNvPicPr preferRelativeResize="0"/>
          <p:nvPr/>
        </p:nvPicPr>
        <p:blipFill>
          <a:blip r:embed="rId6">
            <a:alphaModFix/>
          </a:blip>
          <a:stretch>
            <a:fillRect/>
          </a:stretch>
        </p:blipFill>
        <p:spPr>
          <a:xfrm>
            <a:off x="4617106" y="4017977"/>
            <a:ext cx="731194" cy="731194"/>
          </a:xfrm>
          <a:prstGeom prst="rect">
            <a:avLst/>
          </a:prstGeom>
          <a:noFill/>
          <a:ln>
            <a:noFill/>
          </a:ln>
        </p:spPr>
      </p:pic>
      <p:grpSp>
        <p:nvGrpSpPr>
          <p:cNvPr id="324" name="Google Shape;324;p50"/>
          <p:cNvGrpSpPr/>
          <p:nvPr/>
        </p:nvGrpSpPr>
        <p:grpSpPr>
          <a:xfrm>
            <a:off x="8093882" y="1002405"/>
            <a:ext cx="774605" cy="774604"/>
            <a:chOff x="7907300" y="1394225"/>
            <a:chExt cx="666900" cy="666900"/>
          </a:xfrm>
        </p:grpSpPr>
        <p:pic>
          <p:nvPicPr>
            <p:cNvPr id="325" name="Google Shape;325;p50"/>
            <p:cNvPicPr preferRelativeResize="0"/>
            <p:nvPr/>
          </p:nvPicPr>
          <p:blipFill rotWithShape="1">
            <a:blip r:embed="rId7">
              <a:alphaModFix/>
            </a:blip>
            <a:srcRect l="61494"/>
            <a:stretch/>
          </p:blipFill>
          <p:spPr>
            <a:xfrm>
              <a:off x="8317400" y="1394225"/>
              <a:ext cx="256800" cy="666900"/>
            </a:xfrm>
            <a:prstGeom prst="rect">
              <a:avLst/>
            </a:prstGeom>
            <a:noFill/>
            <a:ln>
              <a:noFill/>
            </a:ln>
          </p:spPr>
        </p:pic>
        <p:pic>
          <p:nvPicPr>
            <p:cNvPr id="326" name="Google Shape;326;p50"/>
            <p:cNvPicPr preferRelativeResize="0"/>
            <p:nvPr/>
          </p:nvPicPr>
          <p:blipFill rotWithShape="1">
            <a:blip r:embed="rId8">
              <a:alphaModFix/>
            </a:blip>
            <a:srcRect r="38506"/>
            <a:stretch/>
          </p:blipFill>
          <p:spPr>
            <a:xfrm>
              <a:off x="7907300" y="1394225"/>
              <a:ext cx="410099" cy="666900"/>
            </a:xfrm>
            <a:prstGeom prst="rect">
              <a:avLst/>
            </a:prstGeom>
            <a:noFill/>
            <a:ln>
              <a:noFill/>
            </a:ln>
          </p:spPr>
        </p:pic>
      </p:grpSp>
      <p:grpSp>
        <p:nvGrpSpPr>
          <p:cNvPr id="327" name="Google Shape;327;p50"/>
          <p:cNvGrpSpPr/>
          <p:nvPr/>
        </p:nvGrpSpPr>
        <p:grpSpPr>
          <a:xfrm>
            <a:off x="8093882" y="3996272"/>
            <a:ext cx="774605" cy="774604"/>
            <a:chOff x="7907300" y="1394225"/>
            <a:chExt cx="666900" cy="666900"/>
          </a:xfrm>
        </p:grpSpPr>
        <p:pic>
          <p:nvPicPr>
            <p:cNvPr id="328" name="Google Shape;328;p50"/>
            <p:cNvPicPr preferRelativeResize="0"/>
            <p:nvPr/>
          </p:nvPicPr>
          <p:blipFill rotWithShape="1">
            <a:blip r:embed="rId8">
              <a:alphaModFix/>
            </a:blip>
            <a:srcRect l="61494"/>
            <a:stretch/>
          </p:blipFill>
          <p:spPr>
            <a:xfrm>
              <a:off x="8317400" y="1394225"/>
              <a:ext cx="256800" cy="666900"/>
            </a:xfrm>
            <a:prstGeom prst="rect">
              <a:avLst/>
            </a:prstGeom>
            <a:noFill/>
            <a:ln>
              <a:noFill/>
            </a:ln>
          </p:spPr>
        </p:pic>
        <p:pic>
          <p:nvPicPr>
            <p:cNvPr id="329" name="Google Shape;329;p50"/>
            <p:cNvPicPr preferRelativeResize="0"/>
            <p:nvPr/>
          </p:nvPicPr>
          <p:blipFill rotWithShape="1">
            <a:blip r:embed="rId7">
              <a:alphaModFix/>
            </a:blip>
            <a:srcRect r="38506"/>
            <a:stretch/>
          </p:blipFill>
          <p:spPr>
            <a:xfrm>
              <a:off x="7907300" y="1394225"/>
              <a:ext cx="410099" cy="666900"/>
            </a:xfrm>
            <a:prstGeom prst="rect">
              <a:avLst/>
            </a:prstGeom>
            <a:noFill/>
            <a:ln>
              <a:noFill/>
            </a:ln>
          </p:spPr>
        </p:pic>
      </p:grpSp>
      <p:sp>
        <p:nvSpPr>
          <p:cNvPr id="330" name="Google Shape;330;p50"/>
          <p:cNvSpPr txBox="1"/>
          <p:nvPr/>
        </p:nvSpPr>
        <p:spPr>
          <a:xfrm>
            <a:off x="8131863" y="1504506"/>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sp>
        <p:nvSpPr>
          <p:cNvPr id="331" name="Google Shape;331;p50"/>
          <p:cNvSpPr txBox="1"/>
          <p:nvPr/>
        </p:nvSpPr>
        <p:spPr>
          <a:xfrm>
            <a:off x="8131863" y="4454193"/>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sp>
        <p:nvSpPr>
          <p:cNvPr id="332" name="Google Shape;332;p50"/>
          <p:cNvSpPr/>
          <p:nvPr/>
        </p:nvSpPr>
        <p:spPr>
          <a:xfrm>
            <a:off x="5503650" y="343975"/>
            <a:ext cx="2458800" cy="292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3" name="Google Shape;333;p50"/>
          <p:cNvPicPr preferRelativeResize="0"/>
          <p:nvPr/>
        </p:nvPicPr>
        <p:blipFill>
          <a:blip r:embed="rId9">
            <a:alphaModFix/>
          </a:blip>
          <a:stretch>
            <a:fillRect/>
          </a:stretch>
        </p:blipFill>
        <p:spPr>
          <a:xfrm>
            <a:off x="5562377" y="140874"/>
            <a:ext cx="698700" cy="698700"/>
          </a:xfrm>
          <a:prstGeom prst="rect">
            <a:avLst/>
          </a:prstGeom>
          <a:noFill/>
          <a:ln>
            <a:noFill/>
          </a:ln>
        </p:spPr>
      </p:pic>
      <p:pic>
        <p:nvPicPr>
          <p:cNvPr id="334" name="Google Shape;334;p50"/>
          <p:cNvPicPr preferRelativeResize="0"/>
          <p:nvPr/>
        </p:nvPicPr>
        <p:blipFill>
          <a:blip r:embed="rId10">
            <a:alphaModFix/>
          </a:blip>
          <a:stretch>
            <a:fillRect/>
          </a:stretch>
        </p:blipFill>
        <p:spPr>
          <a:xfrm>
            <a:off x="7305324" y="213023"/>
            <a:ext cx="554401" cy="554401"/>
          </a:xfrm>
          <a:prstGeom prst="rect">
            <a:avLst/>
          </a:prstGeom>
          <a:noFill/>
          <a:ln>
            <a:noFill/>
          </a:ln>
        </p:spPr>
      </p:pic>
      <p:pic>
        <p:nvPicPr>
          <p:cNvPr id="335" name="Google Shape;335;p50"/>
          <p:cNvPicPr preferRelativeResize="0"/>
          <p:nvPr/>
        </p:nvPicPr>
        <p:blipFill>
          <a:blip r:embed="rId11">
            <a:alphaModFix/>
          </a:blip>
          <a:stretch>
            <a:fillRect/>
          </a:stretch>
        </p:blipFill>
        <p:spPr>
          <a:xfrm>
            <a:off x="6488250" y="195273"/>
            <a:ext cx="589901" cy="589901"/>
          </a:xfrm>
          <a:prstGeom prst="rect">
            <a:avLst/>
          </a:prstGeom>
          <a:noFill/>
          <a:ln>
            <a:noFill/>
          </a:ln>
        </p:spPr>
      </p:pic>
      <p:grpSp>
        <p:nvGrpSpPr>
          <p:cNvPr id="336" name="Google Shape;336;p50"/>
          <p:cNvGrpSpPr/>
          <p:nvPr/>
        </p:nvGrpSpPr>
        <p:grpSpPr>
          <a:xfrm>
            <a:off x="8167978" y="2514902"/>
            <a:ext cx="774612" cy="784533"/>
            <a:chOff x="8167978" y="2514902"/>
            <a:chExt cx="774612" cy="784533"/>
          </a:xfrm>
        </p:grpSpPr>
        <p:grpSp>
          <p:nvGrpSpPr>
            <p:cNvPr id="337" name="Google Shape;337;p50"/>
            <p:cNvGrpSpPr/>
            <p:nvPr/>
          </p:nvGrpSpPr>
          <p:grpSpPr>
            <a:xfrm>
              <a:off x="8477494" y="2514924"/>
              <a:ext cx="465096" cy="774604"/>
              <a:chOff x="8173773" y="1394225"/>
              <a:chExt cx="400427" cy="666900"/>
            </a:xfrm>
          </p:grpSpPr>
          <p:pic>
            <p:nvPicPr>
              <p:cNvPr id="338" name="Google Shape;338;p50"/>
              <p:cNvPicPr preferRelativeResize="0"/>
              <p:nvPr/>
            </p:nvPicPr>
            <p:blipFill rotWithShape="1">
              <a:blip r:embed="rId8">
                <a:alphaModFix/>
              </a:blip>
              <a:srcRect l="61494"/>
              <a:stretch/>
            </p:blipFill>
            <p:spPr>
              <a:xfrm>
                <a:off x="8317400" y="1394225"/>
                <a:ext cx="256800" cy="666900"/>
              </a:xfrm>
              <a:prstGeom prst="rect">
                <a:avLst/>
              </a:prstGeom>
              <a:noFill/>
              <a:ln>
                <a:noFill/>
              </a:ln>
            </p:spPr>
          </p:pic>
          <p:pic>
            <p:nvPicPr>
              <p:cNvPr id="339" name="Google Shape;339;p50"/>
              <p:cNvPicPr preferRelativeResize="0"/>
              <p:nvPr/>
            </p:nvPicPr>
            <p:blipFill rotWithShape="1">
              <a:blip r:embed="rId7">
                <a:alphaModFix/>
              </a:blip>
              <a:srcRect l="39957" r="38505"/>
              <a:stretch/>
            </p:blipFill>
            <p:spPr>
              <a:xfrm>
                <a:off x="8173773" y="1394226"/>
                <a:ext cx="143628" cy="666896"/>
              </a:xfrm>
              <a:prstGeom prst="rect">
                <a:avLst/>
              </a:prstGeom>
              <a:noFill/>
              <a:ln>
                <a:noFill/>
              </a:ln>
            </p:spPr>
          </p:pic>
        </p:grpSp>
        <p:sp>
          <p:nvSpPr>
            <p:cNvPr id="340" name="Google Shape;340;p50"/>
            <p:cNvSpPr txBox="1"/>
            <p:nvPr/>
          </p:nvSpPr>
          <p:spPr>
            <a:xfrm>
              <a:off x="8205966" y="3006935"/>
              <a:ext cx="69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700" b="1">
                  <a:solidFill>
                    <a:srgbClr val="434343"/>
                  </a:solidFill>
                  <a:latin typeface="Nunito"/>
                  <a:ea typeface="Nunito"/>
                  <a:cs typeface="Nunito"/>
                  <a:sym typeface="Nunito"/>
                </a:rPr>
                <a:t>Certainty</a:t>
              </a:r>
              <a:endParaRPr sz="500"/>
            </a:p>
          </p:txBody>
        </p:sp>
        <p:pic>
          <p:nvPicPr>
            <p:cNvPr id="341" name="Google Shape;341;p50"/>
            <p:cNvPicPr preferRelativeResize="0"/>
            <p:nvPr/>
          </p:nvPicPr>
          <p:blipFill rotWithShape="1">
            <a:blip r:embed="rId8">
              <a:alphaModFix/>
            </a:blip>
            <a:srcRect r="58023"/>
            <a:stretch/>
          </p:blipFill>
          <p:spPr>
            <a:xfrm>
              <a:off x="8167978" y="2514902"/>
              <a:ext cx="325150" cy="77462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2"/>
          <p:cNvSpPr/>
          <p:nvPr/>
        </p:nvSpPr>
        <p:spPr>
          <a:xfrm>
            <a:off x="373850" y="209125"/>
            <a:ext cx="3378900" cy="77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00A8DE"/>
                </a:solidFill>
                <a:latin typeface="Nunito"/>
                <a:ea typeface="Nunito"/>
                <a:cs typeface="Nunito"/>
                <a:sym typeface="Nunito"/>
              </a:rPr>
              <a:t>Study design</a:t>
            </a:r>
            <a:endParaRPr sz="2600" b="1">
              <a:solidFill>
                <a:schemeClr val="lt1"/>
              </a:solidFill>
              <a:latin typeface="Nunito"/>
              <a:ea typeface="Nunito"/>
              <a:cs typeface="Nunito"/>
              <a:sym typeface="Nunito"/>
            </a:endParaRPr>
          </a:p>
        </p:txBody>
      </p:sp>
      <p:pic>
        <p:nvPicPr>
          <p:cNvPr id="354" name="Google Shape;354;p52"/>
          <p:cNvPicPr preferRelativeResize="0">
            <a:picLocks noGrp="1"/>
          </p:cNvPicPr>
          <p:nvPr>
            <p:ph type="body" idx="1"/>
          </p:nvPr>
        </p:nvPicPr>
        <p:blipFill rotWithShape="1">
          <a:blip r:embed="rId3">
            <a:alphaModFix/>
          </a:blip>
          <a:srcRect/>
          <a:stretch/>
        </p:blipFill>
        <p:spPr>
          <a:xfrm>
            <a:off x="664250" y="284558"/>
            <a:ext cx="8225700" cy="4879200"/>
          </a:xfrm>
          <a:prstGeom prst="rect">
            <a:avLst/>
          </a:prstGeom>
          <a:noFill/>
          <a:ln>
            <a:noFill/>
          </a:ln>
        </p:spPr>
      </p:pic>
      <p:sp>
        <p:nvSpPr>
          <p:cNvPr id="355" name="Google Shape;355;p52"/>
          <p:cNvSpPr/>
          <p:nvPr/>
        </p:nvSpPr>
        <p:spPr>
          <a:xfrm>
            <a:off x="0" y="152400"/>
            <a:ext cx="9042600" cy="201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6" name="Google Shape;356;p52"/>
          <p:cNvSpPr/>
          <p:nvPr/>
        </p:nvSpPr>
        <p:spPr>
          <a:xfrm>
            <a:off x="0" y="3525750"/>
            <a:ext cx="8889900" cy="147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7" name="Google Shape;357;p52"/>
          <p:cNvPicPr preferRelativeResize="0"/>
          <p:nvPr/>
        </p:nvPicPr>
        <p:blipFill>
          <a:blip r:embed="rId4">
            <a:alphaModFix/>
          </a:blip>
          <a:stretch>
            <a:fillRect/>
          </a:stretch>
        </p:blipFill>
        <p:spPr>
          <a:xfrm>
            <a:off x="1713952" y="1383624"/>
            <a:ext cx="698700" cy="698700"/>
          </a:xfrm>
          <a:prstGeom prst="rect">
            <a:avLst/>
          </a:prstGeom>
          <a:noFill/>
          <a:ln>
            <a:noFill/>
          </a:ln>
        </p:spPr>
      </p:pic>
      <p:pic>
        <p:nvPicPr>
          <p:cNvPr id="358" name="Google Shape;358;p52"/>
          <p:cNvPicPr preferRelativeResize="0"/>
          <p:nvPr/>
        </p:nvPicPr>
        <p:blipFill>
          <a:blip r:embed="rId5">
            <a:alphaModFix/>
          </a:blip>
          <a:stretch>
            <a:fillRect/>
          </a:stretch>
        </p:blipFill>
        <p:spPr>
          <a:xfrm>
            <a:off x="7242649" y="1455773"/>
            <a:ext cx="554401" cy="554401"/>
          </a:xfrm>
          <a:prstGeom prst="rect">
            <a:avLst/>
          </a:prstGeom>
          <a:noFill/>
          <a:ln>
            <a:noFill/>
          </a:ln>
        </p:spPr>
      </p:pic>
      <p:pic>
        <p:nvPicPr>
          <p:cNvPr id="359" name="Google Shape;359;p52"/>
          <p:cNvPicPr preferRelativeResize="0"/>
          <p:nvPr/>
        </p:nvPicPr>
        <p:blipFill>
          <a:blip r:embed="rId6">
            <a:alphaModFix/>
          </a:blip>
          <a:stretch>
            <a:fillRect/>
          </a:stretch>
        </p:blipFill>
        <p:spPr>
          <a:xfrm>
            <a:off x="4482150" y="1438023"/>
            <a:ext cx="589901" cy="589901"/>
          </a:xfrm>
          <a:prstGeom prst="rect">
            <a:avLst/>
          </a:prstGeom>
          <a:noFill/>
          <a:ln>
            <a:noFill/>
          </a:ln>
        </p:spPr>
      </p:pic>
      <p:sp>
        <p:nvSpPr>
          <p:cNvPr id="360" name="Google Shape;360;p52"/>
          <p:cNvSpPr/>
          <p:nvPr/>
        </p:nvSpPr>
        <p:spPr>
          <a:xfrm>
            <a:off x="373850" y="209125"/>
            <a:ext cx="3378900" cy="77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600" b="1">
                <a:solidFill>
                  <a:srgbClr val="00A8DE"/>
                </a:solidFill>
                <a:latin typeface="Nunito"/>
                <a:ea typeface="Nunito"/>
                <a:cs typeface="Nunito"/>
                <a:sym typeface="Nunito"/>
              </a:rPr>
              <a:t>Study design</a:t>
            </a:r>
            <a:endParaRPr sz="2600" b="1">
              <a:solidFill>
                <a:schemeClr val="lt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4"/>
          <p:cNvPicPr preferRelativeResize="0"/>
          <p:nvPr/>
        </p:nvPicPr>
        <p:blipFill rotWithShape="1">
          <a:blip r:embed="rId3">
            <a:alphaModFix/>
          </a:blip>
          <a:srcRect r="50062"/>
          <a:stretch/>
        </p:blipFill>
        <p:spPr>
          <a:xfrm>
            <a:off x="3071645" y="1924625"/>
            <a:ext cx="1475776" cy="2575249"/>
          </a:xfrm>
          <a:prstGeom prst="rect">
            <a:avLst/>
          </a:prstGeom>
          <a:noFill/>
          <a:ln>
            <a:noFill/>
          </a:ln>
        </p:spPr>
      </p:pic>
      <p:pic>
        <p:nvPicPr>
          <p:cNvPr id="378" name="Google Shape;378;p54"/>
          <p:cNvPicPr preferRelativeResize="0"/>
          <p:nvPr/>
        </p:nvPicPr>
        <p:blipFill rotWithShape="1">
          <a:blip r:embed="rId4">
            <a:alphaModFix/>
          </a:blip>
          <a:srcRect l="2550" t="11091" r="70147" b="4434"/>
          <a:stretch/>
        </p:blipFill>
        <p:spPr>
          <a:xfrm>
            <a:off x="7242537" y="1958620"/>
            <a:ext cx="1321789" cy="2507248"/>
          </a:xfrm>
          <a:prstGeom prst="rect">
            <a:avLst/>
          </a:prstGeom>
          <a:noFill/>
          <a:ln>
            <a:noFill/>
          </a:ln>
        </p:spPr>
      </p:pic>
      <p:sp>
        <p:nvSpPr>
          <p:cNvPr id="379" name="Google Shape;379;p54"/>
          <p:cNvSpPr txBox="1"/>
          <p:nvPr/>
        </p:nvSpPr>
        <p:spPr>
          <a:xfrm>
            <a:off x="694175" y="2072800"/>
            <a:ext cx="21156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434343"/>
                </a:solidFill>
                <a:latin typeface="Nunito Medium"/>
                <a:ea typeface="Nunito Medium"/>
                <a:cs typeface="Nunito Medium"/>
                <a:sym typeface="Nunito Medium"/>
              </a:rPr>
              <a:t>We would like to explore your interaction with our new navigation app </a:t>
            </a:r>
            <a:endParaRPr sz="1600">
              <a:solidFill>
                <a:srgbClr val="434343"/>
              </a:solidFill>
              <a:latin typeface="Nunito Medium"/>
              <a:ea typeface="Nunito Medium"/>
              <a:cs typeface="Nunito Medium"/>
              <a:sym typeface="Nunito Medium"/>
            </a:endParaRPr>
          </a:p>
          <a:p>
            <a:pPr marL="0" lvl="0" indent="0" algn="ctr" rtl="0">
              <a:spcBef>
                <a:spcPts val="0"/>
              </a:spcBef>
              <a:spcAft>
                <a:spcPts val="0"/>
              </a:spcAft>
              <a:buNone/>
            </a:pPr>
            <a:endParaRPr sz="1600">
              <a:solidFill>
                <a:srgbClr val="434343"/>
              </a:solidFill>
              <a:latin typeface="Nunito Medium"/>
              <a:ea typeface="Nunito Medium"/>
              <a:cs typeface="Nunito Medium"/>
              <a:sym typeface="Nunito Medium"/>
            </a:endParaRPr>
          </a:p>
          <a:p>
            <a:pPr marL="0" lvl="0" indent="0" algn="ctr" rtl="0">
              <a:spcBef>
                <a:spcPts val="0"/>
              </a:spcBef>
              <a:spcAft>
                <a:spcPts val="0"/>
              </a:spcAft>
              <a:buNone/>
            </a:pPr>
            <a:r>
              <a:rPr lang="en-GB" sz="1600" i="1">
                <a:solidFill>
                  <a:srgbClr val="434343"/>
                </a:solidFill>
                <a:latin typeface="Nunito Medium"/>
                <a:ea typeface="Nunito Medium"/>
                <a:cs typeface="Nunito Medium"/>
                <a:sym typeface="Nunito Medium"/>
              </a:rPr>
              <a:t>(no mention about disclosure)</a:t>
            </a:r>
            <a:endParaRPr sz="1600" i="1">
              <a:solidFill>
                <a:srgbClr val="434343"/>
              </a:solidFill>
              <a:latin typeface="Nunito Medium"/>
              <a:ea typeface="Nunito Medium"/>
              <a:cs typeface="Nunito Medium"/>
              <a:sym typeface="Nunito Medium"/>
            </a:endParaRPr>
          </a:p>
        </p:txBody>
      </p:sp>
      <p:sp>
        <p:nvSpPr>
          <p:cNvPr id="380" name="Google Shape;380;p54"/>
          <p:cNvSpPr txBox="1"/>
          <p:nvPr/>
        </p:nvSpPr>
        <p:spPr>
          <a:xfrm>
            <a:off x="3084941" y="774225"/>
            <a:ext cx="1641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i="1">
              <a:solidFill>
                <a:srgbClr val="434343"/>
              </a:solidFill>
              <a:latin typeface="Nunito Medium"/>
              <a:ea typeface="Nunito Medium"/>
              <a:cs typeface="Nunito Medium"/>
              <a:sym typeface="Nunito Medium"/>
            </a:endParaRPr>
          </a:p>
          <a:p>
            <a:pPr marL="0" lvl="0" indent="0" algn="ctr" rtl="0">
              <a:spcBef>
                <a:spcPts val="0"/>
              </a:spcBef>
              <a:spcAft>
                <a:spcPts val="0"/>
              </a:spcAft>
              <a:buNone/>
            </a:pPr>
            <a:endParaRPr sz="1500" i="1">
              <a:solidFill>
                <a:srgbClr val="434343"/>
              </a:solidFill>
              <a:latin typeface="Nunito Medium"/>
              <a:ea typeface="Nunito Medium"/>
              <a:cs typeface="Nunito Medium"/>
              <a:sym typeface="Nunito Medium"/>
            </a:endParaRPr>
          </a:p>
          <a:p>
            <a:pPr marL="0" lvl="0" indent="0" algn="ctr" rtl="0">
              <a:spcBef>
                <a:spcPts val="0"/>
              </a:spcBef>
              <a:spcAft>
                <a:spcPts val="0"/>
              </a:spcAft>
              <a:buNone/>
            </a:pPr>
            <a:r>
              <a:rPr lang="en-GB" sz="1500">
                <a:solidFill>
                  <a:srgbClr val="434343"/>
                </a:solidFill>
                <a:latin typeface="Nunito Medium"/>
                <a:ea typeface="Nunito Medium"/>
                <a:cs typeface="Nunito Medium"/>
                <a:sym typeface="Nunito Medium"/>
              </a:rPr>
              <a:t> you </a:t>
            </a:r>
            <a:r>
              <a:rPr lang="en-GB" sz="1500" b="1">
                <a:solidFill>
                  <a:srgbClr val="00A8DE"/>
                </a:solidFill>
                <a:latin typeface="Nunito"/>
                <a:ea typeface="Nunito"/>
                <a:cs typeface="Nunito"/>
                <a:sym typeface="Nunito"/>
              </a:rPr>
              <a:t>install</a:t>
            </a:r>
            <a:r>
              <a:rPr lang="en-GB" sz="1500">
                <a:solidFill>
                  <a:srgbClr val="434343"/>
                </a:solidFill>
                <a:latin typeface="Nunito Medium"/>
                <a:ea typeface="Nunito Medium"/>
                <a:cs typeface="Nunito Medium"/>
                <a:sym typeface="Nunito Medium"/>
              </a:rPr>
              <a:t> a navigation app</a:t>
            </a:r>
            <a:endParaRPr sz="1500">
              <a:solidFill>
                <a:srgbClr val="434343"/>
              </a:solidFill>
              <a:latin typeface="Nunito Medium"/>
              <a:ea typeface="Nunito Medium"/>
              <a:cs typeface="Nunito Medium"/>
              <a:sym typeface="Nunito Medium"/>
            </a:endParaRPr>
          </a:p>
        </p:txBody>
      </p:sp>
      <p:sp>
        <p:nvSpPr>
          <p:cNvPr id="381" name="Google Shape;381;p54"/>
          <p:cNvSpPr txBox="1"/>
          <p:nvPr/>
        </p:nvSpPr>
        <p:spPr>
          <a:xfrm>
            <a:off x="5271525" y="979825"/>
            <a:ext cx="128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82" name="Google Shape;382;p54"/>
          <p:cNvSpPr txBox="1"/>
          <p:nvPr/>
        </p:nvSpPr>
        <p:spPr>
          <a:xfrm>
            <a:off x="6554625" y="-87975"/>
            <a:ext cx="115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1"/>
              </a:solidFill>
            </a:endParaRPr>
          </a:p>
        </p:txBody>
      </p:sp>
      <p:sp>
        <p:nvSpPr>
          <p:cNvPr id="383" name="Google Shape;383;p54"/>
          <p:cNvSpPr/>
          <p:nvPr/>
        </p:nvSpPr>
        <p:spPr>
          <a:xfrm>
            <a:off x="0" y="0"/>
            <a:ext cx="26544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4"/>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Study scenario</a:t>
            </a:r>
            <a:endParaRPr sz="2600" b="1">
              <a:solidFill>
                <a:schemeClr val="lt1"/>
              </a:solidFill>
              <a:latin typeface="Nunito"/>
              <a:ea typeface="Nunito"/>
              <a:cs typeface="Nunito"/>
              <a:sym typeface="Nunito"/>
            </a:endParaRPr>
          </a:p>
        </p:txBody>
      </p:sp>
      <p:sp>
        <p:nvSpPr>
          <p:cNvPr id="385" name="Google Shape;385;p54"/>
          <p:cNvSpPr txBox="1"/>
          <p:nvPr/>
        </p:nvSpPr>
        <p:spPr>
          <a:xfrm>
            <a:off x="202200" y="2547175"/>
            <a:ext cx="22500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chemeClr val="lt1"/>
                </a:solidFill>
                <a:latin typeface="Nunito Medium"/>
                <a:ea typeface="Nunito Medium"/>
                <a:cs typeface="Nunito Medium"/>
                <a:sym typeface="Nunito Medium"/>
              </a:rPr>
              <a:t>We would like to explore your interaction with our new navigation app </a:t>
            </a:r>
            <a:endParaRPr sz="1800">
              <a:solidFill>
                <a:schemeClr val="lt1"/>
              </a:solidFill>
              <a:latin typeface="Nunito Medium"/>
              <a:ea typeface="Nunito Medium"/>
              <a:cs typeface="Nunito Medium"/>
              <a:sym typeface="Nunito Medium"/>
            </a:endParaRPr>
          </a:p>
          <a:p>
            <a:pPr marL="0" lvl="0" indent="0" algn="ctr" rtl="0">
              <a:spcBef>
                <a:spcPts val="0"/>
              </a:spcBef>
              <a:spcAft>
                <a:spcPts val="0"/>
              </a:spcAft>
              <a:buNone/>
            </a:pPr>
            <a:endParaRPr sz="1800">
              <a:solidFill>
                <a:schemeClr val="lt1"/>
              </a:solidFill>
              <a:latin typeface="Nunito Medium"/>
              <a:ea typeface="Nunito Medium"/>
              <a:cs typeface="Nunito Medium"/>
              <a:sym typeface="Nunito Medium"/>
            </a:endParaRPr>
          </a:p>
          <a:p>
            <a:pPr marL="0" lvl="0" indent="0" algn="ctr" rtl="0">
              <a:spcBef>
                <a:spcPts val="0"/>
              </a:spcBef>
              <a:spcAft>
                <a:spcPts val="0"/>
              </a:spcAft>
              <a:buNone/>
            </a:pPr>
            <a:r>
              <a:rPr lang="en-GB" sz="1300" i="1">
                <a:solidFill>
                  <a:schemeClr val="lt1"/>
                </a:solidFill>
                <a:latin typeface="Nunito Medium"/>
                <a:ea typeface="Nunito Medium"/>
                <a:cs typeface="Nunito Medium"/>
                <a:sym typeface="Nunito Medium"/>
              </a:rPr>
              <a:t>(no mention about disclosure)</a:t>
            </a:r>
            <a:endParaRPr sz="1300" i="1">
              <a:solidFill>
                <a:schemeClr val="lt1"/>
              </a:solidFill>
              <a:latin typeface="Nunito Medium"/>
              <a:ea typeface="Nunito Medium"/>
              <a:cs typeface="Nunito Medium"/>
              <a:sym typeface="Nunito Medium"/>
            </a:endParaRPr>
          </a:p>
        </p:txBody>
      </p:sp>
      <p:pic>
        <p:nvPicPr>
          <p:cNvPr id="386" name="Google Shape;386;p54"/>
          <p:cNvPicPr preferRelativeResize="0"/>
          <p:nvPr/>
        </p:nvPicPr>
        <p:blipFill rotWithShape="1">
          <a:blip r:embed="rId3">
            <a:alphaModFix/>
          </a:blip>
          <a:srcRect l="50062"/>
          <a:stretch/>
        </p:blipFill>
        <p:spPr>
          <a:xfrm>
            <a:off x="5157095" y="1924625"/>
            <a:ext cx="1475776" cy="2575249"/>
          </a:xfrm>
          <a:prstGeom prst="rect">
            <a:avLst/>
          </a:prstGeom>
          <a:noFill/>
          <a:ln>
            <a:noFill/>
          </a:ln>
        </p:spPr>
      </p:pic>
      <p:sp>
        <p:nvSpPr>
          <p:cNvPr id="387" name="Google Shape;387;p54"/>
          <p:cNvSpPr txBox="1"/>
          <p:nvPr/>
        </p:nvSpPr>
        <p:spPr>
          <a:xfrm>
            <a:off x="5011328" y="1005225"/>
            <a:ext cx="16416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i="1">
              <a:solidFill>
                <a:srgbClr val="434343"/>
              </a:solidFill>
              <a:latin typeface="Nunito Medium"/>
              <a:ea typeface="Nunito Medium"/>
              <a:cs typeface="Nunito Medium"/>
              <a:sym typeface="Nunito Medium"/>
            </a:endParaRPr>
          </a:p>
          <a:p>
            <a:pPr marL="0" lvl="0" indent="0" algn="ctr" rtl="0">
              <a:spcBef>
                <a:spcPts val="0"/>
              </a:spcBef>
              <a:spcAft>
                <a:spcPts val="0"/>
              </a:spcAft>
              <a:buNone/>
            </a:pPr>
            <a:r>
              <a:rPr lang="en-GB" sz="1500">
                <a:solidFill>
                  <a:srgbClr val="434343"/>
                </a:solidFill>
                <a:latin typeface="Nunito Medium"/>
                <a:ea typeface="Nunito Medium"/>
                <a:cs typeface="Nunito Medium"/>
                <a:sym typeface="Nunito Medium"/>
              </a:rPr>
              <a:t> you </a:t>
            </a:r>
            <a:r>
              <a:rPr lang="en-GB" sz="1500" b="1">
                <a:solidFill>
                  <a:srgbClr val="00A8DE"/>
                </a:solidFill>
                <a:latin typeface="Nunito"/>
                <a:ea typeface="Nunito"/>
                <a:cs typeface="Nunito"/>
                <a:sym typeface="Nunito"/>
              </a:rPr>
              <a:t>launch</a:t>
            </a:r>
            <a:r>
              <a:rPr lang="en-GB" sz="1500">
                <a:solidFill>
                  <a:srgbClr val="434343"/>
                </a:solidFill>
                <a:latin typeface="Nunito Medium"/>
                <a:ea typeface="Nunito Medium"/>
                <a:cs typeface="Nunito Medium"/>
                <a:sym typeface="Nunito Medium"/>
              </a:rPr>
              <a:t> it for the first time</a:t>
            </a:r>
            <a:endParaRPr sz="1500">
              <a:solidFill>
                <a:srgbClr val="434343"/>
              </a:solidFill>
              <a:latin typeface="Nunito Medium"/>
              <a:ea typeface="Nunito Medium"/>
              <a:cs typeface="Nunito Medium"/>
              <a:sym typeface="Nunito Medium"/>
            </a:endParaRPr>
          </a:p>
        </p:txBody>
      </p:sp>
      <p:sp>
        <p:nvSpPr>
          <p:cNvPr id="388" name="Google Shape;388;p54"/>
          <p:cNvSpPr txBox="1"/>
          <p:nvPr/>
        </p:nvSpPr>
        <p:spPr>
          <a:xfrm>
            <a:off x="7063428" y="1235925"/>
            <a:ext cx="1641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b="1">
                <a:solidFill>
                  <a:srgbClr val="00A8DE"/>
                </a:solidFill>
                <a:latin typeface="Nunito"/>
                <a:ea typeface="Nunito"/>
                <a:cs typeface="Nunito"/>
                <a:sym typeface="Nunito"/>
              </a:rPr>
              <a:t>permission</a:t>
            </a:r>
            <a:r>
              <a:rPr lang="en-GB" sz="1500">
                <a:solidFill>
                  <a:srgbClr val="434343"/>
                </a:solidFill>
                <a:latin typeface="Nunito Medium"/>
                <a:ea typeface="Nunito Medium"/>
                <a:cs typeface="Nunito Medium"/>
                <a:sym typeface="Nunito Medium"/>
              </a:rPr>
              <a:t> request</a:t>
            </a:r>
            <a:endParaRPr sz="1500">
              <a:solidFill>
                <a:srgbClr val="434343"/>
              </a:solidFill>
              <a:latin typeface="Nunito Medium"/>
              <a:ea typeface="Nunito Medium"/>
              <a:cs typeface="Nunito Medium"/>
              <a:sym typeface="Nunito Medium"/>
            </a:endParaRPr>
          </a:p>
        </p:txBody>
      </p:sp>
      <p:sp>
        <p:nvSpPr>
          <p:cNvPr id="389" name="Google Shape;389;p54"/>
          <p:cNvSpPr txBox="1"/>
          <p:nvPr/>
        </p:nvSpPr>
        <p:spPr>
          <a:xfrm>
            <a:off x="3072000" y="3165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i="1">
                <a:solidFill>
                  <a:srgbClr val="434343"/>
                </a:solidFill>
                <a:latin typeface="Nunito"/>
                <a:ea typeface="Nunito"/>
                <a:cs typeface="Nunito"/>
                <a:sym typeface="Nunito"/>
              </a:rPr>
              <a:t>Imagine…</a:t>
            </a:r>
            <a:endParaRPr b="1"/>
          </a:p>
        </p:txBody>
      </p:sp>
      <p:pic>
        <p:nvPicPr>
          <p:cNvPr id="390" name="Google Shape;390;p54"/>
          <p:cNvPicPr preferRelativeResize="0"/>
          <p:nvPr/>
        </p:nvPicPr>
        <p:blipFill>
          <a:blip r:embed="rId5">
            <a:alphaModFix/>
          </a:blip>
          <a:stretch>
            <a:fillRect/>
          </a:stretch>
        </p:blipFill>
        <p:spPr>
          <a:xfrm>
            <a:off x="809438" y="1461425"/>
            <a:ext cx="1035525" cy="1035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p:nvPr/>
        </p:nvSpPr>
        <p:spPr>
          <a:xfrm>
            <a:off x="0" y="0"/>
            <a:ext cx="9144000" cy="5143500"/>
          </a:xfrm>
          <a:prstGeom prst="rect">
            <a:avLst/>
          </a:prstGeom>
          <a:solidFill>
            <a:srgbClr val="00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6"/>
          <p:cNvSpPr/>
          <p:nvPr/>
        </p:nvSpPr>
        <p:spPr>
          <a:xfrm>
            <a:off x="342300" y="361525"/>
            <a:ext cx="1969800" cy="7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chemeClr val="lt1"/>
                </a:solidFill>
                <a:latin typeface="Nunito"/>
                <a:ea typeface="Nunito"/>
                <a:cs typeface="Nunito"/>
                <a:sym typeface="Nunito"/>
              </a:rPr>
              <a:t>Study procedure</a:t>
            </a:r>
            <a:endParaRPr sz="2600" b="1">
              <a:solidFill>
                <a:schemeClr val="lt1"/>
              </a:solidFill>
              <a:latin typeface="Nunito"/>
              <a:ea typeface="Nunito"/>
              <a:cs typeface="Nunito"/>
              <a:sym typeface="Nunito"/>
            </a:endParaRPr>
          </a:p>
        </p:txBody>
      </p:sp>
      <p:sp>
        <p:nvSpPr>
          <p:cNvPr id="407" name="Google Shape;407;p56"/>
          <p:cNvSpPr/>
          <p:nvPr/>
        </p:nvSpPr>
        <p:spPr>
          <a:xfrm>
            <a:off x="363800" y="1569075"/>
            <a:ext cx="1706700" cy="3130800"/>
          </a:xfrm>
          <a:prstGeom prst="roundRect">
            <a:avLst>
              <a:gd name="adj" fmla="val 5814"/>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6"/>
          <p:cNvSpPr/>
          <p:nvPr/>
        </p:nvSpPr>
        <p:spPr>
          <a:xfrm>
            <a:off x="2873487" y="1569050"/>
            <a:ext cx="1920300" cy="3130800"/>
          </a:xfrm>
          <a:prstGeom prst="roundRect">
            <a:avLst>
              <a:gd name="adj" fmla="val 5814"/>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6"/>
          <p:cNvSpPr/>
          <p:nvPr/>
        </p:nvSpPr>
        <p:spPr>
          <a:xfrm>
            <a:off x="5597475" y="1569050"/>
            <a:ext cx="3237300" cy="3130800"/>
          </a:xfrm>
          <a:prstGeom prst="roundRect">
            <a:avLst>
              <a:gd name="adj" fmla="val 5814"/>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6"/>
          <p:cNvSpPr txBox="1"/>
          <p:nvPr/>
        </p:nvSpPr>
        <p:spPr>
          <a:xfrm>
            <a:off x="363800" y="1613875"/>
            <a:ext cx="17067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lt1"/>
                </a:solidFill>
                <a:latin typeface="Nunito"/>
                <a:ea typeface="Nunito"/>
                <a:cs typeface="Nunito"/>
                <a:sym typeface="Nunito"/>
              </a:rPr>
              <a:t>Demographics</a:t>
            </a:r>
            <a:endParaRPr sz="1700" b="1">
              <a:solidFill>
                <a:schemeClr val="lt1"/>
              </a:solidFill>
              <a:latin typeface="Nunito"/>
              <a:ea typeface="Nunito"/>
              <a:cs typeface="Nunito"/>
              <a:sym typeface="Nunito"/>
            </a:endParaRPr>
          </a:p>
        </p:txBody>
      </p:sp>
      <p:pic>
        <p:nvPicPr>
          <p:cNvPr id="411" name="Google Shape;411;p56"/>
          <p:cNvPicPr preferRelativeResize="0"/>
          <p:nvPr/>
        </p:nvPicPr>
        <p:blipFill>
          <a:blip r:embed="rId3">
            <a:alphaModFix/>
          </a:blip>
          <a:stretch>
            <a:fillRect/>
          </a:stretch>
        </p:blipFill>
        <p:spPr>
          <a:xfrm rot="-5340002">
            <a:off x="2098338" y="2105875"/>
            <a:ext cx="667250" cy="667250"/>
          </a:xfrm>
          <a:prstGeom prst="rect">
            <a:avLst/>
          </a:prstGeom>
          <a:noFill/>
          <a:ln>
            <a:noFill/>
          </a:ln>
        </p:spPr>
      </p:pic>
      <p:sp>
        <p:nvSpPr>
          <p:cNvPr id="412" name="Google Shape;412;p56"/>
          <p:cNvSpPr txBox="1"/>
          <p:nvPr/>
        </p:nvSpPr>
        <p:spPr>
          <a:xfrm>
            <a:off x="2873487" y="1613875"/>
            <a:ext cx="1920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lt1"/>
                </a:solidFill>
                <a:latin typeface="Nunito"/>
                <a:ea typeface="Nunito"/>
                <a:cs typeface="Nunito"/>
                <a:sym typeface="Nunito"/>
              </a:rPr>
              <a:t>Study scenario</a:t>
            </a:r>
            <a:endParaRPr sz="1700" b="1">
              <a:solidFill>
                <a:schemeClr val="lt1"/>
              </a:solidFill>
              <a:latin typeface="Nunito"/>
              <a:ea typeface="Nunito"/>
              <a:cs typeface="Nunito"/>
              <a:sym typeface="Nunito"/>
            </a:endParaRPr>
          </a:p>
        </p:txBody>
      </p:sp>
      <p:pic>
        <p:nvPicPr>
          <p:cNvPr id="413" name="Google Shape;413;p56"/>
          <p:cNvPicPr preferRelativeResize="0"/>
          <p:nvPr/>
        </p:nvPicPr>
        <p:blipFill>
          <a:blip r:embed="rId3">
            <a:alphaModFix/>
          </a:blip>
          <a:stretch>
            <a:fillRect/>
          </a:stretch>
        </p:blipFill>
        <p:spPr>
          <a:xfrm rot="-5340002">
            <a:off x="4848250" y="2105862"/>
            <a:ext cx="667250" cy="667250"/>
          </a:xfrm>
          <a:prstGeom prst="rect">
            <a:avLst/>
          </a:prstGeom>
          <a:noFill/>
          <a:ln>
            <a:noFill/>
          </a:ln>
        </p:spPr>
      </p:pic>
      <p:sp>
        <p:nvSpPr>
          <p:cNvPr id="414" name="Google Shape;414;p56"/>
          <p:cNvSpPr txBox="1"/>
          <p:nvPr/>
        </p:nvSpPr>
        <p:spPr>
          <a:xfrm>
            <a:off x="6420999" y="1741131"/>
            <a:ext cx="15039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dirty="0">
                <a:solidFill>
                  <a:schemeClr val="lt1"/>
                </a:solidFill>
                <a:latin typeface="Nunito"/>
                <a:ea typeface="Nunito"/>
                <a:cs typeface="Nunito"/>
                <a:sym typeface="Nunito"/>
              </a:rPr>
              <a:t>Questions</a:t>
            </a:r>
            <a:endParaRPr sz="1700" b="1" dirty="0">
              <a:solidFill>
                <a:schemeClr val="lt1"/>
              </a:solidFill>
              <a:latin typeface="Nunito"/>
              <a:ea typeface="Nunito"/>
              <a:cs typeface="Nunito"/>
              <a:sym typeface="Nunito"/>
            </a:endParaRPr>
          </a:p>
        </p:txBody>
      </p:sp>
      <p:pic>
        <p:nvPicPr>
          <p:cNvPr id="415" name="Google Shape;415;p56"/>
          <p:cNvPicPr preferRelativeResize="0"/>
          <p:nvPr/>
        </p:nvPicPr>
        <p:blipFill>
          <a:blip r:embed="rId4">
            <a:alphaModFix/>
          </a:blip>
          <a:stretch>
            <a:fillRect/>
          </a:stretch>
        </p:blipFill>
        <p:spPr>
          <a:xfrm>
            <a:off x="701863" y="1968013"/>
            <a:ext cx="942974" cy="942974"/>
          </a:xfrm>
          <a:prstGeom prst="rect">
            <a:avLst/>
          </a:prstGeom>
          <a:noFill/>
          <a:ln>
            <a:noFill/>
          </a:ln>
        </p:spPr>
      </p:pic>
      <p:pic>
        <p:nvPicPr>
          <p:cNvPr id="416" name="Google Shape;416;p56"/>
          <p:cNvPicPr preferRelativeResize="0"/>
          <p:nvPr/>
        </p:nvPicPr>
        <p:blipFill>
          <a:blip r:embed="rId5">
            <a:alphaModFix/>
          </a:blip>
          <a:stretch>
            <a:fillRect/>
          </a:stretch>
        </p:blipFill>
        <p:spPr>
          <a:xfrm>
            <a:off x="3315875" y="1921737"/>
            <a:ext cx="1035525" cy="1035525"/>
          </a:xfrm>
          <a:prstGeom prst="rect">
            <a:avLst/>
          </a:prstGeom>
          <a:noFill/>
          <a:ln>
            <a:noFill/>
          </a:ln>
        </p:spPr>
      </p:pic>
      <p:sp>
        <p:nvSpPr>
          <p:cNvPr id="417" name="Google Shape;417;p56"/>
          <p:cNvSpPr txBox="1"/>
          <p:nvPr/>
        </p:nvSpPr>
        <p:spPr>
          <a:xfrm>
            <a:off x="2848737" y="3290200"/>
            <a:ext cx="196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00A8DE"/>
                </a:solidFill>
                <a:highlight>
                  <a:schemeClr val="lt1"/>
                </a:highlight>
                <a:latin typeface="Nunito"/>
                <a:ea typeface="Nunito"/>
                <a:cs typeface="Nunito"/>
                <a:sym typeface="Nunito"/>
              </a:rPr>
              <a:t>Accept/Decline </a:t>
            </a:r>
            <a:endParaRPr b="1">
              <a:solidFill>
                <a:srgbClr val="00A8DE"/>
              </a:solidFill>
              <a:highlight>
                <a:schemeClr val="lt1"/>
              </a:highlight>
              <a:latin typeface="Nunito"/>
              <a:ea typeface="Nunito"/>
              <a:cs typeface="Nunito"/>
              <a:sym typeface="Nunito"/>
            </a:endParaRPr>
          </a:p>
          <a:p>
            <a:pPr marL="0" lvl="0" indent="0" algn="ctr" rtl="0">
              <a:spcBef>
                <a:spcPts val="0"/>
              </a:spcBef>
              <a:spcAft>
                <a:spcPts val="0"/>
              </a:spcAft>
              <a:buNone/>
            </a:pPr>
            <a:r>
              <a:rPr lang="en-GB">
                <a:solidFill>
                  <a:schemeClr val="lt1"/>
                </a:solidFill>
                <a:latin typeface="Nunito Medium"/>
                <a:ea typeface="Nunito Medium"/>
                <a:cs typeface="Nunito Medium"/>
                <a:sym typeface="Nunito Medium"/>
              </a:rPr>
              <a:t>permission</a:t>
            </a:r>
            <a:endParaRPr>
              <a:solidFill>
                <a:schemeClr val="lt1"/>
              </a:solidFill>
              <a:latin typeface="Nunito Medium"/>
              <a:ea typeface="Nunito Medium"/>
              <a:cs typeface="Nunito Medium"/>
              <a:sym typeface="Nunito Medium"/>
            </a:endParaRPr>
          </a:p>
        </p:txBody>
      </p:sp>
      <p:sp>
        <p:nvSpPr>
          <p:cNvPr id="418" name="Google Shape;418;p56"/>
          <p:cNvSpPr txBox="1"/>
          <p:nvPr/>
        </p:nvSpPr>
        <p:spPr>
          <a:xfrm>
            <a:off x="5672950" y="2252500"/>
            <a:ext cx="3394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a:solidFill>
                  <a:schemeClr val="lt1"/>
                </a:solidFill>
                <a:latin typeface="Nunito Medium"/>
                <a:ea typeface="Nunito Medium"/>
                <a:cs typeface="Nunito Medium"/>
                <a:sym typeface="Nunito Medium"/>
              </a:rPr>
              <a:t>5-point Likert scale:</a:t>
            </a:r>
            <a:endParaRPr>
              <a:solidFill>
                <a:schemeClr val="lt1"/>
              </a:solidFill>
              <a:latin typeface="Nunito Medium"/>
              <a:ea typeface="Nunito Medium"/>
              <a:cs typeface="Nunito Medium"/>
              <a:sym typeface="Nunito Medium"/>
            </a:endParaRPr>
          </a:p>
          <a:p>
            <a:pPr marL="280799" lvl="0" indent="-162599" algn="l" rtl="0">
              <a:spcBef>
                <a:spcPts val="0"/>
              </a:spcBef>
              <a:spcAft>
                <a:spcPts val="0"/>
              </a:spcAft>
              <a:buClr>
                <a:schemeClr val="lt1"/>
              </a:buClr>
              <a:buSzPts val="1200"/>
              <a:buFont typeface="Nunito Medium"/>
              <a:buChar char="●"/>
            </a:pPr>
            <a:r>
              <a:rPr lang="en-GB" sz="1200">
                <a:solidFill>
                  <a:schemeClr val="lt1"/>
                </a:solidFill>
                <a:latin typeface="Nunito Medium"/>
                <a:ea typeface="Nunito Medium"/>
                <a:cs typeface="Nunito Medium"/>
                <a:sym typeface="Nunito Medium"/>
              </a:rPr>
              <a:t>People’s perception of </a:t>
            </a:r>
            <a:r>
              <a:rPr lang="en-GB" sz="1200" b="1">
                <a:solidFill>
                  <a:srgbClr val="00A8DE"/>
                </a:solidFill>
                <a:highlight>
                  <a:schemeClr val="lt1"/>
                </a:highlight>
                <a:latin typeface="Nunito"/>
                <a:ea typeface="Nunito"/>
                <a:cs typeface="Nunito"/>
                <a:sym typeface="Nunito"/>
              </a:rPr>
              <a:t>being informed </a:t>
            </a:r>
            <a:endParaRPr sz="1200" b="1">
              <a:solidFill>
                <a:srgbClr val="00A8DE"/>
              </a:solidFill>
              <a:highlight>
                <a:schemeClr val="lt1"/>
              </a:highlight>
              <a:latin typeface="Nunito"/>
              <a:ea typeface="Nunito"/>
              <a:cs typeface="Nunito"/>
              <a:sym typeface="Nunito"/>
            </a:endParaRPr>
          </a:p>
          <a:p>
            <a:pPr marL="280799" lvl="0" indent="-162599" algn="l" rtl="0">
              <a:spcBef>
                <a:spcPts val="0"/>
              </a:spcBef>
              <a:spcAft>
                <a:spcPts val="0"/>
              </a:spcAft>
              <a:buClr>
                <a:schemeClr val="lt1"/>
              </a:buClr>
              <a:buSzPts val="1200"/>
              <a:buFont typeface="Nunito Medium"/>
              <a:buChar char="●"/>
            </a:pPr>
            <a:r>
              <a:rPr lang="en-GB" sz="1200">
                <a:solidFill>
                  <a:schemeClr val="lt1"/>
                </a:solidFill>
                <a:latin typeface="Nunito Medium"/>
                <a:ea typeface="Nunito Medium"/>
                <a:cs typeface="Nunito Medium"/>
                <a:sym typeface="Nunito Medium"/>
              </a:rPr>
              <a:t>Perceived </a:t>
            </a:r>
            <a:r>
              <a:rPr lang="en-GB" sz="1200" b="1">
                <a:solidFill>
                  <a:srgbClr val="00A8DE"/>
                </a:solidFill>
                <a:highlight>
                  <a:schemeClr val="lt1"/>
                </a:highlight>
                <a:latin typeface="Nunito"/>
                <a:ea typeface="Nunito"/>
                <a:cs typeface="Nunito"/>
                <a:sym typeface="Nunito"/>
              </a:rPr>
              <a:t>trustworthiness</a:t>
            </a:r>
            <a:endParaRPr sz="1000">
              <a:solidFill>
                <a:schemeClr val="lt1"/>
              </a:solidFill>
              <a:latin typeface="Nunito Medium"/>
              <a:ea typeface="Nunito Medium"/>
              <a:cs typeface="Nunito Medium"/>
              <a:sym typeface="Nunito Medium"/>
            </a:endParaRPr>
          </a:p>
        </p:txBody>
      </p:sp>
      <p:sp>
        <p:nvSpPr>
          <p:cNvPr id="419" name="Google Shape;419;p56"/>
          <p:cNvSpPr txBox="1"/>
          <p:nvPr/>
        </p:nvSpPr>
        <p:spPr>
          <a:xfrm>
            <a:off x="5672950" y="3035425"/>
            <a:ext cx="30000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a:solidFill>
                  <a:schemeClr val="lt1"/>
                </a:solidFill>
                <a:latin typeface="Nunito Medium"/>
                <a:ea typeface="Nunito Medium"/>
                <a:cs typeface="Nunito Medium"/>
                <a:sym typeface="Nunito Medium"/>
              </a:rPr>
              <a:t>Sentence completion:</a:t>
            </a:r>
            <a:endParaRPr>
              <a:solidFill>
                <a:schemeClr val="lt1"/>
              </a:solidFill>
              <a:latin typeface="Nunito Medium"/>
              <a:ea typeface="Nunito Medium"/>
              <a:cs typeface="Nunito Medium"/>
              <a:sym typeface="Nunito Medium"/>
            </a:endParaRPr>
          </a:p>
          <a:p>
            <a:pPr marL="0" lvl="0" indent="0" algn="l" rtl="0">
              <a:spcBef>
                <a:spcPts val="0"/>
              </a:spcBef>
              <a:spcAft>
                <a:spcPts val="0"/>
              </a:spcAft>
              <a:buNone/>
            </a:pPr>
            <a:r>
              <a:rPr lang="en-GB" sz="1200" i="1">
                <a:solidFill>
                  <a:schemeClr val="lt1"/>
                </a:solidFill>
                <a:latin typeface="Nunito Medium"/>
                <a:ea typeface="Nunito Medium"/>
                <a:cs typeface="Nunito Medium"/>
                <a:sym typeface="Nunito Medium"/>
              </a:rPr>
              <a:t>I decided to accept or decline this app permission request because…</a:t>
            </a:r>
            <a:endParaRPr sz="1200" i="1">
              <a:solidFill>
                <a:schemeClr val="lt1"/>
              </a:solidFill>
              <a:latin typeface="Nunito Medium"/>
              <a:ea typeface="Nunito Medium"/>
              <a:cs typeface="Nunito Medium"/>
              <a:sym typeface="Nunito Medium"/>
            </a:endParaRPr>
          </a:p>
          <a:p>
            <a:pPr marL="0" lvl="0" indent="0" algn="l" rtl="0">
              <a:spcBef>
                <a:spcPts val="0"/>
              </a:spcBef>
              <a:spcAft>
                <a:spcPts val="0"/>
              </a:spcAft>
              <a:buNone/>
            </a:pPr>
            <a:endParaRPr sz="1200" i="1">
              <a:solidFill>
                <a:schemeClr val="lt1"/>
              </a:solidFill>
              <a:latin typeface="Nunito Medium"/>
              <a:ea typeface="Nunito Medium"/>
              <a:cs typeface="Nunito Medium"/>
              <a:sym typeface="Nunito Medium"/>
            </a:endParaRPr>
          </a:p>
          <a:p>
            <a:pPr marL="0" lvl="0" indent="0" algn="l" rtl="0">
              <a:spcBef>
                <a:spcPts val="0"/>
              </a:spcBef>
              <a:spcAft>
                <a:spcPts val="0"/>
              </a:spcAft>
              <a:buNone/>
            </a:pPr>
            <a:r>
              <a:rPr lang="en-GB">
                <a:solidFill>
                  <a:schemeClr val="lt1"/>
                </a:solidFill>
                <a:latin typeface="Nunito Medium"/>
                <a:ea typeface="Nunito Medium"/>
                <a:cs typeface="Nunito Medium"/>
                <a:sym typeface="Nunito Medium"/>
              </a:rPr>
              <a:t>Open question</a:t>
            </a:r>
            <a:r>
              <a:rPr lang="en-GB" sz="1200" i="1">
                <a:solidFill>
                  <a:schemeClr val="lt1"/>
                </a:solidFill>
                <a:latin typeface="Nunito Medium"/>
                <a:ea typeface="Nunito Medium"/>
                <a:cs typeface="Nunito Medium"/>
                <a:sym typeface="Nunito Medium"/>
              </a:rPr>
              <a:t>:</a:t>
            </a:r>
            <a:endParaRPr sz="1200" i="1">
              <a:solidFill>
                <a:schemeClr val="lt1"/>
              </a:solidFill>
              <a:latin typeface="Nunito Medium"/>
              <a:ea typeface="Nunito Medium"/>
              <a:cs typeface="Nunito Medium"/>
              <a:sym typeface="Nunito Medium"/>
            </a:endParaRPr>
          </a:p>
          <a:p>
            <a:pPr marL="0" lvl="0" indent="0" algn="l" rtl="0">
              <a:spcBef>
                <a:spcPts val="0"/>
              </a:spcBef>
              <a:spcAft>
                <a:spcPts val="0"/>
              </a:spcAft>
              <a:buNone/>
            </a:pPr>
            <a:r>
              <a:rPr lang="en-GB" sz="1200" i="1">
                <a:solidFill>
                  <a:schemeClr val="lt1"/>
                </a:solidFill>
                <a:latin typeface="Nunito Medium"/>
                <a:ea typeface="Nunito Medium"/>
                <a:cs typeface="Nunito Medium"/>
                <a:sym typeface="Nunito Medium"/>
              </a:rPr>
              <a:t>What are your thoughts and experiences regarding such requests from apps?</a:t>
            </a:r>
            <a:endParaRPr sz="1200" i="1">
              <a:solidFill>
                <a:schemeClr val="lt1"/>
              </a:solidFill>
              <a:latin typeface="Nunito Medium"/>
              <a:ea typeface="Nunito Medium"/>
              <a:cs typeface="Nunito Medium"/>
              <a:sym typeface="Nunito Medium"/>
            </a:endParaRPr>
          </a:p>
          <a:p>
            <a:pPr marL="457200" lvl="0" indent="0" algn="l" rtl="0">
              <a:spcBef>
                <a:spcPts val="0"/>
              </a:spcBef>
              <a:spcAft>
                <a:spcPts val="0"/>
              </a:spcAft>
              <a:buNone/>
            </a:pPr>
            <a:endParaRPr sz="1200">
              <a:solidFill>
                <a:schemeClr val="lt1"/>
              </a:solidFill>
              <a:latin typeface="Nunito Medium"/>
              <a:ea typeface="Nunito Medium"/>
              <a:cs typeface="Nunito Medium"/>
              <a:sym typeface="Nunito Medium"/>
            </a:endParaRPr>
          </a:p>
        </p:txBody>
      </p:sp>
      <p:pic>
        <p:nvPicPr>
          <p:cNvPr id="420" name="Google Shape;420;p56"/>
          <p:cNvPicPr preferRelativeResize="0"/>
          <p:nvPr/>
        </p:nvPicPr>
        <p:blipFill>
          <a:blip r:embed="rId6">
            <a:alphaModFix/>
          </a:blip>
          <a:stretch>
            <a:fillRect/>
          </a:stretch>
        </p:blipFill>
        <p:spPr>
          <a:xfrm>
            <a:off x="5596750" y="1492862"/>
            <a:ext cx="942950" cy="942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1405</Words>
  <Application>Microsoft Macintosh PowerPoint</Application>
  <PresentationFormat>On-screen Show (16:9)</PresentationFormat>
  <Paragraphs>225</Paragraphs>
  <Slides>19</Slides>
  <Notes>19</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Roboto</vt:lpstr>
      <vt:lpstr>Nunito Black</vt:lpstr>
      <vt:lpstr>Nunito</vt:lpstr>
      <vt:lpstr>Nunito Medium</vt:lpstr>
      <vt:lpstr>Arial</vt:lpstr>
      <vt:lpstr>Roboto Medium</vt:lpstr>
      <vt:lpstr>Nunito Light</vt:lpstr>
      <vt:lpstr>Nunito SemiBold</vt:lpstr>
      <vt:lpstr>Calibri</vt:lpstr>
      <vt:lpstr>Roboto Light</vt:lpstr>
      <vt:lpstr>Simple Light</vt:lpstr>
      <vt:lpstr>Office Theme</vt:lpstr>
      <vt:lpstr>Simple Light</vt:lpstr>
      <vt:lpstr>Analysing the Influence of Loss-Gain Framing on Data Disclosure Behaviour: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Self-reported reasons for disclosure choices</vt:lpstr>
      <vt:lpstr>Self-reported reasons for disclosure choices</vt:lpstr>
      <vt:lpstr>Summary of results:</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Analysing the Influence of Loss-Gain Framing on Data Disclosure Behaviour:</dc:title>
  <cp:lastModifiedBy>Anastasia SERGEEVA</cp:lastModifiedBy>
  <cp:revision>2</cp:revision>
  <dcterms:modified xsi:type="dcterms:W3CDTF">2023-10-17T21:03:34Z</dcterms:modified>
</cp:coreProperties>
</file>