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1" r:id="rId5"/>
    <p:sldId id="262" r:id="rId6"/>
    <p:sldId id="263" r:id="rId7"/>
    <p:sldId id="266" r:id="rId8"/>
    <p:sldId id="267" r:id="rId9"/>
    <p:sldId id="268" r:id="rId10"/>
    <p:sldId id="269" r:id="rId11"/>
    <p:sldId id="270"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C2D10-94F2-4203-B1A6-75E1F032A69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F82EACC8-1514-403D-9121-CA274AA2E0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F88197E6-C7B4-4CCE-A601-FFD933972304}"/>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5" name="Espace réservé du pied de page 4">
            <a:extLst>
              <a:ext uri="{FF2B5EF4-FFF2-40B4-BE49-F238E27FC236}">
                <a16:creationId xmlns:a16="http://schemas.microsoft.com/office/drawing/2014/main" id="{BBA3637D-1B50-40E8-BE34-302F71D92B6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90B37849-F5DD-44FD-85BA-7D1B8BE9EA3E}"/>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66474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AA0F2-312A-45D4-A9E4-8DA95252702C}"/>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926A2C17-0F2D-4F3B-863E-08C424C48D9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0ED6A1BC-E383-4A60-A0B6-6B591DF98D0B}"/>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5" name="Espace réservé du pied de page 4">
            <a:extLst>
              <a:ext uri="{FF2B5EF4-FFF2-40B4-BE49-F238E27FC236}">
                <a16:creationId xmlns:a16="http://schemas.microsoft.com/office/drawing/2014/main" id="{EACC7D6C-B7EB-4F21-B8B3-EBC69F1FBFFA}"/>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AEBA9E86-B717-4496-A71F-7B3E140DCE31}"/>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342100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D4923F9-1305-4F24-ACFF-EF161D1B45F9}"/>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8DEB6579-DEF3-4BEB-A005-81857A610F1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5422812D-14C8-4009-9C46-0ECB7AE5EFC3}"/>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5" name="Espace réservé du pied de page 4">
            <a:extLst>
              <a:ext uri="{FF2B5EF4-FFF2-40B4-BE49-F238E27FC236}">
                <a16:creationId xmlns:a16="http://schemas.microsoft.com/office/drawing/2014/main" id="{0F763B5A-501C-4BDD-8B53-F63DF43B00E8}"/>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66CF1FAC-87EF-4533-BF81-3A13E5D67170}"/>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268416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9D9DC-7774-4A1E-B001-25562349A2E5}"/>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015C04B3-FEDF-4536-8137-B945E74393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1E38FA6E-73C2-433B-A956-64BFA8AC6DF9}"/>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5" name="Espace réservé du pied de page 4">
            <a:extLst>
              <a:ext uri="{FF2B5EF4-FFF2-40B4-BE49-F238E27FC236}">
                <a16:creationId xmlns:a16="http://schemas.microsoft.com/office/drawing/2014/main" id="{9AB3E39E-61FD-4500-AE8C-48651EB7F766}"/>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8DAFCDF1-B17E-4BB3-8E3A-EF4B01EC639D}"/>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37573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EABC6-A808-4D68-A030-632FA92F682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8249D048-64B8-4415-B6F4-BA1091354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1B5DB3B-4759-423E-BD58-4B31F985C2DA}"/>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5" name="Espace réservé du pied de page 4">
            <a:extLst>
              <a:ext uri="{FF2B5EF4-FFF2-40B4-BE49-F238E27FC236}">
                <a16:creationId xmlns:a16="http://schemas.microsoft.com/office/drawing/2014/main" id="{D9E05CA8-6985-432A-8C16-737914301A4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2C88D507-F2F8-4313-AF5A-CA912A3AE4FF}"/>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32326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9CE53-3710-490A-9E9C-5D69EE0F1B89}"/>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88A631C7-7938-4AF2-9B93-B4AD5FAD55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A57DED2D-FC84-4A01-8D41-FBD357F85E0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752E2663-9B75-4BED-824F-79452DFAB105}"/>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6" name="Espace réservé du pied de page 5">
            <a:extLst>
              <a:ext uri="{FF2B5EF4-FFF2-40B4-BE49-F238E27FC236}">
                <a16:creationId xmlns:a16="http://schemas.microsoft.com/office/drawing/2014/main" id="{44EE1BFC-A28B-4E10-A930-161707315168}"/>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CD393C2C-9CB1-4DDD-8D04-163756804B42}"/>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96562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DC994-B2D3-4E09-8247-39A24498FE71}"/>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2B202BCA-3B36-4504-93D4-6EC29EE02E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AB6B64E-5D37-411E-BF25-AF702864121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4B8087C8-40D8-448B-965D-7B19309C35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C0E3523-5069-4D82-98A3-E2CA455B176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7812A023-027D-4E0C-A47F-1A79434C4F6E}"/>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8" name="Espace réservé du pied de page 7">
            <a:extLst>
              <a:ext uri="{FF2B5EF4-FFF2-40B4-BE49-F238E27FC236}">
                <a16:creationId xmlns:a16="http://schemas.microsoft.com/office/drawing/2014/main" id="{5DDEE38B-7535-4044-B83E-B93C0BE29C9D}"/>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B0D71185-62C4-42F8-9AD8-419BD41A2C25}"/>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3863554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199CD6-7A38-472B-8732-28155D6C070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E986A83B-9005-4CA1-B5D0-D19CAD9B1CAE}"/>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4" name="Espace réservé du pied de page 3">
            <a:extLst>
              <a:ext uri="{FF2B5EF4-FFF2-40B4-BE49-F238E27FC236}">
                <a16:creationId xmlns:a16="http://schemas.microsoft.com/office/drawing/2014/main" id="{5D3D3495-2367-4B39-A81B-27BF0264F6C6}"/>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AE30DC0-3AA8-4728-B817-28C452C65323}"/>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174410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0F98CFE-615B-479E-B43C-A7F9E93A982D}"/>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3" name="Espace réservé du pied de page 2">
            <a:extLst>
              <a:ext uri="{FF2B5EF4-FFF2-40B4-BE49-F238E27FC236}">
                <a16:creationId xmlns:a16="http://schemas.microsoft.com/office/drawing/2014/main" id="{3A7BBB86-6BBE-44C3-9B08-B2243650DDD2}"/>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13A848FC-2F0E-4C9D-B3F8-A4A3A2192959}"/>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1789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D8B0C-4FFA-4F49-9D7A-FD90643B15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FAE577DA-64CA-434B-98AD-A99FCFC16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042D6F0F-7595-432E-B4D9-E886E0A26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3ACDDA-F834-4E2D-A44C-78D132EE06C2}"/>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6" name="Espace réservé du pied de page 5">
            <a:extLst>
              <a:ext uri="{FF2B5EF4-FFF2-40B4-BE49-F238E27FC236}">
                <a16:creationId xmlns:a16="http://schemas.microsoft.com/office/drawing/2014/main" id="{18B25857-C891-43FE-98C7-83C78C6BEF44}"/>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0595FFC7-0AB8-4337-A342-C3A06FF99448}"/>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103385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3425FC-169A-4295-B262-7C6C1B289B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60E877E9-8036-442A-A7A4-2CBFD2B6BD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274DE446-4014-4DF7-B66D-A5A0694F5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626704-A940-4166-ACBC-7407A9B403A4}"/>
              </a:ext>
            </a:extLst>
          </p:cNvPr>
          <p:cNvSpPr>
            <a:spLocks noGrp="1"/>
          </p:cNvSpPr>
          <p:nvPr>
            <p:ph type="dt" sz="half" idx="10"/>
          </p:nvPr>
        </p:nvSpPr>
        <p:spPr/>
        <p:txBody>
          <a:bodyPr/>
          <a:lstStyle/>
          <a:p>
            <a:fld id="{B238E06C-C326-46B0-B32D-5C36BA55C785}" type="datetimeFigureOut">
              <a:rPr lang="en-US" smtClean="0"/>
              <a:t>11/25/2022</a:t>
            </a:fld>
            <a:endParaRPr lang="en-US"/>
          </a:p>
        </p:txBody>
      </p:sp>
      <p:sp>
        <p:nvSpPr>
          <p:cNvPr id="6" name="Espace réservé du pied de page 5">
            <a:extLst>
              <a:ext uri="{FF2B5EF4-FFF2-40B4-BE49-F238E27FC236}">
                <a16:creationId xmlns:a16="http://schemas.microsoft.com/office/drawing/2014/main" id="{75B8AECD-239A-4D1D-824A-5B124E0DEF55}"/>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F9819200-653B-474E-A8A2-2C64A0E7B711}"/>
              </a:ext>
            </a:extLst>
          </p:cNvPr>
          <p:cNvSpPr>
            <a:spLocks noGrp="1"/>
          </p:cNvSpPr>
          <p:nvPr>
            <p:ph type="sldNum" sz="quarter" idx="12"/>
          </p:nvPr>
        </p:nvSpPr>
        <p:spPr/>
        <p:txBody>
          <a:bodyPr/>
          <a:lstStyle/>
          <a:p>
            <a:fld id="{C5A3B083-1F88-4EFE-ACF6-CE14C8962E66}" type="slidenum">
              <a:rPr lang="en-US" smtClean="0"/>
              <a:t>‹N°›</a:t>
            </a:fld>
            <a:endParaRPr lang="en-US"/>
          </a:p>
        </p:txBody>
      </p:sp>
    </p:spTree>
    <p:extLst>
      <p:ext uri="{BB962C8B-B14F-4D97-AF65-F5344CB8AC3E}">
        <p14:creationId xmlns:p14="http://schemas.microsoft.com/office/powerpoint/2010/main" val="37272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01E4ADF-9CA9-4838-B601-6B96A53B14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63A6D185-7932-49A9-9DD3-F8AB1BA83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0E2DED3F-EE13-4270-9B2C-DBDE8B28E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8E06C-C326-46B0-B32D-5C36BA55C785}" type="datetimeFigureOut">
              <a:rPr lang="en-US" smtClean="0"/>
              <a:t>11/25/2022</a:t>
            </a:fld>
            <a:endParaRPr lang="en-US"/>
          </a:p>
        </p:txBody>
      </p:sp>
      <p:sp>
        <p:nvSpPr>
          <p:cNvPr id="5" name="Espace réservé du pied de page 4">
            <a:extLst>
              <a:ext uri="{FF2B5EF4-FFF2-40B4-BE49-F238E27FC236}">
                <a16:creationId xmlns:a16="http://schemas.microsoft.com/office/drawing/2014/main" id="{CFD2E026-26D2-46BA-B02C-830E61512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F30DF2E2-D0AF-4082-8FA3-BEE5A1C9C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3B083-1F88-4EFE-ACF6-CE14C8962E66}" type="slidenum">
              <a:rPr lang="en-US" smtClean="0"/>
              <a:t>‹N°›</a:t>
            </a:fld>
            <a:endParaRPr lang="en-US"/>
          </a:p>
        </p:txBody>
      </p:sp>
    </p:spTree>
    <p:extLst>
      <p:ext uri="{BB962C8B-B14F-4D97-AF65-F5344CB8AC3E}">
        <p14:creationId xmlns:p14="http://schemas.microsoft.com/office/powerpoint/2010/main" val="2965405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943CAA0-8E9C-4033-BCAF-3F8C7468AC63}"/>
              </a:ext>
            </a:extLst>
          </p:cNvPr>
          <p:cNvPicPr>
            <a:picLocks noChangeAspect="1"/>
          </p:cNvPicPr>
          <p:nvPr/>
        </p:nvPicPr>
        <p:blipFill rotWithShape="1">
          <a:blip r:embed="rId2"/>
          <a:srcRect r="15731"/>
          <a:stretch/>
        </p:blipFill>
        <p:spPr>
          <a:xfrm>
            <a:off x="-1847006" y="-45885"/>
            <a:ext cx="8144935" cy="6903885"/>
          </a:xfrm>
          <a:prstGeom prst="rect">
            <a:avLst/>
          </a:prstGeom>
        </p:spPr>
      </p:pic>
      <p:sp>
        <p:nvSpPr>
          <p:cNvPr id="2" name="Titre 1">
            <a:extLst>
              <a:ext uri="{FF2B5EF4-FFF2-40B4-BE49-F238E27FC236}">
                <a16:creationId xmlns:a16="http://schemas.microsoft.com/office/drawing/2014/main" id="{2A9F0D88-9636-4AB8-B8F3-373190CC5C78}"/>
              </a:ext>
            </a:extLst>
          </p:cNvPr>
          <p:cNvSpPr>
            <a:spLocks noGrp="1"/>
          </p:cNvSpPr>
          <p:nvPr>
            <p:ph type="ctrTitle"/>
          </p:nvPr>
        </p:nvSpPr>
        <p:spPr>
          <a:xfrm>
            <a:off x="6791326" y="-197715"/>
            <a:ext cx="5267325" cy="3130133"/>
          </a:xfrm>
        </p:spPr>
        <p:txBody>
          <a:bodyPr>
            <a:noAutofit/>
          </a:bodyPr>
          <a:lstStyle/>
          <a:p>
            <a:r>
              <a:rPr lang="fr-LU" sz="3600" b="1" dirty="0">
                <a:solidFill>
                  <a:schemeClr val="bg1"/>
                </a:solidFill>
                <a:latin typeface="Times New Roman" panose="02020603050405020304" pitchFamily="18" charset="0"/>
                <a:cs typeface="Times New Roman" panose="02020603050405020304" pitchFamily="18" charset="0"/>
              </a:rPr>
              <a:t>Une mise en récit du pouvoir féminin </a:t>
            </a:r>
            <a:br>
              <a:rPr lang="fr-LU" sz="2800" b="1" dirty="0">
                <a:solidFill>
                  <a:schemeClr val="bg1"/>
                </a:solidFill>
                <a:latin typeface="Times New Roman" panose="02020603050405020304" pitchFamily="18" charset="0"/>
                <a:cs typeface="Times New Roman" panose="02020603050405020304" pitchFamily="18" charset="0"/>
              </a:rPr>
            </a:br>
            <a:r>
              <a:rPr lang="fr-LU" sz="2800" dirty="0">
                <a:solidFill>
                  <a:schemeClr val="bg1"/>
                </a:solidFill>
                <a:latin typeface="+mn-lt"/>
                <a:cs typeface="Times New Roman" panose="02020603050405020304" pitchFamily="18" charset="0"/>
              </a:rPr>
              <a:t>Guerre et santé dans le mémorandum d’abdication de Marie de Hongrie (août 1555)</a:t>
            </a:r>
            <a:endParaRPr lang="en-US" sz="2800" dirty="0">
              <a:solidFill>
                <a:schemeClr val="bg1"/>
              </a:solidFill>
              <a:latin typeface="+mn-lt"/>
              <a:cs typeface="Times New Roman" panose="02020603050405020304" pitchFamily="18" charset="0"/>
            </a:endParaRPr>
          </a:p>
        </p:txBody>
      </p:sp>
      <p:sp>
        <p:nvSpPr>
          <p:cNvPr id="3" name="Sous-titre 2">
            <a:extLst>
              <a:ext uri="{FF2B5EF4-FFF2-40B4-BE49-F238E27FC236}">
                <a16:creationId xmlns:a16="http://schemas.microsoft.com/office/drawing/2014/main" id="{77762E69-9D19-4B83-8561-65D03D78C465}"/>
              </a:ext>
            </a:extLst>
          </p:cNvPr>
          <p:cNvSpPr>
            <a:spLocks noGrp="1"/>
          </p:cNvSpPr>
          <p:nvPr>
            <p:ph type="subTitle" idx="1"/>
          </p:nvPr>
        </p:nvSpPr>
        <p:spPr>
          <a:xfrm>
            <a:off x="7134225" y="3623761"/>
            <a:ext cx="4736393" cy="1942795"/>
          </a:xfrm>
        </p:spPr>
        <p:txBody>
          <a:bodyPr>
            <a:normAutofit fontScale="55000" lnSpcReduction="20000"/>
          </a:bodyPr>
          <a:lstStyle/>
          <a:p>
            <a:endParaRPr lang="fr-LU" sz="1600" dirty="0">
              <a:solidFill>
                <a:schemeClr val="bg1"/>
              </a:solidFill>
            </a:endParaRPr>
          </a:p>
          <a:p>
            <a:r>
              <a:rPr lang="fr-LU" sz="3300" dirty="0">
                <a:solidFill>
                  <a:schemeClr val="bg1"/>
                </a:solidFill>
              </a:rPr>
              <a:t>Journée de formation doctorale internationale du module Temps Modernes : </a:t>
            </a:r>
          </a:p>
          <a:p>
            <a:r>
              <a:rPr lang="fr-LU" sz="3300" dirty="0">
                <a:solidFill>
                  <a:schemeClr val="bg1"/>
                </a:solidFill>
              </a:rPr>
              <a:t>« Jacques Le Brun (1931-2010): faire dialoguer histoire et littérature » </a:t>
            </a:r>
          </a:p>
          <a:p>
            <a:endParaRPr lang="fr-LU" sz="1600" dirty="0">
              <a:solidFill>
                <a:schemeClr val="bg1"/>
              </a:solidFill>
            </a:endParaRPr>
          </a:p>
          <a:p>
            <a:r>
              <a:rPr lang="fr-LU" sz="2200" dirty="0">
                <a:solidFill>
                  <a:schemeClr val="bg1"/>
                </a:solidFill>
              </a:rPr>
              <a:t>Jules Dejonckheere &amp; Lison Vercammen </a:t>
            </a:r>
          </a:p>
        </p:txBody>
      </p:sp>
      <p:pic>
        <p:nvPicPr>
          <p:cNvPr id="5" name="Picture 4" descr="Moodle UCLouvain">
            <a:extLst>
              <a:ext uri="{FF2B5EF4-FFF2-40B4-BE49-F238E27FC236}">
                <a16:creationId xmlns:a16="http://schemas.microsoft.com/office/drawing/2014/main" id="{F5E676E2-FA9D-4037-9485-82C2CFD8D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6518" y="6444815"/>
            <a:ext cx="1247774" cy="194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té du Luxembourg — Wikipédia">
            <a:extLst>
              <a:ext uri="{FF2B5EF4-FFF2-40B4-BE49-F238E27FC236}">
                <a16:creationId xmlns:a16="http://schemas.microsoft.com/office/drawing/2014/main" id="{5515049D-B5BF-4CA8-BF68-5235A9792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8538" y="6160698"/>
            <a:ext cx="792080" cy="56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54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55DA-31D5-43C5-94FB-8500EB21D98B}"/>
              </a:ext>
            </a:extLst>
          </p:cNvPr>
          <p:cNvSpPr>
            <a:spLocks noGrp="1"/>
          </p:cNvSpPr>
          <p:nvPr>
            <p:ph type="title"/>
          </p:nvPr>
        </p:nvSpPr>
        <p:spPr>
          <a:xfrm>
            <a:off x="838200" y="460375"/>
            <a:ext cx="10515600" cy="473075"/>
          </a:xfrm>
        </p:spPr>
        <p:txBody>
          <a:bodyPr>
            <a:normAutofit fontScale="90000"/>
          </a:bodyPr>
          <a:lstStyle/>
          <a:p>
            <a:pPr algn="ctr"/>
            <a:r>
              <a:rPr lang="fr-LU" dirty="0">
                <a:solidFill>
                  <a:schemeClr val="bg1"/>
                </a:solidFill>
              </a:rPr>
              <a:t>La santé instrumentalisée </a:t>
            </a:r>
            <a:endParaRPr lang="en-US" dirty="0">
              <a:solidFill>
                <a:schemeClr val="bg1"/>
              </a:solidFill>
            </a:endParaRPr>
          </a:p>
        </p:txBody>
      </p:sp>
      <p:sp>
        <p:nvSpPr>
          <p:cNvPr id="3" name="Espace réservé du contenu 2">
            <a:extLst>
              <a:ext uri="{FF2B5EF4-FFF2-40B4-BE49-F238E27FC236}">
                <a16:creationId xmlns:a16="http://schemas.microsoft.com/office/drawing/2014/main" id="{37E12AC7-910B-4047-B1ED-492B2F37F1BB}"/>
              </a:ext>
            </a:extLst>
          </p:cNvPr>
          <p:cNvSpPr>
            <a:spLocks noGrp="1"/>
          </p:cNvSpPr>
          <p:nvPr>
            <p:ph idx="1"/>
          </p:nvPr>
        </p:nvSpPr>
        <p:spPr>
          <a:xfrm>
            <a:off x="138112" y="1152524"/>
            <a:ext cx="11915776" cy="6296025"/>
          </a:xfrm>
        </p:spPr>
        <p:txBody>
          <a:bodyPr>
            <a:normAutofit/>
          </a:bodyPr>
          <a:lstStyle/>
          <a:p>
            <a:pPr marL="514350" indent="-285750" algn="just">
              <a:lnSpc>
                <a:spcPct val="107000"/>
              </a:lnSpc>
              <a:spcAft>
                <a:spcPts val="800"/>
              </a:spcAft>
              <a:buFont typeface="Wingdings" panose="05000000000000000000" pitchFamily="2" charset="2"/>
              <a:buChar char="Ø"/>
            </a:pPr>
            <a:r>
              <a:rPr lang="fr-LU" sz="2000" dirty="0">
                <a:solidFill>
                  <a:schemeClr val="bg1"/>
                </a:solidFill>
                <a:ea typeface="Calibri" panose="020F0502020204030204" pitchFamily="34" charset="0"/>
                <a:cs typeface="Times New Roman" panose="02020603050405020304" pitchFamily="18" charset="0"/>
              </a:rPr>
              <a:t> La « maladie politique » : </a:t>
            </a:r>
            <a:r>
              <a:rPr lang="fr-FR" sz="1600" dirty="0">
                <a:solidFill>
                  <a:schemeClr val="bg1"/>
                </a:solidFill>
              </a:rPr>
              <a:t>La maladie ou l’indisposition est aussi utilisée dans le cadre de </a:t>
            </a:r>
            <a:r>
              <a:rPr lang="fr-FR" sz="1600" b="1" u="sng" dirty="0">
                <a:solidFill>
                  <a:schemeClr val="bg1"/>
                </a:solidFill>
              </a:rPr>
              <a:t>relations courtisanes et politiques</a:t>
            </a:r>
            <a:r>
              <a:rPr lang="fr-FR" sz="1600" dirty="0">
                <a:solidFill>
                  <a:schemeClr val="bg1"/>
                </a:solidFill>
              </a:rPr>
              <a:t>, comme un </a:t>
            </a:r>
            <a:r>
              <a:rPr lang="fr-FR" sz="1600" b="1" u="sng" dirty="0">
                <a:solidFill>
                  <a:schemeClr val="bg1"/>
                </a:solidFill>
              </a:rPr>
              <a:t>artifice, une feinte, mêlant à la fois vraisemblances et inventions</a:t>
            </a:r>
            <a:r>
              <a:rPr lang="fr-FR" sz="1600" dirty="0">
                <a:solidFill>
                  <a:schemeClr val="bg1"/>
                </a:solidFill>
              </a:rPr>
              <a:t>, à la fois signes symptomatiques probants et </a:t>
            </a:r>
            <a:r>
              <a:rPr lang="fr-FR" sz="1600" b="1" u="sng" dirty="0">
                <a:solidFill>
                  <a:schemeClr val="bg1"/>
                </a:solidFill>
              </a:rPr>
              <a:t>exagérations rhétoriques et pathétiques</a:t>
            </a:r>
            <a:r>
              <a:rPr lang="fr-FR" sz="1600" dirty="0">
                <a:solidFill>
                  <a:schemeClr val="bg1"/>
                </a:solidFill>
              </a:rPr>
              <a:t> de ces mêmes stigmates par le biais le plus souvent du </a:t>
            </a:r>
            <a:r>
              <a:rPr lang="fr-FR" sz="1600" b="1" u="sng" dirty="0">
                <a:solidFill>
                  <a:schemeClr val="bg1"/>
                </a:solidFill>
              </a:rPr>
              <a:t>témoignage indirect ou de la relation épistolaire</a:t>
            </a:r>
            <a:r>
              <a:rPr lang="fr-FR" sz="1600" dirty="0">
                <a:solidFill>
                  <a:schemeClr val="bg1"/>
                </a:solidFill>
              </a:rPr>
              <a:t>. Loin d’être spontané, le discours sur la maladie relève bien </a:t>
            </a:r>
            <a:r>
              <a:rPr lang="fr-FR" sz="1600" b="1" u="sng" dirty="0">
                <a:solidFill>
                  <a:schemeClr val="bg1"/>
                </a:solidFill>
              </a:rPr>
              <a:t>souvent du calcul et de la stratégie</a:t>
            </a:r>
            <a:r>
              <a:rPr lang="fr-FR" sz="1600" dirty="0">
                <a:solidFill>
                  <a:schemeClr val="bg1"/>
                </a:solidFill>
              </a:rPr>
              <a:t>. La seule évocation, même rapide, d’une indisposition peut déjà servir en soi à justifier la brièveté d’une lettre et par voie de conséquence être une </a:t>
            </a:r>
            <a:r>
              <a:rPr lang="fr-FR" sz="1600" b="1" u="sng" dirty="0">
                <a:solidFill>
                  <a:schemeClr val="bg1"/>
                </a:solidFill>
              </a:rPr>
              <a:t>forme courtoise de silence</a:t>
            </a:r>
            <a:r>
              <a:rPr lang="fr-FR" sz="1600" dirty="0">
                <a:solidFill>
                  <a:schemeClr val="bg1"/>
                </a:solidFill>
              </a:rPr>
              <a:t>. » </a:t>
            </a:r>
            <a:r>
              <a:rPr lang="fr-FR" sz="1200" dirty="0">
                <a:solidFill>
                  <a:schemeClr val="bg1"/>
                </a:solidFill>
              </a:rPr>
              <a:t>(LE PERSON Xavier, « D’une ‘bonne et saincte ypocrisie’ : usages et discours épistolaires de la maladie dans la vie nobiliaire du XVIe siècle », p. 231). </a:t>
            </a:r>
            <a:endParaRPr lang="fr-LU" sz="2400" dirty="0">
              <a:solidFill>
                <a:schemeClr val="bg1"/>
              </a:solidFill>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Ø"/>
            </a:pPr>
            <a:r>
              <a:rPr lang="fr-LU" sz="2000" dirty="0">
                <a:solidFill>
                  <a:schemeClr val="bg1"/>
                </a:solidFill>
                <a:effectLst/>
                <a:ea typeface="Calibri" panose="020F0502020204030204" pitchFamily="34" charset="0"/>
                <a:cs typeface="Times New Roman" panose="02020603050405020304" pitchFamily="18" charset="0"/>
              </a:rPr>
              <a:t>Difficulté méthodologique de saisie du phénomène</a:t>
            </a:r>
          </a:p>
          <a:p>
            <a:pPr marL="514350" indent="-285750" algn="just">
              <a:lnSpc>
                <a:spcPct val="107000"/>
              </a:lnSpc>
              <a:spcAft>
                <a:spcPts val="800"/>
              </a:spcAft>
              <a:buFont typeface="Wingdings" panose="05000000000000000000" pitchFamily="2" charset="2"/>
              <a:buChar char="Ø"/>
            </a:pPr>
            <a:r>
              <a:rPr lang="fr-LU" sz="2000" dirty="0">
                <a:solidFill>
                  <a:schemeClr val="bg1"/>
                </a:solidFill>
                <a:effectLst/>
                <a:ea typeface="Calibri" panose="020F0502020204030204" pitchFamily="34" charset="0"/>
                <a:cs typeface="Times New Roman" panose="02020603050405020304" pitchFamily="18" charset="0"/>
              </a:rPr>
              <a:t>Un épisode d’instrumentalisation : l’année 15</a:t>
            </a:r>
            <a:r>
              <a:rPr lang="fr-LU" sz="2000" dirty="0">
                <a:solidFill>
                  <a:schemeClr val="bg1"/>
                </a:solidFill>
                <a:ea typeface="Calibri" panose="020F0502020204030204" pitchFamily="34" charset="0"/>
                <a:cs typeface="Times New Roman" panose="02020603050405020304" pitchFamily="18" charset="0"/>
              </a:rPr>
              <a:t>33 </a:t>
            </a:r>
          </a:p>
          <a:p>
            <a:pPr marL="514350" indent="-285750" algn="just">
              <a:lnSpc>
                <a:spcPct val="107000"/>
              </a:lnSpc>
              <a:spcAft>
                <a:spcPts val="800"/>
              </a:spcAft>
              <a:buFont typeface="Wingdings" panose="05000000000000000000" pitchFamily="2" charset="2"/>
              <a:buChar char="Ø"/>
            </a:pPr>
            <a:endParaRPr lang="fr-LU" sz="2000" dirty="0">
              <a:solidFill>
                <a:schemeClr val="bg1"/>
              </a:solidFill>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Ø"/>
            </a:pPr>
            <a:endParaRPr lang="en-US" sz="1800" dirty="0">
              <a:solidFill>
                <a:schemeClr val="bg1"/>
              </a:solidFill>
              <a:effectLst/>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fr-LU" sz="1800" dirty="0">
              <a:solidFill>
                <a:schemeClr val="bg1"/>
              </a:solidFill>
              <a:ea typeface="Calibri" panose="020F0502020204030204" pitchFamily="34" charset="0"/>
              <a:cs typeface="Times New Roman" panose="02020603050405020304" pitchFamily="18" charset="0"/>
            </a:endParaRPr>
          </a:p>
          <a:p>
            <a:pPr indent="0" algn="just">
              <a:lnSpc>
                <a:spcPct val="107000"/>
              </a:lnSpc>
              <a:spcAft>
                <a:spcPts val="800"/>
              </a:spcAft>
              <a:buNone/>
            </a:pPr>
            <a:r>
              <a:rPr lang="fr-LU" sz="1800" dirty="0">
                <a:solidFill>
                  <a:schemeClr val="bg1"/>
                </a:solidFill>
                <a:effectLst/>
                <a:ea typeface="Calibri" panose="020F0502020204030204" pitchFamily="34" charset="0"/>
                <a:cs typeface="Times New Roman" panose="02020603050405020304" pitchFamily="18" charset="0"/>
              </a:rPr>
              <a:t> </a:t>
            </a:r>
            <a:endParaRPr lang="fr-LU" dirty="0">
              <a:solidFill>
                <a:schemeClr val="bg1"/>
              </a:solidFill>
            </a:endParaRPr>
          </a:p>
          <a:p>
            <a:pPr marL="0" indent="0">
              <a:buNone/>
            </a:pPr>
            <a:endParaRPr lang="fr-LU" dirty="0">
              <a:solidFill>
                <a:schemeClr val="bg1"/>
              </a:solidFill>
            </a:endParaRPr>
          </a:p>
          <a:p>
            <a:pPr marL="0" indent="0">
              <a:buNone/>
            </a:pPr>
            <a:endParaRPr lang="fr-LU" dirty="0">
              <a:solidFill>
                <a:schemeClr val="bg1"/>
              </a:solidFill>
            </a:endParaRPr>
          </a:p>
        </p:txBody>
      </p:sp>
      <p:sp>
        <p:nvSpPr>
          <p:cNvPr id="4" name="Titre 1">
            <a:extLst>
              <a:ext uri="{FF2B5EF4-FFF2-40B4-BE49-F238E27FC236}">
                <a16:creationId xmlns:a16="http://schemas.microsoft.com/office/drawing/2014/main" id="{EBB394A1-250A-4572-856A-8DF76450B62F}"/>
              </a:ext>
            </a:extLst>
          </p:cNvPr>
          <p:cNvSpPr txBox="1">
            <a:spLocks/>
          </p:cNvSpPr>
          <p:nvPr/>
        </p:nvSpPr>
        <p:spPr>
          <a:xfrm>
            <a:off x="676275" y="3429000"/>
            <a:ext cx="10515600" cy="47307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sp>
        <p:nvSpPr>
          <p:cNvPr id="5" name="Titre 1">
            <a:extLst>
              <a:ext uri="{FF2B5EF4-FFF2-40B4-BE49-F238E27FC236}">
                <a16:creationId xmlns:a16="http://schemas.microsoft.com/office/drawing/2014/main" id="{E920B47D-1102-411E-8B8B-6F66425E1341}"/>
              </a:ext>
            </a:extLst>
          </p:cNvPr>
          <p:cNvSpPr txBox="1">
            <a:spLocks/>
          </p:cNvSpPr>
          <p:nvPr/>
        </p:nvSpPr>
        <p:spPr>
          <a:xfrm>
            <a:off x="838200" y="2656861"/>
            <a:ext cx="10515600" cy="4730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bg1"/>
              </a:solidFill>
            </a:endParaRPr>
          </a:p>
        </p:txBody>
      </p:sp>
    </p:spTree>
    <p:extLst>
      <p:ext uri="{BB962C8B-B14F-4D97-AF65-F5344CB8AC3E}">
        <p14:creationId xmlns:p14="http://schemas.microsoft.com/office/powerpoint/2010/main" val="423761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55DA-31D5-43C5-94FB-8500EB21D98B}"/>
              </a:ext>
            </a:extLst>
          </p:cNvPr>
          <p:cNvSpPr>
            <a:spLocks noGrp="1"/>
          </p:cNvSpPr>
          <p:nvPr>
            <p:ph type="title"/>
          </p:nvPr>
        </p:nvSpPr>
        <p:spPr>
          <a:xfrm>
            <a:off x="838200" y="460375"/>
            <a:ext cx="10515600" cy="473075"/>
          </a:xfrm>
        </p:spPr>
        <p:txBody>
          <a:bodyPr>
            <a:normAutofit fontScale="90000"/>
          </a:bodyPr>
          <a:lstStyle/>
          <a:p>
            <a:pPr algn="ctr"/>
            <a:r>
              <a:rPr lang="fr-LU" dirty="0">
                <a:solidFill>
                  <a:schemeClr val="bg1"/>
                </a:solidFill>
              </a:rPr>
              <a:t>La guerre</a:t>
            </a:r>
            <a:endParaRPr lang="en-US" dirty="0">
              <a:solidFill>
                <a:schemeClr val="bg1"/>
              </a:solidFill>
            </a:endParaRPr>
          </a:p>
        </p:txBody>
      </p:sp>
      <p:sp>
        <p:nvSpPr>
          <p:cNvPr id="3" name="Espace réservé du contenu 2">
            <a:extLst>
              <a:ext uri="{FF2B5EF4-FFF2-40B4-BE49-F238E27FC236}">
                <a16:creationId xmlns:a16="http://schemas.microsoft.com/office/drawing/2014/main" id="{37E12AC7-910B-4047-B1ED-492B2F37F1BB}"/>
              </a:ext>
            </a:extLst>
          </p:cNvPr>
          <p:cNvSpPr>
            <a:spLocks noGrp="1"/>
          </p:cNvSpPr>
          <p:nvPr>
            <p:ph idx="1"/>
          </p:nvPr>
        </p:nvSpPr>
        <p:spPr>
          <a:xfrm>
            <a:off x="138112" y="1152524"/>
            <a:ext cx="11915776" cy="6296025"/>
          </a:xfrm>
        </p:spPr>
        <p:txBody>
          <a:bodyPr>
            <a:normAutofit lnSpcReduction="10000"/>
          </a:bodyPr>
          <a:lstStyle/>
          <a:p>
            <a:pPr algn="l">
              <a:buFont typeface="Wingdings" panose="05000000000000000000" pitchFamily="2" charset="2"/>
              <a:buChar char="Ø"/>
            </a:pPr>
            <a:r>
              <a:rPr lang="fr-FR" sz="1400" b="0" i="0" dirty="0">
                <a:solidFill>
                  <a:schemeClr val="bg1"/>
                </a:solidFill>
                <a:effectLst/>
              </a:rPr>
              <a:t>«</a:t>
            </a:r>
            <a:r>
              <a:rPr lang="fr-FR" sz="1800" b="0" i="0" dirty="0">
                <a:solidFill>
                  <a:schemeClr val="bg1"/>
                </a:solidFill>
                <a:effectLst/>
              </a:rPr>
              <a:t> en temps de guerre […], il est pur </a:t>
            </a:r>
            <a:r>
              <a:rPr lang="fr-FR" sz="1800" b="1" i="0" u="sng" dirty="0">
                <a:solidFill>
                  <a:schemeClr val="bg1"/>
                </a:solidFill>
                <a:effectLst/>
              </a:rPr>
              <a:t>impossible qu’une femme y puisse faire son </a:t>
            </a:r>
            <a:r>
              <a:rPr lang="fr-FR" sz="1800" b="1" i="0" u="sng" dirty="0" err="1">
                <a:solidFill>
                  <a:schemeClr val="bg1"/>
                </a:solidFill>
                <a:effectLst/>
              </a:rPr>
              <a:t>debvoir</a:t>
            </a:r>
            <a:r>
              <a:rPr lang="fr-FR" sz="1800" b="1" i="0" u="sng" dirty="0">
                <a:solidFill>
                  <a:schemeClr val="bg1"/>
                </a:solidFill>
                <a:effectLst/>
              </a:rPr>
              <a:t> </a:t>
            </a:r>
            <a:r>
              <a:rPr lang="fr-FR" sz="1800" b="0" i="0" dirty="0">
                <a:solidFill>
                  <a:schemeClr val="bg1"/>
                </a:solidFill>
                <a:effectLst/>
              </a:rPr>
              <a:t>» (p. 474) ; « puisque suis </a:t>
            </a:r>
            <a:r>
              <a:rPr lang="fr-FR" sz="1800" b="0" i="0" dirty="0" err="1">
                <a:solidFill>
                  <a:schemeClr val="bg1"/>
                </a:solidFill>
                <a:effectLst/>
              </a:rPr>
              <a:t>esté</a:t>
            </a:r>
            <a:r>
              <a:rPr lang="fr-FR" sz="1800" b="0" i="0" dirty="0">
                <a:solidFill>
                  <a:schemeClr val="bg1"/>
                </a:solidFill>
                <a:effectLst/>
              </a:rPr>
              <a:t> forcée, pour </a:t>
            </a:r>
            <a:r>
              <a:rPr lang="fr-FR" sz="1800" b="0" i="0" dirty="0" err="1">
                <a:solidFill>
                  <a:schemeClr val="bg1"/>
                </a:solidFill>
                <a:effectLst/>
              </a:rPr>
              <a:t>estre</a:t>
            </a:r>
            <a:r>
              <a:rPr lang="fr-FR" sz="1800" b="0" i="0" dirty="0">
                <a:solidFill>
                  <a:schemeClr val="bg1"/>
                </a:solidFill>
                <a:effectLst/>
              </a:rPr>
              <a:t> femme, de </a:t>
            </a:r>
            <a:r>
              <a:rPr lang="fr-FR" sz="1800" b="1" i="0" u="sng" dirty="0">
                <a:solidFill>
                  <a:schemeClr val="bg1"/>
                </a:solidFill>
                <a:effectLst/>
              </a:rPr>
              <a:t>laisser la conduite de la guerre à </a:t>
            </a:r>
            <a:r>
              <a:rPr lang="fr-FR" sz="1800" b="1" i="0" u="sng" dirty="0" err="1">
                <a:solidFill>
                  <a:schemeClr val="bg1"/>
                </a:solidFill>
                <a:effectLst/>
              </a:rPr>
              <a:t>aultres</a:t>
            </a:r>
            <a:r>
              <a:rPr lang="fr-FR" sz="1800" b="1" i="0" u="sng" dirty="0">
                <a:solidFill>
                  <a:schemeClr val="bg1"/>
                </a:solidFill>
                <a:effectLst/>
              </a:rPr>
              <a:t> </a:t>
            </a:r>
            <a:r>
              <a:rPr lang="fr-FR" sz="1800" b="0" i="0" dirty="0">
                <a:solidFill>
                  <a:schemeClr val="bg1"/>
                </a:solidFill>
                <a:effectLst/>
              </a:rPr>
              <a:t>» (Charles WEISS (éd.), </a:t>
            </a:r>
            <a:r>
              <a:rPr lang="fr-FR" sz="1800" b="0" i="1" dirty="0">
                <a:solidFill>
                  <a:schemeClr val="bg1"/>
                </a:solidFill>
                <a:effectLst/>
              </a:rPr>
              <a:t>Op.cit., </a:t>
            </a:r>
            <a:r>
              <a:rPr lang="fr-FR" sz="1800" b="0" i="0" dirty="0">
                <a:solidFill>
                  <a:schemeClr val="bg1"/>
                </a:solidFill>
                <a:effectLst/>
              </a:rPr>
              <a:t>p.475) .</a:t>
            </a:r>
          </a:p>
          <a:p>
            <a:pPr algn="l">
              <a:buFont typeface="Wingdings" panose="05000000000000000000" pitchFamily="2" charset="2"/>
              <a:buChar char="Ø"/>
            </a:pPr>
            <a:r>
              <a:rPr lang="fr-FR" sz="1800" b="0" i="0" dirty="0">
                <a:solidFill>
                  <a:schemeClr val="bg1"/>
                </a:solidFill>
                <a:effectLst/>
              </a:rPr>
              <a:t>« l’homme qui est au gouvernement […] a </a:t>
            </a:r>
            <a:r>
              <a:rPr lang="fr-FR" sz="1800" b="1" i="0" u="sng" dirty="0">
                <a:solidFill>
                  <a:schemeClr val="bg1"/>
                </a:solidFill>
                <a:effectLst/>
              </a:rPr>
              <a:t>les armes en mains pour </a:t>
            </a:r>
            <a:r>
              <a:rPr lang="fr-FR" sz="1800" b="1" i="0" u="sng" dirty="0" err="1">
                <a:solidFill>
                  <a:schemeClr val="bg1"/>
                </a:solidFill>
                <a:effectLst/>
              </a:rPr>
              <a:t>estre</a:t>
            </a:r>
            <a:r>
              <a:rPr lang="fr-FR" sz="1800" b="1" i="0" u="sng" dirty="0">
                <a:solidFill>
                  <a:schemeClr val="bg1"/>
                </a:solidFill>
                <a:effectLst/>
              </a:rPr>
              <a:t> craint et </a:t>
            </a:r>
            <a:r>
              <a:rPr lang="fr-FR" sz="1800" b="1" i="0" u="sng" dirty="0" err="1">
                <a:solidFill>
                  <a:schemeClr val="bg1"/>
                </a:solidFill>
                <a:effectLst/>
              </a:rPr>
              <a:t>obéy</a:t>
            </a:r>
            <a:r>
              <a:rPr lang="fr-FR" sz="1800" b="0" i="0" dirty="0">
                <a:solidFill>
                  <a:schemeClr val="bg1"/>
                </a:solidFill>
                <a:effectLst/>
              </a:rPr>
              <a:t> » (</a:t>
            </a:r>
            <a:r>
              <a:rPr lang="fr-FR" sz="1800" b="0" i="1" dirty="0" err="1">
                <a:solidFill>
                  <a:schemeClr val="bg1"/>
                </a:solidFill>
                <a:effectLst/>
              </a:rPr>
              <a:t>Ibid</a:t>
            </a:r>
            <a:r>
              <a:rPr lang="fr-FR" sz="1800" b="0" i="0" dirty="0">
                <a:solidFill>
                  <a:schemeClr val="bg1"/>
                </a:solidFill>
                <a:effectLst/>
              </a:rPr>
              <a:t>, p.475)</a:t>
            </a:r>
          </a:p>
          <a:p>
            <a:pPr algn="l">
              <a:buFont typeface="Wingdings" panose="05000000000000000000" pitchFamily="2" charset="2"/>
              <a:buChar char="Ø"/>
            </a:pPr>
            <a:r>
              <a:rPr lang="fr-FR" sz="1800" b="0" i="0" dirty="0">
                <a:solidFill>
                  <a:schemeClr val="bg1"/>
                </a:solidFill>
                <a:effectLst/>
              </a:rPr>
              <a:t>« </a:t>
            </a:r>
            <a:r>
              <a:rPr lang="fr-FR" sz="1800" b="1" i="0" u="sng" dirty="0" err="1">
                <a:solidFill>
                  <a:schemeClr val="bg1"/>
                </a:solidFill>
                <a:effectLst/>
              </a:rPr>
              <a:t>Faulte</a:t>
            </a:r>
            <a:r>
              <a:rPr lang="fr-FR" sz="1800" b="0" i="0" dirty="0">
                <a:solidFill>
                  <a:schemeClr val="bg1"/>
                </a:solidFill>
                <a:effectLst/>
              </a:rPr>
              <a:t> </a:t>
            </a:r>
            <a:r>
              <a:rPr lang="fr-FR" sz="1800" b="0" i="0" dirty="0" err="1">
                <a:solidFill>
                  <a:schemeClr val="bg1"/>
                </a:solidFill>
                <a:effectLst/>
              </a:rPr>
              <a:t>quilz</a:t>
            </a:r>
            <a:r>
              <a:rPr lang="fr-FR" sz="1800" b="0" i="0" dirty="0">
                <a:solidFill>
                  <a:schemeClr val="bg1"/>
                </a:solidFill>
                <a:effectLst/>
              </a:rPr>
              <a:t> </a:t>
            </a:r>
            <a:r>
              <a:rPr lang="fr-FR" sz="1800" b="0" i="0" dirty="0" err="1">
                <a:solidFill>
                  <a:schemeClr val="bg1"/>
                </a:solidFill>
                <a:effectLst/>
              </a:rPr>
              <a:t>estoient</a:t>
            </a:r>
            <a:r>
              <a:rPr lang="fr-FR" sz="1800" b="0" i="0" dirty="0">
                <a:solidFill>
                  <a:schemeClr val="bg1"/>
                </a:solidFill>
                <a:effectLst/>
              </a:rPr>
              <a:t> peu fort de gens a cause </a:t>
            </a:r>
            <a:r>
              <a:rPr lang="fr-FR" sz="1800" b="0" i="0" dirty="0" err="1">
                <a:solidFill>
                  <a:schemeClr val="bg1"/>
                </a:solidFill>
                <a:effectLst/>
              </a:rPr>
              <a:t>quilz</a:t>
            </a:r>
            <a:r>
              <a:rPr lang="fr-FR" sz="1800" b="0" i="0" dirty="0">
                <a:solidFill>
                  <a:schemeClr val="bg1"/>
                </a:solidFill>
                <a:effectLst/>
              </a:rPr>
              <a:t> se </a:t>
            </a:r>
            <a:r>
              <a:rPr lang="fr-FR" sz="1800" b="1" i="0" u="sng" dirty="0" err="1">
                <a:solidFill>
                  <a:schemeClr val="bg1"/>
                </a:solidFill>
                <a:effectLst/>
              </a:rPr>
              <a:t>desroboyent</a:t>
            </a:r>
            <a:r>
              <a:rPr lang="fr-FR" sz="1800" b="1" i="0" u="sng" dirty="0">
                <a:solidFill>
                  <a:schemeClr val="bg1"/>
                </a:solidFill>
                <a:effectLst/>
              </a:rPr>
              <a:t> et </a:t>
            </a:r>
            <a:r>
              <a:rPr lang="fr-FR" sz="1800" b="1" i="0" u="sng" dirty="0" err="1">
                <a:solidFill>
                  <a:schemeClr val="bg1"/>
                </a:solidFill>
                <a:effectLst/>
              </a:rPr>
              <a:t>nay</a:t>
            </a:r>
            <a:r>
              <a:rPr lang="fr-FR" sz="1800" b="1" i="0" u="sng" dirty="0">
                <a:solidFill>
                  <a:schemeClr val="bg1"/>
                </a:solidFill>
                <a:effectLst/>
              </a:rPr>
              <a:t> </a:t>
            </a:r>
            <a:r>
              <a:rPr lang="fr-FR" sz="1800" b="1" i="0" u="sng" dirty="0" err="1">
                <a:solidFill>
                  <a:schemeClr val="bg1"/>
                </a:solidFill>
                <a:effectLst/>
              </a:rPr>
              <a:t>sceu</a:t>
            </a:r>
            <a:r>
              <a:rPr lang="fr-FR" sz="1800" b="1" i="0" u="sng" dirty="0">
                <a:solidFill>
                  <a:schemeClr val="bg1"/>
                </a:solidFill>
                <a:effectLst/>
              </a:rPr>
              <a:t> tant diligenter </a:t>
            </a:r>
            <a:r>
              <a:rPr lang="fr-FR" sz="1800" b="0" i="0" dirty="0">
                <a:solidFill>
                  <a:schemeClr val="bg1"/>
                </a:solidFill>
                <a:effectLst/>
              </a:rPr>
              <a:t>que ay </a:t>
            </a:r>
            <a:r>
              <a:rPr lang="fr-FR" sz="1800" b="0" i="0" dirty="0" err="1">
                <a:solidFill>
                  <a:schemeClr val="bg1"/>
                </a:solidFill>
                <a:effectLst/>
              </a:rPr>
              <a:t>sceu</a:t>
            </a:r>
            <a:r>
              <a:rPr lang="fr-FR" sz="1800" b="0" i="0" dirty="0">
                <a:solidFill>
                  <a:schemeClr val="bg1"/>
                </a:solidFill>
                <a:effectLst/>
              </a:rPr>
              <a:t> tenir a temps a les </a:t>
            </a:r>
            <a:r>
              <a:rPr lang="fr-FR" sz="1800" b="0" i="0" dirty="0" err="1">
                <a:solidFill>
                  <a:schemeClr val="bg1"/>
                </a:solidFill>
                <a:effectLst/>
              </a:rPr>
              <a:t>requerir</a:t>
            </a:r>
            <a:r>
              <a:rPr lang="fr-FR" sz="1800" b="0" i="0" dirty="0">
                <a:solidFill>
                  <a:schemeClr val="bg1"/>
                </a:solidFill>
                <a:effectLst/>
              </a:rPr>
              <a:t> de demeurer ensemble jusques </a:t>
            </a:r>
            <a:r>
              <a:rPr lang="fr-FR" sz="1800" b="0" i="0" dirty="0" err="1">
                <a:solidFill>
                  <a:schemeClr val="bg1"/>
                </a:solidFill>
                <a:effectLst/>
              </a:rPr>
              <a:t>quilz</a:t>
            </a:r>
            <a:r>
              <a:rPr lang="fr-FR" sz="1800" b="0" i="0" dirty="0">
                <a:solidFill>
                  <a:schemeClr val="bg1"/>
                </a:solidFill>
                <a:effectLst/>
              </a:rPr>
              <a:t> eussent effectue ce que dessus et assez </a:t>
            </a:r>
            <a:r>
              <a:rPr lang="fr-FR" sz="1800" b="0" i="0" dirty="0" err="1">
                <a:solidFill>
                  <a:schemeClr val="bg1"/>
                </a:solidFill>
                <a:effectLst/>
              </a:rPr>
              <a:t>maulvaise</a:t>
            </a:r>
            <a:r>
              <a:rPr lang="fr-FR" sz="1800" b="0" i="0" dirty="0">
                <a:solidFill>
                  <a:schemeClr val="bg1"/>
                </a:solidFill>
                <a:effectLst/>
              </a:rPr>
              <a:t> sorte pour le moins nos </a:t>
            </a:r>
            <a:r>
              <a:rPr lang="fr-FR" sz="1800" b="0" i="0" dirty="0" err="1">
                <a:solidFill>
                  <a:schemeClr val="bg1"/>
                </a:solidFill>
                <a:effectLst/>
              </a:rPr>
              <a:t>genz</a:t>
            </a:r>
            <a:r>
              <a:rPr lang="fr-FR" sz="1800" b="0" i="0" dirty="0">
                <a:solidFill>
                  <a:schemeClr val="bg1"/>
                </a:solidFill>
                <a:effectLst/>
              </a:rPr>
              <a:t> ont </a:t>
            </a:r>
            <a:r>
              <a:rPr lang="fr-FR" sz="1800" b="0" i="0" dirty="0" err="1">
                <a:solidFill>
                  <a:schemeClr val="bg1"/>
                </a:solidFill>
                <a:effectLst/>
              </a:rPr>
              <a:t>demonstre</a:t>
            </a:r>
            <a:r>
              <a:rPr lang="fr-FR" sz="1800" b="0" i="0" dirty="0">
                <a:solidFill>
                  <a:schemeClr val="bg1"/>
                </a:solidFill>
                <a:effectLst/>
              </a:rPr>
              <a:t> </a:t>
            </a:r>
            <a:r>
              <a:rPr lang="fr-FR" sz="1800" b="0" i="0" dirty="0" err="1">
                <a:solidFill>
                  <a:schemeClr val="bg1"/>
                </a:solidFill>
                <a:effectLst/>
              </a:rPr>
              <a:t>quilz</a:t>
            </a:r>
            <a:r>
              <a:rPr lang="fr-FR" sz="1800" b="0" i="0" dirty="0">
                <a:solidFill>
                  <a:schemeClr val="bg1"/>
                </a:solidFill>
                <a:effectLst/>
              </a:rPr>
              <a:t> </a:t>
            </a:r>
            <a:r>
              <a:rPr lang="fr-FR" sz="1800" b="0" i="0" dirty="0" err="1">
                <a:solidFill>
                  <a:schemeClr val="bg1"/>
                </a:solidFill>
                <a:effectLst/>
              </a:rPr>
              <a:t>desiroient</a:t>
            </a:r>
            <a:r>
              <a:rPr lang="fr-FR" sz="1800" b="0" i="0" dirty="0">
                <a:solidFill>
                  <a:schemeClr val="bg1"/>
                </a:solidFill>
                <a:effectLst/>
              </a:rPr>
              <a:t> bien </a:t>
            </a:r>
            <a:r>
              <a:rPr lang="fr-FR" sz="1800" b="0" i="0" dirty="0" err="1">
                <a:solidFill>
                  <a:schemeClr val="bg1"/>
                </a:solidFill>
                <a:effectLst/>
              </a:rPr>
              <a:t>estre</a:t>
            </a:r>
            <a:r>
              <a:rPr lang="fr-FR" sz="1800" b="0" i="0" dirty="0">
                <a:solidFill>
                  <a:schemeClr val="bg1"/>
                </a:solidFill>
                <a:effectLst/>
              </a:rPr>
              <a:t> au logis, </a:t>
            </a:r>
            <a:r>
              <a:rPr lang="fr-FR" sz="1800" b="1" i="0" u="sng" dirty="0">
                <a:solidFill>
                  <a:schemeClr val="bg1"/>
                </a:solidFill>
                <a:effectLst/>
              </a:rPr>
              <a:t>car la </a:t>
            </a:r>
            <a:r>
              <a:rPr lang="fr-FR" sz="1800" b="1" i="0" u="sng" dirty="0" err="1">
                <a:solidFill>
                  <a:schemeClr val="bg1"/>
                </a:solidFill>
                <a:effectLst/>
              </a:rPr>
              <a:t>dilligence</a:t>
            </a:r>
            <a:r>
              <a:rPr lang="fr-FR" sz="1800" b="1" i="0" u="sng" dirty="0">
                <a:solidFill>
                  <a:schemeClr val="bg1"/>
                </a:solidFill>
                <a:effectLst/>
              </a:rPr>
              <a:t> de se retirer a este plus grande que de se rassembler </a:t>
            </a:r>
            <a:r>
              <a:rPr lang="fr-FR" sz="1800" b="0" i="0" dirty="0">
                <a:solidFill>
                  <a:schemeClr val="bg1"/>
                </a:solidFill>
                <a:effectLst/>
              </a:rPr>
              <a:t>». (Marie de Hongrie à Charles Quint, le 24 novembre 1542, </a:t>
            </a:r>
            <a:r>
              <a:rPr lang="fr-FR" sz="1800" b="0" i="0" dirty="0" err="1">
                <a:solidFill>
                  <a:schemeClr val="bg1"/>
                </a:solidFill>
                <a:effectLst/>
              </a:rPr>
              <a:t>HHStA</a:t>
            </a:r>
            <a:r>
              <a:rPr lang="fr-FR" sz="1800" b="0" i="0" dirty="0">
                <a:solidFill>
                  <a:schemeClr val="bg1"/>
                </a:solidFill>
                <a:effectLst/>
              </a:rPr>
              <a:t>, </a:t>
            </a:r>
            <a:r>
              <a:rPr lang="fr-FR" sz="1800" b="0" i="0" dirty="0" err="1">
                <a:solidFill>
                  <a:schemeClr val="bg1"/>
                </a:solidFill>
                <a:effectLst/>
              </a:rPr>
              <a:t>Belgien</a:t>
            </a:r>
            <a:r>
              <a:rPr lang="fr-FR" sz="1800" b="0" i="0" dirty="0">
                <a:solidFill>
                  <a:schemeClr val="bg1"/>
                </a:solidFill>
                <a:effectLst/>
              </a:rPr>
              <a:t> PA 33/4, n°6914, f.39r-46v.)</a:t>
            </a:r>
          </a:p>
          <a:p>
            <a:pPr algn="l">
              <a:buFont typeface="Wingdings" panose="05000000000000000000" pitchFamily="2" charset="2"/>
              <a:buChar char="Ø"/>
            </a:pPr>
            <a:r>
              <a:rPr lang="fr-FR" sz="1800" b="0" i="0" dirty="0">
                <a:solidFill>
                  <a:schemeClr val="bg1"/>
                </a:solidFill>
                <a:effectLst/>
              </a:rPr>
              <a:t>« Il ma fallu oublie </a:t>
            </a:r>
            <a:r>
              <a:rPr lang="fr-FR" sz="1800" b="0" i="0" dirty="0" err="1">
                <a:solidFill>
                  <a:schemeClr val="bg1"/>
                </a:solidFill>
                <a:effectLst/>
              </a:rPr>
              <a:t>iceel</a:t>
            </a:r>
            <a:r>
              <a:rPr lang="fr-FR" sz="1800" b="0" i="0" dirty="0">
                <a:solidFill>
                  <a:schemeClr val="bg1"/>
                </a:solidFill>
                <a:effectLst/>
              </a:rPr>
              <a:t> </a:t>
            </a:r>
            <a:r>
              <a:rPr lang="fr-FR" sz="1800" b="1" i="0" u="sng" dirty="0" err="1">
                <a:solidFill>
                  <a:schemeClr val="bg1"/>
                </a:solidFill>
                <a:effectLst/>
              </a:rPr>
              <a:t>condision</a:t>
            </a:r>
            <a:r>
              <a:rPr lang="fr-FR" sz="1800" b="1" i="0" u="sng" dirty="0">
                <a:solidFill>
                  <a:schemeClr val="bg1"/>
                </a:solidFill>
                <a:effectLst/>
              </a:rPr>
              <a:t> a me </a:t>
            </a:r>
            <a:r>
              <a:rPr lang="fr-FR" sz="1800" b="1" i="0" u="sng" dirty="0" err="1">
                <a:solidFill>
                  <a:schemeClr val="bg1"/>
                </a:solidFill>
                <a:effectLst/>
              </a:rPr>
              <a:t>meller</a:t>
            </a:r>
            <a:r>
              <a:rPr lang="fr-FR" sz="1800" b="1" i="0" u="sng" dirty="0">
                <a:solidFill>
                  <a:schemeClr val="bg1"/>
                </a:solidFill>
                <a:effectLst/>
              </a:rPr>
              <a:t> plus des affaires de la </a:t>
            </a:r>
            <a:r>
              <a:rPr lang="fr-FR" sz="1800" b="1" i="0" u="sng" dirty="0" err="1">
                <a:solidFill>
                  <a:schemeClr val="bg1"/>
                </a:solidFill>
                <a:effectLst/>
              </a:rPr>
              <a:t>gaire</a:t>
            </a:r>
            <a:r>
              <a:rPr lang="fr-FR" sz="1800" b="1" i="0" u="sng" dirty="0">
                <a:solidFill>
                  <a:schemeClr val="bg1"/>
                </a:solidFill>
                <a:effectLst/>
              </a:rPr>
              <a:t> que ma </a:t>
            </a:r>
            <a:r>
              <a:rPr lang="fr-FR" sz="1800" b="1" i="0" u="sng" dirty="0" err="1">
                <a:solidFill>
                  <a:schemeClr val="bg1"/>
                </a:solidFill>
                <a:effectLst/>
              </a:rPr>
              <a:t>condision</a:t>
            </a:r>
            <a:r>
              <a:rPr lang="fr-FR" sz="1800" b="1" i="0" u="sng" dirty="0">
                <a:solidFill>
                  <a:schemeClr val="bg1"/>
                </a:solidFill>
                <a:effectLst/>
              </a:rPr>
              <a:t> et mon savoir</a:t>
            </a:r>
            <a:r>
              <a:rPr lang="fr-FR" sz="1800" b="0" i="0" dirty="0">
                <a:solidFill>
                  <a:schemeClr val="bg1"/>
                </a:solidFill>
                <a:effectLst/>
              </a:rPr>
              <a:t> » ; (Marie de Hongrie à Charles Quint, le 30 juillet 1543, </a:t>
            </a:r>
            <a:r>
              <a:rPr lang="fr-FR" sz="1800" b="0" i="0" dirty="0" err="1">
                <a:solidFill>
                  <a:schemeClr val="bg1"/>
                </a:solidFill>
                <a:effectLst/>
              </a:rPr>
              <a:t>HHStA</a:t>
            </a:r>
            <a:r>
              <a:rPr lang="fr-FR" sz="1800" b="0" i="0" dirty="0">
                <a:solidFill>
                  <a:schemeClr val="bg1"/>
                </a:solidFill>
                <a:effectLst/>
              </a:rPr>
              <a:t>, </a:t>
            </a:r>
            <a:r>
              <a:rPr lang="fr-FR" sz="1800" b="0" i="0" dirty="0" err="1">
                <a:solidFill>
                  <a:schemeClr val="bg1"/>
                </a:solidFill>
                <a:effectLst/>
              </a:rPr>
              <a:t>Belgien</a:t>
            </a:r>
            <a:r>
              <a:rPr lang="fr-FR" sz="1800" b="0" i="0" dirty="0">
                <a:solidFill>
                  <a:schemeClr val="bg1"/>
                </a:solidFill>
                <a:effectLst/>
              </a:rPr>
              <a:t> Pa 38/4, f.55r-v, original autographe.)</a:t>
            </a:r>
          </a:p>
          <a:p>
            <a:pPr algn="l">
              <a:buFont typeface="Wingdings" panose="05000000000000000000" pitchFamily="2" charset="2"/>
              <a:buChar char="Ø"/>
            </a:pPr>
            <a:r>
              <a:rPr lang="fr-FR" sz="1800" b="0" i="0" dirty="0">
                <a:solidFill>
                  <a:schemeClr val="bg1"/>
                </a:solidFill>
                <a:effectLst/>
              </a:rPr>
              <a:t>« ay souvent </a:t>
            </a:r>
            <a:r>
              <a:rPr lang="fr-FR" sz="1800" b="0" i="0" dirty="0" err="1">
                <a:solidFill>
                  <a:schemeClr val="bg1"/>
                </a:solidFill>
                <a:effectLst/>
              </a:rPr>
              <a:t>faict</a:t>
            </a:r>
            <a:r>
              <a:rPr lang="fr-FR" sz="1800" b="0" i="0" dirty="0">
                <a:solidFill>
                  <a:schemeClr val="bg1"/>
                </a:solidFill>
                <a:effectLst/>
              </a:rPr>
              <a:t> plus que à </a:t>
            </a:r>
            <a:r>
              <a:rPr lang="fr-FR" sz="1800" b="1" i="0" u="sng" dirty="0">
                <a:solidFill>
                  <a:schemeClr val="bg1"/>
                </a:solidFill>
                <a:effectLst/>
              </a:rPr>
              <a:t>mon </a:t>
            </a:r>
            <a:r>
              <a:rPr lang="fr-FR" sz="1800" b="1" i="0" u="sng" dirty="0" err="1">
                <a:solidFill>
                  <a:schemeClr val="bg1"/>
                </a:solidFill>
                <a:effectLst/>
              </a:rPr>
              <a:t>estat</a:t>
            </a:r>
            <a:r>
              <a:rPr lang="fr-FR" sz="1800" b="1" i="0" u="sng" dirty="0">
                <a:solidFill>
                  <a:schemeClr val="bg1"/>
                </a:solidFill>
                <a:effectLst/>
              </a:rPr>
              <a:t> et vocation de femme appartient </a:t>
            </a:r>
            <a:r>
              <a:rPr lang="fr-FR" sz="1800" b="0" i="0" dirty="0">
                <a:solidFill>
                  <a:schemeClr val="bg1"/>
                </a:solidFill>
                <a:effectLst/>
              </a:rPr>
              <a:t>». (Charles WEISS (éd.), </a:t>
            </a:r>
            <a:r>
              <a:rPr lang="fr-FR" sz="1800" b="0" i="1" dirty="0">
                <a:solidFill>
                  <a:schemeClr val="bg1"/>
                </a:solidFill>
                <a:effectLst/>
              </a:rPr>
              <a:t>Op.cit</a:t>
            </a:r>
            <a:r>
              <a:rPr lang="fr-FR" sz="1800" b="0" i="0" dirty="0">
                <a:solidFill>
                  <a:schemeClr val="bg1"/>
                </a:solidFill>
                <a:effectLst/>
              </a:rPr>
              <a:t>., p. 475)</a:t>
            </a:r>
          </a:p>
          <a:p>
            <a:pPr algn="l">
              <a:buFont typeface="Wingdings" panose="05000000000000000000" pitchFamily="2" charset="2"/>
              <a:buChar char="Ø"/>
            </a:pPr>
            <a:r>
              <a:rPr lang="fr-FR" sz="1800" b="0" i="0" dirty="0">
                <a:solidFill>
                  <a:schemeClr val="bg1"/>
                </a:solidFill>
                <a:effectLst/>
              </a:rPr>
              <a:t>« </a:t>
            </a:r>
            <a:r>
              <a:rPr lang="fr-FR" sz="1800" b="1" i="0" u="sng" dirty="0">
                <a:solidFill>
                  <a:schemeClr val="bg1"/>
                </a:solidFill>
                <a:effectLst/>
              </a:rPr>
              <a:t>Par </a:t>
            </a:r>
            <a:r>
              <a:rPr lang="fr-FR" sz="1800" b="1" i="0" u="sng" dirty="0" err="1">
                <a:solidFill>
                  <a:schemeClr val="bg1"/>
                </a:solidFill>
                <a:effectLst/>
              </a:rPr>
              <a:t>vray</a:t>
            </a:r>
            <a:r>
              <a:rPr lang="fr-FR" sz="1800" b="1" i="0" u="sng" dirty="0">
                <a:solidFill>
                  <a:schemeClr val="bg1"/>
                </a:solidFill>
                <a:effectLst/>
              </a:rPr>
              <a:t> zèle de </a:t>
            </a:r>
            <a:r>
              <a:rPr lang="fr-FR" sz="1800" b="1" i="0" u="sng" dirty="0" err="1">
                <a:solidFill>
                  <a:schemeClr val="bg1"/>
                </a:solidFill>
                <a:effectLst/>
              </a:rPr>
              <a:t>vostre</a:t>
            </a:r>
            <a:r>
              <a:rPr lang="fr-FR" sz="1800" b="1" i="0" u="sng" dirty="0">
                <a:solidFill>
                  <a:schemeClr val="bg1"/>
                </a:solidFill>
                <a:effectLst/>
              </a:rPr>
              <a:t> service</a:t>
            </a:r>
            <a:r>
              <a:rPr lang="fr-FR" sz="1800" i="0" dirty="0">
                <a:solidFill>
                  <a:schemeClr val="bg1"/>
                </a:solidFill>
                <a:effectLst/>
              </a:rPr>
              <a:t> </a:t>
            </a:r>
            <a:r>
              <a:rPr lang="fr-FR" sz="1800" b="0" i="0" dirty="0">
                <a:solidFill>
                  <a:schemeClr val="bg1"/>
                </a:solidFill>
                <a:effectLst/>
              </a:rPr>
              <a:t>et de pouvoir au </a:t>
            </a:r>
            <a:r>
              <a:rPr lang="fr-FR" sz="1800" b="1" i="0" u="sng" dirty="0">
                <a:solidFill>
                  <a:schemeClr val="bg1"/>
                </a:solidFill>
                <a:effectLst/>
              </a:rPr>
              <a:t>plus près satisfaire à ceste charge </a:t>
            </a:r>
            <a:r>
              <a:rPr lang="fr-FR" sz="1800" b="0" i="0" dirty="0">
                <a:solidFill>
                  <a:schemeClr val="bg1"/>
                </a:solidFill>
                <a:effectLst/>
              </a:rPr>
              <a:t>» (</a:t>
            </a:r>
            <a:r>
              <a:rPr lang="fr-FR" sz="1800" b="0" i="1" dirty="0" err="1">
                <a:solidFill>
                  <a:schemeClr val="bg1"/>
                </a:solidFill>
                <a:effectLst/>
              </a:rPr>
              <a:t>Ibid</a:t>
            </a:r>
            <a:r>
              <a:rPr lang="fr-FR" sz="1800" b="0" i="0" dirty="0">
                <a:solidFill>
                  <a:schemeClr val="bg1"/>
                </a:solidFill>
                <a:effectLst/>
              </a:rPr>
              <a:t>, p. 475)</a:t>
            </a:r>
          </a:p>
          <a:p>
            <a:pPr algn="l">
              <a:buFont typeface="Wingdings" panose="05000000000000000000" pitchFamily="2" charset="2"/>
              <a:buChar char="Ø"/>
            </a:pPr>
            <a:r>
              <a:rPr lang="fr-FR" sz="1800" b="0" i="0" dirty="0">
                <a:solidFill>
                  <a:schemeClr val="bg1"/>
                </a:solidFill>
                <a:effectLst/>
              </a:rPr>
              <a:t>« En temps de guerre, qui est en </a:t>
            </a:r>
            <a:r>
              <a:rPr lang="fr-FR" sz="1800" b="1" i="0" u="sng" dirty="0">
                <a:solidFill>
                  <a:schemeClr val="bg1"/>
                </a:solidFill>
                <a:effectLst/>
              </a:rPr>
              <a:t>ce pays plus souvent que de </a:t>
            </a:r>
            <a:r>
              <a:rPr lang="fr-FR" sz="1800" b="1" i="0" u="sng" dirty="0" err="1">
                <a:solidFill>
                  <a:schemeClr val="bg1"/>
                </a:solidFill>
                <a:effectLst/>
              </a:rPr>
              <a:t>besoing</a:t>
            </a:r>
            <a:r>
              <a:rPr lang="fr-FR" sz="1800" b="1" i="0" u="sng" dirty="0">
                <a:solidFill>
                  <a:schemeClr val="bg1"/>
                </a:solidFill>
                <a:effectLst/>
              </a:rPr>
              <a:t> </a:t>
            </a:r>
            <a:r>
              <a:rPr lang="fr-FR" sz="1800" b="0" i="0" dirty="0">
                <a:solidFill>
                  <a:schemeClr val="bg1"/>
                </a:solidFill>
                <a:effectLst/>
              </a:rPr>
              <a:t>» (</a:t>
            </a:r>
            <a:r>
              <a:rPr lang="fr-FR" sz="1800" b="0" i="1" dirty="0" err="1">
                <a:solidFill>
                  <a:schemeClr val="bg1"/>
                </a:solidFill>
                <a:effectLst/>
              </a:rPr>
              <a:t>Ibid</a:t>
            </a:r>
            <a:r>
              <a:rPr lang="fr-FR" sz="1800" b="0" i="0" dirty="0">
                <a:solidFill>
                  <a:schemeClr val="bg1"/>
                </a:solidFill>
                <a:effectLst/>
              </a:rPr>
              <a:t>, p.474.)</a:t>
            </a:r>
          </a:p>
          <a:p>
            <a:pPr algn="l">
              <a:buFont typeface="Wingdings" panose="05000000000000000000" pitchFamily="2" charset="2"/>
              <a:buChar char="Ø"/>
            </a:pPr>
            <a:r>
              <a:rPr lang="fr-FR" sz="1800" b="0" i="0" dirty="0">
                <a:solidFill>
                  <a:schemeClr val="bg1"/>
                </a:solidFill>
                <a:effectLst/>
              </a:rPr>
              <a:t>« si par male conduite, perte de pays ou place de guerre, il m’en eusse </a:t>
            </a:r>
            <a:r>
              <a:rPr lang="fr-FR" sz="1800" b="1" i="0" u="sng" dirty="0">
                <a:solidFill>
                  <a:schemeClr val="bg1"/>
                </a:solidFill>
                <a:effectLst/>
              </a:rPr>
              <a:t>et a fallu porter la coulpe sans mon mérite</a:t>
            </a:r>
            <a:r>
              <a:rPr lang="fr-FR" sz="1800" b="0" i="0" dirty="0">
                <a:solidFill>
                  <a:schemeClr val="bg1"/>
                </a:solidFill>
                <a:effectLst/>
              </a:rPr>
              <a:t>, </a:t>
            </a:r>
            <a:r>
              <a:rPr lang="fr-FR" sz="1800" b="0" i="0" dirty="0" err="1">
                <a:solidFill>
                  <a:schemeClr val="bg1"/>
                </a:solidFill>
                <a:effectLst/>
              </a:rPr>
              <a:t>vostre</a:t>
            </a:r>
            <a:r>
              <a:rPr lang="fr-FR" sz="1800" b="0" i="0" dirty="0">
                <a:solidFill>
                  <a:schemeClr val="bg1"/>
                </a:solidFill>
                <a:effectLst/>
              </a:rPr>
              <a:t>) majesté, comme </a:t>
            </a:r>
            <a:r>
              <a:rPr lang="fr-FR" sz="1800" b="0" i="0" dirty="0" err="1">
                <a:solidFill>
                  <a:schemeClr val="bg1"/>
                </a:solidFill>
                <a:effectLst/>
              </a:rPr>
              <a:t>nostre</a:t>
            </a:r>
            <a:r>
              <a:rPr lang="fr-FR" sz="1800" b="0" i="0" dirty="0">
                <a:solidFill>
                  <a:schemeClr val="bg1"/>
                </a:solidFill>
                <a:effectLst/>
              </a:rPr>
              <a:t> prince, la perte comme qu’elle soit, et à </a:t>
            </a:r>
            <a:r>
              <a:rPr lang="fr-FR" sz="1800" b="0" i="0" dirty="0" err="1">
                <a:solidFill>
                  <a:schemeClr val="bg1"/>
                </a:solidFill>
                <a:effectLst/>
              </a:rPr>
              <a:t>moy</a:t>
            </a:r>
            <a:r>
              <a:rPr lang="fr-FR" sz="1800" b="0" i="0" dirty="0">
                <a:solidFill>
                  <a:schemeClr val="bg1"/>
                </a:solidFill>
                <a:effectLst/>
              </a:rPr>
              <a:t> </a:t>
            </a:r>
            <a:r>
              <a:rPr lang="fr-FR" sz="1800" b="1" i="0" u="sng" dirty="0">
                <a:solidFill>
                  <a:schemeClr val="bg1"/>
                </a:solidFill>
                <a:effectLst/>
              </a:rPr>
              <a:t>le déshonneur perpétuel</a:t>
            </a:r>
            <a:r>
              <a:rPr lang="fr-FR" sz="1800" b="0" i="0" dirty="0">
                <a:solidFill>
                  <a:schemeClr val="bg1"/>
                </a:solidFill>
                <a:effectLst/>
              </a:rPr>
              <a:t> » (</a:t>
            </a:r>
            <a:r>
              <a:rPr lang="fr-FR" sz="1800" b="0" i="1" dirty="0" err="1">
                <a:solidFill>
                  <a:schemeClr val="bg1"/>
                </a:solidFill>
                <a:effectLst/>
              </a:rPr>
              <a:t>Ibid</a:t>
            </a:r>
            <a:r>
              <a:rPr lang="fr-FR" sz="1800" b="0" i="0" dirty="0">
                <a:solidFill>
                  <a:schemeClr val="bg1"/>
                </a:solidFill>
                <a:effectLst/>
              </a:rPr>
              <a:t>, p. 474)</a:t>
            </a:r>
          </a:p>
          <a:p>
            <a:pPr indent="0" algn="just">
              <a:lnSpc>
                <a:spcPct val="107000"/>
              </a:lnSpc>
              <a:spcAft>
                <a:spcPts val="800"/>
              </a:spcAft>
              <a:buNone/>
            </a:pPr>
            <a:endParaRPr lang="fr-LU" sz="2000" dirty="0">
              <a:solidFill>
                <a:schemeClr val="bg1"/>
              </a:solidFill>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Ø"/>
            </a:pPr>
            <a:endParaRPr lang="en-US" sz="1800" dirty="0">
              <a:solidFill>
                <a:schemeClr val="bg1"/>
              </a:solidFill>
              <a:effectLst/>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fr-LU" sz="1800" dirty="0">
              <a:solidFill>
                <a:schemeClr val="bg1"/>
              </a:solidFill>
              <a:ea typeface="Calibri" panose="020F0502020204030204" pitchFamily="34" charset="0"/>
              <a:cs typeface="Times New Roman" panose="02020603050405020304" pitchFamily="18" charset="0"/>
            </a:endParaRPr>
          </a:p>
          <a:p>
            <a:pPr indent="0" algn="just">
              <a:lnSpc>
                <a:spcPct val="107000"/>
              </a:lnSpc>
              <a:spcAft>
                <a:spcPts val="800"/>
              </a:spcAft>
              <a:buNone/>
            </a:pPr>
            <a:r>
              <a:rPr lang="fr-LU" sz="1800" dirty="0">
                <a:solidFill>
                  <a:schemeClr val="bg1"/>
                </a:solidFill>
                <a:effectLst/>
                <a:ea typeface="Calibri" panose="020F0502020204030204" pitchFamily="34" charset="0"/>
                <a:cs typeface="Times New Roman" panose="02020603050405020304" pitchFamily="18" charset="0"/>
              </a:rPr>
              <a:t> </a:t>
            </a:r>
            <a:endParaRPr lang="fr-LU" dirty="0">
              <a:solidFill>
                <a:schemeClr val="bg1"/>
              </a:solidFill>
            </a:endParaRPr>
          </a:p>
          <a:p>
            <a:pPr marL="0" indent="0">
              <a:buNone/>
            </a:pPr>
            <a:endParaRPr lang="fr-LU" dirty="0">
              <a:solidFill>
                <a:schemeClr val="bg1"/>
              </a:solidFill>
            </a:endParaRPr>
          </a:p>
          <a:p>
            <a:pPr marL="0" indent="0">
              <a:buNone/>
            </a:pPr>
            <a:endParaRPr lang="fr-LU" dirty="0">
              <a:solidFill>
                <a:schemeClr val="bg1"/>
              </a:solidFill>
            </a:endParaRPr>
          </a:p>
        </p:txBody>
      </p:sp>
      <p:sp>
        <p:nvSpPr>
          <p:cNvPr id="4" name="Titre 1">
            <a:extLst>
              <a:ext uri="{FF2B5EF4-FFF2-40B4-BE49-F238E27FC236}">
                <a16:creationId xmlns:a16="http://schemas.microsoft.com/office/drawing/2014/main" id="{EBB394A1-250A-4572-856A-8DF76450B62F}"/>
              </a:ext>
            </a:extLst>
          </p:cNvPr>
          <p:cNvSpPr txBox="1">
            <a:spLocks/>
          </p:cNvSpPr>
          <p:nvPr/>
        </p:nvSpPr>
        <p:spPr>
          <a:xfrm>
            <a:off x="676275" y="3429000"/>
            <a:ext cx="10515600" cy="47307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chemeClr val="bg1"/>
              </a:solidFill>
            </a:endParaRPr>
          </a:p>
        </p:txBody>
      </p:sp>
      <p:sp>
        <p:nvSpPr>
          <p:cNvPr id="5" name="Titre 1">
            <a:extLst>
              <a:ext uri="{FF2B5EF4-FFF2-40B4-BE49-F238E27FC236}">
                <a16:creationId xmlns:a16="http://schemas.microsoft.com/office/drawing/2014/main" id="{E920B47D-1102-411E-8B8B-6F66425E1341}"/>
              </a:ext>
            </a:extLst>
          </p:cNvPr>
          <p:cNvSpPr txBox="1">
            <a:spLocks/>
          </p:cNvSpPr>
          <p:nvPr/>
        </p:nvSpPr>
        <p:spPr>
          <a:xfrm>
            <a:off x="838200" y="2656861"/>
            <a:ext cx="10515600" cy="4730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chemeClr val="bg1"/>
              </a:solidFill>
            </a:endParaRPr>
          </a:p>
        </p:txBody>
      </p:sp>
    </p:spTree>
    <p:extLst>
      <p:ext uri="{BB962C8B-B14F-4D97-AF65-F5344CB8AC3E}">
        <p14:creationId xmlns:p14="http://schemas.microsoft.com/office/powerpoint/2010/main" val="360426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55DA-31D5-43C5-94FB-8500EB21D98B}"/>
              </a:ext>
            </a:extLst>
          </p:cNvPr>
          <p:cNvSpPr>
            <a:spLocks noGrp="1"/>
          </p:cNvSpPr>
          <p:nvPr>
            <p:ph type="title"/>
          </p:nvPr>
        </p:nvSpPr>
        <p:spPr>
          <a:xfrm>
            <a:off x="838200" y="365125"/>
            <a:ext cx="10515600" cy="835025"/>
          </a:xfrm>
        </p:spPr>
        <p:txBody>
          <a:bodyPr>
            <a:normAutofit fontScale="90000"/>
          </a:bodyPr>
          <a:lstStyle/>
          <a:p>
            <a:pPr algn="ctr"/>
            <a:r>
              <a:rPr lang="fr-LU" dirty="0">
                <a:solidFill>
                  <a:schemeClr val="bg1"/>
                </a:solidFill>
              </a:rPr>
              <a:t>Conclusion: Réflexions autour d’un écrit féminin </a:t>
            </a:r>
            <a:endParaRPr lang="en-US" dirty="0">
              <a:solidFill>
                <a:schemeClr val="bg1"/>
              </a:solidFill>
            </a:endParaRPr>
          </a:p>
        </p:txBody>
      </p:sp>
      <p:sp>
        <p:nvSpPr>
          <p:cNvPr id="3" name="Espace réservé du contenu 2">
            <a:extLst>
              <a:ext uri="{FF2B5EF4-FFF2-40B4-BE49-F238E27FC236}">
                <a16:creationId xmlns:a16="http://schemas.microsoft.com/office/drawing/2014/main" id="{37E12AC7-910B-4047-B1ED-492B2F37F1BB}"/>
              </a:ext>
            </a:extLst>
          </p:cNvPr>
          <p:cNvSpPr>
            <a:spLocks noGrp="1"/>
          </p:cNvSpPr>
          <p:nvPr>
            <p:ph idx="1"/>
          </p:nvPr>
        </p:nvSpPr>
        <p:spPr/>
        <p:txBody>
          <a:bodyPr/>
          <a:lstStyle/>
          <a:p>
            <a:pPr>
              <a:buFont typeface="Wingdings" panose="05000000000000000000" pitchFamily="2" charset="2"/>
              <a:buChar char="Ø"/>
            </a:pPr>
            <a:r>
              <a:rPr lang="fr-LU" dirty="0">
                <a:solidFill>
                  <a:schemeClr val="bg1"/>
                </a:solidFill>
              </a:rPr>
              <a:t> Un geste puissant : l’apothéose d’un pouvoir féminin?</a:t>
            </a:r>
          </a:p>
          <a:p>
            <a:pPr marL="0" indent="0" algn="just">
              <a:buNone/>
            </a:pPr>
            <a:r>
              <a:rPr lang="fr-LU" sz="1800" dirty="0">
                <a:solidFill>
                  <a:schemeClr val="bg1"/>
                </a:solidFill>
                <a:effectLst/>
                <a:ea typeface="Calibri" panose="020F0502020204030204" pitchFamily="34" charset="0"/>
                <a:cs typeface="Times New Roman" panose="02020603050405020304" pitchFamily="18" charset="0"/>
              </a:rPr>
              <a:t>« Ayant doncques </a:t>
            </a:r>
            <a:r>
              <a:rPr lang="fr-LU" sz="1800" b="1" u="sng" dirty="0">
                <a:solidFill>
                  <a:schemeClr val="bg1"/>
                </a:solidFill>
                <a:effectLst/>
                <a:ea typeface="Calibri" panose="020F0502020204030204" pitchFamily="34" charset="0"/>
                <a:cs typeface="Times New Roman" panose="02020603050405020304" pitchFamily="18" charset="0"/>
              </a:rPr>
              <a:t>plus que satisfait</a:t>
            </a:r>
            <a:r>
              <a:rPr lang="fr-LU" sz="1800" dirty="0">
                <a:solidFill>
                  <a:schemeClr val="bg1"/>
                </a:solidFill>
                <a:effectLst/>
                <a:ea typeface="Calibri" panose="020F0502020204030204" pitchFamily="34" charset="0"/>
                <a:cs typeface="Times New Roman" panose="02020603050405020304" pitchFamily="18" charset="0"/>
              </a:rPr>
              <a:t> l’attente à ces conditions, et le roy monseigneur vostre </a:t>
            </a:r>
            <a:r>
              <a:rPr lang="fr-LU" sz="1800" dirty="0" err="1">
                <a:solidFill>
                  <a:schemeClr val="bg1"/>
                </a:solidFill>
                <a:effectLst/>
                <a:ea typeface="Calibri" panose="020F0502020204030204" pitchFamily="34" charset="0"/>
                <a:cs typeface="Times New Roman" panose="02020603050405020304" pitchFamily="18" charset="0"/>
              </a:rPr>
              <a:t>filz</a:t>
            </a:r>
            <a:r>
              <a:rPr lang="fr-LU" sz="1800" dirty="0">
                <a:solidFill>
                  <a:schemeClr val="bg1"/>
                </a:solidFill>
                <a:effectLst/>
                <a:ea typeface="Calibri" panose="020F0502020204030204" pitchFamily="34" charset="0"/>
                <a:cs typeface="Times New Roman" panose="02020603050405020304" pitchFamily="18" charset="0"/>
              </a:rPr>
              <a:t>, grâces à Dieu, arrivant pardeçà, </a:t>
            </a:r>
            <a:r>
              <a:rPr lang="fr-LU" sz="1800" b="1" u="sng" dirty="0">
                <a:solidFill>
                  <a:schemeClr val="bg1"/>
                </a:solidFill>
                <a:effectLst/>
                <a:ea typeface="Calibri" panose="020F0502020204030204" pitchFamily="34" charset="0"/>
                <a:cs typeface="Times New Roman" panose="02020603050405020304" pitchFamily="18" charset="0"/>
              </a:rPr>
              <a:t>je tiens mon congé avec vostre bonne grâce né et </a:t>
            </a:r>
            <a:r>
              <a:rPr lang="fr-LU" sz="1800" b="1" u="sng" dirty="0" err="1">
                <a:solidFill>
                  <a:schemeClr val="bg1"/>
                </a:solidFill>
                <a:effectLst/>
                <a:ea typeface="Calibri" panose="020F0502020204030204" pitchFamily="34" charset="0"/>
                <a:cs typeface="Times New Roman" panose="02020603050405020304" pitchFamily="18" charset="0"/>
              </a:rPr>
              <a:t>faict</a:t>
            </a:r>
            <a:r>
              <a:rPr lang="fr-LU" sz="1800" dirty="0">
                <a:solidFill>
                  <a:schemeClr val="bg1"/>
                </a:solidFill>
                <a:effectLst/>
                <a:ea typeface="Calibri" panose="020F0502020204030204" pitchFamily="34" charset="0"/>
                <a:cs typeface="Times New Roman" panose="02020603050405020304" pitchFamily="18" charset="0"/>
              </a:rPr>
              <a:t>, suyvant la grâce qu’il vous a </a:t>
            </a:r>
            <a:r>
              <a:rPr lang="fr-LU" sz="1800" dirty="0" err="1">
                <a:solidFill>
                  <a:schemeClr val="bg1"/>
                </a:solidFill>
                <a:effectLst/>
                <a:ea typeface="Calibri" panose="020F0502020204030204" pitchFamily="34" charset="0"/>
                <a:cs typeface="Times New Roman" panose="02020603050405020304" pitchFamily="18" charset="0"/>
              </a:rPr>
              <a:t>pleu</a:t>
            </a:r>
            <a:r>
              <a:rPr lang="fr-LU" sz="1800" dirty="0">
                <a:solidFill>
                  <a:schemeClr val="bg1"/>
                </a:solidFill>
                <a:effectLst/>
                <a:ea typeface="Calibri" panose="020F0502020204030204" pitchFamily="34" charset="0"/>
                <a:cs typeface="Times New Roman" panose="02020603050405020304" pitchFamily="18" charset="0"/>
              </a:rPr>
              <a:t> m’en faire par lesdictes promesses et lettres (…) » </a:t>
            </a:r>
            <a:endParaRPr lang="fr-LU" dirty="0">
              <a:solidFill>
                <a:schemeClr val="bg1"/>
              </a:solidFill>
            </a:endParaRPr>
          </a:p>
          <a:p>
            <a:pPr>
              <a:buFont typeface="Wingdings" panose="05000000000000000000" pitchFamily="2" charset="2"/>
              <a:buChar char="Ø"/>
            </a:pPr>
            <a:r>
              <a:rPr lang="fr-LU" dirty="0">
                <a:solidFill>
                  <a:schemeClr val="bg1"/>
                </a:solidFill>
              </a:rPr>
              <a:t>Le pouvoir ne se meurt pas : assurer une transition dynastique </a:t>
            </a:r>
          </a:p>
          <a:p>
            <a:pPr>
              <a:buFont typeface="Wingdings" panose="05000000000000000000" pitchFamily="2" charset="2"/>
              <a:buChar char="Ø"/>
            </a:pPr>
            <a:r>
              <a:rPr lang="fr-LU" dirty="0">
                <a:solidFill>
                  <a:schemeClr val="bg1"/>
                </a:solidFill>
              </a:rPr>
              <a:t>Une image pour la postérité : une reine stoïcienne? </a:t>
            </a:r>
          </a:p>
          <a:p>
            <a:pPr>
              <a:buFont typeface="Wingdings" panose="05000000000000000000" pitchFamily="2" charset="2"/>
              <a:buChar char="Ø"/>
            </a:pPr>
            <a:r>
              <a:rPr lang="fr-LU" dirty="0">
                <a:solidFill>
                  <a:schemeClr val="bg1"/>
                </a:solidFill>
              </a:rPr>
              <a:t>Penser l’impensé </a:t>
            </a:r>
          </a:p>
          <a:p>
            <a:pPr>
              <a:buFont typeface="Wingdings" panose="05000000000000000000" pitchFamily="2" charset="2"/>
              <a:buChar char="Ø"/>
            </a:pPr>
            <a:r>
              <a:rPr lang="fr-LU" dirty="0">
                <a:solidFill>
                  <a:schemeClr val="bg1"/>
                </a:solidFill>
                <a:sym typeface="Wingdings" panose="05000000000000000000" pitchFamily="2" charset="2"/>
              </a:rPr>
              <a:t>Scripturalité du pouvoir féminin </a:t>
            </a:r>
            <a:endParaRPr lang="en-US" dirty="0">
              <a:solidFill>
                <a:schemeClr val="bg1"/>
              </a:solidFill>
            </a:endParaRPr>
          </a:p>
        </p:txBody>
      </p:sp>
    </p:spTree>
    <p:extLst>
      <p:ext uri="{BB962C8B-B14F-4D97-AF65-F5344CB8AC3E}">
        <p14:creationId xmlns:p14="http://schemas.microsoft.com/office/powerpoint/2010/main" val="225082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55DA-31D5-43C5-94FB-8500EB21D98B}"/>
              </a:ext>
            </a:extLst>
          </p:cNvPr>
          <p:cNvSpPr>
            <a:spLocks noGrp="1"/>
          </p:cNvSpPr>
          <p:nvPr>
            <p:ph type="title"/>
          </p:nvPr>
        </p:nvSpPr>
        <p:spPr>
          <a:xfrm>
            <a:off x="838200" y="222250"/>
            <a:ext cx="10515600" cy="835025"/>
          </a:xfrm>
        </p:spPr>
        <p:txBody>
          <a:bodyPr>
            <a:noAutofit/>
          </a:bodyPr>
          <a:lstStyle/>
          <a:p>
            <a:pPr algn="ctr"/>
            <a:r>
              <a:rPr lang="fr-LU" sz="3200" i="1" dirty="0">
                <a:solidFill>
                  <a:schemeClr val="bg1"/>
                </a:solidFill>
                <a:latin typeface="+mn-lt"/>
              </a:rPr>
              <a:t>Le pouvoir d’abdiquer. Essai sur la déchéance volontaire </a:t>
            </a:r>
            <a:r>
              <a:rPr lang="fr-LU" sz="3200" dirty="0">
                <a:solidFill>
                  <a:schemeClr val="bg1"/>
                </a:solidFill>
                <a:latin typeface="+mn-lt"/>
              </a:rPr>
              <a:t>(2009)</a:t>
            </a:r>
            <a:endParaRPr lang="en-US" sz="3200" i="1" dirty="0">
              <a:solidFill>
                <a:schemeClr val="bg1"/>
              </a:solidFill>
              <a:latin typeface="+mn-lt"/>
            </a:endParaRPr>
          </a:p>
        </p:txBody>
      </p:sp>
      <p:pic>
        <p:nvPicPr>
          <p:cNvPr id="4" name="Picture 2" descr="Le pouvoir d'abdiquer - L'esprit de la cité - GALLIMARD - Site Gallimard">
            <a:extLst>
              <a:ext uri="{FF2B5EF4-FFF2-40B4-BE49-F238E27FC236}">
                <a16:creationId xmlns:a16="http://schemas.microsoft.com/office/drawing/2014/main" id="{9CFCA6F3-3217-4220-80FE-F7C5136A3F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242" y="1300311"/>
            <a:ext cx="3525283" cy="525923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2EC9B66-1A11-40F1-8605-FC6794BFDC2C}"/>
              </a:ext>
            </a:extLst>
          </p:cNvPr>
          <p:cNvSpPr txBox="1"/>
          <p:nvPr/>
        </p:nvSpPr>
        <p:spPr>
          <a:xfrm>
            <a:off x="4076700" y="3724274"/>
            <a:ext cx="7401958" cy="2308324"/>
          </a:xfrm>
          <a:prstGeom prst="rect">
            <a:avLst/>
          </a:prstGeom>
          <a:noFill/>
        </p:spPr>
        <p:txBody>
          <a:bodyPr wrap="square" rtlCol="0">
            <a:spAutoFit/>
          </a:bodyPr>
          <a:lstStyle/>
          <a:p>
            <a:pPr>
              <a:buClr>
                <a:schemeClr val="bg1"/>
              </a:buClr>
            </a:pPr>
            <a:r>
              <a:rPr lang="fr-LU" sz="3200" dirty="0">
                <a:solidFill>
                  <a:schemeClr val="bg1"/>
                </a:solidFill>
              </a:rPr>
              <a:t>Arguments fondamentaux du livre :  </a:t>
            </a:r>
          </a:p>
          <a:p>
            <a:pPr marL="742950" lvl="1" indent="-285750">
              <a:buClr>
                <a:schemeClr val="bg1"/>
              </a:buClr>
              <a:buFont typeface="Wingdings" panose="05000000000000000000" pitchFamily="2" charset="2"/>
              <a:buChar char="v"/>
            </a:pPr>
            <a:r>
              <a:rPr lang="fr-LU" sz="2800" dirty="0">
                <a:solidFill>
                  <a:schemeClr val="bg1"/>
                </a:solidFill>
              </a:rPr>
              <a:t>L’abdication comme acte de pouvoir</a:t>
            </a:r>
          </a:p>
          <a:p>
            <a:pPr marL="742950" lvl="1" indent="-285750">
              <a:buClr>
                <a:schemeClr val="bg1"/>
              </a:buClr>
              <a:buFont typeface="Wingdings" panose="05000000000000000000" pitchFamily="2" charset="2"/>
              <a:buChar char="v"/>
            </a:pPr>
            <a:r>
              <a:rPr lang="fr-LU" sz="2800" dirty="0">
                <a:solidFill>
                  <a:schemeClr val="bg1"/>
                </a:solidFill>
              </a:rPr>
              <a:t>L’impensé de l’abdication </a:t>
            </a:r>
          </a:p>
          <a:p>
            <a:pPr marL="742950" lvl="1" indent="-285750">
              <a:buClr>
                <a:schemeClr val="bg1"/>
              </a:buClr>
              <a:buFont typeface="Wingdings" panose="05000000000000000000" pitchFamily="2" charset="2"/>
              <a:buChar char="v"/>
            </a:pPr>
            <a:r>
              <a:rPr lang="fr-LU" sz="2800" dirty="0">
                <a:solidFill>
                  <a:schemeClr val="bg1"/>
                </a:solidFill>
              </a:rPr>
              <a:t>Unicité et spécificité de chaque renonciation </a:t>
            </a:r>
          </a:p>
          <a:p>
            <a:pPr marL="742950" lvl="1" indent="-285750">
              <a:buClr>
                <a:schemeClr val="bg1"/>
              </a:buClr>
              <a:buFont typeface="Wingdings" panose="05000000000000000000" pitchFamily="2" charset="2"/>
              <a:buChar char="v"/>
            </a:pPr>
            <a:r>
              <a:rPr lang="fr-LU" sz="2800" dirty="0">
                <a:solidFill>
                  <a:schemeClr val="bg1"/>
                </a:solidFill>
              </a:rPr>
              <a:t>La destinée du pouvoir abdiquant </a:t>
            </a:r>
          </a:p>
        </p:txBody>
      </p:sp>
      <p:sp>
        <p:nvSpPr>
          <p:cNvPr id="6" name="ZoneTexte 5">
            <a:extLst>
              <a:ext uri="{FF2B5EF4-FFF2-40B4-BE49-F238E27FC236}">
                <a16:creationId xmlns:a16="http://schemas.microsoft.com/office/drawing/2014/main" id="{79D399B0-6485-4466-A12E-49433EE5D523}"/>
              </a:ext>
            </a:extLst>
          </p:cNvPr>
          <p:cNvSpPr txBox="1"/>
          <p:nvPr/>
        </p:nvSpPr>
        <p:spPr>
          <a:xfrm>
            <a:off x="4076700" y="1643211"/>
            <a:ext cx="7401958" cy="2554545"/>
          </a:xfrm>
          <a:prstGeom prst="rect">
            <a:avLst/>
          </a:prstGeom>
          <a:noFill/>
        </p:spPr>
        <p:txBody>
          <a:bodyPr wrap="square" rtlCol="0">
            <a:spAutoFit/>
          </a:bodyPr>
          <a:lstStyle/>
          <a:p>
            <a:pPr algn="just">
              <a:buClr>
                <a:schemeClr val="bg1"/>
              </a:buClr>
            </a:pPr>
            <a:endParaRPr lang="fr-LU" sz="3200" dirty="0">
              <a:solidFill>
                <a:schemeClr val="bg1"/>
              </a:solidFill>
            </a:endParaRPr>
          </a:p>
          <a:p>
            <a:pPr algn="just">
              <a:buClr>
                <a:schemeClr val="bg1"/>
              </a:buClr>
            </a:pPr>
            <a:r>
              <a:rPr lang="fr-LU" sz="3200" dirty="0">
                <a:solidFill>
                  <a:schemeClr val="bg1"/>
                </a:solidFill>
              </a:rPr>
              <a:t>Le pouvoir étudié depuis sa renonciation volontaire </a:t>
            </a:r>
          </a:p>
          <a:p>
            <a:pPr algn="just">
              <a:buClr>
                <a:schemeClr val="bg1"/>
              </a:buClr>
            </a:pPr>
            <a:endParaRPr lang="fr-LU" sz="3200" dirty="0">
              <a:solidFill>
                <a:schemeClr val="bg1"/>
              </a:solidFill>
            </a:endParaRPr>
          </a:p>
          <a:p>
            <a:pPr algn="just">
              <a:buClr>
                <a:schemeClr val="bg1"/>
              </a:buClr>
            </a:pPr>
            <a:endParaRPr lang="fr-LU" sz="3200" dirty="0">
              <a:solidFill>
                <a:schemeClr val="bg1"/>
              </a:solidFill>
            </a:endParaRPr>
          </a:p>
        </p:txBody>
      </p:sp>
    </p:spTree>
    <p:extLst>
      <p:ext uri="{BB962C8B-B14F-4D97-AF65-F5344CB8AC3E}">
        <p14:creationId xmlns:p14="http://schemas.microsoft.com/office/powerpoint/2010/main" val="6417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55DA-31D5-43C5-94FB-8500EB21D98B}"/>
              </a:ext>
            </a:extLst>
          </p:cNvPr>
          <p:cNvSpPr>
            <a:spLocks noGrp="1"/>
          </p:cNvSpPr>
          <p:nvPr>
            <p:ph type="title"/>
          </p:nvPr>
        </p:nvSpPr>
        <p:spPr>
          <a:xfrm>
            <a:off x="838200" y="365125"/>
            <a:ext cx="10515600" cy="835025"/>
          </a:xfrm>
        </p:spPr>
        <p:txBody>
          <a:bodyPr>
            <a:normAutofit fontScale="90000"/>
          </a:bodyPr>
          <a:lstStyle/>
          <a:p>
            <a:pPr algn="ctr"/>
            <a:r>
              <a:rPr lang="fr-LU" dirty="0">
                <a:solidFill>
                  <a:schemeClr val="bg1"/>
                </a:solidFill>
                <a:latin typeface="+mn-lt"/>
              </a:rPr>
              <a:t>Le mémorandum de Marie de Hongrie (août 1555)</a:t>
            </a:r>
            <a:endParaRPr lang="en-US" dirty="0">
              <a:solidFill>
                <a:schemeClr val="bg1"/>
              </a:solidFill>
              <a:latin typeface="+mn-lt"/>
            </a:endParaRPr>
          </a:p>
        </p:txBody>
      </p:sp>
      <p:sp>
        <p:nvSpPr>
          <p:cNvPr id="3" name="Espace réservé du contenu 2">
            <a:extLst>
              <a:ext uri="{FF2B5EF4-FFF2-40B4-BE49-F238E27FC236}">
                <a16:creationId xmlns:a16="http://schemas.microsoft.com/office/drawing/2014/main" id="{37E12AC7-910B-4047-B1ED-492B2F37F1BB}"/>
              </a:ext>
            </a:extLst>
          </p:cNvPr>
          <p:cNvSpPr>
            <a:spLocks noGrp="1"/>
          </p:cNvSpPr>
          <p:nvPr>
            <p:ph idx="1"/>
          </p:nvPr>
        </p:nvSpPr>
        <p:spPr>
          <a:xfrm>
            <a:off x="371475" y="1276350"/>
            <a:ext cx="11372850" cy="5216525"/>
          </a:xfrm>
        </p:spPr>
        <p:txBody>
          <a:bodyPr/>
          <a:lstStyle/>
          <a:p>
            <a:pPr marL="0" indent="0" algn="just">
              <a:buNone/>
            </a:pPr>
            <a:r>
              <a:rPr lang="fr-LU" dirty="0">
                <a:solidFill>
                  <a:schemeClr val="bg1"/>
                </a:solidFill>
              </a:rPr>
              <a:t>Définition : </a:t>
            </a:r>
          </a:p>
          <a:p>
            <a:pPr marL="0" indent="0" algn="just">
              <a:buNone/>
            </a:pPr>
            <a:r>
              <a:rPr lang="fr-LU" sz="2000" dirty="0">
                <a:solidFill>
                  <a:schemeClr val="bg1"/>
                </a:solidFill>
              </a:rPr>
              <a:t>« Note écrite sur un sujet important par une personnalité détenant une autorité exposant sur une question donnée au gouvernement auprès duquel il est accrédité, le point de vue de son propre gouvernement »</a:t>
            </a:r>
          </a:p>
          <a:p>
            <a:pPr lvl="1" algn="just">
              <a:buFont typeface="Wingdings" panose="05000000000000000000" pitchFamily="2" charset="2"/>
              <a:buChar char="v"/>
            </a:pPr>
            <a:r>
              <a:rPr lang="fr-LU" dirty="0">
                <a:solidFill>
                  <a:schemeClr val="bg1"/>
                </a:solidFill>
              </a:rPr>
              <a:t>Rétrospective de 25 années de régence </a:t>
            </a:r>
          </a:p>
          <a:p>
            <a:pPr lvl="1" algn="just">
              <a:buFont typeface="Wingdings" panose="05000000000000000000" pitchFamily="2" charset="2"/>
              <a:buChar char="v"/>
            </a:pPr>
            <a:r>
              <a:rPr lang="fr-LU" dirty="0">
                <a:solidFill>
                  <a:schemeClr val="bg1"/>
                </a:solidFill>
              </a:rPr>
              <a:t>Marie de Hongrie, gouvernante générale des Pays-Bas (1531-1558) à Charles Quint, souverain officiel de ces régions </a:t>
            </a:r>
          </a:p>
          <a:p>
            <a:pPr lvl="1" algn="just">
              <a:buFont typeface="Wingdings" panose="05000000000000000000" pitchFamily="2" charset="2"/>
              <a:buChar char="v"/>
            </a:pPr>
            <a:r>
              <a:rPr lang="fr-LU" dirty="0">
                <a:solidFill>
                  <a:schemeClr val="bg1"/>
                </a:solidFill>
              </a:rPr>
              <a:t>Discours argumentatif : convaincre </a:t>
            </a:r>
          </a:p>
          <a:p>
            <a:pPr marL="0" indent="0" algn="just">
              <a:buNone/>
            </a:pPr>
            <a:r>
              <a:rPr lang="fr-LU" dirty="0">
                <a:solidFill>
                  <a:schemeClr val="bg1"/>
                </a:solidFill>
              </a:rPr>
              <a:t>Organisation du texte et contenus :  </a:t>
            </a:r>
          </a:p>
          <a:p>
            <a:pPr lvl="1" algn="just">
              <a:buFont typeface="Wingdings" panose="05000000000000000000" pitchFamily="2" charset="2"/>
              <a:buChar char="v"/>
            </a:pPr>
            <a:r>
              <a:rPr lang="fr-LU" dirty="0">
                <a:solidFill>
                  <a:schemeClr val="bg1"/>
                </a:solidFill>
              </a:rPr>
              <a:t> ordre chronologique (passé-présent-futur)</a:t>
            </a:r>
          </a:p>
          <a:p>
            <a:pPr lvl="1" algn="just">
              <a:buFont typeface="Wingdings" panose="05000000000000000000" pitchFamily="2" charset="2"/>
              <a:buChar char="v"/>
            </a:pPr>
            <a:r>
              <a:rPr lang="fr-LU" dirty="0">
                <a:solidFill>
                  <a:schemeClr val="bg1"/>
                </a:solidFill>
              </a:rPr>
              <a:t>Logique graduelle : des « raisons les plus preignantes » aux « allegations assessoires » </a:t>
            </a:r>
          </a:p>
          <a:p>
            <a:pPr marL="914400" lvl="2" indent="0" algn="just">
              <a:buNone/>
            </a:pPr>
            <a:endParaRPr lang="en-US" dirty="0">
              <a:solidFill>
                <a:schemeClr val="bg1"/>
              </a:solidFill>
            </a:endParaRPr>
          </a:p>
        </p:txBody>
      </p:sp>
    </p:spTree>
    <p:extLst>
      <p:ext uri="{BB962C8B-B14F-4D97-AF65-F5344CB8AC3E}">
        <p14:creationId xmlns:p14="http://schemas.microsoft.com/office/powerpoint/2010/main" val="211659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graphicFrame>
        <p:nvGraphicFramePr>
          <p:cNvPr id="7" name="Tableau 7">
            <a:extLst>
              <a:ext uri="{FF2B5EF4-FFF2-40B4-BE49-F238E27FC236}">
                <a16:creationId xmlns:a16="http://schemas.microsoft.com/office/drawing/2014/main" id="{3EE2E962-1E1D-4C7D-98F6-08C5A6501D03}"/>
              </a:ext>
            </a:extLst>
          </p:cNvPr>
          <p:cNvGraphicFramePr>
            <a:graphicFrameLocks noGrp="1"/>
          </p:cNvGraphicFramePr>
          <p:nvPr>
            <p:ph idx="1"/>
            <p:extLst>
              <p:ext uri="{D42A27DB-BD31-4B8C-83A1-F6EECF244321}">
                <p14:modId xmlns:p14="http://schemas.microsoft.com/office/powerpoint/2010/main" val="2470461033"/>
              </p:ext>
            </p:extLst>
          </p:nvPr>
        </p:nvGraphicFramePr>
        <p:xfrm>
          <a:off x="523876" y="846457"/>
          <a:ext cx="4371975" cy="3106418"/>
        </p:xfrm>
        <a:graphic>
          <a:graphicData uri="http://schemas.openxmlformats.org/drawingml/2006/table">
            <a:tbl>
              <a:tblPr firstRow="1" bandRow="1">
                <a:tableStyleId>{F5AB1C69-6EDB-4FF4-983F-18BD219EF322}</a:tableStyleId>
              </a:tblPr>
              <a:tblGrid>
                <a:gridCol w="4371975">
                  <a:extLst>
                    <a:ext uri="{9D8B030D-6E8A-4147-A177-3AD203B41FA5}">
                      <a16:colId xmlns:a16="http://schemas.microsoft.com/office/drawing/2014/main" val="2072269472"/>
                    </a:ext>
                  </a:extLst>
                </a:gridCol>
              </a:tblGrid>
              <a:tr h="520845">
                <a:tc>
                  <a:txBody>
                    <a:bodyPr/>
                    <a:lstStyle/>
                    <a:p>
                      <a:pPr algn="ctr"/>
                      <a:r>
                        <a:rPr lang="fr-LU" dirty="0"/>
                        <a:t>Raisons les plus preignantes </a:t>
                      </a:r>
                      <a:endParaRPr lang="en-US" dirty="0"/>
                    </a:p>
                  </a:txBody>
                  <a:tcPr/>
                </a:tc>
                <a:extLst>
                  <a:ext uri="{0D108BD9-81ED-4DB2-BD59-A6C34878D82A}">
                    <a16:rowId xmlns:a16="http://schemas.microsoft.com/office/drawing/2014/main" val="3400073542"/>
                  </a:ext>
                </a:extLst>
              </a:tr>
              <a:tr h="770871">
                <a:tc>
                  <a:txBody>
                    <a:bodyPr/>
                    <a:lstStyle/>
                    <a:p>
                      <a:pPr algn="ctr"/>
                      <a:r>
                        <a:rPr lang="fr-LU" dirty="0">
                          <a:solidFill>
                            <a:schemeClr val="tx1"/>
                          </a:solidFill>
                        </a:rPr>
                        <a:t>La mauvaise santé </a:t>
                      </a:r>
                      <a:endParaRPr lang="en-US" dirty="0">
                        <a:solidFill>
                          <a:schemeClr val="tx1"/>
                        </a:solidFill>
                      </a:endParaRPr>
                    </a:p>
                  </a:txBody>
                  <a:tcPr/>
                </a:tc>
                <a:extLst>
                  <a:ext uri="{0D108BD9-81ED-4DB2-BD59-A6C34878D82A}">
                    <a16:rowId xmlns:a16="http://schemas.microsoft.com/office/drawing/2014/main" val="1115786235"/>
                  </a:ext>
                </a:extLst>
              </a:tr>
              <a:tr h="911480">
                <a:tc>
                  <a:txBody>
                    <a:bodyPr/>
                    <a:lstStyle/>
                    <a:p>
                      <a:pPr algn="ctr"/>
                      <a:r>
                        <a:rPr lang="fr-LU" dirty="0"/>
                        <a:t>L’organisation et le fonctionnement politique des Pays-Bas </a:t>
                      </a:r>
                      <a:endParaRPr lang="en-US" dirty="0"/>
                    </a:p>
                  </a:txBody>
                  <a:tcPr/>
                </a:tc>
                <a:extLst>
                  <a:ext uri="{0D108BD9-81ED-4DB2-BD59-A6C34878D82A}">
                    <a16:rowId xmlns:a16="http://schemas.microsoft.com/office/drawing/2014/main" val="2622823449"/>
                  </a:ext>
                </a:extLst>
              </a:tr>
              <a:tr h="903222">
                <a:tc>
                  <a:txBody>
                    <a:bodyPr/>
                    <a:lstStyle/>
                    <a:p>
                      <a:pPr algn="ctr"/>
                      <a:r>
                        <a:rPr lang="fr-LU" dirty="0"/>
                        <a:t>Le genre (catégorie englobant l’ensemble du récit)</a:t>
                      </a:r>
                      <a:endParaRPr lang="en-US" dirty="0"/>
                    </a:p>
                  </a:txBody>
                  <a:tcPr/>
                </a:tc>
                <a:extLst>
                  <a:ext uri="{0D108BD9-81ED-4DB2-BD59-A6C34878D82A}">
                    <a16:rowId xmlns:a16="http://schemas.microsoft.com/office/drawing/2014/main" val="1621910514"/>
                  </a:ext>
                </a:extLst>
              </a:tr>
            </a:tbl>
          </a:graphicData>
        </a:graphic>
      </p:graphicFrame>
      <p:graphicFrame>
        <p:nvGraphicFramePr>
          <p:cNvPr id="8" name="Tableau 7">
            <a:extLst>
              <a:ext uri="{FF2B5EF4-FFF2-40B4-BE49-F238E27FC236}">
                <a16:creationId xmlns:a16="http://schemas.microsoft.com/office/drawing/2014/main" id="{1929FC82-3369-41D0-B032-F7E671490BCA}"/>
              </a:ext>
            </a:extLst>
          </p:cNvPr>
          <p:cNvGraphicFramePr>
            <a:graphicFrameLocks/>
          </p:cNvGraphicFramePr>
          <p:nvPr>
            <p:extLst>
              <p:ext uri="{D42A27DB-BD31-4B8C-83A1-F6EECF244321}">
                <p14:modId xmlns:p14="http://schemas.microsoft.com/office/powerpoint/2010/main" val="4240806953"/>
              </p:ext>
            </p:extLst>
          </p:nvPr>
        </p:nvGraphicFramePr>
        <p:xfrm>
          <a:off x="6934199" y="447042"/>
          <a:ext cx="4448175" cy="3905248"/>
        </p:xfrm>
        <a:graphic>
          <a:graphicData uri="http://schemas.openxmlformats.org/drawingml/2006/table">
            <a:tbl>
              <a:tblPr firstRow="1" bandRow="1">
                <a:tableStyleId>{F5AB1C69-6EDB-4FF4-983F-18BD219EF322}</a:tableStyleId>
              </a:tblPr>
              <a:tblGrid>
                <a:gridCol w="4448175">
                  <a:extLst>
                    <a:ext uri="{9D8B030D-6E8A-4147-A177-3AD203B41FA5}">
                      <a16:colId xmlns:a16="http://schemas.microsoft.com/office/drawing/2014/main" val="2072269472"/>
                    </a:ext>
                  </a:extLst>
                </a:gridCol>
              </a:tblGrid>
              <a:tr h="768244">
                <a:tc>
                  <a:txBody>
                    <a:bodyPr/>
                    <a:lstStyle/>
                    <a:p>
                      <a:pPr algn="ctr"/>
                      <a:r>
                        <a:rPr lang="fr-LU" dirty="0"/>
                        <a:t>Allegations assessoires </a:t>
                      </a:r>
                      <a:endParaRPr lang="en-US" dirty="0"/>
                    </a:p>
                  </a:txBody>
                  <a:tcPr/>
                </a:tc>
                <a:extLst>
                  <a:ext uri="{0D108BD9-81ED-4DB2-BD59-A6C34878D82A}">
                    <a16:rowId xmlns:a16="http://schemas.microsoft.com/office/drawing/2014/main" val="3400073542"/>
                  </a:ext>
                </a:extLst>
              </a:tr>
              <a:tr h="728175">
                <a:tc>
                  <a:txBody>
                    <a:bodyPr/>
                    <a:lstStyle/>
                    <a:p>
                      <a:pPr algn="ctr"/>
                      <a:r>
                        <a:rPr lang="fr-LU" dirty="0">
                          <a:solidFill>
                            <a:schemeClr val="tx1"/>
                          </a:solidFill>
                        </a:rPr>
                        <a:t>Un écart pressenti avec la nouvelle génération </a:t>
                      </a:r>
                      <a:endParaRPr lang="en-US" dirty="0">
                        <a:solidFill>
                          <a:schemeClr val="tx1"/>
                        </a:solidFill>
                      </a:endParaRPr>
                    </a:p>
                  </a:txBody>
                  <a:tcPr/>
                </a:tc>
                <a:extLst>
                  <a:ext uri="{0D108BD9-81ED-4DB2-BD59-A6C34878D82A}">
                    <a16:rowId xmlns:a16="http://schemas.microsoft.com/office/drawing/2014/main" val="1115786235"/>
                  </a:ext>
                </a:extLst>
              </a:tr>
              <a:tr h="615843">
                <a:tc>
                  <a:txBody>
                    <a:bodyPr/>
                    <a:lstStyle/>
                    <a:p>
                      <a:pPr algn="ctr"/>
                      <a:r>
                        <a:rPr lang="fr-LU" dirty="0"/>
                        <a:t>La santé et le soin d’autrui </a:t>
                      </a:r>
                      <a:endParaRPr lang="en-US" dirty="0"/>
                    </a:p>
                  </a:txBody>
                  <a:tcPr/>
                </a:tc>
                <a:extLst>
                  <a:ext uri="{0D108BD9-81ED-4DB2-BD59-A6C34878D82A}">
                    <a16:rowId xmlns:a16="http://schemas.microsoft.com/office/drawing/2014/main" val="2622823449"/>
                  </a:ext>
                </a:extLst>
              </a:tr>
              <a:tr h="615843">
                <a:tc>
                  <a:txBody>
                    <a:bodyPr/>
                    <a:lstStyle/>
                    <a:p>
                      <a:pPr algn="ctr"/>
                      <a:r>
                        <a:rPr lang="fr-LU" dirty="0"/>
                        <a:t>La compagnie de l’Empereur en retraite </a:t>
                      </a:r>
                      <a:endParaRPr lang="en-US" dirty="0"/>
                    </a:p>
                  </a:txBody>
                  <a:tcPr/>
                </a:tc>
                <a:extLst>
                  <a:ext uri="{0D108BD9-81ED-4DB2-BD59-A6C34878D82A}">
                    <a16:rowId xmlns:a16="http://schemas.microsoft.com/office/drawing/2014/main" val="1621910514"/>
                  </a:ext>
                </a:extLst>
              </a:tr>
              <a:tr h="615843">
                <a:tc>
                  <a:txBody>
                    <a:bodyPr/>
                    <a:lstStyle/>
                    <a:p>
                      <a:pPr algn="ctr"/>
                      <a:r>
                        <a:rPr lang="fr-LU" dirty="0"/>
                        <a:t>Fuir l’insécurité ambiante aux Pays-Bas</a:t>
                      </a:r>
                    </a:p>
                  </a:txBody>
                  <a:tcPr/>
                </a:tc>
                <a:extLst>
                  <a:ext uri="{0D108BD9-81ED-4DB2-BD59-A6C34878D82A}">
                    <a16:rowId xmlns:a16="http://schemas.microsoft.com/office/drawing/2014/main" val="53907118"/>
                  </a:ext>
                </a:extLst>
              </a:tr>
              <a:tr h="561300">
                <a:tc>
                  <a:txBody>
                    <a:bodyPr/>
                    <a:lstStyle/>
                    <a:p>
                      <a:pPr algn="ctr"/>
                      <a:r>
                        <a:rPr lang="fr-LU" dirty="0"/>
                        <a:t>Echapper à la solliciations des conseils </a:t>
                      </a:r>
                      <a:endParaRPr lang="en-US" dirty="0"/>
                    </a:p>
                  </a:txBody>
                  <a:tcPr/>
                </a:tc>
                <a:extLst>
                  <a:ext uri="{0D108BD9-81ED-4DB2-BD59-A6C34878D82A}">
                    <a16:rowId xmlns:a16="http://schemas.microsoft.com/office/drawing/2014/main" val="1215507509"/>
                  </a:ext>
                </a:extLst>
              </a:tr>
            </a:tbl>
          </a:graphicData>
        </a:graphic>
      </p:graphicFrame>
      <p:sp>
        <p:nvSpPr>
          <p:cNvPr id="9" name="Flèche : droite 8">
            <a:extLst>
              <a:ext uri="{FF2B5EF4-FFF2-40B4-BE49-F238E27FC236}">
                <a16:creationId xmlns:a16="http://schemas.microsoft.com/office/drawing/2014/main" id="{094226B8-1488-4572-AAB1-2B0B66816E10}"/>
              </a:ext>
            </a:extLst>
          </p:cNvPr>
          <p:cNvSpPr/>
          <p:nvPr/>
        </p:nvSpPr>
        <p:spPr>
          <a:xfrm>
            <a:off x="5219700" y="2619374"/>
            <a:ext cx="1209675" cy="63817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11B4D572-A1D5-4565-9E07-5EE7E1B29A0F}"/>
              </a:ext>
            </a:extLst>
          </p:cNvPr>
          <p:cNvSpPr txBox="1"/>
          <p:nvPr/>
        </p:nvSpPr>
        <p:spPr>
          <a:xfrm>
            <a:off x="523876" y="4686300"/>
            <a:ext cx="10772774" cy="1815882"/>
          </a:xfrm>
          <a:prstGeom prst="rect">
            <a:avLst/>
          </a:prstGeom>
          <a:noFill/>
        </p:spPr>
        <p:txBody>
          <a:bodyPr wrap="square" rtlCol="0">
            <a:spAutoFit/>
          </a:bodyPr>
          <a:lstStyle/>
          <a:p>
            <a:pPr marL="457200" indent="-457200">
              <a:buFont typeface="Wingdings" panose="05000000000000000000" pitchFamily="2" charset="2"/>
              <a:buChar char="Ø"/>
            </a:pPr>
            <a:r>
              <a:rPr lang="fr-LU" sz="2800" dirty="0">
                <a:solidFill>
                  <a:schemeClr val="bg1"/>
                </a:solidFill>
              </a:rPr>
              <a:t>Maîtrise du verbe et du discours épistolaire: </a:t>
            </a:r>
          </a:p>
          <a:p>
            <a:pPr marL="457200" indent="-457200">
              <a:buFont typeface="Wingdings" panose="05000000000000000000" pitchFamily="2" charset="2"/>
              <a:buChar char="v"/>
            </a:pPr>
            <a:r>
              <a:rPr lang="fr-LU" sz="2800" dirty="0">
                <a:solidFill>
                  <a:schemeClr val="bg1"/>
                </a:solidFill>
              </a:rPr>
              <a:t>Connecteurs logiques </a:t>
            </a:r>
          </a:p>
          <a:p>
            <a:pPr marL="457200" indent="-457200">
              <a:buFont typeface="Wingdings" panose="05000000000000000000" pitchFamily="2" charset="2"/>
              <a:buChar char="v"/>
            </a:pPr>
            <a:r>
              <a:rPr lang="fr-LU" sz="2800" dirty="0">
                <a:solidFill>
                  <a:schemeClr val="bg1"/>
                </a:solidFill>
              </a:rPr>
              <a:t>Procédés discursifs variés : chleuasmes, répétitions, etc. </a:t>
            </a:r>
          </a:p>
          <a:p>
            <a:r>
              <a:rPr lang="fr-LU" sz="2800" dirty="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57631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E12AC7-910B-4047-B1ED-492B2F37F1BB}"/>
              </a:ext>
            </a:extLst>
          </p:cNvPr>
          <p:cNvSpPr>
            <a:spLocks noGrp="1"/>
          </p:cNvSpPr>
          <p:nvPr>
            <p:ph idx="1"/>
          </p:nvPr>
        </p:nvSpPr>
        <p:spPr>
          <a:xfrm>
            <a:off x="457199" y="628650"/>
            <a:ext cx="11249025" cy="5838825"/>
          </a:xfrm>
        </p:spPr>
        <p:txBody>
          <a:bodyPr/>
          <a:lstStyle/>
          <a:p>
            <a:pPr>
              <a:buFont typeface="Wingdings" panose="05000000000000000000" pitchFamily="2" charset="2"/>
              <a:buChar char="Ø"/>
            </a:pPr>
            <a:r>
              <a:rPr lang="fr-LU" dirty="0">
                <a:solidFill>
                  <a:schemeClr val="bg1"/>
                </a:solidFill>
              </a:rPr>
              <a:t>Ecriture = clé de l’action et de l’implication féminine dans la culture politique des Temps Modernes (contexte sociétal précis)</a:t>
            </a:r>
          </a:p>
          <a:p>
            <a:pPr>
              <a:buFont typeface="Wingdings" panose="05000000000000000000" pitchFamily="2" charset="2"/>
              <a:buChar char="Ø"/>
            </a:pPr>
            <a:r>
              <a:rPr lang="fr-LU" dirty="0">
                <a:solidFill>
                  <a:schemeClr val="bg1"/>
                </a:solidFill>
              </a:rPr>
              <a:t>Imagination de la dirigeante : voies informelles du pouvoir </a:t>
            </a:r>
          </a:p>
          <a:p>
            <a:pPr>
              <a:buFont typeface="Wingdings" panose="05000000000000000000" pitchFamily="2" charset="2"/>
              <a:buChar char="Ø"/>
            </a:pPr>
            <a:r>
              <a:rPr lang="fr-LU" dirty="0">
                <a:solidFill>
                  <a:schemeClr val="bg1"/>
                </a:solidFill>
              </a:rPr>
              <a:t>Communication politique bien rodée : arsenal rhétorique habituel </a:t>
            </a:r>
          </a:p>
          <a:p>
            <a:pPr lvl="1">
              <a:buFont typeface="Wingdings" panose="05000000000000000000" pitchFamily="2" charset="2"/>
              <a:buChar char="v"/>
            </a:pPr>
            <a:r>
              <a:rPr lang="fr-LU" dirty="0">
                <a:solidFill>
                  <a:schemeClr val="bg1"/>
                </a:solidFill>
              </a:rPr>
              <a:t>Modestie/Humilité (reconnaissance, soumission, dévotion, abnégation)</a:t>
            </a:r>
          </a:p>
          <a:p>
            <a:pPr lvl="1">
              <a:buFont typeface="Wingdings" panose="05000000000000000000" pitchFamily="2" charset="2"/>
              <a:buChar char="v"/>
            </a:pPr>
            <a:r>
              <a:rPr lang="fr-LU" dirty="0">
                <a:solidFill>
                  <a:schemeClr val="bg1"/>
                </a:solidFill>
              </a:rPr>
              <a:t>Auto-négation/dérision (loquacité, déraison)</a:t>
            </a:r>
          </a:p>
          <a:p>
            <a:pPr lvl="1">
              <a:buFont typeface="Wingdings" panose="05000000000000000000" pitchFamily="2" charset="2"/>
              <a:buChar char="v"/>
            </a:pPr>
            <a:r>
              <a:rPr lang="fr-LU" dirty="0">
                <a:solidFill>
                  <a:schemeClr val="bg1"/>
                </a:solidFill>
              </a:rPr>
              <a:t>Fragilité (sociale, intellectuelle, corporelle)</a:t>
            </a:r>
          </a:p>
          <a:p>
            <a:pPr>
              <a:buFont typeface="Wingdings" panose="05000000000000000000" pitchFamily="2" charset="2"/>
              <a:buChar char="Ø"/>
            </a:pPr>
            <a:r>
              <a:rPr lang="fr-LU" dirty="0">
                <a:solidFill>
                  <a:schemeClr val="bg1"/>
                </a:solidFill>
              </a:rPr>
              <a:t>Abdication comme aboutissement des objections traditionnelles au pouvoir</a:t>
            </a:r>
          </a:p>
          <a:p>
            <a:pPr>
              <a:buFont typeface="Wingdings" panose="05000000000000000000" pitchFamily="2" charset="2"/>
              <a:buChar char="Ø"/>
            </a:pPr>
            <a:r>
              <a:rPr lang="fr-LU" dirty="0">
                <a:solidFill>
                  <a:schemeClr val="bg1"/>
                </a:solidFill>
              </a:rPr>
              <a:t>Ambivalence permanente du discours : stratégie de lecture de l’histoire du genre (dits et </a:t>
            </a:r>
            <a:r>
              <a:rPr lang="fr-LU" b="1" dirty="0">
                <a:solidFill>
                  <a:schemeClr val="bg1"/>
                </a:solidFill>
              </a:rPr>
              <a:t>non-dits</a:t>
            </a:r>
            <a:r>
              <a:rPr lang="fr-LU" dirty="0">
                <a:solidFill>
                  <a:schemeClr val="bg1"/>
                </a:solidFill>
              </a:rPr>
              <a:t>)</a:t>
            </a:r>
          </a:p>
          <a:p>
            <a:pPr marL="0" indent="0">
              <a:buNone/>
            </a:pPr>
            <a:endParaRPr lang="en-US" dirty="0">
              <a:solidFill>
                <a:schemeClr val="bg1"/>
              </a:solidFill>
            </a:endParaRPr>
          </a:p>
        </p:txBody>
      </p:sp>
    </p:spTree>
    <p:extLst>
      <p:ext uri="{BB962C8B-B14F-4D97-AF65-F5344CB8AC3E}">
        <p14:creationId xmlns:p14="http://schemas.microsoft.com/office/powerpoint/2010/main" val="1976997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55DA-31D5-43C5-94FB-8500EB21D98B}"/>
              </a:ext>
            </a:extLst>
          </p:cNvPr>
          <p:cNvSpPr>
            <a:spLocks noGrp="1"/>
          </p:cNvSpPr>
          <p:nvPr>
            <p:ph type="title"/>
          </p:nvPr>
        </p:nvSpPr>
        <p:spPr>
          <a:xfrm>
            <a:off x="838200" y="460375"/>
            <a:ext cx="10515600" cy="835025"/>
          </a:xfrm>
        </p:spPr>
        <p:txBody>
          <a:bodyPr>
            <a:normAutofit fontScale="90000"/>
          </a:bodyPr>
          <a:lstStyle/>
          <a:p>
            <a:pPr algn="ctr"/>
            <a:r>
              <a:rPr lang="fr-LU" dirty="0">
                <a:solidFill>
                  <a:schemeClr val="bg1"/>
                </a:solidFill>
              </a:rPr>
              <a:t>Une expérience féminine de la santé et de la guerre </a:t>
            </a:r>
            <a:endParaRPr lang="en-US" dirty="0">
              <a:solidFill>
                <a:schemeClr val="bg1"/>
              </a:solidFill>
            </a:endParaRPr>
          </a:p>
        </p:txBody>
      </p:sp>
      <p:sp>
        <p:nvSpPr>
          <p:cNvPr id="3" name="Espace réservé du contenu 2">
            <a:extLst>
              <a:ext uri="{FF2B5EF4-FFF2-40B4-BE49-F238E27FC236}">
                <a16:creationId xmlns:a16="http://schemas.microsoft.com/office/drawing/2014/main" id="{37E12AC7-910B-4047-B1ED-492B2F37F1BB}"/>
              </a:ext>
            </a:extLst>
          </p:cNvPr>
          <p:cNvSpPr>
            <a:spLocks noGrp="1"/>
          </p:cNvSpPr>
          <p:nvPr>
            <p:ph idx="1"/>
          </p:nvPr>
        </p:nvSpPr>
        <p:spPr/>
        <p:txBody>
          <a:bodyPr/>
          <a:lstStyle/>
          <a:p>
            <a:pPr>
              <a:buFont typeface="Wingdings" panose="05000000000000000000" pitchFamily="2" charset="2"/>
              <a:buChar char="Ø"/>
            </a:pPr>
            <a:r>
              <a:rPr lang="fr-LU" dirty="0">
                <a:solidFill>
                  <a:schemeClr val="bg1"/>
                </a:solidFill>
              </a:rPr>
              <a:t>Arguments décisifs du retrait </a:t>
            </a:r>
          </a:p>
          <a:p>
            <a:pPr>
              <a:buFont typeface="Wingdings" panose="05000000000000000000" pitchFamily="2" charset="2"/>
              <a:buChar char="Ø"/>
            </a:pPr>
            <a:r>
              <a:rPr lang="fr-LU" dirty="0">
                <a:solidFill>
                  <a:schemeClr val="bg1"/>
                </a:solidFill>
              </a:rPr>
              <a:t>« Incapacité » juridique et médicale comme notion structurant le propos </a:t>
            </a:r>
            <a:endParaRPr lang="en-US" dirty="0">
              <a:solidFill>
                <a:schemeClr val="bg1"/>
              </a:solidFill>
            </a:endParaRPr>
          </a:p>
        </p:txBody>
      </p:sp>
    </p:spTree>
    <p:extLst>
      <p:ext uri="{BB962C8B-B14F-4D97-AF65-F5344CB8AC3E}">
        <p14:creationId xmlns:p14="http://schemas.microsoft.com/office/powerpoint/2010/main" val="121808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55DA-31D5-43C5-94FB-8500EB21D98B}"/>
              </a:ext>
            </a:extLst>
          </p:cNvPr>
          <p:cNvSpPr>
            <a:spLocks noGrp="1"/>
          </p:cNvSpPr>
          <p:nvPr>
            <p:ph type="title"/>
          </p:nvPr>
        </p:nvSpPr>
        <p:spPr>
          <a:xfrm>
            <a:off x="838200" y="460375"/>
            <a:ext cx="10515600" cy="473075"/>
          </a:xfrm>
        </p:spPr>
        <p:txBody>
          <a:bodyPr>
            <a:normAutofit fontScale="90000"/>
          </a:bodyPr>
          <a:lstStyle/>
          <a:p>
            <a:pPr algn="ctr"/>
            <a:r>
              <a:rPr lang="fr-LU" dirty="0">
                <a:solidFill>
                  <a:schemeClr val="bg1"/>
                </a:solidFill>
              </a:rPr>
              <a:t>La santé </a:t>
            </a:r>
            <a:endParaRPr lang="en-US" dirty="0">
              <a:solidFill>
                <a:schemeClr val="bg1"/>
              </a:solidFill>
            </a:endParaRPr>
          </a:p>
        </p:txBody>
      </p:sp>
      <p:sp>
        <p:nvSpPr>
          <p:cNvPr id="3" name="Espace réservé du contenu 2">
            <a:extLst>
              <a:ext uri="{FF2B5EF4-FFF2-40B4-BE49-F238E27FC236}">
                <a16:creationId xmlns:a16="http://schemas.microsoft.com/office/drawing/2014/main" id="{37E12AC7-910B-4047-B1ED-492B2F37F1BB}"/>
              </a:ext>
            </a:extLst>
          </p:cNvPr>
          <p:cNvSpPr>
            <a:spLocks noGrp="1"/>
          </p:cNvSpPr>
          <p:nvPr>
            <p:ph idx="1"/>
          </p:nvPr>
        </p:nvSpPr>
        <p:spPr>
          <a:xfrm>
            <a:off x="476249" y="1228725"/>
            <a:ext cx="11191875" cy="5238750"/>
          </a:xfrm>
        </p:spPr>
        <p:txBody>
          <a:bodyPr>
            <a:normAutofit lnSpcReduction="10000"/>
          </a:bodyPr>
          <a:lstStyle/>
          <a:p>
            <a:pPr>
              <a:buFont typeface="Wingdings" panose="05000000000000000000" pitchFamily="2" charset="2"/>
              <a:buChar char="Ø"/>
            </a:pPr>
            <a:r>
              <a:rPr lang="fr-LU" dirty="0">
                <a:solidFill>
                  <a:schemeClr val="bg1"/>
                </a:solidFill>
              </a:rPr>
              <a:t>Les motifs physiques du retrait (G. Lecuppre)</a:t>
            </a:r>
          </a:p>
          <a:p>
            <a:pPr marL="0" indent="0" algn="just">
              <a:buNone/>
            </a:pPr>
            <a:r>
              <a:rPr lang="fr-LU" sz="2600" dirty="0">
                <a:solidFill>
                  <a:schemeClr val="bg1"/>
                </a:solidFill>
                <a:effectLst/>
                <a:ea typeface="Calibri" panose="020F0502020204030204" pitchFamily="34" charset="0"/>
                <a:cs typeface="Times New Roman" panose="02020603050405020304" pitchFamily="18" charset="0"/>
              </a:rPr>
              <a:t>« (…) au commencement qu’il pleut à vostre majesté me </a:t>
            </a:r>
            <a:r>
              <a:rPr lang="fr-LU" sz="2600" dirty="0" err="1">
                <a:solidFill>
                  <a:schemeClr val="bg1"/>
                </a:solidFill>
                <a:effectLst/>
                <a:ea typeface="Calibri" panose="020F0502020204030204" pitchFamily="34" charset="0"/>
                <a:cs typeface="Times New Roman" panose="02020603050405020304" pitchFamily="18" charset="0"/>
              </a:rPr>
              <a:t>mectre</a:t>
            </a:r>
            <a:r>
              <a:rPr lang="fr-LU" sz="2600" dirty="0">
                <a:solidFill>
                  <a:schemeClr val="bg1"/>
                </a:solidFill>
                <a:effectLst/>
                <a:ea typeface="Calibri" panose="020F0502020204030204" pitchFamily="34" charset="0"/>
                <a:cs typeface="Times New Roman" panose="02020603050405020304" pitchFamily="18" charset="0"/>
              </a:rPr>
              <a:t> en avant d’entreprendre ce gouvernement, les excuses que lors je fis de mon </a:t>
            </a:r>
            <a:r>
              <a:rPr lang="fr-LU" sz="2600" b="1" dirty="0">
                <a:solidFill>
                  <a:schemeClr val="bg1"/>
                </a:solidFill>
                <a:effectLst/>
                <a:ea typeface="Calibri" panose="020F0502020204030204" pitchFamily="34" charset="0"/>
                <a:cs typeface="Times New Roman" panose="02020603050405020304" pitchFamily="18" charset="0"/>
              </a:rPr>
              <a:t>insuffisance pour </a:t>
            </a:r>
            <a:r>
              <a:rPr lang="fr-LU" sz="2600" b="1" dirty="0" err="1">
                <a:solidFill>
                  <a:schemeClr val="bg1"/>
                </a:solidFill>
                <a:effectLst/>
                <a:ea typeface="Calibri" panose="020F0502020204030204" pitchFamily="34" charset="0"/>
                <a:cs typeface="Times New Roman" panose="02020603050405020304" pitchFamily="18" charset="0"/>
              </a:rPr>
              <a:t>icelluy</a:t>
            </a:r>
            <a:r>
              <a:rPr lang="fr-LU" sz="2600" dirty="0">
                <a:solidFill>
                  <a:schemeClr val="bg1"/>
                </a:solidFill>
                <a:effectLst/>
                <a:ea typeface="Calibri" panose="020F0502020204030204" pitchFamily="34" charset="0"/>
                <a:cs typeface="Times New Roman" panose="02020603050405020304" pitchFamily="18" charset="0"/>
              </a:rPr>
              <a:t> et que nonobstant pour </a:t>
            </a:r>
            <a:r>
              <a:rPr lang="fr-LU" sz="2600" dirty="0" err="1">
                <a:solidFill>
                  <a:schemeClr val="bg1"/>
                </a:solidFill>
                <a:effectLst/>
                <a:ea typeface="Calibri" panose="020F0502020204030204" pitchFamily="34" charset="0"/>
                <a:cs typeface="Times New Roman" panose="02020603050405020304" pitchFamily="18" charset="0"/>
              </a:rPr>
              <a:t>démonstrer</a:t>
            </a:r>
            <a:r>
              <a:rPr lang="fr-LU" sz="2600" dirty="0">
                <a:solidFill>
                  <a:schemeClr val="bg1"/>
                </a:solidFill>
                <a:effectLst/>
                <a:ea typeface="Calibri" panose="020F0502020204030204" pitchFamily="34" charset="0"/>
                <a:cs typeface="Times New Roman" panose="02020603050405020304" pitchFamily="18" charset="0"/>
              </a:rPr>
              <a:t> à vostre majesté l’obéissance que </a:t>
            </a:r>
            <a:r>
              <a:rPr lang="fr-LU" sz="2600" dirty="0" err="1">
                <a:solidFill>
                  <a:schemeClr val="bg1"/>
                </a:solidFill>
                <a:effectLst/>
                <a:ea typeface="Calibri" panose="020F0502020204030204" pitchFamily="34" charset="0"/>
                <a:cs typeface="Times New Roman" panose="02020603050405020304" pitchFamily="18" charset="0"/>
              </a:rPr>
              <a:t>luy</a:t>
            </a:r>
            <a:r>
              <a:rPr lang="fr-LU" sz="2600" dirty="0">
                <a:solidFill>
                  <a:schemeClr val="bg1"/>
                </a:solidFill>
                <a:effectLst/>
                <a:ea typeface="Calibri" panose="020F0502020204030204" pitchFamily="34" charset="0"/>
                <a:cs typeface="Times New Roman" panose="02020603050405020304" pitchFamily="18" charset="0"/>
              </a:rPr>
              <a:t> </a:t>
            </a:r>
            <a:r>
              <a:rPr lang="fr-LU" sz="2600" dirty="0" err="1">
                <a:solidFill>
                  <a:schemeClr val="bg1"/>
                </a:solidFill>
                <a:effectLst/>
                <a:ea typeface="Calibri" panose="020F0502020204030204" pitchFamily="34" charset="0"/>
                <a:cs typeface="Times New Roman" panose="02020603050405020304" pitchFamily="18" charset="0"/>
              </a:rPr>
              <a:t>portois</a:t>
            </a:r>
            <a:r>
              <a:rPr lang="fr-LU" sz="2600" dirty="0">
                <a:solidFill>
                  <a:schemeClr val="bg1"/>
                </a:solidFill>
                <a:effectLst/>
                <a:ea typeface="Calibri" panose="020F0502020204030204" pitchFamily="34" charset="0"/>
                <a:cs typeface="Times New Roman" panose="02020603050405020304" pitchFamily="18" charset="0"/>
              </a:rPr>
              <a:t> et </a:t>
            </a:r>
            <a:r>
              <a:rPr lang="fr-LU" sz="2600" dirty="0" err="1">
                <a:solidFill>
                  <a:schemeClr val="bg1"/>
                </a:solidFill>
                <a:effectLst/>
                <a:ea typeface="Calibri" panose="020F0502020204030204" pitchFamily="34" charset="0"/>
                <a:cs typeface="Times New Roman" panose="02020603050405020304" pitchFamily="18" charset="0"/>
              </a:rPr>
              <a:t>debvois</a:t>
            </a:r>
            <a:r>
              <a:rPr lang="fr-LU" sz="2600" dirty="0">
                <a:solidFill>
                  <a:schemeClr val="bg1"/>
                </a:solidFill>
                <a:effectLst/>
                <a:ea typeface="Calibri" panose="020F0502020204030204" pitchFamily="34" charset="0"/>
                <a:cs typeface="Times New Roman" panose="02020603050405020304" pitchFamily="18" charset="0"/>
              </a:rPr>
              <a:t> (…) </a:t>
            </a:r>
            <a:r>
              <a:rPr lang="fr-LU" sz="2600" b="1" u="sng" dirty="0">
                <a:solidFill>
                  <a:schemeClr val="bg1"/>
                </a:solidFill>
                <a:effectLst/>
                <a:ea typeface="Calibri" panose="020F0502020204030204" pitchFamily="34" charset="0"/>
                <a:cs typeface="Times New Roman" panose="02020603050405020304" pitchFamily="18" charset="0"/>
              </a:rPr>
              <a:t>je </a:t>
            </a:r>
            <a:r>
              <a:rPr lang="fr-LU" sz="2600" b="1" u="sng" dirty="0" err="1">
                <a:solidFill>
                  <a:schemeClr val="bg1"/>
                </a:solidFill>
                <a:effectLst/>
                <a:ea typeface="Calibri" panose="020F0502020204030204" pitchFamily="34" charset="0"/>
                <a:cs typeface="Times New Roman" panose="02020603050405020304" pitchFamily="18" charset="0"/>
              </a:rPr>
              <a:t>aceptas</a:t>
            </a:r>
            <a:r>
              <a:rPr lang="fr-LU" sz="2600" b="1" u="sng" dirty="0">
                <a:solidFill>
                  <a:schemeClr val="bg1"/>
                </a:solidFill>
                <a:effectLst/>
                <a:ea typeface="Calibri" panose="020F0502020204030204" pitchFamily="34" charset="0"/>
                <a:cs typeface="Times New Roman" panose="02020603050405020304" pitchFamily="18" charset="0"/>
              </a:rPr>
              <a:t> la charge pour peu de temps</a:t>
            </a:r>
            <a:r>
              <a:rPr lang="fr-LU" sz="2600" u="sng" dirty="0">
                <a:solidFill>
                  <a:schemeClr val="bg1"/>
                </a:solidFill>
                <a:effectLst/>
                <a:ea typeface="Calibri" panose="020F0502020204030204" pitchFamily="34" charset="0"/>
                <a:cs typeface="Times New Roman" panose="02020603050405020304" pitchFamily="18" charset="0"/>
              </a:rPr>
              <a:t> </a:t>
            </a:r>
            <a:r>
              <a:rPr lang="fr-LU" sz="2600" dirty="0">
                <a:solidFill>
                  <a:schemeClr val="bg1"/>
                </a:solidFill>
                <a:effectLst/>
                <a:ea typeface="Calibri" panose="020F0502020204030204" pitchFamily="34" charset="0"/>
                <a:cs typeface="Times New Roman" panose="02020603050405020304" pitchFamily="18" charset="0"/>
              </a:rPr>
              <a:t>et jusques à ce que vostre majesté eusse </a:t>
            </a:r>
            <a:r>
              <a:rPr lang="fr-LU" sz="2600" dirty="0" err="1">
                <a:solidFill>
                  <a:schemeClr val="bg1"/>
                </a:solidFill>
                <a:effectLst/>
                <a:ea typeface="Calibri" panose="020F0502020204030204" pitchFamily="34" charset="0"/>
                <a:cs typeface="Times New Roman" panose="02020603050405020304" pitchFamily="18" charset="0"/>
              </a:rPr>
              <a:t>treuvé</a:t>
            </a:r>
            <a:r>
              <a:rPr lang="fr-LU" sz="2600" dirty="0">
                <a:solidFill>
                  <a:schemeClr val="bg1"/>
                </a:solidFill>
                <a:effectLst/>
                <a:ea typeface="Calibri" panose="020F0502020204030204" pitchFamily="34" charset="0"/>
                <a:cs typeface="Times New Roman" panose="02020603050405020304" pitchFamily="18" charset="0"/>
              </a:rPr>
              <a:t> </a:t>
            </a:r>
            <a:r>
              <a:rPr lang="fr-LU" sz="2600" dirty="0" err="1">
                <a:solidFill>
                  <a:schemeClr val="bg1"/>
                </a:solidFill>
                <a:effectLst/>
                <a:ea typeface="Calibri" panose="020F0502020204030204" pitchFamily="34" charset="0"/>
                <a:cs typeface="Times New Roman" panose="02020603050405020304" pitchFamily="18" charset="0"/>
              </a:rPr>
              <a:t>aultre</a:t>
            </a:r>
            <a:r>
              <a:rPr lang="fr-LU" sz="2600" dirty="0">
                <a:solidFill>
                  <a:schemeClr val="bg1"/>
                </a:solidFill>
                <a:effectLst/>
                <a:ea typeface="Calibri" panose="020F0502020204030204" pitchFamily="34" charset="0"/>
                <a:cs typeface="Times New Roman" panose="02020603050405020304" pitchFamily="18" charset="0"/>
              </a:rPr>
              <a:t> pour ce pouvoir faire : de </a:t>
            </a:r>
            <a:r>
              <a:rPr lang="fr-LU" sz="2600" dirty="0" err="1">
                <a:solidFill>
                  <a:schemeClr val="bg1"/>
                </a:solidFill>
                <a:effectLst/>
                <a:ea typeface="Calibri" panose="020F0502020204030204" pitchFamily="34" charset="0"/>
                <a:cs typeface="Times New Roman" panose="02020603050405020304" pitchFamily="18" charset="0"/>
              </a:rPr>
              <a:t>quoy</a:t>
            </a:r>
            <a:r>
              <a:rPr lang="fr-LU" sz="2600" dirty="0">
                <a:solidFill>
                  <a:schemeClr val="bg1"/>
                </a:solidFill>
                <a:effectLst/>
                <a:ea typeface="Calibri" panose="020F0502020204030204" pitchFamily="34" charset="0"/>
                <a:cs typeface="Times New Roman" panose="02020603050405020304" pitchFamily="18" charset="0"/>
              </a:rPr>
              <a:t> dès lors je </a:t>
            </a:r>
            <a:r>
              <a:rPr lang="fr-LU" sz="2600" dirty="0" err="1">
                <a:solidFill>
                  <a:schemeClr val="bg1"/>
                </a:solidFill>
                <a:effectLst/>
                <a:ea typeface="Calibri" panose="020F0502020204030204" pitchFamily="34" charset="0"/>
                <a:cs typeface="Times New Roman" panose="02020603050405020304" pitchFamily="18" charset="0"/>
              </a:rPr>
              <a:t>suppliay</a:t>
            </a:r>
            <a:r>
              <a:rPr lang="fr-LU" sz="2600" dirty="0">
                <a:solidFill>
                  <a:schemeClr val="bg1"/>
                </a:solidFill>
                <a:effectLst/>
                <a:ea typeface="Calibri" panose="020F0502020204030204" pitchFamily="34" charset="0"/>
                <a:cs typeface="Times New Roman" panose="02020603050405020304" pitchFamily="18" charset="0"/>
              </a:rPr>
              <a:t> vostre majesté d’y vouloir </a:t>
            </a:r>
            <a:r>
              <a:rPr lang="fr-LU" sz="2600" dirty="0" err="1">
                <a:solidFill>
                  <a:schemeClr val="bg1"/>
                </a:solidFill>
                <a:effectLst/>
                <a:ea typeface="Calibri" panose="020F0502020204030204" pitchFamily="34" charset="0"/>
                <a:cs typeface="Times New Roman" panose="02020603050405020304" pitchFamily="18" charset="0"/>
              </a:rPr>
              <a:t>pourveoir</a:t>
            </a:r>
            <a:r>
              <a:rPr lang="fr-LU" sz="2600" dirty="0">
                <a:solidFill>
                  <a:schemeClr val="bg1"/>
                </a:solidFill>
                <a:effectLst/>
                <a:ea typeface="Calibri" panose="020F0502020204030204" pitchFamily="34" charset="0"/>
                <a:cs typeface="Times New Roman" panose="02020603050405020304" pitchFamily="18" charset="0"/>
              </a:rPr>
              <a:t> le plus </a:t>
            </a:r>
            <a:r>
              <a:rPr lang="fr-LU" sz="2600" dirty="0" err="1">
                <a:solidFill>
                  <a:schemeClr val="bg1"/>
                </a:solidFill>
                <a:effectLst/>
                <a:ea typeface="Calibri" panose="020F0502020204030204" pitchFamily="34" charset="0"/>
                <a:cs typeface="Times New Roman" panose="02020603050405020304" pitchFamily="18" charset="0"/>
              </a:rPr>
              <a:t>tost</a:t>
            </a:r>
            <a:r>
              <a:rPr lang="fr-LU" sz="2600" dirty="0">
                <a:solidFill>
                  <a:schemeClr val="bg1"/>
                </a:solidFill>
                <a:effectLst/>
                <a:ea typeface="Calibri" panose="020F0502020204030204" pitchFamily="34" charset="0"/>
                <a:cs typeface="Times New Roman" panose="02020603050405020304" pitchFamily="18" charset="0"/>
              </a:rPr>
              <a:t> qu’il vous </a:t>
            </a:r>
            <a:r>
              <a:rPr lang="fr-LU" sz="2600" dirty="0" err="1">
                <a:solidFill>
                  <a:schemeClr val="bg1"/>
                </a:solidFill>
                <a:effectLst/>
                <a:ea typeface="Calibri" panose="020F0502020204030204" pitchFamily="34" charset="0"/>
                <a:cs typeface="Times New Roman" panose="02020603050405020304" pitchFamily="18" charset="0"/>
              </a:rPr>
              <a:t>seroit</a:t>
            </a:r>
            <a:r>
              <a:rPr lang="fr-LU" sz="2600" dirty="0">
                <a:solidFill>
                  <a:schemeClr val="bg1"/>
                </a:solidFill>
                <a:effectLst/>
                <a:ea typeface="Calibri" panose="020F0502020204030204" pitchFamily="34" charset="0"/>
                <a:cs typeface="Times New Roman" panose="02020603050405020304" pitchFamily="18" charset="0"/>
              </a:rPr>
              <a:t> possible, me sentant lors </a:t>
            </a:r>
            <a:r>
              <a:rPr lang="fr-LU" sz="2600" b="1" dirty="0" err="1">
                <a:solidFill>
                  <a:schemeClr val="bg1"/>
                </a:solidFill>
                <a:effectLst/>
                <a:ea typeface="Calibri" panose="020F0502020204030204" pitchFamily="34" charset="0"/>
                <a:cs typeface="Times New Roman" panose="02020603050405020304" pitchFamily="18" charset="0"/>
              </a:rPr>
              <a:t>debile</a:t>
            </a:r>
            <a:r>
              <a:rPr lang="fr-LU" sz="2600" b="1" dirty="0">
                <a:solidFill>
                  <a:schemeClr val="bg1"/>
                </a:solidFill>
                <a:effectLst/>
                <a:ea typeface="Calibri" panose="020F0502020204030204" pitchFamily="34" charset="0"/>
                <a:cs typeface="Times New Roman" panose="02020603050405020304" pitchFamily="18" charset="0"/>
              </a:rPr>
              <a:t> de corps </a:t>
            </a:r>
            <a:r>
              <a:rPr lang="fr-LU" sz="2600" b="1" u="sng" dirty="0">
                <a:solidFill>
                  <a:schemeClr val="bg1"/>
                </a:solidFill>
                <a:effectLst/>
                <a:ea typeface="Calibri" panose="020F0502020204030204" pitchFamily="34" charset="0"/>
                <a:cs typeface="Times New Roman" panose="02020603050405020304" pitchFamily="18" charset="0"/>
              </a:rPr>
              <a:t>(à cause d’un continuel tremblement de cœur), de cerveau et entendement pour continuer une telle charge. </a:t>
            </a:r>
            <a:r>
              <a:rPr lang="fr-LU" sz="2600" dirty="0">
                <a:solidFill>
                  <a:schemeClr val="bg1"/>
                </a:solidFill>
                <a:effectLst/>
                <a:ea typeface="Calibri" panose="020F0502020204030204" pitchFamily="34" charset="0"/>
                <a:cs typeface="Times New Roman" panose="02020603050405020304" pitchFamily="18" charset="0"/>
              </a:rPr>
              <a:t>»</a:t>
            </a:r>
          </a:p>
          <a:p>
            <a:pPr marL="0" indent="0" algn="just">
              <a:buNone/>
            </a:pPr>
            <a:r>
              <a:rPr lang="fr-LU" sz="2200" dirty="0">
                <a:solidFill>
                  <a:schemeClr val="bg1"/>
                </a:solidFill>
                <a:effectLst/>
                <a:ea typeface="Calibri" panose="020F0502020204030204" pitchFamily="34" charset="0"/>
                <a:cs typeface="Times New Roman" panose="02020603050405020304" pitchFamily="18" charset="0"/>
              </a:rPr>
              <a:t> </a:t>
            </a:r>
            <a:r>
              <a:rPr lang="fr-LU" sz="1500" dirty="0">
                <a:solidFill>
                  <a:schemeClr val="bg1"/>
                </a:solidFill>
                <a:effectLst/>
                <a:ea typeface="Calibri" panose="020F0502020204030204" pitchFamily="34" charset="0"/>
                <a:cs typeface="Times New Roman" panose="02020603050405020304" pitchFamily="18" charset="0"/>
              </a:rPr>
              <a:t>(</a:t>
            </a:r>
            <a:r>
              <a:rPr lang="fr-FR" sz="1500" dirty="0">
                <a:solidFill>
                  <a:schemeClr val="bg1"/>
                </a:solidFill>
              </a:rPr>
              <a:t>Marie, reine douairière de Hongrie à l’empereur, fin août 1555, dans WEISS Charles (</a:t>
            </a:r>
            <a:r>
              <a:rPr lang="fr-FR" sz="1500" dirty="0" err="1">
                <a:solidFill>
                  <a:schemeClr val="bg1"/>
                </a:solidFill>
              </a:rPr>
              <a:t>dir</a:t>
            </a:r>
            <a:r>
              <a:rPr lang="fr-FR" sz="1500" dirty="0">
                <a:solidFill>
                  <a:schemeClr val="bg1"/>
                </a:solidFill>
              </a:rPr>
              <a:t>.), </a:t>
            </a:r>
            <a:r>
              <a:rPr lang="fr-FR" sz="1500" i="1" dirty="0">
                <a:solidFill>
                  <a:schemeClr val="bg1"/>
                </a:solidFill>
              </a:rPr>
              <a:t>Papiers d’État du cardinal de Granvelle d’après les manuscrits de la Bibliothèque de Besançon</a:t>
            </a:r>
            <a:r>
              <a:rPr lang="fr-FR" sz="1500" dirty="0">
                <a:solidFill>
                  <a:schemeClr val="bg1"/>
                </a:solidFill>
              </a:rPr>
              <a:t>, vol. 4, Paris, Imprimerie royale, 1841-1846, p. 470 (Collection de documents inédits sur l’histoire de France. Histoire politique). </a:t>
            </a:r>
            <a:endParaRPr lang="en-US" sz="2200" dirty="0">
              <a:solidFill>
                <a:schemeClr val="bg1"/>
              </a:solidFill>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r-LU" dirty="0">
                <a:solidFill>
                  <a:schemeClr val="bg1"/>
                </a:solidFill>
              </a:rPr>
              <a:t>La cause la plus évidente et justifiable du retrait (d’après Marie)</a:t>
            </a:r>
          </a:p>
          <a:p>
            <a:pPr>
              <a:buFont typeface="Wingdings" panose="05000000000000000000" pitchFamily="2" charset="2"/>
              <a:buChar char="Ø"/>
            </a:pPr>
            <a:r>
              <a:rPr lang="fr-LU" dirty="0">
                <a:solidFill>
                  <a:schemeClr val="bg1"/>
                </a:solidFill>
              </a:rPr>
              <a:t>Idonéité </a:t>
            </a:r>
          </a:p>
          <a:p>
            <a:pPr marL="0" indent="0">
              <a:buNone/>
            </a:pPr>
            <a:endParaRPr lang="fr-LU" dirty="0">
              <a:solidFill>
                <a:schemeClr val="bg1"/>
              </a:solidFill>
            </a:endParaRPr>
          </a:p>
          <a:p>
            <a:pPr marL="0" indent="0">
              <a:buNone/>
            </a:pPr>
            <a:endParaRPr lang="fr-LU" dirty="0">
              <a:solidFill>
                <a:schemeClr val="bg1"/>
              </a:solidFill>
            </a:endParaRPr>
          </a:p>
          <a:p>
            <a:pPr marL="0" indent="0">
              <a:buNone/>
            </a:pPr>
            <a:endParaRPr lang="fr-LU" dirty="0">
              <a:solidFill>
                <a:schemeClr val="bg1"/>
              </a:solidFill>
            </a:endParaRPr>
          </a:p>
        </p:txBody>
      </p:sp>
    </p:spTree>
    <p:extLst>
      <p:ext uri="{BB962C8B-B14F-4D97-AF65-F5344CB8AC3E}">
        <p14:creationId xmlns:p14="http://schemas.microsoft.com/office/powerpoint/2010/main" val="245704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55DA-31D5-43C5-94FB-8500EB21D98B}"/>
              </a:ext>
            </a:extLst>
          </p:cNvPr>
          <p:cNvSpPr>
            <a:spLocks noGrp="1"/>
          </p:cNvSpPr>
          <p:nvPr>
            <p:ph type="title"/>
          </p:nvPr>
        </p:nvSpPr>
        <p:spPr>
          <a:xfrm>
            <a:off x="838200" y="460375"/>
            <a:ext cx="10515600" cy="473075"/>
          </a:xfrm>
        </p:spPr>
        <p:txBody>
          <a:bodyPr>
            <a:normAutofit fontScale="90000"/>
          </a:bodyPr>
          <a:lstStyle/>
          <a:p>
            <a:pPr algn="ctr"/>
            <a:r>
              <a:rPr lang="fr-LU" dirty="0">
                <a:solidFill>
                  <a:schemeClr val="bg1"/>
                </a:solidFill>
              </a:rPr>
              <a:t>La santé éprouvée </a:t>
            </a:r>
            <a:endParaRPr lang="en-US" dirty="0">
              <a:solidFill>
                <a:schemeClr val="bg1"/>
              </a:solidFill>
            </a:endParaRPr>
          </a:p>
        </p:txBody>
      </p:sp>
      <p:sp>
        <p:nvSpPr>
          <p:cNvPr id="3" name="Espace réservé du contenu 2">
            <a:extLst>
              <a:ext uri="{FF2B5EF4-FFF2-40B4-BE49-F238E27FC236}">
                <a16:creationId xmlns:a16="http://schemas.microsoft.com/office/drawing/2014/main" id="{37E12AC7-910B-4047-B1ED-492B2F37F1BB}"/>
              </a:ext>
            </a:extLst>
          </p:cNvPr>
          <p:cNvSpPr>
            <a:spLocks noGrp="1"/>
          </p:cNvSpPr>
          <p:nvPr>
            <p:ph idx="1"/>
          </p:nvPr>
        </p:nvSpPr>
        <p:spPr>
          <a:xfrm>
            <a:off x="138112" y="1152524"/>
            <a:ext cx="11915776" cy="6296025"/>
          </a:xfrm>
        </p:spPr>
        <p:txBody>
          <a:bodyPr>
            <a:normAutofit fontScale="62500" lnSpcReduction="20000"/>
          </a:bodyPr>
          <a:lstStyle/>
          <a:p>
            <a:pPr indent="0" algn="just">
              <a:lnSpc>
                <a:spcPct val="107000"/>
              </a:lnSpc>
              <a:spcAft>
                <a:spcPts val="800"/>
              </a:spcAft>
              <a:buNone/>
            </a:pPr>
            <a:r>
              <a:rPr lang="fr-LU" sz="2500" dirty="0">
                <a:solidFill>
                  <a:schemeClr val="bg1"/>
                </a:solidFill>
                <a:effectLst/>
                <a:ea typeface="Calibri" panose="020F0502020204030204" pitchFamily="34" charset="0"/>
                <a:cs typeface="Times New Roman" panose="02020603050405020304" pitchFamily="18" charset="0"/>
              </a:rPr>
              <a:t>« Sa Majesté </a:t>
            </a:r>
            <a:r>
              <a:rPr lang="fr-LU" sz="2500" dirty="0" err="1">
                <a:solidFill>
                  <a:schemeClr val="bg1"/>
                </a:solidFill>
                <a:effectLst/>
                <a:ea typeface="Calibri" panose="020F0502020204030204" pitchFamily="34" charset="0"/>
                <a:cs typeface="Times New Roman" panose="02020603050405020304" pitchFamily="18" charset="0"/>
              </a:rPr>
              <a:t>connoist</a:t>
            </a:r>
            <a:r>
              <a:rPr lang="fr-LU" sz="2500" dirty="0">
                <a:solidFill>
                  <a:schemeClr val="bg1"/>
                </a:solidFill>
                <a:effectLst/>
                <a:ea typeface="Calibri" panose="020F0502020204030204" pitchFamily="34" charset="0"/>
                <a:cs typeface="Times New Roman" panose="02020603050405020304" pitchFamily="18" charset="0"/>
              </a:rPr>
              <a:t> bien mon </a:t>
            </a:r>
            <a:r>
              <a:rPr lang="fr-LU" sz="2500" b="1" u="sng" dirty="0" err="1">
                <a:solidFill>
                  <a:schemeClr val="bg1"/>
                </a:solidFill>
                <a:effectLst/>
                <a:ea typeface="Calibri" panose="020F0502020204030204" pitchFamily="34" charset="0"/>
                <a:cs typeface="Times New Roman" panose="02020603050405020304" pitchFamily="18" charset="0"/>
              </a:rPr>
              <a:t>inidoneité</a:t>
            </a:r>
            <a:r>
              <a:rPr lang="fr-LU" sz="2500" dirty="0">
                <a:solidFill>
                  <a:schemeClr val="bg1"/>
                </a:solidFill>
                <a:effectLst/>
                <a:ea typeface="Calibri" panose="020F0502020204030204" pitchFamily="34" charset="0"/>
                <a:cs typeface="Times New Roman" panose="02020603050405020304" pitchFamily="18" charset="0"/>
              </a:rPr>
              <a:t> je lui eusse supplié d’en </a:t>
            </a:r>
            <a:r>
              <a:rPr lang="fr-LU" sz="2500" dirty="0" err="1">
                <a:solidFill>
                  <a:schemeClr val="bg1"/>
                </a:solidFill>
                <a:effectLst/>
                <a:ea typeface="Calibri" panose="020F0502020204030204" pitchFamily="34" charset="0"/>
                <a:cs typeface="Times New Roman" panose="02020603050405020304" pitchFamily="18" charset="0"/>
              </a:rPr>
              <a:t>estre</a:t>
            </a:r>
            <a:r>
              <a:rPr lang="fr-LU" sz="2500" dirty="0">
                <a:solidFill>
                  <a:schemeClr val="bg1"/>
                </a:solidFill>
                <a:effectLst/>
                <a:ea typeface="Calibri" panose="020F0502020204030204" pitchFamily="34" charset="0"/>
                <a:cs typeface="Times New Roman" panose="02020603050405020304" pitchFamily="18" charset="0"/>
              </a:rPr>
              <a:t> </a:t>
            </a:r>
            <a:r>
              <a:rPr lang="fr-LU" sz="2500" dirty="0" err="1">
                <a:solidFill>
                  <a:schemeClr val="bg1"/>
                </a:solidFill>
                <a:effectLst/>
                <a:ea typeface="Calibri" panose="020F0502020204030204" pitchFamily="34" charset="0"/>
                <a:cs typeface="Times New Roman" panose="02020603050405020304" pitchFamily="18" charset="0"/>
              </a:rPr>
              <a:t>deportée</a:t>
            </a:r>
            <a:r>
              <a:rPr lang="fr-LU" sz="2500" dirty="0">
                <a:solidFill>
                  <a:schemeClr val="bg1"/>
                </a:solidFill>
                <a:effectLst/>
                <a:ea typeface="Calibri" panose="020F0502020204030204" pitchFamily="34" charset="0"/>
                <a:cs typeface="Times New Roman" panose="02020603050405020304" pitchFamily="18" charset="0"/>
              </a:rPr>
              <a:t>, mes </a:t>
            </a:r>
            <a:r>
              <a:rPr lang="fr-LU" sz="2500" dirty="0" err="1">
                <a:solidFill>
                  <a:schemeClr val="bg1"/>
                </a:solidFill>
                <a:effectLst/>
                <a:ea typeface="Calibri" panose="020F0502020204030204" pitchFamily="34" charset="0"/>
                <a:cs typeface="Times New Roman" panose="02020603050405020304" pitchFamily="18" charset="0"/>
              </a:rPr>
              <a:t>veu</a:t>
            </a:r>
            <a:r>
              <a:rPr lang="fr-LU" sz="2500" dirty="0">
                <a:solidFill>
                  <a:schemeClr val="bg1"/>
                </a:solidFill>
                <a:effectLst/>
                <a:ea typeface="Calibri" panose="020F0502020204030204" pitchFamily="34" charset="0"/>
                <a:cs typeface="Times New Roman" panose="02020603050405020304" pitchFamily="18" charset="0"/>
              </a:rPr>
              <a:t> icelle promesse ne le </a:t>
            </a:r>
            <a:r>
              <a:rPr lang="fr-LU" sz="2500" dirty="0" err="1">
                <a:solidFill>
                  <a:schemeClr val="bg1"/>
                </a:solidFill>
                <a:effectLst/>
                <a:ea typeface="Calibri" panose="020F0502020204030204" pitchFamily="34" charset="0"/>
                <a:cs typeface="Times New Roman" panose="02020603050405020304" pitchFamily="18" charset="0"/>
              </a:rPr>
              <a:t>veulx</a:t>
            </a:r>
            <a:r>
              <a:rPr lang="fr-LU" sz="2500" dirty="0">
                <a:solidFill>
                  <a:schemeClr val="bg1"/>
                </a:solidFill>
                <a:effectLst/>
                <a:ea typeface="Calibri" panose="020F0502020204030204" pitchFamily="34" charset="0"/>
                <a:cs typeface="Times New Roman" panose="02020603050405020304" pitchFamily="18" charset="0"/>
              </a:rPr>
              <a:t> faire, mes </a:t>
            </a:r>
            <a:r>
              <a:rPr lang="fr-LU" sz="2500" dirty="0" err="1">
                <a:solidFill>
                  <a:schemeClr val="bg1"/>
                </a:solidFill>
                <a:effectLst/>
                <a:ea typeface="Calibri" panose="020F0502020204030204" pitchFamily="34" charset="0"/>
                <a:cs typeface="Times New Roman" panose="02020603050405020304" pitchFamily="18" charset="0"/>
              </a:rPr>
              <a:t>voiant</a:t>
            </a:r>
            <a:r>
              <a:rPr lang="fr-LU" sz="2500" dirty="0">
                <a:solidFill>
                  <a:schemeClr val="bg1"/>
                </a:solidFill>
                <a:effectLst/>
                <a:ea typeface="Calibri" panose="020F0502020204030204" pitchFamily="34" charset="0"/>
                <a:cs typeface="Times New Roman" panose="02020603050405020304" pitchFamily="18" charset="0"/>
              </a:rPr>
              <a:t> que Sa Majesté comme je crois, </a:t>
            </a:r>
            <a:r>
              <a:rPr lang="fr-LU" sz="2500" dirty="0" err="1">
                <a:solidFill>
                  <a:schemeClr val="bg1"/>
                </a:solidFill>
                <a:effectLst/>
                <a:ea typeface="Calibri" panose="020F0502020204030204" pitchFamily="34" charset="0"/>
                <a:cs typeface="Times New Roman" panose="02020603050405020304" pitchFamily="18" charset="0"/>
              </a:rPr>
              <a:t>connoist</a:t>
            </a:r>
            <a:r>
              <a:rPr lang="fr-LU" sz="2500" dirty="0">
                <a:solidFill>
                  <a:schemeClr val="bg1"/>
                </a:solidFill>
                <a:effectLst/>
                <a:ea typeface="Calibri" panose="020F0502020204030204" pitchFamily="34" charset="0"/>
                <a:cs typeface="Times New Roman" panose="02020603050405020304" pitchFamily="18" charset="0"/>
              </a:rPr>
              <a:t> que </a:t>
            </a:r>
            <a:r>
              <a:rPr lang="fr-LU" sz="2500" b="1" u="sng" dirty="0" err="1">
                <a:solidFill>
                  <a:schemeClr val="bg1"/>
                </a:solidFill>
                <a:effectLst/>
                <a:ea typeface="Calibri" panose="020F0502020204030204" pitchFamily="34" charset="0"/>
                <a:cs typeface="Times New Roman" panose="02020603050405020304" pitchFamily="18" charset="0"/>
              </a:rPr>
              <a:t>ny</a:t>
            </a:r>
            <a:r>
              <a:rPr lang="fr-LU" sz="2500" b="1" u="sng" dirty="0">
                <a:solidFill>
                  <a:schemeClr val="bg1"/>
                </a:solidFill>
                <a:effectLst/>
                <a:ea typeface="Calibri" panose="020F0502020204030204" pitchFamily="34" charset="0"/>
                <a:cs typeface="Times New Roman" panose="02020603050405020304" pitchFamily="18" charset="0"/>
              </a:rPr>
              <a:t> suis idoine</a:t>
            </a:r>
            <a:r>
              <a:rPr lang="fr-LU" sz="2500" dirty="0">
                <a:solidFill>
                  <a:schemeClr val="bg1"/>
                </a:solidFill>
                <a:effectLst/>
                <a:ea typeface="Calibri" panose="020F0502020204030204" pitchFamily="34" charset="0"/>
                <a:cs typeface="Times New Roman" panose="02020603050405020304" pitchFamily="18" charset="0"/>
              </a:rPr>
              <a:t>, </a:t>
            </a:r>
            <a:r>
              <a:rPr lang="fr-LU" sz="2500" dirty="0" err="1">
                <a:solidFill>
                  <a:schemeClr val="bg1"/>
                </a:solidFill>
                <a:effectLst/>
                <a:ea typeface="Calibri" panose="020F0502020204030204" pitchFamily="34" charset="0"/>
                <a:cs typeface="Times New Roman" panose="02020603050405020304" pitchFamily="18" charset="0"/>
              </a:rPr>
              <a:t>feroit</a:t>
            </a:r>
            <a:r>
              <a:rPr lang="fr-LU" sz="2500" dirty="0">
                <a:solidFill>
                  <a:schemeClr val="bg1"/>
                </a:solidFill>
                <a:effectLst/>
                <a:ea typeface="Calibri" panose="020F0502020204030204" pitchFamily="34" charset="0"/>
                <a:cs typeface="Times New Roman" panose="02020603050405020304" pitchFamily="18" charset="0"/>
              </a:rPr>
              <a:t> à </a:t>
            </a:r>
            <a:r>
              <a:rPr lang="fr-LU" sz="2500" dirty="0" err="1">
                <a:solidFill>
                  <a:schemeClr val="bg1"/>
                </a:solidFill>
                <a:effectLst/>
                <a:ea typeface="Calibri" panose="020F0502020204030204" pitchFamily="34" charset="0"/>
                <a:cs typeface="Times New Roman" panose="02020603050405020304" pitchFamily="18" charset="0"/>
              </a:rPr>
              <a:t>luy</a:t>
            </a:r>
            <a:r>
              <a:rPr lang="fr-LU" sz="2500" dirty="0">
                <a:solidFill>
                  <a:schemeClr val="bg1"/>
                </a:solidFill>
                <a:effectLst/>
                <a:ea typeface="Calibri" panose="020F0502020204030204" pitchFamily="34" charset="0"/>
                <a:cs typeface="Times New Roman" panose="02020603050405020304" pitchFamily="18" charset="0"/>
              </a:rPr>
              <a:t> et ses affaires du bien et à </a:t>
            </a:r>
            <a:r>
              <a:rPr lang="fr-LU" sz="2500" dirty="0" err="1">
                <a:solidFill>
                  <a:schemeClr val="bg1"/>
                </a:solidFill>
                <a:effectLst/>
                <a:ea typeface="Calibri" panose="020F0502020204030204" pitchFamily="34" charset="0"/>
                <a:cs typeface="Times New Roman" panose="02020603050405020304" pitchFamily="18" charset="0"/>
              </a:rPr>
              <a:t>moy</a:t>
            </a:r>
            <a:r>
              <a:rPr lang="fr-LU" sz="2500" dirty="0">
                <a:solidFill>
                  <a:schemeClr val="bg1"/>
                </a:solidFill>
                <a:effectLst/>
                <a:ea typeface="Calibri" panose="020F0502020204030204" pitchFamily="34" charset="0"/>
                <a:cs typeface="Times New Roman" panose="02020603050405020304" pitchFamily="18" charset="0"/>
              </a:rPr>
              <a:t> honneur et du </a:t>
            </a:r>
            <a:r>
              <a:rPr lang="fr-LU" sz="2500" b="1" u="sng" dirty="0">
                <a:solidFill>
                  <a:schemeClr val="bg1"/>
                </a:solidFill>
                <a:effectLst/>
                <a:ea typeface="Calibri" panose="020F0502020204030204" pitchFamily="34" charset="0"/>
                <a:cs typeface="Times New Roman" panose="02020603050405020304" pitchFamily="18" charset="0"/>
              </a:rPr>
              <a:t>bien tant au corps et à la santé</a:t>
            </a:r>
            <a:r>
              <a:rPr lang="fr-LU" sz="2500" dirty="0">
                <a:solidFill>
                  <a:schemeClr val="bg1"/>
                </a:solidFill>
                <a:effectLst/>
                <a:ea typeface="Calibri" panose="020F0502020204030204" pitchFamily="34" charset="0"/>
                <a:cs typeface="Times New Roman" panose="02020603050405020304" pitchFamily="18" charset="0"/>
              </a:rPr>
              <a:t> que aulx bien de </a:t>
            </a:r>
            <a:r>
              <a:rPr lang="fr-LU" sz="2500" dirty="0" err="1">
                <a:solidFill>
                  <a:schemeClr val="bg1"/>
                </a:solidFill>
                <a:effectLst/>
                <a:ea typeface="Calibri" panose="020F0502020204030204" pitchFamily="34" charset="0"/>
                <a:cs typeface="Times New Roman" panose="02020603050405020304" pitchFamily="18" charset="0"/>
              </a:rPr>
              <a:t>grace</a:t>
            </a:r>
            <a:r>
              <a:rPr lang="fr-LU" sz="2500" dirty="0">
                <a:solidFill>
                  <a:schemeClr val="bg1"/>
                </a:solidFill>
                <a:effectLst/>
                <a:ea typeface="Calibri" panose="020F0502020204030204" pitchFamily="34" charset="0"/>
                <a:cs typeface="Times New Roman" panose="02020603050405020304" pitchFamily="18" charset="0"/>
              </a:rPr>
              <a:t> (Bruxelles, AGR, </a:t>
            </a:r>
            <a:r>
              <a:rPr lang="fr-LU" sz="2500" i="1" dirty="0">
                <a:solidFill>
                  <a:schemeClr val="bg1"/>
                </a:solidFill>
                <a:effectLst/>
                <a:ea typeface="Calibri" panose="020F0502020204030204" pitchFamily="34" charset="0"/>
                <a:cs typeface="Times New Roman" panose="02020603050405020304" pitchFamily="18" charset="0"/>
              </a:rPr>
              <a:t>Papiers de l’Etat et de l’Audience, </a:t>
            </a:r>
            <a:r>
              <a:rPr lang="fr-LU" sz="2500" dirty="0">
                <a:solidFill>
                  <a:schemeClr val="bg1"/>
                </a:solidFill>
                <a:effectLst/>
                <a:ea typeface="Calibri" panose="020F0502020204030204" pitchFamily="34" charset="0"/>
                <a:cs typeface="Times New Roman" panose="02020603050405020304" pitchFamily="18" charset="0"/>
              </a:rPr>
              <a:t>n° 49, f°120 Marie au seigneur de la </a:t>
            </a:r>
            <a:r>
              <a:rPr lang="fr-LU" sz="2500" dirty="0" err="1">
                <a:solidFill>
                  <a:schemeClr val="bg1"/>
                </a:solidFill>
                <a:effectLst/>
                <a:ea typeface="Calibri" panose="020F0502020204030204" pitchFamily="34" charset="0"/>
                <a:cs typeface="Times New Roman" panose="02020603050405020304" pitchFamily="18" charset="0"/>
              </a:rPr>
              <a:t>Thieulloye</a:t>
            </a:r>
            <a:r>
              <a:rPr lang="fr-LU" sz="2500" dirty="0">
                <a:solidFill>
                  <a:schemeClr val="bg1"/>
                </a:solidFill>
                <a:effectLst/>
                <a:ea typeface="Calibri" panose="020F0502020204030204" pitchFamily="34" charset="0"/>
                <a:cs typeface="Times New Roman" panose="02020603050405020304" pitchFamily="18" charset="0"/>
              </a:rPr>
              <a:t> pour Charles Quint, décembre 1536.) »</a:t>
            </a:r>
          </a:p>
          <a:p>
            <a:pPr marL="514350" indent="-285750" algn="just">
              <a:lnSpc>
                <a:spcPct val="107000"/>
              </a:lnSpc>
              <a:spcAft>
                <a:spcPts val="800"/>
              </a:spcAft>
              <a:buFont typeface="Wingdings" panose="05000000000000000000" pitchFamily="2" charset="2"/>
              <a:buChar char="Ø"/>
            </a:pPr>
            <a:r>
              <a:rPr lang="fr-LU" sz="2500" dirty="0">
                <a:solidFill>
                  <a:schemeClr val="bg1"/>
                </a:solidFill>
                <a:ea typeface="Calibri" panose="020F0502020204030204" pitchFamily="34" charset="0"/>
                <a:cs typeface="Times New Roman" panose="02020603050405020304" pitchFamily="18" charset="0"/>
              </a:rPr>
              <a:t>La réalité d’une maladie chronique (correspondance, comptabilité, sources diplomatiques, etc.)…</a:t>
            </a:r>
          </a:p>
          <a:p>
            <a:pPr indent="0" algn="just">
              <a:lnSpc>
                <a:spcPct val="107000"/>
              </a:lnSpc>
              <a:spcAft>
                <a:spcPts val="800"/>
              </a:spcAft>
              <a:buNone/>
            </a:pPr>
            <a:r>
              <a:rPr lang="fr-LU" sz="2500" dirty="0">
                <a:solidFill>
                  <a:schemeClr val="bg1"/>
                </a:solidFill>
                <a:effectLst/>
                <a:ea typeface="Calibri" panose="020F0502020204030204" pitchFamily="34" charset="0"/>
                <a:cs typeface="Times New Roman" panose="02020603050405020304" pitchFamily="18" charset="0"/>
              </a:rPr>
              <a:t>« pour commencer Monseigneur a </a:t>
            </a:r>
            <a:r>
              <a:rPr lang="fr-LU" sz="2500" dirty="0" err="1">
                <a:solidFill>
                  <a:schemeClr val="bg1"/>
                </a:solidFill>
                <a:effectLst/>
                <a:ea typeface="Calibri" panose="020F0502020204030204" pitchFamily="34" charset="0"/>
                <a:cs typeface="Times New Roman" panose="02020603050405020304" pitchFamily="18" charset="0"/>
              </a:rPr>
              <a:t>respondre</a:t>
            </a:r>
            <a:r>
              <a:rPr lang="fr-LU" sz="2500" dirty="0">
                <a:solidFill>
                  <a:schemeClr val="bg1"/>
                </a:solidFill>
                <a:effectLst/>
                <a:ea typeface="Calibri" panose="020F0502020204030204" pitchFamily="34" charset="0"/>
                <a:cs typeface="Times New Roman" panose="02020603050405020304" pitchFamily="18" charset="0"/>
              </a:rPr>
              <a:t> se serai par vous </a:t>
            </a:r>
            <a:r>
              <a:rPr lang="fr-LU" sz="2500" dirty="0" err="1">
                <a:solidFill>
                  <a:schemeClr val="bg1"/>
                </a:solidFill>
                <a:effectLst/>
                <a:ea typeface="Calibri" panose="020F0502020204030204" pitchFamily="34" charset="0"/>
                <a:cs typeface="Times New Roman" panose="02020603050405020304" pitchFamily="18" charset="0"/>
              </a:rPr>
              <a:t>tres</a:t>
            </a:r>
            <a:r>
              <a:rPr lang="fr-LU" sz="2500" dirty="0">
                <a:solidFill>
                  <a:schemeClr val="bg1"/>
                </a:solidFill>
                <a:effectLst/>
                <a:ea typeface="Calibri" panose="020F0502020204030204" pitchFamily="34" charset="0"/>
                <a:cs typeface="Times New Roman" panose="02020603050405020304" pitchFamily="18" charset="0"/>
              </a:rPr>
              <a:t> humblement </a:t>
            </a:r>
            <a:r>
              <a:rPr lang="fr-LU" sz="2500" dirty="0" err="1">
                <a:solidFill>
                  <a:schemeClr val="bg1"/>
                </a:solidFill>
                <a:effectLst/>
                <a:ea typeface="Calibri" panose="020F0502020204030204" pitchFamily="34" charset="0"/>
                <a:cs typeface="Times New Roman" panose="02020603050405020304" pitchFamily="18" charset="0"/>
              </a:rPr>
              <a:t>remersier</a:t>
            </a:r>
            <a:r>
              <a:rPr lang="fr-LU" sz="2500" dirty="0">
                <a:solidFill>
                  <a:schemeClr val="bg1"/>
                </a:solidFill>
                <a:effectLst/>
                <a:ea typeface="Calibri" panose="020F0502020204030204" pitchFamily="34" charset="0"/>
                <a:cs typeface="Times New Roman" panose="02020603050405020304" pitchFamily="18" charset="0"/>
              </a:rPr>
              <a:t> du soin que votre Majesté a </a:t>
            </a:r>
            <a:r>
              <a:rPr lang="fr-LU" sz="2500" b="1" dirty="0">
                <a:solidFill>
                  <a:schemeClr val="bg1"/>
                </a:solidFill>
                <a:effectLst/>
                <a:ea typeface="Calibri" panose="020F0502020204030204" pitchFamily="34" charset="0"/>
                <a:cs typeface="Times New Roman" panose="02020603050405020304" pitchFamily="18" charset="0"/>
              </a:rPr>
              <a:t>de ma </a:t>
            </a:r>
            <a:r>
              <a:rPr lang="fr-LU" sz="2500" b="1" dirty="0" err="1">
                <a:solidFill>
                  <a:schemeClr val="bg1"/>
                </a:solidFill>
                <a:effectLst/>
                <a:ea typeface="Calibri" panose="020F0502020204030204" pitchFamily="34" charset="0"/>
                <a:cs typeface="Times New Roman" panose="02020603050405020304" pitchFamily="18" charset="0"/>
              </a:rPr>
              <a:t>sancté</a:t>
            </a:r>
            <a:r>
              <a:rPr lang="fr-LU" sz="2500" b="1" dirty="0">
                <a:solidFill>
                  <a:schemeClr val="bg1"/>
                </a:solidFill>
                <a:effectLst/>
                <a:ea typeface="Calibri" panose="020F0502020204030204" pitchFamily="34" charset="0"/>
                <a:cs typeface="Times New Roman" panose="02020603050405020304" pitchFamily="18" charset="0"/>
              </a:rPr>
              <a:t>, laquelle </a:t>
            </a:r>
            <a:r>
              <a:rPr lang="fr-LU" sz="2500" b="1" dirty="0" err="1">
                <a:solidFill>
                  <a:schemeClr val="bg1"/>
                </a:solidFill>
                <a:effectLst/>
                <a:ea typeface="Calibri" panose="020F0502020204030204" pitchFamily="34" charset="0"/>
                <a:cs typeface="Times New Roman" panose="02020603050405020304" pitchFamily="18" charset="0"/>
              </a:rPr>
              <a:t>voudroie</a:t>
            </a:r>
            <a:r>
              <a:rPr lang="fr-LU" sz="2500" b="1" dirty="0">
                <a:solidFill>
                  <a:schemeClr val="bg1"/>
                </a:solidFill>
                <a:effectLst/>
                <a:ea typeface="Calibri" panose="020F0502020204030204" pitchFamily="34" charset="0"/>
                <a:cs typeface="Times New Roman" panose="02020603050405020304" pitchFamily="18" charset="0"/>
              </a:rPr>
              <a:t> fusse si </a:t>
            </a:r>
            <a:r>
              <a:rPr lang="fr-LU" sz="2500" b="1" u="sng" dirty="0">
                <a:solidFill>
                  <a:schemeClr val="bg1"/>
                </a:solidFill>
                <a:effectLst/>
                <a:ea typeface="Calibri" panose="020F0502020204030204" pitchFamily="34" charset="0"/>
                <a:cs typeface="Times New Roman" panose="02020603050405020304" pitchFamily="18" charset="0"/>
              </a:rPr>
              <a:t>instable</a:t>
            </a:r>
            <a:r>
              <a:rPr lang="fr-LU" sz="2500" b="1" dirty="0">
                <a:solidFill>
                  <a:schemeClr val="bg1"/>
                </a:solidFill>
                <a:effectLst/>
                <a:ea typeface="Calibri" panose="020F0502020204030204" pitchFamily="34" charset="0"/>
                <a:cs typeface="Times New Roman" panose="02020603050405020304" pitchFamily="18" charset="0"/>
              </a:rPr>
              <a:t> qu’elle </a:t>
            </a:r>
            <a:r>
              <a:rPr lang="fr-LU" sz="2500" b="1" u="sng" dirty="0">
                <a:solidFill>
                  <a:schemeClr val="bg1"/>
                </a:solidFill>
                <a:effectLst/>
                <a:ea typeface="Calibri" panose="020F0502020204030204" pitchFamily="34" charset="0"/>
                <a:cs typeface="Times New Roman" panose="02020603050405020304" pitchFamily="18" charset="0"/>
              </a:rPr>
              <a:t>ne puisse convenir pour pourvoir satisfaire a la </a:t>
            </a:r>
            <a:r>
              <a:rPr lang="fr-LU" sz="2500" b="1" u="sng" dirty="0" err="1">
                <a:solidFill>
                  <a:schemeClr val="bg1"/>
                </a:solidFill>
                <a:effectLst/>
                <a:ea typeface="Calibri" panose="020F0502020204030204" pitchFamily="34" charset="0"/>
                <a:cs typeface="Times New Roman" panose="02020603050405020304" pitchFamily="18" charset="0"/>
              </a:rPr>
              <a:t>servition</a:t>
            </a:r>
            <a:r>
              <a:rPr lang="fr-LU" sz="2500" b="1" u="sng" dirty="0">
                <a:solidFill>
                  <a:schemeClr val="bg1"/>
                </a:solidFill>
                <a:effectLst/>
                <a:ea typeface="Calibri" panose="020F0502020204030204" pitchFamily="34" charset="0"/>
                <a:cs typeface="Times New Roman" panose="02020603050405020304" pitchFamily="18" charset="0"/>
              </a:rPr>
              <a:t> et obligation que vous dois </a:t>
            </a:r>
            <a:r>
              <a:rPr lang="fr-LU" sz="2500" b="1" dirty="0">
                <a:solidFill>
                  <a:schemeClr val="bg1"/>
                </a:solidFill>
                <a:effectLst/>
                <a:ea typeface="Calibri" panose="020F0502020204030204" pitchFamily="34" charset="0"/>
                <a:cs typeface="Times New Roman" panose="02020603050405020304" pitchFamily="18" charset="0"/>
              </a:rPr>
              <a:t>et </a:t>
            </a:r>
            <a:r>
              <a:rPr lang="fr-LU" sz="2500" b="1" dirty="0" err="1">
                <a:solidFill>
                  <a:schemeClr val="bg1"/>
                </a:solidFill>
                <a:effectLst/>
                <a:ea typeface="Calibri" panose="020F0502020204030204" pitchFamily="34" charset="0"/>
                <a:cs typeface="Times New Roman" panose="02020603050405020304" pitchFamily="18" charset="0"/>
              </a:rPr>
              <a:t>auroie</a:t>
            </a:r>
            <a:r>
              <a:rPr lang="fr-LU" sz="2500" b="1" dirty="0">
                <a:solidFill>
                  <a:schemeClr val="bg1"/>
                </a:solidFill>
                <a:effectLst/>
                <a:ea typeface="Calibri" panose="020F0502020204030204" pitchFamily="34" charset="0"/>
                <a:cs typeface="Times New Roman" panose="02020603050405020304" pitchFamily="18" charset="0"/>
              </a:rPr>
              <a:t> </a:t>
            </a:r>
            <a:r>
              <a:rPr lang="fr-LU" sz="2500" b="1" dirty="0" err="1">
                <a:solidFill>
                  <a:schemeClr val="bg1"/>
                </a:solidFill>
                <a:effectLst/>
                <a:ea typeface="Calibri" panose="020F0502020204030204" pitchFamily="34" charset="0"/>
                <a:cs typeface="Times New Roman" panose="02020603050405020304" pitchFamily="18" charset="0"/>
              </a:rPr>
              <a:t>desir</a:t>
            </a:r>
            <a:r>
              <a:rPr lang="fr-LU" sz="2500" b="1" dirty="0">
                <a:solidFill>
                  <a:schemeClr val="bg1"/>
                </a:solidFill>
                <a:effectLst/>
                <a:ea typeface="Calibri" panose="020F0502020204030204" pitchFamily="34" charset="0"/>
                <a:cs typeface="Times New Roman" panose="02020603050405020304" pitchFamily="18" charset="0"/>
              </a:rPr>
              <a:t> de satisfaire et affin que votre Majesté puisse </a:t>
            </a:r>
            <a:r>
              <a:rPr lang="fr-LU" sz="2500" b="1" dirty="0" err="1">
                <a:solidFill>
                  <a:schemeClr val="bg1"/>
                </a:solidFill>
                <a:effectLst/>
                <a:ea typeface="Calibri" panose="020F0502020204030204" pitchFamily="34" charset="0"/>
                <a:cs typeface="Times New Roman" panose="02020603050405020304" pitchFamily="18" charset="0"/>
              </a:rPr>
              <a:t>connoistre</a:t>
            </a:r>
            <a:r>
              <a:rPr lang="fr-LU" sz="2500" b="1" dirty="0">
                <a:solidFill>
                  <a:schemeClr val="bg1"/>
                </a:solidFill>
                <a:effectLst/>
                <a:ea typeface="Calibri" panose="020F0502020204030204" pitchFamily="34" charset="0"/>
                <a:cs typeface="Times New Roman" panose="02020603050405020304" pitchFamily="18" charset="0"/>
              </a:rPr>
              <a:t> quelle qu’elle est, je vous envoie </a:t>
            </a:r>
            <a:r>
              <a:rPr lang="fr-LU" sz="2500" b="1" u="sng" dirty="0">
                <a:solidFill>
                  <a:schemeClr val="bg1"/>
                </a:solidFill>
                <a:effectLst/>
                <a:ea typeface="Calibri" panose="020F0502020204030204" pitchFamily="34" charset="0"/>
                <a:cs typeface="Times New Roman" panose="02020603050405020304" pitchFamily="18" charset="0"/>
              </a:rPr>
              <a:t>ce que les </a:t>
            </a:r>
            <a:r>
              <a:rPr lang="fr-LU" sz="2500" b="1" u="sng" dirty="0" err="1">
                <a:solidFill>
                  <a:schemeClr val="bg1"/>
                </a:solidFill>
                <a:effectLst/>
                <a:ea typeface="Calibri" panose="020F0502020204030204" pitchFamily="34" charset="0"/>
                <a:cs typeface="Times New Roman" panose="02020603050405020304" pitchFamily="18" charset="0"/>
              </a:rPr>
              <a:t>Medecins</a:t>
            </a:r>
            <a:r>
              <a:rPr lang="fr-LU" sz="2500" b="1" u="sng" dirty="0">
                <a:solidFill>
                  <a:schemeClr val="bg1"/>
                </a:solidFill>
                <a:effectLst/>
                <a:ea typeface="Calibri" panose="020F0502020204030204" pitchFamily="34" charset="0"/>
                <a:cs typeface="Times New Roman" panose="02020603050405020304" pitchFamily="18" charset="0"/>
              </a:rPr>
              <a:t> en disent</a:t>
            </a:r>
            <a:r>
              <a:rPr lang="fr-LU" sz="2500" b="1" dirty="0">
                <a:solidFill>
                  <a:schemeClr val="bg1"/>
                </a:solidFill>
                <a:effectLst/>
                <a:ea typeface="Calibri" panose="020F0502020204030204" pitchFamily="34" charset="0"/>
                <a:cs typeface="Times New Roman" panose="02020603050405020304" pitchFamily="18" charset="0"/>
              </a:rPr>
              <a:t>, principalement de </a:t>
            </a:r>
            <a:r>
              <a:rPr lang="fr-LU" sz="2500" b="1" u="sng" dirty="0">
                <a:solidFill>
                  <a:schemeClr val="bg1"/>
                </a:solidFill>
                <a:effectLst/>
                <a:ea typeface="Calibri" panose="020F0502020204030204" pitchFamily="34" charset="0"/>
                <a:cs typeface="Times New Roman" panose="02020603050405020304" pitchFamily="18" charset="0"/>
              </a:rPr>
              <a:t>mon continuel tremblement de cueur</a:t>
            </a:r>
            <a:r>
              <a:rPr lang="fr-LU" sz="2500" u="sng" dirty="0">
                <a:solidFill>
                  <a:schemeClr val="bg1"/>
                </a:solidFill>
                <a:effectLst/>
                <a:ea typeface="Calibri" panose="020F0502020204030204" pitchFamily="34" charset="0"/>
                <a:cs typeface="Times New Roman" panose="02020603050405020304" pitchFamily="18" charset="0"/>
              </a:rPr>
              <a:t> </a:t>
            </a:r>
            <a:r>
              <a:rPr lang="fr-LU" sz="2500" dirty="0">
                <a:solidFill>
                  <a:schemeClr val="bg1"/>
                </a:solidFill>
                <a:effectLst/>
                <a:ea typeface="Calibri" panose="020F0502020204030204" pitchFamily="34" charset="0"/>
                <a:cs typeface="Times New Roman" panose="02020603050405020304" pitchFamily="18" charset="0"/>
              </a:rPr>
              <a:t>(…) D’autre coté, les causes que vous ay mandé et souvent </a:t>
            </a:r>
            <a:r>
              <a:rPr lang="fr-LU" sz="2500" dirty="0" err="1">
                <a:solidFill>
                  <a:schemeClr val="bg1"/>
                </a:solidFill>
                <a:effectLst/>
                <a:ea typeface="Calibri" panose="020F0502020204030204" pitchFamily="34" charset="0"/>
                <a:cs typeface="Times New Roman" panose="02020603050405020304" pitchFamily="18" charset="0"/>
              </a:rPr>
              <a:t>escris</a:t>
            </a:r>
            <a:r>
              <a:rPr lang="fr-LU" sz="2500" dirty="0">
                <a:solidFill>
                  <a:schemeClr val="bg1"/>
                </a:solidFill>
                <a:effectLst/>
                <a:ea typeface="Calibri" panose="020F0502020204030204" pitchFamily="34" charset="0"/>
                <a:cs typeface="Times New Roman" panose="02020603050405020304" pitchFamily="18" charset="0"/>
              </a:rPr>
              <a:t> me font </a:t>
            </a:r>
            <a:r>
              <a:rPr lang="fr-LU" sz="2500" dirty="0" err="1">
                <a:solidFill>
                  <a:schemeClr val="bg1"/>
                </a:solidFill>
                <a:effectLst/>
                <a:ea typeface="Calibri" panose="020F0502020204030204" pitchFamily="34" charset="0"/>
                <a:cs typeface="Times New Roman" panose="02020603050405020304" pitchFamily="18" charset="0"/>
              </a:rPr>
              <a:t>dentir</a:t>
            </a:r>
            <a:r>
              <a:rPr lang="fr-LU" sz="2500" dirty="0">
                <a:solidFill>
                  <a:schemeClr val="bg1"/>
                </a:solidFill>
                <a:effectLst/>
                <a:ea typeface="Calibri" panose="020F0502020204030204" pitchFamily="34" charset="0"/>
                <a:cs typeface="Times New Roman" panose="02020603050405020304" pitchFamily="18" charset="0"/>
              </a:rPr>
              <a:t> que ne </a:t>
            </a:r>
            <a:r>
              <a:rPr lang="fr-LU" sz="2500" dirty="0" err="1">
                <a:solidFill>
                  <a:schemeClr val="bg1"/>
                </a:solidFill>
                <a:effectLst/>
                <a:ea typeface="Calibri" panose="020F0502020204030204" pitchFamily="34" charset="0"/>
                <a:cs typeface="Times New Roman" panose="02020603050405020304" pitchFamily="18" charset="0"/>
              </a:rPr>
              <a:t>scai</a:t>
            </a:r>
            <a:r>
              <a:rPr lang="fr-LU" sz="2500" dirty="0">
                <a:solidFill>
                  <a:schemeClr val="bg1"/>
                </a:solidFill>
                <a:effectLst/>
                <a:ea typeface="Calibri" panose="020F0502020204030204" pitchFamily="34" charset="0"/>
                <a:cs typeface="Times New Roman" panose="02020603050405020304" pitchFamily="18" charset="0"/>
              </a:rPr>
              <a:t> satisfaire selon mon du à votre service et vous </a:t>
            </a:r>
            <a:r>
              <a:rPr lang="fr-LU" sz="2500" dirty="0" err="1">
                <a:solidFill>
                  <a:schemeClr val="bg1"/>
                </a:solidFill>
                <a:effectLst/>
                <a:ea typeface="Calibri" panose="020F0502020204030204" pitchFamily="34" charset="0"/>
                <a:cs typeface="Times New Roman" panose="02020603050405020304" pitchFamily="18" charset="0"/>
              </a:rPr>
              <a:t>peulx</a:t>
            </a:r>
            <a:r>
              <a:rPr lang="fr-LU" sz="2500" dirty="0">
                <a:solidFill>
                  <a:schemeClr val="bg1"/>
                </a:solidFill>
                <a:effectLst/>
                <a:ea typeface="Calibri" panose="020F0502020204030204" pitchFamily="34" charset="0"/>
                <a:cs typeface="Times New Roman" panose="02020603050405020304" pitchFamily="18" charset="0"/>
              </a:rPr>
              <a:t> dire, </a:t>
            </a:r>
            <a:r>
              <a:rPr lang="fr-LU" sz="2500" dirty="0" err="1">
                <a:solidFill>
                  <a:schemeClr val="bg1"/>
                </a:solidFill>
                <a:effectLst/>
                <a:ea typeface="Calibri" panose="020F0502020204030204" pitchFamily="34" charset="0"/>
                <a:cs typeface="Times New Roman" panose="02020603050405020304" pitchFamily="18" charset="0"/>
              </a:rPr>
              <a:t>Monseign</a:t>
            </a:r>
            <a:r>
              <a:rPr lang="fr-LU" sz="2500" dirty="0">
                <a:solidFill>
                  <a:schemeClr val="bg1"/>
                </a:solidFill>
                <a:effectLst/>
                <a:ea typeface="Calibri" panose="020F0502020204030204" pitchFamily="34" charset="0"/>
                <a:cs typeface="Times New Roman" panose="02020603050405020304" pitchFamily="18" charset="0"/>
              </a:rPr>
              <a:t>., sur ma </a:t>
            </a:r>
            <a:r>
              <a:rPr lang="fr-LU" sz="2500" dirty="0" err="1">
                <a:solidFill>
                  <a:schemeClr val="bg1"/>
                </a:solidFill>
                <a:effectLst/>
                <a:ea typeface="Calibri" panose="020F0502020204030204" pitchFamily="34" charset="0"/>
                <a:cs typeface="Times New Roman" panose="02020603050405020304" pitchFamily="18" charset="0"/>
              </a:rPr>
              <a:t>foy</a:t>
            </a:r>
            <a:r>
              <a:rPr lang="fr-LU" sz="2500" dirty="0">
                <a:solidFill>
                  <a:schemeClr val="bg1"/>
                </a:solidFill>
                <a:effectLst/>
                <a:ea typeface="Calibri" panose="020F0502020204030204" pitchFamily="34" charset="0"/>
                <a:cs typeface="Times New Roman" panose="02020603050405020304" pitchFamily="18" charset="0"/>
              </a:rPr>
              <a:t> et </a:t>
            </a:r>
            <a:r>
              <a:rPr lang="fr-LU" sz="2500" b="1" u="sng" dirty="0" err="1">
                <a:solidFill>
                  <a:schemeClr val="bg1"/>
                </a:solidFill>
                <a:effectLst/>
                <a:ea typeface="Calibri" panose="020F0502020204030204" pitchFamily="34" charset="0"/>
                <a:cs typeface="Times New Roman" panose="02020603050405020304" pitchFamily="18" charset="0"/>
              </a:rPr>
              <a:t>trouveroie</a:t>
            </a:r>
            <a:r>
              <a:rPr lang="fr-LU" sz="2500" b="1" u="sng" dirty="0">
                <a:solidFill>
                  <a:schemeClr val="bg1"/>
                </a:solidFill>
                <a:effectLst/>
                <a:ea typeface="Calibri" panose="020F0502020204030204" pitchFamily="34" charset="0"/>
                <a:cs typeface="Times New Roman" panose="02020603050405020304" pitchFamily="18" charset="0"/>
              </a:rPr>
              <a:t> </a:t>
            </a:r>
            <a:r>
              <a:rPr lang="fr-LU" sz="2500" b="1" u="sng" dirty="0" err="1">
                <a:solidFill>
                  <a:schemeClr val="bg1"/>
                </a:solidFill>
                <a:effectLst/>
                <a:ea typeface="Calibri" panose="020F0502020204030204" pitchFamily="34" charset="0"/>
                <a:cs typeface="Times New Roman" panose="02020603050405020304" pitchFamily="18" charset="0"/>
              </a:rPr>
              <a:t>temoing</a:t>
            </a:r>
            <a:r>
              <a:rPr lang="fr-LU" sz="2500" b="1" u="sng" dirty="0">
                <a:solidFill>
                  <a:schemeClr val="bg1"/>
                </a:solidFill>
                <a:effectLst/>
                <a:ea typeface="Calibri" panose="020F0502020204030204" pitchFamily="34" charset="0"/>
                <a:cs typeface="Times New Roman" panose="02020603050405020304" pitchFamily="18" charset="0"/>
              </a:rPr>
              <a:t> </a:t>
            </a:r>
            <a:r>
              <a:rPr lang="fr-LU" sz="2500" b="1" u="sng" dirty="0" err="1">
                <a:solidFill>
                  <a:schemeClr val="bg1"/>
                </a:solidFill>
                <a:effectLst/>
                <a:ea typeface="Calibri" panose="020F0502020204030204" pitchFamily="34" charset="0"/>
                <a:cs typeface="Times New Roman" panose="02020603050405020304" pitchFamily="18" charset="0"/>
              </a:rPr>
              <a:t>assés</a:t>
            </a:r>
            <a:r>
              <a:rPr lang="fr-LU" sz="2500" b="1" u="sng" dirty="0">
                <a:solidFill>
                  <a:schemeClr val="bg1"/>
                </a:solidFill>
                <a:effectLst/>
                <a:ea typeface="Calibri" panose="020F0502020204030204" pitchFamily="34" charset="0"/>
                <a:cs typeface="Times New Roman" panose="02020603050405020304" pitchFamily="18" charset="0"/>
              </a:rPr>
              <a:t> </a:t>
            </a:r>
            <a:r>
              <a:rPr lang="fr-LU" sz="2500" dirty="0">
                <a:solidFill>
                  <a:schemeClr val="bg1"/>
                </a:solidFill>
                <a:effectLst/>
                <a:ea typeface="Calibri" panose="020F0502020204030204" pitchFamily="34" charset="0"/>
                <a:cs typeface="Times New Roman" panose="02020603050405020304" pitchFamily="18" charset="0"/>
              </a:rPr>
              <a:t>que combien que me porte asteure bien</a:t>
            </a:r>
            <a:r>
              <a:rPr lang="fr-LU" sz="2500" u="sng" dirty="0">
                <a:solidFill>
                  <a:schemeClr val="bg1"/>
                </a:solidFill>
                <a:effectLst/>
                <a:ea typeface="Calibri" panose="020F0502020204030204" pitchFamily="34" charset="0"/>
                <a:cs typeface="Times New Roman" panose="02020603050405020304" pitchFamily="18" charset="0"/>
              </a:rPr>
              <a:t>, </a:t>
            </a:r>
            <a:r>
              <a:rPr lang="fr-LU" sz="2500" b="1" u="sng" dirty="0">
                <a:solidFill>
                  <a:schemeClr val="bg1"/>
                </a:solidFill>
                <a:effectLst/>
                <a:ea typeface="Calibri" panose="020F0502020204030204" pitchFamily="34" charset="0"/>
                <a:cs typeface="Times New Roman" panose="02020603050405020304" pitchFamily="18" charset="0"/>
              </a:rPr>
              <a:t>si je </a:t>
            </a:r>
            <a:r>
              <a:rPr lang="fr-LU" sz="2500" b="1" u="sng" dirty="0" err="1">
                <a:solidFill>
                  <a:schemeClr val="bg1"/>
                </a:solidFill>
                <a:effectLst/>
                <a:ea typeface="Calibri" panose="020F0502020204030204" pitchFamily="34" charset="0"/>
                <a:cs typeface="Times New Roman" panose="02020603050405020304" pitchFamily="18" charset="0"/>
              </a:rPr>
              <a:t>veulx</a:t>
            </a:r>
            <a:r>
              <a:rPr lang="fr-LU" sz="2500" b="1" u="sng" dirty="0">
                <a:solidFill>
                  <a:schemeClr val="bg1"/>
                </a:solidFill>
                <a:effectLst/>
                <a:ea typeface="Calibri" panose="020F0502020204030204" pitchFamily="34" charset="0"/>
                <a:cs typeface="Times New Roman" panose="02020603050405020304" pitchFamily="18" charset="0"/>
              </a:rPr>
              <a:t> prendre quelque chose à Cueur comme il est impossible de bien servir sans ce faire, j’ay mon tremblement </a:t>
            </a:r>
            <a:r>
              <a:rPr lang="fr-LU" sz="2500" b="1" u="sng" strike="sngStrike" dirty="0">
                <a:solidFill>
                  <a:schemeClr val="bg1"/>
                </a:solidFill>
                <a:effectLst/>
                <a:ea typeface="Calibri" panose="020F0502020204030204" pitchFamily="34" charset="0"/>
                <a:cs typeface="Times New Roman" panose="02020603050405020304" pitchFamily="18" charset="0"/>
              </a:rPr>
              <a:t>de Cueur </a:t>
            </a:r>
            <a:r>
              <a:rPr lang="fr-LU" sz="2500" b="1" u="sng" dirty="0">
                <a:solidFill>
                  <a:schemeClr val="bg1"/>
                </a:solidFill>
                <a:effectLst/>
                <a:ea typeface="Calibri" panose="020F0502020204030204" pitchFamily="34" charset="0"/>
                <a:cs typeface="Times New Roman" panose="02020603050405020304" pitchFamily="18" charset="0"/>
              </a:rPr>
              <a:t>qui se </a:t>
            </a:r>
            <a:r>
              <a:rPr lang="fr-LU" sz="2500" b="1" u="sng" dirty="0" err="1">
                <a:solidFill>
                  <a:schemeClr val="bg1"/>
                </a:solidFill>
                <a:effectLst/>
                <a:ea typeface="Calibri" panose="020F0502020204030204" pitchFamily="34" charset="0"/>
                <a:cs typeface="Times New Roman" panose="02020603050405020304" pitchFamily="18" charset="0"/>
              </a:rPr>
              <a:t>racroit</a:t>
            </a:r>
            <a:r>
              <a:rPr lang="fr-LU" sz="2500" b="1" u="sng" dirty="0">
                <a:solidFill>
                  <a:schemeClr val="bg1"/>
                </a:solidFill>
                <a:effectLst/>
                <a:ea typeface="Calibri" panose="020F0502020204030204" pitchFamily="34" charset="0"/>
                <a:cs typeface="Times New Roman" panose="02020603050405020304" pitchFamily="18" charset="0"/>
              </a:rPr>
              <a:t> selon ce, de sorte que </a:t>
            </a:r>
            <a:r>
              <a:rPr lang="fr-LU" sz="2500" b="1" u="sng" dirty="0" err="1">
                <a:solidFill>
                  <a:schemeClr val="bg1"/>
                </a:solidFill>
                <a:effectLst/>
                <a:ea typeface="Calibri" panose="020F0502020204030204" pitchFamily="34" charset="0"/>
                <a:cs typeface="Times New Roman" panose="02020603050405020304" pitchFamily="18" charset="0"/>
              </a:rPr>
              <a:t>aurois</a:t>
            </a:r>
            <a:r>
              <a:rPr lang="fr-LU" sz="2500" b="1" u="sng" dirty="0">
                <a:solidFill>
                  <a:schemeClr val="bg1"/>
                </a:solidFill>
                <a:effectLst/>
                <a:ea typeface="Calibri" panose="020F0502020204030204" pitchFamily="34" charset="0"/>
                <a:cs typeface="Times New Roman" panose="02020603050405020304" pitchFamily="18" charset="0"/>
              </a:rPr>
              <a:t> bien affaire de vivre sans soin</a:t>
            </a:r>
            <a:r>
              <a:rPr lang="fr-LU" sz="2500" b="1" dirty="0">
                <a:solidFill>
                  <a:schemeClr val="bg1"/>
                </a:solidFill>
                <a:effectLst/>
                <a:ea typeface="Calibri" panose="020F0502020204030204" pitchFamily="34" charset="0"/>
                <a:cs typeface="Times New Roman" panose="02020603050405020304" pitchFamily="18" charset="0"/>
              </a:rPr>
              <a:t>, ce que </a:t>
            </a:r>
            <a:r>
              <a:rPr lang="fr-LU" sz="2500" b="1" dirty="0" err="1">
                <a:solidFill>
                  <a:schemeClr val="bg1"/>
                </a:solidFill>
                <a:effectLst/>
                <a:ea typeface="Calibri" panose="020F0502020204030204" pitchFamily="34" charset="0"/>
                <a:cs typeface="Times New Roman" panose="02020603050405020304" pitchFamily="18" charset="0"/>
              </a:rPr>
              <a:t>seroit</a:t>
            </a:r>
            <a:r>
              <a:rPr lang="fr-LU" sz="2500" b="1" dirty="0">
                <a:solidFill>
                  <a:schemeClr val="bg1"/>
                </a:solidFill>
                <a:effectLst/>
                <a:ea typeface="Calibri" panose="020F0502020204030204" pitchFamily="34" charset="0"/>
                <a:cs typeface="Times New Roman" panose="02020603050405020304" pitchFamily="18" charset="0"/>
              </a:rPr>
              <a:t> plus </a:t>
            </a:r>
            <a:r>
              <a:rPr lang="fr-LU" sz="2500" b="1" dirty="0" err="1">
                <a:solidFill>
                  <a:schemeClr val="bg1"/>
                </a:solidFill>
                <a:effectLst/>
                <a:ea typeface="Calibri" panose="020F0502020204030204" pitchFamily="34" charset="0"/>
                <a:cs typeface="Times New Roman" panose="02020603050405020304" pitchFamily="18" charset="0"/>
              </a:rPr>
              <a:t>tost</a:t>
            </a:r>
            <a:r>
              <a:rPr lang="fr-LU" sz="2500" b="1" dirty="0">
                <a:solidFill>
                  <a:schemeClr val="bg1"/>
                </a:solidFill>
                <a:effectLst/>
                <a:ea typeface="Calibri" panose="020F0502020204030204" pitchFamily="34" charset="0"/>
                <a:cs typeface="Times New Roman" panose="02020603050405020304" pitchFamily="18" charset="0"/>
              </a:rPr>
              <a:t> la vie d’</a:t>
            </a:r>
            <a:r>
              <a:rPr lang="fr-LU" sz="2500" b="1" dirty="0" err="1">
                <a:solidFill>
                  <a:schemeClr val="bg1"/>
                </a:solidFill>
                <a:effectLst/>
                <a:ea typeface="Calibri" panose="020F0502020204030204" pitchFamily="34" charset="0"/>
                <a:cs typeface="Times New Roman" panose="02020603050405020304" pitchFamily="18" charset="0"/>
              </a:rPr>
              <a:t>ennuy</a:t>
            </a:r>
            <a:r>
              <a:rPr lang="fr-LU" sz="2500" b="1" dirty="0">
                <a:solidFill>
                  <a:schemeClr val="bg1"/>
                </a:solidFill>
                <a:effectLst/>
                <a:ea typeface="Calibri" panose="020F0502020204030204" pitchFamily="34" charset="0"/>
                <a:cs typeface="Times New Roman" panose="02020603050405020304" pitchFamily="18" charset="0"/>
              </a:rPr>
              <a:t> que de personne raisonnable et </a:t>
            </a:r>
            <a:r>
              <a:rPr lang="fr-LU" sz="2500" b="1" u="sng" dirty="0">
                <a:solidFill>
                  <a:schemeClr val="bg1"/>
                </a:solidFill>
                <a:effectLst/>
                <a:ea typeface="Calibri" panose="020F0502020204030204" pitchFamily="34" charset="0"/>
                <a:cs typeface="Times New Roman" panose="02020603050405020304" pitchFamily="18" charset="0"/>
              </a:rPr>
              <a:t>bien difficile à la conduire telle en ce Monde</a:t>
            </a:r>
            <a:r>
              <a:rPr lang="fr-LU" sz="2500" u="sng" dirty="0">
                <a:solidFill>
                  <a:schemeClr val="bg1"/>
                </a:solidFill>
                <a:effectLst/>
                <a:ea typeface="Calibri" panose="020F0502020204030204" pitchFamily="34" charset="0"/>
                <a:cs typeface="Times New Roman" panose="02020603050405020304" pitchFamily="18" charset="0"/>
              </a:rPr>
              <a:t> </a:t>
            </a:r>
            <a:r>
              <a:rPr lang="fr-LU" sz="2500" b="1" dirty="0">
                <a:solidFill>
                  <a:schemeClr val="bg1"/>
                </a:solidFill>
                <a:effectLst/>
                <a:ea typeface="Calibri" panose="020F0502020204030204" pitchFamily="34" charset="0"/>
                <a:cs typeface="Times New Roman" panose="02020603050405020304" pitchFamily="18" charset="0"/>
              </a:rPr>
              <a:t>(…) l’impossibilité de pouvoir vaquer aux affaires sans </a:t>
            </a:r>
            <a:r>
              <a:rPr lang="fr-LU" sz="2500" b="1" dirty="0" err="1">
                <a:solidFill>
                  <a:schemeClr val="bg1"/>
                </a:solidFill>
                <a:effectLst/>
                <a:ea typeface="Calibri" panose="020F0502020204030204" pitchFamily="34" charset="0"/>
                <a:cs typeface="Times New Roman" panose="02020603050405020304" pitchFamily="18" charset="0"/>
              </a:rPr>
              <a:t>dangier</a:t>
            </a:r>
            <a:r>
              <a:rPr lang="fr-LU" sz="2500" b="1" dirty="0">
                <a:solidFill>
                  <a:schemeClr val="bg1"/>
                </a:solidFill>
                <a:effectLst/>
                <a:ea typeface="Calibri" panose="020F0502020204030204" pitchFamily="34" charset="0"/>
                <a:cs typeface="Times New Roman" panose="02020603050405020304" pitchFamily="18" charset="0"/>
              </a:rPr>
              <a:t> est plus grande que vous dis,</a:t>
            </a:r>
            <a:r>
              <a:rPr lang="fr-LU" sz="2500" dirty="0">
                <a:solidFill>
                  <a:schemeClr val="bg1"/>
                </a:solidFill>
                <a:effectLst/>
                <a:ea typeface="Calibri" panose="020F0502020204030204" pitchFamily="34" charset="0"/>
                <a:cs typeface="Times New Roman" panose="02020603050405020304" pitchFamily="18" charset="0"/>
              </a:rPr>
              <a:t> d’avoir ceste office et y pas vaquer c’est une chose incompatible devant le Monde et </a:t>
            </a:r>
            <a:r>
              <a:rPr lang="fr-LU" sz="2500" dirty="0" err="1">
                <a:solidFill>
                  <a:schemeClr val="bg1"/>
                </a:solidFill>
                <a:effectLst/>
                <a:ea typeface="Calibri" panose="020F0502020204030204" pitchFamily="34" charset="0"/>
                <a:cs typeface="Times New Roman" panose="02020603050405020304" pitchFamily="18" charset="0"/>
              </a:rPr>
              <a:t>encoires</a:t>
            </a:r>
            <a:r>
              <a:rPr lang="fr-LU" sz="2500" dirty="0">
                <a:solidFill>
                  <a:schemeClr val="bg1"/>
                </a:solidFill>
                <a:effectLst/>
                <a:ea typeface="Calibri" panose="020F0502020204030204" pitchFamily="34" charset="0"/>
                <a:cs typeface="Times New Roman" panose="02020603050405020304" pitchFamily="18" charset="0"/>
              </a:rPr>
              <a:t> plus devant Dieu. » (Bruxelles, AGR, </a:t>
            </a:r>
            <a:r>
              <a:rPr lang="fr-LU" sz="2500" i="1" dirty="0">
                <a:solidFill>
                  <a:schemeClr val="bg1"/>
                </a:solidFill>
                <a:effectLst/>
                <a:ea typeface="Calibri" panose="020F0502020204030204" pitchFamily="34" charset="0"/>
                <a:cs typeface="Times New Roman" panose="02020603050405020304" pitchFamily="18" charset="0"/>
              </a:rPr>
              <a:t>Papiers de l’Etat et de l’Audience, </a:t>
            </a:r>
            <a:r>
              <a:rPr lang="fr-LU" sz="2500" dirty="0">
                <a:solidFill>
                  <a:schemeClr val="bg1"/>
                </a:solidFill>
                <a:effectLst/>
                <a:ea typeface="Calibri" panose="020F0502020204030204" pitchFamily="34" charset="0"/>
                <a:cs typeface="Times New Roman" panose="02020603050405020304" pitchFamily="18" charset="0"/>
              </a:rPr>
              <a:t>n° 48, f°82r-86v Marie de Hongrie à Charles Quint, le 24 juin 1534). </a:t>
            </a:r>
          </a:p>
          <a:p>
            <a:pPr indent="0" algn="just">
              <a:lnSpc>
                <a:spcPct val="107000"/>
              </a:lnSpc>
              <a:spcAft>
                <a:spcPts val="800"/>
              </a:spcAft>
              <a:buNone/>
            </a:pPr>
            <a:r>
              <a:rPr lang="fr-LU" sz="2500" dirty="0">
                <a:solidFill>
                  <a:schemeClr val="bg1"/>
                </a:solidFill>
                <a:effectLst/>
                <a:ea typeface="Calibri" panose="020F0502020204030204" pitchFamily="34" charset="0"/>
                <a:cs typeface="Times New Roman" panose="02020603050405020304" pitchFamily="18" charset="0"/>
              </a:rPr>
              <a:t>« car </a:t>
            </a:r>
            <a:r>
              <a:rPr lang="fr-LU" sz="2500" b="1" dirty="0" err="1">
                <a:solidFill>
                  <a:schemeClr val="bg1"/>
                </a:solidFill>
                <a:effectLst/>
                <a:ea typeface="Calibri" panose="020F0502020204030204" pitchFamily="34" charset="0"/>
                <a:cs typeface="Times New Roman" panose="02020603050405020304" pitchFamily="18" charset="0"/>
              </a:rPr>
              <a:t>prenés</a:t>
            </a:r>
            <a:r>
              <a:rPr lang="fr-LU" sz="2500" b="1" dirty="0">
                <a:solidFill>
                  <a:schemeClr val="bg1"/>
                </a:solidFill>
                <a:effectLst/>
                <a:ea typeface="Calibri" panose="020F0502020204030204" pitchFamily="34" charset="0"/>
                <a:cs typeface="Times New Roman" panose="02020603050405020304" pitchFamily="18" charset="0"/>
              </a:rPr>
              <a:t> que suis debout et me porte </a:t>
            </a:r>
            <a:r>
              <a:rPr lang="fr-LU" sz="2500" b="1" dirty="0" err="1">
                <a:solidFill>
                  <a:schemeClr val="bg1"/>
                </a:solidFill>
                <a:effectLst/>
                <a:ea typeface="Calibri" panose="020F0502020204030204" pitchFamily="34" charset="0"/>
                <a:cs typeface="Times New Roman" panose="02020603050405020304" pitchFamily="18" charset="0"/>
              </a:rPr>
              <a:t>assés</a:t>
            </a:r>
            <a:r>
              <a:rPr lang="fr-LU" sz="2500" b="1" dirty="0">
                <a:solidFill>
                  <a:schemeClr val="bg1"/>
                </a:solidFill>
                <a:effectLst/>
                <a:ea typeface="Calibri" panose="020F0502020204030204" pitchFamily="34" charset="0"/>
                <a:cs typeface="Times New Roman" panose="02020603050405020304" pitchFamily="18" charset="0"/>
              </a:rPr>
              <a:t> bien</a:t>
            </a:r>
            <a:r>
              <a:rPr lang="fr-LU" sz="2500" dirty="0">
                <a:solidFill>
                  <a:schemeClr val="bg1"/>
                </a:solidFill>
                <a:effectLst/>
                <a:ea typeface="Calibri" panose="020F0502020204030204" pitchFamily="34" charset="0"/>
                <a:cs typeface="Times New Roman" panose="02020603050405020304" pitchFamily="18" charset="0"/>
              </a:rPr>
              <a:t> selon le si ai je en une si bonne </a:t>
            </a:r>
            <a:r>
              <a:rPr lang="fr-LU" sz="2500" dirty="0" err="1">
                <a:solidFill>
                  <a:schemeClr val="bg1"/>
                </a:solidFill>
                <a:effectLst/>
                <a:ea typeface="Calibri" panose="020F0502020204030204" pitchFamily="34" charset="0"/>
                <a:cs typeface="Times New Roman" panose="02020603050405020304" pitchFamily="18" charset="0"/>
              </a:rPr>
              <a:t>ratainte</a:t>
            </a:r>
            <a:r>
              <a:rPr lang="fr-LU" sz="2500" dirty="0">
                <a:solidFill>
                  <a:schemeClr val="bg1"/>
                </a:solidFill>
                <a:effectLst/>
                <a:ea typeface="Calibri" panose="020F0502020204030204" pitchFamily="34" charset="0"/>
                <a:cs typeface="Times New Roman" panose="02020603050405020304" pitchFamily="18" charset="0"/>
              </a:rPr>
              <a:t> que ne me </a:t>
            </a:r>
            <a:r>
              <a:rPr lang="fr-LU" sz="2500" dirty="0" err="1">
                <a:solidFill>
                  <a:schemeClr val="bg1"/>
                </a:solidFill>
                <a:effectLst/>
                <a:ea typeface="Calibri" panose="020F0502020204030204" pitchFamily="34" charset="0"/>
                <a:cs typeface="Times New Roman" panose="02020603050405020304" pitchFamily="18" charset="0"/>
              </a:rPr>
              <a:t>say</a:t>
            </a:r>
            <a:r>
              <a:rPr lang="fr-LU" sz="2500" dirty="0">
                <a:solidFill>
                  <a:schemeClr val="bg1"/>
                </a:solidFill>
                <a:effectLst/>
                <a:ea typeface="Calibri" panose="020F0502020204030204" pitchFamily="34" charset="0"/>
                <a:cs typeface="Times New Roman" panose="02020603050405020304" pitchFamily="18" charset="0"/>
              </a:rPr>
              <a:t> bonnement du tout refaire et suis </a:t>
            </a:r>
            <a:r>
              <a:rPr lang="fr-LU" sz="2500" b="1" u="sng" dirty="0" err="1">
                <a:solidFill>
                  <a:schemeClr val="bg1"/>
                </a:solidFill>
                <a:effectLst/>
                <a:ea typeface="Calibri" panose="020F0502020204030204" pitchFamily="34" charset="0"/>
                <a:cs typeface="Times New Roman" panose="02020603050405020304" pitchFamily="18" charset="0"/>
              </a:rPr>
              <a:t>aincores</a:t>
            </a:r>
            <a:r>
              <a:rPr lang="fr-LU" sz="2500" b="1" u="sng" dirty="0">
                <a:solidFill>
                  <a:schemeClr val="bg1"/>
                </a:solidFill>
                <a:effectLst/>
                <a:ea typeface="Calibri" panose="020F0502020204030204" pitchFamily="34" charset="0"/>
                <a:cs typeface="Times New Roman" panose="02020603050405020304" pitchFamily="18" charset="0"/>
              </a:rPr>
              <a:t> </a:t>
            </a:r>
            <a:r>
              <a:rPr lang="fr-LU" sz="2500" b="1" u="sng" dirty="0" err="1">
                <a:solidFill>
                  <a:schemeClr val="bg1"/>
                </a:solidFill>
                <a:effectLst/>
                <a:ea typeface="Calibri" panose="020F0502020204030204" pitchFamily="34" charset="0"/>
                <a:cs typeface="Times New Roman" panose="02020603050405020304" pitchFamily="18" charset="0"/>
              </a:rPr>
              <a:t>feble</a:t>
            </a:r>
            <a:r>
              <a:rPr lang="fr-LU" sz="2500" b="1" u="sng" dirty="0">
                <a:solidFill>
                  <a:schemeClr val="bg1"/>
                </a:solidFill>
                <a:effectLst/>
                <a:ea typeface="Calibri" panose="020F0502020204030204" pitchFamily="34" charset="0"/>
                <a:cs typeface="Times New Roman" panose="02020603050405020304" pitchFamily="18" charset="0"/>
              </a:rPr>
              <a:t> </a:t>
            </a:r>
            <a:r>
              <a:rPr lang="fr-LU" sz="2500" dirty="0">
                <a:solidFill>
                  <a:schemeClr val="bg1"/>
                </a:solidFill>
                <a:effectLst/>
                <a:ea typeface="Calibri" panose="020F0502020204030204" pitchFamily="34" charset="0"/>
                <a:cs typeface="Times New Roman" panose="02020603050405020304" pitchFamily="18" charset="0"/>
              </a:rPr>
              <a:t>car après avoir </a:t>
            </a:r>
            <a:r>
              <a:rPr lang="fr-LU" sz="2500" dirty="0" err="1">
                <a:solidFill>
                  <a:schemeClr val="bg1"/>
                </a:solidFill>
                <a:effectLst/>
                <a:ea typeface="Calibri" panose="020F0502020204030204" pitchFamily="34" charset="0"/>
                <a:cs typeface="Times New Roman" panose="02020603050405020304" pitchFamily="18" charset="0"/>
              </a:rPr>
              <a:t>eschapé</a:t>
            </a:r>
            <a:r>
              <a:rPr lang="fr-LU" sz="2500" dirty="0">
                <a:solidFill>
                  <a:schemeClr val="bg1"/>
                </a:solidFill>
                <a:effectLst/>
                <a:ea typeface="Calibri" panose="020F0502020204030204" pitchFamily="34" charset="0"/>
                <a:cs typeface="Times New Roman" panose="02020603050405020304" pitchFamily="18" charset="0"/>
              </a:rPr>
              <a:t> de la </a:t>
            </a:r>
            <a:r>
              <a:rPr lang="fr-LU" sz="2500" dirty="0" err="1">
                <a:solidFill>
                  <a:schemeClr val="bg1"/>
                </a:solidFill>
                <a:effectLst/>
                <a:ea typeface="Calibri" panose="020F0502020204030204" pitchFamily="34" charset="0"/>
                <a:cs typeface="Times New Roman" panose="02020603050405020304" pitchFamily="18" charset="0"/>
              </a:rPr>
              <a:t>fievre</a:t>
            </a:r>
            <a:r>
              <a:rPr lang="fr-LU" sz="2500" dirty="0">
                <a:solidFill>
                  <a:schemeClr val="bg1"/>
                </a:solidFill>
                <a:effectLst/>
                <a:ea typeface="Calibri" panose="020F0502020204030204" pitchFamily="34" charset="0"/>
                <a:cs typeface="Times New Roman" panose="02020603050405020304" pitchFamily="18" charset="0"/>
              </a:rPr>
              <a:t> </a:t>
            </a:r>
            <a:r>
              <a:rPr lang="fr-LU" sz="2500" strike="sngStrike" dirty="0">
                <a:solidFill>
                  <a:schemeClr val="bg1"/>
                </a:solidFill>
                <a:effectLst/>
                <a:ea typeface="Calibri" panose="020F0502020204030204" pitchFamily="34" charset="0"/>
                <a:cs typeface="Times New Roman" panose="02020603050405020304" pitchFamily="18" charset="0"/>
              </a:rPr>
              <a:t>et point et suis </a:t>
            </a:r>
            <a:r>
              <a:rPr lang="fr-LU" sz="2500" strike="sngStrike" dirty="0" err="1">
                <a:solidFill>
                  <a:schemeClr val="bg1"/>
                </a:solidFill>
                <a:effectLst/>
                <a:ea typeface="Calibri" panose="020F0502020204030204" pitchFamily="34" charset="0"/>
                <a:cs typeface="Times New Roman" panose="02020603050405020304" pitchFamily="18" charset="0"/>
              </a:rPr>
              <a:t>aincores</a:t>
            </a:r>
            <a:r>
              <a:rPr lang="fr-LU" sz="2500" strike="sngStrike" dirty="0">
                <a:solidFill>
                  <a:schemeClr val="bg1"/>
                </a:solidFill>
                <a:effectLst/>
                <a:ea typeface="Calibri" panose="020F0502020204030204" pitchFamily="34" charset="0"/>
                <a:cs typeface="Times New Roman" panose="02020603050405020304" pitchFamily="18" charset="0"/>
              </a:rPr>
              <a:t> </a:t>
            </a:r>
            <a:r>
              <a:rPr lang="fr-LU" sz="2500" strike="sngStrike" dirty="0" err="1">
                <a:solidFill>
                  <a:schemeClr val="bg1"/>
                </a:solidFill>
                <a:effectLst/>
                <a:ea typeface="Calibri" panose="020F0502020204030204" pitchFamily="34" charset="0"/>
                <a:cs typeface="Times New Roman" panose="02020603050405020304" pitchFamily="18" charset="0"/>
              </a:rPr>
              <a:t>feble</a:t>
            </a:r>
            <a:r>
              <a:rPr lang="fr-LU" sz="2500" dirty="0">
                <a:solidFill>
                  <a:schemeClr val="bg1"/>
                </a:solidFill>
                <a:effectLst/>
                <a:ea typeface="Calibri" panose="020F0502020204030204" pitchFamily="34" charset="0"/>
                <a:cs typeface="Times New Roman" panose="02020603050405020304" pitchFamily="18" charset="0"/>
              </a:rPr>
              <a:t>, et point m’est </a:t>
            </a:r>
            <a:r>
              <a:rPr lang="fr-LU" sz="2500" b="1" u="sng" dirty="0" err="1">
                <a:solidFill>
                  <a:schemeClr val="bg1"/>
                </a:solidFill>
                <a:effectLst/>
                <a:ea typeface="Calibri" panose="020F0502020204030204" pitchFamily="34" charset="0"/>
                <a:cs typeface="Times New Roman" panose="02020603050405020304" pitchFamily="18" charset="0"/>
              </a:rPr>
              <a:t>racrut</a:t>
            </a:r>
            <a:r>
              <a:rPr lang="fr-LU" sz="2500" dirty="0">
                <a:solidFill>
                  <a:schemeClr val="bg1"/>
                </a:solidFill>
                <a:effectLst/>
                <a:ea typeface="Calibri" panose="020F0502020204030204" pitchFamily="34" charset="0"/>
                <a:cs typeface="Times New Roman" panose="02020603050405020304" pitchFamily="18" charset="0"/>
              </a:rPr>
              <a:t> mon </a:t>
            </a:r>
            <a:r>
              <a:rPr lang="fr-LU" sz="2500" b="1" u="sng" dirty="0">
                <a:solidFill>
                  <a:schemeClr val="bg1"/>
                </a:solidFill>
                <a:effectLst/>
                <a:ea typeface="Calibri" panose="020F0502020204030204" pitchFamily="34" charset="0"/>
                <a:cs typeface="Times New Roman" panose="02020603050405020304" pitchFamily="18" charset="0"/>
              </a:rPr>
              <a:t>tremblement de cueur</a:t>
            </a:r>
            <a:r>
              <a:rPr lang="fr-LU" sz="2500" dirty="0">
                <a:solidFill>
                  <a:schemeClr val="bg1"/>
                </a:solidFill>
                <a:effectLst/>
                <a:ea typeface="Calibri" panose="020F0502020204030204" pitchFamily="34" charset="0"/>
                <a:cs typeface="Times New Roman" panose="02020603050405020304" pitchFamily="18" charset="0"/>
              </a:rPr>
              <a:t>, de sorte que en ay </a:t>
            </a:r>
            <a:r>
              <a:rPr lang="fr-LU" sz="2500" dirty="0" err="1">
                <a:solidFill>
                  <a:schemeClr val="bg1"/>
                </a:solidFill>
                <a:effectLst/>
                <a:ea typeface="Calibri" panose="020F0502020204030204" pitchFamily="34" charset="0"/>
                <a:cs typeface="Times New Roman" panose="02020603050405020304" pitchFamily="18" charset="0"/>
              </a:rPr>
              <a:t>esté</a:t>
            </a:r>
            <a:r>
              <a:rPr lang="fr-LU" sz="2500" dirty="0">
                <a:solidFill>
                  <a:schemeClr val="bg1"/>
                </a:solidFill>
                <a:effectLst/>
                <a:ea typeface="Calibri" panose="020F0502020204030204" pitchFamily="34" charset="0"/>
                <a:cs typeface="Times New Roman" panose="02020603050405020304" pitchFamily="18" charset="0"/>
              </a:rPr>
              <a:t> une espace de </a:t>
            </a:r>
            <a:r>
              <a:rPr lang="fr-LU" sz="2500" u="sng" dirty="0" err="1">
                <a:solidFill>
                  <a:schemeClr val="bg1"/>
                </a:solidFill>
                <a:effectLst/>
                <a:ea typeface="Calibri" panose="020F0502020204030204" pitchFamily="34" charset="0"/>
                <a:cs typeface="Times New Roman" panose="02020603050405020304" pitchFamily="18" charset="0"/>
              </a:rPr>
              <a:t>tamps</a:t>
            </a:r>
            <a:r>
              <a:rPr lang="fr-LU" sz="2500" u="sng" dirty="0">
                <a:solidFill>
                  <a:schemeClr val="bg1"/>
                </a:solidFill>
                <a:effectLst/>
                <a:ea typeface="Calibri" panose="020F0502020204030204" pitchFamily="34" charset="0"/>
                <a:cs typeface="Times New Roman" panose="02020603050405020304" pitchFamily="18" charset="0"/>
              </a:rPr>
              <a:t> </a:t>
            </a:r>
            <a:r>
              <a:rPr lang="fr-LU" sz="2500" b="1" u="sng" dirty="0">
                <a:solidFill>
                  <a:schemeClr val="bg1"/>
                </a:solidFill>
                <a:effectLst/>
                <a:ea typeface="Calibri" panose="020F0502020204030204" pitchFamily="34" charset="0"/>
                <a:cs typeface="Times New Roman" panose="02020603050405020304" pitchFamily="18" charset="0"/>
              </a:rPr>
              <a:t>très mal</a:t>
            </a:r>
            <a:r>
              <a:rPr lang="fr-LU" sz="2500" dirty="0">
                <a:solidFill>
                  <a:schemeClr val="bg1"/>
                </a:solidFill>
                <a:effectLst/>
                <a:ea typeface="Calibri" panose="020F0502020204030204" pitchFamily="34" charset="0"/>
                <a:cs typeface="Times New Roman" panose="02020603050405020304" pitchFamily="18" charset="0"/>
              </a:rPr>
              <a:t>, mais il s’est </a:t>
            </a:r>
            <a:r>
              <a:rPr lang="fr-LU" sz="2500" dirty="0" err="1">
                <a:solidFill>
                  <a:schemeClr val="bg1"/>
                </a:solidFill>
                <a:effectLst/>
                <a:ea typeface="Calibri" panose="020F0502020204030204" pitchFamily="34" charset="0"/>
                <a:cs typeface="Times New Roman" panose="02020603050405020304" pitchFamily="18" charset="0"/>
              </a:rPr>
              <a:t>presques</a:t>
            </a:r>
            <a:r>
              <a:rPr lang="fr-LU" sz="2500" dirty="0">
                <a:solidFill>
                  <a:schemeClr val="bg1"/>
                </a:solidFill>
                <a:effectLst/>
                <a:ea typeface="Calibri" panose="020F0502020204030204" pitchFamily="34" charset="0"/>
                <a:cs typeface="Times New Roman" panose="02020603050405020304" pitchFamily="18" charset="0"/>
              </a:rPr>
              <a:t> </a:t>
            </a:r>
            <a:r>
              <a:rPr lang="fr-LU" sz="2500" b="1" u="sng" dirty="0">
                <a:solidFill>
                  <a:schemeClr val="bg1"/>
                </a:solidFill>
                <a:effectLst/>
                <a:ea typeface="Calibri" panose="020F0502020204030204" pitchFamily="34" charset="0"/>
                <a:cs typeface="Times New Roman" panose="02020603050405020304" pitchFamily="18" charset="0"/>
              </a:rPr>
              <a:t>remis à son ordinaire</a:t>
            </a:r>
            <a:r>
              <a:rPr lang="fr-LU" sz="2500" dirty="0">
                <a:solidFill>
                  <a:schemeClr val="bg1"/>
                </a:solidFill>
                <a:effectLst/>
                <a:ea typeface="Calibri" panose="020F0502020204030204" pitchFamily="34" charset="0"/>
                <a:cs typeface="Times New Roman" panose="02020603050405020304" pitchFamily="18" charset="0"/>
              </a:rPr>
              <a:t>, à ce que vois les </a:t>
            </a:r>
            <a:r>
              <a:rPr lang="fr-LU" sz="2500" dirty="0" err="1">
                <a:solidFill>
                  <a:schemeClr val="bg1"/>
                </a:solidFill>
                <a:effectLst/>
                <a:ea typeface="Calibri" panose="020F0502020204030204" pitchFamily="34" charset="0"/>
                <a:cs typeface="Times New Roman" panose="02020603050405020304" pitchFamily="18" charset="0"/>
              </a:rPr>
              <a:t>apparanses</a:t>
            </a:r>
            <a:r>
              <a:rPr lang="fr-LU" sz="2500" dirty="0">
                <a:solidFill>
                  <a:schemeClr val="bg1"/>
                </a:solidFill>
                <a:effectLst/>
                <a:ea typeface="Calibri" panose="020F0502020204030204" pitchFamily="34" charset="0"/>
                <a:cs typeface="Times New Roman" panose="02020603050405020304" pitchFamily="18" charset="0"/>
              </a:rPr>
              <a:t>, ce peu qui est augmenté de l’ordinaire passe, je </a:t>
            </a:r>
            <a:r>
              <a:rPr lang="fr-LU" sz="2500" b="1" u="sng" dirty="0" err="1">
                <a:solidFill>
                  <a:schemeClr val="bg1"/>
                </a:solidFill>
                <a:effectLst/>
                <a:ea typeface="Calibri" panose="020F0502020204030204" pitchFamily="34" charset="0"/>
                <a:cs typeface="Times New Roman" panose="02020603050405020304" pitchFamily="18" charset="0"/>
              </a:rPr>
              <a:t>creins</a:t>
            </a:r>
            <a:r>
              <a:rPr lang="fr-LU" sz="2500" b="1" u="sng" dirty="0">
                <a:solidFill>
                  <a:schemeClr val="bg1"/>
                </a:solidFill>
                <a:effectLst/>
                <a:ea typeface="Calibri" panose="020F0502020204030204" pitchFamily="34" charset="0"/>
                <a:cs typeface="Times New Roman" panose="02020603050405020304" pitchFamily="18" charset="0"/>
              </a:rPr>
              <a:t> qu’il ne tourne à ordinaire à l’avenir </a:t>
            </a:r>
            <a:r>
              <a:rPr lang="fr-LU" sz="2500" dirty="0">
                <a:solidFill>
                  <a:schemeClr val="bg1"/>
                </a:solidFill>
                <a:effectLst/>
                <a:ea typeface="Calibri" panose="020F0502020204030204" pitchFamily="34" charset="0"/>
                <a:cs typeface="Times New Roman" panose="02020603050405020304" pitchFamily="18" charset="0"/>
              </a:rPr>
              <a:t>(…) » (Bruxelles, AGR, </a:t>
            </a:r>
            <a:r>
              <a:rPr lang="fr-LU" sz="2500" i="1" dirty="0">
                <a:solidFill>
                  <a:schemeClr val="bg1"/>
                </a:solidFill>
                <a:effectLst/>
                <a:ea typeface="Calibri" panose="020F0502020204030204" pitchFamily="34" charset="0"/>
                <a:cs typeface="Times New Roman" panose="02020603050405020304" pitchFamily="18" charset="0"/>
              </a:rPr>
              <a:t>Papiers de l’Etat et de l’Audience, </a:t>
            </a:r>
            <a:r>
              <a:rPr lang="fr-LU" sz="2500" dirty="0">
                <a:solidFill>
                  <a:schemeClr val="bg1"/>
                </a:solidFill>
                <a:effectLst/>
                <a:ea typeface="Calibri" panose="020F0502020204030204" pitchFamily="34" charset="0"/>
                <a:cs typeface="Times New Roman" panose="02020603050405020304" pitchFamily="18" charset="0"/>
              </a:rPr>
              <a:t>n°95 , f°146  </a:t>
            </a:r>
            <a:r>
              <a:rPr lang="fr-LU" sz="2500" b="1" dirty="0">
                <a:solidFill>
                  <a:schemeClr val="bg1"/>
                </a:solidFill>
                <a:effectLst/>
                <a:ea typeface="Calibri" panose="020F0502020204030204" pitchFamily="34" charset="0"/>
                <a:cs typeface="Times New Roman" panose="02020603050405020304" pitchFamily="18" charset="0"/>
              </a:rPr>
              <a:t>Marie à Ferdinand</a:t>
            </a:r>
            <a:r>
              <a:rPr lang="fr-LU" sz="2500" dirty="0">
                <a:solidFill>
                  <a:schemeClr val="bg1"/>
                </a:solidFill>
                <a:effectLst/>
                <a:ea typeface="Calibri" panose="020F0502020204030204" pitchFamily="34" charset="0"/>
                <a:cs typeface="Times New Roman" panose="02020603050405020304" pitchFamily="18" charset="0"/>
              </a:rPr>
              <a:t>, </a:t>
            </a:r>
            <a:r>
              <a:rPr lang="fr-LU" sz="2500" b="1" dirty="0">
                <a:solidFill>
                  <a:schemeClr val="bg1"/>
                </a:solidFill>
                <a:effectLst/>
                <a:ea typeface="Calibri" panose="020F0502020204030204" pitchFamily="34" charset="0"/>
                <a:cs typeface="Times New Roman" panose="02020603050405020304" pitchFamily="18" charset="0"/>
              </a:rPr>
              <a:t>le 13 mars 1537</a:t>
            </a:r>
            <a:r>
              <a:rPr lang="fr-LU" sz="2500" dirty="0">
                <a:solidFill>
                  <a:schemeClr val="bg1"/>
                </a:solidFill>
                <a:effectLst/>
                <a:ea typeface="Calibri" panose="020F0502020204030204" pitchFamily="34" charset="0"/>
                <a:cs typeface="Times New Roman" panose="02020603050405020304" pitchFamily="18" charset="0"/>
              </a:rPr>
              <a:t>)</a:t>
            </a:r>
            <a:endParaRPr lang="en-US" sz="2500" dirty="0">
              <a:solidFill>
                <a:schemeClr val="bg1"/>
              </a:solidFill>
              <a:effectLst/>
              <a:ea typeface="Calibri" panose="020F0502020204030204" pitchFamily="34" charset="0"/>
              <a:cs typeface="Times New Roman" panose="02020603050405020304" pitchFamily="18" charset="0"/>
            </a:endParaRPr>
          </a:p>
          <a:p>
            <a:pPr indent="0" algn="just">
              <a:lnSpc>
                <a:spcPct val="107000"/>
              </a:lnSpc>
              <a:spcAft>
                <a:spcPts val="800"/>
              </a:spcAft>
              <a:buNone/>
            </a:pPr>
            <a:r>
              <a:rPr lang="fr-LU" sz="1800" dirty="0">
                <a:solidFill>
                  <a:schemeClr val="bg1"/>
                </a:solidFill>
                <a:ea typeface="Calibri" panose="020F0502020204030204" pitchFamily="34" charset="0"/>
                <a:cs typeface="Times New Roman" panose="02020603050405020304" pitchFamily="18" charset="0"/>
              </a:rPr>
              <a:t> </a:t>
            </a:r>
          </a:p>
          <a:p>
            <a:pPr indent="0" algn="just">
              <a:lnSpc>
                <a:spcPct val="107000"/>
              </a:lnSpc>
              <a:spcAft>
                <a:spcPts val="800"/>
              </a:spcAft>
              <a:buNone/>
            </a:pPr>
            <a:r>
              <a:rPr lang="fr-LU" sz="1800" dirty="0">
                <a:solidFill>
                  <a:schemeClr val="bg1"/>
                </a:solidFill>
                <a:effectLst/>
                <a:ea typeface="Calibri" panose="020F0502020204030204" pitchFamily="34" charset="0"/>
                <a:cs typeface="Times New Roman" panose="02020603050405020304" pitchFamily="18" charset="0"/>
              </a:rPr>
              <a:t> </a:t>
            </a:r>
            <a:endParaRPr lang="fr-LU" dirty="0">
              <a:solidFill>
                <a:schemeClr val="bg1"/>
              </a:solidFill>
            </a:endParaRPr>
          </a:p>
          <a:p>
            <a:pPr marL="0" indent="0">
              <a:buNone/>
            </a:pPr>
            <a:endParaRPr lang="fr-LU" dirty="0">
              <a:solidFill>
                <a:schemeClr val="bg1"/>
              </a:solidFill>
            </a:endParaRPr>
          </a:p>
          <a:p>
            <a:pPr marL="0" indent="0">
              <a:buNone/>
            </a:pPr>
            <a:endParaRPr lang="fr-LU" dirty="0">
              <a:solidFill>
                <a:schemeClr val="bg1"/>
              </a:solidFill>
            </a:endParaRPr>
          </a:p>
        </p:txBody>
      </p:sp>
    </p:spTree>
    <p:extLst>
      <p:ext uri="{BB962C8B-B14F-4D97-AF65-F5344CB8AC3E}">
        <p14:creationId xmlns:p14="http://schemas.microsoft.com/office/powerpoint/2010/main" val="110224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955DA-31D5-43C5-94FB-8500EB21D98B}"/>
              </a:ext>
            </a:extLst>
          </p:cNvPr>
          <p:cNvSpPr>
            <a:spLocks noGrp="1"/>
          </p:cNvSpPr>
          <p:nvPr>
            <p:ph type="title"/>
          </p:nvPr>
        </p:nvSpPr>
        <p:spPr>
          <a:xfrm>
            <a:off x="838200" y="460375"/>
            <a:ext cx="10515600" cy="473075"/>
          </a:xfrm>
        </p:spPr>
        <p:txBody>
          <a:bodyPr>
            <a:normAutofit fontScale="90000"/>
          </a:bodyPr>
          <a:lstStyle/>
          <a:p>
            <a:pPr algn="ctr"/>
            <a:r>
              <a:rPr lang="fr-LU" dirty="0">
                <a:solidFill>
                  <a:schemeClr val="bg1"/>
                </a:solidFill>
              </a:rPr>
              <a:t>La santé éprouvée </a:t>
            </a:r>
            <a:endParaRPr lang="en-US" dirty="0">
              <a:solidFill>
                <a:schemeClr val="bg1"/>
              </a:solidFill>
            </a:endParaRPr>
          </a:p>
        </p:txBody>
      </p:sp>
      <p:sp>
        <p:nvSpPr>
          <p:cNvPr id="3" name="Espace réservé du contenu 2">
            <a:extLst>
              <a:ext uri="{FF2B5EF4-FFF2-40B4-BE49-F238E27FC236}">
                <a16:creationId xmlns:a16="http://schemas.microsoft.com/office/drawing/2014/main" id="{37E12AC7-910B-4047-B1ED-492B2F37F1BB}"/>
              </a:ext>
            </a:extLst>
          </p:cNvPr>
          <p:cNvSpPr>
            <a:spLocks noGrp="1"/>
          </p:cNvSpPr>
          <p:nvPr>
            <p:ph idx="1"/>
          </p:nvPr>
        </p:nvSpPr>
        <p:spPr>
          <a:xfrm>
            <a:off x="138112" y="1152524"/>
            <a:ext cx="11915776" cy="6296025"/>
          </a:xfrm>
        </p:spPr>
        <p:txBody>
          <a:bodyPr>
            <a:normAutofit/>
          </a:bodyPr>
          <a:lstStyle/>
          <a:p>
            <a:pPr marL="514350" indent="-285750" algn="just">
              <a:lnSpc>
                <a:spcPct val="107000"/>
              </a:lnSpc>
              <a:spcAft>
                <a:spcPts val="800"/>
              </a:spcAft>
              <a:buFont typeface="Wingdings" panose="05000000000000000000" pitchFamily="2" charset="2"/>
              <a:buChar char="Ø"/>
            </a:pPr>
            <a:r>
              <a:rPr lang="fr-LU" sz="2000" dirty="0">
                <a:solidFill>
                  <a:schemeClr val="bg1"/>
                </a:solidFill>
                <a:ea typeface="Calibri" panose="020F0502020204030204" pitchFamily="34" charset="0"/>
                <a:cs typeface="Times New Roman" panose="02020603050405020304" pitchFamily="18" charset="0"/>
              </a:rPr>
              <a:t> connue de l’entourage proche/ familier : </a:t>
            </a:r>
          </a:p>
          <a:p>
            <a:pPr marL="0" lvl="0" indent="0" algn="just">
              <a:lnSpc>
                <a:spcPct val="107000"/>
              </a:lnSpc>
              <a:buNone/>
            </a:pPr>
            <a:r>
              <a:rPr lang="fr-LU" sz="2000" dirty="0">
                <a:solidFill>
                  <a:schemeClr val="bg1"/>
                </a:solidFill>
                <a:effectLst/>
                <a:ea typeface="Calibri" panose="020F0502020204030204" pitchFamily="34" charset="0"/>
                <a:cs typeface="Times New Roman" panose="02020603050405020304" pitchFamily="18" charset="0"/>
              </a:rPr>
              <a:t>« (…) comme </a:t>
            </a:r>
            <a:r>
              <a:rPr lang="fr-LU" sz="2000" dirty="0" err="1">
                <a:solidFill>
                  <a:schemeClr val="bg1"/>
                </a:solidFill>
                <a:effectLst/>
                <a:ea typeface="Calibri" panose="020F0502020204030204" pitchFamily="34" charset="0"/>
                <a:cs typeface="Times New Roman" panose="02020603050405020304" pitchFamily="18" charset="0"/>
              </a:rPr>
              <a:t>desirez</a:t>
            </a:r>
            <a:r>
              <a:rPr lang="fr-LU" sz="2000" dirty="0">
                <a:solidFill>
                  <a:schemeClr val="bg1"/>
                </a:solidFill>
                <a:effectLst/>
                <a:ea typeface="Calibri" panose="020F0502020204030204" pitchFamily="34" charset="0"/>
                <a:cs typeface="Times New Roman" panose="02020603050405020304" pitchFamily="18" charset="0"/>
              </a:rPr>
              <a:t> avoir d’une </a:t>
            </a:r>
            <a:r>
              <a:rPr lang="fr-LU" sz="2000" b="1" u="sng" dirty="0">
                <a:solidFill>
                  <a:schemeClr val="bg1"/>
                </a:solidFill>
                <a:effectLst/>
                <a:ea typeface="Calibri" panose="020F0502020204030204" pitchFamily="34" charset="0"/>
                <a:cs typeface="Times New Roman" panose="02020603050405020304" pitchFamily="18" charset="0"/>
              </a:rPr>
              <a:t>confection</a:t>
            </a:r>
            <a:r>
              <a:rPr lang="fr-LU" sz="2000" dirty="0">
                <a:solidFill>
                  <a:schemeClr val="bg1"/>
                </a:solidFill>
                <a:effectLst/>
                <a:ea typeface="Calibri" panose="020F0502020204030204" pitchFamily="34" charset="0"/>
                <a:cs typeface="Times New Roman" panose="02020603050405020304" pitchFamily="18" charset="0"/>
              </a:rPr>
              <a:t> que fait la </a:t>
            </a:r>
            <a:r>
              <a:rPr lang="fr-LU" sz="2000" b="1" u="sng" dirty="0" err="1">
                <a:solidFill>
                  <a:schemeClr val="bg1"/>
                </a:solidFill>
                <a:effectLst/>
                <a:ea typeface="Calibri" panose="020F0502020204030204" pitchFamily="34" charset="0"/>
                <a:cs typeface="Times New Roman" panose="02020603050405020304" pitchFamily="18" charset="0"/>
              </a:rPr>
              <a:t>Ducesse</a:t>
            </a:r>
            <a:r>
              <a:rPr lang="fr-LU" sz="2000" b="1" u="sng" dirty="0">
                <a:solidFill>
                  <a:schemeClr val="bg1"/>
                </a:solidFill>
                <a:effectLst/>
                <a:ea typeface="Calibri" panose="020F0502020204030204" pitchFamily="34" charset="0"/>
                <a:cs typeface="Times New Roman" panose="02020603050405020304" pitchFamily="18" charset="0"/>
              </a:rPr>
              <a:t> de Cardona </a:t>
            </a:r>
            <a:r>
              <a:rPr lang="fr-LU" sz="2000" dirty="0">
                <a:solidFill>
                  <a:schemeClr val="bg1"/>
                </a:solidFill>
                <a:effectLst/>
                <a:ea typeface="Calibri" panose="020F0502020204030204" pitchFamily="34" charset="0"/>
                <a:cs typeface="Times New Roman" panose="02020603050405020304" pitchFamily="18" charset="0"/>
              </a:rPr>
              <a:t>dont ma cousine la </a:t>
            </a:r>
            <a:r>
              <a:rPr lang="fr-LU" sz="2000" dirty="0" err="1">
                <a:solidFill>
                  <a:schemeClr val="bg1"/>
                </a:solidFill>
                <a:effectLst/>
                <a:ea typeface="Calibri" panose="020F0502020204030204" pitchFamily="34" charset="0"/>
                <a:cs typeface="Times New Roman" panose="02020603050405020304" pitchFamily="18" charset="0"/>
              </a:rPr>
              <a:t>Vesve</a:t>
            </a:r>
            <a:r>
              <a:rPr lang="fr-LU" sz="2000" dirty="0">
                <a:solidFill>
                  <a:schemeClr val="bg1"/>
                </a:solidFill>
                <a:effectLst/>
                <a:ea typeface="Calibri" panose="020F0502020204030204" pitchFamily="34" charset="0"/>
                <a:cs typeface="Times New Roman" panose="02020603050405020304" pitchFamily="18" charset="0"/>
              </a:rPr>
              <a:t> de </a:t>
            </a:r>
            <a:r>
              <a:rPr lang="fr-LU" sz="2000" dirty="0" err="1">
                <a:solidFill>
                  <a:schemeClr val="bg1"/>
                </a:solidFill>
                <a:effectLst/>
                <a:ea typeface="Calibri" panose="020F0502020204030204" pitchFamily="34" charset="0"/>
                <a:cs typeface="Times New Roman" panose="02020603050405020304" pitchFamily="18" charset="0"/>
              </a:rPr>
              <a:t>Syennes</a:t>
            </a:r>
            <a:r>
              <a:rPr lang="fr-LU" sz="2000" dirty="0">
                <a:solidFill>
                  <a:schemeClr val="bg1"/>
                </a:solidFill>
                <a:effectLst/>
                <a:ea typeface="Calibri" panose="020F0502020204030204" pitchFamily="34" charset="0"/>
                <a:cs typeface="Times New Roman" panose="02020603050405020304" pitchFamily="18" charset="0"/>
              </a:rPr>
              <a:t> vous a </a:t>
            </a:r>
            <a:r>
              <a:rPr lang="fr-LU" sz="2000" dirty="0" err="1">
                <a:solidFill>
                  <a:schemeClr val="bg1"/>
                </a:solidFill>
                <a:effectLst/>
                <a:ea typeface="Calibri" panose="020F0502020204030204" pitchFamily="34" charset="0"/>
                <a:cs typeface="Times New Roman" panose="02020603050405020304" pitchFamily="18" charset="0"/>
              </a:rPr>
              <a:t>advisé</a:t>
            </a:r>
            <a:r>
              <a:rPr lang="fr-LU" sz="2000" dirty="0">
                <a:solidFill>
                  <a:schemeClr val="bg1"/>
                </a:solidFill>
                <a:effectLst/>
                <a:ea typeface="Calibri" panose="020F0502020204030204" pitchFamily="34" charset="0"/>
                <a:cs typeface="Times New Roman" panose="02020603050405020304" pitchFamily="18" charset="0"/>
              </a:rPr>
              <a:t> que </a:t>
            </a:r>
            <a:r>
              <a:rPr lang="fr-LU" sz="2000" dirty="0" err="1">
                <a:solidFill>
                  <a:schemeClr val="bg1"/>
                </a:solidFill>
                <a:effectLst/>
                <a:ea typeface="Calibri" panose="020F0502020204030204" pitchFamily="34" charset="0"/>
                <a:cs typeface="Times New Roman" panose="02020603050405020304" pitchFamily="18" charset="0"/>
              </a:rPr>
              <a:t>pourroit</a:t>
            </a:r>
            <a:r>
              <a:rPr lang="fr-LU" sz="2000" dirty="0">
                <a:solidFill>
                  <a:schemeClr val="bg1"/>
                </a:solidFill>
                <a:effectLst/>
                <a:ea typeface="Calibri" panose="020F0502020204030204" pitchFamily="34" charset="0"/>
                <a:cs typeface="Times New Roman" panose="02020603050405020304" pitchFamily="18" charset="0"/>
              </a:rPr>
              <a:t> </a:t>
            </a:r>
            <a:r>
              <a:rPr lang="fr-LU" sz="2000" b="1" u="sng" dirty="0" err="1">
                <a:solidFill>
                  <a:schemeClr val="bg1"/>
                </a:solidFill>
                <a:effectLst/>
                <a:ea typeface="Calibri" panose="020F0502020204030204" pitchFamily="34" charset="0"/>
                <a:cs typeface="Times New Roman" panose="02020603050405020304" pitchFamily="18" charset="0"/>
              </a:rPr>
              <a:t>ayder</a:t>
            </a:r>
            <a:r>
              <a:rPr lang="fr-LU" sz="2000" b="1" u="sng" dirty="0">
                <a:solidFill>
                  <a:schemeClr val="bg1"/>
                </a:solidFill>
                <a:effectLst/>
                <a:ea typeface="Calibri" panose="020F0502020204030204" pitchFamily="34" charset="0"/>
                <a:cs typeface="Times New Roman" panose="02020603050405020304" pitchFamily="18" charset="0"/>
              </a:rPr>
              <a:t> à votre </a:t>
            </a:r>
            <a:r>
              <a:rPr lang="fr-LU" sz="2000" b="1" u="sng" dirty="0" err="1">
                <a:solidFill>
                  <a:schemeClr val="bg1"/>
                </a:solidFill>
                <a:effectLst/>
                <a:ea typeface="Calibri" panose="020F0502020204030204" pitchFamily="34" charset="0"/>
                <a:cs typeface="Times New Roman" panose="02020603050405020304" pitchFamily="18" charset="0"/>
              </a:rPr>
              <a:t>guerison</a:t>
            </a:r>
            <a:r>
              <a:rPr lang="fr-LU" sz="2000" b="1" u="sng" dirty="0">
                <a:solidFill>
                  <a:schemeClr val="bg1"/>
                </a:solidFill>
                <a:effectLst/>
                <a:ea typeface="Calibri" panose="020F0502020204030204" pitchFamily="34" charset="0"/>
                <a:cs typeface="Times New Roman" panose="02020603050405020304" pitchFamily="18" charset="0"/>
              </a:rPr>
              <a:t> selon l’</a:t>
            </a:r>
            <a:r>
              <a:rPr lang="fr-LU" sz="2000" b="1" u="sng" dirty="0" err="1">
                <a:solidFill>
                  <a:schemeClr val="bg1"/>
                </a:solidFill>
                <a:effectLst/>
                <a:ea typeface="Calibri" panose="020F0502020204030204" pitchFamily="34" charset="0"/>
                <a:cs typeface="Times New Roman" panose="02020603050405020304" pitchFamily="18" charset="0"/>
              </a:rPr>
              <a:t>advis</a:t>
            </a:r>
            <a:r>
              <a:rPr lang="fr-LU" sz="2000" b="1" u="sng" dirty="0">
                <a:solidFill>
                  <a:schemeClr val="bg1"/>
                </a:solidFill>
                <a:effectLst/>
                <a:ea typeface="Calibri" panose="020F0502020204030204" pitchFamily="34" charset="0"/>
                <a:cs typeface="Times New Roman" panose="02020603050405020304" pitchFamily="18" charset="0"/>
              </a:rPr>
              <a:t> des </a:t>
            </a:r>
            <a:r>
              <a:rPr lang="fr-LU" sz="2000" b="1" u="sng" dirty="0" err="1">
                <a:solidFill>
                  <a:schemeClr val="bg1"/>
                </a:solidFill>
                <a:effectLst/>
                <a:ea typeface="Calibri" panose="020F0502020204030204" pitchFamily="34" charset="0"/>
                <a:cs typeface="Times New Roman" panose="02020603050405020304" pitchFamily="18" charset="0"/>
              </a:rPr>
              <a:t>medecins</a:t>
            </a:r>
            <a:r>
              <a:rPr lang="fr-LU" sz="2000" b="1" u="sng" dirty="0">
                <a:solidFill>
                  <a:schemeClr val="bg1"/>
                </a:solidFill>
                <a:effectLst/>
                <a:ea typeface="Calibri" panose="020F0502020204030204" pitchFamily="34" charset="0"/>
                <a:cs typeface="Times New Roman" panose="02020603050405020304" pitchFamily="18" charset="0"/>
              </a:rPr>
              <a:t> que ont entendu </a:t>
            </a:r>
            <a:r>
              <a:rPr lang="fr-LU" sz="2000" dirty="0">
                <a:solidFill>
                  <a:schemeClr val="bg1"/>
                </a:solidFill>
                <a:effectLst/>
                <a:ea typeface="Calibri" panose="020F0502020204030204" pitchFamily="34" charset="0"/>
                <a:cs typeface="Times New Roman" panose="02020603050405020304" pitchFamily="18" charset="0"/>
              </a:rPr>
              <a:t>(…) » (Bruxelles, AGR, </a:t>
            </a:r>
            <a:r>
              <a:rPr lang="fr-LU" sz="2000" i="1" dirty="0">
                <a:solidFill>
                  <a:schemeClr val="bg1"/>
                </a:solidFill>
                <a:effectLst/>
                <a:ea typeface="Calibri" panose="020F0502020204030204" pitchFamily="34" charset="0"/>
                <a:cs typeface="Times New Roman" panose="02020603050405020304" pitchFamily="18" charset="0"/>
              </a:rPr>
              <a:t>Papiers de l’Etat et de l’Audience, </a:t>
            </a:r>
            <a:r>
              <a:rPr lang="fr-LU" sz="2000" dirty="0">
                <a:solidFill>
                  <a:schemeClr val="bg1"/>
                </a:solidFill>
                <a:effectLst/>
                <a:ea typeface="Calibri" panose="020F0502020204030204" pitchFamily="34" charset="0"/>
                <a:cs typeface="Times New Roman" panose="02020603050405020304" pitchFamily="18" charset="0"/>
              </a:rPr>
              <a:t>n°48, f°51-52v Charles Quint à Marie de Hongrie, le 25 janvier 1534) </a:t>
            </a:r>
            <a:endParaRPr lang="en-US" sz="2000" dirty="0">
              <a:solidFill>
                <a:schemeClr val="bg1"/>
              </a:solidFill>
              <a:effectLst/>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fr-LU" sz="2000" dirty="0">
                <a:solidFill>
                  <a:schemeClr val="bg1"/>
                </a:solidFill>
                <a:effectLst/>
                <a:ea typeface="Calibri" panose="020F0502020204030204" pitchFamily="34" charset="0"/>
                <a:cs typeface="Times New Roman" panose="02020603050405020304" pitchFamily="18" charset="0"/>
              </a:rPr>
              <a:t>« ma femme </a:t>
            </a:r>
            <a:r>
              <a:rPr lang="fr-LU" sz="2000" dirty="0" err="1">
                <a:solidFill>
                  <a:schemeClr val="bg1"/>
                </a:solidFill>
                <a:effectLst/>
                <a:ea typeface="Calibri" panose="020F0502020204030204" pitchFamily="34" charset="0"/>
                <a:cs typeface="Times New Roman" panose="02020603050405020304" pitchFamily="18" charset="0"/>
              </a:rPr>
              <a:t>avoit</a:t>
            </a:r>
            <a:r>
              <a:rPr lang="fr-LU" sz="2000" dirty="0">
                <a:solidFill>
                  <a:schemeClr val="bg1"/>
                </a:solidFill>
                <a:effectLst/>
                <a:ea typeface="Calibri" panose="020F0502020204030204" pitchFamily="34" charset="0"/>
                <a:cs typeface="Times New Roman" panose="02020603050405020304" pitchFamily="18" charset="0"/>
              </a:rPr>
              <a:t> des drogues de la Duchesse de </a:t>
            </a:r>
            <a:r>
              <a:rPr lang="fr-LU" sz="2000" dirty="0" err="1">
                <a:solidFill>
                  <a:schemeClr val="bg1"/>
                </a:solidFill>
                <a:effectLst/>
                <a:ea typeface="Calibri" panose="020F0502020204030204" pitchFamily="34" charset="0"/>
                <a:cs typeface="Times New Roman" panose="02020603050405020304" pitchFamily="18" charset="0"/>
              </a:rPr>
              <a:t>Cardoine</a:t>
            </a:r>
            <a:r>
              <a:rPr lang="fr-LU" sz="2000" dirty="0">
                <a:solidFill>
                  <a:schemeClr val="bg1"/>
                </a:solidFill>
                <a:effectLst/>
                <a:ea typeface="Calibri" panose="020F0502020204030204" pitchFamily="34" charset="0"/>
                <a:cs typeface="Times New Roman" panose="02020603050405020304" pitchFamily="18" charset="0"/>
              </a:rPr>
              <a:t> qui sont bonnes à votre mal (…) » (Bruxelles, AGR, </a:t>
            </a:r>
            <a:r>
              <a:rPr lang="fr-LU" sz="2000" i="1" dirty="0">
                <a:solidFill>
                  <a:schemeClr val="bg1"/>
                </a:solidFill>
                <a:effectLst/>
                <a:ea typeface="Calibri" panose="020F0502020204030204" pitchFamily="34" charset="0"/>
                <a:cs typeface="Times New Roman" panose="02020603050405020304" pitchFamily="18" charset="0"/>
              </a:rPr>
              <a:t>Papiers de l’Etat et de l’Audience, </a:t>
            </a:r>
            <a:r>
              <a:rPr lang="fr-LU" sz="2000" dirty="0">
                <a:solidFill>
                  <a:schemeClr val="bg1"/>
                </a:solidFill>
                <a:effectLst/>
                <a:ea typeface="Calibri" panose="020F0502020204030204" pitchFamily="34" charset="0"/>
                <a:cs typeface="Times New Roman" panose="02020603050405020304" pitchFamily="18" charset="0"/>
              </a:rPr>
              <a:t>n° 48, f°110r Charles Quint à Marie de Hongrie, le 6 mars 1535) </a:t>
            </a:r>
            <a:endParaRPr lang="en-US" sz="2000" dirty="0">
              <a:solidFill>
                <a:schemeClr val="bg1"/>
              </a:solidFill>
              <a:effectLst/>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Ø"/>
            </a:pPr>
            <a:r>
              <a:rPr lang="fr-LU" sz="1800" dirty="0">
                <a:solidFill>
                  <a:schemeClr val="bg1"/>
                </a:solidFill>
                <a:ea typeface="Calibri" panose="020F0502020204030204" pitchFamily="34" charset="0"/>
                <a:cs typeface="Times New Roman" panose="02020603050405020304" pitchFamily="18" charset="0"/>
              </a:rPr>
              <a:t>Le recrutement de médecins à la cour : </a:t>
            </a:r>
          </a:p>
          <a:p>
            <a:pPr indent="0" algn="just">
              <a:lnSpc>
                <a:spcPct val="107000"/>
              </a:lnSpc>
              <a:spcAft>
                <a:spcPts val="800"/>
              </a:spcAft>
              <a:buNone/>
            </a:pPr>
            <a:r>
              <a:rPr lang="fr-LU" sz="1800" dirty="0">
                <a:solidFill>
                  <a:schemeClr val="bg1"/>
                </a:solidFill>
                <a:effectLst/>
                <a:ea typeface="Calibri" panose="020F0502020204030204" pitchFamily="34" charset="0"/>
                <a:cs typeface="Times New Roman" panose="02020603050405020304" pitchFamily="18" charset="0"/>
              </a:rPr>
              <a:t>« </a:t>
            </a:r>
            <a:r>
              <a:rPr lang="fr-LU" sz="1800" b="1" u="sng" dirty="0">
                <a:solidFill>
                  <a:schemeClr val="bg1"/>
                </a:solidFill>
                <a:effectLst/>
                <a:ea typeface="Calibri" panose="020F0502020204030204" pitchFamily="34" charset="0"/>
                <a:cs typeface="Times New Roman" panose="02020603050405020304" pitchFamily="18" charset="0"/>
              </a:rPr>
              <a:t>Angelo </a:t>
            </a:r>
            <a:r>
              <a:rPr lang="fr-LU" sz="1800" b="1" u="sng" dirty="0" err="1">
                <a:solidFill>
                  <a:schemeClr val="bg1"/>
                </a:solidFill>
                <a:effectLst/>
                <a:ea typeface="Calibri" panose="020F0502020204030204" pitchFamily="34" charset="0"/>
                <a:cs typeface="Times New Roman" panose="02020603050405020304" pitchFamily="18" charset="0"/>
              </a:rPr>
              <a:t>Candiano</a:t>
            </a:r>
            <a:r>
              <a:rPr lang="fr-LU" sz="1800" dirty="0">
                <a:solidFill>
                  <a:schemeClr val="bg1"/>
                </a:solidFill>
                <a:effectLst/>
                <a:ea typeface="Calibri" panose="020F0502020204030204" pitchFamily="34" charset="0"/>
                <a:cs typeface="Times New Roman" panose="02020603050405020304" pitchFamily="18" charset="0"/>
              </a:rPr>
              <a:t>, lequel m’a </a:t>
            </a:r>
            <a:r>
              <a:rPr lang="fr-LU" sz="1800" b="1" u="sng" dirty="0">
                <a:solidFill>
                  <a:schemeClr val="bg1"/>
                </a:solidFill>
                <a:effectLst/>
                <a:ea typeface="Calibri" panose="020F0502020204030204" pitchFamily="34" charset="0"/>
                <a:cs typeface="Times New Roman" panose="02020603050405020304" pitchFamily="18" charset="0"/>
              </a:rPr>
              <a:t>longuement bien et </a:t>
            </a:r>
            <a:r>
              <a:rPr lang="fr-LU" sz="1800" b="1" u="sng" dirty="0" err="1">
                <a:solidFill>
                  <a:schemeClr val="bg1"/>
                </a:solidFill>
                <a:effectLst/>
                <a:ea typeface="Calibri" panose="020F0502020204030204" pitchFamily="34" charset="0"/>
                <a:cs typeface="Times New Roman" panose="02020603050405020304" pitchFamily="18" charset="0"/>
              </a:rPr>
              <a:t>leallement</a:t>
            </a:r>
            <a:r>
              <a:rPr lang="fr-LU" sz="1800" b="1" u="sng" dirty="0">
                <a:solidFill>
                  <a:schemeClr val="bg1"/>
                </a:solidFill>
                <a:effectLst/>
                <a:ea typeface="Calibri" panose="020F0502020204030204" pitchFamily="34" charset="0"/>
                <a:cs typeface="Times New Roman" panose="02020603050405020304" pitchFamily="18" charset="0"/>
              </a:rPr>
              <a:t> servi </a:t>
            </a:r>
            <a:r>
              <a:rPr lang="fr-LU" sz="1800" dirty="0">
                <a:solidFill>
                  <a:schemeClr val="bg1"/>
                </a:solidFill>
                <a:effectLst/>
                <a:ea typeface="Calibri" panose="020F0502020204030204" pitchFamily="34" charset="0"/>
                <a:cs typeface="Times New Roman" panose="02020603050405020304" pitchFamily="18" charset="0"/>
              </a:rPr>
              <a:t>(…) me sentant </a:t>
            </a:r>
            <a:r>
              <a:rPr lang="fr-LU" sz="1800" dirty="0" err="1">
                <a:solidFill>
                  <a:schemeClr val="bg1"/>
                </a:solidFill>
                <a:effectLst/>
                <a:ea typeface="Calibri" panose="020F0502020204030204" pitchFamily="34" charset="0"/>
                <a:cs typeface="Times New Roman" panose="02020603050405020304" pitchFamily="18" charset="0"/>
              </a:rPr>
              <a:t>maladieuse</a:t>
            </a:r>
            <a:r>
              <a:rPr lang="fr-LU" sz="1800" dirty="0">
                <a:solidFill>
                  <a:schemeClr val="bg1"/>
                </a:solidFill>
                <a:effectLst/>
                <a:ea typeface="Calibri" panose="020F0502020204030204" pitchFamily="34" charset="0"/>
                <a:cs typeface="Times New Roman" panose="02020603050405020304" pitchFamily="18" charset="0"/>
              </a:rPr>
              <a:t>, l’ay retenu de son consentement en </a:t>
            </a:r>
            <a:r>
              <a:rPr lang="fr-LU" sz="1800" b="1" u="sng" dirty="0">
                <a:solidFill>
                  <a:schemeClr val="bg1"/>
                </a:solidFill>
                <a:effectLst/>
                <a:ea typeface="Calibri" panose="020F0502020204030204" pitchFamily="34" charset="0"/>
                <a:cs typeface="Times New Roman" panose="02020603050405020304" pitchFamily="18" charset="0"/>
              </a:rPr>
              <a:t>mon service </a:t>
            </a:r>
            <a:r>
              <a:rPr lang="fr-LU" sz="1800" dirty="0">
                <a:solidFill>
                  <a:schemeClr val="bg1"/>
                </a:solidFill>
                <a:effectLst/>
                <a:ea typeface="Calibri" panose="020F0502020204030204" pitchFamily="34" charset="0"/>
                <a:cs typeface="Times New Roman" panose="02020603050405020304" pitchFamily="18" charset="0"/>
              </a:rPr>
              <a:t>auquel il s’est de sorte conduit que certes, Monseigneur, après Dieu, </a:t>
            </a:r>
            <a:r>
              <a:rPr lang="fr-LU" sz="1800" b="1" u="sng" dirty="0">
                <a:solidFill>
                  <a:schemeClr val="bg1"/>
                </a:solidFill>
                <a:effectLst/>
                <a:ea typeface="Calibri" panose="020F0502020204030204" pitchFamily="34" charset="0"/>
                <a:cs typeface="Times New Roman" panose="02020603050405020304" pitchFamily="18" charset="0"/>
              </a:rPr>
              <a:t>peut tenir la vie de </a:t>
            </a:r>
            <a:r>
              <a:rPr lang="fr-LU" sz="1800" b="1" u="sng" dirty="0" err="1">
                <a:solidFill>
                  <a:schemeClr val="bg1"/>
                </a:solidFill>
                <a:effectLst/>
                <a:ea typeface="Calibri" panose="020F0502020204030204" pitchFamily="34" charset="0"/>
                <a:cs typeface="Times New Roman" panose="02020603050405020304" pitchFamily="18" charset="0"/>
              </a:rPr>
              <a:t>luy</a:t>
            </a:r>
            <a:r>
              <a:rPr lang="fr-LU" sz="1800" b="1" u="sng" dirty="0">
                <a:solidFill>
                  <a:schemeClr val="bg1"/>
                </a:solidFill>
                <a:effectLst/>
                <a:ea typeface="Calibri" panose="020F0502020204030204" pitchFamily="34" charset="0"/>
                <a:cs typeface="Times New Roman" panose="02020603050405020304" pitchFamily="18" charset="0"/>
              </a:rPr>
              <a:t> </a:t>
            </a:r>
            <a:r>
              <a:rPr lang="fr-LU" sz="1800" dirty="0">
                <a:solidFill>
                  <a:schemeClr val="bg1"/>
                </a:solidFill>
                <a:effectLst/>
                <a:ea typeface="Calibri" panose="020F0502020204030204" pitchFamily="34" charset="0"/>
                <a:cs typeface="Times New Roman" panose="02020603050405020304" pitchFamily="18" charset="0"/>
              </a:rPr>
              <a:t>» (AGR, Bruxelles, </a:t>
            </a:r>
            <a:r>
              <a:rPr lang="fr-LU" sz="1800" i="1" dirty="0">
                <a:solidFill>
                  <a:schemeClr val="bg1"/>
                </a:solidFill>
                <a:effectLst/>
                <a:ea typeface="Calibri" panose="020F0502020204030204" pitchFamily="34" charset="0"/>
                <a:cs typeface="Times New Roman" panose="02020603050405020304" pitchFamily="18" charset="0"/>
              </a:rPr>
              <a:t>Papiers de l’Etat et de l’Audience, </a:t>
            </a:r>
            <a:r>
              <a:rPr lang="fr-LU" sz="1800" dirty="0">
                <a:solidFill>
                  <a:schemeClr val="bg1"/>
                </a:solidFill>
                <a:effectLst/>
                <a:ea typeface="Calibri" panose="020F0502020204030204" pitchFamily="34" charset="0"/>
                <a:cs typeface="Times New Roman" panose="02020603050405020304" pitchFamily="18" charset="0"/>
              </a:rPr>
              <a:t>n° 48, f°143-145 Marie à Charles Quint, le 11 octobre 1535).  </a:t>
            </a:r>
            <a:endParaRPr lang="en-US" sz="1800" dirty="0">
              <a:solidFill>
                <a:schemeClr val="bg1"/>
              </a:solidFill>
              <a:effectLst/>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fr-LU" sz="1800" dirty="0">
              <a:solidFill>
                <a:schemeClr val="bg1"/>
              </a:solidFill>
              <a:ea typeface="Calibri" panose="020F0502020204030204" pitchFamily="34" charset="0"/>
              <a:cs typeface="Times New Roman" panose="02020603050405020304" pitchFamily="18" charset="0"/>
            </a:endParaRPr>
          </a:p>
          <a:p>
            <a:pPr indent="0" algn="just">
              <a:lnSpc>
                <a:spcPct val="107000"/>
              </a:lnSpc>
              <a:spcAft>
                <a:spcPts val="800"/>
              </a:spcAft>
              <a:buNone/>
            </a:pPr>
            <a:r>
              <a:rPr lang="fr-LU" sz="1800" dirty="0">
                <a:solidFill>
                  <a:schemeClr val="bg1"/>
                </a:solidFill>
                <a:effectLst/>
                <a:ea typeface="Calibri" panose="020F0502020204030204" pitchFamily="34" charset="0"/>
                <a:cs typeface="Times New Roman" panose="02020603050405020304" pitchFamily="18" charset="0"/>
              </a:rPr>
              <a:t> </a:t>
            </a:r>
            <a:endParaRPr lang="fr-LU" dirty="0">
              <a:solidFill>
                <a:schemeClr val="bg1"/>
              </a:solidFill>
            </a:endParaRPr>
          </a:p>
          <a:p>
            <a:pPr marL="0" indent="0">
              <a:buNone/>
            </a:pPr>
            <a:endParaRPr lang="fr-LU" dirty="0">
              <a:solidFill>
                <a:schemeClr val="bg1"/>
              </a:solidFill>
            </a:endParaRPr>
          </a:p>
          <a:p>
            <a:pPr marL="0" indent="0">
              <a:buNone/>
            </a:pPr>
            <a:endParaRPr lang="fr-LU" dirty="0">
              <a:solidFill>
                <a:schemeClr val="bg1"/>
              </a:solidFill>
            </a:endParaRPr>
          </a:p>
        </p:txBody>
      </p:sp>
    </p:spTree>
    <p:extLst>
      <p:ext uri="{BB962C8B-B14F-4D97-AF65-F5344CB8AC3E}">
        <p14:creationId xmlns:p14="http://schemas.microsoft.com/office/powerpoint/2010/main" val="15311787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1943</Words>
  <Application>Microsoft Office PowerPoint</Application>
  <PresentationFormat>Grand écran</PresentationFormat>
  <Paragraphs>98</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Times New Roman</vt:lpstr>
      <vt:lpstr>Wingdings</vt:lpstr>
      <vt:lpstr>Thème Office</vt:lpstr>
      <vt:lpstr>Une mise en récit du pouvoir féminin  Guerre et santé dans le mémorandum d’abdication de Marie de Hongrie (août 1555)</vt:lpstr>
      <vt:lpstr>Le pouvoir d’abdiquer. Essai sur la déchéance volontaire (2009)</vt:lpstr>
      <vt:lpstr>Le mémorandum de Marie de Hongrie (août 1555)</vt:lpstr>
      <vt:lpstr>Présentation PowerPoint</vt:lpstr>
      <vt:lpstr>Présentation PowerPoint</vt:lpstr>
      <vt:lpstr>Une expérience féminine de la santé et de la guerre </vt:lpstr>
      <vt:lpstr>La santé </vt:lpstr>
      <vt:lpstr>La santé éprouvée </vt:lpstr>
      <vt:lpstr>La santé éprouvée </vt:lpstr>
      <vt:lpstr>La santé instrumentalisée </vt:lpstr>
      <vt:lpstr>La guerre</vt:lpstr>
      <vt:lpstr>Conclusion: Réflexions autour d’un écrit féminin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mise en récit du pouvoir féminin  Guerre et santé dans le mémorandum d’abdication de Marie de Hongrie (août 1555)</dc:title>
  <dc:creator>Lison VERCAMMEN</dc:creator>
  <cp:lastModifiedBy>Lison VERCAMMEN</cp:lastModifiedBy>
  <cp:revision>5</cp:revision>
  <dcterms:created xsi:type="dcterms:W3CDTF">2022-11-24T20:33:10Z</dcterms:created>
  <dcterms:modified xsi:type="dcterms:W3CDTF">2022-11-25T08:03:20Z</dcterms:modified>
</cp:coreProperties>
</file>