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1" r:id="rId4"/>
  </p:sldMasterIdLst>
  <p:notesMasterIdLst>
    <p:notesMasterId r:id="rId12"/>
  </p:notesMasterIdLst>
  <p:handoutMasterIdLst>
    <p:handoutMasterId r:id="rId13"/>
  </p:handoutMasterIdLst>
  <p:sldIdLst>
    <p:sldId id="731" r:id="rId5"/>
    <p:sldId id="729" r:id="rId6"/>
    <p:sldId id="639" r:id="rId7"/>
    <p:sldId id="724" r:id="rId8"/>
    <p:sldId id="727" r:id="rId9"/>
    <p:sldId id="738" r:id="rId10"/>
    <p:sldId id="73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69760" autoAdjust="0"/>
  </p:normalViewPr>
  <p:slideViewPr>
    <p:cSldViewPr snapToGrid="0" snapToObjects="1">
      <p:cViewPr varScale="1">
        <p:scale>
          <a:sx n="69" d="100"/>
          <a:sy n="69" d="100"/>
        </p:scale>
        <p:origin x="127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27F7FE-F34C-4011-BDCC-D257A51F56D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B7D071E-092E-4151-A4A0-2FD7065E455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3200" cap="none" dirty="0"/>
            <a:t>Interdisciplinary collaboration</a:t>
          </a:r>
        </a:p>
      </dgm:t>
    </dgm:pt>
    <dgm:pt modelId="{C3E2FB59-F628-4E2B-83B6-AB7CC361B3F2}" type="parTrans" cxnId="{B742574A-2606-4513-B998-45EF205DA949}">
      <dgm:prSet/>
      <dgm:spPr/>
      <dgm:t>
        <a:bodyPr/>
        <a:lstStyle/>
        <a:p>
          <a:endParaRPr lang="en-US"/>
        </a:p>
      </dgm:t>
    </dgm:pt>
    <dgm:pt modelId="{0F018315-BDB3-45E9-9F58-E013E114E536}" type="sibTrans" cxnId="{B742574A-2606-4513-B998-45EF205DA949}">
      <dgm:prSet/>
      <dgm:spPr/>
      <dgm:t>
        <a:bodyPr/>
        <a:lstStyle/>
        <a:p>
          <a:endParaRPr lang="en-US"/>
        </a:p>
      </dgm:t>
    </dgm:pt>
    <dgm:pt modelId="{FB14C941-36FA-4FBB-9F4C-53F490C1F72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 dirty="0"/>
            <a:t>Lecturer empowerment</a:t>
          </a:r>
        </a:p>
      </dgm:t>
    </dgm:pt>
    <dgm:pt modelId="{0AAE78E1-1CE7-4A7A-AF72-57FCBA744005}" type="parTrans" cxnId="{F0779E34-0193-42B9-9E7B-5328A4EC13D4}">
      <dgm:prSet/>
      <dgm:spPr/>
      <dgm:t>
        <a:bodyPr/>
        <a:lstStyle/>
        <a:p>
          <a:endParaRPr lang="en-US"/>
        </a:p>
      </dgm:t>
    </dgm:pt>
    <dgm:pt modelId="{A9696272-AFDA-467A-A814-4014701DA799}" type="sibTrans" cxnId="{F0779E34-0193-42B9-9E7B-5328A4EC13D4}">
      <dgm:prSet/>
      <dgm:spPr/>
      <dgm:t>
        <a:bodyPr/>
        <a:lstStyle/>
        <a:p>
          <a:endParaRPr lang="en-US"/>
        </a:p>
      </dgm:t>
    </dgm:pt>
    <dgm:pt modelId="{3351A243-8BDC-4358-9739-09788FF6F697}" type="pres">
      <dgm:prSet presAssocID="{6027F7FE-F34C-4011-BDCC-D257A51F56DC}" presName="root" presStyleCnt="0">
        <dgm:presLayoutVars>
          <dgm:dir/>
          <dgm:resizeHandles val="exact"/>
        </dgm:presLayoutVars>
      </dgm:prSet>
      <dgm:spPr/>
    </dgm:pt>
    <dgm:pt modelId="{0478EDB5-C592-4F72-AD74-B79695DA35A1}" type="pres">
      <dgm:prSet presAssocID="{AB7D071E-092E-4151-A4A0-2FD7065E4550}" presName="compNode" presStyleCnt="0"/>
      <dgm:spPr/>
    </dgm:pt>
    <dgm:pt modelId="{E0E8AB12-440E-4E11-8FFC-17077D87A211}" type="pres">
      <dgm:prSet presAssocID="{AB7D071E-092E-4151-A4A0-2FD7065E4550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3127264B-FD3F-4405-9B76-EE98648A6CB5}" type="pres">
      <dgm:prSet presAssocID="{AB7D071E-092E-4151-A4A0-2FD7065E455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01976A9-674B-4F5E-B5BA-F170274E9D96}" type="pres">
      <dgm:prSet presAssocID="{AB7D071E-092E-4151-A4A0-2FD7065E4550}" presName="spaceRect" presStyleCnt="0"/>
      <dgm:spPr/>
    </dgm:pt>
    <dgm:pt modelId="{7027DBC2-9FBB-466C-9B2E-B69851E8F97E}" type="pres">
      <dgm:prSet presAssocID="{AB7D071E-092E-4151-A4A0-2FD7065E4550}" presName="textRect" presStyleLbl="revTx" presStyleIdx="0" presStyleCnt="2">
        <dgm:presLayoutVars>
          <dgm:chMax val="1"/>
          <dgm:chPref val="1"/>
        </dgm:presLayoutVars>
      </dgm:prSet>
      <dgm:spPr/>
    </dgm:pt>
    <dgm:pt modelId="{1C04270F-A329-465F-86C0-228273D50C9E}" type="pres">
      <dgm:prSet presAssocID="{0F018315-BDB3-45E9-9F58-E013E114E536}" presName="sibTrans" presStyleCnt="0"/>
      <dgm:spPr/>
    </dgm:pt>
    <dgm:pt modelId="{6F4EC951-B805-49B0-9743-6F15AE5D6511}" type="pres">
      <dgm:prSet presAssocID="{FB14C941-36FA-4FBB-9F4C-53F490C1F72A}" presName="compNode" presStyleCnt="0"/>
      <dgm:spPr/>
    </dgm:pt>
    <dgm:pt modelId="{0F476F37-A24A-4044-8B68-9640292EC89F}" type="pres">
      <dgm:prSet presAssocID="{FB14C941-36FA-4FBB-9F4C-53F490C1F72A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  <a:solidFill>
          <a:schemeClr val="accent1"/>
        </a:solidFill>
      </dgm:spPr>
    </dgm:pt>
    <dgm:pt modelId="{35C70747-DF97-437C-8D30-763B5F7EA97F}" type="pres">
      <dgm:prSet presAssocID="{FB14C941-36FA-4FBB-9F4C-53F490C1F72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52EB948A-7F7D-4A47-8E23-3CE84FEFE01D}" type="pres">
      <dgm:prSet presAssocID="{FB14C941-36FA-4FBB-9F4C-53F490C1F72A}" presName="spaceRect" presStyleCnt="0"/>
      <dgm:spPr/>
    </dgm:pt>
    <dgm:pt modelId="{3451C73A-8F07-4F52-BB58-7C59E4651830}" type="pres">
      <dgm:prSet presAssocID="{FB14C941-36FA-4FBB-9F4C-53F490C1F72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0779E34-0193-42B9-9E7B-5328A4EC13D4}" srcId="{6027F7FE-F34C-4011-BDCC-D257A51F56DC}" destId="{FB14C941-36FA-4FBB-9F4C-53F490C1F72A}" srcOrd="1" destOrd="0" parTransId="{0AAE78E1-1CE7-4A7A-AF72-57FCBA744005}" sibTransId="{A9696272-AFDA-467A-A814-4014701DA799}"/>
    <dgm:cxn modelId="{B742574A-2606-4513-B998-45EF205DA949}" srcId="{6027F7FE-F34C-4011-BDCC-D257A51F56DC}" destId="{AB7D071E-092E-4151-A4A0-2FD7065E4550}" srcOrd="0" destOrd="0" parTransId="{C3E2FB59-F628-4E2B-83B6-AB7CC361B3F2}" sibTransId="{0F018315-BDB3-45E9-9F58-E013E114E536}"/>
    <dgm:cxn modelId="{1637B587-3EBF-4210-8D6C-6AE423C55BEC}" type="presOf" srcId="{AB7D071E-092E-4151-A4A0-2FD7065E4550}" destId="{7027DBC2-9FBB-466C-9B2E-B69851E8F97E}" srcOrd="0" destOrd="0" presId="urn:microsoft.com/office/officeart/2018/5/layout/IconLeafLabelList"/>
    <dgm:cxn modelId="{A2A19DD8-9CF4-4BC1-A6A1-9688C19F7C68}" type="presOf" srcId="{6027F7FE-F34C-4011-BDCC-D257A51F56DC}" destId="{3351A243-8BDC-4358-9739-09788FF6F697}" srcOrd="0" destOrd="0" presId="urn:microsoft.com/office/officeart/2018/5/layout/IconLeafLabelList"/>
    <dgm:cxn modelId="{D38C75F4-84A2-498A-A2B4-48378ADEE642}" type="presOf" srcId="{FB14C941-36FA-4FBB-9F4C-53F490C1F72A}" destId="{3451C73A-8F07-4F52-BB58-7C59E4651830}" srcOrd="0" destOrd="0" presId="urn:microsoft.com/office/officeart/2018/5/layout/IconLeafLabelList"/>
    <dgm:cxn modelId="{73814BEB-7748-495D-B58C-8539BB55EAEB}" type="presParOf" srcId="{3351A243-8BDC-4358-9739-09788FF6F697}" destId="{0478EDB5-C592-4F72-AD74-B79695DA35A1}" srcOrd="0" destOrd="0" presId="urn:microsoft.com/office/officeart/2018/5/layout/IconLeafLabelList"/>
    <dgm:cxn modelId="{36CA145C-999E-4D76-9D6F-937939EDF234}" type="presParOf" srcId="{0478EDB5-C592-4F72-AD74-B79695DA35A1}" destId="{E0E8AB12-440E-4E11-8FFC-17077D87A211}" srcOrd="0" destOrd="0" presId="urn:microsoft.com/office/officeart/2018/5/layout/IconLeafLabelList"/>
    <dgm:cxn modelId="{CCBE0A77-568D-41F9-A687-C21271CCC6A8}" type="presParOf" srcId="{0478EDB5-C592-4F72-AD74-B79695DA35A1}" destId="{3127264B-FD3F-4405-9B76-EE98648A6CB5}" srcOrd="1" destOrd="0" presId="urn:microsoft.com/office/officeart/2018/5/layout/IconLeafLabelList"/>
    <dgm:cxn modelId="{E12CB98C-8267-4114-BC94-D7BC6504A52D}" type="presParOf" srcId="{0478EDB5-C592-4F72-AD74-B79695DA35A1}" destId="{201976A9-674B-4F5E-B5BA-F170274E9D96}" srcOrd="2" destOrd="0" presId="urn:microsoft.com/office/officeart/2018/5/layout/IconLeafLabelList"/>
    <dgm:cxn modelId="{2FAB8162-8BB1-4649-A8AC-81D105E5F14B}" type="presParOf" srcId="{0478EDB5-C592-4F72-AD74-B79695DA35A1}" destId="{7027DBC2-9FBB-466C-9B2E-B69851E8F97E}" srcOrd="3" destOrd="0" presId="urn:microsoft.com/office/officeart/2018/5/layout/IconLeafLabelList"/>
    <dgm:cxn modelId="{B8471515-75D7-446D-B451-86C8DD913B80}" type="presParOf" srcId="{3351A243-8BDC-4358-9739-09788FF6F697}" destId="{1C04270F-A329-465F-86C0-228273D50C9E}" srcOrd="1" destOrd="0" presId="urn:microsoft.com/office/officeart/2018/5/layout/IconLeafLabelList"/>
    <dgm:cxn modelId="{89763823-4741-49DB-9FFB-B3114D74D726}" type="presParOf" srcId="{3351A243-8BDC-4358-9739-09788FF6F697}" destId="{6F4EC951-B805-49B0-9743-6F15AE5D6511}" srcOrd="2" destOrd="0" presId="urn:microsoft.com/office/officeart/2018/5/layout/IconLeafLabelList"/>
    <dgm:cxn modelId="{C0ED0143-D30C-4722-8D80-5CA169CE51C1}" type="presParOf" srcId="{6F4EC951-B805-49B0-9743-6F15AE5D6511}" destId="{0F476F37-A24A-4044-8B68-9640292EC89F}" srcOrd="0" destOrd="0" presId="urn:microsoft.com/office/officeart/2018/5/layout/IconLeafLabelList"/>
    <dgm:cxn modelId="{63634A6F-1F1D-47F3-9BE1-EB7F6D8E0024}" type="presParOf" srcId="{6F4EC951-B805-49B0-9743-6F15AE5D6511}" destId="{35C70747-DF97-437C-8D30-763B5F7EA97F}" srcOrd="1" destOrd="0" presId="urn:microsoft.com/office/officeart/2018/5/layout/IconLeafLabelList"/>
    <dgm:cxn modelId="{062F183E-80FA-49B3-89E4-7E2BAA1FC334}" type="presParOf" srcId="{6F4EC951-B805-49B0-9743-6F15AE5D6511}" destId="{52EB948A-7F7D-4A47-8E23-3CE84FEFE01D}" srcOrd="2" destOrd="0" presId="urn:microsoft.com/office/officeart/2018/5/layout/IconLeafLabelList"/>
    <dgm:cxn modelId="{2587812E-4FC7-418B-AC95-6874A1E2A660}" type="presParOf" srcId="{6F4EC951-B805-49B0-9743-6F15AE5D6511}" destId="{3451C73A-8F07-4F52-BB58-7C59E465183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8AB12-440E-4E11-8FFC-17077D87A211}">
      <dsp:nvSpPr>
        <dsp:cNvPr id="0" name=""/>
        <dsp:cNvSpPr/>
      </dsp:nvSpPr>
      <dsp:spPr>
        <a:xfrm>
          <a:off x="884935" y="150152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7264B-FD3F-4405-9B76-EE98648A6CB5}">
      <dsp:nvSpPr>
        <dsp:cNvPr id="0" name=""/>
        <dsp:cNvSpPr/>
      </dsp:nvSpPr>
      <dsp:spPr>
        <a:xfrm>
          <a:off x="1352935" y="61815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7DBC2-9FBB-466C-9B2E-B69851E8F97E}">
      <dsp:nvSpPr>
        <dsp:cNvPr id="0" name=""/>
        <dsp:cNvSpPr/>
      </dsp:nvSpPr>
      <dsp:spPr>
        <a:xfrm>
          <a:off x="182935" y="3030152"/>
          <a:ext cx="360000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 cap="none" dirty="0"/>
            <a:t>Interdisciplinary collaboration</a:t>
          </a:r>
        </a:p>
      </dsp:txBody>
      <dsp:txXfrm>
        <a:off x="182935" y="3030152"/>
        <a:ext cx="3600000" cy="1012500"/>
      </dsp:txXfrm>
    </dsp:sp>
    <dsp:sp modelId="{0F476F37-A24A-4044-8B68-9640292EC89F}">
      <dsp:nvSpPr>
        <dsp:cNvPr id="0" name=""/>
        <dsp:cNvSpPr/>
      </dsp:nvSpPr>
      <dsp:spPr>
        <a:xfrm>
          <a:off x="5114935" y="150152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70747-DF97-437C-8D30-763B5F7EA97F}">
      <dsp:nvSpPr>
        <dsp:cNvPr id="0" name=""/>
        <dsp:cNvSpPr/>
      </dsp:nvSpPr>
      <dsp:spPr>
        <a:xfrm>
          <a:off x="5582935" y="61815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1C73A-8F07-4F52-BB58-7C59E4651830}">
      <dsp:nvSpPr>
        <dsp:cNvPr id="0" name=""/>
        <dsp:cNvSpPr/>
      </dsp:nvSpPr>
      <dsp:spPr>
        <a:xfrm>
          <a:off x="4412935" y="3030152"/>
          <a:ext cx="360000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 cap="none" dirty="0"/>
            <a:t>Lecturer empowerment</a:t>
          </a:r>
        </a:p>
      </dsp:txBody>
      <dsp:txXfrm>
        <a:off x="4412935" y="3030152"/>
        <a:ext cx="3600000" cy="101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4414A-C825-5C4C-B1DC-ED6DABBB06FA}" type="datetimeFigureOut">
              <a:rPr lang="en-US" smtClean="0"/>
              <a:t>07-Sep-23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675F1-B032-B548-B3B4-FA1452830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446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1AAD7-CABA-5549-857F-D0664DC48C09}" type="datetimeFigureOut">
              <a:rPr lang="en-US" smtClean="0"/>
              <a:t>07-Sep-23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634B6-8D67-9348-9911-2F1CAE01B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6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  <a:p>
            <a:endParaRPr lang="fr-L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634B6-8D67-9348-9911-2F1CAE01BD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96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634B6-8D67-9348-9911-2F1CAE01BD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35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634B6-8D67-9348-9911-2F1CAE01BD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60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634B6-8D67-9348-9911-2F1CAE01BD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90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634B6-8D67-9348-9911-2F1CAE01BD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43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634B6-8D67-9348-9911-2F1CAE01BD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57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634B6-8D67-9348-9911-2F1CAE01BD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6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44E1-3A89-AC44-B75B-1F592582EF00}" type="datetime1">
              <a:rPr lang="en-US" smtClean="0"/>
              <a:t>07-Sep-23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Deroey BALEAP 17 4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D48-34B4-B54A-9101-D3BBF362D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F0C9-E6BC-F84C-AA1B-57D3DC50681F}" type="datetime1">
              <a:rPr lang="en-US" smtClean="0"/>
              <a:t>07-Sep-23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Deroey BALEAP 17 4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8C6-B322-5B42-9A41-08E978C39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2539-EE8E-E347-AF1B-A9A8605104B2}" type="datetime1">
              <a:rPr lang="en-US" smtClean="0"/>
              <a:t>07-Sep-23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Deroey BALEAP 17 4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8C6-B322-5B42-9A41-08E978C39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AD2A-D8AA-844E-96CA-6DFC57EEAC11}" type="datetime1">
              <a:rPr lang="en-US" smtClean="0"/>
              <a:t>07-Sep-23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Deroey BALEAP 17 4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8C6-B322-5B42-9A41-08E978C39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C153-48C8-4B41-9D0E-4A11481CC60F}" type="datetime1">
              <a:rPr lang="en-US" smtClean="0"/>
              <a:t>07-Sep-23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Deroey BALEAP 17 4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8C6-B322-5B42-9A41-08E978C39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0E43-43E6-0A4D-A31B-855D3BB802C4}" type="datetime1">
              <a:rPr lang="en-US" smtClean="0"/>
              <a:t>07-Sep-23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Deroey BALEAP 17 4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8C6-B322-5B42-9A41-08E978C39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D933-FAC3-1544-8AC0-301253C4CCF4}" type="datetime1">
              <a:rPr lang="en-US" smtClean="0"/>
              <a:t>07-Sep-23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Deroey BALEAP 17 4 2015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8C6-B322-5B42-9A41-08E978C39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256D-F61F-7C45-A312-0C25FA6FA251}" type="datetime1">
              <a:rPr lang="en-US" smtClean="0"/>
              <a:t>07-Sep-23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Deroey BALEAP 17 4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8C6-B322-5B42-9A41-08E978C39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348C-E97F-3D44-89B9-DCF43E99E777}" type="datetime1">
              <a:rPr lang="en-US" smtClean="0"/>
              <a:t>07-Sep-23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Deroey BALEAP 17 4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8C6-B322-5B42-9A41-08E978C39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3830-4446-D945-B995-9291250DE1F0}" type="datetime1">
              <a:rPr lang="en-US" smtClean="0"/>
              <a:t>07-Sep-23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Deroey BALEAP 17 4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FD48-34B4-B54A-9101-D3BBF362D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E51AA-73FA-8549-8637-4DD8B5F75357}" type="datetime1">
              <a:rPr lang="en-US" smtClean="0"/>
              <a:t>07-Sep-23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 Deroey BALEAP 17 4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8C6-B322-5B42-9A41-08E978C391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4B1F6-8ACC-F146-B529-D1617A96126C}" type="datetime1">
              <a:rPr lang="en-US" smtClean="0"/>
              <a:t>07-Sep-23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 Deroey BALEAP 17 4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E18C6-B322-5B42-9A41-08E978C39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4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katrien.deroey@uni.lu" TargetMode="External"/><Relationship Id="rId4" Type="http://schemas.openxmlformats.org/officeDocument/2006/relationships/hyperlink" Target="https://doi.org/10.1016/j.jeap.2023.10122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98FE0E0-D95D-46EF-A375-475D4DB0E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5A08EBE-826C-1483-FECA-B445163AF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60" y="640080"/>
            <a:ext cx="5170931" cy="3566160"/>
          </a:xfrm>
        </p:spPr>
        <p:txBody>
          <a:bodyPr anchor="ctr">
            <a:normAutofit/>
          </a:bodyPr>
          <a:lstStyle/>
          <a:p>
            <a:pPr algn="l"/>
            <a:r>
              <a:rPr lang="en-GB" sz="5400" dirty="0"/>
              <a:t>Decolonising EMI lecturer training</a:t>
            </a:r>
            <a:endParaRPr lang="en-US" sz="54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6E581FF-05A5-532E-1493-C9E5347E6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60" y="4636008"/>
            <a:ext cx="5170932" cy="157276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dirty="0"/>
              <a:t>Katrien L. B. </a:t>
            </a:r>
            <a:r>
              <a:rPr lang="en-US" sz="2800" dirty="0" err="1"/>
              <a:t>Deroey</a:t>
            </a:r>
            <a:endParaRPr lang="en-US" sz="2800" dirty="0"/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BAAL Conference: Opening up applied linguistics, York, 25 8 2023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2D82A42F-AEBE-4065-9792-036A904D8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734" y="440926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E538C2-D129-F0F1-2559-297FE92010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58" r="21990" b="-1"/>
          <a:stretch/>
        </p:blipFill>
        <p:spPr>
          <a:xfrm>
            <a:off x="6104852" y="10"/>
            <a:ext cx="3039149" cy="6857990"/>
          </a:xfrm>
          <a:custGeom>
            <a:avLst/>
            <a:gdLst/>
            <a:ahLst/>
            <a:cxnLst/>
            <a:rect l="l" t="t" r="r" b="b"/>
            <a:pathLst>
              <a:path w="4052199" h="6858000">
                <a:moveTo>
                  <a:pt x="25603" y="0"/>
                </a:moveTo>
                <a:lnTo>
                  <a:pt x="4052199" y="0"/>
                </a:lnTo>
                <a:lnTo>
                  <a:pt x="4052199" y="6858000"/>
                </a:lnTo>
                <a:lnTo>
                  <a:pt x="28079" y="6858000"/>
                </a:lnTo>
                <a:lnTo>
                  <a:pt x="37459" y="6497135"/>
                </a:lnTo>
                <a:cubicBezTo>
                  <a:pt x="37586" y="6492050"/>
                  <a:pt x="38603" y="6487092"/>
                  <a:pt x="38603" y="6482007"/>
                </a:cubicBezTo>
                <a:cubicBezTo>
                  <a:pt x="47502" y="6367973"/>
                  <a:pt x="52587" y="6253939"/>
                  <a:pt x="18135" y="6142702"/>
                </a:cubicBezTo>
                <a:cubicBezTo>
                  <a:pt x="15084" y="6132214"/>
                  <a:pt x="13495" y="6121344"/>
                  <a:pt x="13432" y="6110411"/>
                </a:cubicBezTo>
                <a:cubicBezTo>
                  <a:pt x="11690" y="6013324"/>
                  <a:pt x="15936" y="5916236"/>
                  <a:pt x="26145" y="5819669"/>
                </a:cubicBezTo>
                <a:cubicBezTo>
                  <a:pt x="31229" y="5760555"/>
                  <a:pt x="26017" y="5700423"/>
                  <a:pt x="42926" y="5641690"/>
                </a:cubicBezTo>
                <a:cubicBezTo>
                  <a:pt x="50337" y="5612565"/>
                  <a:pt x="54595" y="5582728"/>
                  <a:pt x="55638" y="5552700"/>
                </a:cubicBezTo>
                <a:cubicBezTo>
                  <a:pt x="60087" y="5479983"/>
                  <a:pt x="38603" y="5411588"/>
                  <a:pt x="18263" y="5343066"/>
                </a:cubicBezTo>
                <a:cubicBezTo>
                  <a:pt x="7456" y="5306707"/>
                  <a:pt x="-5384" y="5269459"/>
                  <a:pt x="2372" y="5231320"/>
                </a:cubicBezTo>
                <a:cubicBezTo>
                  <a:pt x="16076" y="5173655"/>
                  <a:pt x="23920" y="5114744"/>
                  <a:pt x="25763" y="5055502"/>
                </a:cubicBezTo>
                <a:cubicBezTo>
                  <a:pt x="25635" y="5012660"/>
                  <a:pt x="15338" y="4970962"/>
                  <a:pt x="18898" y="4928374"/>
                </a:cubicBezTo>
                <a:cubicBezTo>
                  <a:pt x="27073" y="4845715"/>
                  <a:pt x="29157" y="4762561"/>
                  <a:pt x="25127" y="4679584"/>
                </a:cubicBezTo>
                <a:cubicBezTo>
                  <a:pt x="25077" y="4646429"/>
                  <a:pt x="28776" y="4613376"/>
                  <a:pt x="36187" y="4581060"/>
                </a:cubicBezTo>
                <a:cubicBezTo>
                  <a:pt x="45493" y="4524043"/>
                  <a:pt x="47464" y="4466060"/>
                  <a:pt x="42036" y="4408547"/>
                </a:cubicBezTo>
                <a:cubicBezTo>
                  <a:pt x="36060" y="4341932"/>
                  <a:pt x="18263" y="4276334"/>
                  <a:pt x="13685" y="4209719"/>
                </a:cubicBezTo>
                <a:cubicBezTo>
                  <a:pt x="6694" y="4099371"/>
                  <a:pt x="16610" y="3989024"/>
                  <a:pt x="26398" y="3879186"/>
                </a:cubicBezTo>
                <a:cubicBezTo>
                  <a:pt x="34026" y="3808731"/>
                  <a:pt x="36060" y="3737781"/>
                  <a:pt x="32501" y="3667009"/>
                </a:cubicBezTo>
                <a:cubicBezTo>
                  <a:pt x="28051" y="3610818"/>
                  <a:pt x="21059" y="3554755"/>
                  <a:pt x="19788" y="3498437"/>
                </a:cubicBezTo>
                <a:cubicBezTo>
                  <a:pt x="17627" y="3398006"/>
                  <a:pt x="18390" y="3297701"/>
                  <a:pt x="24237" y="3197143"/>
                </a:cubicBezTo>
                <a:cubicBezTo>
                  <a:pt x="27162" y="3146928"/>
                  <a:pt x="32119" y="3096966"/>
                  <a:pt x="34026" y="3046242"/>
                </a:cubicBezTo>
                <a:cubicBezTo>
                  <a:pt x="35933" y="2995518"/>
                  <a:pt x="40001" y="2944413"/>
                  <a:pt x="28433" y="2894578"/>
                </a:cubicBezTo>
                <a:cubicBezTo>
                  <a:pt x="8855" y="2810038"/>
                  <a:pt x="23220" y="2725879"/>
                  <a:pt x="27415" y="2641593"/>
                </a:cubicBezTo>
                <a:cubicBezTo>
                  <a:pt x="29958" y="2589217"/>
                  <a:pt x="45214" y="2535568"/>
                  <a:pt x="31738" y="2484717"/>
                </a:cubicBezTo>
                <a:cubicBezTo>
                  <a:pt x="10507" y="2405008"/>
                  <a:pt x="24492" y="2326951"/>
                  <a:pt x="31738" y="2248513"/>
                </a:cubicBezTo>
                <a:cubicBezTo>
                  <a:pt x="40218" y="2174283"/>
                  <a:pt x="38768" y="2099252"/>
                  <a:pt x="27415" y="2025403"/>
                </a:cubicBezTo>
                <a:cubicBezTo>
                  <a:pt x="12986" y="1952165"/>
                  <a:pt x="12986" y="1876803"/>
                  <a:pt x="27415" y="1803565"/>
                </a:cubicBezTo>
                <a:cubicBezTo>
                  <a:pt x="39276" y="1743102"/>
                  <a:pt x="40598" y="1681038"/>
                  <a:pt x="31356" y="1620119"/>
                </a:cubicBezTo>
                <a:cubicBezTo>
                  <a:pt x="25127" y="1576514"/>
                  <a:pt x="13940" y="1533163"/>
                  <a:pt x="12414" y="1489558"/>
                </a:cubicBezTo>
                <a:cubicBezTo>
                  <a:pt x="9262" y="1398420"/>
                  <a:pt x="11118" y="1307167"/>
                  <a:pt x="18008" y="1216233"/>
                </a:cubicBezTo>
                <a:cubicBezTo>
                  <a:pt x="26017" y="1112496"/>
                  <a:pt x="41400" y="1009268"/>
                  <a:pt x="30721" y="904896"/>
                </a:cubicBezTo>
                <a:cubicBezTo>
                  <a:pt x="27162" y="869046"/>
                  <a:pt x="19661" y="833323"/>
                  <a:pt x="18771" y="797346"/>
                </a:cubicBezTo>
                <a:cubicBezTo>
                  <a:pt x="17118" y="730095"/>
                  <a:pt x="16737" y="663607"/>
                  <a:pt x="20169" y="593941"/>
                </a:cubicBezTo>
                <a:cubicBezTo>
                  <a:pt x="23602" y="524274"/>
                  <a:pt x="38348" y="451938"/>
                  <a:pt x="28433" y="383798"/>
                </a:cubicBezTo>
                <a:cubicBezTo>
                  <a:pt x="18516" y="315657"/>
                  <a:pt x="24873" y="248406"/>
                  <a:pt x="31229" y="181410"/>
                </a:cubicBezTo>
                <a:cubicBezTo>
                  <a:pt x="34344" y="149565"/>
                  <a:pt x="36410" y="118069"/>
                  <a:pt x="35854" y="86700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AC060-2B9B-7416-FC45-452AC5A30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A8E18C6-B322-5B42-9A41-08E978C39115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 descr="A logo for a university&#10;&#10;Description automatically generated">
            <a:extLst>
              <a:ext uri="{FF2B5EF4-FFF2-40B4-BE49-F238E27FC236}">
                <a16:creationId xmlns:a16="http://schemas.microsoft.com/office/drawing/2014/main" id="{CCF55C0B-5574-8524-7AAB-F70AB17EA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7" y="10"/>
            <a:ext cx="1459788" cy="130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1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68E77-9676-18D3-C435-6597EF67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8C6-B322-5B42-9A41-08E978C39115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45E332A5-2F6C-4B7F-0BCF-2E6E42C380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308776"/>
              </p:ext>
            </p:extLst>
          </p:nvPr>
        </p:nvGraphicFramePr>
        <p:xfrm>
          <a:off x="483042" y="1332597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5049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E95962-D38C-4E0F-AF96-22E157B9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8C6-B322-5B42-9A41-08E978C39115}" type="slidenum">
              <a:rPr lang="en-US" smtClean="0"/>
              <a:t>3</a:t>
            </a:fld>
            <a:endParaRPr lang="en-US"/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900656C4-0018-46D9-8358-2C575C358BCD}"/>
              </a:ext>
            </a:extLst>
          </p:cNvPr>
          <p:cNvSpPr/>
          <p:nvPr/>
        </p:nvSpPr>
        <p:spPr>
          <a:xfrm>
            <a:off x="633844" y="1278082"/>
            <a:ext cx="7876309" cy="4114800"/>
          </a:xfrm>
          <a:prstGeom prst="wedgeRoundRectCallou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3200" dirty="0">
                <a:solidFill>
                  <a:schemeClr val="tx1"/>
                </a:solidFill>
              </a:rPr>
              <a:t>‘A </a:t>
            </a:r>
            <a:r>
              <a:rPr lang="en-GB" sz="3200" b="1" dirty="0">
                <a:solidFill>
                  <a:schemeClr val="tx1"/>
                </a:solidFill>
              </a:rPr>
              <a:t>change </a:t>
            </a:r>
            <a:r>
              <a:rPr lang="en-GB" sz="3200" dirty="0">
                <a:solidFill>
                  <a:schemeClr val="tx1"/>
                </a:solidFill>
              </a:rPr>
              <a:t>in the </a:t>
            </a:r>
            <a:r>
              <a:rPr lang="en-GB" sz="3200" b="1" dirty="0">
                <a:solidFill>
                  <a:schemeClr val="tx1"/>
                </a:solidFill>
              </a:rPr>
              <a:t>language </a:t>
            </a:r>
            <a:r>
              <a:rPr lang="en-GB" sz="3200" dirty="0">
                <a:solidFill>
                  <a:schemeClr val="tx1"/>
                </a:solidFill>
              </a:rPr>
              <a:t>of</a:t>
            </a:r>
            <a:r>
              <a:rPr lang="en-GB" sz="3200" b="1" dirty="0">
                <a:solidFill>
                  <a:schemeClr val="tx1"/>
                </a:solidFill>
              </a:rPr>
              <a:t> instruction </a:t>
            </a:r>
            <a:r>
              <a:rPr lang="en-GB" sz="3200" dirty="0">
                <a:solidFill>
                  <a:schemeClr val="tx1"/>
                </a:solidFill>
              </a:rPr>
              <a:t>can […] be seen as an </a:t>
            </a:r>
            <a:r>
              <a:rPr lang="en-GB" sz="3200" b="1" dirty="0">
                <a:solidFill>
                  <a:schemeClr val="tx1"/>
                </a:solidFill>
              </a:rPr>
              <a:t>opportunity</a:t>
            </a:r>
            <a:r>
              <a:rPr lang="en-GB" sz="3200" dirty="0">
                <a:solidFill>
                  <a:schemeClr val="tx1"/>
                </a:solidFill>
              </a:rPr>
              <a:t> leading to consideration of </a:t>
            </a:r>
            <a:r>
              <a:rPr lang="en-GB" sz="3200" b="1" dirty="0">
                <a:solidFill>
                  <a:schemeClr val="tx1"/>
                </a:solidFill>
              </a:rPr>
              <a:t>other elements</a:t>
            </a:r>
            <a:r>
              <a:rPr lang="en-GB" sz="3200" dirty="0">
                <a:solidFill>
                  <a:schemeClr val="tx1"/>
                </a:solidFill>
              </a:rPr>
              <a:t> in the training of lecturers which help determine the </a:t>
            </a:r>
            <a:r>
              <a:rPr lang="en-GB" sz="3200" b="1" dirty="0">
                <a:solidFill>
                  <a:schemeClr val="tx1"/>
                </a:solidFill>
              </a:rPr>
              <a:t>quality </a:t>
            </a:r>
            <a:r>
              <a:rPr lang="en-GB" sz="3200" dirty="0">
                <a:solidFill>
                  <a:schemeClr val="tx1"/>
                </a:solidFill>
              </a:rPr>
              <a:t>of the</a:t>
            </a:r>
            <a:r>
              <a:rPr lang="en-GB" sz="3200" b="1" dirty="0">
                <a:solidFill>
                  <a:schemeClr val="tx1"/>
                </a:solidFill>
              </a:rPr>
              <a:t> education </a:t>
            </a:r>
            <a:r>
              <a:rPr lang="en-GB" sz="3200" dirty="0">
                <a:solidFill>
                  <a:schemeClr val="tx1"/>
                </a:solidFill>
              </a:rPr>
              <a:t>provided to students in</a:t>
            </a:r>
            <a:r>
              <a:rPr lang="en-GB" sz="3200" b="1" dirty="0">
                <a:solidFill>
                  <a:schemeClr val="tx1"/>
                </a:solidFill>
              </a:rPr>
              <a:t> international classrooms</a:t>
            </a:r>
            <a:r>
              <a:rPr lang="en-GB" sz="3200" dirty="0">
                <a:solidFill>
                  <a:schemeClr val="tx1"/>
                </a:solidFill>
              </a:rPr>
              <a:t>.’</a:t>
            </a:r>
          </a:p>
          <a:p>
            <a:pPr algn="just"/>
            <a:endParaRPr lang="en-GB" sz="2000" dirty="0">
              <a:solidFill>
                <a:schemeClr val="tx1"/>
              </a:solidFill>
            </a:endParaRPr>
          </a:p>
          <a:p>
            <a:pPr algn="r"/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(</a:t>
            </a:r>
            <a:r>
              <a:rPr lang="en-GB" sz="2000" dirty="0" err="1">
                <a:solidFill>
                  <a:schemeClr val="tx1"/>
                </a:solidFill>
              </a:rPr>
              <a:t>Dafouz</a:t>
            </a:r>
            <a:r>
              <a:rPr lang="en-GB" sz="2000" dirty="0">
                <a:solidFill>
                  <a:schemeClr val="tx1"/>
                </a:solidFill>
              </a:rPr>
              <a:t> et al, 2020, p. 327)</a:t>
            </a:r>
          </a:p>
        </p:txBody>
      </p:sp>
    </p:spTree>
    <p:extLst>
      <p:ext uri="{BB962C8B-B14F-4D97-AF65-F5344CB8AC3E}">
        <p14:creationId xmlns:p14="http://schemas.microsoft.com/office/powerpoint/2010/main" val="303131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4C5A63-9C9E-9990-6AEB-CEC9377D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endParaRPr lang="en-US" sz="3500" dirty="0"/>
          </a:p>
        </p:txBody>
      </p:sp>
      <p:pic>
        <p:nvPicPr>
          <p:cNvPr id="6" name="Picture 5" descr="Geometric shapes on a wooden background">
            <a:extLst>
              <a:ext uri="{FF2B5EF4-FFF2-40B4-BE49-F238E27FC236}">
                <a16:creationId xmlns:a16="http://schemas.microsoft.com/office/drawing/2014/main" id="{6324514B-3165-3C00-1728-D6012AABB3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02" r="34348" b="-2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986840-5AA5-13F9-C1FF-9ADECA829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9390" y="6356350"/>
            <a:ext cx="24003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A8E18C6-B322-5B42-9A41-08E978C3911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4D6AC-CA6A-D329-5D71-E0B2A6F7F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"/>
            <a:ext cx="4566879" cy="5742876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342900" lvl="1" indent="0">
              <a:lnSpc>
                <a:spcPct val="250000"/>
              </a:lnSpc>
              <a:buNone/>
            </a:pPr>
            <a:r>
              <a:rPr lang="en-US" sz="3200" dirty="0"/>
              <a:t>Language</a:t>
            </a:r>
          </a:p>
          <a:p>
            <a:pPr marL="342900" lvl="1" indent="0">
              <a:lnSpc>
                <a:spcPct val="250000"/>
              </a:lnSpc>
              <a:buNone/>
            </a:pPr>
            <a:r>
              <a:rPr lang="en-US" sz="3200" dirty="0"/>
              <a:t>Pedagogy</a:t>
            </a:r>
          </a:p>
          <a:p>
            <a:pPr marL="342900" lvl="1" indent="0">
              <a:lnSpc>
                <a:spcPct val="250000"/>
              </a:lnSpc>
              <a:buNone/>
            </a:pPr>
            <a:r>
              <a:rPr lang="en-US" sz="3200" dirty="0"/>
              <a:t>Communication</a:t>
            </a:r>
          </a:p>
          <a:p>
            <a:pPr marL="342900" lvl="1" indent="0">
              <a:lnSpc>
                <a:spcPct val="250000"/>
              </a:lnSpc>
              <a:buNone/>
            </a:pPr>
            <a:r>
              <a:rPr lang="en-US" sz="3200" dirty="0"/>
              <a:t>EMI awareness</a:t>
            </a:r>
          </a:p>
        </p:txBody>
      </p:sp>
    </p:spTree>
    <p:extLst>
      <p:ext uri="{BB962C8B-B14F-4D97-AF65-F5344CB8AC3E}">
        <p14:creationId xmlns:p14="http://schemas.microsoft.com/office/powerpoint/2010/main" val="188110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aze">
            <a:extLst>
              <a:ext uri="{FF2B5EF4-FFF2-40B4-BE49-F238E27FC236}">
                <a16:creationId xmlns:a16="http://schemas.microsoft.com/office/drawing/2014/main" id="{53FB0DE7-A979-484E-9C76-26A66C826A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15" r="30836" b="-1"/>
          <a:stretch/>
        </p:blipFill>
        <p:spPr>
          <a:xfrm>
            <a:off x="4577270" y="10"/>
            <a:ext cx="4566728" cy="685799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D4F0FE-BCE7-8989-62A4-C370A9FA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6700" y="6356350"/>
            <a:ext cx="109711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A8E18C6-B322-5B42-9A41-08E978C3911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203ADB-4393-DFBB-F897-DF559AE3A842}"/>
              </a:ext>
            </a:extLst>
          </p:cNvPr>
          <p:cNvSpPr txBox="1"/>
          <p:nvPr/>
        </p:nvSpPr>
        <p:spPr>
          <a:xfrm>
            <a:off x="10542" y="1297326"/>
            <a:ext cx="4566728" cy="42633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lvl="1" indent="0">
              <a:lnSpc>
                <a:spcPct val="300000"/>
              </a:lnSpc>
              <a:buNone/>
            </a:pPr>
            <a:r>
              <a:rPr lang="fr-LU" sz="3200" dirty="0"/>
              <a:t>Contextualisation</a:t>
            </a:r>
          </a:p>
          <a:p>
            <a:pPr marL="342900" lvl="1" indent="0">
              <a:lnSpc>
                <a:spcPct val="300000"/>
              </a:lnSpc>
              <a:buNone/>
            </a:pPr>
            <a:r>
              <a:rPr lang="fr-LU" sz="3200" dirty="0"/>
              <a:t>Affect</a:t>
            </a:r>
          </a:p>
          <a:p>
            <a:pPr marL="342900" lvl="1">
              <a:lnSpc>
                <a:spcPct val="300000"/>
              </a:lnSpc>
            </a:pPr>
            <a:r>
              <a:rPr lang="fr-LU" sz="3200" dirty="0" err="1"/>
              <a:t>Workload</a:t>
            </a:r>
            <a:endParaRPr lang="fr-LU" sz="3200" dirty="0"/>
          </a:p>
        </p:txBody>
      </p:sp>
    </p:spTree>
    <p:extLst>
      <p:ext uri="{BB962C8B-B14F-4D97-AF65-F5344CB8AC3E}">
        <p14:creationId xmlns:p14="http://schemas.microsoft.com/office/powerpoint/2010/main" val="549178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39E56-A94C-4F7C-DEB1-2E0A08493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412594"/>
            <a:ext cx="5248043" cy="598836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LU" sz="3200" dirty="0"/>
              <a:t>Institutional involvement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LU" sz="3200" dirty="0"/>
              <a:t>Local expertise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LU" sz="3200" dirty="0"/>
              <a:t>CPD</a:t>
            </a:r>
          </a:p>
          <a:p>
            <a:pPr marL="0" indent="0">
              <a:lnSpc>
                <a:spcPct val="150000"/>
              </a:lnSpc>
              <a:buNone/>
            </a:pPr>
            <a:endParaRPr lang="fr-LU" sz="3200" dirty="0"/>
          </a:p>
          <a:p>
            <a:pPr marL="0" indent="0">
              <a:lnSpc>
                <a:spcPct val="150000"/>
              </a:lnSpc>
              <a:buNone/>
            </a:pPr>
            <a:r>
              <a:rPr lang="fr-LU" sz="3200" dirty="0"/>
              <a:t>Lecturer involvement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LU" sz="3200" dirty="0"/>
              <a:t>Knowledge-centered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LU" sz="3200" dirty="0"/>
              <a:t>Peer learning &amp; support</a:t>
            </a:r>
            <a:endParaRPr lang="en-GB" sz="3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21FEABE-EE63-85A4-F46B-A69357C8E3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6121" y="350731"/>
            <a:ext cx="2193334" cy="2846496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3C21F8-6A0E-30B0-5A4E-2D7404683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8C6-B322-5B42-9A41-08E978C39115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4F0A5C-2575-FE28-D1BF-18F12E362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060" y="3241831"/>
            <a:ext cx="1989395" cy="315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0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C07DF-7D4B-491D-958A-928C806EA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8C6-B322-5B42-9A41-08E978C39115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BF5A99-BBDF-FCF8-8566-64CEE8A76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810" y="412836"/>
            <a:ext cx="4080380" cy="3132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CEC468-F393-FC16-06C3-26D5B1070769}"/>
              </a:ext>
            </a:extLst>
          </p:cNvPr>
          <p:cNvSpPr txBox="1"/>
          <p:nvPr/>
        </p:nvSpPr>
        <p:spPr>
          <a:xfrm>
            <a:off x="211873" y="3780264"/>
            <a:ext cx="873140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BE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Deroey</a:t>
            </a:r>
            <a:r>
              <a:rPr lang="nl-BE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K. L. B. (2023). English medium </a:t>
            </a:r>
            <a:r>
              <a:rPr lang="nl-BE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instruction</a:t>
            </a:r>
            <a:r>
              <a:rPr lang="nl-BE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nl-BE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lecturer</a:t>
            </a:r>
            <a:r>
              <a:rPr lang="nl-BE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training </a:t>
            </a:r>
            <a:r>
              <a:rPr lang="nl-BE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programmes</a:t>
            </a:r>
            <a:r>
              <a:rPr lang="nl-BE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: Content, delivery, </a:t>
            </a:r>
            <a:r>
              <a:rPr lang="nl-BE" sz="2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ways</a:t>
            </a:r>
            <a:r>
              <a:rPr lang="nl-BE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forward. </a:t>
            </a:r>
            <a:r>
              <a:rPr lang="nl-BE" sz="2000" i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Journal of English for Academic Purpose</a:t>
            </a:r>
            <a:r>
              <a:rPr lang="nl-BE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s, </a:t>
            </a:r>
            <a:r>
              <a:rPr lang="nl-BE" sz="2000" i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62, </a:t>
            </a:r>
            <a:r>
              <a:rPr lang="en-US" sz="2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101223, 1-16. </a:t>
            </a:r>
            <a:r>
              <a:rPr lang="nl-BE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  <a:hlinkClick r:id="rId4"/>
              </a:rPr>
              <a:t>doi.org/10.1016/j.jeap.2023.101223</a:t>
            </a:r>
            <a:endParaRPr lang="en-US" sz="20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Reference</a:t>
            </a:r>
          </a:p>
          <a:p>
            <a:pPr marL="0" indent="0">
              <a:buNone/>
            </a:pPr>
            <a:r>
              <a:rPr lang="en-GB" sz="2000" dirty="0" err="1"/>
              <a:t>Dafouz</a:t>
            </a:r>
            <a:r>
              <a:rPr lang="en-GB" sz="2000" dirty="0"/>
              <a:t>, E., Haines, K., &amp; </a:t>
            </a:r>
            <a:r>
              <a:rPr lang="en-GB" sz="2000" dirty="0" err="1"/>
              <a:t>Pagèze</a:t>
            </a:r>
            <a:r>
              <a:rPr lang="en-GB" sz="2000" dirty="0"/>
              <a:t>, J. (2020). Supporting educational developers in the era of internationalised higher education: insights from a European project. </a:t>
            </a:r>
            <a:r>
              <a:rPr lang="en-GB" sz="2000" i="1" dirty="0"/>
              <a:t>International Journal of Bilingual Education and Bilingualism, 23(3), 326-339.</a:t>
            </a:r>
          </a:p>
          <a:p>
            <a:pPr marL="0" indent="0">
              <a:buNone/>
            </a:pPr>
            <a:endParaRPr lang="en-GB" i="1" dirty="0"/>
          </a:p>
          <a:p>
            <a:pPr algn="r"/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katrien.deroey@uni.lu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i="1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351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7fcefb5-97cb-4be9-ae5c-6daea91c36c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690160AF932646B16DACEC1D7A6A7E" ma:contentTypeVersion="9" ma:contentTypeDescription="Crée un document." ma:contentTypeScope="" ma:versionID="cd1b4a1dadc34c02142f79cbca58af1d">
  <xsd:schema xmlns:xsd="http://www.w3.org/2001/XMLSchema" xmlns:xs="http://www.w3.org/2001/XMLSchema" xmlns:p="http://schemas.microsoft.com/office/2006/metadata/properties" xmlns:ns3="97fcefb5-97cb-4be9-ae5c-6daea91c36cd" xmlns:ns4="fd30b141-aa48-4b7c-bb78-1499d7e33bb6" targetNamespace="http://schemas.microsoft.com/office/2006/metadata/properties" ma:root="true" ma:fieldsID="0ef6828ef9c0ccdc294ca6a2b138631c" ns3:_="" ns4:_="">
    <xsd:import namespace="97fcefb5-97cb-4be9-ae5c-6daea91c36cd"/>
    <xsd:import namespace="fd30b141-aa48-4b7c-bb78-1499d7e33b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cefb5-97cb-4be9-ae5c-6daea91c36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0b141-aa48-4b7c-bb78-1499d7e33bb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61274B-E20B-46B2-97C2-20E5CEC644D7}">
  <ds:schemaRefs>
    <ds:schemaRef ds:uri="97fcefb5-97cb-4be9-ae5c-6daea91c36cd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fd30b141-aa48-4b7c-bb78-1499d7e33bb6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E1A0C72-31C1-4C04-A5C0-0421082EF7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3E471A-41F4-4D13-942A-BBD79D400D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fcefb5-97cb-4be9-ae5c-6daea91c36cd"/>
    <ds:schemaRef ds:uri="fd30b141-aa48-4b7c-bb78-1499d7e33b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2974</TotalTime>
  <Words>217</Words>
  <Application>Microsoft Office PowerPoint</Application>
  <PresentationFormat>On-screen Show (4:3)</PresentationFormat>
  <Paragraphs>45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Decolonising EMI lecturer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uni.lu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Katrien Deroey</dc:title>
  <dc:creator>Katrien DEROEY</dc:creator>
  <cp:lastModifiedBy>Katrien DEROEY</cp:lastModifiedBy>
  <cp:revision>290</cp:revision>
  <dcterms:created xsi:type="dcterms:W3CDTF">2015-04-13T10:47:43Z</dcterms:created>
  <dcterms:modified xsi:type="dcterms:W3CDTF">2023-09-07T10:05:41Z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0x01010000690160AF932646B16DACEC1D7A6A7E</vt:lpwstr>
  </property>
</Properties>
</file>