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56" r:id="rId5"/>
    <p:sldId id="258"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7" autoAdjust="0"/>
  </p:normalViewPr>
  <p:slideViewPr>
    <p:cSldViewPr snapToGrid="0">
      <p:cViewPr varScale="1">
        <p:scale>
          <a:sx n="86" d="100"/>
          <a:sy n="86" d="100"/>
        </p:scale>
        <p:origin x="562"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4632" y="13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69CE29-0112-4F30-B0F3-BC68797D1B6B}" type="datetime1">
              <a:rPr lang="fr-FR" smtClean="0"/>
              <a:t>30/10/2023</a:t>
            </a:fld>
            <a:endParaRPr lang="fr-FR"/>
          </a:p>
        </p:txBody>
      </p:sp>
      <p:sp>
        <p:nvSpPr>
          <p:cNvPr id="4" name="Espace réservé du pied de page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0AC623C-86E0-4A85-83FB-F4A716956FD4}" type="slidenum">
              <a:rPr lang="fr-FR" smtClean="0"/>
              <a:t>‹N°›</a:t>
            </a:fld>
            <a:endParaRPr lang="fr-FR"/>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A7D51-9406-42DD-8589-4B514C1B6E0A}" type="datetime1">
              <a:rPr lang="fr-FR" smtClean="0"/>
              <a:pPr/>
              <a:t>30/10/2023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37D7554-D10C-4E29-B8E6-BB7111FA614F}" type="slidenum">
              <a:rPr lang="fr-FR" noProof="0" smtClean="0"/>
              <a:t>‹N°›</a:t>
            </a:fld>
            <a:endParaRPr lang="fr-FR" noProof="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C37D7554-D10C-4E29-B8E6-BB7111FA614F}" type="slidenum">
              <a:rPr lang="fr-FR" smtClean="0"/>
              <a:t>1</a:t>
            </a:fld>
            <a:endParaRPr lang="fr-FR"/>
          </a:p>
        </p:txBody>
      </p:sp>
    </p:spTree>
    <p:extLst>
      <p:ext uri="{BB962C8B-B14F-4D97-AF65-F5344CB8AC3E}">
        <p14:creationId xmlns:p14="http://schemas.microsoft.com/office/powerpoint/2010/main" val="243285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C37D7554-D10C-4E29-B8E6-BB7111FA614F}" type="slidenum">
              <a:rPr lang="fr-FR" smtClean="0"/>
              <a:t>2</a:t>
            </a:fld>
            <a:endParaRPr lang="fr-FR"/>
          </a:p>
        </p:txBody>
      </p:sp>
    </p:spTree>
    <p:extLst>
      <p:ext uri="{BB962C8B-B14F-4D97-AF65-F5344CB8AC3E}">
        <p14:creationId xmlns:p14="http://schemas.microsoft.com/office/powerpoint/2010/main" val="407197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Espace réservé d’image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rtlCol="0"/>
          <a:lstStyle>
            <a:lvl1pPr marL="0" indent="0" algn="ctr">
              <a:buNone/>
              <a:defRPr/>
            </a:lvl1pPr>
          </a:lstStyle>
          <a:p>
            <a:pPr rtl="0"/>
            <a:r>
              <a:rPr lang="fr-FR" noProof="0"/>
              <a:t>Cliquez pour ajouter une photo</a:t>
            </a:r>
          </a:p>
        </p:txBody>
      </p:sp>
      <p:cxnSp>
        <p:nvCxnSpPr>
          <p:cNvPr id="15" name="Connecteur droit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Espace réservé du texte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rtlCol="0"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rtl="0"/>
            <a:r>
              <a:rPr lang="fr-FR" noProof="0"/>
              <a:t>Cliquez pour ajouter un nom</a:t>
            </a:r>
          </a:p>
        </p:txBody>
      </p:sp>
      <p:sp>
        <p:nvSpPr>
          <p:cNvPr id="12" name="Espace réservé du texte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rtlCol="0" anchor="ctr"/>
          <a:lstStyle>
            <a:lvl1pPr marL="0" indent="0">
              <a:lnSpc>
                <a:spcPct val="80000"/>
              </a:lnSpc>
              <a:spcBef>
                <a:spcPts val="0"/>
              </a:spcBef>
              <a:buNone/>
              <a:defRPr sz="1600" cap="all" spc="100" baseline="0">
                <a:solidFill>
                  <a:schemeClr val="accent1"/>
                </a:solidFill>
                <a:latin typeface="+mn-lt"/>
              </a:defRPr>
            </a:lvl1pPr>
          </a:lstStyle>
          <a:p>
            <a:pPr lvl="0" rtl="0"/>
            <a:r>
              <a:rPr lang="fr-FR" noProof="0"/>
              <a:t>Cliquez pour ajouter une date</a:t>
            </a:r>
          </a:p>
        </p:txBody>
      </p:sp>
      <p:sp>
        <p:nvSpPr>
          <p:cNvPr id="2" name="Titr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rtlCol="0" anchor="ctr"/>
          <a:lstStyle>
            <a:lvl1pPr>
              <a:lnSpc>
                <a:spcPct val="80000"/>
              </a:lnSpc>
              <a:defRPr sz="5000" spc="100" baseline="0">
                <a:solidFill>
                  <a:schemeClr val="accent5">
                    <a:lumMod val="20000"/>
                    <a:lumOff val="80000"/>
                  </a:schemeClr>
                </a:solidFill>
              </a:defRPr>
            </a:lvl1pPr>
          </a:lstStyle>
          <a:p>
            <a:pPr rtl="0"/>
            <a:r>
              <a:rPr lang="fr-FR" noProof="0"/>
              <a:t>Cliquez pour ajouter un titre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ison de Contoso avec la concurrence">
    <p:spTree>
      <p:nvGrpSpPr>
        <p:cNvPr id="1" name=""/>
        <p:cNvGrpSpPr/>
        <p:nvPr/>
      </p:nvGrpSpPr>
      <p:grpSpPr>
        <a:xfrm>
          <a:off x="0" y="0"/>
          <a:ext cx="0" cy="0"/>
          <a:chOff x="0" y="0"/>
          <a:chExt cx="0" cy="0"/>
        </a:xfrm>
      </p:grpSpPr>
      <p:sp>
        <p:nvSpPr>
          <p:cNvPr id="12" name="Espace réservé d’image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2A3F1E30-78A1-4D04-868B-2FF65A0CDB7B}"/>
              </a:ext>
            </a:extLst>
          </p:cNvPr>
          <p:cNvSpPr>
            <a:spLocks noGrp="1"/>
          </p:cNvSpPr>
          <p:nvPr>
            <p:ph type="dt" sz="half" idx="10"/>
          </p:nvPr>
        </p:nvSpPr>
        <p:spPr/>
        <p:txBody>
          <a:bodyPr rtlCol="0"/>
          <a:lstStyle/>
          <a:p>
            <a:pPr rtl="0"/>
            <a:r>
              <a:rPr lang="fr-FR" noProof="0"/>
              <a:t>8/05/20XX</a:t>
            </a:r>
          </a:p>
        </p:txBody>
      </p:sp>
      <p:sp>
        <p:nvSpPr>
          <p:cNvPr id="6" name="Espace réservé du numéro de diapositive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rtlCol="0"/>
          <a:lstStyle/>
          <a:p>
            <a:pPr rtl="0"/>
            <a:fld id="{18D65601-5AE2-46FC-B138-694DDD2B510D}" type="slidenum">
              <a:rPr lang="fr-FR" noProof="0" smtClean="0"/>
              <a:t>‹N°›</a:t>
            </a:fld>
            <a:endParaRPr lang="fr-FR" noProof="0"/>
          </a:p>
        </p:txBody>
      </p:sp>
      <p:sp>
        <p:nvSpPr>
          <p:cNvPr id="11" name="Espace réservé du contenu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fr-FR" noProof="0"/>
              <a:t>Cliquer pour ajouter du texte</a:t>
            </a:r>
          </a:p>
        </p:txBody>
      </p:sp>
      <p:sp>
        <p:nvSpPr>
          <p:cNvPr id="13" name="Espace réservé du contenu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fr-FR" noProof="0"/>
              <a:t>Cliquer pour ajouter du texte</a:t>
            </a:r>
          </a:p>
        </p:txBody>
      </p:sp>
      <p:sp>
        <p:nvSpPr>
          <p:cNvPr id="2" name="Titr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i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p>
            <a:pPr rtl="0"/>
            <a:r>
              <a:rPr lang="fr-FR" noProof="0"/>
              <a:t>8/05/20XX</a:t>
            </a:r>
          </a:p>
        </p:txBody>
      </p:sp>
      <p:sp>
        <p:nvSpPr>
          <p:cNvPr id="5" name="Espace réservé du pied de page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p>
            <a:pPr rtl="0"/>
            <a:fld id="{18D65601-5AE2-46FC-B138-694DDD2B510D}" type="slidenum">
              <a:rPr lang="fr-FR" noProof="0" smtClean="0"/>
              <a:t>‹N°›</a:t>
            </a:fld>
            <a:endParaRPr lang="fr-FR" noProof="0"/>
          </a:p>
        </p:txBody>
      </p:sp>
      <p:sp>
        <p:nvSpPr>
          <p:cNvPr id="15" name="Espace réservé du texte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16" name="Espace réservé du texte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17" name="Espace réservé du texte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18" name="Espace réservé du texte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19" name="Espace réservé du texte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0" name="Espace réservé du texte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1" name="Espace réservé du texte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2" name="Espace réservé du texte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3" name="Espace réservé du texte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4" name="Espace réservé du texte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5" name="Espace réservé du texte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6" name="Espace réservé du texte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7" name="Espace réservé du texte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8" name="Espace réservé du texte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29" name="Espace réservé du texte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0" name="Espace réservé du texte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1" name="Espace réservé du texte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2" name="Espace réservé du texte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3" name="Espace réservé du texte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4" name="Espace réservé du texte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5" name="Espace réservé du texte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6" name="Espace réservé du texte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7" name="Espace réservé du texte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38" name="Espace réservé du texte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fr-FR" noProof="0"/>
              <a:t>Cliquer pour ajouter du texte</a:t>
            </a:r>
          </a:p>
        </p:txBody>
      </p:sp>
      <p:sp>
        <p:nvSpPr>
          <p:cNvPr id="51" name="Espace réservé du texte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fr-FR" noProof="0"/>
              <a:t>Ajouter une année</a:t>
            </a:r>
          </a:p>
        </p:txBody>
      </p:sp>
      <p:sp>
        <p:nvSpPr>
          <p:cNvPr id="52" name="Espace réservé du texte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fr-FR" noProof="0"/>
              <a:t>Ajouter une année</a:t>
            </a:r>
          </a:p>
        </p:txBody>
      </p:sp>
      <p:sp>
        <p:nvSpPr>
          <p:cNvPr id="53" name="Espace réservé du texte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fr-FR" noProof="0"/>
              <a:t>Cliquer pour ajouter du texte</a:t>
            </a:r>
          </a:p>
        </p:txBody>
      </p:sp>
      <p:sp>
        <p:nvSpPr>
          <p:cNvPr id="54" name="Espace réservé du texte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fr-FR" noProof="0"/>
              <a:t>Cliquer pour ajouter du texte</a:t>
            </a:r>
          </a:p>
        </p:txBody>
      </p:sp>
      <p:sp>
        <p:nvSpPr>
          <p:cNvPr id="55" name="Espace réservé du texte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fr-FR" noProof="0"/>
              <a:t>Cliquer pour ajouter du texte</a:t>
            </a:r>
          </a:p>
        </p:txBody>
      </p:sp>
      <p:sp>
        <p:nvSpPr>
          <p:cNvPr id="56" name="Espace réservé du texte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fr-FR" noProof="0"/>
              <a:t>Cliquer pour ajouter du texte</a:t>
            </a:r>
          </a:p>
        </p:txBody>
      </p:sp>
      <p:sp>
        <p:nvSpPr>
          <p:cNvPr id="57" name="Espace réservé du texte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rtlCol="0" anchor="b"/>
          <a:lstStyle>
            <a:lvl1pPr marL="0" indent="0" algn="ctr">
              <a:lnSpc>
                <a:spcPct val="100000"/>
              </a:lnSpc>
              <a:spcBef>
                <a:spcPts val="0"/>
              </a:spcBef>
              <a:buNone/>
              <a:defRPr sz="1400" b="1" cap="none" spc="100" baseline="0">
                <a:solidFill>
                  <a:schemeClr val="accent6"/>
                </a:solidFill>
                <a:latin typeface="+mn-lt"/>
              </a:defRPr>
            </a:lvl1pPr>
          </a:lstStyle>
          <a:p>
            <a:pPr lvl="0" rtl="0"/>
            <a:r>
              <a:rPr lang="fr-FR" noProof="0"/>
              <a:t>Cliquer pour ajouter du texte</a:t>
            </a:r>
          </a:p>
        </p:txBody>
      </p:sp>
      <p:sp>
        <p:nvSpPr>
          <p:cNvPr id="58" name="Espace réservé du texte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fr-FR" noProof="0"/>
              <a:t>Cliquer pour ajouter du texte</a:t>
            </a:r>
          </a:p>
        </p:txBody>
      </p:sp>
      <p:cxnSp>
        <p:nvCxnSpPr>
          <p:cNvPr id="102" name="Connecteur droit 101">
            <a:extLst>
              <a:ext uri="{FF2B5EF4-FFF2-40B4-BE49-F238E27FC236}">
                <a16:creationId xmlns:a16="http://schemas.microsoft.com/office/drawing/2014/main" id="{F2334811-4848-4246-ACD8-273541203B2A}"/>
              </a:ext>
            </a:extLst>
          </p:cNvPr>
          <p:cNvCxnSpPr>
            <a:cxnSpLocks/>
          </p:cNvCxnSpPr>
          <p:nvPr userDrawn="1"/>
        </p:nvCxnSpPr>
        <p:spPr>
          <a:xfrm>
            <a:off x="0" y="755452"/>
            <a:ext cx="96676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rtlCol="0" anchor="ctr"/>
          <a:lstStyle>
            <a:lvl1pPr algn="r">
              <a:lnSpc>
                <a:spcPct val="125000"/>
              </a:lnSpc>
              <a:defRPr lang="en-US" sz="2400" spc="100" baseline="0">
                <a:solidFill>
                  <a:schemeClr val="accent1"/>
                </a:solidFill>
                <a:ea typeface="+mn-ea"/>
                <a:cs typeface="+mn-cs"/>
              </a:defRPr>
            </a:lvl1pPr>
          </a:lstStyle>
          <a:p>
            <a:pPr marL="0" lvl="0" indent="0" algn="r"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ncipaux points à reteni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Espace réservé d’image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rtlCol="0"/>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fr-FR" noProof="0"/>
              <a:t>8/05/20XX</a:t>
            </a:r>
          </a:p>
        </p:txBody>
      </p:sp>
      <p:sp>
        <p:nvSpPr>
          <p:cNvPr id="9" name="Espace réservé du contenu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fr-FR" noProof="0"/>
              <a:t>Cliquer pour ajouter du texte</a:t>
            </a:r>
          </a:p>
        </p:txBody>
      </p:sp>
      <p:sp>
        <p:nvSpPr>
          <p:cNvPr id="10" name="Espace réservé du pied de page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fr-FR" noProof="0"/>
              <a:t>Présentation pour conférence</a:t>
            </a:r>
          </a:p>
        </p:txBody>
      </p:sp>
      <p:sp>
        <p:nvSpPr>
          <p:cNvPr id="11" name="Espace réservé du numéro de diapositive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fr-FR" noProof="0" smtClean="0"/>
              <a:pPr rtl="0"/>
              <a:t>‹N°›</a:t>
            </a:fld>
            <a:endParaRPr lang="fr-FR" noProof="0"/>
          </a:p>
        </p:txBody>
      </p:sp>
      <p:cxnSp>
        <p:nvCxnSpPr>
          <p:cNvPr id="12" name="Connecteur droit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seils pour les entreprises">
    <p:spTree>
      <p:nvGrpSpPr>
        <p:cNvPr id="1" name=""/>
        <p:cNvGrpSpPr/>
        <p:nvPr/>
      </p:nvGrpSpPr>
      <p:grpSpPr>
        <a:xfrm>
          <a:off x="0" y="0"/>
          <a:ext cx="0" cy="0"/>
          <a:chOff x="0" y="0"/>
          <a:chExt cx="0" cy="0"/>
        </a:xfrm>
      </p:grpSpPr>
      <p:sp>
        <p:nvSpPr>
          <p:cNvPr id="7" name="Espace réservé d’image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rtlCol="0"/>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accent1"/>
                </a:solidFill>
              </a:defRPr>
            </a:lvl1pPr>
          </a:lstStyle>
          <a:p>
            <a:pPr rtl="0"/>
            <a:r>
              <a:rPr lang="fr-FR" noProof="0"/>
              <a:t>8/05/20XX</a:t>
            </a:r>
          </a:p>
        </p:txBody>
      </p:sp>
      <p:sp>
        <p:nvSpPr>
          <p:cNvPr id="5" name="Espace réservé du pied de page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lvl1pPr>
              <a:defRPr>
                <a:solidFill>
                  <a:schemeClr val="accent1"/>
                </a:solidFill>
              </a:defRPr>
            </a:lvl1p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lvl1pPr>
              <a:defRPr>
                <a:solidFill>
                  <a:schemeClr val="bg1"/>
                </a:solidFill>
              </a:defRPr>
            </a:lvl1pPr>
          </a:lstStyle>
          <a:p>
            <a:pPr rtl="0"/>
            <a:fld id="{18D65601-5AE2-46FC-B138-694DDD2B510D}" type="slidenum">
              <a:rPr lang="fr-FR" noProof="0" smtClean="0"/>
              <a:pPr rtl="0"/>
              <a:t>‹N°›</a:t>
            </a:fld>
            <a:endParaRPr lang="fr-FR" noProof="0"/>
          </a:p>
        </p:txBody>
      </p:sp>
      <p:sp>
        <p:nvSpPr>
          <p:cNvPr id="10" name="Espace réservé du contenu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fr-FR" noProof="0"/>
              <a:t>Cliquer pour ajouter du texte</a:t>
            </a:r>
          </a:p>
        </p:txBody>
      </p:sp>
      <p:cxnSp>
        <p:nvCxnSpPr>
          <p:cNvPr id="8" name="Connecteur droit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rtlCol="0" anchor="ctr"/>
          <a:lstStyle>
            <a:lvl1pPr algn="l">
              <a:lnSpc>
                <a:spcPct val="100000"/>
              </a:lnSpc>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citation à l’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Espace réservé d’image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fr-FR" noProof="0"/>
              <a:t>8/05/20XX</a:t>
            </a:r>
          </a:p>
        </p:txBody>
      </p:sp>
      <p:sp>
        <p:nvSpPr>
          <p:cNvPr id="8" name="Espace réservé du pied de page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fr-FR" noProof="0"/>
              <a:t>Présentation pour conférence</a:t>
            </a:r>
          </a:p>
        </p:txBody>
      </p:sp>
      <p:sp>
        <p:nvSpPr>
          <p:cNvPr id="9" name="Espace réservé du numéro de diapositive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fr-FR" noProof="0" smtClean="0"/>
              <a:pPr rtl="0"/>
              <a:t>‹N°›</a:t>
            </a:fld>
            <a:endParaRPr lang="fr-FR" noProof="0"/>
          </a:p>
        </p:txBody>
      </p:sp>
      <p:sp>
        <p:nvSpPr>
          <p:cNvPr id="11" name="Espace réservé du contenu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rtlCol="0"/>
          <a:lstStyle>
            <a:lvl1pPr marL="0" indent="0">
              <a:lnSpc>
                <a:spcPct val="150000"/>
              </a:lnSpc>
              <a:spcBef>
                <a:spcPts val="0"/>
              </a:spcBef>
              <a:spcAft>
                <a:spcPts val="1200"/>
              </a:spcAft>
              <a:buNone/>
              <a:defRPr sz="1400" spc="100" baseline="0">
                <a:solidFill>
                  <a:schemeClr val="bg1"/>
                </a:solidFill>
              </a:defRPr>
            </a:lvl1pPr>
          </a:lstStyle>
          <a:p>
            <a:pPr lvl="0" rtl="0"/>
            <a:r>
              <a:rPr lang="fr-FR" noProof="0"/>
              <a:t>Cliquer pour ajouter du texte</a:t>
            </a:r>
          </a:p>
        </p:txBody>
      </p:sp>
      <p:sp>
        <p:nvSpPr>
          <p:cNvPr id="2" name="Titr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rtlCol="0" anchor="ctr"/>
          <a:lstStyle>
            <a:lvl1pPr>
              <a:lnSpc>
                <a:spcPct val="100000"/>
              </a:lnSpc>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7" name="Espace réservé d’image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fr-FR" noProof="0"/>
              <a:t>8/05/20XX</a:t>
            </a:r>
          </a:p>
        </p:txBody>
      </p:sp>
      <p:sp>
        <p:nvSpPr>
          <p:cNvPr id="5" name="Espace réservé du pied de page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p>
            <a:pPr rtl="0"/>
            <a:fld id="{18D65601-5AE2-46FC-B138-694DDD2B510D}" type="slidenum">
              <a:rPr lang="fr-FR" noProof="0" smtClean="0"/>
              <a:t>‹N°›</a:t>
            </a:fld>
            <a:endParaRPr lang="fr-FR" noProof="0"/>
          </a:p>
        </p:txBody>
      </p:sp>
      <p:sp>
        <p:nvSpPr>
          <p:cNvPr id="9" name="Espace réservé du contenu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rtlCol="0"/>
          <a:lstStyle>
            <a:lvl1pPr marL="0" indent="0">
              <a:lnSpc>
                <a:spcPct val="125000"/>
              </a:lnSpc>
              <a:spcBef>
                <a:spcPts val="0"/>
              </a:spcBef>
              <a:spcAft>
                <a:spcPts val="1200"/>
              </a:spcAft>
              <a:buNone/>
              <a:defRPr sz="1400" spc="100" baseline="0">
                <a:solidFill>
                  <a:schemeClr val="accent1"/>
                </a:solidFill>
              </a:defRPr>
            </a:lvl1pPr>
          </a:lstStyle>
          <a:p>
            <a:pPr lvl="0" rtl="0"/>
            <a:r>
              <a:rPr lang="fr-FR" noProof="0"/>
              <a:t>Cliquer pour ajouter du texte</a:t>
            </a:r>
          </a:p>
        </p:txBody>
      </p:sp>
      <p:sp>
        <p:nvSpPr>
          <p:cNvPr id="2" name="Titr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29010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gramme">
    <p:spTree>
      <p:nvGrpSpPr>
        <p:cNvPr id="1" name=""/>
        <p:cNvGrpSpPr/>
        <p:nvPr/>
      </p:nvGrpSpPr>
      <p:grpSpPr>
        <a:xfrm>
          <a:off x="0" y="0"/>
          <a:ext cx="0" cy="0"/>
          <a:chOff x="0" y="0"/>
          <a:chExt cx="0" cy="0"/>
        </a:xfrm>
      </p:grpSpPr>
      <p:sp>
        <p:nvSpPr>
          <p:cNvPr id="10" name="Espace réservé d’image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rtlCol="0"/>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9A9D60F5-07EA-4D8F-AAFA-0F48CB78542E}"/>
              </a:ext>
            </a:extLst>
          </p:cNvPr>
          <p:cNvSpPr>
            <a:spLocks noGrp="1"/>
          </p:cNvSpPr>
          <p:nvPr>
            <p:ph type="dt" sz="half" idx="10"/>
          </p:nvPr>
        </p:nvSpPr>
        <p:spPr/>
        <p:txBody>
          <a:bodyPr rtlCol="0"/>
          <a:lstStyle/>
          <a:p>
            <a:pPr rtl="0"/>
            <a:r>
              <a:rPr lang="fr-FR" noProof="0"/>
              <a:t>8/05/20XX</a:t>
            </a:r>
          </a:p>
        </p:txBody>
      </p:sp>
      <p:sp>
        <p:nvSpPr>
          <p:cNvPr id="5" name="Espace réservé du pied de page 4">
            <a:extLst>
              <a:ext uri="{FF2B5EF4-FFF2-40B4-BE49-F238E27FC236}">
                <a16:creationId xmlns:a16="http://schemas.microsoft.com/office/drawing/2014/main" id="{73ED4C42-D293-4981-BA06-A4638BEE1641}"/>
              </a:ext>
            </a:extLst>
          </p:cNvPr>
          <p:cNvSpPr>
            <a:spLocks noGrp="1"/>
          </p:cNvSpPr>
          <p:nvPr>
            <p:ph type="ftr" sz="quarter" idx="11"/>
          </p:nvPr>
        </p:nvSpPr>
        <p:spPr/>
        <p:txBody>
          <a:bodyPr rtlCol="0"/>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rtlCol="0"/>
          <a:lstStyle/>
          <a:p>
            <a:pPr rtl="0"/>
            <a:fld id="{18D65601-5AE2-46FC-B138-694DDD2B510D}" type="slidenum">
              <a:rPr lang="fr-FR" noProof="0" smtClean="0"/>
              <a:t>‹N°›</a:t>
            </a:fld>
            <a:endParaRPr lang="fr-FR" noProof="0"/>
          </a:p>
        </p:txBody>
      </p:sp>
      <p:sp>
        <p:nvSpPr>
          <p:cNvPr id="16" name="Espace réservé du contenu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fr-FR" noProof="0"/>
              <a:t>Cliquer pour ajouter du texte</a:t>
            </a:r>
          </a:p>
        </p:txBody>
      </p:sp>
      <p:sp>
        <p:nvSpPr>
          <p:cNvPr id="2" name="Titr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du présentateu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Espace réservé d’image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rtlCol="0"/>
          <a:lstStyle>
            <a:lvl1pPr marL="0" indent="0" algn="ctr">
              <a:buNone/>
              <a:defRPr/>
            </a:lvl1pPr>
          </a:lstStyle>
          <a:p>
            <a:pPr rtl="0"/>
            <a:r>
              <a:rPr lang="fr-FR" noProof="0"/>
              <a:t>Cliquez pour ajouter une photo</a:t>
            </a:r>
          </a:p>
        </p:txBody>
      </p:sp>
      <p:sp>
        <p:nvSpPr>
          <p:cNvPr id="4" name="Espace réservé de la date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rtlCol="0"/>
          <a:lstStyle>
            <a:lvl1pPr>
              <a:defRPr>
                <a:solidFill>
                  <a:schemeClr val="accent5">
                    <a:lumMod val="20000"/>
                    <a:lumOff val="80000"/>
                  </a:schemeClr>
                </a:solidFill>
              </a:defRPr>
            </a:lvl1pPr>
          </a:lstStyle>
          <a:p>
            <a:pPr rtl="0"/>
            <a:r>
              <a:rPr lang="fr-FR" noProof="0"/>
              <a:t>8/05/20XX</a:t>
            </a:r>
          </a:p>
        </p:txBody>
      </p:sp>
      <p:sp>
        <p:nvSpPr>
          <p:cNvPr id="5" name="Espace réservé du pied de page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fr-FR" noProof="0" smtClean="0"/>
              <a:pPr rtl="0"/>
              <a:t>‹N°›</a:t>
            </a:fld>
            <a:endParaRPr lang="fr-FR" noProof="0"/>
          </a:p>
        </p:txBody>
      </p:sp>
      <p:sp>
        <p:nvSpPr>
          <p:cNvPr id="10" name="Espace réservé du texte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rtlCol="0" anchor="ctr"/>
          <a:lstStyle>
            <a:lvl1pPr marL="0" indent="0">
              <a:lnSpc>
                <a:spcPct val="80000"/>
              </a:lnSpc>
              <a:spcBef>
                <a:spcPts val="0"/>
              </a:spcBef>
              <a:buNone/>
              <a:defRPr sz="1600" b="1" spc="100" baseline="0">
                <a:solidFill>
                  <a:schemeClr val="accent1"/>
                </a:solidFill>
                <a:latin typeface="+mj-lt"/>
              </a:defRPr>
            </a:lvl1pPr>
          </a:lstStyle>
          <a:p>
            <a:pPr lvl="0" rtl="0"/>
            <a:r>
              <a:rPr lang="fr-FR" noProof="0"/>
              <a:t>Cliquez pour ajouter un nom</a:t>
            </a:r>
          </a:p>
        </p:txBody>
      </p:sp>
      <p:sp>
        <p:nvSpPr>
          <p:cNvPr id="11" name="Espace réservé du contenu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rtlCol="0"/>
          <a:lstStyle>
            <a:lvl1pPr marL="0" indent="0">
              <a:lnSpc>
                <a:spcPct val="150000"/>
              </a:lnSpc>
              <a:spcBef>
                <a:spcPts val="0"/>
              </a:spcBef>
              <a:spcAft>
                <a:spcPts val="1000"/>
              </a:spcAft>
              <a:buNone/>
              <a:defRPr sz="1400" spc="100" baseline="0"/>
            </a:lvl1pPr>
          </a:lstStyle>
          <a:p>
            <a:pPr lvl="0" rtl="0"/>
            <a:r>
              <a:rPr lang="fr-FR" noProof="0"/>
              <a:t>Cliquer pour ajouter du texte</a:t>
            </a:r>
          </a:p>
        </p:txBody>
      </p:sp>
      <p:cxnSp>
        <p:nvCxnSpPr>
          <p:cNvPr id="13" name="Connecteur droit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rtlCol="0" anchor="ctr"/>
          <a:lstStyle>
            <a:lvl1pPr algn="r">
              <a:defRPr lang="en-US" sz="2400" spc="100" baseline="0">
                <a:solidFill>
                  <a:schemeClr val="accent1"/>
                </a:solidFill>
                <a:ea typeface="+mn-ea"/>
                <a:cs typeface="+mn-cs"/>
              </a:defRPr>
            </a:lvl1pPr>
          </a:lstStyle>
          <a:p>
            <a:pPr marL="0" lvl="0" indent="0" algn="r" rtl="0">
              <a:lnSpc>
                <a:spcPct val="80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rs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fr-FR" noProof="0"/>
              <a:t>Modifiez le style du titre</a:t>
            </a:r>
          </a:p>
        </p:txBody>
      </p:sp>
      <p:sp>
        <p:nvSpPr>
          <p:cNvPr id="8" name="Espace réservé d’image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rtlCol="0"/>
          <a:lstStyle>
            <a:lvl1pPr marL="0" indent="0" algn="ctr">
              <a:buNone/>
              <a:defRPr/>
            </a:lvl1pPr>
          </a:lstStyle>
          <a:p>
            <a:pPr rtl="0"/>
            <a:r>
              <a:rPr lang="fr-FR" noProof="0"/>
              <a:t>Cliquez pour ajouter une photo</a:t>
            </a:r>
          </a:p>
        </p:txBody>
      </p:sp>
      <p:sp>
        <p:nvSpPr>
          <p:cNvPr id="10" name="Espace réservé du contenu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fr-FR" noProof="0"/>
              <a:t>Cliquer pour ajouter du texte</a:t>
            </a:r>
          </a:p>
        </p:txBody>
      </p:sp>
      <p:sp>
        <p:nvSpPr>
          <p:cNvPr id="5" name="Espace réservé de la date 4">
            <a:extLst>
              <a:ext uri="{FF2B5EF4-FFF2-40B4-BE49-F238E27FC236}">
                <a16:creationId xmlns:a16="http://schemas.microsoft.com/office/drawing/2014/main" id="{23CF9177-0C51-4496-B5AE-7ED4F8F3A170}"/>
              </a:ext>
            </a:extLst>
          </p:cNvPr>
          <p:cNvSpPr>
            <a:spLocks noGrp="1"/>
          </p:cNvSpPr>
          <p:nvPr>
            <p:ph type="dt" sz="half" idx="10"/>
          </p:nvPr>
        </p:nvSpPr>
        <p:spPr/>
        <p:txBody>
          <a:bodyPr rtlCol="0"/>
          <a:lstStyle>
            <a:lvl1pPr>
              <a:defRPr>
                <a:solidFill>
                  <a:schemeClr val="bg1"/>
                </a:solidFill>
              </a:defRPr>
            </a:lvl1pPr>
          </a:lstStyle>
          <a:p>
            <a:pPr rtl="0"/>
            <a:r>
              <a:rPr lang="fr-FR" noProof="0"/>
              <a:t>8/05/20XX</a:t>
            </a:r>
          </a:p>
        </p:txBody>
      </p:sp>
      <p:sp>
        <p:nvSpPr>
          <p:cNvPr id="6" name="Espace réservé du pied de page 5">
            <a:extLst>
              <a:ext uri="{FF2B5EF4-FFF2-40B4-BE49-F238E27FC236}">
                <a16:creationId xmlns:a16="http://schemas.microsoft.com/office/drawing/2014/main" id="{C57A035F-C837-4CCA-BB19-CE656F0576BD}"/>
              </a:ext>
            </a:extLst>
          </p:cNvPr>
          <p:cNvSpPr>
            <a:spLocks noGrp="1"/>
          </p:cNvSpPr>
          <p:nvPr>
            <p:ph type="ftr" sz="quarter" idx="11"/>
          </p:nvPr>
        </p:nvSpPr>
        <p:spPr/>
        <p:txBody>
          <a:bodyPr rtlCol="0"/>
          <a:lstStyle>
            <a:lvl1pPr>
              <a:defRPr>
                <a:solidFill>
                  <a:schemeClr val="accent1"/>
                </a:solidFill>
              </a:defRPr>
            </a:lvl1pPr>
          </a:lstStyle>
          <a:p>
            <a:pPr rtl="0"/>
            <a:r>
              <a:rPr lang="fr-FR" noProof="0"/>
              <a:t>Présentation pour conférence</a:t>
            </a:r>
          </a:p>
        </p:txBody>
      </p:sp>
      <p:sp>
        <p:nvSpPr>
          <p:cNvPr id="7" name="Espace réservé du numéro de diapositive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rtlCol="0"/>
          <a:lstStyle>
            <a:lvl1pPr>
              <a:defRPr>
                <a:solidFill>
                  <a:schemeClr val="accent1"/>
                </a:solidFill>
              </a:defRPr>
            </a:lvl1pPr>
          </a:lstStyle>
          <a:p>
            <a:pPr rtl="0"/>
            <a:fld id="{18D65601-5AE2-46FC-B138-694DDD2B510D}" type="slidenum">
              <a:rPr lang="fr-FR" noProof="0" smtClean="0"/>
              <a:pPr rtl="0"/>
              <a:t>‹N°›</a:t>
            </a:fld>
            <a:endParaRPr lang="fr-FR" noProof="0"/>
          </a:p>
        </p:txBody>
      </p:sp>
      <p:cxnSp>
        <p:nvCxnSpPr>
          <p:cNvPr id="12" name="Connecteur droit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s en petits groupes">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Espace réservé d’image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rtlCol="0"/>
          <a:lstStyle>
            <a:lvl1pPr marL="0" indent="0" algn="ctr">
              <a:buNone/>
              <a:defRPr/>
            </a:lvl1pPr>
          </a:lstStyle>
          <a:p>
            <a:pPr rtl="0"/>
            <a:r>
              <a:rPr lang="fr-FR" noProof="0"/>
              <a:t>Cliquez pour ajouter une photo</a:t>
            </a:r>
          </a:p>
        </p:txBody>
      </p:sp>
      <p:sp>
        <p:nvSpPr>
          <p:cNvPr id="7" name="Espace réservé de la date 6">
            <a:extLst>
              <a:ext uri="{FF2B5EF4-FFF2-40B4-BE49-F238E27FC236}">
                <a16:creationId xmlns:a16="http://schemas.microsoft.com/office/drawing/2014/main" id="{F080A53F-EFDF-40A3-B9E3-58EB0D3F3A84}"/>
              </a:ext>
            </a:extLst>
          </p:cNvPr>
          <p:cNvSpPr>
            <a:spLocks noGrp="1"/>
          </p:cNvSpPr>
          <p:nvPr>
            <p:ph type="dt" sz="half" idx="10"/>
          </p:nvPr>
        </p:nvSpPr>
        <p:spPr/>
        <p:txBody>
          <a:bodyPr rtlCol="0"/>
          <a:lstStyle/>
          <a:p>
            <a:pPr rtl="0"/>
            <a:r>
              <a:rPr lang="fr-FR" noProof="0"/>
              <a:t>8/05/20XX</a:t>
            </a:r>
          </a:p>
        </p:txBody>
      </p:sp>
      <p:sp>
        <p:nvSpPr>
          <p:cNvPr id="14" name="Espace réservé du contenu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fr-FR" noProof="0"/>
              <a:t>Cliquer pour ajouter du texte</a:t>
            </a:r>
          </a:p>
        </p:txBody>
      </p:sp>
      <p:sp>
        <p:nvSpPr>
          <p:cNvPr id="15" name="Espace réservé du pied de page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rtlCol="0"/>
          <a:lstStyle>
            <a:lvl1pPr algn="l">
              <a:defRPr>
                <a:solidFill>
                  <a:schemeClr val="bg1"/>
                </a:solidFill>
              </a:defRPr>
            </a:lvl1pPr>
          </a:lstStyle>
          <a:p>
            <a:pPr rtl="0"/>
            <a:r>
              <a:rPr lang="fr-FR" noProof="0"/>
              <a:t>Présentation pour conférence</a:t>
            </a:r>
          </a:p>
        </p:txBody>
      </p:sp>
      <p:sp>
        <p:nvSpPr>
          <p:cNvPr id="16" name="Espace réservé du numéro de diapositive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rtlCol="0"/>
          <a:lstStyle>
            <a:lvl1pPr>
              <a:defRPr>
                <a:solidFill>
                  <a:schemeClr val="bg1"/>
                </a:solidFill>
              </a:defRPr>
            </a:lvl1pPr>
          </a:lstStyle>
          <a:p>
            <a:pPr rtl="0"/>
            <a:fld id="{18D65601-5AE2-46FC-B138-694DDD2B510D}" type="slidenum">
              <a:rPr lang="fr-FR" noProof="0" smtClean="0"/>
              <a:pPr rtl="0"/>
              <a:t>‹N°›</a:t>
            </a:fld>
            <a:endParaRPr lang="fr-FR" noProof="0"/>
          </a:p>
        </p:txBody>
      </p:sp>
      <p:sp>
        <p:nvSpPr>
          <p:cNvPr id="2" name="Titr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itation">
    <p:spTree>
      <p:nvGrpSpPr>
        <p:cNvPr id="1" name=""/>
        <p:cNvGrpSpPr/>
        <p:nvPr/>
      </p:nvGrpSpPr>
      <p:grpSpPr>
        <a:xfrm>
          <a:off x="0" y="0"/>
          <a:ext cx="0" cy="0"/>
          <a:chOff x="0" y="0"/>
          <a:chExt cx="0" cy="0"/>
        </a:xfrm>
      </p:grpSpPr>
      <p:sp>
        <p:nvSpPr>
          <p:cNvPr id="6" name="Espace réservé d’image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7815"/>
            <a:ext cx="12192000" cy="6857999"/>
          </a:xfrm>
          <a:prstGeom prst="rect">
            <a:avLst/>
          </a:prstGeom>
          <a:solidFill>
            <a:schemeClr val="bg1">
              <a:lumMod val="95000"/>
            </a:schemeClr>
          </a:solidFill>
        </p:spPr>
        <p:txBody>
          <a:bodyPr rtlCol="0"/>
          <a:lstStyle>
            <a:lvl1pPr marL="0" indent="0" algn="ctr">
              <a:buNone/>
              <a:defRPr/>
            </a:lvl1pPr>
          </a:lstStyle>
          <a:p>
            <a:pPr rtl="0"/>
            <a:r>
              <a:rPr lang="fr-FR" noProof="0"/>
              <a:t>Cliquez pour ajouter une photo</a:t>
            </a:r>
          </a:p>
        </p:txBody>
      </p:sp>
      <p:sp>
        <p:nvSpPr>
          <p:cNvPr id="3" name="Espace réservé de la date 2">
            <a:extLst>
              <a:ext uri="{FF2B5EF4-FFF2-40B4-BE49-F238E27FC236}">
                <a16:creationId xmlns:a16="http://schemas.microsoft.com/office/drawing/2014/main" id="{9AB9DE71-7B7A-4473-ABD8-99575CAFB38F}"/>
              </a:ext>
            </a:extLst>
          </p:cNvPr>
          <p:cNvSpPr>
            <a:spLocks noGrp="1"/>
          </p:cNvSpPr>
          <p:nvPr>
            <p:ph type="dt" sz="half" idx="10"/>
          </p:nvPr>
        </p:nvSpPr>
        <p:spPr>
          <a:xfrm>
            <a:off x="838200" y="6364165"/>
            <a:ext cx="2743200" cy="365125"/>
          </a:xfrm>
        </p:spPr>
        <p:txBody>
          <a:bodyPr rtlCol="0"/>
          <a:lstStyle>
            <a:lvl1pPr>
              <a:defRPr>
                <a:solidFill>
                  <a:schemeClr val="bg1">
                    <a:lumMod val="95000"/>
                  </a:schemeClr>
                </a:solidFill>
              </a:defRPr>
            </a:lvl1pPr>
          </a:lstStyle>
          <a:p>
            <a:pPr rtl="0"/>
            <a:r>
              <a:rPr lang="fr-FR" noProof="0"/>
              <a:t>8/05/20XX</a:t>
            </a:r>
          </a:p>
        </p:txBody>
      </p:sp>
      <p:sp>
        <p:nvSpPr>
          <p:cNvPr id="4" name="Espace réservé du pied de page 3">
            <a:extLst>
              <a:ext uri="{FF2B5EF4-FFF2-40B4-BE49-F238E27FC236}">
                <a16:creationId xmlns:a16="http://schemas.microsoft.com/office/drawing/2014/main" id="{DAAA1C9B-284B-4C89-8743-52285AC95126}"/>
              </a:ext>
            </a:extLst>
          </p:cNvPr>
          <p:cNvSpPr>
            <a:spLocks noGrp="1"/>
          </p:cNvSpPr>
          <p:nvPr>
            <p:ph type="ftr" sz="quarter" idx="11"/>
          </p:nvPr>
        </p:nvSpPr>
        <p:spPr>
          <a:xfrm>
            <a:off x="4038600" y="6364165"/>
            <a:ext cx="4114800" cy="365125"/>
          </a:xfrm>
        </p:spPr>
        <p:txBody>
          <a:bodyPr rtlCol="0"/>
          <a:lstStyle>
            <a:lvl1pPr>
              <a:defRPr>
                <a:solidFill>
                  <a:schemeClr val="bg1">
                    <a:lumMod val="95000"/>
                  </a:schemeClr>
                </a:solidFill>
              </a:defRPr>
            </a:lvl1pPr>
          </a:lstStyle>
          <a:p>
            <a:pPr rtl="0"/>
            <a:r>
              <a:rPr lang="fr-FR" noProof="0"/>
              <a:t>Présentation pour conférence</a:t>
            </a:r>
          </a:p>
        </p:txBody>
      </p:sp>
      <p:sp>
        <p:nvSpPr>
          <p:cNvPr id="5" name="Espace réservé du numéro de diapositive 4">
            <a:extLst>
              <a:ext uri="{FF2B5EF4-FFF2-40B4-BE49-F238E27FC236}">
                <a16:creationId xmlns:a16="http://schemas.microsoft.com/office/drawing/2014/main" id="{8BC1FE06-5B3A-40E2-82AA-E4516ED2D558}"/>
              </a:ext>
            </a:extLst>
          </p:cNvPr>
          <p:cNvSpPr>
            <a:spLocks noGrp="1"/>
          </p:cNvSpPr>
          <p:nvPr>
            <p:ph type="sldNum" sz="quarter" idx="12"/>
          </p:nvPr>
        </p:nvSpPr>
        <p:spPr>
          <a:xfrm>
            <a:off x="8610600" y="6364165"/>
            <a:ext cx="2743200" cy="365125"/>
          </a:xfrm>
        </p:spPr>
        <p:txBody>
          <a:bodyPr rtlCol="0"/>
          <a:lstStyle>
            <a:lvl1pPr>
              <a:defRPr>
                <a:solidFill>
                  <a:schemeClr val="bg1">
                    <a:lumMod val="95000"/>
                  </a:schemeClr>
                </a:solidFill>
              </a:defRPr>
            </a:lvl1pPr>
          </a:lstStyle>
          <a:p>
            <a:pPr rtl="0"/>
            <a:fld id="{18D65601-5AE2-46FC-B138-694DDD2B510D}" type="slidenum">
              <a:rPr lang="fr-FR" noProof="0" smtClean="0"/>
              <a:pPr rtl="0"/>
              <a:t>‹N°›</a:t>
            </a:fld>
            <a:endParaRPr lang="fr-FR" noProof="0"/>
          </a:p>
        </p:txBody>
      </p:sp>
      <p:sp>
        <p:nvSpPr>
          <p:cNvPr id="7" name="Espace réservé du texte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63350"/>
            <a:ext cx="7981786" cy="2609103"/>
          </a:xfrm>
          <a:prstGeom prst="rect">
            <a:avLst/>
          </a:prstGeom>
        </p:spPr>
        <p:txBody>
          <a:bodyPr rtlCol="0" anchor="ctr"/>
          <a:lstStyle>
            <a:lvl1pPr marL="0" indent="0" algn="l">
              <a:lnSpc>
                <a:spcPct val="125000"/>
              </a:lnSpc>
              <a:spcBef>
                <a:spcPts val="0"/>
              </a:spcBef>
              <a:buNone/>
              <a:defRPr sz="3200" i="1" spc="100" baseline="0">
                <a:solidFill>
                  <a:schemeClr val="bg1"/>
                </a:solidFill>
                <a:latin typeface="+mj-lt"/>
              </a:defRPr>
            </a:lvl1pPr>
          </a:lstStyle>
          <a:p>
            <a:pPr lvl="0" rtl="0"/>
            <a:r>
              <a:rPr lang="fr-FR" noProof="0"/>
              <a:t>Cliquez pour ajouter un titre</a:t>
            </a:r>
          </a:p>
        </p:txBody>
      </p:sp>
      <p:sp>
        <p:nvSpPr>
          <p:cNvPr id="2" name="Titre 1">
            <a:extLst>
              <a:ext uri="{FF2B5EF4-FFF2-40B4-BE49-F238E27FC236}">
                <a16:creationId xmlns:a16="http://schemas.microsoft.com/office/drawing/2014/main" id="{648B1850-15F7-414E-B8F6-3A5B3D10B263}"/>
              </a:ext>
            </a:extLst>
          </p:cNvPr>
          <p:cNvSpPr>
            <a:spLocks noGrp="1"/>
          </p:cNvSpPr>
          <p:nvPr>
            <p:ph type="title"/>
          </p:nvPr>
        </p:nvSpPr>
        <p:spPr>
          <a:xfrm>
            <a:off x="5010083" y="5456390"/>
            <a:ext cx="4881563" cy="463550"/>
          </a:xfrm>
          <a:prstGeom prst="rect">
            <a:avLst/>
          </a:prstGeom>
        </p:spPr>
        <p:txBody>
          <a:bodyPr rtlCol="0"/>
          <a:lstStyle>
            <a:lvl1pPr algn="r">
              <a:defRPr lang="en-US" sz="1800" spc="100" baseline="0">
                <a:solidFill>
                  <a:schemeClr val="bg1"/>
                </a:solidFill>
                <a:latin typeface="+mn-lt"/>
                <a:ea typeface="+mn-ea"/>
                <a:cs typeface="+mn-cs"/>
              </a:defRPr>
            </a:lvl1pPr>
          </a:lstStyle>
          <a:p>
            <a:pPr marL="0" lvl="0" indent="0" algn="r" rtl="0">
              <a:spcBef>
                <a:spcPts val="100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ès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e la date 1">
            <a:extLst>
              <a:ext uri="{FF2B5EF4-FFF2-40B4-BE49-F238E27FC236}">
                <a16:creationId xmlns:a16="http://schemas.microsoft.com/office/drawing/2014/main" id="{195FA8B4-F9F3-4FF5-B11F-483A1B95EA11}"/>
              </a:ext>
            </a:extLst>
          </p:cNvPr>
          <p:cNvSpPr>
            <a:spLocks noGrp="1"/>
          </p:cNvSpPr>
          <p:nvPr>
            <p:ph type="dt" sz="half" idx="10"/>
          </p:nvPr>
        </p:nvSpPr>
        <p:spPr/>
        <p:txBody>
          <a:bodyPr rtlCol="0"/>
          <a:lstStyle>
            <a:lvl1pPr>
              <a:defRPr>
                <a:solidFill>
                  <a:schemeClr val="bg1"/>
                </a:solidFill>
              </a:defRPr>
            </a:lvl1pPr>
          </a:lstStyle>
          <a:p>
            <a:pPr rtl="0"/>
            <a:r>
              <a:rPr lang="fr-FR" noProof="0"/>
              <a:t>8/05/20XX</a:t>
            </a:r>
          </a:p>
        </p:txBody>
      </p:sp>
      <p:sp>
        <p:nvSpPr>
          <p:cNvPr id="3" name="Espace réservé du pied de page 2">
            <a:extLst>
              <a:ext uri="{FF2B5EF4-FFF2-40B4-BE49-F238E27FC236}">
                <a16:creationId xmlns:a16="http://schemas.microsoft.com/office/drawing/2014/main" id="{F97B8F04-28A5-462E-86DE-06C37E40589B}"/>
              </a:ext>
            </a:extLst>
          </p:cNvPr>
          <p:cNvSpPr>
            <a:spLocks noGrp="1"/>
          </p:cNvSpPr>
          <p:nvPr>
            <p:ph type="ftr" sz="quarter" idx="11"/>
          </p:nvPr>
        </p:nvSpPr>
        <p:spPr/>
        <p:txBody>
          <a:bodyPr rtlCol="0"/>
          <a:lstStyle>
            <a:lvl1pPr>
              <a:defRPr>
                <a:solidFill>
                  <a:schemeClr val="accent6">
                    <a:lumMod val="75000"/>
                  </a:schemeClr>
                </a:solidFill>
              </a:defRPr>
            </a:lvl1pPr>
          </a:lstStyle>
          <a:p>
            <a:pPr rtl="0"/>
            <a:r>
              <a:rPr lang="fr-FR" noProof="0"/>
              <a:t>Présentation pour conférence</a:t>
            </a:r>
          </a:p>
        </p:txBody>
      </p:sp>
      <p:sp>
        <p:nvSpPr>
          <p:cNvPr id="4" name="Espace réservé du numéro de diapositive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rtlCol="0"/>
          <a:lstStyle>
            <a:lvl1pPr>
              <a:defRPr>
                <a:solidFill>
                  <a:schemeClr val="accent6">
                    <a:lumMod val="75000"/>
                  </a:schemeClr>
                </a:solidFill>
              </a:defRPr>
            </a:lvl1pPr>
          </a:lstStyle>
          <a:p>
            <a:pPr rtl="0"/>
            <a:fld id="{18D65601-5AE2-46FC-B138-694DDD2B510D}" type="slidenum">
              <a:rPr lang="fr-FR" noProof="0" smtClean="0"/>
              <a:pPr rtl="0"/>
              <a:t>‹N°›</a:t>
            </a:fld>
            <a:endParaRPr lang="fr-FR" noProof="0"/>
          </a:p>
        </p:txBody>
      </p:sp>
      <p:sp>
        <p:nvSpPr>
          <p:cNvPr id="6" name="Espace réservé du contenu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fr-FR" noProof="0"/>
              <a:t>Cliquer pour ajouter du texte</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Espace réservé du contenu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fr-FR" noProof="0"/>
              <a:t>Cliquer pour ajouter du texte</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r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rtlCol="0" anchor="ctr"/>
          <a:lstStyle>
            <a:lvl1pPr algn="r">
              <a:defRPr lang="en-US" sz="2400" spc="100" baseline="0">
                <a:solidFill>
                  <a:schemeClr val="bg1"/>
                </a:solidFill>
                <a:ea typeface="+mn-ea"/>
                <a:cs typeface="+mn-cs"/>
              </a:defRPr>
            </a:lvl1pPr>
          </a:lstStyle>
          <a:p>
            <a:pPr marL="0" lvl="0" indent="0" algn="r" rtl="0">
              <a:lnSpc>
                <a:spcPct val="80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rcentage d’outils de communication">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8B06ACE2-BA16-48C7-A451-845668BC059A}"/>
              </a:ext>
            </a:extLst>
          </p:cNvPr>
          <p:cNvSpPr>
            <a:spLocks noGrp="1"/>
          </p:cNvSpPr>
          <p:nvPr>
            <p:ph type="dt" sz="half" idx="10"/>
          </p:nvPr>
        </p:nvSpPr>
        <p:spPr/>
        <p:txBody>
          <a:bodyPr rtlCol="0"/>
          <a:lstStyle/>
          <a:p>
            <a:pPr rtl="0"/>
            <a:r>
              <a:rPr lang="fr-FR" noProof="0"/>
              <a:t>8/05/20XX</a:t>
            </a:r>
          </a:p>
        </p:txBody>
      </p:sp>
      <p:sp>
        <p:nvSpPr>
          <p:cNvPr id="6" name="Espace réservé du pied de page 5">
            <a:extLst>
              <a:ext uri="{FF2B5EF4-FFF2-40B4-BE49-F238E27FC236}">
                <a16:creationId xmlns:a16="http://schemas.microsoft.com/office/drawing/2014/main" id="{009B479B-4CEB-47DB-903C-2E2D2445EB57}"/>
              </a:ext>
            </a:extLst>
          </p:cNvPr>
          <p:cNvSpPr>
            <a:spLocks noGrp="1"/>
          </p:cNvSpPr>
          <p:nvPr>
            <p:ph type="ftr" sz="quarter" idx="11"/>
          </p:nvPr>
        </p:nvSpPr>
        <p:spPr/>
        <p:txBody>
          <a:bodyPr rtlCol="0"/>
          <a:lstStyle/>
          <a:p>
            <a:pPr rtl="0"/>
            <a:r>
              <a:rPr lang="fr-FR" noProof="0"/>
              <a:t>Présentation pour conférence</a:t>
            </a:r>
          </a:p>
        </p:txBody>
      </p:sp>
      <p:sp>
        <p:nvSpPr>
          <p:cNvPr id="7" name="Espace réservé du numéro de diapositive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rtlCol="0"/>
          <a:lstStyle/>
          <a:p>
            <a:pPr rtl="0"/>
            <a:fld id="{18D65601-5AE2-46FC-B138-694DDD2B510D}" type="slidenum">
              <a:rPr lang="fr-FR" noProof="0" smtClean="0"/>
              <a:t>‹N°›</a:t>
            </a:fld>
            <a:endParaRPr lang="fr-FR" noProof="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9" name="Espace réservé du contenu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fr-FR" noProof="0"/>
              <a:t>Cliquer pour ajouter du texte</a:t>
            </a:r>
          </a:p>
        </p:txBody>
      </p:sp>
      <p:sp>
        <p:nvSpPr>
          <p:cNvPr id="20" name="Espace réservé du contenu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fr-FR" noProof="0"/>
              <a:t>Cliquer pour ajouter du texte</a:t>
            </a:r>
          </a:p>
        </p:txBody>
      </p:sp>
      <p:sp>
        <p:nvSpPr>
          <p:cNvPr id="21" name="Espace réservé du contenu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fr-FR" noProof="0"/>
              <a:t>Cliquer pour ajouter du texte</a:t>
            </a:r>
          </a:p>
        </p:txBody>
      </p:sp>
      <p:sp>
        <p:nvSpPr>
          <p:cNvPr id="22" name="Espace réservé du contenu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fr-FR" noProof="0"/>
              <a:t>Cliquer pour ajouter du texte</a:t>
            </a:r>
          </a:p>
        </p:txBody>
      </p:sp>
      <p:sp>
        <p:nvSpPr>
          <p:cNvPr id="37" name="Espace réservé du texte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fr-FR" noProof="0"/>
              <a:t>N° </a:t>
            </a:r>
          </a:p>
        </p:txBody>
      </p:sp>
      <p:sp>
        <p:nvSpPr>
          <p:cNvPr id="38" name="Espace réservé du texte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fr-FR" noProof="0"/>
              <a:t>N° </a:t>
            </a:r>
          </a:p>
        </p:txBody>
      </p:sp>
      <p:sp>
        <p:nvSpPr>
          <p:cNvPr id="39" name="Espace réservé du texte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fr-FR" noProof="0"/>
              <a:t>N° </a:t>
            </a:r>
          </a:p>
        </p:txBody>
      </p:sp>
      <p:sp>
        <p:nvSpPr>
          <p:cNvPr id="40" name="Espace réservé du texte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fr-FR" noProof="0"/>
              <a:t>N° </a:t>
            </a:r>
          </a:p>
        </p:txBody>
      </p:sp>
      <p:sp>
        <p:nvSpPr>
          <p:cNvPr id="2" name="Titr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éation de produits de qualité">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image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fr-FR" noProof="0"/>
              <a:t>Cliquez pour ajouter une photo</a:t>
            </a:r>
          </a:p>
        </p:txBody>
      </p:sp>
      <p:sp>
        <p:nvSpPr>
          <p:cNvPr id="5" name="Espace réservé de la date 4">
            <a:extLst>
              <a:ext uri="{FF2B5EF4-FFF2-40B4-BE49-F238E27FC236}">
                <a16:creationId xmlns:a16="http://schemas.microsoft.com/office/drawing/2014/main" id="{6F4198D5-23F4-441A-AD0A-C6CD015E997C}"/>
              </a:ext>
            </a:extLst>
          </p:cNvPr>
          <p:cNvSpPr>
            <a:spLocks noGrp="1"/>
          </p:cNvSpPr>
          <p:nvPr>
            <p:ph type="dt" sz="half" idx="10"/>
          </p:nvPr>
        </p:nvSpPr>
        <p:spPr/>
        <p:txBody>
          <a:bodyPr rtlCol="0"/>
          <a:lstStyle>
            <a:lvl1pPr>
              <a:defRPr>
                <a:solidFill>
                  <a:schemeClr val="bg1"/>
                </a:solidFill>
              </a:defRPr>
            </a:lvl1pPr>
          </a:lstStyle>
          <a:p>
            <a:pPr rtl="0"/>
            <a:r>
              <a:rPr lang="fr-FR" noProof="0"/>
              <a:t>8/05/20XX</a:t>
            </a:r>
          </a:p>
        </p:txBody>
      </p:sp>
      <p:sp>
        <p:nvSpPr>
          <p:cNvPr id="16" name="Espace réservé du contenu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rtlCol="0"/>
          <a:lstStyle>
            <a:lvl1pPr marL="0" indent="0">
              <a:lnSpc>
                <a:spcPct val="100000"/>
              </a:lnSpc>
              <a:spcBef>
                <a:spcPts val="0"/>
              </a:spcBef>
              <a:spcAft>
                <a:spcPts val="1200"/>
              </a:spcAft>
              <a:buNone/>
              <a:defRPr sz="1400" spc="100" baseline="0">
                <a:solidFill>
                  <a:schemeClr val="bg1"/>
                </a:solidFill>
              </a:defRPr>
            </a:lvl1pPr>
          </a:lstStyle>
          <a:p>
            <a:pPr lvl="0" rtl="0"/>
            <a:r>
              <a:rPr lang="fr-FR" noProof="0"/>
              <a:t>Cliquer pour ajouter du texte</a:t>
            </a:r>
          </a:p>
        </p:txBody>
      </p:sp>
      <p:sp>
        <p:nvSpPr>
          <p:cNvPr id="12" name="Espace réservé du pied de page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fr-FR" noProof="0"/>
              <a:t>Présentation pour conférence</a:t>
            </a:r>
          </a:p>
        </p:txBody>
      </p:sp>
      <p:sp>
        <p:nvSpPr>
          <p:cNvPr id="13" name="Espace réservé du numéro de diapositive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fr-FR" noProof="0" smtClean="0"/>
              <a:pPr rtl="0"/>
              <a:t>‹N°›</a:t>
            </a:fld>
            <a:endParaRPr lang="fr-FR" noProof="0"/>
          </a:p>
        </p:txBody>
      </p:sp>
      <p:sp>
        <p:nvSpPr>
          <p:cNvPr id="2" name="Titr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rtlCol="0" anchor="ctr"/>
          <a:lstStyle>
            <a:lvl1pPr>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fr-FR" noProof="0"/>
              <a:t>Modifiez le style du titre</a:t>
            </a:r>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pPr rtl="0"/>
            <a:r>
              <a:rPr lang="fr-FR" noProof="0"/>
              <a:t>8/05/20XX</a:t>
            </a:r>
          </a:p>
        </p:txBody>
      </p:sp>
      <p:sp>
        <p:nvSpPr>
          <p:cNvPr id="5" name="Espace réservé du pied de page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pPr rtl="0"/>
            <a:fld id="{18D65601-5AE2-46FC-B138-694DDD2B510D}" type="slidenum">
              <a:rPr lang="fr-FR" noProof="0" smtClean="0"/>
              <a:pPr rtl="0"/>
              <a:t>‹N°›</a:t>
            </a:fld>
            <a:endParaRPr lang="fr-FR" noProof="0"/>
          </a:p>
        </p:txBody>
      </p:sp>
      <p:sp>
        <p:nvSpPr>
          <p:cNvPr id="7" name="Zone de texte 6">
            <a:extLst>
              <a:ext uri="{FF2B5EF4-FFF2-40B4-BE49-F238E27FC236}">
                <a16:creationId xmlns:a16="http://schemas.microsoft.com/office/drawing/2014/main" id="{084DCE26-8B90-4B2C-883A-D5FFC365BF8A}"/>
              </a:ext>
            </a:extLst>
          </p:cNvPr>
          <p:cNvSpPr txBox="1"/>
          <p:nvPr userDrawn="1"/>
        </p:nvSpPr>
        <p:spPr>
          <a:xfrm>
            <a:off x="5637320" y="2974019"/>
            <a:ext cx="914400" cy="369332"/>
          </a:xfrm>
          <a:prstGeom prst="rect">
            <a:avLst/>
          </a:prstGeom>
          <a:noFill/>
        </p:spPr>
        <p:txBody>
          <a:bodyPr wrap="square" rtlCol="0">
            <a:spAutoFit/>
          </a:bodyPr>
          <a:lstStyle/>
          <a:p>
            <a:pPr rtl="0"/>
            <a:endParaRPr lang="fr-FR" noProof="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F9B274D2-774F-4C24-A448-1EFB461A95EA}"/>
              </a:ext>
            </a:extLst>
          </p:cNvPr>
          <p:cNvSpPr>
            <a:spLocks noGrp="1"/>
          </p:cNvSpPr>
          <p:nvPr>
            <p:ph type="title"/>
          </p:nvPr>
        </p:nvSpPr>
        <p:spPr>
          <a:xfrm>
            <a:off x="727579" y="2937214"/>
            <a:ext cx="8228694" cy="1626410"/>
          </a:xfrm>
        </p:spPr>
        <p:txBody>
          <a:bodyPr rtlCol="0"/>
          <a:lstStyle/>
          <a:p>
            <a:pPr algn="ctr" rtl="0"/>
            <a:r>
              <a:rPr lang="fr-FR" sz="3200" dirty="0"/>
              <a:t>« Après Dieu, peut tenir la vie de luy ». </a:t>
            </a:r>
            <a:br>
              <a:rPr lang="fr-FR" dirty="0"/>
            </a:br>
            <a:br>
              <a:rPr lang="fr-FR" dirty="0"/>
            </a:br>
            <a:r>
              <a:rPr lang="fr-FR" sz="4400" dirty="0"/>
              <a:t>Être médecin à la cour de Marie de Hongrie (1531-1558)</a:t>
            </a:r>
            <a:br>
              <a:rPr lang="fr-FR" sz="4400" dirty="0"/>
            </a:br>
            <a:endParaRPr lang="fr-FR" dirty="0"/>
          </a:p>
        </p:txBody>
      </p:sp>
      <p:sp>
        <p:nvSpPr>
          <p:cNvPr id="26" name="Espace réservé du texte 25">
            <a:extLst>
              <a:ext uri="{FF2B5EF4-FFF2-40B4-BE49-F238E27FC236}">
                <a16:creationId xmlns:a16="http://schemas.microsoft.com/office/drawing/2014/main" id="{C022D7CD-E026-4E29-BE4B-3FA7B1EB6A46}"/>
              </a:ext>
            </a:extLst>
          </p:cNvPr>
          <p:cNvSpPr>
            <a:spLocks noGrp="1"/>
          </p:cNvSpPr>
          <p:nvPr>
            <p:ph type="body" sz="quarter" idx="12"/>
          </p:nvPr>
        </p:nvSpPr>
        <p:spPr>
          <a:xfrm>
            <a:off x="6359337" y="5779363"/>
            <a:ext cx="2459114" cy="685430"/>
          </a:xfrm>
        </p:spPr>
        <p:txBody>
          <a:bodyPr rtlCol="0"/>
          <a:lstStyle/>
          <a:p>
            <a:pPr rtl="0"/>
            <a:r>
              <a:rPr lang="fr-FR" dirty="0"/>
              <a:t>Lison Vercammen, Doctorante ​</a:t>
            </a:r>
          </a:p>
        </p:txBody>
      </p:sp>
      <p:pic>
        <p:nvPicPr>
          <p:cNvPr id="1026" name="Picture 2" descr="Université du Luxembourg — Wikipédia">
            <a:extLst>
              <a:ext uri="{FF2B5EF4-FFF2-40B4-BE49-F238E27FC236}">
                <a16:creationId xmlns:a16="http://schemas.microsoft.com/office/drawing/2014/main" id="{93959E82-4C7E-93DC-B643-55BF58470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600" y="5637597"/>
            <a:ext cx="1275139" cy="1078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E4EF98-5B58-2566-F855-B132729ED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00" y="5740615"/>
            <a:ext cx="1714500" cy="436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act - History">
            <a:extLst>
              <a:ext uri="{FF2B5EF4-FFF2-40B4-BE49-F238E27FC236}">
                <a16:creationId xmlns:a16="http://schemas.microsoft.com/office/drawing/2014/main" id="{312253B4-14CF-44F3-2327-E51D90335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8639" y="6167021"/>
            <a:ext cx="1174262" cy="46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55BD583-BBD5-802C-A51E-1512CC0A052D}"/>
              </a:ext>
            </a:extLst>
          </p:cNvPr>
          <p:cNvSpPr>
            <a:spLocks noGrp="1"/>
          </p:cNvSpPr>
          <p:nvPr>
            <p:ph sz="quarter" idx="15"/>
          </p:nvPr>
        </p:nvSpPr>
        <p:spPr>
          <a:xfrm>
            <a:off x="1017111" y="1809615"/>
            <a:ext cx="9493233" cy="4291927"/>
          </a:xfrm>
        </p:spPr>
        <p:txBody>
          <a:bodyPr/>
          <a:lstStyle/>
          <a:p>
            <a:pPr marL="285750" indent="-285750">
              <a:buFont typeface="Wingdings" panose="05000000000000000000" pitchFamily="2" charset="2"/>
              <a:buChar char="v"/>
            </a:pPr>
            <a:r>
              <a:rPr lang="fr-LU" dirty="0"/>
              <a:t>Quelques remarques sur le recrutement d’officiers à la cour aux Pays-Bas :  </a:t>
            </a:r>
          </a:p>
          <a:p>
            <a:pPr marL="285750" indent="-285750">
              <a:buFont typeface="Arial" panose="020B0604020202020204" pitchFamily="34" charset="0"/>
              <a:buChar char="•"/>
            </a:pPr>
            <a:r>
              <a:rPr lang="fr-LU" dirty="0"/>
              <a:t>Deux ordres: licencier les anciens courtisans – favoriser les « gens dudit pais » </a:t>
            </a:r>
          </a:p>
          <a:p>
            <a:pPr marL="285750" indent="-285750">
              <a:buFont typeface="Arial" panose="020B0604020202020204" pitchFamily="34" charset="0"/>
              <a:buChar char="•"/>
            </a:pPr>
            <a:r>
              <a:rPr lang="fr-LU" dirty="0"/>
              <a:t>L’avènement de Marie de Hongrie : contourner et s’approprier l’approbation de l’empereur (Jacob van Aichoven) : 1 allemand – 1 italien – 4 « néerlandais » </a:t>
            </a:r>
          </a:p>
          <a:p>
            <a:pPr marL="285750" indent="-285750">
              <a:buFont typeface="Wingdings" panose="05000000000000000000" pitchFamily="2" charset="2"/>
              <a:buChar char="v"/>
            </a:pPr>
            <a:r>
              <a:rPr lang="fr-LU" dirty="0"/>
              <a:t>Le recrutement de médecins aux Pays-Bas: deux constats </a:t>
            </a:r>
          </a:p>
          <a:p>
            <a:pPr marL="285750" indent="-285750">
              <a:buFont typeface="Arial" panose="020B0604020202020204" pitchFamily="34" charset="0"/>
              <a:buChar char="•"/>
            </a:pPr>
            <a:r>
              <a:rPr lang="fr-LU" dirty="0"/>
              <a:t>Nomination en contexte d’acmé de la maladie (rythme) : les années 1533-1534 </a:t>
            </a:r>
          </a:p>
          <a:p>
            <a:pPr marL="285750" indent="-285750">
              <a:buFont typeface="Arial" panose="020B0604020202020204" pitchFamily="34" charset="0"/>
              <a:buChar char="•"/>
            </a:pPr>
            <a:r>
              <a:rPr lang="fr-LU" dirty="0"/>
              <a:t>Transferts d’un espace nobiliaire/ducal vers la cour de Marie de Hongrie</a:t>
            </a:r>
          </a:p>
          <a:p>
            <a:endParaRPr lang="fr-LU" dirty="0"/>
          </a:p>
          <a:p>
            <a:endParaRPr lang="fr-LU" dirty="0"/>
          </a:p>
        </p:txBody>
      </p:sp>
      <p:sp>
        <p:nvSpPr>
          <p:cNvPr id="5" name="Espace réservé du pied de page 4">
            <a:extLst>
              <a:ext uri="{FF2B5EF4-FFF2-40B4-BE49-F238E27FC236}">
                <a16:creationId xmlns:a16="http://schemas.microsoft.com/office/drawing/2014/main" id="{EB738B40-9825-F061-7AE9-C84A2D77BF62}"/>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05D6AB2D-E445-25D5-5B4E-0C0D1C73C1D5}"/>
              </a:ext>
            </a:extLst>
          </p:cNvPr>
          <p:cNvSpPr>
            <a:spLocks noGrp="1"/>
          </p:cNvSpPr>
          <p:nvPr>
            <p:ph type="sldNum" sz="quarter" idx="12"/>
          </p:nvPr>
        </p:nvSpPr>
        <p:spPr/>
        <p:txBody>
          <a:bodyPr/>
          <a:lstStyle/>
          <a:p>
            <a:pPr rtl="0"/>
            <a:fld id="{18D65601-5AE2-46FC-B138-694DDD2B510D}" type="slidenum">
              <a:rPr lang="fr-FR" noProof="0" smtClean="0"/>
              <a:pPr rtl="0"/>
              <a:t>10</a:t>
            </a:fld>
            <a:endParaRPr lang="fr-FR" noProof="0"/>
          </a:p>
        </p:txBody>
      </p:sp>
      <p:sp>
        <p:nvSpPr>
          <p:cNvPr id="7" name="Titre 6">
            <a:extLst>
              <a:ext uri="{FF2B5EF4-FFF2-40B4-BE49-F238E27FC236}">
                <a16:creationId xmlns:a16="http://schemas.microsoft.com/office/drawing/2014/main" id="{8452817E-B514-E225-D349-3EABD443BC8C}"/>
              </a:ext>
            </a:extLst>
          </p:cNvPr>
          <p:cNvSpPr>
            <a:spLocks noGrp="1"/>
          </p:cNvSpPr>
          <p:nvPr>
            <p:ph type="title"/>
          </p:nvPr>
        </p:nvSpPr>
        <p:spPr>
          <a:xfrm>
            <a:off x="1017111" y="527593"/>
            <a:ext cx="10326801" cy="521901"/>
          </a:xfrm>
        </p:spPr>
        <p:txBody>
          <a:bodyPr/>
          <a:lstStyle/>
          <a:p>
            <a:r>
              <a:rPr lang="fr-LU" dirty="0"/>
              <a:t>Le recrutement : « Experientia, Eruditio, Diligentia, Fide, Solertia »</a:t>
            </a:r>
            <a:endParaRPr lang="en-US" dirty="0"/>
          </a:p>
        </p:txBody>
      </p:sp>
    </p:spTree>
    <p:extLst>
      <p:ext uri="{BB962C8B-B14F-4D97-AF65-F5344CB8AC3E}">
        <p14:creationId xmlns:p14="http://schemas.microsoft.com/office/powerpoint/2010/main" val="310130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EA7C1D0B-3B10-8E6C-0899-FCE624BEECAB}"/>
              </a:ext>
            </a:extLst>
          </p:cNvPr>
          <p:cNvSpPr>
            <a:spLocks noGrp="1"/>
          </p:cNvSpPr>
          <p:nvPr>
            <p:ph type="ftr" sz="quarter" idx="11"/>
          </p:nvPr>
        </p:nvSpPr>
        <p:spPr/>
        <p:txBody>
          <a:bodyPr/>
          <a:lstStyle/>
          <a:p>
            <a:pPr rtl="0"/>
            <a:r>
              <a:rPr lang="fr-FR" noProof="0" dirty="0"/>
              <a:t>Présentation pour conférence</a:t>
            </a:r>
          </a:p>
        </p:txBody>
      </p:sp>
      <p:sp>
        <p:nvSpPr>
          <p:cNvPr id="6" name="Espace réservé du numéro de diapositive 5">
            <a:extLst>
              <a:ext uri="{FF2B5EF4-FFF2-40B4-BE49-F238E27FC236}">
                <a16:creationId xmlns:a16="http://schemas.microsoft.com/office/drawing/2014/main" id="{6660D192-5044-1EDD-012D-452DE3541109}"/>
              </a:ext>
            </a:extLst>
          </p:cNvPr>
          <p:cNvSpPr>
            <a:spLocks noGrp="1"/>
          </p:cNvSpPr>
          <p:nvPr>
            <p:ph type="sldNum" sz="quarter" idx="12"/>
          </p:nvPr>
        </p:nvSpPr>
        <p:spPr/>
        <p:txBody>
          <a:bodyPr/>
          <a:lstStyle/>
          <a:p>
            <a:pPr rtl="0"/>
            <a:fld id="{18D65601-5AE2-46FC-B138-694DDD2B510D}" type="slidenum">
              <a:rPr lang="fr-FR" noProof="0" smtClean="0"/>
              <a:pPr rtl="0"/>
              <a:t>11</a:t>
            </a:fld>
            <a:endParaRPr lang="fr-FR" noProof="0"/>
          </a:p>
        </p:txBody>
      </p:sp>
      <p:sp>
        <p:nvSpPr>
          <p:cNvPr id="7" name="Titre 6">
            <a:extLst>
              <a:ext uri="{FF2B5EF4-FFF2-40B4-BE49-F238E27FC236}">
                <a16:creationId xmlns:a16="http://schemas.microsoft.com/office/drawing/2014/main" id="{9EF13698-5183-32EE-E9DB-C5A55853441C}"/>
              </a:ext>
            </a:extLst>
          </p:cNvPr>
          <p:cNvSpPr>
            <a:spLocks noGrp="1"/>
          </p:cNvSpPr>
          <p:nvPr>
            <p:ph type="title"/>
          </p:nvPr>
        </p:nvSpPr>
        <p:spPr>
          <a:xfrm>
            <a:off x="927225" y="1746284"/>
            <a:ext cx="5722150" cy="469476"/>
          </a:xfrm>
        </p:spPr>
        <p:txBody>
          <a:bodyPr/>
          <a:lstStyle/>
          <a:p>
            <a:r>
              <a:rPr lang="fr-LU" dirty="0"/>
              <a:t>Le recrutement de Bernard de Valleperghes (1532-1533)</a:t>
            </a:r>
            <a:endParaRPr lang="en-US" dirty="0"/>
          </a:p>
        </p:txBody>
      </p:sp>
      <p:pic>
        <p:nvPicPr>
          <p:cNvPr id="9" name="Image 8">
            <a:extLst>
              <a:ext uri="{FF2B5EF4-FFF2-40B4-BE49-F238E27FC236}">
                <a16:creationId xmlns:a16="http://schemas.microsoft.com/office/drawing/2014/main" id="{F4816DE8-3D34-1826-E3E1-B9A2A48593F8}"/>
              </a:ext>
            </a:extLst>
          </p:cNvPr>
          <p:cNvPicPr>
            <a:picLocks noChangeAspect="1"/>
          </p:cNvPicPr>
          <p:nvPr/>
        </p:nvPicPr>
        <p:blipFill>
          <a:blip r:embed="rId2"/>
          <a:stretch>
            <a:fillRect/>
          </a:stretch>
        </p:blipFill>
        <p:spPr>
          <a:xfrm>
            <a:off x="1095613" y="2398970"/>
            <a:ext cx="2692687" cy="571176"/>
          </a:xfrm>
          <a:prstGeom prst="rect">
            <a:avLst/>
          </a:prstGeom>
        </p:spPr>
      </p:pic>
      <p:pic>
        <p:nvPicPr>
          <p:cNvPr id="11" name="Image 10">
            <a:extLst>
              <a:ext uri="{FF2B5EF4-FFF2-40B4-BE49-F238E27FC236}">
                <a16:creationId xmlns:a16="http://schemas.microsoft.com/office/drawing/2014/main" id="{4E3F4B2E-7A8A-3D15-62F2-53607EF85004}"/>
              </a:ext>
            </a:extLst>
          </p:cNvPr>
          <p:cNvPicPr>
            <a:picLocks noChangeAspect="1"/>
          </p:cNvPicPr>
          <p:nvPr/>
        </p:nvPicPr>
        <p:blipFill rotWithShape="1">
          <a:blip r:embed="rId3"/>
          <a:srcRect r="2456"/>
          <a:stretch/>
        </p:blipFill>
        <p:spPr>
          <a:xfrm>
            <a:off x="1095613" y="3071530"/>
            <a:ext cx="2668231" cy="1632650"/>
          </a:xfrm>
          <a:prstGeom prst="rect">
            <a:avLst/>
          </a:prstGeom>
        </p:spPr>
      </p:pic>
      <p:sp>
        <p:nvSpPr>
          <p:cNvPr id="15" name="ZoneTexte 14">
            <a:extLst>
              <a:ext uri="{FF2B5EF4-FFF2-40B4-BE49-F238E27FC236}">
                <a16:creationId xmlns:a16="http://schemas.microsoft.com/office/drawing/2014/main" id="{2C9C5FFA-F496-F312-555D-D218DE08E6E2}"/>
              </a:ext>
            </a:extLst>
          </p:cNvPr>
          <p:cNvSpPr txBox="1"/>
          <p:nvPr/>
        </p:nvSpPr>
        <p:spPr>
          <a:xfrm>
            <a:off x="362597" y="4842404"/>
            <a:ext cx="4485411" cy="1569660"/>
          </a:xfrm>
          <a:prstGeom prst="rect">
            <a:avLst/>
          </a:prstGeom>
          <a:noFill/>
        </p:spPr>
        <p:txBody>
          <a:bodyPr wrap="square">
            <a:spAutoFit/>
          </a:bodyPr>
          <a:lstStyle/>
          <a:p>
            <a:pPr algn="just"/>
            <a:r>
              <a:rPr lang="fr-FR" sz="1200" dirty="0"/>
              <a:t>« Au docteur Bernard </a:t>
            </a:r>
            <a:r>
              <a:rPr lang="fr-FR" sz="1200" dirty="0" err="1"/>
              <a:t>Walperye</a:t>
            </a:r>
            <a:r>
              <a:rPr lang="fr-FR" sz="1200" dirty="0"/>
              <a:t> médecin du </a:t>
            </a:r>
            <a:r>
              <a:rPr lang="fr-FR" sz="1200" b="1" dirty="0"/>
              <a:t>duc de Soria </a:t>
            </a:r>
            <a:r>
              <a:rPr lang="fr-FR" sz="1200" dirty="0"/>
              <a:t>la somme de quarante livres du pris de XL gros </a:t>
            </a:r>
            <a:r>
              <a:rPr lang="fr-FR" sz="1200" dirty="0" err="1"/>
              <a:t>monnoie</a:t>
            </a:r>
            <a:r>
              <a:rPr lang="fr-FR" sz="1200" dirty="0"/>
              <a:t> de Flandres la livre que par ordonnance de la </a:t>
            </a:r>
            <a:r>
              <a:rPr lang="fr-FR" sz="1200" dirty="0" err="1"/>
              <a:t>Royne</a:t>
            </a:r>
            <a:r>
              <a:rPr lang="fr-FR" sz="1200" dirty="0"/>
              <a:t> ledit </a:t>
            </a:r>
            <a:r>
              <a:rPr lang="fr-FR" sz="1200" dirty="0" err="1"/>
              <a:t>penninckmaistre</a:t>
            </a:r>
            <a:r>
              <a:rPr lang="fr-FR" sz="1200" dirty="0"/>
              <a:t> luy a baillé et délivré parties pour </a:t>
            </a:r>
            <a:r>
              <a:rPr lang="fr-FR" sz="1200" b="1" dirty="0" err="1"/>
              <a:t>ung</a:t>
            </a:r>
            <a:r>
              <a:rPr lang="fr-FR" sz="1200" b="1" dirty="0"/>
              <a:t> don </a:t>
            </a:r>
            <a:r>
              <a:rPr lang="fr-FR" sz="1200" dirty="0"/>
              <a:t>que sa Majesté en a fait sans </a:t>
            </a:r>
            <a:r>
              <a:rPr lang="fr-FR" sz="1200" dirty="0" err="1"/>
              <a:t>aultre</a:t>
            </a:r>
            <a:r>
              <a:rPr lang="fr-FR" sz="1200" dirty="0"/>
              <a:t> </a:t>
            </a:r>
            <a:r>
              <a:rPr lang="fr-FR" sz="1200" dirty="0" err="1"/>
              <a:t>declaracion</a:t>
            </a:r>
            <a:r>
              <a:rPr lang="fr-FR" sz="1200" dirty="0"/>
              <a:t> comme il appert par la </a:t>
            </a:r>
            <a:r>
              <a:rPr lang="fr-FR" sz="1200" dirty="0" err="1"/>
              <a:t>mesme</a:t>
            </a:r>
            <a:r>
              <a:rPr lang="fr-FR" sz="1200" dirty="0"/>
              <a:t> ordonnance </a:t>
            </a:r>
            <a:r>
              <a:rPr lang="fr-FR" sz="1200" dirty="0" err="1"/>
              <a:t>contenans</a:t>
            </a:r>
            <a:r>
              <a:rPr lang="fr-FR" sz="1200" dirty="0"/>
              <a:t> sans </a:t>
            </a:r>
            <a:r>
              <a:rPr lang="fr-FR" sz="1200" dirty="0" err="1"/>
              <a:t>aultre</a:t>
            </a:r>
            <a:r>
              <a:rPr lang="fr-FR" sz="1200" dirty="0"/>
              <a:t> enseigne </a:t>
            </a:r>
            <a:r>
              <a:rPr lang="fr-FR" sz="1200" dirty="0" err="1"/>
              <a:t>signee</a:t>
            </a:r>
            <a:r>
              <a:rPr lang="fr-FR" sz="1200" dirty="0"/>
              <a:t> de ladite </a:t>
            </a:r>
            <a:r>
              <a:rPr lang="fr-FR" sz="1200" dirty="0" err="1"/>
              <a:t>Royne</a:t>
            </a:r>
            <a:r>
              <a:rPr lang="fr-FR" sz="1200" dirty="0"/>
              <a:t> le VIe jour de novembre </a:t>
            </a:r>
            <a:r>
              <a:rPr lang="fr-FR" sz="1200" dirty="0" err="1"/>
              <a:t>XV</a:t>
            </a:r>
            <a:r>
              <a:rPr lang="fr-FR" sz="1200" baseline="30000" dirty="0" err="1"/>
              <a:t>c</a:t>
            </a:r>
            <a:r>
              <a:rPr lang="fr-FR" sz="1200" dirty="0" err="1"/>
              <a:t>XXXII</a:t>
            </a:r>
            <a:r>
              <a:rPr lang="fr-FR" sz="1200" dirty="0"/>
              <a:t> pour ce </a:t>
            </a:r>
            <a:r>
              <a:rPr lang="fr-FR" sz="1200" dirty="0" err="1"/>
              <a:t>ycy</a:t>
            </a:r>
            <a:r>
              <a:rPr lang="fr-FR" sz="1200" dirty="0"/>
              <a:t> la somme de XL livres » </a:t>
            </a:r>
            <a:endParaRPr lang="en-US" sz="1200" dirty="0"/>
          </a:p>
        </p:txBody>
      </p:sp>
      <p:sp>
        <p:nvSpPr>
          <p:cNvPr id="16" name="ZoneTexte 15">
            <a:extLst>
              <a:ext uri="{FF2B5EF4-FFF2-40B4-BE49-F238E27FC236}">
                <a16:creationId xmlns:a16="http://schemas.microsoft.com/office/drawing/2014/main" id="{BB5AE91E-0CFB-EA48-AE7F-0A10130595D9}"/>
              </a:ext>
            </a:extLst>
          </p:cNvPr>
          <p:cNvSpPr txBox="1"/>
          <p:nvPr/>
        </p:nvSpPr>
        <p:spPr>
          <a:xfrm>
            <a:off x="612558" y="6415801"/>
            <a:ext cx="4563123" cy="246221"/>
          </a:xfrm>
          <a:prstGeom prst="rect">
            <a:avLst/>
          </a:prstGeom>
          <a:noFill/>
        </p:spPr>
        <p:txBody>
          <a:bodyPr wrap="square" rtlCol="0">
            <a:spAutoFit/>
          </a:bodyPr>
          <a:lstStyle/>
          <a:p>
            <a:r>
              <a:rPr lang="fr-LU" sz="1000" dirty="0"/>
              <a:t>Lille, ADN, </a:t>
            </a:r>
            <a:r>
              <a:rPr lang="fr-LU" sz="1000" i="1" dirty="0"/>
              <a:t>Chambre des Comptes</a:t>
            </a:r>
            <a:r>
              <a:rPr lang="fr-LU" sz="1000" dirty="0"/>
              <a:t>, B3355, f° 230r</a:t>
            </a:r>
            <a:endParaRPr lang="en-US" sz="1000" dirty="0"/>
          </a:p>
        </p:txBody>
      </p:sp>
      <p:sp>
        <p:nvSpPr>
          <p:cNvPr id="17" name="ZoneTexte 16">
            <a:extLst>
              <a:ext uri="{FF2B5EF4-FFF2-40B4-BE49-F238E27FC236}">
                <a16:creationId xmlns:a16="http://schemas.microsoft.com/office/drawing/2014/main" id="{BD9C24AB-07E1-CEC6-E4B9-69B7EC58D9D0}"/>
              </a:ext>
            </a:extLst>
          </p:cNvPr>
          <p:cNvSpPr txBox="1"/>
          <p:nvPr/>
        </p:nvSpPr>
        <p:spPr>
          <a:xfrm>
            <a:off x="8461898" y="6412064"/>
            <a:ext cx="4563123" cy="246221"/>
          </a:xfrm>
          <a:prstGeom prst="rect">
            <a:avLst/>
          </a:prstGeom>
          <a:noFill/>
        </p:spPr>
        <p:txBody>
          <a:bodyPr wrap="square" rtlCol="0">
            <a:spAutoFit/>
          </a:bodyPr>
          <a:lstStyle/>
          <a:p>
            <a:r>
              <a:rPr lang="fr-LU" sz="1000" dirty="0"/>
              <a:t>Lille, ADN, </a:t>
            </a:r>
            <a:r>
              <a:rPr lang="fr-LU" sz="1000" i="1" dirty="0"/>
              <a:t>Chambre des Comptes</a:t>
            </a:r>
            <a:r>
              <a:rPr lang="fr-LU" sz="1000" dirty="0"/>
              <a:t>, B3356, f° 89v</a:t>
            </a:r>
            <a:endParaRPr lang="en-US" sz="1000" dirty="0"/>
          </a:p>
        </p:txBody>
      </p:sp>
      <p:pic>
        <p:nvPicPr>
          <p:cNvPr id="19" name="Image 18">
            <a:extLst>
              <a:ext uri="{FF2B5EF4-FFF2-40B4-BE49-F238E27FC236}">
                <a16:creationId xmlns:a16="http://schemas.microsoft.com/office/drawing/2014/main" id="{AD96B2F5-2552-1D5D-8C09-468F53197791}"/>
              </a:ext>
            </a:extLst>
          </p:cNvPr>
          <p:cNvPicPr>
            <a:picLocks noChangeAspect="1"/>
          </p:cNvPicPr>
          <p:nvPr/>
        </p:nvPicPr>
        <p:blipFill>
          <a:blip r:embed="rId4"/>
          <a:stretch>
            <a:fillRect/>
          </a:stretch>
        </p:blipFill>
        <p:spPr>
          <a:xfrm>
            <a:off x="7778625" y="1699930"/>
            <a:ext cx="3486150" cy="2743200"/>
          </a:xfrm>
          <a:prstGeom prst="rect">
            <a:avLst/>
          </a:prstGeom>
        </p:spPr>
      </p:pic>
      <p:sp>
        <p:nvSpPr>
          <p:cNvPr id="21" name="ZoneTexte 20">
            <a:extLst>
              <a:ext uri="{FF2B5EF4-FFF2-40B4-BE49-F238E27FC236}">
                <a16:creationId xmlns:a16="http://schemas.microsoft.com/office/drawing/2014/main" id="{0BFB501C-F8F4-09AB-FAFA-60E3C6C6C791}"/>
              </a:ext>
            </a:extLst>
          </p:cNvPr>
          <p:cNvSpPr txBox="1"/>
          <p:nvPr/>
        </p:nvSpPr>
        <p:spPr>
          <a:xfrm>
            <a:off x="6753688" y="4485958"/>
            <a:ext cx="5147816" cy="1938992"/>
          </a:xfrm>
          <a:prstGeom prst="rect">
            <a:avLst/>
          </a:prstGeom>
          <a:noFill/>
        </p:spPr>
        <p:txBody>
          <a:bodyPr wrap="square">
            <a:spAutoFit/>
          </a:bodyPr>
          <a:lstStyle/>
          <a:p>
            <a:pPr algn="just"/>
            <a:r>
              <a:rPr lang="fr-FR" sz="1200" dirty="0"/>
              <a:t>« A Messire Bernardin de </a:t>
            </a:r>
            <a:r>
              <a:rPr lang="fr-FR" sz="1200" dirty="0" err="1"/>
              <a:t>Walperghes</a:t>
            </a:r>
            <a:r>
              <a:rPr lang="fr-FR" sz="1200" dirty="0"/>
              <a:t>, docteur </a:t>
            </a:r>
            <a:r>
              <a:rPr lang="fr-FR" sz="1200" dirty="0" err="1"/>
              <a:t>medecin</a:t>
            </a:r>
            <a:r>
              <a:rPr lang="fr-FR" sz="1200" dirty="0"/>
              <a:t> a la </a:t>
            </a:r>
            <a:r>
              <a:rPr lang="fr-FR" sz="1200" dirty="0" err="1"/>
              <a:t>Royne</a:t>
            </a:r>
            <a:r>
              <a:rPr lang="fr-FR" sz="1200" dirty="0"/>
              <a:t> par ordonnance de sa Majesté la somme de quarante neuf livres dudit pris de XL gros </a:t>
            </a:r>
            <a:r>
              <a:rPr lang="fr-FR" sz="1200" dirty="0" err="1"/>
              <a:t>monnoie</a:t>
            </a:r>
            <a:r>
              <a:rPr lang="fr-FR" sz="1200" dirty="0"/>
              <a:t> de Flandres la livre de cause semblable à luy due pour ses </a:t>
            </a:r>
            <a:r>
              <a:rPr lang="fr-FR" sz="1200" dirty="0" err="1"/>
              <a:t>gaiges</a:t>
            </a:r>
            <a:r>
              <a:rPr lang="fr-FR" sz="1200" dirty="0"/>
              <a:t> a XVIII sols par jour pour avoir </a:t>
            </a:r>
            <a:r>
              <a:rPr lang="fr-FR" sz="1200" dirty="0" err="1"/>
              <a:t>vacque</a:t>
            </a:r>
            <a:r>
              <a:rPr lang="fr-FR" sz="1200" dirty="0"/>
              <a:t> et </a:t>
            </a:r>
            <a:r>
              <a:rPr lang="fr-FR" sz="1200" dirty="0" err="1"/>
              <a:t>servy</a:t>
            </a:r>
            <a:r>
              <a:rPr lang="fr-FR" sz="1200" dirty="0"/>
              <a:t> </a:t>
            </a:r>
            <a:r>
              <a:rPr lang="fr-FR" sz="1200" dirty="0" err="1"/>
              <a:t>sadite</a:t>
            </a:r>
            <a:r>
              <a:rPr lang="fr-FR" sz="1200" dirty="0"/>
              <a:t> Majesté depuis le </a:t>
            </a:r>
            <a:r>
              <a:rPr lang="fr-FR" sz="1200" dirty="0">
                <a:solidFill>
                  <a:srgbClr val="FF0000"/>
                </a:solidFill>
              </a:rPr>
              <a:t>VIIe jour du mois de May </a:t>
            </a:r>
            <a:r>
              <a:rPr lang="fr-FR" sz="1200" dirty="0"/>
              <a:t>audit an </a:t>
            </a:r>
            <a:r>
              <a:rPr lang="fr-FR" sz="1200" dirty="0" err="1"/>
              <a:t>XV</a:t>
            </a:r>
            <a:r>
              <a:rPr lang="fr-FR" sz="1200" baseline="30000" dirty="0" err="1"/>
              <a:t>c</a:t>
            </a:r>
            <a:r>
              <a:rPr lang="fr-FR" sz="1200" dirty="0" err="1"/>
              <a:t>XXXIII</a:t>
            </a:r>
            <a:r>
              <a:rPr lang="fr-FR" sz="1200" dirty="0"/>
              <a:t> jusques au </a:t>
            </a:r>
            <a:r>
              <a:rPr lang="fr-FR" sz="1200" dirty="0">
                <a:solidFill>
                  <a:srgbClr val="FF0000"/>
                </a:solidFill>
              </a:rPr>
              <a:t>dernier jour du mois de juillet </a:t>
            </a:r>
            <a:r>
              <a:rPr lang="fr-FR" sz="1200" dirty="0" err="1"/>
              <a:t>suyvant</a:t>
            </a:r>
            <a:r>
              <a:rPr lang="fr-FR" sz="1200" dirty="0"/>
              <a:t>, pendant lequel temps il n’a este compte par lesdits </a:t>
            </a:r>
            <a:r>
              <a:rPr lang="fr-FR" sz="1200" dirty="0" err="1"/>
              <a:t>rolles</a:t>
            </a:r>
            <a:r>
              <a:rPr lang="fr-FR" sz="1200" dirty="0"/>
              <a:t> ordinaires. Lequel docteur </a:t>
            </a:r>
            <a:r>
              <a:rPr lang="fr-FR" sz="1200" dirty="0" err="1"/>
              <a:t>medecin</a:t>
            </a:r>
            <a:r>
              <a:rPr lang="fr-FR" sz="1200" dirty="0"/>
              <a:t> sa </a:t>
            </a:r>
            <a:r>
              <a:rPr lang="fr-FR" sz="1200" dirty="0" err="1"/>
              <a:t>Majeste</a:t>
            </a:r>
            <a:r>
              <a:rPr lang="fr-FR" sz="1200" dirty="0"/>
              <a:t> depuis a </a:t>
            </a:r>
            <a:r>
              <a:rPr lang="fr-FR" sz="1200" b="1" dirty="0"/>
              <a:t>retenu audit </a:t>
            </a:r>
            <a:r>
              <a:rPr lang="fr-FR" sz="1200" b="1" dirty="0" err="1"/>
              <a:t>estat</a:t>
            </a:r>
            <a:r>
              <a:rPr lang="fr-FR" sz="1200" b="1" dirty="0"/>
              <a:t> de son médecin </a:t>
            </a:r>
            <a:r>
              <a:rPr lang="fr-FR" sz="1200" dirty="0"/>
              <a:t>comme il appert par ordonnance signée de sa main et la </a:t>
            </a:r>
            <a:r>
              <a:rPr lang="fr-FR" sz="1200" dirty="0" err="1"/>
              <a:t>quictance</a:t>
            </a:r>
            <a:r>
              <a:rPr lang="fr-FR" sz="1200" dirty="0"/>
              <a:t> dudit docteur médecin en date du IIIe jour de juillet dudit an </a:t>
            </a:r>
            <a:r>
              <a:rPr lang="fr-FR" sz="1200" dirty="0" err="1"/>
              <a:t>XVcXXXIII</a:t>
            </a:r>
            <a:r>
              <a:rPr lang="fr-FR" sz="1200" dirty="0"/>
              <a:t> »</a:t>
            </a:r>
            <a:endParaRPr lang="en-US" sz="1200" dirty="0"/>
          </a:p>
        </p:txBody>
      </p:sp>
      <p:sp>
        <p:nvSpPr>
          <p:cNvPr id="22" name="Flèche : droite 21">
            <a:extLst>
              <a:ext uri="{FF2B5EF4-FFF2-40B4-BE49-F238E27FC236}">
                <a16:creationId xmlns:a16="http://schemas.microsoft.com/office/drawing/2014/main" id="{3E7F3FAD-B961-7689-64AB-A4E4903F3BE0}"/>
              </a:ext>
            </a:extLst>
          </p:cNvPr>
          <p:cNvSpPr/>
          <p:nvPr/>
        </p:nvSpPr>
        <p:spPr>
          <a:xfrm>
            <a:off x="5438313" y="5455454"/>
            <a:ext cx="577049" cy="323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95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750550F7-77BF-071C-71C1-5B3175627F99}"/>
              </a:ext>
            </a:extLst>
          </p:cNvPr>
          <p:cNvPicPr>
            <a:picLocks noChangeAspect="1"/>
          </p:cNvPicPr>
          <p:nvPr/>
        </p:nvPicPr>
        <p:blipFill rotWithShape="1">
          <a:blip r:embed="rId2">
            <a:clrChange>
              <a:clrFrom>
                <a:srgbClr val="BEC1B6"/>
              </a:clrFrom>
              <a:clrTo>
                <a:srgbClr val="BEC1B6">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rcRect l="8460" t="1991" r="5975" b="40323"/>
          <a:stretch/>
        </p:blipFill>
        <p:spPr>
          <a:xfrm>
            <a:off x="6494567" y="1615736"/>
            <a:ext cx="5637867" cy="5242264"/>
          </a:xfrm>
          <a:prstGeom prst="rect">
            <a:avLst/>
          </a:prstGeom>
          <a:ln>
            <a:noFill/>
          </a:ln>
          <a:effectLst>
            <a:softEdge rad="112500"/>
          </a:effectLst>
        </p:spPr>
      </p:pic>
      <p:sp>
        <p:nvSpPr>
          <p:cNvPr id="4" name="Espace réservé du contenu 3">
            <a:extLst>
              <a:ext uri="{FF2B5EF4-FFF2-40B4-BE49-F238E27FC236}">
                <a16:creationId xmlns:a16="http://schemas.microsoft.com/office/drawing/2014/main" id="{9618C345-85D1-8FF2-2717-AA53255F43A6}"/>
              </a:ext>
            </a:extLst>
          </p:cNvPr>
          <p:cNvSpPr>
            <a:spLocks noGrp="1"/>
          </p:cNvSpPr>
          <p:nvPr>
            <p:ph sz="quarter" idx="15"/>
          </p:nvPr>
        </p:nvSpPr>
        <p:spPr>
          <a:xfrm>
            <a:off x="1000486" y="2406041"/>
            <a:ext cx="5518744" cy="3512621"/>
          </a:xfrm>
        </p:spPr>
        <p:txBody>
          <a:bodyPr/>
          <a:lstStyle/>
          <a:p>
            <a:pPr marL="342900" indent="-342900">
              <a:buFont typeface="+mj-lt"/>
              <a:buAutoNum type="arabicPeriod"/>
            </a:pPr>
            <a:r>
              <a:rPr lang="fr-LU" dirty="0"/>
              <a:t>La correspondance de Nicola Olahus et Camillus Gilinus (avril-septembre 1534)</a:t>
            </a:r>
            <a:endParaRPr lang="en-US" dirty="0"/>
          </a:p>
        </p:txBody>
      </p:sp>
      <p:sp>
        <p:nvSpPr>
          <p:cNvPr id="6" name="Espace réservé du numéro de diapositive 5">
            <a:extLst>
              <a:ext uri="{FF2B5EF4-FFF2-40B4-BE49-F238E27FC236}">
                <a16:creationId xmlns:a16="http://schemas.microsoft.com/office/drawing/2014/main" id="{EBA6F526-3FF4-2C2F-014D-4661EBBA89F6}"/>
              </a:ext>
            </a:extLst>
          </p:cNvPr>
          <p:cNvSpPr>
            <a:spLocks noGrp="1"/>
          </p:cNvSpPr>
          <p:nvPr>
            <p:ph type="sldNum" sz="quarter" idx="12"/>
          </p:nvPr>
        </p:nvSpPr>
        <p:spPr/>
        <p:txBody>
          <a:bodyPr/>
          <a:lstStyle/>
          <a:p>
            <a:pPr rtl="0"/>
            <a:fld id="{18D65601-5AE2-46FC-B138-694DDD2B510D}" type="slidenum">
              <a:rPr lang="fr-FR" noProof="0" smtClean="0"/>
              <a:pPr rtl="0"/>
              <a:t>12</a:t>
            </a:fld>
            <a:endParaRPr lang="fr-FR" noProof="0"/>
          </a:p>
        </p:txBody>
      </p:sp>
      <p:sp>
        <p:nvSpPr>
          <p:cNvPr id="7" name="Titre 6">
            <a:extLst>
              <a:ext uri="{FF2B5EF4-FFF2-40B4-BE49-F238E27FC236}">
                <a16:creationId xmlns:a16="http://schemas.microsoft.com/office/drawing/2014/main" id="{DB433AA2-0D2F-C42C-90D2-FD54741F38BA}"/>
              </a:ext>
            </a:extLst>
          </p:cNvPr>
          <p:cNvSpPr>
            <a:spLocks noGrp="1"/>
          </p:cNvSpPr>
          <p:nvPr>
            <p:ph type="title"/>
          </p:nvPr>
        </p:nvSpPr>
        <p:spPr>
          <a:xfrm>
            <a:off x="785397" y="1761193"/>
            <a:ext cx="5592005" cy="469476"/>
          </a:xfrm>
        </p:spPr>
        <p:txBody>
          <a:bodyPr/>
          <a:lstStyle/>
          <a:p>
            <a:r>
              <a:rPr lang="fr-LU" dirty="0"/>
              <a:t>Le recrutement d’Angelo Candiano (mars-décembre 1534)</a:t>
            </a:r>
            <a:endParaRPr lang="en-US" dirty="0"/>
          </a:p>
        </p:txBody>
      </p:sp>
      <p:sp>
        <p:nvSpPr>
          <p:cNvPr id="13" name="ZoneTexte 12">
            <a:extLst>
              <a:ext uri="{FF2B5EF4-FFF2-40B4-BE49-F238E27FC236}">
                <a16:creationId xmlns:a16="http://schemas.microsoft.com/office/drawing/2014/main" id="{4437C2DE-637D-6825-254E-01FBE45680B1}"/>
              </a:ext>
            </a:extLst>
          </p:cNvPr>
          <p:cNvSpPr txBox="1"/>
          <p:nvPr/>
        </p:nvSpPr>
        <p:spPr>
          <a:xfrm>
            <a:off x="409376" y="3038967"/>
            <a:ext cx="6109854" cy="769441"/>
          </a:xfrm>
          <a:prstGeom prst="rect">
            <a:avLst/>
          </a:prstGeom>
          <a:noFill/>
        </p:spPr>
        <p:txBody>
          <a:bodyPr wrap="square">
            <a:spAutoFit/>
          </a:bodyPr>
          <a:lstStyle/>
          <a:p>
            <a:pPr algn="just"/>
            <a:r>
              <a:rPr lang="fr-FR" sz="1100" dirty="0"/>
              <a:t>« Salut, le </a:t>
            </a:r>
            <a:r>
              <a:rPr lang="fr-FR" sz="1100" b="1" dirty="0"/>
              <a:t>très illustre médecin </a:t>
            </a:r>
            <a:r>
              <a:rPr lang="fr-FR" sz="1100" dirty="0"/>
              <a:t>de ton chef que nous attendions avec un si grand désir s’est dirigé vers nous quelques jours après ton départ de [chez] nous. C’est vraiment un homme </a:t>
            </a:r>
            <a:r>
              <a:rPr lang="fr-FR" sz="1100" b="1" dirty="0"/>
              <a:t>digne</a:t>
            </a:r>
            <a:r>
              <a:rPr lang="fr-FR" sz="1100" dirty="0"/>
              <a:t>, comme il le semble, </a:t>
            </a:r>
            <a:r>
              <a:rPr lang="fr-FR" sz="1100" b="1" dirty="0"/>
              <a:t>à qui l’on confie la santé de la reine</a:t>
            </a:r>
            <a:r>
              <a:rPr lang="fr-FR" sz="1100" dirty="0"/>
              <a:t>. Et elle a déjà repris des forces à l’équitation. » </a:t>
            </a:r>
            <a:r>
              <a:rPr lang="en-US" sz="1100" dirty="0"/>
              <a:t>(Nicolas </a:t>
            </a:r>
            <a:r>
              <a:rPr lang="en-US" sz="1100" dirty="0" err="1"/>
              <a:t>Olah</a:t>
            </a:r>
            <a:r>
              <a:rPr lang="en-US" sz="1100" dirty="0"/>
              <a:t> à Camillus </a:t>
            </a:r>
            <a:r>
              <a:rPr lang="en-US" sz="1100" dirty="0" err="1"/>
              <a:t>Gilinus</a:t>
            </a:r>
            <a:r>
              <a:rPr lang="en-US" sz="1100" dirty="0"/>
              <a:t>, le 13 </a:t>
            </a:r>
            <a:r>
              <a:rPr lang="en-US" sz="1100" dirty="0" err="1"/>
              <a:t>avril</a:t>
            </a:r>
            <a:r>
              <a:rPr lang="en-US" sz="1100" dirty="0"/>
              <a:t> 1534) </a:t>
            </a:r>
          </a:p>
        </p:txBody>
      </p:sp>
      <p:sp>
        <p:nvSpPr>
          <p:cNvPr id="17" name="ZoneTexte 16">
            <a:extLst>
              <a:ext uri="{FF2B5EF4-FFF2-40B4-BE49-F238E27FC236}">
                <a16:creationId xmlns:a16="http://schemas.microsoft.com/office/drawing/2014/main" id="{AE62D64B-FE7D-228C-F132-149D9E7247A7}"/>
              </a:ext>
            </a:extLst>
          </p:cNvPr>
          <p:cNvSpPr txBox="1"/>
          <p:nvPr/>
        </p:nvSpPr>
        <p:spPr>
          <a:xfrm>
            <a:off x="409376" y="3831876"/>
            <a:ext cx="6103398" cy="1754326"/>
          </a:xfrm>
          <a:prstGeom prst="rect">
            <a:avLst/>
          </a:prstGeom>
          <a:noFill/>
        </p:spPr>
        <p:txBody>
          <a:bodyPr wrap="square">
            <a:spAutoFit/>
          </a:bodyPr>
          <a:lstStyle/>
          <a:p>
            <a:pPr algn="just"/>
            <a:r>
              <a:rPr lang="fr-BE" sz="1200" dirty="0">
                <a:effectLst/>
                <a:ea typeface="Calibri" panose="020F0502020204030204" pitchFamily="34" charset="0"/>
              </a:rPr>
              <a:t>« Notre Candianus est revenu de chez la reine et est </a:t>
            </a:r>
            <a:r>
              <a:rPr lang="fr-BE" sz="1200" b="1" dirty="0">
                <a:effectLst/>
                <a:ea typeface="Calibri" panose="020F0502020204030204" pitchFamily="34" charset="0"/>
              </a:rPr>
              <a:t>d’autant mieux traité chez vous tous qu’il en a oublié complètement non seulement ses amis, mais aussi sa femme et sa patrie</a:t>
            </a:r>
            <a:r>
              <a:rPr lang="fr-BE" sz="1200" dirty="0">
                <a:effectLst/>
                <a:ea typeface="Calibri" panose="020F0502020204030204" pitchFamily="34" charset="0"/>
              </a:rPr>
              <a:t>. En effet, il a été accueilli avec tant d’empressement, avec </a:t>
            </a:r>
            <a:r>
              <a:rPr lang="fr-BE" sz="1200" b="1" dirty="0">
                <a:effectLst/>
                <a:ea typeface="Calibri" panose="020F0502020204030204" pitchFamily="34" charset="0"/>
              </a:rPr>
              <a:t>une si grande bienveillance</a:t>
            </a:r>
            <a:r>
              <a:rPr lang="fr-BE" sz="1200" dirty="0">
                <a:effectLst/>
                <a:ea typeface="Calibri" panose="020F0502020204030204" pitchFamily="34" charset="0"/>
              </a:rPr>
              <a:t>, la reine a compris l’homme, qu’il ne parle rien d’autre que de la </a:t>
            </a:r>
            <a:r>
              <a:rPr lang="fr-BE" sz="1200" b="1" dirty="0">
                <a:effectLst/>
                <a:ea typeface="Calibri" panose="020F0502020204030204" pitchFamily="34" charset="0"/>
              </a:rPr>
              <a:t>grandeur d’âme, de la générosité et de la prévoyance exceptionnelle de celle-ci, ce qui manque surtout chez les autres princes de notre âge</a:t>
            </a:r>
            <a:r>
              <a:rPr lang="fr-BE" sz="1200" dirty="0">
                <a:effectLst/>
                <a:ea typeface="Calibri" panose="020F0502020204030204" pitchFamily="34" charset="0"/>
              </a:rPr>
              <a:t>. De là, il arrive qu’il pense pouvoir revenir chez vous sans aucune mission [en l’absence d’opposition de son épouse]. Le chef exhortera et poussera les deux, s’il est permis, à ne pas s’opposer à la volonté de la reine, qu’il estime et respecte comme la volonté divine. » </a:t>
            </a:r>
            <a:r>
              <a:rPr lang="en-US" sz="1200" dirty="0"/>
              <a:t>(N.O à C.G, </a:t>
            </a:r>
            <a:r>
              <a:rPr lang="en-US" sz="1200" dirty="0" err="1"/>
              <a:t>juin</a:t>
            </a:r>
            <a:r>
              <a:rPr lang="en-US" sz="1200" dirty="0"/>
              <a:t> 1534) </a:t>
            </a:r>
          </a:p>
        </p:txBody>
      </p:sp>
      <p:sp>
        <p:nvSpPr>
          <p:cNvPr id="21" name="ZoneTexte 20">
            <a:extLst>
              <a:ext uri="{FF2B5EF4-FFF2-40B4-BE49-F238E27FC236}">
                <a16:creationId xmlns:a16="http://schemas.microsoft.com/office/drawing/2014/main" id="{C6CE3B89-51D5-6769-384C-FA9DBFE87FE3}"/>
              </a:ext>
            </a:extLst>
          </p:cNvPr>
          <p:cNvSpPr txBox="1"/>
          <p:nvPr/>
        </p:nvSpPr>
        <p:spPr>
          <a:xfrm>
            <a:off x="415832" y="5537342"/>
            <a:ext cx="6103398" cy="830997"/>
          </a:xfrm>
          <a:prstGeom prst="rect">
            <a:avLst/>
          </a:prstGeom>
          <a:noFill/>
        </p:spPr>
        <p:txBody>
          <a:bodyPr wrap="square">
            <a:spAutoFit/>
          </a:bodyPr>
          <a:lstStyle/>
          <a:p>
            <a:pPr algn="just"/>
            <a:r>
              <a:rPr lang="en-US" sz="1200" dirty="0"/>
              <a:t>«</a:t>
            </a:r>
            <a:r>
              <a:rPr lang="fr-FR" sz="1200" b="0" i="0" dirty="0">
                <a:solidFill>
                  <a:srgbClr val="374151"/>
                </a:solidFill>
                <a:effectLst/>
              </a:rPr>
              <a:t>Notre </a:t>
            </a:r>
            <a:r>
              <a:rPr lang="fr-FR" sz="1200" b="0" i="0" dirty="0" err="1">
                <a:solidFill>
                  <a:srgbClr val="374151"/>
                </a:solidFill>
                <a:effectLst/>
              </a:rPr>
              <a:t>Candianus</a:t>
            </a:r>
            <a:r>
              <a:rPr lang="fr-FR" sz="1200" b="0" i="0" dirty="0">
                <a:solidFill>
                  <a:srgbClr val="374151"/>
                </a:solidFill>
                <a:effectLst/>
              </a:rPr>
              <a:t> a finalement suivi l'opinion de notre prince </a:t>
            </a:r>
            <a:r>
              <a:rPr lang="fr-FR" sz="1200" b="1" i="0" dirty="0">
                <a:solidFill>
                  <a:srgbClr val="374151"/>
                </a:solidFill>
                <a:effectLst/>
              </a:rPr>
              <a:t>et a amené sa femme avec lui bientôt chez vous</a:t>
            </a:r>
            <a:r>
              <a:rPr lang="fr-FR" sz="1200" b="0" i="0" dirty="0">
                <a:solidFill>
                  <a:srgbClr val="374151"/>
                </a:solidFill>
                <a:effectLst/>
              </a:rPr>
              <a:t>. J'espère que la santé de votre reine deviendra plus forte chaque jour, afin qu'elle n'ait plus besoin de l'aide des médecins.</a:t>
            </a:r>
            <a:r>
              <a:rPr lang="en-US" sz="1200" dirty="0"/>
              <a:t>» (C.G à N.O, </a:t>
            </a:r>
            <a:r>
              <a:rPr lang="en-US" sz="1200" dirty="0" err="1"/>
              <a:t>septembre</a:t>
            </a:r>
            <a:r>
              <a:rPr lang="en-US" sz="1200" dirty="0"/>
              <a:t> 1534) </a:t>
            </a:r>
          </a:p>
        </p:txBody>
      </p:sp>
      <p:sp>
        <p:nvSpPr>
          <p:cNvPr id="23" name="ZoneTexte 22">
            <a:extLst>
              <a:ext uri="{FF2B5EF4-FFF2-40B4-BE49-F238E27FC236}">
                <a16:creationId xmlns:a16="http://schemas.microsoft.com/office/drawing/2014/main" id="{7163FC67-077A-0A0D-D04B-1B1325377973}"/>
              </a:ext>
            </a:extLst>
          </p:cNvPr>
          <p:cNvSpPr txBox="1"/>
          <p:nvPr/>
        </p:nvSpPr>
        <p:spPr>
          <a:xfrm>
            <a:off x="6960093" y="1761193"/>
            <a:ext cx="5231907" cy="523220"/>
          </a:xfrm>
          <a:prstGeom prst="rect">
            <a:avLst/>
          </a:prstGeom>
          <a:noFill/>
        </p:spPr>
        <p:txBody>
          <a:bodyPr wrap="square">
            <a:spAutoFit/>
          </a:bodyPr>
          <a:lstStyle/>
          <a:p>
            <a:r>
              <a:rPr lang="fr-LU" sz="1400" dirty="0"/>
              <a:t>2. La correspondance de Marie de Hongrie et Christine du Danemark (octobre 1534) </a:t>
            </a:r>
            <a:endParaRPr lang="en-US" sz="1400" dirty="0"/>
          </a:p>
        </p:txBody>
      </p:sp>
      <p:sp>
        <p:nvSpPr>
          <p:cNvPr id="27" name="ZoneTexte 26">
            <a:extLst>
              <a:ext uri="{FF2B5EF4-FFF2-40B4-BE49-F238E27FC236}">
                <a16:creationId xmlns:a16="http://schemas.microsoft.com/office/drawing/2014/main" id="{A1E34B95-C343-6C25-1B0B-C610C12B7BE7}"/>
              </a:ext>
            </a:extLst>
          </p:cNvPr>
          <p:cNvSpPr txBox="1"/>
          <p:nvPr/>
        </p:nvSpPr>
        <p:spPr>
          <a:xfrm>
            <a:off x="7097428" y="2561608"/>
            <a:ext cx="4927107" cy="2123658"/>
          </a:xfrm>
          <a:prstGeom prst="rect">
            <a:avLst/>
          </a:prstGeom>
          <a:noFill/>
        </p:spPr>
        <p:txBody>
          <a:bodyPr wrap="square">
            <a:spAutoFit/>
          </a:bodyPr>
          <a:lstStyle/>
          <a:p>
            <a:pPr algn="just"/>
            <a:r>
              <a:rPr lang="it-IT" sz="1050" dirty="0"/>
              <a:t>«</a:t>
            </a:r>
            <a:r>
              <a:rPr lang="it-IT" sz="1100" dirty="0"/>
              <a:t>Al Vescovo  Bisantino, </a:t>
            </a:r>
          </a:p>
          <a:p>
            <a:pPr algn="just"/>
            <a:r>
              <a:rPr lang="it-IT" sz="1100" dirty="0"/>
              <a:t>Mandare Io nar signore </a:t>
            </a:r>
            <a:r>
              <a:rPr lang="it-IT" sz="1100" dirty="0">
                <a:solidFill>
                  <a:srgbClr val="FF0000"/>
                </a:solidFill>
              </a:rPr>
              <a:t>Angelo Candiano </a:t>
            </a:r>
            <a:r>
              <a:rPr lang="it-IT" sz="1100" dirty="0"/>
              <a:t>nostro physico da la Serenissima Regina de Ungaria da Signora nostra osserenissima gli havemo commisso  fare a corpo da Vostre Signore quale supremo per sua bontate sara contenta non machare de Indrizarlo , et instuere lo de io hara ad fare, et come si hara ad governare : et lue non recedira da le ricorde amorevole  di Vostro Signore con la quale no accorde si amo pui longhi nel servitute : perche epso nostro phisico sono  nostre medecinale a lei gli esponere pui amplamente quanto sara besogno, si come tene da noi ordine. Resta solo a Vostra Signore si a contenta ne dar le come a noi stesse. Et a lei se ricomandamo et officimo che Dio la conservai.»  (Repris dans une lettre envoyée de Christine du Danemark à Marie de Hongrie, le 18 octobre 1534)</a:t>
            </a:r>
          </a:p>
        </p:txBody>
      </p:sp>
      <p:sp>
        <p:nvSpPr>
          <p:cNvPr id="28" name="ZoneTexte 27">
            <a:extLst>
              <a:ext uri="{FF2B5EF4-FFF2-40B4-BE49-F238E27FC236}">
                <a16:creationId xmlns:a16="http://schemas.microsoft.com/office/drawing/2014/main" id="{E2B0F51E-1DD7-17F4-4958-3F05724ADCCD}"/>
              </a:ext>
            </a:extLst>
          </p:cNvPr>
          <p:cNvSpPr txBox="1"/>
          <p:nvPr/>
        </p:nvSpPr>
        <p:spPr>
          <a:xfrm>
            <a:off x="6839551" y="4793098"/>
            <a:ext cx="4563123" cy="1530355"/>
          </a:xfrm>
          <a:prstGeom prst="rect">
            <a:avLst/>
          </a:prstGeom>
          <a:noFill/>
        </p:spPr>
        <p:txBody>
          <a:bodyPr wrap="square" rtlCol="0">
            <a:spAutoFit/>
          </a:bodyPr>
          <a:lstStyle/>
          <a:p>
            <a:pPr marL="252095" algn="just">
              <a:lnSpc>
                <a:spcPct val="107000"/>
              </a:lnSpc>
              <a:spcAft>
                <a:spcPts val="800"/>
              </a:spcAft>
              <a:tabLst>
                <a:tab pos="1197610" algn="l"/>
              </a:tabLst>
            </a:pPr>
            <a:r>
              <a:rPr lang="fr-LU" sz="1100" dirty="0">
                <a:effectLst/>
                <a:ea typeface="Calibri" panose="020F0502020204030204" pitchFamily="34" charset="0"/>
                <a:cs typeface="Times New Roman" panose="02020603050405020304" pitchFamily="18" charset="0"/>
              </a:rPr>
              <a:t>« Ma bonne </a:t>
            </a:r>
            <a:r>
              <a:rPr lang="fr-LU" sz="1100" dirty="0" err="1">
                <a:effectLst/>
                <a:ea typeface="Calibri" panose="020F0502020204030204" pitchFamily="34" charset="0"/>
                <a:cs typeface="Times New Roman" panose="02020603050405020304" pitchFamily="18" charset="0"/>
              </a:rPr>
              <a:t>nyece</a:t>
            </a:r>
            <a:r>
              <a:rPr lang="fr-LU" sz="1100" dirty="0">
                <a:effectLst/>
                <a:ea typeface="Calibri" panose="020F0502020204030204" pitchFamily="34" charset="0"/>
                <a:cs typeface="Times New Roman" panose="02020603050405020304" pitchFamily="18" charset="0"/>
              </a:rPr>
              <a:t>, j’ay bien entendu par </a:t>
            </a:r>
            <a:r>
              <a:rPr lang="fr-LU" sz="1100" dirty="0" err="1">
                <a:effectLst/>
                <a:ea typeface="Calibri" panose="020F0502020204030204" pitchFamily="34" charset="0"/>
                <a:cs typeface="Times New Roman" panose="02020603050405020304" pitchFamily="18" charset="0"/>
              </a:rPr>
              <a:t>voz</a:t>
            </a:r>
            <a:r>
              <a:rPr lang="fr-LU" sz="1100" dirty="0">
                <a:effectLst/>
                <a:ea typeface="Calibri" panose="020F0502020204030204" pitchFamily="34" charset="0"/>
                <a:cs typeface="Times New Roman" panose="02020603050405020304" pitchFamily="18" charset="0"/>
              </a:rPr>
              <a:t> lettres du </a:t>
            </a:r>
            <a:r>
              <a:rPr lang="fr-LU" sz="1100" dirty="0" err="1">
                <a:effectLst/>
                <a:ea typeface="Calibri" panose="020F0502020204030204" pitchFamily="34" charset="0"/>
                <a:cs typeface="Times New Roman" panose="02020603050405020304" pitchFamily="18" charset="0"/>
              </a:rPr>
              <a:t>Xiii</a:t>
            </a:r>
            <a:r>
              <a:rPr lang="fr-LU" sz="1100" baseline="30000" dirty="0" err="1">
                <a:effectLst/>
                <a:ea typeface="Calibri" panose="020F0502020204030204" pitchFamily="34" charset="0"/>
                <a:cs typeface="Times New Roman" panose="02020603050405020304" pitchFamily="18" charset="0"/>
              </a:rPr>
              <a:t>e</a:t>
            </a:r>
            <a:r>
              <a:rPr lang="fr-LU" sz="1100" dirty="0">
                <a:effectLst/>
                <a:ea typeface="Calibri" panose="020F0502020204030204" pitchFamily="34" charset="0"/>
                <a:cs typeface="Times New Roman" panose="02020603050405020304" pitchFamily="18" charset="0"/>
              </a:rPr>
              <a:t> d’octobre le </a:t>
            </a:r>
            <a:r>
              <a:rPr lang="fr-LU" sz="1100" dirty="0" err="1">
                <a:effectLst/>
                <a:ea typeface="Calibri" panose="020F0502020204030204" pitchFamily="34" charset="0"/>
                <a:cs typeface="Times New Roman" panose="02020603050405020304" pitchFamily="18" charset="0"/>
              </a:rPr>
              <a:t>grant</a:t>
            </a:r>
            <a:r>
              <a:rPr lang="fr-LU" sz="1100" dirty="0">
                <a:effectLst/>
                <a:ea typeface="Calibri" panose="020F0502020204030204" pitchFamily="34" charset="0"/>
                <a:cs typeface="Times New Roman" panose="02020603050405020304" pitchFamily="18" charset="0"/>
              </a:rPr>
              <a:t> </a:t>
            </a:r>
            <a:r>
              <a:rPr lang="fr-LU" sz="1100" dirty="0" err="1">
                <a:effectLst/>
                <a:ea typeface="Calibri" panose="020F0502020204030204" pitchFamily="34" charset="0"/>
                <a:cs typeface="Times New Roman" panose="02020603050405020304" pitchFamily="18" charset="0"/>
              </a:rPr>
              <a:t>desir</a:t>
            </a:r>
            <a:r>
              <a:rPr lang="fr-LU" sz="1100" dirty="0">
                <a:effectLst/>
                <a:ea typeface="Calibri" panose="020F0502020204030204" pitchFamily="34" charset="0"/>
                <a:cs typeface="Times New Roman" panose="02020603050405020304" pitchFamily="18" charset="0"/>
              </a:rPr>
              <a:t> qu’aves a la bonne </a:t>
            </a:r>
            <a:r>
              <a:rPr lang="fr-LU" sz="1100" dirty="0" err="1">
                <a:effectLst/>
                <a:ea typeface="Calibri" panose="020F0502020204030204" pitchFamily="34" charset="0"/>
                <a:cs typeface="Times New Roman" panose="02020603050405020304" pitchFamily="18" charset="0"/>
              </a:rPr>
              <a:t>continuacion</a:t>
            </a:r>
            <a:r>
              <a:rPr lang="fr-LU" sz="1100" dirty="0">
                <a:effectLst/>
                <a:ea typeface="Calibri" panose="020F0502020204030204" pitchFamily="34" charset="0"/>
                <a:cs typeface="Times New Roman" panose="02020603050405020304" pitchFamily="18" charset="0"/>
              </a:rPr>
              <a:t> de ma sante puisque en </a:t>
            </a:r>
            <a:r>
              <a:rPr lang="fr-LU" sz="1100" dirty="0" err="1">
                <a:effectLst/>
                <a:ea typeface="Calibri" panose="020F0502020204030204" pitchFamily="34" charset="0"/>
                <a:cs typeface="Times New Roman" panose="02020603050405020304" pitchFamily="18" charset="0"/>
              </a:rPr>
              <a:t>voz</a:t>
            </a:r>
            <a:r>
              <a:rPr lang="fr-LU" sz="1100" dirty="0">
                <a:effectLst/>
                <a:ea typeface="Calibri" panose="020F0502020204030204" pitchFamily="34" charset="0"/>
                <a:cs typeface="Times New Roman" panose="02020603050405020304" pitchFamily="18" charset="0"/>
              </a:rPr>
              <a:t> </a:t>
            </a:r>
            <a:r>
              <a:rPr lang="fr-LU" sz="1100" dirty="0" err="1">
                <a:effectLst/>
                <a:ea typeface="Calibri" panose="020F0502020204030204" pitchFamily="34" charset="0"/>
                <a:cs typeface="Times New Roman" panose="02020603050405020304" pitchFamily="18" charset="0"/>
              </a:rPr>
              <a:t>prieres</a:t>
            </a:r>
            <a:r>
              <a:rPr lang="fr-LU" sz="1100" dirty="0">
                <a:effectLst/>
                <a:ea typeface="Calibri" panose="020F0502020204030204" pitchFamily="34" charset="0"/>
                <a:cs typeface="Times New Roman" panose="02020603050405020304" pitchFamily="18" charset="0"/>
              </a:rPr>
              <a:t> et </a:t>
            </a:r>
            <a:r>
              <a:rPr lang="fr-LU" sz="1100" dirty="0" err="1">
                <a:effectLst/>
                <a:ea typeface="Calibri" panose="020F0502020204030204" pitchFamily="34" charset="0"/>
                <a:cs typeface="Times New Roman" panose="02020603050405020304" pitchFamily="18" charset="0"/>
              </a:rPr>
              <a:t>devocions</a:t>
            </a:r>
            <a:r>
              <a:rPr lang="fr-LU" sz="1100" dirty="0">
                <a:effectLst/>
                <a:ea typeface="Calibri" panose="020F0502020204030204" pitchFamily="34" charset="0"/>
                <a:cs typeface="Times New Roman" panose="02020603050405020304" pitchFamily="18" charset="0"/>
              </a:rPr>
              <a:t> aves en souvenance de </a:t>
            </a:r>
            <a:r>
              <a:rPr lang="fr-LU" sz="1100" dirty="0" err="1">
                <a:effectLst/>
                <a:ea typeface="Calibri" panose="020F0502020204030204" pitchFamily="34" charset="0"/>
                <a:cs typeface="Times New Roman" panose="02020603050405020304" pitchFamily="18" charset="0"/>
              </a:rPr>
              <a:t>moy</a:t>
            </a:r>
            <a:r>
              <a:rPr lang="fr-LU" sz="1100" dirty="0">
                <a:effectLst/>
                <a:ea typeface="Calibri" panose="020F0502020204030204" pitchFamily="34" charset="0"/>
                <a:cs typeface="Times New Roman" panose="02020603050405020304" pitchFamily="18" charset="0"/>
              </a:rPr>
              <a:t> dont de bon cueur vous remercie. Bien </a:t>
            </a:r>
            <a:r>
              <a:rPr lang="fr-LU" sz="1100" dirty="0" err="1">
                <a:effectLst/>
                <a:ea typeface="Calibri" panose="020F0502020204030204" pitchFamily="34" charset="0"/>
                <a:cs typeface="Times New Roman" panose="02020603050405020304" pitchFamily="18" charset="0"/>
              </a:rPr>
              <a:t>ayse</a:t>
            </a:r>
            <a:r>
              <a:rPr lang="fr-LU" sz="1100" dirty="0">
                <a:effectLst/>
                <a:ea typeface="Calibri" panose="020F0502020204030204" pitchFamily="34" charset="0"/>
                <a:cs typeface="Times New Roman" panose="02020603050405020304" pitchFamily="18" charset="0"/>
              </a:rPr>
              <a:t> de votre bon portement et autres </a:t>
            </a:r>
            <a:r>
              <a:rPr lang="fr-LU" sz="1100" dirty="0" err="1">
                <a:effectLst/>
                <a:ea typeface="Calibri" panose="020F0502020204030204" pitchFamily="34" charset="0"/>
                <a:cs typeface="Times New Roman" panose="02020603050405020304" pitchFamily="18" charset="0"/>
              </a:rPr>
              <a:t>voz</a:t>
            </a:r>
            <a:r>
              <a:rPr lang="fr-LU" sz="1100" dirty="0">
                <a:effectLst/>
                <a:ea typeface="Calibri" panose="020F0502020204030204" pitchFamily="34" charset="0"/>
                <a:cs typeface="Times New Roman" panose="02020603050405020304" pitchFamily="18" charset="0"/>
              </a:rPr>
              <a:t> nouvelles que par le docteur messire Angel puis dix jours </a:t>
            </a:r>
            <a:r>
              <a:rPr lang="fr-LU" sz="1100" dirty="0" err="1">
                <a:effectLst/>
                <a:ea typeface="Calibri" panose="020F0502020204030204" pitchFamily="34" charset="0"/>
                <a:cs typeface="Times New Roman" panose="02020603050405020304" pitchFamily="18" charset="0"/>
              </a:rPr>
              <a:t>icy</a:t>
            </a:r>
            <a:r>
              <a:rPr lang="fr-LU" sz="1100" dirty="0">
                <a:effectLst/>
                <a:ea typeface="Calibri" panose="020F0502020204030204" pitchFamily="34" charset="0"/>
                <a:cs typeface="Times New Roman" panose="02020603050405020304" pitchFamily="18" charset="0"/>
              </a:rPr>
              <a:t> arrive m’ont este </a:t>
            </a:r>
            <a:r>
              <a:rPr lang="fr-LU" sz="1100" dirty="0" err="1">
                <a:effectLst/>
                <a:ea typeface="Calibri" panose="020F0502020204030204" pitchFamily="34" charset="0"/>
                <a:cs typeface="Times New Roman" panose="02020603050405020304" pitchFamily="18" charset="0"/>
              </a:rPr>
              <a:t>raffrechies</a:t>
            </a:r>
            <a:r>
              <a:rPr lang="fr-LU" sz="1100" dirty="0">
                <a:effectLst/>
                <a:ea typeface="Calibri" panose="020F0502020204030204" pitchFamily="34" charset="0"/>
                <a:cs typeface="Times New Roman" panose="02020603050405020304" pitchFamily="18" charset="0"/>
              </a:rPr>
              <a:t>. Et je vous </a:t>
            </a:r>
            <a:r>
              <a:rPr lang="fr-LU" sz="1100" dirty="0" err="1">
                <a:effectLst/>
                <a:ea typeface="Calibri" panose="020F0502020204030204" pitchFamily="34" charset="0"/>
                <a:cs typeface="Times New Roman" panose="02020603050405020304" pitchFamily="18" charset="0"/>
              </a:rPr>
              <a:t>asseure</a:t>
            </a:r>
            <a:r>
              <a:rPr lang="fr-LU" sz="1100" dirty="0">
                <a:effectLst/>
                <a:ea typeface="Calibri" panose="020F0502020204030204" pitchFamily="34" charset="0"/>
                <a:cs typeface="Times New Roman" panose="02020603050405020304" pitchFamily="18" charset="0"/>
              </a:rPr>
              <a:t> qu’il m’a este le bien venu combien que dieu </a:t>
            </a:r>
            <a:r>
              <a:rPr lang="fr-LU" sz="1100" dirty="0" err="1">
                <a:effectLst/>
                <a:ea typeface="Calibri" panose="020F0502020204030204" pitchFamily="34" charset="0"/>
                <a:cs typeface="Times New Roman" panose="02020603050405020304" pitchFamily="18" charset="0"/>
              </a:rPr>
              <a:t>mercy</a:t>
            </a:r>
            <a:r>
              <a:rPr lang="fr-LU" sz="1100" dirty="0">
                <a:effectLst/>
                <a:ea typeface="Calibri" panose="020F0502020204030204" pitchFamily="34" charset="0"/>
                <a:cs typeface="Times New Roman" panose="02020603050405020304" pitchFamily="18" charset="0"/>
              </a:rPr>
              <a:t>  a </a:t>
            </a:r>
            <a:r>
              <a:rPr lang="fr-LU" sz="1100" dirty="0" err="1">
                <a:effectLst/>
                <a:ea typeface="Calibri" panose="020F0502020204030204" pitchFamily="34" charset="0"/>
                <a:cs typeface="Times New Roman" panose="02020603050405020304" pitchFamily="18" charset="0"/>
              </a:rPr>
              <a:t>present</a:t>
            </a:r>
            <a:r>
              <a:rPr lang="fr-LU" sz="1100" dirty="0">
                <a:effectLst/>
                <a:ea typeface="Calibri" panose="020F0502020204030204" pitchFamily="34" charset="0"/>
                <a:cs typeface="Times New Roman" panose="02020603050405020304" pitchFamily="18" charset="0"/>
              </a:rPr>
              <a:t> me </a:t>
            </a:r>
            <a:r>
              <a:rPr lang="fr-LU" sz="1100" dirty="0" err="1">
                <a:effectLst/>
                <a:ea typeface="Calibri" panose="020F0502020204030204" pitchFamily="34" charset="0"/>
                <a:cs typeface="Times New Roman" panose="02020603050405020304" pitchFamily="18" charset="0"/>
              </a:rPr>
              <a:t>treuve</a:t>
            </a:r>
            <a:r>
              <a:rPr lang="fr-LU" sz="1100" dirty="0">
                <a:effectLst/>
                <a:ea typeface="Calibri" panose="020F0502020204030204" pitchFamily="34" charset="0"/>
                <a:cs typeface="Times New Roman" panose="02020603050405020304" pitchFamily="18" charset="0"/>
              </a:rPr>
              <a:t> </a:t>
            </a:r>
            <a:r>
              <a:rPr lang="fr-LU" sz="1100" dirty="0" err="1">
                <a:effectLst/>
                <a:ea typeface="Calibri" panose="020F0502020204030204" pitchFamily="34" charset="0"/>
                <a:cs typeface="Times New Roman" panose="02020603050405020304" pitchFamily="18" charset="0"/>
              </a:rPr>
              <a:t>tres</a:t>
            </a:r>
            <a:r>
              <a:rPr lang="fr-LU" sz="1100" dirty="0">
                <a:effectLst/>
                <a:ea typeface="Calibri" panose="020F0502020204030204" pitchFamily="34" charset="0"/>
                <a:cs typeface="Times New Roman" panose="02020603050405020304" pitchFamily="18" charset="0"/>
              </a:rPr>
              <a:t> bien. » (M. à C, le 11 novembre 1534)</a:t>
            </a:r>
            <a:endParaRPr lang="en-US" sz="1100" dirty="0">
              <a:effectLst/>
              <a:ea typeface="Calibri" panose="020F0502020204030204" pitchFamily="34" charset="0"/>
              <a:cs typeface="Times New Roman" panose="02020603050405020304" pitchFamily="18" charset="0"/>
            </a:endParaRPr>
          </a:p>
        </p:txBody>
      </p:sp>
      <p:sp>
        <p:nvSpPr>
          <p:cNvPr id="31" name="ZoneTexte 30">
            <a:extLst>
              <a:ext uri="{FF2B5EF4-FFF2-40B4-BE49-F238E27FC236}">
                <a16:creationId xmlns:a16="http://schemas.microsoft.com/office/drawing/2014/main" id="{D36DC6C4-7F28-726F-DD9C-9C01F66FBEF5}"/>
              </a:ext>
            </a:extLst>
          </p:cNvPr>
          <p:cNvSpPr txBox="1"/>
          <p:nvPr/>
        </p:nvSpPr>
        <p:spPr>
          <a:xfrm>
            <a:off x="7569311" y="6508151"/>
            <a:ext cx="4563123" cy="246221"/>
          </a:xfrm>
          <a:prstGeom prst="rect">
            <a:avLst/>
          </a:prstGeom>
          <a:noFill/>
        </p:spPr>
        <p:txBody>
          <a:bodyPr wrap="square" rtlCol="0">
            <a:spAutoFit/>
          </a:bodyPr>
          <a:lstStyle/>
          <a:p>
            <a:r>
              <a:rPr lang="fr-LU" sz="1000" dirty="0"/>
              <a:t>Milan, Archives de l’Etat de Milan, </a:t>
            </a:r>
            <a:r>
              <a:rPr lang="fr-LU" sz="1000" i="1" dirty="0" err="1"/>
              <a:t>Carteggio</a:t>
            </a:r>
            <a:r>
              <a:rPr lang="fr-LU" sz="1000" i="1" dirty="0"/>
              <a:t> </a:t>
            </a:r>
            <a:r>
              <a:rPr lang="fr-LU" sz="1000" i="1" dirty="0" err="1"/>
              <a:t>Sforzeco</a:t>
            </a:r>
            <a:r>
              <a:rPr lang="fr-LU" sz="1000" i="1" dirty="0"/>
              <a:t>, </a:t>
            </a:r>
            <a:r>
              <a:rPr lang="fr-LU" sz="1000" dirty="0"/>
              <a:t>645</a:t>
            </a:r>
            <a:endParaRPr lang="en-US" sz="1000" i="1" dirty="0"/>
          </a:p>
        </p:txBody>
      </p:sp>
    </p:spTree>
    <p:extLst>
      <p:ext uri="{BB962C8B-B14F-4D97-AF65-F5344CB8AC3E}">
        <p14:creationId xmlns:p14="http://schemas.microsoft.com/office/powerpoint/2010/main" val="70070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3014BC3E-9298-FFFF-F691-C95F35F8C9FA}"/>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DC86D13A-78CA-7732-9677-2D7884EC337F}"/>
              </a:ext>
            </a:extLst>
          </p:cNvPr>
          <p:cNvSpPr>
            <a:spLocks noGrp="1"/>
          </p:cNvSpPr>
          <p:nvPr>
            <p:ph type="sldNum" sz="quarter" idx="12"/>
          </p:nvPr>
        </p:nvSpPr>
        <p:spPr/>
        <p:txBody>
          <a:bodyPr/>
          <a:lstStyle/>
          <a:p>
            <a:pPr rtl="0"/>
            <a:fld id="{18D65601-5AE2-46FC-B138-694DDD2B510D}" type="slidenum">
              <a:rPr lang="fr-FR" noProof="0" smtClean="0"/>
              <a:pPr rtl="0"/>
              <a:t>13</a:t>
            </a:fld>
            <a:endParaRPr lang="fr-FR" noProof="0"/>
          </a:p>
        </p:txBody>
      </p:sp>
      <p:sp>
        <p:nvSpPr>
          <p:cNvPr id="9" name="ZoneTexte 8">
            <a:extLst>
              <a:ext uri="{FF2B5EF4-FFF2-40B4-BE49-F238E27FC236}">
                <a16:creationId xmlns:a16="http://schemas.microsoft.com/office/drawing/2014/main" id="{9577B3B7-9483-A5D0-FF15-B149AA7CB8FA}"/>
              </a:ext>
            </a:extLst>
          </p:cNvPr>
          <p:cNvSpPr txBox="1"/>
          <p:nvPr/>
        </p:nvSpPr>
        <p:spPr>
          <a:xfrm>
            <a:off x="838200" y="1749771"/>
            <a:ext cx="6103398" cy="369332"/>
          </a:xfrm>
          <a:prstGeom prst="rect">
            <a:avLst/>
          </a:prstGeom>
          <a:noFill/>
        </p:spPr>
        <p:txBody>
          <a:bodyPr wrap="square">
            <a:spAutoFit/>
          </a:bodyPr>
          <a:lstStyle/>
          <a:p>
            <a:r>
              <a:rPr lang="fr-LU" dirty="0"/>
              <a:t>3. Une lettre patente de nomination (25 décembre 1534)</a:t>
            </a:r>
            <a:endParaRPr lang="en-US" dirty="0"/>
          </a:p>
        </p:txBody>
      </p:sp>
      <p:sp>
        <p:nvSpPr>
          <p:cNvPr id="13" name="ZoneTexte 12">
            <a:extLst>
              <a:ext uri="{FF2B5EF4-FFF2-40B4-BE49-F238E27FC236}">
                <a16:creationId xmlns:a16="http://schemas.microsoft.com/office/drawing/2014/main" id="{D4CF6764-45E7-CA74-47CB-234AA1271066}"/>
              </a:ext>
            </a:extLst>
          </p:cNvPr>
          <p:cNvSpPr txBox="1"/>
          <p:nvPr/>
        </p:nvSpPr>
        <p:spPr>
          <a:xfrm>
            <a:off x="3051699" y="2287569"/>
            <a:ext cx="6620443" cy="2862322"/>
          </a:xfrm>
          <a:prstGeom prst="rect">
            <a:avLst/>
          </a:prstGeom>
          <a:noFill/>
        </p:spPr>
        <p:txBody>
          <a:bodyPr wrap="square">
            <a:spAutoFit/>
          </a:bodyPr>
          <a:lstStyle/>
          <a:p>
            <a:pPr algn="just"/>
            <a:r>
              <a:rPr lang="fr-FR" sz="1200" dirty="0"/>
              <a:t>« Marie par la </a:t>
            </a:r>
            <a:r>
              <a:rPr lang="fr-FR" sz="1200" dirty="0" err="1"/>
              <a:t>grace</a:t>
            </a:r>
            <a:r>
              <a:rPr lang="fr-FR" sz="1200" dirty="0"/>
              <a:t> de dieu, </a:t>
            </a:r>
            <a:r>
              <a:rPr lang="fr-FR" sz="1200" dirty="0" err="1"/>
              <a:t>Royne</a:t>
            </a:r>
            <a:r>
              <a:rPr lang="fr-FR" sz="1200" dirty="0"/>
              <a:t> </a:t>
            </a:r>
            <a:r>
              <a:rPr lang="fr-FR" sz="1200" dirty="0" err="1"/>
              <a:t>douairire</a:t>
            </a:r>
            <a:r>
              <a:rPr lang="fr-FR" sz="1200" dirty="0"/>
              <a:t> d’Hongrie et de </a:t>
            </a:r>
            <a:r>
              <a:rPr lang="fr-FR" sz="1200" dirty="0" err="1"/>
              <a:t>Bohesme</a:t>
            </a:r>
            <a:r>
              <a:rPr lang="fr-FR" sz="1200" dirty="0"/>
              <a:t>, archiduchesse d’</a:t>
            </a:r>
            <a:r>
              <a:rPr lang="fr-FR" sz="1200" dirty="0" err="1"/>
              <a:t>austriche</a:t>
            </a:r>
            <a:r>
              <a:rPr lang="fr-FR" sz="1200" dirty="0"/>
              <a:t>, </a:t>
            </a:r>
            <a:r>
              <a:rPr lang="fr-FR" sz="1200" dirty="0" err="1"/>
              <a:t>Regente</a:t>
            </a:r>
            <a:r>
              <a:rPr lang="fr-FR" sz="1200" dirty="0"/>
              <a:t> et gouvernante pour l’empereur monseigneur et </a:t>
            </a:r>
            <a:r>
              <a:rPr lang="fr-FR" sz="1200" dirty="0" err="1"/>
              <a:t>frere</a:t>
            </a:r>
            <a:r>
              <a:rPr lang="fr-FR" sz="1200" dirty="0"/>
              <a:t>, de ses pays et ses provinces de par deca. A tous </a:t>
            </a:r>
            <a:r>
              <a:rPr lang="fr-FR" sz="1200" dirty="0" err="1"/>
              <a:t>ceulx</a:t>
            </a:r>
            <a:r>
              <a:rPr lang="fr-FR" sz="1200" dirty="0"/>
              <a:t> que ces </a:t>
            </a:r>
            <a:r>
              <a:rPr lang="fr-FR" sz="1200" dirty="0" err="1"/>
              <a:t>presentes</a:t>
            </a:r>
            <a:r>
              <a:rPr lang="fr-FR" sz="1200" dirty="0"/>
              <a:t> lettres verront salut. Savoir faisons que pour la </a:t>
            </a:r>
            <a:r>
              <a:rPr lang="fr-FR" sz="1200" b="1" dirty="0"/>
              <a:t>bonne </a:t>
            </a:r>
            <a:r>
              <a:rPr lang="fr-FR" sz="1200" b="1" dirty="0" err="1"/>
              <a:t>congnoissance</a:t>
            </a:r>
            <a:r>
              <a:rPr lang="fr-FR" sz="1200" b="1" dirty="0"/>
              <a:t> </a:t>
            </a:r>
            <a:r>
              <a:rPr lang="fr-FR" sz="1200" dirty="0" err="1"/>
              <a:t>quavons</a:t>
            </a:r>
            <a:r>
              <a:rPr lang="fr-FR" sz="1200" dirty="0"/>
              <a:t> de </a:t>
            </a:r>
            <a:r>
              <a:rPr lang="fr-FR" sz="1200" dirty="0" err="1"/>
              <a:t>nostre</a:t>
            </a:r>
            <a:r>
              <a:rPr lang="fr-FR" sz="1200" dirty="0"/>
              <a:t> chier et bien aimé messire </a:t>
            </a:r>
            <a:r>
              <a:rPr lang="fr-FR" sz="1200" dirty="0">
                <a:solidFill>
                  <a:srgbClr val="FF0000"/>
                </a:solidFill>
              </a:rPr>
              <a:t>Angelo </a:t>
            </a:r>
            <a:r>
              <a:rPr lang="fr-FR" sz="1200" dirty="0" err="1">
                <a:solidFill>
                  <a:srgbClr val="FF0000"/>
                </a:solidFill>
              </a:rPr>
              <a:t>Candiano</a:t>
            </a:r>
            <a:r>
              <a:rPr lang="fr-FR" sz="1200" dirty="0">
                <a:solidFill>
                  <a:srgbClr val="FF0000"/>
                </a:solidFill>
              </a:rPr>
              <a:t> </a:t>
            </a:r>
            <a:r>
              <a:rPr lang="fr-FR" sz="1200" dirty="0"/>
              <a:t>Docteur en </a:t>
            </a:r>
            <a:r>
              <a:rPr lang="fr-FR" sz="1200" dirty="0" err="1"/>
              <a:t>medecine</a:t>
            </a:r>
            <a:r>
              <a:rPr lang="fr-FR" sz="1200" dirty="0"/>
              <a:t> et de ses </a:t>
            </a:r>
            <a:r>
              <a:rPr lang="fr-FR" sz="1200" b="1" dirty="0" err="1"/>
              <a:t>seus</a:t>
            </a:r>
            <a:r>
              <a:rPr lang="fr-FR" sz="1200" b="1" dirty="0"/>
              <a:t>, </a:t>
            </a:r>
            <a:r>
              <a:rPr lang="fr-FR" sz="1200" b="1" dirty="0" err="1"/>
              <a:t>experience</a:t>
            </a:r>
            <a:r>
              <a:rPr lang="fr-FR" sz="1200" b="1" dirty="0"/>
              <a:t> et bonne science</a:t>
            </a:r>
            <a:r>
              <a:rPr lang="fr-FR" sz="1200" dirty="0"/>
              <a:t>, avons </a:t>
            </a:r>
            <a:r>
              <a:rPr lang="fr-FR" sz="1200" dirty="0" err="1"/>
              <a:t>icelluy</a:t>
            </a:r>
            <a:r>
              <a:rPr lang="fr-FR" sz="1200" dirty="0"/>
              <a:t> Angelo </a:t>
            </a:r>
            <a:r>
              <a:rPr lang="fr-FR" sz="1200" dirty="0" err="1"/>
              <a:t>confians</a:t>
            </a:r>
            <a:r>
              <a:rPr lang="fr-FR" sz="1200" dirty="0"/>
              <a:t> a plein de ses </a:t>
            </a:r>
            <a:r>
              <a:rPr lang="fr-FR" sz="1200" b="1" dirty="0" err="1"/>
              <a:t>loyaulté</a:t>
            </a:r>
            <a:r>
              <a:rPr lang="fr-FR" sz="1200" b="1" dirty="0"/>
              <a:t>, prudence </a:t>
            </a:r>
            <a:r>
              <a:rPr lang="fr-FR" sz="1200" dirty="0"/>
              <a:t>et bonne </a:t>
            </a:r>
            <a:r>
              <a:rPr lang="fr-FR" sz="1200" b="1" dirty="0"/>
              <a:t>diligence</a:t>
            </a:r>
            <a:r>
              <a:rPr lang="fr-FR" sz="1200" dirty="0"/>
              <a:t>, avons </a:t>
            </a:r>
            <a:r>
              <a:rPr lang="fr-FR" sz="1200" dirty="0">
                <a:solidFill>
                  <a:srgbClr val="FF0000"/>
                </a:solidFill>
              </a:rPr>
              <a:t>retenus et retenons par ses </a:t>
            </a:r>
            <a:r>
              <a:rPr lang="fr-FR" sz="1200" dirty="0" err="1">
                <a:solidFill>
                  <a:srgbClr val="FF0000"/>
                </a:solidFill>
              </a:rPr>
              <a:t>presentes</a:t>
            </a:r>
            <a:r>
              <a:rPr lang="fr-FR" sz="1200" dirty="0">
                <a:solidFill>
                  <a:srgbClr val="FF0000"/>
                </a:solidFill>
              </a:rPr>
              <a:t> </a:t>
            </a:r>
            <a:r>
              <a:rPr lang="fr-FR" sz="1200" dirty="0" err="1">
                <a:solidFill>
                  <a:srgbClr val="FF0000"/>
                </a:solidFill>
              </a:rPr>
              <a:t>nostre</a:t>
            </a:r>
            <a:r>
              <a:rPr lang="fr-FR" sz="1200" dirty="0">
                <a:solidFill>
                  <a:srgbClr val="FF0000"/>
                </a:solidFill>
              </a:rPr>
              <a:t> conseiller et premier </a:t>
            </a:r>
            <a:r>
              <a:rPr lang="fr-FR" sz="1200" dirty="0" err="1">
                <a:solidFill>
                  <a:srgbClr val="FF0000"/>
                </a:solidFill>
              </a:rPr>
              <a:t>Phisicien</a:t>
            </a:r>
            <a:r>
              <a:rPr lang="fr-FR" sz="1200" dirty="0">
                <a:solidFill>
                  <a:srgbClr val="FF0000"/>
                </a:solidFill>
              </a:rPr>
              <a:t> et </a:t>
            </a:r>
            <a:r>
              <a:rPr lang="fr-FR" sz="1200" dirty="0" err="1">
                <a:solidFill>
                  <a:srgbClr val="FF0000"/>
                </a:solidFill>
              </a:rPr>
              <a:t>medecyn</a:t>
            </a:r>
            <a:r>
              <a:rPr lang="fr-FR" sz="1200" dirty="0"/>
              <a:t> pour </a:t>
            </a:r>
            <a:r>
              <a:rPr lang="fr-FR" sz="1200" dirty="0" err="1"/>
              <a:t>doiresnavant</a:t>
            </a:r>
            <a:r>
              <a:rPr lang="fr-FR" sz="1200" dirty="0"/>
              <a:t> nous </a:t>
            </a:r>
            <a:r>
              <a:rPr lang="fr-FR" sz="1200" dirty="0">
                <a:solidFill>
                  <a:srgbClr val="FF0000"/>
                </a:solidFill>
              </a:rPr>
              <a:t>secourir aulx </a:t>
            </a:r>
            <a:r>
              <a:rPr lang="fr-FR" sz="1200" dirty="0" err="1">
                <a:solidFill>
                  <a:srgbClr val="FF0000"/>
                </a:solidFill>
              </a:rPr>
              <a:t>estats</a:t>
            </a:r>
            <a:r>
              <a:rPr lang="fr-FR" sz="1200" dirty="0">
                <a:solidFill>
                  <a:srgbClr val="FF0000"/>
                </a:solidFill>
              </a:rPr>
              <a:t> </a:t>
            </a:r>
            <a:r>
              <a:rPr lang="fr-FR" sz="1200" dirty="0"/>
              <a:t>(…) A la </a:t>
            </a:r>
            <a:r>
              <a:rPr lang="fr-FR" sz="1200" b="1" dirty="0"/>
              <a:t>pension</a:t>
            </a:r>
            <a:r>
              <a:rPr lang="fr-FR" sz="1200" dirty="0"/>
              <a:t> de </a:t>
            </a:r>
            <a:r>
              <a:rPr lang="fr-FR" sz="1200" dirty="0" err="1"/>
              <a:t>huyt</a:t>
            </a:r>
            <a:r>
              <a:rPr lang="fr-FR" sz="1200" dirty="0"/>
              <a:t> cens livres de quarante gros </a:t>
            </a:r>
            <a:r>
              <a:rPr lang="fr-FR" sz="1200" dirty="0" err="1"/>
              <a:t>monnoie</a:t>
            </a:r>
            <a:r>
              <a:rPr lang="fr-FR" sz="1200" dirty="0"/>
              <a:t> de Flandres que luy avons pour ce ordonné, octroyé et accordé, ordonnons, octroyons et accordons de </a:t>
            </a:r>
            <a:r>
              <a:rPr lang="fr-FR" sz="1200" dirty="0" err="1"/>
              <a:t>grace</a:t>
            </a:r>
            <a:r>
              <a:rPr lang="fr-FR" sz="1200" dirty="0"/>
              <a:t> </a:t>
            </a:r>
            <a:r>
              <a:rPr lang="fr-FR" sz="1200" dirty="0" err="1"/>
              <a:t>especiale</a:t>
            </a:r>
            <a:r>
              <a:rPr lang="fr-FR" sz="1200" dirty="0"/>
              <a:t> par </a:t>
            </a:r>
            <a:r>
              <a:rPr lang="fr-FR" sz="1200" dirty="0" err="1"/>
              <a:t>cesdites</a:t>
            </a:r>
            <a:r>
              <a:rPr lang="fr-FR" sz="1200" dirty="0"/>
              <a:t> </a:t>
            </a:r>
            <a:r>
              <a:rPr lang="fr-FR" sz="1200" dirty="0" err="1"/>
              <a:t>presentes</a:t>
            </a:r>
            <a:r>
              <a:rPr lang="fr-FR" sz="1200" dirty="0"/>
              <a:t>, prendre et avoir de nous et ce en </a:t>
            </a:r>
            <a:r>
              <a:rPr lang="fr-FR" sz="1200" dirty="0" err="1"/>
              <a:t>oultre</a:t>
            </a:r>
            <a:r>
              <a:rPr lang="fr-FR" sz="1200" dirty="0"/>
              <a:t> et par dessus ses </a:t>
            </a:r>
            <a:r>
              <a:rPr lang="fr-FR" sz="1200" dirty="0" err="1"/>
              <a:t>gaiges</a:t>
            </a:r>
            <a:r>
              <a:rPr lang="fr-FR" sz="1200" dirty="0"/>
              <a:t> ordinaires comptez par les </a:t>
            </a:r>
            <a:r>
              <a:rPr lang="fr-FR" sz="1200" dirty="0" err="1"/>
              <a:t>escroes</a:t>
            </a:r>
            <a:r>
              <a:rPr lang="fr-FR" sz="1200" dirty="0"/>
              <a:t> de </a:t>
            </a:r>
            <a:r>
              <a:rPr lang="fr-FR" sz="1200" dirty="0" err="1"/>
              <a:t>nostre</a:t>
            </a:r>
            <a:r>
              <a:rPr lang="fr-FR" sz="1200" dirty="0"/>
              <a:t> </a:t>
            </a:r>
            <a:r>
              <a:rPr lang="fr-FR" sz="1200" dirty="0" err="1"/>
              <a:t>hostel</a:t>
            </a:r>
            <a:r>
              <a:rPr lang="fr-FR" sz="1200" dirty="0"/>
              <a:t> (…) Et sur le </a:t>
            </a:r>
            <a:r>
              <a:rPr lang="fr-FR" sz="1200" b="1" dirty="0"/>
              <a:t>serment que deca il a fait en </a:t>
            </a:r>
            <a:r>
              <a:rPr lang="fr-FR" sz="1200" b="1" dirty="0" err="1"/>
              <a:t>noz</a:t>
            </a:r>
            <a:r>
              <a:rPr lang="fr-FR" sz="1200" b="1" dirty="0"/>
              <a:t> mains</a:t>
            </a:r>
            <a:r>
              <a:rPr lang="fr-FR" sz="1200" dirty="0"/>
              <a:t>. Si donnons en mandement a </a:t>
            </a:r>
            <a:r>
              <a:rPr lang="fr-FR" sz="1200" dirty="0" err="1"/>
              <a:t>nostre</a:t>
            </a:r>
            <a:r>
              <a:rPr lang="fr-FR" sz="1200" dirty="0"/>
              <a:t> chevalier d’honneur, </a:t>
            </a:r>
            <a:r>
              <a:rPr lang="fr-FR" sz="1200" dirty="0" err="1"/>
              <a:t>grant</a:t>
            </a:r>
            <a:r>
              <a:rPr lang="fr-FR" sz="1200" dirty="0"/>
              <a:t> et autres </a:t>
            </a:r>
            <a:r>
              <a:rPr lang="fr-FR" sz="1200" dirty="0" err="1"/>
              <a:t>maistres</a:t>
            </a:r>
            <a:r>
              <a:rPr lang="fr-FR" sz="1200" dirty="0"/>
              <a:t> </a:t>
            </a:r>
            <a:r>
              <a:rPr lang="fr-FR" sz="1200" dirty="0" err="1"/>
              <a:t>d’ostel</a:t>
            </a:r>
            <a:r>
              <a:rPr lang="fr-FR" sz="1200" dirty="0"/>
              <a:t> que ledit messire Angelo ils </a:t>
            </a:r>
            <a:r>
              <a:rPr lang="fr-FR" sz="1200" dirty="0" err="1"/>
              <a:t>mectent</a:t>
            </a:r>
            <a:r>
              <a:rPr lang="fr-FR" sz="1200" dirty="0"/>
              <a:t> en </a:t>
            </a:r>
            <a:r>
              <a:rPr lang="fr-FR" sz="1200" b="1" dirty="0"/>
              <a:t>possession et </a:t>
            </a:r>
            <a:r>
              <a:rPr lang="fr-FR" sz="1200" b="1" dirty="0" err="1"/>
              <a:t>joyssance</a:t>
            </a:r>
            <a:r>
              <a:rPr lang="fr-FR" sz="1200" b="1" dirty="0"/>
              <a:t> dudit </a:t>
            </a:r>
            <a:r>
              <a:rPr lang="fr-FR" sz="1200" b="1" dirty="0" err="1"/>
              <a:t>estat</a:t>
            </a:r>
            <a:r>
              <a:rPr lang="fr-FR" sz="1200" b="1" dirty="0"/>
              <a:t> et d’</a:t>
            </a:r>
            <a:r>
              <a:rPr lang="fr-FR" sz="1200" b="1" dirty="0" err="1"/>
              <a:t>icelly</a:t>
            </a:r>
            <a:r>
              <a:rPr lang="fr-FR" sz="1200" b="1" dirty="0"/>
              <a:t> ensemble les </a:t>
            </a:r>
            <a:r>
              <a:rPr lang="fr-FR" sz="1200" b="1" dirty="0" err="1"/>
              <a:t>drois</a:t>
            </a:r>
            <a:r>
              <a:rPr lang="fr-FR" sz="1200" b="1" dirty="0"/>
              <a:t> journaliers, </a:t>
            </a:r>
            <a:r>
              <a:rPr lang="fr-FR" sz="1200" b="1" dirty="0" err="1"/>
              <a:t>prets</a:t>
            </a:r>
            <a:r>
              <a:rPr lang="fr-FR" sz="1200" b="1" dirty="0"/>
              <a:t> gratuits (…) </a:t>
            </a:r>
            <a:r>
              <a:rPr lang="fr-FR" sz="1200" b="1" dirty="0" err="1"/>
              <a:t>libertez</a:t>
            </a:r>
            <a:r>
              <a:rPr lang="fr-FR" sz="1200" b="1" dirty="0"/>
              <a:t> (…) </a:t>
            </a:r>
            <a:r>
              <a:rPr lang="fr-FR" sz="1200" b="1" dirty="0" err="1"/>
              <a:t>prouffitz</a:t>
            </a:r>
            <a:r>
              <a:rPr lang="fr-FR" sz="1200" dirty="0"/>
              <a:t>. Ils et tous les autres sur ce le facent suffirent et laisser </a:t>
            </a:r>
            <a:r>
              <a:rPr lang="fr-FR" sz="1200" dirty="0" err="1"/>
              <a:t>plainement</a:t>
            </a:r>
            <a:r>
              <a:rPr lang="fr-FR" sz="1200" dirty="0"/>
              <a:t> et paisiblement </a:t>
            </a:r>
            <a:r>
              <a:rPr lang="fr-FR" sz="1200" dirty="0" err="1"/>
              <a:t>joyr</a:t>
            </a:r>
            <a:r>
              <a:rPr lang="fr-FR" sz="1200" dirty="0"/>
              <a:t> et oser. » </a:t>
            </a:r>
            <a:endParaRPr lang="en-US" sz="1200" dirty="0"/>
          </a:p>
        </p:txBody>
      </p:sp>
      <p:sp>
        <p:nvSpPr>
          <p:cNvPr id="15" name="ZoneTexte 14">
            <a:extLst>
              <a:ext uri="{FF2B5EF4-FFF2-40B4-BE49-F238E27FC236}">
                <a16:creationId xmlns:a16="http://schemas.microsoft.com/office/drawing/2014/main" id="{04E4C50E-68D3-6467-2C93-90B31E9B2B72}"/>
              </a:ext>
            </a:extLst>
          </p:cNvPr>
          <p:cNvSpPr txBox="1"/>
          <p:nvPr/>
        </p:nvSpPr>
        <p:spPr>
          <a:xfrm>
            <a:off x="3081352" y="5149891"/>
            <a:ext cx="6103398" cy="246221"/>
          </a:xfrm>
          <a:prstGeom prst="rect">
            <a:avLst/>
          </a:prstGeom>
          <a:noFill/>
        </p:spPr>
        <p:txBody>
          <a:bodyPr wrap="square">
            <a:spAutoFit/>
          </a:bodyPr>
          <a:lstStyle/>
          <a:p>
            <a:r>
              <a:rPr lang="fr-LU" sz="1000" dirty="0"/>
              <a:t>Bruxelles, AGR, </a:t>
            </a:r>
            <a:r>
              <a:rPr lang="fr-LU" sz="1000" i="1" dirty="0"/>
              <a:t>Papiers de l’Etat et de l’Audience, </a:t>
            </a:r>
            <a:r>
              <a:rPr lang="fr-LU" sz="1000" dirty="0"/>
              <a:t>48</a:t>
            </a:r>
            <a:endParaRPr lang="en-US" sz="1000" i="1" dirty="0"/>
          </a:p>
        </p:txBody>
      </p:sp>
    </p:spTree>
    <p:extLst>
      <p:ext uri="{BB962C8B-B14F-4D97-AF65-F5344CB8AC3E}">
        <p14:creationId xmlns:p14="http://schemas.microsoft.com/office/powerpoint/2010/main" val="287076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6479D4A2-962F-8927-66E3-8C3C76C9CB31}"/>
              </a:ext>
            </a:extLst>
          </p:cNvPr>
          <p:cNvSpPr>
            <a:spLocks noGrp="1"/>
          </p:cNvSpPr>
          <p:nvPr>
            <p:ph type="ftr" sz="quarter" idx="11"/>
          </p:nvPr>
        </p:nvSpPr>
        <p:spPr/>
        <p:txBody>
          <a:bodyPr/>
          <a:lstStyle/>
          <a:p>
            <a:pPr rtl="0"/>
            <a:r>
              <a:rPr lang="fr-FR" noProof="0" dirty="0"/>
              <a:t>Présentation pour conférence</a:t>
            </a:r>
          </a:p>
        </p:txBody>
      </p:sp>
      <p:sp>
        <p:nvSpPr>
          <p:cNvPr id="6" name="Espace réservé du numéro de diapositive 5">
            <a:extLst>
              <a:ext uri="{FF2B5EF4-FFF2-40B4-BE49-F238E27FC236}">
                <a16:creationId xmlns:a16="http://schemas.microsoft.com/office/drawing/2014/main" id="{D6F0B81E-54D0-EA7D-EE5C-F78D201D535F}"/>
              </a:ext>
            </a:extLst>
          </p:cNvPr>
          <p:cNvSpPr>
            <a:spLocks noGrp="1"/>
          </p:cNvSpPr>
          <p:nvPr>
            <p:ph type="sldNum" sz="quarter" idx="12"/>
          </p:nvPr>
        </p:nvSpPr>
        <p:spPr/>
        <p:txBody>
          <a:bodyPr/>
          <a:lstStyle/>
          <a:p>
            <a:pPr rtl="0"/>
            <a:fld id="{18D65601-5AE2-46FC-B138-694DDD2B510D}" type="slidenum">
              <a:rPr lang="fr-FR" noProof="0" smtClean="0"/>
              <a:pPr rtl="0"/>
              <a:t>14</a:t>
            </a:fld>
            <a:endParaRPr lang="fr-FR" noProof="0"/>
          </a:p>
        </p:txBody>
      </p:sp>
      <p:sp>
        <p:nvSpPr>
          <p:cNvPr id="7" name="Titre 6">
            <a:extLst>
              <a:ext uri="{FF2B5EF4-FFF2-40B4-BE49-F238E27FC236}">
                <a16:creationId xmlns:a16="http://schemas.microsoft.com/office/drawing/2014/main" id="{14CA58D3-3636-AC54-9D97-69BB0C5150B3}"/>
              </a:ext>
            </a:extLst>
          </p:cNvPr>
          <p:cNvSpPr>
            <a:spLocks noGrp="1"/>
          </p:cNvSpPr>
          <p:nvPr>
            <p:ph type="title"/>
          </p:nvPr>
        </p:nvSpPr>
        <p:spPr>
          <a:xfrm>
            <a:off x="841221" y="2024108"/>
            <a:ext cx="5423455" cy="469476"/>
          </a:xfrm>
        </p:spPr>
        <p:txBody>
          <a:bodyPr/>
          <a:lstStyle/>
          <a:p>
            <a:pPr marL="342900" indent="-342900" algn="just">
              <a:buFont typeface="Wingdings" panose="05000000000000000000" pitchFamily="2" charset="2"/>
              <a:buChar char="v"/>
            </a:pPr>
            <a:r>
              <a:rPr lang="fr-LU" sz="1800" dirty="0"/>
              <a:t>Une mise à l’épreuve pratique de la maladie aux origines de la nomination : valorisation de l’expérience médicale</a:t>
            </a:r>
            <a:endParaRPr lang="en-US" sz="1800" dirty="0"/>
          </a:p>
        </p:txBody>
      </p:sp>
      <p:sp>
        <p:nvSpPr>
          <p:cNvPr id="15" name="ZoneTexte 14">
            <a:extLst>
              <a:ext uri="{FF2B5EF4-FFF2-40B4-BE49-F238E27FC236}">
                <a16:creationId xmlns:a16="http://schemas.microsoft.com/office/drawing/2014/main" id="{8243DFEA-E320-B94C-39BF-A486A8A8F3E4}"/>
              </a:ext>
            </a:extLst>
          </p:cNvPr>
          <p:cNvSpPr txBox="1"/>
          <p:nvPr/>
        </p:nvSpPr>
        <p:spPr>
          <a:xfrm>
            <a:off x="6519230" y="1592636"/>
            <a:ext cx="5423455" cy="3600986"/>
          </a:xfrm>
          <a:prstGeom prst="rect">
            <a:avLst/>
          </a:prstGeom>
          <a:noFill/>
        </p:spPr>
        <p:txBody>
          <a:bodyPr wrap="square">
            <a:spAutoFit/>
          </a:bodyPr>
          <a:lstStyle/>
          <a:p>
            <a:pPr algn="just"/>
            <a:r>
              <a:rPr lang="fr-FR" sz="1200" dirty="0"/>
              <a:t>« Marie par la Grace de Dieu, </a:t>
            </a:r>
            <a:r>
              <a:rPr lang="fr-FR" sz="1200" dirty="0" err="1"/>
              <a:t>Royne</a:t>
            </a:r>
            <a:r>
              <a:rPr lang="fr-FR" sz="1200" dirty="0"/>
              <a:t> </a:t>
            </a:r>
            <a:r>
              <a:rPr lang="fr-FR" sz="1200" dirty="0" err="1"/>
              <a:t>douagière</a:t>
            </a:r>
            <a:r>
              <a:rPr lang="fr-FR" sz="1200" dirty="0"/>
              <a:t> de </a:t>
            </a:r>
            <a:r>
              <a:rPr lang="fr-FR" sz="1200" dirty="0" err="1"/>
              <a:t>Honguerie</a:t>
            </a:r>
            <a:r>
              <a:rPr lang="fr-FR" sz="1200" dirty="0"/>
              <a:t> de </a:t>
            </a:r>
            <a:r>
              <a:rPr lang="fr-FR" sz="1200" dirty="0" err="1"/>
              <a:t>Boheme</a:t>
            </a:r>
            <a:r>
              <a:rPr lang="fr-FR" sz="1200" dirty="0"/>
              <a:t>, </a:t>
            </a:r>
            <a:r>
              <a:rPr lang="fr-FR" sz="1200" dirty="0" err="1"/>
              <a:t>Archiducesse</a:t>
            </a:r>
            <a:r>
              <a:rPr lang="fr-FR" sz="1200" dirty="0"/>
              <a:t> d’</a:t>
            </a:r>
            <a:r>
              <a:rPr lang="fr-FR" sz="1200" dirty="0" err="1"/>
              <a:t>Austrice</a:t>
            </a:r>
            <a:r>
              <a:rPr lang="fr-FR" sz="1200" dirty="0"/>
              <a:t>,</a:t>
            </a:r>
          </a:p>
          <a:p>
            <a:pPr algn="just"/>
            <a:r>
              <a:rPr lang="fr-FR" sz="1200" dirty="0"/>
              <a:t>A tous ceux que ces </a:t>
            </a:r>
            <a:r>
              <a:rPr lang="fr-FR" sz="1200" dirty="0" err="1"/>
              <a:t>presentes</a:t>
            </a:r>
            <a:r>
              <a:rPr lang="fr-FR" sz="1200" dirty="0"/>
              <a:t> verront Salut. </a:t>
            </a:r>
            <a:r>
              <a:rPr lang="fr-FR" sz="1200" dirty="0" err="1"/>
              <a:t>Scavoir</a:t>
            </a:r>
            <a:r>
              <a:rPr lang="fr-FR" sz="1200" dirty="0"/>
              <a:t> faisons que ayant </a:t>
            </a:r>
            <a:r>
              <a:rPr lang="fr-FR" sz="1200" dirty="0" err="1"/>
              <a:t>besoyn</a:t>
            </a:r>
            <a:r>
              <a:rPr lang="fr-FR" sz="1200" dirty="0"/>
              <a:t> d’avoir </a:t>
            </a:r>
            <a:r>
              <a:rPr lang="fr-FR" sz="1200" dirty="0" err="1"/>
              <a:t>empres</a:t>
            </a:r>
            <a:r>
              <a:rPr lang="fr-FR" sz="1200" dirty="0"/>
              <a:t> nous et en </a:t>
            </a:r>
            <a:r>
              <a:rPr lang="fr-FR" sz="1200" dirty="0" err="1"/>
              <a:t>nostre</a:t>
            </a:r>
            <a:r>
              <a:rPr lang="fr-FR" sz="1200" dirty="0"/>
              <a:t> service quelque </a:t>
            </a:r>
            <a:r>
              <a:rPr lang="fr-FR" sz="1200" b="1" dirty="0"/>
              <a:t>bon et </a:t>
            </a:r>
            <a:r>
              <a:rPr lang="fr-FR" sz="1200" b="1" dirty="0" err="1"/>
              <a:t>experimente</a:t>
            </a:r>
            <a:r>
              <a:rPr lang="fr-FR" sz="1200" b="1" dirty="0"/>
              <a:t> docteur en </a:t>
            </a:r>
            <a:r>
              <a:rPr lang="fr-FR" sz="1200" b="1" dirty="0" err="1"/>
              <a:t>medecine</a:t>
            </a:r>
            <a:r>
              <a:rPr lang="fr-FR" sz="1200" b="1" dirty="0"/>
              <a:t> et </a:t>
            </a:r>
            <a:r>
              <a:rPr lang="fr-FR" sz="1200" b="1" dirty="0" err="1"/>
              <a:t>cognoissant</a:t>
            </a:r>
            <a:r>
              <a:rPr lang="fr-FR" sz="1200" b="1" dirty="0"/>
              <a:t> la science</a:t>
            </a:r>
            <a:r>
              <a:rPr lang="fr-FR" sz="1200" dirty="0"/>
              <a:t>, </a:t>
            </a:r>
            <a:r>
              <a:rPr lang="fr-FR" sz="1200" b="1" dirty="0" err="1"/>
              <a:t>experience</a:t>
            </a:r>
            <a:r>
              <a:rPr lang="fr-FR" sz="1200" b="1" dirty="0"/>
              <a:t> et diligence</a:t>
            </a:r>
            <a:r>
              <a:rPr lang="fr-FR" sz="1200" dirty="0"/>
              <a:t> de </a:t>
            </a:r>
            <a:r>
              <a:rPr lang="fr-FR" sz="1200" dirty="0" err="1"/>
              <a:t>nostre</a:t>
            </a:r>
            <a:r>
              <a:rPr lang="fr-FR" sz="1200" dirty="0"/>
              <a:t> </a:t>
            </a:r>
            <a:r>
              <a:rPr lang="fr-FR" sz="1200" dirty="0" err="1"/>
              <a:t>tres</a:t>
            </a:r>
            <a:r>
              <a:rPr lang="fr-FR" sz="1200" dirty="0"/>
              <a:t> cher et bien aime messire </a:t>
            </a:r>
            <a:r>
              <a:rPr lang="fr-FR" sz="1200" dirty="0">
                <a:solidFill>
                  <a:srgbClr val="FF0000"/>
                </a:solidFill>
              </a:rPr>
              <a:t>Corneille de </a:t>
            </a:r>
            <a:r>
              <a:rPr lang="fr-FR" sz="1200" dirty="0" err="1">
                <a:solidFill>
                  <a:srgbClr val="FF0000"/>
                </a:solidFill>
              </a:rPr>
              <a:t>Baesdorp</a:t>
            </a:r>
            <a:r>
              <a:rPr lang="fr-FR" sz="1200" dirty="0"/>
              <a:t>, chevalier, docteur en </a:t>
            </a:r>
            <a:r>
              <a:rPr lang="fr-FR" sz="1200" dirty="0" err="1"/>
              <a:t>medecine</a:t>
            </a:r>
            <a:r>
              <a:rPr lang="fr-FR" sz="1200" dirty="0"/>
              <a:t>. Nous </a:t>
            </a:r>
            <a:r>
              <a:rPr lang="fr-FR" sz="1200" dirty="0" err="1"/>
              <a:t>confians</a:t>
            </a:r>
            <a:r>
              <a:rPr lang="fr-FR" sz="1200" dirty="0"/>
              <a:t>  de ses sens et </a:t>
            </a:r>
            <a:r>
              <a:rPr lang="fr-FR" sz="1200" dirty="0" err="1"/>
              <a:t>preud</a:t>
            </a:r>
            <a:r>
              <a:rPr lang="fr-FR" sz="1200" dirty="0"/>
              <a:t>  homme. Avons </a:t>
            </a:r>
            <a:r>
              <a:rPr lang="fr-FR" sz="1200" dirty="0" err="1"/>
              <a:t>icelluy</a:t>
            </a:r>
            <a:r>
              <a:rPr lang="fr-FR" sz="1200" dirty="0"/>
              <a:t> </a:t>
            </a:r>
            <a:r>
              <a:rPr lang="fr-FR" sz="1200" dirty="0" err="1"/>
              <a:t>maistre</a:t>
            </a:r>
            <a:r>
              <a:rPr lang="fr-FR" sz="1200" dirty="0"/>
              <a:t> Corneille, retenu, commis et ordonne. Retenons, </a:t>
            </a:r>
            <a:r>
              <a:rPr lang="fr-FR" sz="1200" dirty="0" err="1"/>
              <a:t>commectons</a:t>
            </a:r>
            <a:r>
              <a:rPr lang="fr-FR" sz="1200" dirty="0"/>
              <a:t> et ordonnons par ces </a:t>
            </a:r>
            <a:r>
              <a:rPr lang="fr-FR" sz="1200" dirty="0" err="1"/>
              <a:t>presentes</a:t>
            </a:r>
            <a:r>
              <a:rPr lang="fr-FR" sz="1200" dirty="0"/>
              <a:t> </a:t>
            </a:r>
            <a:r>
              <a:rPr lang="fr-FR" sz="1200" dirty="0" err="1">
                <a:solidFill>
                  <a:srgbClr val="FF0000"/>
                </a:solidFill>
              </a:rPr>
              <a:t>nostre</a:t>
            </a:r>
            <a:r>
              <a:rPr lang="fr-FR" sz="1200" dirty="0">
                <a:solidFill>
                  <a:srgbClr val="FF0000"/>
                </a:solidFill>
              </a:rPr>
              <a:t> conseiller et premier </a:t>
            </a:r>
            <a:r>
              <a:rPr lang="fr-FR" sz="1200" dirty="0" err="1">
                <a:solidFill>
                  <a:srgbClr val="FF0000"/>
                </a:solidFill>
              </a:rPr>
              <a:t>medecin</a:t>
            </a:r>
            <a:r>
              <a:rPr lang="fr-FR" sz="1200" dirty="0">
                <a:solidFill>
                  <a:srgbClr val="FF0000"/>
                </a:solidFill>
              </a:rPr>
              <a:t> pour </a:t>
            </a:r>
            <a:r>
              <a:rPr lang="fr-FR" sz="1200" dirty="0" err="1">
                <a:solidFill>
                  <a:srgbClr val="FF0000"/>
                </a:solidFill>
              </a:rPr>
              <a:t>doresnavant</a:t>
            </a:r>
            <a:r>
              <a:rPr lang="fr-FR" sz="1200" dirty="0">
                <a:solidFill>
                  <a:srgbClr val="FF0000"/>
                </a:solidFill>
              </a:rPr>
              <a:t> nous servir audit </a:t>
            </a:r>
            <a:r>
              <a:rPr lang="fr-FR" sz="1200" dirty="0" err="1">
                <a:solidFill>
                  <a:srgbClr val="FF0000"/>
                </a:solidFill>
              </a:rPr>
              <a:t>estat</a:t>
            </a:r>
            <a:r>
              <a:rPr lang="fr-FR" sz="1200" dirty="0">
                <a:solidFill>
                  <a:srgbClr val="FF0000"/>
                </a:solidFill>
              </a:rPr>
              <a:t> </a:t>
            </a:r>
            <a:r>
              <a:rPr lang="fr-FR" sz="1200" dirty="0"/>
              <a:t>et </a:t>
            </a:r>
            <a:r>
              <a:rPr lang="fr-FR" sz="1200" b="1" dirty="0"/>
              <a:t>faire tout ce que bon et </a:t>
            </a:r>
            <a:r>
              <a:rPr lang="fr-FR" sz="1200" b="1" dirty="0" err="1"/>
              <a:t>leal</a:t>
            </a:r>
            <a:r>
              <a:rPr lang="fr-FR" sz="1200" b="1" dirty="0"/>
              <a:t> </a:t>
            </a:r>
            <a:r>
              <a:rPr lang="fr-FR" sz="1200" b="1" dirty="0" err="1"/>
              <a:t>medecin</a:t>
            </a:r>
            <a:r>
              <a:rPr lang="fr-FR" sz="1200" b="1" dirty="0"/>
              <a:t> </a:t>
            </a:r>
            <a:r>
              <a:rPr lang="fr-FR" sz="1200" b="1" dirty="0" err="1"/>
              <a:t>dessusdit</a:t>
            </a:r>
            <a:r>
              <a:rPr lang="fr-FR" sz="1200" b="1" dirty="0"/>
              <a:t> </a:t>
            </a:r>
            <a:r>
              <a:rPr lang="fr-FR" sz="1200" b="1" dirty="0" err="1"/>
              <a:t>peult</a:t>
            </a:r>
            <a:r>
              <a:rPr lang="fr-FR" sz="1200" b="1" dirty="0"/>
              <a:t> et </a:t>
            </a:r>
            <a:r>
              <a:rPr lang="fr-FR" sz="1200" b="1" dirty="0" err="1"/>
              <a:t>doibt</a:t>
            </a:r>
            <a:r>
              <a:rPr lang="fr-FR" sz="1200" b="1" dirty="0"/>
              <a:t> faire</a:t>
            </a:r>
            <a:r>
              <a:rPr lang="fr-FR" sz="1200" dirty="0"/>
              <a:t>.  Et que audit </a:t>
            </a:r>
            <a:r>
              <a:rPr lang="fr-FR" sz="1200" dirty="0" err="1"/>
              <a:t>estat</a:t>
            </a:r>
            <a:r>
              <a:rPr lang="fr-FR" sz="1200" dirty="0"/>
              <a:t> </a:t>
            </a:r>
            <a:r>
              <a:rPr lang="fr-FR" sz="1200" dirty="0" err="1"/>
              <a:t>compete</a:t>
            </a:r>
            <a:r>
              <a:rPr lang="fr-FR" sz="1200" dirty="0"/>
              <a:t> et </a:t>
            </a:r>
            <a:r>
              <a:rPr lang="fr-FR" sz="1200" dirty="0" err="1"/>
              <a:t>appertient</a:t>
            </a:r>
            <a:r>
              <a:rPr lang="fr-FR" sz="1200" dirty="0"/>
              <a:t> aux </a:t>
            </a:r>
            <a:r>
              <a:rPr lang="fr-FR" sz="1200" b="1" dirty="0" err="1"/>
              <a:t>gaiges</a:t>
            </a:r>
            <a:r>
              <a:rPr lang="fr-FR" sz="1200" b="1" dirty="0"/>
              <a:t> et </a:t>
            </a:r>
            <a:r>
              <a:rPr lang="fr-FR" sz="1200" b="1" dirty="0" err="1"/>
              <a:t>traictement</a:t>
            </a:r>
            <a:r>
              <a:rPr lang="fr-FR" sz="1200" b="1" dirty="0"/>
              <a:t> </a:t>
            </a:r>
            <a:r>
              <a:rPr lang="fr-FR" sz="1200" dirty="0"/>
              <a:t>de douze cens livres de quarante </a:t>
            </a:r>
            <a:r>
              <a:rPr lang="fr-FR" sz="1200" dirty="0" err="1"/>
              <a:t>groz</a:t>
            </a:r>
            <a:r>
              <a:rPr lang="fr-FR" sz="1200" dirty="0"/>
              <a:t> </a:t>
            </a:r>
            <a:r>
              <a:rPr lang="fr-FR" sz="1200" dirty="0" err="1"/>
              <a:t>monnoie</a:t>
            </a:r>
            <a:r>
              <a:rPr lang="fr-FR" sz="1200" dirty="0"/>
              <a:t> de Flandres la livre (…) Sur </a:t>
            </a:r>
            <a:r>
              <a:rPr lang="fr-FR" sz="1200" dirty="0" err="1"/>
              <a:t>quoy</a:t>
            </a:r>
            <a:r>
              <a:rPr lang="fr-FR" sz="1200" dirty="0"/>
              <a:t> et de </a:t>
            </a:r>
            <a:r>
              <a:rPr lang="fr-FR" sz="1200" dirty="0" err="1"/>
              <a:t>soy</a:t>
            </a:r>
            <a:r>
              <a:rPr lang="fr-FR" sz="1200" dirty="0"/>
              <a:t> bien et </a:t>
            </a:r>
            <a:r>
              <a:rPr lang="fr-FR" sz="1200" b="1" dirty="0" err="1"/>
              <a:t>loyaulment</a:t>
            </a:r>
            <a:r>
              <a:rPr lang="fr-FR" sz="1200" b="1" dirty="0"/>
              <a:t> </a:t>
            </a:r>
            <a:r>
              <a:rPr lang="fr-FR" sz="1200" b="1" dirty="0" err="1"/>
              <a:t>acquiter</a:t>
            </a:r>
            <a:r>
              <a:rPr lang="fr-FR" sz="1200" b="1" dirty="0"/>
              <a:t> en l’exercice dudit </a:t>
            </a:r>
            <a:r>
              <a:rPr lang="fr-FR" sz="1200" b="1" dirty="0" err="1"/>
              <a:t>estat</a:t>
            </a:r>
            <a:r>
              <a:rPr lang="fr-FR" sz="1200" dirty="0"/>
              <a:t>. Il sera tenu faire le </a:t>
            </a:r>
            <a:r>
              <a:rPr lang="fr-FR" sz="1200" b="1" dirty="0"/>
              <a:t>serment et a ce, </a:t>
            </a:r>
            <a:r>
              <a:rPr lang="fr-FR" sz="1200" b="1" dirty="0" err="1"/>
              <a:t>deu</a:t>
            </a:r>
            <a:r>
              <a:rPr lang="fr-FR" sz="1200" b="1" dirty="0"/>
              <a:t> et pertinent en </a:t>
            </a:r>
            <a:r>
              <a:rPr lang="fr-FR" sz="1200" b="1" dirty="0" err="1"/>
              <a:t>noz</a:t>
            </a:r>
            <a:r>
              <a:rPr lang="fr-FR" sz="1200" b="1" dirty="0"/>
              <a:t> mains</a:t>
            </a:r>
            <a:r>
              <a:rPr lang="fr-FR" sz="1200" dirty="0"/>
              <a:t>. Si donnons en mandement a </a:t>
            </a:r>
            <a:r>
              <a:rPr lang="fr-FR" sz="1200" dirty="0" err="1"/>
              <a:t>noz</a:t>
            </a:r>
            <a:r>
              <a:rPr lang="fr-FR" sz="1200" dirty="0"/>
              <a:t> </a:t>
            </a:r>
            <a:r>
              <a:rPr lang="fr-FR" sz="1200" dirty="0" err="1"/>
              <a:t>maistre</a:t>
            </a:r>
            <a:r>
              <a:rPr lang="fr-FR" sz="1200" dirty="0"/>
              <a:t> d’</a:t>
            </a:r>
            <a:r>
              <a:rPr lang="fr-FR" sz="1200" dirty="0" err="1"/>
              <a:t>hostel</a:t>
            </a:r>
            <a:r>
              <a:rPr lang="fr-FR" sz="1200" dirty="0"/>
              <a:t> et autres </a:t>
            </a:r>
            <a:r>
              <a:rPr lang="fr-FR" sz="1200" dirty="0" err="1"/>
              <a:t>noz</a:t>
            </a:r>
            <a:r>
              <a:rPr lang="fr-FR" sz="1200" dirty="0"/>
              <a:t> serviteurs et officiers qu’il appartiendra que ledit serment </a:t>
            </a:r>
            <a:r>
              <a:rPr lang="fr-FR" sz="1200" dirty="0" err="1"/>
              <a:t>faict</a:t>
            </a:r>
            <a:r>
              <a:rPr lang="fr-FR" sz="1200" dirty="0"/>
              <a:t>, ils facent, </a:t>
            </a:r>
            <a:r>
              <a:rPr lang="fr-FR" sz="1200" dirty="0" err="1"/>
              <a:t>seuffrent</a:t>
            </a:r>
            <a:r>
              <a:rPr lang="fr-FR" sz="1200" dirty="0"/>
              <a:t> et laissent ledit </a:t>
            </a:r>
            <a:r>
              <a:rPr lang="fr-FR" sz="1200" dirty="0" err="1"/>
              <a:t>maistre</a:t>
            </a:r>
            <a:r>
              <a:rPr lang="fr-FR" sz="1200" dirty="0"/>
              <a:t> Corneille dudit </a:t>
            </a:r>
            <a:r>
              <a:rPr lang="fr-FR" sz="1200" dirty="0" err="1"/>
              <a:t>estat</a:t>
            </a:r>
            <a:r>
              <a:rPr lang="fr-FR" sz="1200" dirty="0"/>
              <a:t> de </a:t>
            </a:r>
            <a:r>
              <a:rPr lang="fr-FR" sz="1200" dirty="0" err="1"/>
              <a:t>nostre</a:t>
            </a:r>
            <a:r>
              <a:rPr lang="fr-FR" sz="1200" dirty="0"/>
              <a:t> conseiller et premier médecin </a:t>
            </a:r>
            <a:r>
              <a:rPr lang="fr-FR" sz="1200" b="1" dirty="0" err="1"/>
              <a:t>playnement</a:t>
            </a:r>
            <a:r>
              <a:rPr lang="fr-FR" sz="1200" b="1" dirty="0"/>
              <a:t> et paisiblement </a:t>
            </a:r>
            <a:r>
              <a:rPr lang="fr-FR" sz="1200" b="1" dirty="0" err="1"/>
              <a:t>joyr</a:t>
            </a:r>
            <a:r>
              <a:rPr lang="fr-FR" sz="1200" b="1" dirty="0"/>
              <a:t> et user.</a:t>
            </a:r>
            <a:r>
              <a:rPr lang="fr-FR" sz="1200" dirty="0"/>
              <a:t> </a:t>
            </a:r>
            <a:r>
              <a:rPr lang="fr-FR" sz="1200" dirty="0" err="1"/>
              <a:t>Cessans</a:t>
            </a:r>
            <a:r>
              <a:rPr lang="fr-FR" sz="1200" dirty="0"/>
              <a:t> tous </a:t>
            </a:r>
            <a:r>
              <a:rPr lang="fr-FR" sz="1200" dirty="0" err="1"/>
              <a:t>contredictz</a:t>
            </a:r>
            <a:r>
              <a:rPr lang="fr-FR" sz="1200" dirty="0"/>
              <a:t> et </a:t>
            </a:r>
            <a:r>
              <a:rPr lang="fr-FR" sz="1200" dirty="0" err="1"/>
              <a:t>empeschements</a:t>
            </a:r>
            <a:r>
              <a:rPr lang="fr-FR" sz="1200" dirty="0"/>
              <a:t> au contraire (…) » </a:t>
            </a:r>
          </a:p>
        </p:txBody>
      </p:sp>
      <p:sp>
        <p:nvSpPr>
          <p:cNvPr id="17" name="ZoneTexte 16">
            <a:extLst>
              <a:ext uri="{FF2B5EF4-FFF2-40B4-BE49-F238E27FC236}">
                <a16:creationId xmlns:a16="http://schemas.microsoft.com/office/drawing/2014/main" id="{AE4C8E09-8C67-6A13-E9BF-01CDB48A4F2D}"/>
              </a:ext>
            </a:extLst>
          </p:cNvPr>
          <p:cNvSpPr txBox="1"/>
          <p:nvPr/>
        </p:nvSpPr>
        <p:spPr>
          <a:xfrm>
            <a:off x="7782717" y="5142253"/>
            <a:ext cx="6103398" cy="246221"/>
          </a:xfrm>
          <a:prstGeom prst="rect">
            <a:avLst/>
          </a:prstGeom>
          <a:noFill/>
        </p:spPr>
        <p:txBody>
          <a:bodyPr wrap="square">
            <a:spAutoFit/>
          </a:bodyPr>
          <a:lstStyle/>
          <a:p>
            <a:r>
              <a:rPr lang="fr-LU" sz="1000" dirty="0"/>
              <a:t>Bruxelles, AGR, </a:t>
            </a:r>
            <a:r>
              <a:rPr lang="fr-LU" sz="1000" i="1" dirty="0"/>
              <a:t>Chancellerie de Marie de Hongrie, 94 </a:t>
            </a:r>
            <a:endParaRPr lang="en-US" sz="1000" dirty="0"/>
          </a:p>
        </p:txBody>
      </p:sp>
      <p:sp>
        <p:nvSpPr>
          <p:cNvPr id="18" name="ZoneTexte 17">
            <a:extLst>
              <a:ext uri="{FF2B5EF4-FFF2-40B4-BE49-F238E27FC236}">
                <a16:creationId xmlns:a16="http://schemas.microsoft.com/office/drawing/2014/main" id="{5BCE8AEF-3D0C-722F-9213-F03D9082930B}"/>
              </a:ext>
            </a:extLst>
          </p:cNvPr>
          <p:cNvSpPr txBox="1"/>
          <p:nvPr/>
        </p:nvSpPr>
        <p:spPr>
          <a:xfrm>
            <a:off x="895611" y="2730382"/>
            <a:ext cx="5359154" cy="2342949"/>
          </a:xfrm>
          <a:prstGeom prst="rect">
            <a:avLst/>
          </a:prstGeom>
          <a:noFill/>
        </p:spPr>
        <p:txBody>
          <a:bodyPr wrap="square" rtlCol="0">
            <a:spAutoFit/>
          </a:bodyPr>
          <a:lstStyle/>
          <a:p>
            <a:pPr marL="342900" indent="-342900" algn="just">
              <a:lnSpc>
                <a:spcPct val="90000"/>
              </a:lnSpc>
              <a:spcBef>
                <a:spcPct val="0"/>
              </a:spcBef>
              <a:buFont typeface="Wingdings" panose="05000000000000000000" pitchFamily="2" charset="2"/>
              <a:buChar char="v"/>
            </a:pPr>
            <a:r>
              <a:rPr lang="fr-LU" spc="100" dirty="0">
                <a:solidFill>
                  <a:schemeClr val="accent1"/>
                </a:solidFill>
                <a:latin typeface="+mj-lt"/>
              </a:rPr>
              <a:t>La </a:t>
            </a:r>
            <a:r>
              <a:rPr lang="fr-LU" i="1" spc="100" dirty="0">
                <a:solidFill>
                  <a:schemeClr val="accent1"/>
                </a:solidFill>
                <a:latin typeface="+mj-lt"/>
              </a:rPr>
              <a:t>fama</a:t>
            </a:r>
            <a:r>
              <a:rPr lang="fr-LU" spc="100" dirty="0">
                <a:solidFill>
                  <a:schemeClr val="accent1"/>
                </a:solidFill>
                <a:latin typeface="+mj-lt"/>
              </a:rPr>
              <a:t> médicale comme base du mécénat </a:t>
            </a:r>
          </a:p>
          <a:p>
            <a:pPr algn="just">
              <a:lnSpc>
                <a:spcPct val="90000"/>
              </a:lnSpc>
              <a:spcBef>
                <a:spcPct val="0"/>
              </a:spcBef>
            </a:pPr>
            <a:endParaRPr lang="fr-LU" spc="100" dirty="0">
              <a:solidFill>
                <a:schemeClr val="accent1"/>
              </a:solidFill>
              <a:latin typeface="+mj-lt"/>
            </a:endParaRPr>
          </a:p>
          <a:p>
            <a:pPr marL="285750" indent="-285750" algn="just">
              <a:lnSpc>
                <a:spcPct val="90000"/>
              </a:lnSpc>
              <a:spcBef>
                <a:spcPct val="0"/>
              </a:spcBef>
              <a:buFont typeface="Arial" panose="020B0604020202020204" pitchFamily="34" charset="0"/>
              <a:buChar char="•"/>
            </a:pPr>
            <a:r>
              <a:rPr lang="fr-LU" spc="100" dirty="0">
                <a:solidFill>
                  <a:schemeClr val="accent1"/>
                </a:solidFill>
                <a:latin typeface="+mj-lt"/>
              </a:rPr>
              <a:t>Une formation internationale valorisée</a:t>
            </a:r>
          </a:p>
          <a:p>
            <a:pPr marL="285750" indent="-285750" algn="just">
              <a:lnSpc>
                <a:spcPct val="90000"/>
              </a:lnSpc>
              <a:spcBef>
                <a:spcPct val="0"/>
              </a:spcBef>
              <a:buFont typeface="Arial" panose="020B0604020202020204" pitchFamily="34" charset="0"/>
              <a:buChar char="•"/>
            </a:pPr>
            <a:r>
              <a:rPr lang="fr-LU" spc="100" dirty="0">
                <a:solidFill>
                  <a:schemeClr val="accent1"/>
                </a:solidFill>
                <a:latin typeface="+mj-lt"/>
              </a:rPr>
              <a:t>L’enseignement de la médecine</a:t>
            </a:r>
          </a:p>
          <a:p>
            <a:pPr marL="285750" indent="-285750" algn="just">
              <a:lnSpc>
                <a:spcPct val="90000"/>
              </a:lnSpc>
              <a:spcBef>
                <a:spcPct val="0"/>
              </a:spcBef>
              <a:buFont typeface="Arial" panose="020B0604020202020204" pitchFamily="34" charset="0"/>
              <a:buChar char="•"/>
            </a:pPr>
            <a:r>
              <a:rPr lang="fr-LU" spc="100" dirty="0">
                <a:solidFill>
                  <a:schemeClr val="accent1"/>
                </a:solidFill>
                <a:latin typeface="+mj-lt"/>
              </a:rPr>
              <a:t>Les publications médicales </a:t>
            </a:r>
          </a:p>
          <a:p>
            <a:pPr marL="285750" indent="-285750" algn="just">
              <a:lnSpc>
                <a:spcPct val="90000"/>
              </a:lnSpc>
              <a:spcBef>
                <a:spcPct val="0"/>
              </a:spcBef>
              <a:buFont typeface="Arial" panose="020B0604020202020204" pitchFamily="34" charset="0"/>
              <a:buChar char="•"/>
            </a:pPr>
            <a:r>
              <a:rPr lang="fr-LU" spc="100" dirty="0">
                <a:solidFill>
                  <a:schemeClr val="accent1"/>
                </a:solidFill>
                <a:latin typeface="+mj-lt"/>
              </a:rPr>
              <a:t>Des médecins « connus » de leurs temps</a:t>
            </a:r>
          </a:p>
          <a:p>
            <a:pPr algn="just">
              <a:lnSpc>
                <a:spcPct val="90000"/>
              </a:lnSpc>
              <a:spcBef>
                <a:spcPct val="0"/>
              </a:spcBef>
            </a:pPr>
            <a:endParaRPr lang="fr-LU" spc="100" dirty="0">
              <a:solidFill>
                <a:schemeClr val="accent1"/>
              </a:solidFill>
              <a:latin typeface="+mj-lt"/>
            </a:endParaRPr>
          </a:p>
          <a:p>
            <a:pPr marL="285750" indent="-285750">
              <a:lnSpc>
                <a:spcPct val="90000"/>
              </a:lnSpc>
              <a:spcBef>
                <a:spcPct val="0"/>
              </a:spcBef>
              <a:buFont typeface="Wingdings" panose="05000000000000000000" pitchFamily="2" charset="2"/>
              <a:buChar char="v"/>
            </a:pPr>
            <a:r>
              <a:rPr lang="fr-LU" spc="100" dirty="0">
                <a:solidFill>
                  <a:schemeClr val="accent1"/>
                </a:solidFill>
                <a:latin typeface="+mj-lt"/>
              </a:rPr>
              <a:t>L’appréciation des qualités personnelles du médecin</a:t>
            </a:r>
            <a:endParaRPr lang="en-US" spc="100" dirty="0">
              <a:solidFill>
                <a:schemeClr val="accent1"/>
              </a:solidFill>
              <a:latin typeface="+mj-lt"/>
            </a:endParaRPr>
          </a:p>
        </p:txBody>
      </p:sp>
      <p:sp>
        <p:nvSpPr>
          <p:cNvPr id="19" name="ZoneTexte 18">
            <a:extLst>
              <a:ext uri="{FF2B5EF4-FFF2-40B4-BE49-F238E27FC236}">
                <a16:creationId xmlns:a16="http://schemas.microsoft.com/office/drawing/2014/main" id="{1408DE1D-4512-C6D2-67B5-AF978F50DAFF}"/>
              </a:ext>
            </a:extLst>
          </p:cNvPr>
          <p:cNvSpPr txBox="1"/>
          <p:nvPr/>
        </p:nvSpPr>
        <p:spPr>
          <a:xfrm>
            <a:off x="5201975" y="6560372"/>
            <a:ext cx="6103398" cy="246221"/>
          </a:xfrm>
          <a:prstGeom prst="rect">
            <a:avLst/>
          </a:prstGeom>
          <a:noFill/>
        </p:spPr>
        <p:txBody>
          <a:bodyPr wrap="square">
            <a:spAutoFit/>
          </a:bodyPr>
          <a:lstStyle/>
          <a:p>
            <a:r>
              <a:rPr lang="fr-LU" sz="1000" dirty="0"/>
              <a:t>Vienne, </a:t>
            </a:r>
            <a:r>
              <a:rPr lang="fr-LU" sz="1000" dirty="0" err="1"/>
              <a:t>HHHSta</a:t>
            </a:r>
            <a:r>
              <a:rPr lang="fr-LU" sz="1000" dirty="0"/>
              <a:t>, </a:t>
            </a:r>
            <a:r>
              <a:rPr lang="fr-LU" sz="1000" i="1" dirty="0" err="1"/>
              <a:t>Beglien</a:t>
            </a:r>
            <a:r>
              <a:rPr lang="fr-LU" sz="1000" i="1" dirty="0"/>
              <a:t> PA</a:t>
            </a:r>
            <a:r>
              <a:rPr lang="fr-LU" sz="1000" dirty="0"/>
              <a:t>, 11-3, f°222r</a:t>
            </a:r>
            <a:endParaRPr lang="en-US" sz="1000" dirty="0"/>
          </a:p>
        </p:txBody>
      </p:sp>
      <p:sp>
        <p:nvSpPr>
          <p:cNvPr id="21" name="ZoneTexte 20">
            <a:extLst>
              <a:ext uri="{FF2B5EF4-FFF2-40B4-BE49-F238E27FC236}">
                <a16:creationId xmlns:a16="http://schemas.microsoft.com/office/drawing/2014/main" id="{23CEEBF4-8E48-5150-A481-8E26284E27A2}"/>
              </a:ext>
            </a:extLst>
          </p:cNvPr>
          <p:cNvSpPr txBox="1"/>
          <p:nvPr/>
        </p:nvSpPr>
        <p:spPr>
          <a:xfrm>
            <a:off x="5201975" y="5388474"/>
            <a:ext cx="6955654" cy="1255728"/>
          </a:xfrm>
          <a:prstGeom prst="rect">
            <a:avLst/>
          </a:prstGeom>
          <a:noFill/>
        </p:spPr>
        <p:txBody>
          <a:bodyPr wrap="square">
            <a:spAutoFit/>
          </a:bodyPr>
          <a:lstStyle/>
          <a:p>
            <a:pPr algn="just">
              <a:lnSpc>
                <a:spcPct val="90000"/>
              </a:lnSpc>
              <a:spcBef>
                <a:spcPct val="0"/>
              </a:spcBef>
            </a:pPr>
            <a:r>
              <a:rPr lang="fr-FR" sz="1200" spc="100" dirty="0"/>
              <a:t>« Madame ma bonne </a:t>
            </a:r>
            <a:r>
              <a:rPr lang="fr-FR" sz="1200" spc="100" dirty="0" err="1"/>
              <a:t>seur</a:t>
            </a:r>
            <a:r>
              <a:rPr lang="fr-FR" sz="1200" spc="100" dirty="0"/>
              <a:t>. Le docteur Caesar [</a:t>
            </a:r>
            <a:r>
              <a:rPr lang="fr-FR" sz="1200" spc="100" dirty="0" err="1"/>
              <a:t>Delphinis</a:t>
            </a:r>
            <a:r>
              <a:rPr lang="fr-FR" sz="1200" spc="100" dirty="0"/>
              <a:t>] de Parme, </a:t>
            </a:r>
            <a:r>
              <a:rPr lang="fr-FR" sz="1200" spc="100" dirty="0" err="1"/>
              <a:t>phisicien</a:t>
            </a:r>
            <a:r>
              <a:rPr lang="fr-FR" sz="1200" spc="100" dirty="0"/>
              <a:t>, </a:t>
            </a:r>
            <a:r>
              <a:rPr lang="fr-FR" sz="1200" spc="100" dirty="0" err="1"/>
              <a:t>present</a:t>
            </a:r>
            <a:r>
              <a:rPr lang="fr-FR" sz="1200" spc="100" dirty="0"/>
              <a:t> porteur, </a:t>
            </a:r>
            <a:r>
              <a:rPr lang="fr-FR" sz="1200" spc="100" dirty="0" err="1"/>
              <a:t>apres</a:t>
            </a:r>
            <a:r>
              <a:rPr lang="fr-FR" sz="1200" spc="100" dirty="0"/>
              <a:t> avoir </a:t>
            </a:r>
            <a:r>
              <a:rPr lang="fr-FR" sz="1200" b="1" spc="100" dirty="0"/>
              <a:t>longuement hante et </a:t>
            </a:r>
            <a:r>
              <a:rPr lang="fr-FR" sz="1200" b="1" spc="100" dirty="0" err="1"/>
              <a:t>frequente</a:t>
            </a:r>
            <a:r>
              <a:rPr lang="fr-FR" sz="1200" b="1" spc="100" dirty="0"/>
              <a:t> l’</a:t>
            </a:r>
            <a:r>
              <a:rPr lang="fr-FR" sz="1200" b="1" spc="100" dirty="0" err="1"/>
              <a:t>Ytalie</a:t>
            </a:r>
            <a:r>
              <a:rPr lang="fr-FR" sz="1200" b="1" spc="100" dirty="0"/>
              <a:t>, la Hongrie, Transilvanie </a:t>
            </a:r>
            <a:r>
              <a:rPr lang="fr-FR" sz="1200" spc="100" dirty="0"/>
              <a:t>et autres mes provinces. Et comme suis informé, y </a:t>
            </a:r>
            <a:r>
              <a:rPr lang="fr-FR" sz="1200" spc="100" dirty="0" err="1"/>
              <a:t>aiant</a:t>
            </a:r>
            <a:r>
              <a:rPr lang="fr-FR" sz="1200" spc="100" dirty="0"/>
              <a:t> </a:t>
            </a:r>
            <a:r>
              <a:rPr lang="fr-FR" sz="1200" spc="100" dirty="0" err="1"/>
              <a:t>beaucop</a:t>
            </a:r>
            <a:r>
              <a:rPr lang="fr-FR" sz="1200" spc="100" dirty="0"/>
              <a:t> de </a:t>
            </a:r>
            <a:r>
              <a:rPr lang="fr-FR" sz="1200" b="1" spc="100" dirty="0"/>
              <a:t>belles cures</a:t>
            </a:r>
            <a:r>
              <a:rPr lang="fr-FR" sz="1200" spc="100" dirty="0"/>
              <a:t>. Et donné </a:t>
            </a:r>
            <a:r>
              <a:rPr lang="fr-FR" sz="1200" b="1" spc="100" dirty="0" err="1"/>
              <a:t>souffisant</a:t>
            </a:r>
            <a:r>
              <a:rPr lang="fr-FR" sz="1200" b="1" spc="100" dirty="0"/>
              <a:t> </a:t>
            </a:r>
            <a:r>
              <a:rPr lang="fr-FR" sz="1200" b="1" spc="100" dirty="0" err="1"/>
              <a:t>tesmoignaige</a:t>
            </a:r>
            <a:r>
              <a:rPr lang="fr-FR" sz="1200" b="1" spc="100" dirty="0"/>
              <a:t> de l’</a:t>
            </a:r>
            <a:r>
              <a:rPr lang="fr-FR" sz="1200" b="1" spc="100" dirty="0" err="1"/>
              <a:t>experience</a:t>
            </a:r>
            <a:r>
              <a:rPr lang="fr-FR" sz="1200" b="1" spc="100" dirty="0"/>
              <a:t> qu’il a de la profession (…) </a:t>
            </a:r>
            <a:r>
              <a:rPr lang="fr-FR" sz="1200" spc="100" dirty="0"/>
              <a:t>Et m’a prié le vous recommander ce que je </a:t>
            </a:r>
            <a:r>
              <a:rPr lang="fr-FR" sz="1200" spc="100" dirty="0" err="1"/>
              <a:t>faiz</a:t>
            </a:r>
            <a:r>
              <a:rPr lang="fr-FR" sz="1200" spc="100" dirty="0"/>
              <a:t> madame </a:t>
            </a:r>
            <a:r>
              <a:rPr lang="fr-FR" sz="1200" spc="100" dirty="0" err="1"/>
              <a:t>voulentiers</a:t>
            </a:r>
            <a:r>
              <a:rPr lang="fr-FR" sz="1200" spc="100" dirty="0"/>
              <a:t> en chose tant </a:t>
            </a:r>
            <a:r>
              <a:rPr lang="fr-FR" sz="1200" spc="100" dirty="0" err="1"/>
              <a:t>honeste</a:t>
            </a:r>
            <a:r>
              <a:rPr lang="fr-FR" sz="1200" spc="100" dirty="0"/>
              <a:t> et </a:t>
            </a:r>
            <a:r>
              <a:rPr lang="fr-FR" sz="1200" spc="100" dirty="0" err="1"/>
              <a:t>principallement</a:t>
            </a:r>
            <a:r>
              <a:rPr lang="fr-FR" sz="1200" spc="100" dirty="0"/>
              <a:t> pour </a:t>
            </a:r>
            <a:r>
              <a:rPr lang="fr-FR" sz="1200" spc="100" dirty="0" err="1"/>
              <a:t>consideration</a:t>
            </a:r>
            <a:r>
              <a:rPr lang="fr-FR" sz="1200" spc="100" dirty="0"/>
              <a:t> de sa </a:t>
            </a:r>
            <a:r>
              <a:rPr lang="fr-FR" sz="1200" spc="100" dirty="0" err="1"/>
              <a:t>souffisance</a:t>
            </a:r>
            <a:r>
              <a:rPr lang="fr-FR" sz="1200" spc="100" dirty="0"/>
              <a:t> que dit est que </a:t>
            </a:r>
            <a:r>
              <a:rPr lang="fr-FR" sz="1200" spc="100" dirty="0" err="1"/>
              <a:t>meriteroit</a:t>
            </a:r>
            <a:r>
              <a:rPr lang="fr-FR" sz="1200" spc="100" dirty="0"/>
              <a:t> avancement. » (Ferdinand à Marie, le 13 juillet 1545 » </a:t>
            </a:r>
            <a:endParaRPr lang="fr-LU" spc="100" dirty="0"/>
          </a:p>
        </p:txBody>
      </p:sp>
    </p:spTree>
    <p:extLst>
      <p:ext uri="{BB962C8B-B14F-4D97-AF65-F5344CB8AC3E}">
        <p14:creationId xmlns:p14="http://schemas.microsoft.com/office/powerpoint/2010/main" val="2833261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79A54D7-805B-7F8D-D420-8E116E80F74A}"/>
              </a:ext>
            </a:extLst>
          </p:cNvPr>
          <p:cNvSpPr>
            <a:spLocks noGrp="1"/>
          </p:cNvSpPr>
          <p:nvPr>
            <p:ph sz="quarter" idx="15"/>
          </p:nvPr>
        </p:nvSpPr>
        <p:spPr>
          <a:xfrm>
            <a:off x="946090" y="1690654"/>
            <a:ext cx="8726052" cy="2221291"/>
          </a:xfrm>
        </p:spPr>
        <p:txBody>
          <a:bodyPr/>
          <a:lstStyle/>
          <a:p>
            <a:pPr marL="285750" indent="-285750">
              <a:buFont typeface="Wingdings" panose="05000000000000000000" pitchFamily="2" charset="2"/>
              <a:buChar char="v"/>
            </a:pPr>
            <a:r>
              <a:rPr lang="fr-LU" sz="1800" dirty="0">
                <a:solidFill>
                  <a:schemeClr val="accent1"/>
                </a:solidFill>
                <a:latin typeface="+mj-lt"/>
              </a:rPr>
              <a:t>Des salaires journaliers parmi les plus élevés de l’hôtel </a:t>
            </a:r>
          </a:p>
          <a:p>
            <a:pPr marL="285750" indent="-285750">
              <a:buFont typeface="Wingdings" panose="05000000000000000000" pitchFamily="2" charset="2"/>
              <a:buChar char="v"/>
            </a:pPr>
            <a:r>
              <a:rPr lang="fr-LU" sz="1800" dirty="0">
                <a:solidFill>
                  <a:schemeClr val="accent1"/>
                </a:solidFill>
                <a:latin typeface="+mj-lt"/>
              </a:rPr>
              <a:t>Pension : entre récompense et tutelle du médecin :</a:t>
            </a:r>
          </a:p>
          <a:p>
            <a:pPr algn="just"/>
            <a:r>
              <a:rPr lang="fr-FR" sz="1200" dirty="0"/>
              <a:t>« En faveur des </a:t>
            </a:r>
            <a:r>
              <a:rPr lang="fr-FR" sz="1200" dirty="0" err="1"/>
              <a:t>paines</a:t>
            </a:r>
            <a:r>
              <a:rPr lang="fr-FR" sz="1200" dirty="0"/>
              <a:t>, travail et </a:t>
            </a:r>
            <a:r>
              <a:rPr lang="fr-FR" sz="1200" dirty="0" err="1"/>
              <a:t>soing</a:t>
            </a:r>
            <a:r>
              <a:rPr lang="fr-FR" sz="1200" dirty="0"/>
              <a:t> que journellement il prend de la personne de sa Majesté et pour ce </a:t>
            </a:r>
            <a:r>
              <a:rPr lang="fr-FR" sz="1200" b="1" dirty="0"/>
              <a:t>a le rendre plus enclin et obligé </a:t>
            </a:r>
            <a:r>
              <a:rPr lang="fr-FR" sz="1200" dirty="0"/>
              <a:t>de continuer en </a:t>
            </a:r>
            <a:r>
              <a:rPr lang="fr-FR" sz="1200" dirty="0" err="1"/>
              <a:t>iceulx</a:t>
            </a:r>
            <a:r>
              <a:rPr lang="fr-FR" sz="1200" dirty="0"/>
              <a:t> de bien en </a:t>
            </a:r>
            <a:r>
              <a:rPr lang="fr-FR" sz="1200" dirty="0" err="1"/>
              <a:t>mieulx</a:t>
            </a:r>
            <a:r>
              <a:rPr lang="fr-FR" sz="1200" dirty="0"/>
              <a:t> et </a:t>
            </a:r>
            <a:r>
              <a:rPr lang="fr-FR" sz="1200" dirty="0" err="1"/>
              <a:t>mesmes</a:t>
            </a:r>
            <a:r>
              <a:rPr lang="fr-FR" sz="1200" dirty="0"/>
              <a:t> afin qu’il puisse de tant mieux entretenir audit service » </a:t>
            </a:r>
          </a:p>
          <a:p>
            <a:pPr algn="just"/>
            <a:r>
              <a:rPr lang="fr-FR" sz="1000" dirty="0"/>
              <a:t>(Lille, ADN, </a:t>
            </a:r>
            <a:r>
              <a:rPr lang="fr-FR" sz="1000" i="1" dirty="0"/>
              <a:t>Chambre des Comptes, </a:t>
            </a:r>
            <a:r>
              <a:rPr lang="fr-FR" sz="1000" dirty="0"/>
              <a:t>B3360, f°87r-v)</a:t>
            </a:r>
            <a:endParaRPr lang="fr-FR" sz="1200" dirty="0"/>
          </a:p>
          <a:p>
            <a:pPr marL="171450" indent="-171450" algn="just">
              <a:buFont typeface="Wingdings" panose="05000000000000000000" pitchFamily="2" charset="2"/>
              <a:buChar char="v"/>
            </a:pPr>
            <a:r>
              <a:rPr lang="fr-FR" sz="1600" spc="100" dirty="0">
                <a:solidFill>
                  <a:schemeClr val="accent1"/>
                </a:solidFill>
                <a:latin typeface="+mj-lt"/>
              </a:rPr>
              <a:t> Des avantages en nature assignés par l’ordonnance de la cour : chevaux, serviteurs, cérémoniel du repas </a:t>
            </a:r>
            <a:endParaRPr lang="en-US" sz="1600" spc="100" dirty="0">
              <a:solidFill>
                <a:schemeClr val="accent1"/>
              </a:solidFill>
              <a:latin typeface="+mj-lt"/>
            </a:endParaRPr>
          </a:p>
          <a:p>
            <a:pPr algn="just"/>
            <a:endParaRPr lang="en-US" sz="1200" dirty="0"/>
          </a:p>
        </p:txBody>
      </p:sp>
      <p:sp>
        <p:nvSpPr>
          <p:cNvPr id="5" name="Espace réservé du pied de page 4">
            <a:extLst>
              <a:ext uri="{FF2B5EF4-FFF2-40B4-BE49-F238E27FC236}">
                <a16:creationId xmlns:a16="http://schemas.microsoft.com/office/drawing/2014/main" id="{9B1CA98C-F49C-C358-A1BB-0891CA1DB5F3}"/>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E798BDAC-F2C2-0EF1-4CCE-AE990C25A43C}"/>
              </a:ext>
            </a:extLst>
          </p:cNvPr>
          <p:cNvSpPr>
            <a:spLocks noGrp="1"/>
          </p:cNvSpPr>
          <p:nvPr>
            <p:ph type="sldNum" sz="quarter" idx="12"/>
          </p:nvPr>
        </p:nvSpPr>
        <p:spPr/>
        <p:txBody>
          <a:bodyPr/>
          <a:lstStyle/>
          <a:p>
            <a:pPr rtl="0"/>
            <a:fld id="{18D65601-5AE2-46FC-B138-694DDD2B510D}" type="slidenum">
              <a:rPr lang="fr-FR" noProof="0" smtClean="0"/>
              <a:pPr rtl="0"/>
              <a:t>15</a:t>
            </a:fld>
            <a:endParaRPr lang="fr-FR" noProof="0"/>
          </a:p>
        </p:txBody>
      </p:sp>
      <p:sp>
        <p:nvSpPr>
          <p:cNvPr id="7" name="Titre 6">
            <a:extLst>
              <a:ext uri="{FF2B5EF4-FFF2-40B4-BE49-F238E27FC236}">
                <a16:creationId xmlns:a16="http://schemas.microsoft.com/office/drawing/2014/main" id="{5833B28A-C6C9-A227-FD75-51C0EA706A36}"/>
              </a:ext>
            </a:extLst>
          </p:cNvPr>
          <p:cNvSpPr>
            <a:spLocks noGrp="1"/>
          </p:cNvSpPr>
          <p:nvPr>
            <p:ph type="title"/>
          </p:nvPr>
        </p:nvSpPr>
        <p:spPr>
          <a:xfrm>
            <a:off x="838199" y="689842"/>
            <a:ext cx="8081212" cy="352895"/>
          </a:xfrm>
        </p:spPr>
        <p:txBody>
          <a:bodyPr/>
          <a:lstStyle/>
          <a:p>
            <a:r>
              <a:rPr lang="fr-LU" dirty="0"/>
              <a:t>Une position (économiquement) valorisée à la cour</a:t>
            </a:r>
            <a:endParaRPr lang="en-US" dirty="0"/>
          </a:p>
        </p:txBody>
      </p:sp>
      <p:sp>
        <p:nvSpPr>
          <p:cNvPr id="9" name="ZoneTexte 8">
            <a:extLst>
              <a:ext uri="{FF2B5EF4-FFF2-40B4-BE49-F238E27FC236}">
                <a16:creationId xmlns:a16="http://schemas.microsoft.com/office/drawing/2014/main" id="{192917C5-34FC-1D0E-D15A-B820C1E7D3ED}"/>
              </a:ext>
            </a:extLst>
          </p:cNvPr>
          <p:cNvSpPr txBox="1"/>
          <p:nvPr/>
        </p:nvSpPr>
        <p:spPr>
          <a:xfrm>
            <a:off x="946090" y="3766173"/>
            <a:ext cx="6573296" cy="523220"/>
          </a:xfrm>
          <a:prstGeom prst="rect">
            <a:avLst/>
          </a:prstGeom>
          <a:noFill/>
        </p:spPr>
        <p:txBody>
          <a:bodyPr wrap="square">
            <a:spAutoFit/>
          </a:bodyPr>
          <a:lstStyle/>
          <a:p>
            <a:endParaRPr lang="fr-FR" sz="1000" dirty="0"/>
          </a:p>
          <a:p>
            <a:endParaRPr lang="en-US" spc="100" dirty="0">
              <a:solidFill>
                <a:schemeClr val="accent1"/>
              </a:solidFill>
              <a:latin typeface="+mj-lt"/>
            </a:endParaRPr>
          </a:p>
        </p:txBody>
      </p:sp>
    </p:spTree>
    <p:extLst>
      <p:ext uri="{BB962C8B-B14F-4D97-AF65-F5344CB8AC3E}">
        <p14:creationId xmlns:p14="http://schemas.microsoft.com/office/powerpoint/2010/main" val="1173366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1A02DA6-B5AC-8650-6541-718C2F5D8562}"/>
              </a:ext>
            </a:extLst>
          </p:cNvPr>
          <p:cNvSpPr>
            <a:spLocks noGrp="1"/>
          </p:cNvSpPr>
          <p:nvPr>
            <p:ph sz="quarter" idx="15"/>
          </p:nvPr>
        </p:nvSpPr>
        <p:spPr>
          <a:xfrm>
            <a:off x="838200" y="1530856"/>
            <a:ext cx="10986856" cy="4914332"/>
          </a:xfrm>
        </p:spPr>
        <p:txBody>
          <a:bodyPr/>
          <a:lstStyle/>
          <a:p>
            <a:pPr marL="285750" indent="-285750">
              <a:buFont typeface="Wingdings" panose="05000000000000000000" pitchFamily="2" charset="2"/>
              <a:buChar char="v"/>
            </a:pPr>
            <a:r>
              <a:rPr lang="fr-LU" sz="1600" dirty="0">
                <a:solidFill>
                  <a:schemeClr val="accent1"/>
                </a:solidFill>
                <a:latin typeface="+mj-lt"/>
              </a:rPr>
              <a:t>Deux rôles évidents : soigner et prévenir les maladies de la reine et de son entourage familial et curial </a:t>
            </a:r>
          </a:p>
          <a:p>
            <a:pPr marL="285750" indent="-285750">
              <a:buFont typeface="Wingdings" panose="05000000000000000000" pitchFamily="2" charset="2"/>
              <a:buChar char="v"/>
            </a:pPr>
            <a:r>
              <a:rPr lang="fr-LU" sz="1600" dirty="0">
                <a:solidFill>
                  <a:schemeClr val="accent1"/>
                </a:solidFill>
                <a:latin typeface="+mj-lt"/>
              </a:rPr>
              <a:t>Des rôles étendus de la pratique médicale :</a:t>
            </a:r>
          </a:p>
          <a:p>
            <a:pPr marL="285750" indent="-285750">
              <a:buFont typeface="Arial" panose="020B0604020202020204" pitchFamily="34" charset="0"/>
              <a:buChar char="•"/>
            </a:pPr>
            <a:r>
              <a:rPr lang="fr-LU" sz="1200" dirty="0">
                <a:latin typeface="+mj-lt"/>
              </a:rPr>
              <a:t>Fournir la Chambre en matériel médical </a:t>
            </a:r>
          </a:p>
          <a:p>
            <a:pPr marL="285750" indent="-285750">
              <a:buFont typeface="Arial" panose="020B0604020202020204" pitchFamily="34" charset="0"/>
              <a:buChar char="•"/>
            </a:pPr>
            <a:r>
              <a:rPr lang="fr-LU" sz="1200" dirty="0">
                <a:latin typeface="+mj-lt"/>
              </a:rPr>
              <a:t>Avaliser les prescriptions médicamenteuses de l’apothicaire : « par ordonnance de ladite reine et ceritifficacion de son Monseigneur son docteur médecin » </a:t>
            </a:r>
          </a:p>
          <a:p>
            <a:pPr marL="285750" indent="-285750">
              <a:buFont typeface="Arial" panose="020B0604020202020204" pitchFamily="34" charset="0"/>
              <a:buChar char="•"/>
            </a:pPr>
            <a:r>
              <a:rPr lang="fr-LU" sz="1200" dirty="0">
                <a:latin typeface="+mj-lt"/>
              </a:rPr>
              <a:t>Vérifier la composition de remèdes issus de la médecine domestique/populaire </a:t>
            </a:r>
          </a:p>
          <a:p>
            <a:pPr marL="285750" indent="-285750">
              <a:buFont typeface="Wingdings" panose="05000000000000000000" pitchFamily="2" charset="2"/>
              <a:buChar char="v"/>
            </a:pPr>
            <a:r>
              <a:rPr lang="fr-LU" sz="1600" dirty="0">
                <a:solidFill>
                  <a:schemeClr val="accent1"/>
                </a:solidFill>
                <a:latin typeface="+mj-lt"/>
              </a:rPr>
              <a:t>Une disponibilité requise (présence/absence à la cour) : Jacob Aichoven (Cologne) et Bernardin (Beaumont)</a:t>
            </a:r>
          </a:p>
          <a:p>
            <a:pPr algn="just"/>
            <a:r>
              <a:rPr lang="fr-FR" sz="1000" dirty="0"/>
              <a:t>« Item le </a:t>
            </a:r>
            <a:r>
              <a:rPr lang="fr-FR" sz="1000" dirty="0" err="1"/>
              <a:t>iiie</a:t>
            </a:r>
            <a:r>
              <a:rPr lang="fr-FR" sz="1000" dirty="0"/>
              <a:t> jour du mois de septembre a </a:t>
            </a:r>
            <a:r>
              <a:rPr lang="fr-FR" sz="1000" dirty="0" err="1"/>
              <a:t>Thoma</a:t>
            </a:r>
            <a:r>
              <a:rPr lang="fr-FR" sz="1000" dirty="0"/>
              <a:t>, </a:t>
            </a:r>
            <a:r>
              <a:rPr lang="fr-FR" sz="1000" dirty="0" err="1"/>
              <a:t>lacquay</a:t>
            </a:r>
            <a:r>
              <a:rPr lang="fr-FR" sz="1000" dirty="0"/>
              <a:t> pour ses </a:t>
            </a:r>
            <a:r>
              <a:rPr lang="fr-FR" sz="1000" dirty="0" err="1"/>
              <a:t>despences</a:t>
            </a:r>
            <a:r>
              <a:rPr lang="fr-FR" sz="1000" dirty="0"/>
              <a:t> de bouche a cause [de ce que la </a:t>
            </a:r>
            <a:r>
              <a:rPr lang="fr-FR" sz="1000" dirty="0" err="1"/>
              <a:t>Royne</a:t>
            </a:r>
            <a:r>
              <a:rPr lang="fr-FR" sz="1000" dirty="0"/>
              <a:t> l’</a:t>
            </a:r>
            <a:r>
              <a:rPr lang="fr-FR" sz="1000" dirty="0" err="1"/>
              <a:t>avoit</a:t>
            </a:r>
            <a:r>
              <a:rPr lang="fr-FR" sz="1000" dirty="0"/>
              <a:t>] envoyé vers </a:t>
            </a:r>
            <a:r>
              <a:rPr lang="fr-FR" sz="1000" b="1" dirty="0" err="1"/>
              <a:t>Coloigne</a:t>
            </a:r>
            <a:r>
              <a:rPr lang="fr-FR" sz="1000" dirty="0"/>
              <a:t> </a:t>
            </a:r>
            <a:r>
              <a:rPr lang="fr-FR" sz="1000" dirty="0" err="1"/>
              <a:t>querre</a:t>
            </a:r>
            <a:r>
              <a:rPr lang="fr-FR" sz="1000" dirty="0"/>
              <a:t> le docteur Jacques </a:t>
            </a:r>
            <a:r>
              <a:rPr lang="fr-FR" sz="1000" dirty="0" err="1"/>
              <a:t>medecin</a:t>
            </a:r>
            <a:r>
              <a:rPr lang="fr-FR" sz="1000" dirty="0"/>
              <a:t> de corps de la </a:t>
            </a:r>
            <a:r>
              <a:rPr lang="fr-FR" sz="1000" dirty="0" err="1"/>
              <a:t>Royne</a:t>
            </a:r>
            <a:r>
              <a:rPr lang="fr-FR" sz="1000" dirty="0"/>
              <a:t> » (1532) (Lille, ADN, </a:t>
            </a:r>
            <a:r>
              <a:rPr lang="fr-FR" sz="1000" i="1" dirty="0"/>
              <a:t>Chambre des Comptes, </a:t>
            </a:r>
            <a:r>
              <a:rPr lang="fr-FR" sz="1000" dirty="0"/>
              <a:t>B3355, f°208r)</a:t>
            </a:r>
          </a:p>
          <a:p>
            <a:pPr algn="just"/>
            <a:r>
              <a:rPr lang="fr-FR" sz="1000" dirty="0"/>
              <a:t>« Item qu’il a aussi paie [le </a:t>
            </a:r>
            <a:r>
              <a:rPr lang="fr-FR" sz="1000" dirty="0" err="1"/>
              <a:t>penninckmaistre</a:t>
            </a:r>
            <a:r>
              <a:rPr lang="fr-FR" sz="1000" dirty="0"/>
              <a:t>] a </a:t>
            </a:r>
            <a:r>
              <a:rPr lang="fr-FR" sz="1000" dirty="0" err="1"/>
              <a:t>ung</a:t>
            </a:r>
            <a:r>
              <a:rPr lang="fr-FR" sz="1000" dirty="0"/>
              <a:t> </a:t>
            </a:r>
            <a:r>
              <a:rPr lang="fr-FR" sz="1000" dirty="0" err="1"/>
              <a:t>messagier</a:t>
            </a:r>
            <a:r>
              <a:rPr lang="fr-FR" sz="1000" dirty="0"/>
              <a:t> lequel a este </a:t>
            </a:r>
            <a:r>
              <a:rPr lang="fr-FR" sz="1000" dirty="0" err="1"/>
              <a:t>envoye</a:t>
            </a:r>
            <a:r>
              <a:rPr lang="fr-FR" sz="1000" dirty="0"/>
              <a:t> au mois de janvier par ordonnance de la reine a </a:t>
            </a:r>
            <a:r>
              <a:rPr lang="fr-FR" sz="1000" b="1" dirty="0" err="1"/>
              <a:t>Colloigne</a:t>
            </a:r>
            <a:r>
              <a:rPr lang="fr-FR" sz="1000" dirty="0"/>
              <a:t> </a:t>
            </a:r>
            <a:r>
              <a:rPr lang="fr-FR" sz="1000" dirty="0" err="1"/>
              <a:t>querre</a:t>
            </a:r>
            <a:r>
              <a:rPr lang="fr-FR" sz="1000" dirty="0"/>
              <a:t> le docteur Jacques </a:t>
            </a:r>
            <a:r>
              <a:rPr lang="fr-FR" sz="1000" dirty="0" err="1"/>
              <a:t>Deychonen</a:t>
            </a:r>
            <a:r>
              <a:rPr lang="fr-FR" sz="1000" dirty="0"/>
              <a:t> </a:t>
            </a:r>
            <a:r>
              <a:rPr lang="fr-FR" sz="1000" dirty="0" err="1"/>
              <a:t>medecin</a:t>
            </a:r>
            <a:r>
              <a:rPr lang="fr-FR" sz="1000" dirty="0"/>
              <a:t> de corps de sa Majesté » (1533) (Lille, ADN, </a:t>
            </a:r>
            <a:r>
              <a:rPr lang="fr-FR" sz="1000" i="1" dirty="0"/>
              <a:t>Chambre des Comptes, </a:t>
            </a:r>
            <a:r>
              <a:rPr lang="fr-FR" sz="1000" dirty="0"/>
              <a:t>B3356, f°242v)</a:t>
            </a:r>
          </a:p>
          <a:p>
            <a:pPr algn="just"/>
            <a:r>
              <a:rPr lang="fr-FR" sz="1000" dirty="0"/>
              <a:t>« A </a:t>
            </a:r>
            <a:r>
              <a:rPr lang="fr-FR" sz="1000" dirty="0" err="1"/>
              <a:t>cedit</a:t>
            </a:r>
            <a:r>
              <a:rPr lang="fr-FR" sz="1000" dirty="0"/>
              <a:t> </a:t>
            </a:r>
            <a:r>
              <a:rPr lang="fr-FR" sz="1000" dirty="0" err="1"/>
              <a:t>penninckmaistre</a:t>
            </a:r>
            <a:r>
              <a:rPr lang="fr-FR" sz="1000" dirty="0"/>
              <a:t> (…) Ledit jour paie un </a:t>
            </a:r>
            <a:r>
              <a:rPr lang="fr-FR" sz="1000" dirty="0" err="1"/>
              <a:t>messaigier</a:t>
            </a:r>
            <a:r>
              <a:rPr lang="fr-FR" sz="1000" dirty="0"/>
              <a:t> lequel a este </a:t>
            </a:r>
            <a:r>
              <a:rPr lang="fr-FR" sz="1000" dirty="0" err="1"/>
              <a:t>envoye</a:t>
            </a:r>
            <a:r>
              <a:rPr lang="fr-FR" sz="1000" dirty="0"/>
              <a:t> de </a:t>
            </a:r>
            <a:r>
              <a:rPr lang="fr-FR" sz="1000" dirty="0" err="1"/>
              <a:t>Fleru</a:t>
            </a:r>
            <a:r>
              <a:rPr lang="fr-FR" sz="1000" dirty="0"/>
              <a:t> a </a:t>
            </a:r>
            <a:r>
              <a:rPr lang="fr-FR" sz="1000" b="1" dirty="0" err="1"/>
              <a:t>Beamont</a:t>
            </a:r>
            <a:r>
              <a:rPr lang="fr-FR" sz="1000" dirty="0"/>
              <a:t> pour aller </a:t>
            </a:r>
            <a:r>
              <a:rPr lang="fr-FR" sz="1000" dirty="0" err="1"/>
              <a:t>querre</a:t>
            </a:r>
            <a:r>
              <a:rPr lang="fr-FR" sz="1000" dirty="0"/>
              <a:t> le docteur Bernardin et le faire venir devers sa Majesté » (mars 1539) (Lille, ADN, </a:t>
            </a:r>
            <a:r>
              <a:rPr lang="fr-FR" sz="1000" i="1" dirty="0"/>
              <a:t>Chambre des Comptes, </a:t>
            </a:r>
            <a:r>
              <a:rPr lang="fr-FR" sz="1000" dirty="0"/>
              <a:t>B3360, f°209r-v) </a:t>
            </a:r>
          </a:p>
          <a:p>
            <a:pPr marL="285750" indent="-285750" algn="just">
              <a:buFont typeface="Wingdings" panose="05000000000000000000" pitchFamily="2" charset="2"/>
              <a:buChar char="v"/>
            </a:pPr>
            <a:r>
              <a:rPr lang="fr-FR" sz="1600" dirty="0">
                <a:solidFill>
                  <a:schemeClr val="accent1"/>
                </a:solidFill>
                <a:latin typeface="+mj-lt"/>
              </a:rPr>
              <a:t>… plus fexible dans la pratique </a:t>
            </a:r>
            <a:r>
              <a:rPr lang="fr-FR" sz="1200" dirty="0">
                <a:latin typeface="+mj-lt"/>
              </a:rPr>
              <a:t>: </a:t>
            </a:r>
            <a:r>
              <a:rPr lang="fr-FR" sz="1100" dirty="0"/>
              <a:t>«</a:t>
            </a:r>
            <a:r>
              <a:rPr lang="fr-FR" sz="1100" dirty="0">
                <a:latin typeface="+mj-lt"/>
              </a:rPr>
              <a:t> </a:t>
            </a:r>
            <a:r>
              <a:rPr lang="fr-FR" sz="1100" dirty="0"/>
              <a:t>A Messire Gilles de </a:t>
            </a:r>
            <a:r>
              <a:rPr lang="fr-FR" sz="1100" dirty="0" err="1"/>
              <a:t>Hertoghe</a:t>
            </a:r>
            <a:r>
              <a:rPr lang="fr-FR" sz="1100" dirty="0"/>
              <a:t>, docteur en médecine la somme de vingt livres dudit pris de quarante gros </a:t>
            </a:r>
            <a:r>
              <a:rPr lang="fr-FR" sz="1100" dirty="0" err="1"/>
              <a:t>monnoye</a:t>
            </a:r>
            <a:r>
              <a:rPr lang="fr-FR" sz="1100" dirty="0"/>
              <a:t> de Flandres chacune livre que ce </a:t>
            </a:r>
            <a:r>
              <a:rPr lang="fr-FR" sz="1100" dirty="0" err="1"/>
              <a:t>penninckmaistre</a:t>
            </a:r>
            <a:r>
              <a:rPr lang="fr-FR" sz="1100" dirty="0"/>
              <a:t> a l’ordonnance et commandement de sa </a:t>
            </a:r>
            <a:r>
              <a:rPr lang="fr-FR" sz="1100" dirty="0" err="1"/>
              <a:t>Maieste</a:t>
            </a:r>
            <a:r>
              <a:rPr lang="fr-FR" sz="1100" dirty="0"/>
              <a:t> luy a paye. Et ce pour ses </a:t>
            </a:r>
            <a:r>
              <a:rPr lang="fr-FR" sz="1100" dirty="0" err="1"/>
              <a:t>paines</a:t>
            </a:r>
            <a:r>
              <a:rPr lang="fr-FR" sz="1100" dirty="0"/>
              <a:t> et </a:t>
            </a:r>
            <a:r>
              <a:rPr lang="fr-FR" sz="1100" dirty="0" err="1"/>
              <a:t>travaulx</a:t>
            </a:r>
            <a:r>
              <a:rPr lang="fr-FR" sz="1100" dirty="0"/>
              <a:t> qu’il a </a:t>
            </a:r>
            <a:r>
              <a:rPr lang="fr-FR" sz="1100" dirty="0" err="1"/>
              <a:t>prins</a:t>
            </a:r>
            <a:r>
              <a:rPr lang="fr-FR" sz="1100" dirty="0"/>
              <a:t> (…) </a:t>
            </a:r>
            <a:r>
              <a:rPr lang="fr-FR" sz="1100" b="1" dirty="0"/>
              <a:t>a cause que les </a:t>
            </a:r>
            <a:r>
              <a:rPr lang="fr-FR" sz="1100" b="1" dirty="0" err="1"/>
              <a:t>medecins</a:t>
            </a:r>
            <a:r>
              <a:rPr lang="fr-FR" sz="1100" b="1" dirty="0"/>
              <a:t> de </a:t>
            </a:r>
            <a:r>
              <a:rPr lang="fr-FR" sz="1100" b="1" dirty="0" err="1"/>
              <a:t>sadite</a:t>
            </a:r>
            <a:r>
              <a:rPr lang="fr-FR" sz="1100" b="1" dirty="0"/>
              <a:t> </a:t>
            </a:r>
            <a:r>
              <a:rPr lang="fr-FR" sz="1100" b="1" dirty="0" err="1"/>
              <a:t>Maieste</a:t>
            </a:r>
            <a:r>
              <a:rPr lang="fr-FR" sz="1100" b="1" dirty="0"/>
              <a:t> </a:t>
            </a:r>
            <a:r>
              <a:rPr lang="fr-FR" sz="1100" b="1" dirty="0" err="1"/>
              <a:t>estoient</a:t>
            </a:r>
            <a:r>
              <a:rPr lang="fr-FR" sz="1100" b="1" dirty="0"/>
              <a:t> malades et </a:t>
            </a:r>
            <a:r>
              <a:rPr lang="fr-FR" sz="1100" b="1" dirty="0" err="1"/>
              <a:t>absens</a:t>
            </a:r>
            <a:r>
              <a:rPr lang="fr-FR" sz="1100" b="1" dirty="0"/>
              <a:t> </a:t>
            </a:r>
            <a:r>
              <a:rPr lang="fr-FR" sz="1100" dirty="0"/>
              <a:t>dont elle ne </a:t>
            </a:r>
            <a:r>
              <a:rPr lang="fr-FR" sz="1100" dirty="0" err="1"/>
              <a:t>veult</a:t>
            </a:r>
            <a:r>
              <a:rPr lang="fr-FR" sz="1100" dirty="0"/>
              <a:t> </a:t>
            </a:r>
            <a:r>
              <a:rPr lang="fr-FR" sz="1100" dirty="0" err="1"/>
              <a:t>aultre</a:t>
            </a:r>
            <a:r>
              <a:rPr lang="fr-FR" sz="1100" dirty="0"/>
              <a:t> ne plus ample </a:t>
            </a:r>
            <a:r>
              <a:rPr lang="fr-FR" sz="1100" dirty="0" err="1"/>
              <a:t>declaration</a:t>
            </a:r>
            <a:r>
              <a:rPr lang="fr-FR" sz="1100" dirty="0"/>
              <a:t> </a:t>
            </a:r>
            <a:r>
              <a:rPr lang="fr-FR" sz="1100" dirty="0" err="1"/>
              <a:t>estre</a:t>
            </a:r>
            <a:r>
              <a:rPr lang="fr-FR" sz="1100" dirty="0"/>
              <a:t> </a:t>
            </a:r>
            <a:r>
              <a:rPr lang="fr-FR" sz="1100" dirty="0" err="1"/>
              <a:t>faicte</a:t>
            </a:r>
            <a:r>
              <a:rPr lang="fr-FR" sz="1100" dirty="0"/>
              <a:t>, pour ce par ordonnance de ladite </a:t>
            </a:r>
            <a:r>
              <a:rPr lang="fr-FR" sz="1100" dirty="0" err="1"/>
              <a:t>Royne</a:t>
            </a:r>
            <a:r>
              <a:rPr lang="fr-FR" sz="1100" dirty="0"/>
              <a:t> et </a:t>
            </a:r>
            <a:r>
              <a:rPr lang="fr-FR" sz="1100" dirty="0" err="1"/>
              <a:t>quictance</a:t>
            </a:r>
            <a:r>
              <a:rPr lang="fr-FR" sz="1100" dirty="0"/>
              <a:t> dudit </a:t>
            </a:r>
            <a:r>
              <a:rPr lang="fr-FR" sz="1100" dirty="0" err="1"/>
              <a:t>maistre</a:t>
            </a:r>
            <a:r>
              <a:rPr lang="fr-FR" sz="1100" dirty="0"/>
              <a:t> Gilles sur ce servant </a:t>
            </a:r>
            <a:r>
              <a:rPr lang="fr-FR" sz="1100" dirty="0" err="1"/>
              <a:t>ycy</a:t>
            </a:r>
            <a:r>
              <a:rPr lang="fr-FR" sz="1100" dirty="0"/>
              <a:t> rendue ladite somme de XX livres »(Lille, ADN, </a:t>
            </a:r>
            <a:r>
              <a:rPr lang="fr-FR" sz="1100" i="1" dirty="0"/>
              <a:t>Chambre des Comptes, </a:t>
            </a:r>
            <a:r>
              <a:rPr lang="fr-FR" sz="1100" dirty="0"/>
              <a:t>B3361, f°279v-289)</a:t>
            </a:r>
            <a:endParaRPr lang="fr-LU" sz="1100" dirty="0"/>
          </a:p>
          <a:p>
            <a:endParaRPr lang="fr-LU" dirty="0">
              <a:latin typeface="+mj-lt"/>
            </a:endParaRPr>
          </a:p>
          <a:p>
            <a:endParaRPr lang="fr-LU" dirty="0">
              <a:latin typeface="+mj-lt"/>
            </a:endParaRPr>
          </a:p>
        </p:txBody>
      </p:sp>
      <p:sp>
        <p:nvSpPr>
          <p:cNvPr id="6" name="Espace réservé du numéro de diapositive 5">
            <a:extLst>
              <a:ext uri="{FF2B5EF4-FFF2-40B4-BE49-F238E27FC236}">
                <a16:creationId xmlns:a16="http://schemas.microsoft.com/office/drawing/2014/main" id="{3B787028-B814-19DD-EAA2-B42FE3FFDBF7}"/>
              </a:ext>
            </a:extLst>
          </p:cNvPr>
          <p:cNvSpPr>
            <a:spLocks noGrp="1"/>
          </p:cNvSpPr>
          <p:nvPr>
            <p:ph type="sldNum" sz="quarter" idx="12"/>
          </p:nvPr>
        </p:nvSpPr>
        <p:spPr/>
        <p:txBody>
          <a:bodyPr/>
          <a:lstStyle/>
          <a:p>
            <a:pPr rtl="0"/>
            <a:fld id="{18D65601-5AE2-46FC-B138-694DDD2B510D}" type="slidenum">
              <a:rPr lang="fr-FR" noProof="0" smtClean="0"/>
              <a:pPr rtl="0"/>
              <a:t>16</a:t>
            </a:fld>
            <a:endParaRPr lang="fr-FR" noProof="0"/>
          </a:p>
        </p:txBody>
      </p:sp>
      <p:sp>
        <p:nvSpPr>
          <p:cNvPr id="7" name="Titre 6">
            <a:extLst>
              <a:ext uri="{FF2B5EF4-FFF2-40B4-BE49-F238E27FC236}">
                <a16:creationId xmlns:a16="http://schemas.microsoft.com/office/drawing/2014/main" id="{25BF2B9F-51A6-6011-BB9E-37086D4361F9}"/>
              </a:ext>
            </a:extLst>
          </p:cNvPr>
          <p:cNvSpPr>
            <a:spLocks noGrp="1"/>
          </p:cNvSpPr>
          <p:nvPr>
            <p:ph type="title"/>
          </p:nvPr>
        </p:nvSpPr>
        <p:spPr>
          <a:xfrm>
            <a:off x="838200" y="660457"/>
            <a:ext cx="7054050" cy="469476"/>
          </a:xfrm>
        </p:spPr>
        <p:txBody>
          <a:bodyPr/>
          <a:lstStyle/>
          <a:p>
            <a:r>
              <a:rPr lang="fr-LU" dirty="0"/>
              <a:t>Une pratique quotidienne « insaisissable »</a:t>
            </a:r>
            <a:endParaRPr lang="en-US" dirty="0"/>
          </a:p>
        </p:txBody>
      </p:sp>
    </p:spTree>
    <p:extLst>
      <p:ext uri="{BB962C8B-B14F-4D97-AF65-F5344CB8AC3E}">
        <p14:creationId xmlns:p14="http://schemas.microsoft.com/office/powerpoint/2010/main" val="2196167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358D3A1E-7F94-DD5E-879F-48F7A20F198C}"/>
              </a:ext>
            </a:extLst>
          </p:cNvPr>
          <p:cNvSpPr>
            <a:spLocks noGrp="1"/>
          </p:cNvSpPr>
          <p:nvPr>
            <p:ph type="ftr" sz="quarter" idx="11"/>
          </p:nvPr>
        </p:nvSpPr>
        <p:spPr/>
        <p:txBody>
          <a:bodyPr/>
          <a:lstStyle/>
          <a:p>
            <a:pPr rtl="0"/>
            <a:r>
              <a:rPr lang="fr-FR" noProof="0" dirty="0"/>
              <a:t>Présentation pour conférence</a:t>
            </a:r>
          </a:p>
        </p:txBody>
      </p:sp>
      <p:sp>
        <p:nvSpPr>
          <p:cNvPr id="6" name="Espace réservé du numéro de diapositive 5">
            <a:extLst>
              <a:ext uri="{FF2B5EF4-FFF2-40B4-BE49-F238E27FC236}">
                <a16:creationId xmlns:a16="http://schemas.microsoft.com/office/drawing/2014/main" id="{F7B4AB32-0E09-3D3F-A339-DB46AAD0A025}"/>
              </a:ext>
            </a:extLst>
          </p:cNvPr>
          <p:cNvSpPr>
            <a:spLocks noGrp="1"/>
          </p:cNvSpPr>
          <p:nvPr>
            <p:ph type="sldNum" sz="quarter" idx="12"/>
          </p:nvPr>
        </p:nvSpPr>
        <p:spPr/>
        <p:txBody>
          <a:bodyPr/>
          <a:lstStyle/>
          <a:p>
            <a:pPr rtl="0"/>
            <a:fld id="{18D65601-5AE2-46FC-B138-694DDD2B510D}" type="slidenum">
              <a:rPr lang="fr-FR" noProof="0" smtClean="0"/>
              <a:pPr rtl="0"/>
              <a:t>17</a:t>
            </a:fld>
            <a:endParaRPr lang="fr-FR" noProof="0"/>
          </a:p>
        </p:txBody>
      </p:sp>
      <p:sp>
        <p:nvSpPr>
          <p:cNvPr id="8" name="ZoneTexte 7">
            <a:extLst>
              <a:ext uri="{FF2B5EF4-FFF2-40B4-BE49-F238E27FC236}">
                <a16:creationId xmlns:a16="http://schemas.microsoft.com/office/drawing/2014/main" id="{D148BFE0-DA88-A693-8296-D0627B37D17C}"/>
              </a:ext>
            </a:extLst>
          </p:cNvPr>
          <p:cNvSpPr txBox="1"/>
          <p:nvPr/>
        </p:nvSpPr>
        <p:spPr>
          <a:xfrm>
            <a:off x="923278" y="1775534"/>
            <a:ext cx="9934112" cy="4401205"/>
          </a:xfrm>
          <a:prstGeom prst="rect">
            <a:avLst/>
          </a:prstGeom>
          <a:noFill/>
        </p:spPr>
        <p:txBody>
          <a:bodyPr wrap="square" rtlCol="0">
            <a:spAutoFit/>
          </a:bodyPr>
          <a:lstStyle/>
          <a:p>
            <a:pPr marL="285750" indent="-285750">
              <a:buFont typeface="Wingdings" panose="05000000000000000000" pitchFamily="2" charset="2"/>
              <a:buChar char="v"/>
            </a:pPr>
            <a:endParaRPr lang="fr-LU" sz="2000" spc="100" dirty="0">
              <a:solidFill>
                <a:schemeClr val="accent1"/>
              </a:solidFill>
              <a:latin typeface="+mj-lt"/>
            </a:endParaRPr>
          </a:p>
          <a:p>
            <a:pPr marL="285750" indent="-285750">
              <a:buFont typeface="Wingdings" panose="05000000000000000000" pitchFamily="2" charset="2"/>
              <a:buChar char="v"/>
            </a:pPr>
            <a:endParaRPr lang="fr-LU" sz="2000" spc="100" dirty="0">
              <a:solidFill>
                <a:schemeClr val="accent1"/>
              </a:solidFill>
              <a:latin typeface="+mj-lt"/>
            </a:endParaRPr>
          </a:p>
          <a:p>
            <a:pPr marL="742950" lvl="1" indent="-285750">
              <a:buFont typeface="Wingdings" panose="05000000000000000000" pitchFamily="2" charset="2"/>
              <a:buChar char="v"/>
            </a:pPr>
            <a:r>
              <a:rPr lang="fr-LU" sz="2000" spc="100" dirty="0">
                <a:solidFill>
                  <a:schemeClr val="accent1"/>
                </a:solidFill>
                <a:latin typeface="+mj-lt"/>
              </a:rPr>
              <a:t>Une narration sobre des épisodes journaliers de la santé du dirigeant</a:t>
            </a:r>
          </a:p>
          <a:p>
            <a:pPr marL="742950" lvl="1" indent="-285750">
              <a:buFont typeface="Wingdings" panose="05000000000000000000" pitchFamily="2" charset="2"/>
              <a:buChar char="v"/>
            </a:pPr>
            <a:r>
              <a:rPr lang="fr-LU" sz="2000" spc="100" dirty="0">
                <a:solidFill>
                  <a:schemeClr val="accent1"/>
                </a:solidFill>
                <a:latin typeface="+mj-lt"/>
              </a:rPr>
              <a:t>Une proximité particulière avec le corps royal dévoilée: </a:t>
            </a:r>
          </a:p>
          <a:p>
            <a:pPr marL="1257300" lvl="2" indent="-342900">
              <a:buFont typeface="Arial" panose="020B0604020202020204" pitchFamily="34" charset="0"/>
              <a:buChar char="•"/>
            </a:pPr>
            <a:r>
              <a:rPr lang="fr-LU" sz="2000" spc="100" dirty="0">
                <a:solidFill>
                  <a:schemeClr val="accent1"/>
                </a:solidFill>
                <a:latin typeface="+mj-lt"/>
              </a:rPr>
              <a:t>Indications horaires (jour/nuit)</a:t>
            </a:r>
          </a:p>
          <a:p>
            <a:pPr marL="1257300" lvl="2" indent="-342900">
              <a:buFont typeface="Arial" panose="020B0604020202020204" pitchFamily="34" charset="0"/>
              <a:buChar char="•"/>
            </a:pPr>
            <a:r>
              <a:rPr lang="fr-LU" sz="2000" spc="100" dirty="0">
                <a:solidFill>
                  <a:schemeClr val="accent1"/>
                </a:solidFill>
                <a:latin typeface="+mj-lt"/>
              </a:rPr>
              <a:t>Observations du corps (couleur, selles, expression, douleur, etc.)</a:t>
            </a:r>
          </a:p>
          <a:p>
            <a:pPr marL="742950" lvl="1" indent="-285750">
              <a:buFont typeface="Wingdings" panose="05000000000000000000" pitchFamily="2" charset="2"/>
              <a:buChar char="v"/>
            </a:pPr>
            <a:r>
              <a:rPr lang="fr-LU" sz="2000" spc="100" dirty="0">
                <a:solidFill>
                  <a:schemeClr val="accent1"/>
                </a:solidFill>
                <a:latin typeface="+mj-lt"/>
              </a:rPr>
              <a:t>Les enjeux spécifiques de la pratique médicale à la cour:</a:t>
            </a:r>
          </a:p>
          <a:p>
            <a:pPr marL="1257300" lvl="2" indent="-342900">
              <a:buFont typeface="Arial" panose="020B0604020202020204" pitchFamily="34" charset="0"/>
              <a:buChar char="•"/>
            </a:pPr>
            <a:r>
              <a:rPr lang="fr-LU" sz="2000" spc="100" dirty="0">
                <a:solidFill>
                  <a:schemeClr val="accent1"/>
                </a:solidFill>
                <a:latin typeface="+mj-lt"/>
              </a:rPr>
              <a:t>Un style vie incompatible avec l’idéal  de tempérance </a:t>
            </a:r>
          </a:p>
          <a:p>
            <a:pPr marL="1257300" lvl="2" indent="-342900">
              <a:buFont typeface="Arial" panose="020B0604020202020204" pitchFamily="34" charset="0"/>
              <a:buChar char="•"/>
            </a:pPr>
            <a:r>
              <a:rPr lang="fr-LU" sz="2000" spc="100" dirty="0">
                <a:solidFill>
                  <a:schemeClr val="accent1"/>
                </a:solidFill>
                <a:latin typeface="+mj-lt"/>
              </a:rPr>
              <a:t>La difficile conciliation de l’agenda médical avec l’agenda politique / l’ingérence de la thérapeutique dans le déroulement des affaires : l’adaptation du médecin </a:t>
            </a:r>
          </a:p>
          <a:p>
            <a:pPr marL="1257300" lvl="2" indent="-342900">
              <a:buFont typeface="Arial" panose="020B0604020202020204" pitchFamily="34" charset="0"/>
              <a:buChar char="•"/>
            </a:pPr>
            <a:r>
              <a:rPr lang="fr-LU" sz="2000" spc="100" dirty="0">
                <a:solidFill>
                  <a:schemeClr val="accent1"/>
                </a:solidFill>
                <a:latin typeface="+mj-lt"/>
              </a:rPr>
              <a:t>Le devoir d’information et de communication ponctuel : « le très humble et très obéissant serviteur » </a:t>
            </a:r>
          </a:p>
          <a:p>
            <a:pPr marL="342900" indent="-342900">
              <a:buFont typeface="Wingdings" panose="05000000000000000000" pitchFamily="2" charset="2"/>
              <a:buChar char="v"/>
            </a:pPr>
            <a:r>
              <a:rPr lang="fr-LU" sz="2000" spc="100" dirty="0">
                <a:solidFill>
                  <a:schemeClr val="accent1"/>
                </a:solidFill>
                <a:latin typeface="+mj-lt"/>
              </a:rPr>
              <a:t>  L’omniprésence du médecin à la cour (Mandressi, Andretta, Le Person)</a:t>
            </a:r>
            <a:endParaRPr lang="en-US" sz="2000" spc="100" dirty="0">
              <a:solidFill>
                <a:schemeClr val="accent1"/>
              </a:solidFill>
              <a:latin typeface="+mj-lt"/>
            </a:endParaRPr>
          </a:p>
        </p:txBody>
      </p:sp>
      <p:sp>
        <p:nvSpPr>
          <p:cNvPr id="10" name="Titre 9">
            <a:extLst>
              <a:ext uri="{FF2B5EF4-FFF2-40B4-BE49-F238E27FC236}">
                <a16:creationId xmlns:a16="http://schemas.microsoft.com/office/drawing/2014/main" id="{F632BE23-6941-F33F-095E-EDFC10598063}"/>
              </a:ext>
            </a:extLst>
          </p:cNvPr>
          <p:cNvSpPr>
            <a:spLocks noGrp="1"/>
          </p:cNvSpPr>
          <p:nvPr>
            <p:ph type="title"/>
          </p:nvPr>
        </p:nvSpPr>
        <p:spPr>
          <a:xfrm>
            <a:off x="923278" y="1710773"/>
            <a:ext cx="9401452" cy="469476"/>
          </a:xfrm>
        </p:spPr>
        <p:txBody>
          <a:bodyPr/>
          <a:lstStyle/>
          <a:p>
            <a:pPr marL="342900" indent="-342900">
              <a:buFont typeface="Wingdings" panose="05000000000000000000" pitchFamily="2" charset="2"/>
              <a:buChar char="v"/>
            </a:pPr>
            <a:r>
              <a:rPr lang="fr-LU" sz="2000" dirty="0"/>
              <a:t>L’apport indirect de la correspondance de Marie avec Corneille de Baersdorp</a:t>
            </a:r>
            <a:endParaRPr lang="en-US" sz="2000" dirty="0"/>
          </a:p>
        </p:txBody>
      </p:sp>
    </p:spTree>
    <p:extLst>
      <p:ext uri="{BB962C8B-B14F-4D97-AF65-F5344CB8AC3E}">
        <p14:creationId xmlns:p14="http://schemas.microsoft.com/office/powerpoint/2010/main" val="4138957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0A2AAA6-20E7-4114-4C07-7026961A49AB}"/>
              </a:ext>
            </a:extLst>
          </p:cNvPr>
          <p:cNvSpPr>
            <a:spLocks noGrp="1"/>
          </p:cNvSpPr>
          <p:nvPr>
            <p:ph type="dt" sz="half" idx="10"/>
          </p:nvPr>
        </p:nvSpPr>
        <p:spPr/>
        <p:txBody>
          <a:bodyPr/>
          <a:lstStyle/>
          <a:p>
            <a:pPr rtl="0"/>
            <a:r>
              <a:rPr lang="fr-FR" noProof="0"/>
              <a:t>8/05/20XX</a:t>
            </a:r>
          </a:p>
        </p:txBody>
      </p:sp>
      <p:sp>
        <p:nvSpPr>
          <p:cNvPr id="4" name="Espace réservé du pied de page 3">
            <a:extLst>
              <a:ext uri="{FF2B5EF4-FFF2-40B4-BE49-F238E27FC236}">
                <a16:creationId xmlns:a16="http://schemas.microsoft.com/office/drawing/2014/main" id="{D70D4592-E4F6-D39B-C55B-4D296B31FFB7}"/>
              </a:ext>
            </a:extLst>
          </p:cNvPr>
          <p:cNvSpPr>
            <a:spLocks noGrp="1"/>
          </p:cNvSpPr>
          <p:nvPr>
            <p:ph type="ftr" sz="quarter" idx="11"/>
          </p:nvPr>
        </p:nvSpPr>
        <p:spPr/>
        <p:txBody>
          <a:bodyPr/>
          <a:lstStyle/>
          <a:p>
            <a:pPr rtl="0"/>
            <a:r>
              <a:rPr lang="fr-FR" noProof="0" dirty="0"/>
              <a:t>Pouvoir et santé. Du Moyen Âge aux Temps modernes (Xe-XVIIIe siècles)</a:t>
            </a:r>
          </a:p>
        </p:txBody>
      </p:sp>
      <p:sp>
        <p:nvSpPr>
          <p:cNvPr id="5" name="Espace réservé du numéro de diapositive 4">
            <a:extLst>
              <a:ext uri="{FF2B5EF4-FFF2-40B4-BE49-F238E27FC236}">
                <a16:creationId xmlns:a16="http://schemas.microsoft.com/office/drawing/2014/main" id="{947BB2EF-C078-2C40-20A7-0E010D58F42F}"/>
              </a:ext>
            </a:extLst>
          </p:cNvPr>
          <p:cNvSpPr>
            <a:spLocks noGrp="1"/>
          </p:cNvSpPr>
          <p:nvPr>
            <p:ph type="sldNum" sz="quarter" idx="12"/>
          </p:nvPr>
        </p:nvSpPr>
        <p:spPr/>
        <p:txBody>
          <a:bodyPr/>
          <a:lstStyle/>
          <a:p>
            <a:pPr rtl="0"/>
            <a:fld id="{18D65601-5AE2-46FC-B138-694DDD2B510D}" type="slidenum">
              <a:rPr lang="fr-FR" noProof="0" smtClean="0"/>
              <a:pPr rtl="0"/>
              <a:t>18</a:t>
            </a:fld>
            <a:endParaRPr lang="fr-FR" noProof="0"/>
          </a:p>
        </p:txBody>
      </p:sp>
      <p:sp>
        <p:nvSpPr>
          <p:cNvPr id="6" name="Espace réservé du texte 5">
            <a:extLst>
              <a:ext uri="{FF2B5EF4-FFF2-40B4-BE49-F238E27FC236}">
                <a16:creationId xmlns:a16="http://schemas.microsoft.com/office/drawing/2014/main" id="{187B492D-12A8-CB44-9BBD-6E805EEFCB15}"/>
              </a:ext>
            </a:extLst>
          </p:cNvPr>
          <p:cNvSpPr>
            <a:spLocks noGrp="1"/>
          </p:cNvSpPr>
          <p:nvPr>
            <p:ph type="body" sz="quarter" idx="14"/>
          </p:nvPr>
        </p:nvSpPr>
        <p:spPr>
          <a:xfrm>
            <a:off x="2390274" y="2412400"/>
            <a:ext cx="5910385" cy="450840"/>
          </a:xfrm>
        </p:spPr>
        <p:txBody>
          <a:bodyPr/>
          <a:lstStyle/>
          <a:p>
            <a:pPr algn="just"/>
            <a:r>
              <a:rPr lang="fr-LU" sz="2400" dirty="0"/>
              <a:t>La cour comme tremplin social : une postérité à la hauteur de la considération d’une reine</a:t>
            </a:r>
            <a:endParaRPr lang="en-US" sz="2400" dirty="0"/>
          </a:p>
        </p:txBody>
      </p:sp>
    </p:spTree>
    <p:extLst>
      <p:ext uri="{BB962C8B-B14F-4D97-AF65-F5344CB8AC3E}">
        <p14:creationId xmlns:p14="http://schemas.microsoft.com/office/powerpoint/2010/main" val="2928882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1413DFB-BFAE-1D17-1CE9-11C3BAD633B1}"/>
              </a:ext>
            </a:extLst>
          </p:cNvPr>
          <p:cNvSpPr>
            <a:spLocks noGrp="1"/>
          </p:cNvSpPr>
          <p:nvPr>
            <p:ph type="dt" sz="half" idx="10"/>
          </p:nvPr>
        </p:nvSpPr>
        <p:spPr/>
        <p:txBody>
          <a:bodyPr/>
          <a:lstStyle/>
          <a:p>
            <a:pPr rtl="0"/>
            <a:r>
              <a:rPr lang="fr-FR" noProof="0"/>
              <a:t>8/05/20XX</a:t>
            </a:r>
          </a:p>
        </p:txBody>
      </p:sp>
      <p:sp>
        <p:nvSpPr>
          <p:cNvPr id="4" name="Espace réservé du contenu 3">
            <a:extLst>
              <a:ext uri="{FF2B5EF4-FFF2-40B4-BE49-F238E27FC236}">
                <a16:creationId xmlns:a16="http://schemas.microsoft.com/office/drawing/2014/main" id="{249D303E-2990-D65E-763B-57F5FB488C41}"/>
              </a:ext>
            </a:extLst>
          </p:cNvPr>
          <p:cNvSpPr>
            <a:spLocks noGrp="1"/>
          </p:cNvSpPr>
          <p:nvPr>
            <p:ph sz="quarter" idx="15"/>
          </p:nvPr>
        </p:nvSpPr>
        <p:spPr>
          <a:xfrm>
            <a:off x="1017111" y="1816032"/>
            <a:ext cx="10998426" cy="2221291"/>
          </a:xfrm>
        </p:spPr>
        <p:txBody>
          <a:bodyPr/>
          <a:lstStyle/>
          <a:p>
            <a:pPr marL="285750" indent="-285750">
              <a:buFont typeface="Wingdings" panose="05000000000000000000" pitchFamily="2" charset="2"/>
              <a:buChar char="v"/>
            </a:pPr>
            <a:r>
              <a:rPr lang="fr-LU" sz="2000" dirty="0">
                <a:solidFill>
                  <a:schemeClr val="accent1"/>
                </a:solidFill>
                <a:latin typeface="+mj-lt"/>
              </a:rPr>
              <a:t>Une estime et confiance perceptible en dépit de l’entêtement : </a:t>
            </a:r>
          </a:p>
          <a:p>
            <a:pPr algn="just"/>
            <a:r>
              <a:rPr lang="fr-BE" sz="1200" dirty="0">
                <a:effectLst/>
                <a:ea typeface="Calibri" panose="020F0502020204030204" pitchFamily="34" charset="0"/>
                <a:cs typeface="Times New Roman" panose="02020603050405020304" pitchFamily="18" charset="0"/>
              </a:rPr>
              <a:t>« il m’a </a:t>
            </a:r>
            <a:r>
              <a:rPr lang="fr-BE" sz="1200" dirty="0" err="1">
                <a:effectLst/>
                <a:ea typeface="Calibri" panose="020F0502020204030204" pitchFamily="34" charset="0"/>
                <a:cs typeface="Times New Roman" panose="02020603050405020304" pitchFamily="18" charset="0"/>
              </a:rPr>
              <a:t>samblé</a:t>
            </a:r>
            <a:r>
              <a:rPr lang="fr-BE" sz="1200" dirty="0">
                <a:effectLst/>
                <a:ea typeface="Calibri" panose="020F0502020204030204" pitchFamily="34" charset="0"/>
                <a:cs typeface="Times New Roman" panose="02020603050405020304" pitchFamily="18" charset="0"/>
              </a:rPr>
              <a:t> que je ne dois celer a </a:t>
            </a:r>
            <a:r>
              <a:rPr lang="fr-BE" sz="1200" dirty="0" err="1">
                <a:effectLst/>
                <a:ea typeface="Calibri" panose="020F0502020204030204" pitchFamily="34" charset="0"/>
                <a:cs typeface="Times New Roman" panose="02020603050405020304" pitchFamily="18" charset="0"/>
              </a:rPr>
              <a:t>vostre</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maiesté</a:t>
            </a:r>
            <a:r>
              <a:rPr lang="fr-BE" sz="1200" dirty="0">
                <a:effectLst/>
                <a:ea typeface="Calibri" panose="020F0502020204030204" pitchFamily="34" charset="0"/>
                <a:cs typeface="Times New Roman" panose="02020603050405020304" pitchFamily="18" charset="0"/>
              </a:rPr>
              <a:t> comme elle n’est en </a:t>
            </a:r>
            <a:r>
              <a:rPr lang="fr-BE" sz="1200" dirty="0" err="1">
                <a:effectLst/>
                <a:ea typeface="Calibri" panose="020F0502020204030204" pitchFamily="34" charset="0"/>
                <a:cs typeface="Times New Roman" panose="02020603050405020304" pitchFamily="18" charset="0"/>
              </a:rPr>
              <a:t>vonne</a:t>
            </a:r>
            <a:r>
              <a:rPr lang="fr-BE" sz="1200" dirty="0">
                <a:effectLst/>
                <a:ea typeface="Calibri" panose="020F0502020204030204" pitchFamily="34" charset="0"/>
                <a:cs typeface="Times New Roman" panose="02020603050405020304" pitchFamily="18" charset="0"/>
              </a:rPr>
              <a:t> santé et qu’elle engendre </a:t>
            </a:r>
            <a:r>
              <a:rPr lang="fr-BE" sz="1200" dirty="0" err="1">
                <a:effectLst/>
                <a:ea typeface="Calibri" panose="020F0502020204030204" pitchFamily="34" charset="0"/>
                <a:cs typeface="Times New Roman" panose="02020603050405020304" pitchFamily="18" charset="0"/>
              </a:rPr>
              <a:t>merencolye</a:t>
            </a:r>
            <a:r>
              <a:rPr lang="fr-BE" sz="1200" dirty="0">
                <a:effectLst/>
                <a:ea typeface="Calibri" panose="020F0502020204030204" pitchFamily="34" charset="0"/>
                <a:cs typeface="Times New Roman" panose="02020603050405020304" pitchFamily="18" charset="0"/>
              </a:rPr>
              <a:t> que la </a:t>
            </a:r>
            <a:r>
              <a:rPr lang="fr-BE" sz="1200" dirty="0" err="1">
                <a:effectLst/>
                <a:ea typeface="Calibri" panose="020F0502020204030204" pitchFamily="34" charset="0"/>
                <a:cs typeface="Times New Roman" panose="02020603050405020304" pitchFamily="18" charset="0"/>
              </a:rPr>
              <a:t>menge</a:t>
            </a:r>
            <a:r>
              <a:rPr lang="fr-BE" sz="1200" dirty="0">
                <a:effectLst/>
                <a:ea typeface="Calibri" panose="020F0502020204030204" pitchFamily="34" charset="0"/>
                <a:cs typeface="Times New Roman" panose="02020603050405020304" pitchFamily="18" charset="0"/>
              </a:rPr>
              <a:t> et </a:t>
            </a:r>
            <a:r>
              <a:rPr lang="fr-BE" sz="1200" dirty="0" err="1">
                <a:effectLst/>
                <a:ea typeface="Calibri" panose="020F0502020204030204" pitchFamily="34" charset="0"/>
                <a:cs typeface="Times New Roman" panose="02020603050405020304" pitchFamily="18" charset="0"/>
              </a:rPr>
              <a:t>amesgrit</a:t>
            </a:r>
            <a:r>
              <a:rPr lang="fr-BE" sz="1200" dirty="0">
                <a:effectLst/>
                <a:ea typeface="Calibri" panose="020F0502020204030204" pitchFamily="34" charset="0"/>
                <a:cs typeface="Times New Roman" panose="02020603050405020304" pitchFamily="18" charset="0"/>
              </a:rPr>
              <a:t>, en sorte que de jour en jour on la voit </a:t>
            </a:r>
            <a:r>
              <a:rPr lang="fr-BE" sz="1200" dirty="0" err="1">
                <a:effectLst/>
                <a:ea typeface="Calibri" panose="020F0502020204030204" pitchFamily="34" charset="0"/>
                <a:cs typeface="Times New Roman" panose="02020603050405020304" pitchFamily="18" charset="0"/>
              </a:rPr>
              <a:t>afoiblir</a:t>
            </a:r>
            <a:r>
              <a:rPr lang="fr-BE" sz="1200" dirty="0">
                <a:effectLst/>
                <a:ea typeface="Calibri" panose="020F0502020204030204" pitchFamily="34" charset="0"/>
                <a:cs typeface="Times New Roman" panose="02020603050405020304" pitchFamily="18" charset="0"/>
              </a:rPr>
              <a:t> et diminuer. Et depuis quelque temps, est du tout </a:t>
            </a:r>
            <a:r>
              <a:rPr lang="fr-BE" sz="1200" dirty="0" err="1">
                <a:effectLst/>
                <a:ea typeface="Calibri" panose="020F0502020204030204" pitchFamily="34" charset="0"/>
                <a:cs typeface="Times New Roman" panose="02020603050405020304" pitchFamily="18" charset="0"/>
              </a:rPr>
              <a:t>changié</a:t>
            </a:r>
            <a:r>
              <a:rPr lang="fr-BE" sz="1200" dirty="0">
                <a:effectLst/>
                <a:ea typeface="Calibri" panose="020F0502020204030204" pitchFamily="34" charset="0"/>
                <a:cs typeface="Times New Roman" panose="02020603050405020304" pitchFamily="18" charset="0"/>
              </a:rPr>
              <a:t> de conditions (…) et ne </a:t>
            </a:r>
            <a:r>
              <a:rPr lang="fr-BE" sz="1200" dirty="0" err="1">
                <a:effectLst/>
                <a:ea typeface="Calibri" panose="020F0502020204030204" pitchFamily="34" charset="0"/>
                <a:cs typeface="Times New Roman" panose="02020603050405020304" pitchFamily="18" charset="0"/>
              </a:rPr>
              <a:t>veult</a:t>
            </a:r>
            <a:r>
              <a:rPr lang="fr-BE" sz="1200" dirty="0">
                <a:effectLst/>
                <a:ea typeface="Calibri" panose="020F0502020204030204" pitchFamily="34" charset="0"/>
                <a:cs typeface="Times New Roman" panose="02020603050405020304" pitchFamily="18" charset="0"/>
              </a:rPr>
              <a:t> croire ses </a:t>
            </a:r>
            <a:r>
              <a:rPr lang="fr-BE" sz="1200" dirty="0" err="1">
                <a:effectLst/>
                <a:ea typeface="Calibri" panose="020F0502020204030204" pitchFamily="34" charset="0"/>
                <a:cs typeface="Times New Roman" panose="02020603050405020304" pitchFamily="18" charset="0"/>
              </a:rPr>
              <a:t>medechins</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quy</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vonlontiers</a:t>
            </a:r>
            <a:r>
              <a:rPr lang="fr-BE" sz="1200" dirty="0">
                <a:effectLst/>
                <a:ea typeface="Calibri" panose="020F0502020204030204" pitchFamily="34" charset="0"/>
                <a:cs typeface="Times New Roman" panose="02020603050405020304" pitchFamily="18" charset="0"/>
              </a:rPr>
              <a:t> s’</a:t>
            </a:r>
            <a:r>
              <a:rPr lang="fr-BE" sz="1200" dirty="0" err="1">
                <a:effectLst/>
                <a:ea typeface="Calibri" panose="020F0502020204030204" pitchFamily="34" charset="0"/>
                <a:cs typeface="Times New Roman" panose="02020603050405020304" pitchFamily="18" charset="0"/>
              </a:rPr>
              <a:t>enployierent</a:t>
            </a:r>
            <a:r>
              <a:rPr lang="fr-BE" sz="1200" dirty="0">
                <a:effectLst/>
                <a:ea typeface="Calibri" panose="020F0502020204030204" pitchFamily="34" charset="0"/>
                <a:cs typeface="Times New Roman" panose="02020603050405020304" pitchFamily="18" charset="0"/>
              </a:rPr>
              <a:t> a la </a:t>
            </a:r>
            <a:r>
              <a:rPr lang="fr-BE" sz="1200" dirty="0" err="1">
                <a:effectLst/>
                <a:ea typeface="Calibri" panose="020F0502020204030204" pitchFamily="34" charset="0"/>
                <a:cs typeface="Times New Roman" panose="02020603050405020304" pitchFamily="18" charset="0"/>
              </a:rPr>
              <a:t>remetre</a:t>
            </a:r>
            <a:r>
              <a:rPr lang="fr-BE" sz="1200" dirty="0">
                <a:effectLst/>
                <a:ea typeface="Calibri" panose="020F0502020204030204" pitchFamily="34" charset="0"/>
                <a:cs typeface="Times New Roman" panose="02020603050405020304" pitchFamily="18" charset="0"/>
              </a:rPr>
              <a:t> en bonne </a:t>
            </a:r>
            <a:r>
              <a:rPr lang="fr-BE" sz="1200" dirty="0" err="1">
                <a:effectLst/>
                <a:ea typeface="Calibri" panose="020F0502020204030204" pitchFamily="34" charset="0"/>
                <a:cs typeface="Times New Roman" panose="02020603050405020304" pitchFamily="18" charset="0"/>
              </a:rPr>
              <a:t>estat</a:t>
            </a:r>
            <a:r>
              <a:rPr lang="fr-BE" sz="1200" dirty="0">
                <a:effectLst/>
                <a:ea typeface="Calibri" panose="020F0502020204030204" pitchFamily="34" charset="0"/>
                <a:cs typeface="Times New Roman" panose="02020603050405020304" pitchFamily="18" charset="0"/>
              </a:rPr>
              <a:t>. Sire il m’est avis que </a:t>
            </a:r>
            <a:r>
              <a:rPr lang="fr-BE" sz="1200" dirty="0" err="1">
                <a:effectLst/>
                <a:ea typeface="Calibri" panose="020F0502020204030204" pitchFamily="34" charset="0"/>
                <a:cs typeface="Times New Roman" panose="02020603050405020304" pitchFamily="18" charset="0"/>
              </a:rPr>
              <a:t>ferés</a:t>
            </a:r>
            <a:r>
              <a:rPr lang="fr-BE" sz="1200" dirty="0">
                <a:effectLst/>
                <a:ea typeface="Calibri" panose="020F0502020204030204" pitchFamily="34" charset="0"/>
                <a:cs typeface="Times New Roman" panose="02020603050405020304" pitchFamily="18" charset="0"/>
              </a:rPr>
              <a:t> fort bien </a:t>
            </a:r>
            <a:r>
              <a:rPr lang="fr-BE" sz="1200" dirty="0" err="1">
                <a:effectLst/>
                <a:ea typeface="Calibri" panose="020F0502020204030204" pitchFamily="34" charset="0"/>
                <a:cs typeface="Times New Roman" panose="02020603050405020304" pitchFamily="18" charset="0"/>
              </a:rPr>
              <a:t>luy</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escrire</a:t>
            </a:r>
            <a:r>
              <a:rPr lang="fr-BE" sz="1200" dirty="0">
                <a:effectLst/>
                <a:ea typeface="Calibri" panose="020F0502020204030204" pitchFamily="34" charset="0"/>
                <a:cs typeface="Times New Roman" panose="02020603050405020304" pitchFamily="18" charset="0"/>
              </a:rPr>
              <a:t> comme avez entendu son </a:t>
            </a:r>
            <a:r>
              <a:rPr lang="fr-BE" sz="1200" dirty="0" err="1">
                <a:effectLst/>
                <a:ea typeface="Calibri" panose="020F0502020204030204" pitchFamily="34" charset="0"/>
                <a:cs typeface="Times New Roman" panose="02020603050405020304" pitchFamily="18" charset="0"/>
              </a:rPr>
              <a:t>indisposicion</a:t>
            </a:r>
            <a:r>
              <a:rPr lang="fr-BE" sz="1200" dirty="0">
                <a:effectLst/>
                <a:ea typeface="Calibri" panose="020F0502020204030204" pitchFamily="34" charset="0"/>
                <a:cs typeface="Times New Roman" panose="02020603050405020304" pitchFamily="18" charset="0"/>
              </a:rPr>
              <a:t> et que </a:t>
            </a:r>
            <a:r>
              <a:rPr lang="fr-BE" sz="1200" dirty="0" err="1">
                <a:effectLst/>
                <a:ea typeface="Calibri" panose="020F0502020204030204" pitchFamily="34" charset="0"/>
                <a:cs typeface="Times New Roman" panose="02020603050405020304" pitchFamily="18" charset="0"/>
              </a:rPr>
              <a:t>desirez</a:t>
            </a:r>
            <a:r>
              <a:rPr lang="fr-BE" sz="1200" dirty="0">
                <a:effectLst/>
                <a:ea typeface="Calibri" panose="020F0502020204030204" pitchFamily="34" charset="0"/>
                <a:cs typeface="Times New Roman" panose="02020603050405020304" pitchFamily="18" charset="0"/>
              </a:rPr>
              <a:t> qu’elle prendre </a:t>
            </a:r>
            <a:r>
              <a:rPr lang="fr-BE" sz="1200" dirty="0" err="1">
                <a:effectLst/>
                <a:ea typeface="Calibri" panose="020F0502020204030204" pitchFamily="34" charset="0"/>
                <a:cs typeface="Times New Roman" panose="02020603050405020304" pitchFamily="18" charset="0"/>
              </a:rPr>
              <a:t>soing</a:t>
            </a:r>
            <a:r>
              <a:rPr lang="fr-BE" sz="1200" dirty="0">
                <a:effectLst/>
                <a:ea typeface="Calibri" panose="020F0502020204030204" pitchFamily="34" charset="0"/>
                <a:cs typeface="Times New Roman" panose="02020603050405020304" pitchFamily="18" charset="0"/>
              </a:rPr>
              <a:t> et cure d’elle sans engendrer </a:t>
            </a:r>
            <a:r>
              <a:rPr lang="fr-BE" sz="1200" dirty="0" err="1">
                <a:effectLst/>
                <a:ea typeface="Calibri" panose="020F0502020204030204" pitchFamily="34" charset="0"/>
                <a:cs typeface="Times New Roman" panose="02020603050405020304" pitchFamily="18" charset="0"/>
              </a:rPr>
              <a:t>tristresse</a:t>
            </a:r>
            <a:r>
              <a:rPr lang="fr-BE" sz="1200" dirty="0">
                <a:effectLst/>
                <a:ea typeface="Calibri" panose="020F0502020204030204" pitchFamily="34" charset="0"/>
                <a:cs typeface="Times New Roman" panose="02020603050405020304" pitchFamily="18" charset="0"/>
              </a:rPr>
              <a:t>, et qu’elle </a:t>
            </a:r>
            <a:r>
              <a:rPr lang="fr-BE" sz="1200" dirty="0" err="1">
                <a:effectLst/>
                <a:ea typeface="Calibri" panose="020F0502020204030204" pitchFamily="34" charset="0"/>
                <a:cs typeface="Times New Roman" panose="02020603050405020304" pitchFamily="18" charset="0"/>
              </a:rPr>
              <a:t>adiouste</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foy</a:t>
            </a:r>
            <a:r>
              <a:rPr lang="fr-BE" sz="1200" dirty="0">
                <a:effectLst/>
                <a:ea typeface="Calibri" panose="020F0502020204030204" pitchFamily="34" charset="0"/>
                <a:cs typeface="Times New Roman" panose="02020603050405020304" pitchFamily="18" charset="0"/>
              </a:rPr>
              <a:t> a ses </a:t>
            </a:r>
            <a:r>
              <a:rPr lang="fr-BE" sz="1200" dirty="0" err="1">
                <a:effectLst/>
                <a:ea typeface="Calibri" panose="020F0502020204030204" pitchFamily="34" charset="0"/>
                <a:cs typeface="Times New Roman" panose="02020603050405020304" pitchFamily="18" charset="0"/>
              </a:rPr>
              <a:t>medechins</a:t>
            </a:r>
            <a:r>
              <a:rPr lang="fr-BE" sz="1200" dirty="0">
                <a:effectLst/>
                <a:ea typeface="Calibri" panose="020F0502020204030204" pitchFamily="34" charset="0"/>
                <a:cs typeface="Times New Roman" panose="02020603050405020304" pitchFamily="18" charset="0"/>
              </a:rPr>
              <a:t> puisqu’elle les </a:t>
            </a:r>
            <a:r>
              <a:rPr lang="fr-BE" sz="1200" b="1" dirty="0" err="1">
                <a:effectLst/>
                <a:ea typeface="Calibri" panose="020F0502020204030204" pitchFamily="34" charset="0"/>
                <a:cs typeface="Times New Roman" panose="02020603050405020304" pitchFamily="18" charset="0"/>
              </a:rPr>
              <a:t>congnoit</a:t>
            </a:r>
            <a:r>
              <a:rPr lang="fr-BE" sz="1200" b="1" dirty="0">
                <a:effectLst/>
                <a:ea typeface="Calibri" panose="020F0502020204030204" pitchFamily="34" charset="0"/>
                <a:cs typeface="Times New Roman" panose="02020603050405020304" pitchFamily="18" charset="0"/>
              </a:rPr>
              <a:t> </a:t>
            </a:r>
            <a:r>
              <a:rPr lang="fr-BE" sz="1200" b="1" dirty="0" err="1">
                <a:effectLst/>
                <a:ea typeface="Calibri" panose="020F0502020204030204" pitchFamily="34" charset="0"/>
                <a:cs typeface="Times New Roman" panose="02020603050405020304" pitchFamily="18" charset="0"/>
              </a:rPr>
              <a:t>leaulx</a:t>
            </a:r>
            <a:r>
              <a:rPr lang="fr-BE" sz="1200" b="1" dirty="0">
                <a:effectLst/>
                <a:ea typeface="Calibri" panose="020F0502020204030204" pitchFamily="34" charset="0"/>
                <a:cs typeface="Times New Roman" panose="02020603050405020304" pitchFamily="18" charset="0"/>
              </a:rPr>
              <a:t> et </a:t>
            </a:r>
            <a:r>
              <a:rPr lang="fr-BE" sz="1200" b="1" dirty="0" err="1">
                <a:effectLst/>
                <a:ea typeface="Calibri" panose="020F0502020204030204" pitchFamily="34" charset="0"/>
                <a:cs typeface="Times New Roman" panose="02020603050405020304" pitchFamily="18" charset="0"/>
              </a:rPr>
              <a:t>experimentéz</a:t>
            </a:r>
            <a:r>
              <a:rPr lang="fr-BE" sz="1200" dirty="0">
                <a:effectLst/>
                <a:ea typeface="Calibri" panose="020F0502020204030204" pitchFamily="34" charset="0"/>
                <a:cs typeface="Times New Roman" panose="02020603050405020304" pitchFamily="18" charset="0"/>
              </a:rPr>
              <a:t> » (Charles de Croÿ à Charles Quint, le 20 octobre 1533) » </a:t>
            </a:r>
            <a:endParaRPr lang="en-US" sz="12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v"/>
            </a:pPr>
            <a:r>
              <a:rPr lang="fr-LU" sz="2000" dirty="0">
                <a:solidFill>
                  <a:schemeClr val="accent1"/>
                </a:solidFill>
                <a:latin typeface="+mj-lt"/>
              </a:rPr>
              <a:t>Le médecin comme autorité et garant de la guérison:</a:t>
            </a:r>
          </a:p>
          <a:p>
            <a:pPr algn="just"/>
            <a:r>
              <a:rPr lang="fr-FR" sz="1200" dirty="0"/>
              <a:t>« A la vérité sire, je ne </a:t>
            </a:r>
            <a:r>
              <a:rPr lang="fr-FR" sz="1200" dirty="0" err="1"/>
              <a:t>voy</a:t>
            </a:r>
            <a:r>
              <a:rPr lang="fr-FR" sz="1200" dirty="0"/>
              <a:t> </a:t>
            </a:r>
            <a:r>
              <a:rPr lang="fr-FR" sz="1200" dirty="0" err="1"/>
              <a:t>aultre</a:t>
            </a:r>
            <a:r>
              <a:rPr lang="fr-FR" sz="1200" dirty="0"/>
              <a:t> chose sinon </a:t>
            </a:r>
            <a:r>
              <a:rPr lang="fr-FR" sz="1200" b="1" dirty="0"/>
              <a:t>qu’elle en est cause, car elle ne </a:t>
            </a:r>
            <a:r>
              <a:rPr lang="fr-FR" sz="1200" b="1" dirty="0" err="1"/>
              <a:t>veult</a:t>
            </a:r>
            <a:r>
              <a:rPr lang="fr-FR" sz="1200" b="1" dirty="0"/>
              <a:t> croire les </a:t>
            </a:r>
            <a:r>
              <a:rPr lang="fr-FR" sz="1200" b="1" dirty="0" err="1"/>
              <a:t>medechins</a:t>
            </a:r>
            <a:r>
              <a:rPr lang="fr-FR" sz="1200" b="1" dirty="0"/>
              <a:t> </a:t>
            </a:r>
            <a:r>
              <a:rPr lang="fr-FR" sz="1200" dirty="0" err="1"/>
              <a:t>ny</a:t>
            </a:r>
            <a:r>
              <a:rPr lang="fr-FR" sz="1200" dirty="0"/>
              <a:t> user de quelque </a:t>
            </a:r>
            <a:r>
              <a:rPr lang="fr-FR" sz="1200" dirty="0" err="1"/>
              <a:t>medechine</a:t>
            </a:r>
            <a:r>
              <a:rPr lang="fr-FR" sz="1200" dirty="0"/>
              <a:t> que ce soit. Et comme ses </a:t>
            </a:r>
            <a:r>
              <a:rPr lang="fr-FR" sz="1200" dirty="0" err="1"/>
              <a:t>medechins</a:t>
            </a:r>
            <a:r>
              <a:rPr lang="fr-FR" sz="1200" dirty="0"/>
              <a:t> </a:t>
            </a:r>
            <a:r>
              <a:rPr lang="fr-FR" sz="1200" dirty="0" err="1"/>
              <a:t>dient</a:t>
            </a:r>
            <a:r>
              <a:rPr lang="fr-FR" sz="1200" dirty="0"/>
              <a:t> </a:t>
            </a:r>
            <a:r>
              <a:rPr lang="fr-FR" sz="1200" dirty="0" err="1"/>
              <a:t>aincoires</a:t>
            </a:r>
            <a:r>
              <a:rPr lang="fr-FR" sz="1200" dirty="0"/>
              <a:t>, y </a:t>
            </a:r>
            <a:r>
              <a:rPr lang="fr-FR" sz="1200" dirty="0" err="1"/>
              <a:t>aroit</a:t>
            </a:r>
            <a:r>
              <a:rPr lang="fr-FR" sz="1200" dirty="0"/>
              <a:t> il </a:t>
            </a:r>
            <a:r>
              <a:rPr lang="fr-FR" sz="1200" dirty="0" err="1"/>
              <a:t>remede</a:t>
            </a:r>
            <a:r>
              <a:rPr lang="fr-FR" sz="1200" dirty="0"/>
              <a:t> s’il luy </a:t>
            </a:r>
            <a:r>
              <a:rPr lang="fr-FR" sz="1200" dirty="0" err="1"/>
              <a:t>plaisoit</a:t>
            </a:r>
            <a:r>
              <a:rPr lang="fr-FR" sz="1200" dirty="0"/>
              <a:t> tenir </a:t>
            </a:r>
            <a:r>
              <a:rPr lang="fr-FR" sz="1200" dirty="0" err="1"/>
              <a:t>regime</a:t>
            </a:r>
            <a:r>
              <a:rPr lang="fr-FR" sz="1200" dirty="0"/>
              <a:t> et </a:t>
            </a:r>
            <a:r>
              <a:rPr lang="fr-FR" sz="1200" dirty="0" err="1"/>
              <a:t>soy</a:t>
            </a:r>
            <a:r>
              <a:rPr lang="fr-FR" sz="1200" dirty="0"/>
              <a:t> </a:t>
            </a:r>
            <a:r>
              <a:rPr lang="fr-FR" sz="1200" dirty="0" err="1"/>
              <a:t>aydier</a:t>
            </a:r>
            <a:r>
              <a:rPr lang="fr-FR" sz="1200" dirty="0"/>
              <a:t>. » (Seigneurs des PB à Charles Quint, le 21 octobre 1533). </a:t>
            </a:r>
            <a:endParaRPr lang="fr-LU" sz="1200" dirty="0"/>
          </a:p>
          <a:p>
            <a:pPr marL="342900" indent="-342900">
              <a:buFont typeface="Wingdings" panose="05000000000000000000" pitchFamily="2" charset="2"/>
              <a:buChar char="v"/>
            </a:pPr>
            <a:r>
              <a:rPr lang="fr-LU" sz="2000" dirty="0">
                <a:solidFill>
                  <a:schemeClr val="accent1"/>
                </a:solidFill>
                <a:latin typeface="+mj-lt"/>
              </a:rPr>
              <a:t>Un mécanisme de reconnaissance monétarisé : obligation réciproque</a:t>
            </a:r>
          </a:p>
          <a:p>
            <a:pPr marL="342900" indent="-342900">
              <a:buFont typeface="Arial" panose="020B0604020202020204" pitchFamily="34" charset="0"/>
              <a:buChar char="•"/>
            </a:pPr>
            <a:r>
              <a:rPr lang="fr-LU" sz="2000" dirty="0">
                <a:solidFill>
                  <a:schemeClr val="accent1"/>
                </a:solidFill>
                <a:latin typeface="+mj-lt"/>
              </a:rPr>
              <a:t>Disponibilité – compétence – loyauté – diligence / intercession – récompense </a:t>
            </a:r>
          </a:p>
        </p:txBody>
      </p:sp>
      <p:sp>
        <p:nvSpPr>
          <p:cNvPr id="5" name="Espace réservé du pied de page 4">
            <a:extLst>
              <a:ext uri="{FF2B5EF4-FFF2-40B4-BE49-F238E27FC236}">
                <a16:creationId xmlns:a16="http://schemas.microsoft.com/office/drawing/2014/main" id="{9B18E516-289E-84E9-21DC-84381F50615D}"/>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D7B67455-67AC-CA9B-AA5A-B776DA57422C}"/>
              </a:ext>
            </a:extLst>
          </p:cNvPr>
          <p:cNvSpPr>
            <a:spLocks noGrp="1"/>
          </p:cNvSpPr>
          <p:nvPr>
            <p:ph type="sldNum" sz="quarter" idx="12"/>
          </p:nvPr>
        </p:nvSpPr>
        <p:spPr/>
        <p:txBody>
          <a:bodyPr/>
          <a:lstStyle/>
          <a:p>
            <a:pPr rtl="0"/>
            <a:fld id="{18D65601-5AE2-46FC-B138-694DDD2B510D}" type="slidenum">
              <a:rPr lang="fr-FR" noProof="0" smtClean="0"/>
              <a:pPr rtl="0"/>
              <a:t>19</a:t>
            </a:fld>
            <a:endParaRPr lang="fr-FR" noProof="0"/>
          </a:p>
        </p:txBody>
      </p:sp>
      <p:sp>
        <p:nvSpPr>
          <p:cNvPr id="7" name="Titre 6">
            <a:extLst>
              <a:ext uri="{FF2B5EF4-FFF2-40B4-BE49-F238E27FC236}">
                <a16:creationId xmlns:a16="http://schemas.microsoft.com/office/drawing/2014/main" id="{C54C76F2-41AF-0C54-E7A5-002FEF53D023}"/>
              </a:ext>
            </a:extLst>
          </p:cNvPr>
          <p:cNvSpPr>
            <a:spLocks noGrp="1"/>
          </p:cNvSpPr>
          <p:nvPr>
            <p:ph type="title"/>
          </p:nvPr>
        </p:nvSpPr>
        <p:spPr>
          <a:xfrm>
            <a:off x="1017111" y="811955"/>
            <a:ext cx="8046678" cy="365125"/>
          </a:xfrm>
        </p:spPr>
        <p:txBody>
          <a:bodyPr/>
          <a:lstStyle/>
          <a:p>
            <a:r>
              <a:rPr lang="fr-LU" dirty="0"/>
              <a:t>Le mention du médecin dans la correspondance familiale</a:t>
            </a:r>
            <a:endParaRPr lang="en-US" dirty="0"/>
          </a:p>
        </p:txBody>
      </p:sp>
    </p:spTree>
    <p:extLst>
      <p:ext uri="{BB962C8B-B14F-4D97-AF65-F5344CB8AC3E}">
        <p14:creationId xmlns:p14="http://schemas.microsoft.com/office/powerpoint/2010/main" val="234226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Espace réservé du texte 28">
            <a:extLst>
              <a:ext uri="{FF2B5EF4-FFF2-40B4-BE49-F238E27FC236}">
                <a16:creationId xmlns:a16="http://schemas.microsoft.com/office/drawing/2014/main" id="{6A070758-9539-49E3-9A13-06037269F5F0}"/>
              </a:ext>
            </a:extLst>
          </p:cNvPr>
          <p:cNvSpPr>
            <a:spLocks noGrp="1"/>
          </p:cNvSpPr>
          <p:nvPr>
            <p:ph type="title"/>
          </p:nvPr>
        </p:nvSpPr>
        <p:spPr>
          <a:xfrm rot="16200000">
            <a:off x="-996877" y="4132458"/>
            <a:ext cx="3493110" cy="954674"/>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fr-FR" sz="3600" b="1" dirty="0"/>
              <a:t>Introduction</a:t>
            </a:r>
          </a:p>
        </p:txBody>
      </p:sp>
      <p:sp>
        <p:nvSpPr>
          <p:cNvPr id="36" name="Espace réservé du contenu 35">
            <a:extLst>
              <a:ext uri="{FF2B5EF4-FFF2-40B4-BE49-F238E27FC236}">
                <a16:creationId xmlns:a16="http://schemas.microsoft.com/office/drawing/2014/main" id="{E729BB73-6CD7-44AA-A8FE-669B7271B5B8}"/>
              </a:ext>
            </a:extLst>
          </p:cNvPr>
          <p:cNvSpPr>
            <a:spLocks noGrp="1"/>
          </p:cNvSpPr>
          <p:nvPr>
            <p:ph sz="quarter" idx="15"/>
          </p:nvPr>
        </p:nvSpPr>
        <p:spPr>
          <a:xfrm>
            <a:off x="1151599" y="501650"/>
            <a:ext cx="4834569" cy="2886089"/>
          </a:xfrm>
        </p:spPr>
        <p:txBody>
          <a:bodyPr rtlCol="0"/>
          <a:lstStyle/>
          <a:p>
            <a:pPr algn="just" rtl="0"/>
            <a:r>
              <a:rPr lang="fr-FR" dirty="0"/>
              <a:t>« Pour commencer Monseigneur a </a:t>
            </a:r>
            <a:r>
              <a:rPr lang="fr-FR" dirty="0" err="1"/>
              <a:t>respondre</a:t>
            </a:r>
            <a:r>
              <a:rPr lang="fr-FR" dirty="0"/>
              <a:t> se serai par vous </a:t>
            </a:r>
            <a:r>
              <a:rPr lang="fr-FR" dirty="0" err="1"/>
              <a:t>tres</a:t>
            </a:r>
            <a:r>
              <a:rPr lang="fr-FR" dirty="0"/>
              <a:t> humblement </a:t>
            </a:r>
            <a:r>
              <a:rPr lang="fr-FR" dirty="0" err="1"/>
              <a:t>remersier</a:t>
            </a:r>
            <a:r>
              <a:rPr lang="fr-FR" dirty="0"/>
              <a:t> du soin que votre Majesté a de ma </a:t>
            </a:r>
            <a:r>
              <a:rPr lang="fr-FR" b="1" dirty="0"/>
              <a:t>santé</a:t>
            </a:r>
            <a:r>
              <a:rPr lang="fr-FR" dirty="0"/>
              <a:t>, laquelle </a:t>
            </a:r>
            <a:r>
              <a:rPr lang="fr-FR" dirty="0" err="1"/>
              <a:t>vouldroie</a:t>
            </a:r>
            <a:r>
              <a:rPr lang="fr-FR" dirty="0"/>
              <a:t>, fusse si </a:t>
            </a:r>
            <a:r>
              <a:rPr lang="fr-FR" b="1" dirty="0"/>
              <a:t>instable</a:t>
            </a:r>
            <a:r>
              <a:rPr lang="fr-FR" dirty="0"/>
              <a:t> qu’elle ne puisse convenir pour </a:t>
            </a:r>
            <a:r>
              <a:rPr lang="fr-FR" dirty="0" err="1"/>
              <a:t>pourveoir</a:t>
            </a:r>
            <a:r>
              <a:rPr lang="fr-FR" dirty="0"/>
              <a:t> </a:t>
            </a:r>
            <a:r>
              <a:rPr lang="fr-FR" b="1" dirty="0"/>
              <a:t>satisfaire a la </a:t>
            </a:r>
            <a:r>
              <a:rPr lang="fr-FR" b="1" dirty="0" err="1"/>
              <a:t>servition</a:t>
            </a:r>
            <a:r>
              <a:rPr lang="fr-FR" b="1" dirty="0"/>
              <a:t> et obligation que vous dois</a:t>
            </a:r>
            <a:r>
              <a:rPr lang="fr-FR" dirty="0"/>
              <a:t> et </a:t>
            </a:r>
            <a:r>
              <a:rPr lang="fr-FR" dirty="0" err="1"/>
              <a:t>auroie</a:t>
            </a:r>
            <a:r>
              <a:rPr lang="fr-FR" dirty="0"/>
              <a:t> </a:t>
            </a:r>
            <a:r>
              <a:rPr lang="fr-FR" dirty="0" err="1"/>
              <a:t>desir</a:t>
            </a:r>
            <a:r>
              <a:rPr lang="fr-FR" dirty="0"/>
              <a:t> de satisfaire et afin que </a:t>
            </a:r>
            <a:r>
              <a:rPr lang="fr-FR" dirty="0" err="1"/>
              <a:t>vostre</a:t>
            </a:r>
            <a:r>
              <a:rPr lang="fr-FR" dirty="0"/>
              <a:t> Majesté puisse </a:t>
            </a:r>
            <a:r>
              <a:rPr lang="fr-FR" dirty="0" err="1"/>
              <a:t>connoistre</a:t>
            </a:r>
            <a:r>
              <a:rPr lang="fr-FR" dirty="0"/>
              <a:t> quelle qu’elle est, </a:t>
            </a:r>
            <a:r>
              <a:rPr lang="fr-FR" b="1" dirty="0"/>
              <a:t>je vous envoie ce que les </a:t>
            </a:r>
            <a:r>
              <a:rPr lang="fr-FR" b="1" dirty="0" err="1"/>
              <a:t>Medecins</a:t>
            </a:r>
            <a:r>
              <a:rPr lang="fr-FR" b="1" dirty="0"/>
              <a:t> en disent, principalement de mon continuel tremblement de cueur </a:t>
            </a:r>
            <a:r>
              <a:rPr lang="fr-FR" dirty="0"/>
              <a:t>(…) sur ma </a:t>
            </a:r>
            <a:r>
              <a:rPr lang="fr-FR" dirty="0" err="1"/>
              <a:t>foy</a:t>
            </a:r>
            <a:r>
              <a:rPr lang="fr-FR" dirty="0"/>
              <a:t> et </a:t>
            </a:r>
            <a:r>
              <a:rPr lang="fr-FR" dirty="0" err="1"/>
              <a:t>trouveroie</a:t>
            </a:r>
            <a:r>
              <a:rPr lang="fr-FR" dirty="0"/>
              <a:t> </a:t>
            </a:r>
            <a:r>
              <a:rPr lang="fr-FR" dirty="0" err="1"/>
              <a:t>temoins</a:t>
            </a:r>
            <a:r>
              <a:rPr lang="fr-FR" dirty="0"/>
              <a:t> asses que combien que me porte </a:t>
            </a:r>
            <a:r>
              <a:rPr lang="fr-FR" dirty="0" err="1"/>
              <a:t>asteur</a:t>
            </a:r>
            <a:r>
              <a:rPr lang="fr-FR" dirty="0"/>
              <a:t> bien, si je </a:t>
            </a:r>
            <a:r>
              <a:rPr lang="fr-FR" dirty="0" err="1"/>
              <a:t>veulx</a:t>
            </a:r>
            <a:r>
              <a:rPr lang="fr-FR" dirty="0"/>
              <a:t> prendre quelque chose à cueur comme il est impossible de bien servir sans ce faire, j’ay mon tremblement qui se </a:t>
            </a:r>
            <a:r>
              <a:rPr lang="fr-FR" dirty="0" err="1"/>
              <a:t>racroit</a:t>
            </a:r>
            <a:r>
              <a:rPr lang="fr-FR" dirty="0"/>
              <a:t> selon ce, de sorte que </a:t>
            </a:r>
            <a:r>
              <a:rPr lang="fr-FR" b="1" dirty="0"/>
              <a:t>aurois bien affaire de vivre sans soin </a:t>
            </a:r>
            <a:r>
              <a:rPr lang="fr-FR" dirty="0"/>
              <a:t>» </a:t>
            </a:r>
          </a:p>
          <a:p>
            <a:pPr algn="just" rtl="0"/>
            <a:r>
              <a:rPr lang="fr-FR" sz="1000" dirty="0"/>
              <a:t>(Marie de Hongrie à Charles Quint, le 24 juin 1534 – Bruxelles, AGR, </a:t>
            </a:r>
            <a:r>
              <a:rPr lang="fr-FR" sz="1000" i="1" dirty="0"/>
              <a:t>Audience 48</a:t>
            </a:r>
            <a:r>
              <a:rPr lang="fr-FR" sz="1000" dirty="0"/>
              <a:t>, f°82r-86v)</a:t>
            </a:r>
            <a:endParaRPr lang="fr-FR" dirty="0"/>
          </a:p>
        </p:txBody>
      </p:sp>
      <p:sp>
        <p:nvSpPr>
          <p:cNvPr id="5" name="Espace réservé du numéro de diapositive 4">
            <a:extLst>
              <a:ext uri="{FF2B5EF4-FFF2-40B4-BE49-F238E27FC236}">
                <a16:creationId xmlns:a16="http://schemas.microsoft.com/office/drawing/2014/main" id="{DE6AF1E4-56E5-40D1-BBF3-E946721384C3}"/>
              </a:ext>
            </a:extLst>
          </p:cNvPr>
          <p:cNvSpPr>
            <a:spLocks noGrp="1"/>
          </p:cNvSpPr>
          <p:nvPr>
            <p:ph type="sldNum" sz="quarter" idx="12"/>
          </p:nvPr>
        </p:nvSpPr>
        <p:spPr>
          <a:xfrm>
            <a:off x="10377180" y="6348551"/>
            <a:ext cx="843455" cy="365125"/>
          </a:xfrm>
        </p:spPr>
        <p:txBody>
          <a:bodyPr rtlCol="0"/>
          <a:lstStyle/>
          <a:p>
            <a:pPr rtl="0"/>
            <a:fld id="{18D65601-5AE2-46FC-B138-694DDD2B510D}" type="slidenum">
              <a:rPr lang="fr-FR" smtClean="0"/>
              <a:pPr rtl="0"/>
              <a:t>2</a:t>
            </a:fld>
            <a:endParaRPr lang="fr-FR"/>
          </a:p>
        </p:txBody>
      </p:sp>
      <p:sp>
        <p:nvSpPr>
          <p:cNvPr id="7" name="Espace réservé du contenu 35">
            <a:extLst>
              <a:ext uri="{FF2B5EF4-FFF2-40B4-BE49-F238E27FC236}">
                <a16:creationId xmlns:a16="http://schemas.microsoft.com/office/drawing/2014/main" id="{7069142C-089B-8A1C-700B-92F8A2228ED4}"/>
              </a:ext>
            </a:extLst>
          </p:cNvPr>
          <p:cNvSpPr txBox="1">
            <a:spLocks/>
          </p:cNvSpPr>
          <p:nvPr/>
        </p:nvSpPr>
        <p:spPr>
          <a:xfrm>
            <a:off x="6811344" y="391990"/>
            <a:ext cx="4834569" cy="1774162"/>
          </a:xfrm>
          <a:prstGeom prst="rect">
            <a:avLst/>
          </a:prstGeom>
        </p:spPr>
        <p:txBody>
          <a:bodyPr rtlCol="0"/>
          <a:lstStyle>
            <a:lvl1pPr marL="0" indent="0" algn="l" defTabSz="914400" rtl="0" eaLnBrk="1" latinLnBrk="0" hangingPunct="1">
              <a:lnSpc>
                <a:spcPct val="150000"/>
              </a:lnSpc>
              <a:spcBef>
                <a:spcPts val="0"/>
              </a:spcBef>
              <a:spcAft>
                <a:spcPts val="10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v"/>
            </a:pPr>
            <a:r>
              <a:rPr lang="fr-FR" dirty="0"/>
              <a:t>Gouvernance générale des Pays-Bas (1531-1555)</a:t>
            </a:r>
          </a:p>
          <a:p>
            <a:pPr marL="285750" indent="-285750" algn="just">
              <a:buFont typeface="Wingdings" panose="05000000000000000000" pitchFamily="2" charset="2"/>
              <a:buChar char="v"/>
            </a:pPr>
            <a:r>
              <a:rPr lang="fr-FR" dirty="0"/>
              <a:t>Maladie chronique (battement anormal du coeur) = obstacle au pouvoir</a:t>
            </a:r>
          </a:p>
          <a:p>
            <a:pPr marL="285750" indent="-285750" algn="just">
              <a:buFont typeface="Wingdings" panose="05000000000000000000" pitchFamily="2" charset="2"/>
              <a:buChar char="v"/>
            </a:pPr>
            <a:r>
              <a:rPr lang="fr-FR" dirty="0"/>
              <a:t>Appui de l’avis médical = vie de soins</a:t>
            </a:r>
          </a:p>
          <a:p>
            <a:pPr marL="285750" indent="-285750" algn="just">
              <a:buFont typeface="Wingdings" panose="05000000000000000000" pitchFamily="2" charset="2"/>
              <a:buChar char="Ø"/>
            </a:pPr>
            <a:endParaRPr lang="fr-FR" dirty="0"/>
          </a:p>
        </p:txBody>
      </p:sp>
      <p:pic>
        <p:nvPicPr>
          <p:cNvPr id="2052" name="Picture 4">
            <a:extLst>
              <a:ext uri="{FF2B5EF4-FFF2-40B4-BE49-F238E27FC236}">
                <a16:creationId xmlns:a16="http://schemas.microsoft.com/office/drawing/2014/main" id="{116D7CA0-4081-44B8-D974-28F0C7DEA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975" y="2748388"/>
            <a:ext cx="3118205" cy="3715016"/>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35">
            <a:extLst>
              <a:ext uri="{FF2B5EF4-FFF2-40B4-BE49-F238E27FC236}">
                <a16:creationId xmlns:a16="http://schemas.microsoft.com/office/drawing/2014/main" id="{0D0EFF48-0BB8-532A-484F-71C360425825}"/>
              </a:ext>
            </a:extLst>
          </p:cNvPr>
          <p:cNvSpPr txBox="1">
            <a:spLocks/>
          </p:cNvSpPr>
          <p:nvPr/>
        </p:nvSpPr>
        <p:spPr>
          <a:xfrm>
            <a:off x="7139416" y="6463404"/>
            <a:ext cx="4834569" cy="1774162"/>
          </a:xfrm>
          <a:prstGeom prst="rect">
            <a:avLst/>
          </a:prstGeom>
        </p:spPr>
        <p:txBody>
          <a:bodyPr rtlCol="0"/>
          <a:lstStyle>
            <a:lvl1pPr marL="0" indent="0" algn="l" defTabSz="914400" rtl="0" eaLnBrk="1" latinLnBrk="0" hangingPunct="1">
              <a:lnSpc>
                <a:spcPct val="150000"/>
              </a:lnSpc>
              <a:spcBef>
                <a:spcPts val="0"/>
              </a:spcBef>
              <a:spcAft>
                <a:spcPts val="10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700" dirty="0"/>
              <a:t>Marie de Hongrie d’après Jan </a:t>
            </a:r>
            <a:r>
              <a:rPr lang="fr-FR" sz="700" dirty="0" err="1"/>
              <a:t>Cornelisz</a:t>
            </a:r>
            <a:r>
              <a:rPr lang="fr-FR" sz="700" dirty="0"/>
              <a:t> </a:t>
            </a:r>
            <a:r>
              <a:rPr lang="fr-FR" sz="700" dirty="0" err="1"/>
              <a:t>Vermeyen</a:t>
            </a:r>
            <a:r>
              <a:rPr lang="fr-FR" sz="700" dirty="0"/>
              <a:t> (1532-1535) </a:t>
            </a:r>
          </a:p>
        </p:txBody>
      </p:sp>
    </p:spTree>
    <p:extLst>
      <p:ext uri="{BB962C8B-B14F-4D97-AF65-F5344CB8AC3E}">
        <p14:creationId xmlns:p14="http://schemas.microsoft.com/office/powerpoint/2010/main" val="660747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FDF220D1-71AE-B66A-2B27-F4F3331F3DB9}"/>
              </a:ext>
            </a:extLst>
          </p:cNvPr>
          <p:cNvSpPr>
            <a:spLocks noGrp="1"/>
          </p:cNvSpPr>
          <p:nvPr>
            <p:ph sz="quarter" idx="15"/>
          </p:nvPr>
        </p:nvSpPr>
        <p:spPr>
          <a:xfrm>
            <a:off x="956953" y="1751863"/>
            <a:ext cx="10577321" cy="4761232"/>
          </a:xfrm>
        </p:spPr>
        <p:txBody>
          <a:bodyPr/>
          <a:lstStyle/>
          <a:p>
            <a:pPr marL="285750" indent="-285750">
              <a:buFont typeface="Wingdings" panose="05000000000000000000" pitchFamily="2" charset="2"/>
              <a:buChar char="v"/>
            </a:pPr>
            <a:r>
              <a:rPr lang="fr-LU" sz="2000" dirty="0">
                <a:solidFill>
                  <a:schemeClr val="accent1"/>
                </a:solidFill>
                <a:latin typeface="+mj-lt"/>
              </a:rPr>
              <a:t>Une pension pour le médecin(1535-1540): </a:t>
            </a:r>
          </a:p>
          <a:p>
            <a:pPr algn="just"/>
            <a:r>
              <a:rPr lang="fr-BE" sz="1200" dirty="0">
                <a:effectLst/>
                <a:ea typeface="Calibri" panose="020F0502020204030204" pitchFamily="34" charset="0"/>
                <a:cs typeface="Times New Roman" panose="02020603050405020304" pitchFamily="18" charset="0"/>
              </a:rPr>
              <a:t>« Monseigneur, j’ai entendu par les lettres de </a:t>
            </a:r>
            <a:r>
              <a:rPr lang="fr-BE" sz="1200" dirty="0" err="1">
                <a:effectLst/>
                <a:ea typeface="Calibri" panose="020F0502020204030204" pitchFamily="34" charset="0"/>
                <a:cs typeface="Times New Roman" panose="02020603050405020304" pitchFamily="18" charset="0"/>
              </a:rPr>
              <a:t>votredite</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niece</a:t>
            </a:r>
            <a:r>
              <a:rPr lang="fr-BE" sz="1200" dirty="0">
                <a:effectLst/>
                <a:ea typeface="Calibri" panose="020F0502020204030204" pitchFamily="34" charset="0"/>
                <a:cs typeface="Times New Roman" panose="02020603050405020304" pitchFamily="18" charset="0"/>
              </a:rPr>
              <a:t> et autres que le feu Duc a laissé par son </a:t>
            </a:r>
            <a:r>
              <a:rPr lang="fr-BE" sz="1200" b="1" dirty="0">
                <a:effectLst/>
                <a:ea typeface="Calibri" panose="020F0502020204030204" pitchFamily="34" charset="0"/>
                <a:cs typeface="Times New Roman" panose="02020603050405020304" pitchFamily="18" charset="0"/>
              </a:rPr>
              <a:t>testament </a:t>
            </a:r>
            <a:r>
              <a:rPr lang="fr-BE" sz="1200" dirty="0">
                <a:effectLst/>
                <a:ea typeface="Calibri" panose="020F0502020204030204" pitchFamily="34" charset="0"/>
                <a:cs typeface="Times New Roman" panose="02020603050405020304" pitchFamily="18" charset="0"/>
              </a:rPr>
              <a:t>entre autres choses, la charge vidée de pourvoir ses aines serviteurs selon leurs qualités (…) entre autres il y a le </a:t>
            </a:r>
            <a:r>
              <a:rPr lang="fr-BE" sz="1200" dirty="0">
                <a:solidFill>
                  <a:srgbClr val="FF0000"/>
                </a:solidFill>
                <a:effectLst/>
                <a:ea typeface="Calibri" panose="020F0502020204030204" pitchFamily="34" charset="0"/>
                <a:cs typeface="Times New Roman" panose="02020603050405020304" pitchFamily="18" charset="0"/>
              </a:rPr>
              <a:t>Docteur Angelo </a:t>
            </a:r>
            <a:r>
              <a:rPr lang="fr-BE" sz="1200" dirty="0" err="1">
                <a:solidFill>
                  <a:srgbClr val="FF0000"/>
                </a:solidFill>
                <a:effectLst/>
                <a:ea typeface="Calibri" panose="020F0502020204030204" pitchFamily="34" charset="0"/>
                <a:cs typeface="Times New Roman" panose="02020603050405020304" pitchFamily="18" charset="0"/>
              </a:rPr>
              <a:t>Candiano</a:t>
            </a:r>
            <a:r>
              <a:rPr lang="fr-BE" sz="1200" dirty="0">
                <a:solidFill>
                  <a:srgbClr val="FF0000"/>
                </a:solidFill>
                <a:effectLst/>
                <a:ea typeface="Calibri" panose="020F0502020204030204" pitchFamily="34" charset="0"/>
                <a:cs typeface="Times New Roman" panose="02020603050405020304" pitchFamily="18" charset="0"/>
              </a:rPr>
              <a:t> </a:t>
            </a:r>
            <a:r>
              <a:rPr lang="fr-BE" sz="1200" dirty="0">
                <a:effectLst/>
                <a:ea typeface="Calibri" panose="020F0502020204030204" pitchFamily="34" charset="0"/>
                <a:cs typeface="Times New Roman" panose="02020603050405020304" pitchFamily="18" charset="0"/>
              </a:rPr>
              <a:t>lequel l’a </a:t>
            </a:r>
            <a:r>
              <a:rPr lang="fr-BE" sz="1200" b="1" dirty="0">
                <a:effectLst/>
                <a:ea typeface="Calibri" panose="020F0502020204030204" pitchFamily="34" charset="0"/>
                <a:cs typeface="Times New Roman" panose="02020603050405020304" pitchFamily="18" charset="0"/>
              </a:rPr>
              <a:t>longuement et </a:t>
            </a:r>
            <a:r>
              <a:rPr lang="fr-BE" sz="1200" b="1" dirty="0" err="1">
                <a:effectLst/>
                <a:ea typeface="Calibri" panose="020F0502020204030204" pitchFamily="34" charset="0"/>
                <a:cs typeface="Times New Roman" panose="02020603050405020304" pitchFamily="18" charset="0"/>
              </a:rPr>
              <a:t>leallement</a:t>
            </a:r>
            <a:r>
              <a:rPr lang="fr-BE" sz="1200" b="1" dirty="0">
                <a:effectLst/>
                <a:ea typeface="Calibri" panose="020F0502020204030204" pitchFamily="34" charset="0"/>
                <a:cs typeface="Times New Roman" panose="02020603050405020304" pitchFamily="18" charset="0"/>
              </a:rPr>
              <a:t> </a:t>
            </a:r>
            <a:r>
              <a:rPr lang="fr-BE" sz="1200" dirty="0">
                <a:effectLst/>
                <a:ea typeface="Calibri" panose="020F0502020204030204" pitchFamily="34" charset="0"/>
                <a:cs typeface="Times New Roman" panose="02020603050405020304" pitchFamily="18" charset="0"/>
              </a:rPr>
              <a:t>servi, lequel </a:t>
            </a:r>
            <a:r>
              <a:rPr lang="fr-BE" sz="1200" b="1" dirty="0" err="1">
                <a:effectLst/>
                <a:ea typeface="Calibri" panose="020F0502020204030204" pitchFamily="34" charset="0"/>
                <a:cs typeface="Times New Roman" panose="02020603050405020304" pitchFamily="18" charset="0"/>
              </a:rPr>
              <a:t>estant</a:t>
            </a:r>
            <a:r>
              <a:rPr lang="fr-BE" sz="1200" b="1" dirty="0">
                <a:effectLst/>
                <a:ea typeface="Calibri" panose="020F0502020204030204" pitchFamily="34" charset="0"/>
                <a:cs typeface="Times New Roman" panose="02020603050405020304" pitchFamily="18" charset="0"/>
              </a:rPr>
              <a:t> si malade a ma </a:t>
            </a:r>
            <a:r>
              <a:rPr lang="fr-BE" sz="1200" b="1" dirty="0" err="1">
                <a:effectLst/>
                <a:ea typeface="Calibri" panose="020F0502020204030204" pitchFamily="34" charset="0"/>
                <a:cs typeface="Times New Roman" panose="02020603050405020304" pitchFamily="18" charset="0"/>
              </a:rPr>
              <a:t>requete</a:t>
            </a:r>
            <a:r>
              <a:rPr lang="fr-BE" sz="1200" b="1" dirty="0">
                <a:effectLst/>
                <a:ea typeface="Calibri" panose="020F0502020204030204" pitchFamily="34" charset="0"/>
                <a:cs typeface="Times New Roman" panose="02020603050405020304" pitchFamily="18" charset="0"/>
              </a:rPr>
              <a:t> il m’a envoie et depuis me sentant </a:t>
            </a:r>
            <a:r>
              <a:rPr lang="fr-BE" sz="1200" b="1" dirty="0" err="1">
                <a:effectLst/>
                <a:ea typeface="Calibri" panose="020F0502020204030204" pitchFamily="34" charset="0"/>
                <a:cs typeface="Times New Roman" panose="02020603050405020304" pitchFamily="18" charset="0"/>
              </a:rPr>
              <a:t>maladieuse</a:t>
            </a:r>
            <a:r>
              <a:rPr lang="fr-BE" sz="1200" b="1" dirty="0">
                <a:effectLst/>
                <a:ea typeface="Calibri" panose="020F0502020204030204" pitchFamily="34" charset="0"/>
                <a:cs typeface="Times New Roman" panose="02020603050405020304" pitchFamily="18" charset="0"/>
              </a:rPr>
              <a:t> l’ay retenu de son consentement en mon service, auquel il s’est de sorte conduit certes, Monseigneur, </a:t>
            </a:r>
            <a:r>
              <a:rPr lang="fr-BE" sz="1200" b="1" dirty="0" err="1">
                <a:effectLst/>
                <a:ea typeface="Calibri" panose="020F0502020204030204" pitchFamily="34" charset="0"/>
                <a:cs typeface="Times New Roman" panose="02020603050405020304" pitchFamily="18" charset="0"/>
              </a:rPr>
              <a:t>apres</a:t>
            </a:r>
            <a:r>
              <a:rPr lang="fr-BE" sz="1200" b="1" dirty="0">
                <a:effectLst/>
                <a:ea typeface="Calibri" panose="020F0502020204030204" pitchFamily="34" charset="0"/>
                <a:cs typeface="Times New Roman" panose="02020603050405020304" pitchFamily="18" charset="0"/>
              </a:rPr>
              <a:t> Dieu peut tenir la vie de </a:t>
            </a:r>
            <a:r>
              <a:rPr lang="fr-BE" sz="1200" b="1" dirty="0" err="1">
                <a:effectLst/>
                <a:ea typeface="Calibri" panose="020F0502020204030204" pitchFamily="34" charset="0"/>
                <a:cs typeface="Times New Roman" panose="02020603050405020304" pitchFamily="18" charset="0"/>
              </a:rPr>
              <a:t>luy</a:t>
            </a:r>
            <a:r>
              <a:rPr lang="fr-BE" sz="1200" b="1" dirty="0">
                <a:effectLst/>
                <a:ea typeface="Calibri" panose="020F0502020204030204" pitchFamily="34" charset="0"/>
                <a:cs typeface="Times New Roman" panose="02020603050405020304" pitchFamily="18" charset="0"/>
              </a:rPr>
              <a:t> </a:t>
            </a:r>
            <a:r>
              <a:rPr lang="fr-BE" sz="1200" dirty="0">
                <a:effectLst/>
                <a:ea typeface="Calibri" panose="020F0502020204030204" pitchFamily="34" charset="0"/>
                <a:cs typeface="Times New Roman" panose="02020603050405020304" pitchFamily="18" charset="0"/>
              </a:rPr>
              <a:t>et </a:t>
            </a:r>
            <a:r>
              <a:rPr lang="fr-BE" sz="1200" b="1" dirty="0">
                <a:effectLst/>
                <a:ea typeface="Calibri" panose="020F0502020204030204" pitchFamily="34" charset="0"/>
                <a:cs typeface="Times New Roman" panose="02020603050405020304" pitchFamily="18" charset="0"/>
              </a:rPr>
              <a:t>m’a mis de sorte sur pied que de long temps ne me suis si bien </a:t>
            </a:r>
            <a:r>
              <a:rPr lang="fr-BE" sz="1200" b="1" dirty="0" err="1">
                <a:effectLst/>
                <a:ea typeface="Calibri" panose="020F0502020204030204" pitchFamily="34" charset="0"/>
                <a:cs typeface="Times New Roman" panose="02020603050405020304" pitchFamily="18" charset="0"/>
              </a:rPr>
              <a:t>portee</a:t>
            </a:r>
            <a:r>
              <a:rPr lang="fr-BE" sz="1200" b="1" dirty="0">
                <a:effectLst/>
                <a:ea typeface="Calibri" panose="020F0502020204030204" pitchFamily="34" charset="0"/>
                <a:cs typeface="Times New Roman" panose="02020603050405020304" pitchFamily="18" charset="0"/>
              </a:rPr>
              <a:t> </a:t>
            </a:r>
            <a:r>
              <a:rPr lang="fr-BE" sz="1200" dirty="0">
                <a:effectLst/>
                <a:ea typeface="Calibri" panose="020F0502020204030204" pitchFamily="34" charset="0"/>
                <a:cs typeface="Times New Roman" panose="02020603050405020304" pitchFamily="18" charset="0"/>
              </a:rPr>
              <a:t>(…) mon service </a:t>
            </a:r>
            <a:r>
              <a:rPr lang="fr-BE" sz="1200" dirty="0" err="1">
                <a:effectLst/>
                <a:ea typeface="Calibri" panose="020F0502020204030204" pitchFamily="34" charset="0"/>
                <a:cs typeface="Times New Roman" panose="02020603050405020304" pitchFamily="18" charset="0"/>
              </a:rPr>
              <a:t>luy</a:t>
            </a:r>
            <a:r>
              <a:rPr lang="fr-BE" sz="1200" dirty="0">
                <a:effectLst/>
                <a:ea typeface="Calibri" panose="020F0502020204030204" pitchFamily="34" charset="0"/>
                <a:cs typeface="Times New Roman" panose="02020603050405020304" pitchFamily="18" charset="0"/>
              </a:rPr>
              <a:t> a porte </a:t>
            </a:r>
            <a:r>
              <a:rPr lang="fr-BE" sz="1200" b="1" dirty="0">
                <a:solidFill>
                  <a:srgbClr val="FF0000"/>
                </a:solidFill>
                <a:effectLst/>
                <a:ea typeface="Calibri" panose="020F0502020204030204" pitchFamily="34" charset="0"/>
                <a:cs typeface="Times New Roman" panose="02020603050405020304" pitchFamily="18" charset="0"/>
              </a:rPr>
              <a:t>dommage</a:t>
            </a:r>
            <a:r>
              <a:rPr lang="fr-BE" sz="1200" dirty="0">
                <a:effectLst/>
                <a:ea typeface="Calibri" panose="020F0502020204030204" pitchFamily="34" charset="0"/>
                <a:cs typeface="Times New Roman" panose="02020603050405020304" pitchFamily="18" charset="0"/>
              </a:rPr>
              <a:t> et en </a:t>
            </a:r>
            <a:r>
              <a:rPr lang="fr-BE" sz="1200" b="1" dirty="0" err="1">
                <a:solidFill>
                  <a:srgbClr val="FF0000"/>
                </a:solidFill>
                <a:effectLst/>
                <a:ea typeface="Calibri" panose="020F0502020204030204" pitchFamily="34" charset="0"/>
                <a:cs typeface="Times New Roman" panose="02020603050405020304" pitchFamily="18" charset="0"/>
              </a:rPr>
              <a:t>pourroit</a:t>
            </a:r>
            <a:r>
              <a:rPr lang="fr-BE" sz="1200" b="1" dirty="0">
                <a:solidFill>
                  <a:srgbClr val="FF0000"/>
                </a:solidFill>
                <a:effectLst/>
                <a:ea typeface="Calibri" panose="020F0502020204030204" pitchFamily="34" charset="0"/>
                <a:cs typeface="Times New Roman" panose="02020603050405020304" pitchFamily="18" charset="0"/>
              </a:rPr>
              <a:t> recevoir plus grand pour son absence</a:t>
            </a:r>
            <a:r>
              <a:rPr lang="fr-BE" sz="1200" dirty="0">
                <a:effectLst/>
                <a:ea typeface="Calibri" panose="020F0502020204030204" pitchFamily="34" charset="0"/>
                <a:cs typeface="Times New Roman" panose="02020603050405020304" pitchFamily="18" charset="0"/>
              </a:rPr>
              <a:t>, si </a:t>
            </a:r>
            <a:r>
              <a:rPr lang="fr-BE" sz="1200" dirty="0" err="1">
                <a:effectLst/>
                <a:ea typeface="Calibri" panose="020F0502020204030204" pitchFamily="34" charset="0"/>
                <a:cs typeface="Times New Roman" panose="02020603050405020304" pitchFamily="18" charset="0"/>
              </a:rPr>
              <a:t>vostre</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Majeste</a:t>
            </a:r>
            <a:r>
              <a:rPr lang="fr-BE" sz="1200" dirty="0">
                <a:effectLst/>
                <a:ea typeface="Calibri" panose="020F0502020204030204" pitchFamily="34" charset="0"/>
                <a:cs typeface="Times New Roman" panose="02020603050405020304" pitchFamily="18" charset="0"/>
              </a:rPr>
              <a:t> ni a regard, je supplie icelle y mettre </a:t>
            </a:r>
            <a:r>
              <a:rPr lang="fr-BE" sz="1200" b="1" dirty="0">
                <a:solidFill>
                  <a:srgbClr val="FF0000"/>
                </a:solidFill>
                <a:effectLst/>
                <a:ea typeface="Calibri" panose="020F0502020204030204" pitchFamily="34" charset="0"/>
                <a:cs typeface="Times New Roman" panose="02020603050405020304" pitchFamily="18" charset="0"/>
              </a:rPr>
              <a:t>tel </a:t>
            </a:r>
            <a:r>
              <a:rPr lang="fr-BE" sz="1200" b="1" dirty="0" err="1">
                <a:solidFill>
                  <a:srgbClr val="FF0000"/>
                </a:solidFill>
                <a:effectLst/>
                <a:ea typeface="Calibri" panose="020F0502020204030204" pitchFamily="34" charset="0"/>
                <a:cs typeface="Times New Roman" panose="02020603050405020304" pitchFamily="18" charset="0"/>
              </a:rPr>
              <a:t>remede</a:t>
            </a:r>
            <a:r>
              <a:rPr lang="fr-BE" sz="1200" b="1" dirty="0">
                <a:solidFill>
                  <a:srgbClr val="FF0000"/>
                </a:solidFill>
                <a:effectLst/>
                <a:ea typeface="Calibri" panose="020F0502020204030204" pitchFamily="34" charset="0"/>
                <a:cs typeface="Times New Roman" panose="02020603050405020304" pitchFamily="18" charset="0"/>
              </a:rPr>
              <a:t> et le </a:t>
            </a:r>
            <a:r>
              <a:rPr lang="fr-BE" sz="1200" b="1" dirty="0" err="1">
                <a:solidFill>
                  <a:srgbClr val="FF0000"/>
                </a:solidFill>
                <a:effectLst/>
                <a:ea typeface="Calibri" panose="020F0502020204030204" pitchFamily="34" charset="0"/>
                <a:cs typeface="Times New Roman" panose="02020603050405020304" pitchFamily="18" charset="0"/>
              </a:rPr>
              <a:t>pourveoir</a:t>
            </a:r>
            <a:r>
              <a:rPr lang="fr-BE" sz="1200" b="1" dirty="0">
                <a:solidFill>
                  <a:srgbClr val="FF0000"/>
                </a:solidFill>
                <a:effectLst/>
                <a:ea typeface="Calibri" panose="020F0502020204030204" pitchFamily="34" charset="0"/>
                <a:cs typeface="Times New Roman" panose="02020603050405020304" pitchFamily="18" charset="0"/>
              </a:rPr>
              <a:t> de sorte que mon service ne lui pense </a:t>
            </a:r>
            <a:r>
              <a:rPr lang="fr-BE" sz="1200" b="1" dirty="0" err="1">
                <a:solidFill>
                  <a:srgbClr val="FF0000"/>
                </a:solidFill>
                <a:effectLst/>
                <a:ea typeface="Calibri" panose="020F0502020204030204" pitchFamily="34" charset="0"/>
                <a:cs typeface="Times New Roman" panose="02020603050405020304" pitchFamily="18" charset="0"/>
              </a:rPr>
              <a:t>tourmens</a:t>
            </a:r>
            <a:r>
              <a:rPr lang="fr-BE" sz="1200" b="1" dirty="0">
                <a:solidFill>
                  <a:srgbClr val="FF0000"/>
                </a:solidFill>
                <a:effectLst/>
                <a:ea typeface="Calibri" panose="020F0502020204030204" pitchFamily="34" charset="0"/>
                <a:cs typeface="Times New Roman" panose="02020603050405020304" pitchFamily="18" charset="0"/>
              </a:rPr>
              <a:t> a </a:t>
            </a:r>
            <a:r>
              <a:rPr lang="fr-BE" sz="1200" b="1" dirty="0" err="1">
                <a:solidFill>
                  <a:srgbClr val="FF0000"/>
                </a:solidFill>
                <a:effectLst/>
                <a:ea typeface="Calibri" panose="020F0502020204030204" pitchFamily="34" charset="0"/>
                <a:cs typeface="Times New Roman" panose="02020603050405020304" pitchFamily="18" charset="0"/>
              </a:rPr>
              <a:t>doumage</a:t>
            </a:r>
            <a:r>
              <a:rPr lang="fr-BE" sz="1200" dirty="0">
                <a:effectLst/>
                <a:ea typeface="Calibri" panose="020F0502020204030204" pitchFamily="34" charset="0"/>
                <a:cs typeface="Times New Roman" panose="02020603050405020304" pitchFamily="18" charset="0"/>
              </a:rPr>
              <a:t> (…) et ne </a:t>
            </a:r>
            <a:r>
              <a:rPr lang="fr-BE" sz="1200" dirty="0" err="1">
                <a:effectLst/>
                <a:ea typeface="Calibri" panose="020F0502020204030204" pitchFamily="34" charset="0"/>
                <a:cs typeface="Times New Roman" panose="02020603050405020304" pitchFamily="18" charset="0"/>
              </a:rPr>
              <a:t>doubte</a:t>
            </a:r>
            <a:r>
              <a:rPr lang="fr-BE" sz="1200" dirty="0">
                <a:effectLst/>
                <a:ea typeface="Calibri" panose="020F0502020204030204" pitchFamily="34" charset="0"/>
                <a:cs typeface="Times New Roman" panose="02020603050405020304" pitchFamily="18" charset="0"/>
              </a:rPr>
              <a:t> si votre Majesté </a:t>
            </a:r>
            <a:r>
              <a:rPr lang="fr-BE" sz="1200" dirty="0" err="1">
                <a:effectLst/>
                <a:ea typeface="Calibri" panose="020F0502020204030204" pitchFamily="34" charset="0"/>
                <a:cs typeface="Times New Roman" panose="02020603050405020304" pitchFamily="18" charset="0"/>
              </a:rPr>
              <a:t>connoiseois</a:t>
            </a:r>
            <a:r>
              <a:rPr lang="fr-BE" sz="1200" dirty="0">
                <a:effectLst/>
                <a:ea typeface="Calibri" panose="020F0502020204030204" pitchFamily="34" charset="0"/>
                <a:cs typeface="Times New Roman" panose="02020603050405020304" pitchFamily="18" charset="0"/>
              </a:rPr>
              <a:t> le personnage, le bien qu’il vous plaira </a:t>
            </a:r>
            <a:r>
              <a:rPr lang="fr-BE" sz="1200" dirty="0" err="1">
                <a:effectLst/>
                <a:ea typeface="Calibri" panose="020F0502020204030204" pitchFamily="34" charset="0"/>
                <a:cs typeface="Times New Roman" panose="02020603050405020304" pitchFamily="18" charset="0"/>
              </a:rPr>
              <a:t>luy</a:t>
            </a:r>
            <a:r>
              <a:rPr lang="fr-BE" sz="1200" dirty="0">
                <a:effectLst/>
                <a:ea typeface="Calibri" panose="020F0502020204030204" pitchFamily="34" charset="0"/>
                <a:cs typeface="Times New Roman" panose="02020603050405020304" pitchFamily="18" charset="0"/>
              </a:rPr>
              <a:t> faire, le </a:t>
            </a:r>
            <a:r>
              <a:rPr lang="fr-BE" sz="1200" dirty="0" err="1">
                <a:effectLst/>
                <a:ea typeface="Calibri" panose="020F0502020204030204" pitchFamily="34" charset="0"/>
                <a:cs typeface="Times New Roman" panose="02020603050405020304" pitchFamily="18" charset="0"/>
              </a:rPr>
              <a:t>tiendré</a:t>
            </a:r>
            <a:r>
              <a:rPr lang="fr-BE" sz="1200" dirty="0">
                <a:effectLst/>
                <a:ea typeface="Calibri" panose="020F0502020204030204" pitchFamily="34" charset="0"/>
                <a:cs typeface="Times New Roman" panose="02020603050405020304" pitchFamily="18" charset="0"/>
              </a:rPr>
              <a:t> pour bien </a:t>
            </a:r>
            <a:r>
              <a:rPr lang="fr-BE" sz="1200" dirty="0" err="1">
                <a:effectLst/>
                <a:ea typeface="Calibri" panose="020F0502020204030204" pitchFamily="34" charset="0"/>
                <a:cs typeface="Times New Roman" panose="02020603050405020304" pitchFamily="18" charset="0"/>
              </a:rPr>
              <a:t>emploié</a:t>
            </a:r>
            <a:r>
              <a:rPr lang="fr-BE" sz="1200" dirty="0">
                <a:effectLst/>
                <a:ea typeface="Calibri" panose="020F0502020204030204" pitchFamily="34" charset="0"/>
                <a:cs typeface="Times New Roman" panose="02020603050405020304" pitchFamily="18" charset="0"/>
              </a:rPr>
              <a:t>. » (Vienne, </a:t>
            </a:r>
            <a:r>
              <a:rPr lang="fr-BE" sz="1200" dirty="0" err="1">
                <a:effectLst/>
                <a:ea typeface="Calibri" panose="020F0502020204030204" pitchFamily="34" charset="0"/>
                <a:cs typeface="Times New Roman" panose="02020603050405020304" pitchFamily="18" charset="0"/>
              </a:rPr>
              <a:t>HHSta</a:t>
            </a:r>
            <a:r>
              <a:rPr lang="fr-BE" sz="1200" dirty="0">
                <a:effectLst/>
                <a:ea typeface="Calibri" panose="020F0502020204030204" pitchFamily="34" charset="0"/>
                <a:cs typeface="Times New Roman" panose="02020603050405020304" pitchFamily="18" charset="0"/>
              </a:rPr>
              <a:t>, </a:t>
            </a:r>
            <a:r>
              <a:rPr lang="fr-BE" sz="1200" i="1" dirty="0" err="1">
                <a:effectLst/>
                <a:ea typeface="Calibri" panose="020F0502020204030204" pitchFamily="34" charset="0"/>
                <a:cs typeface="Times New Roman" panose="02020603050405020304" pitchFamily="18" charset="0"/>
              </a:rPr>
              <a:t>Belgien</a:t>
            </a:r>
            <a:r>
              <a:rPr lang="fr-BE" sz="1200" i="1" dirty="0">
                <a:effectLst/>
                <a:ea typeface="Calibri" panose="020F0502020204030204" pitchFamily="34" charset="0"/>
                <a:cs typeface="Times New Roman" panose="02020603050405020304" pitchFamily="18" charset="0"/>
              </a:rPr>
              <a:t> PA 30-1</a:t>
            </a:r>
            <a:r>
              <a:rPr lang="fr-BE" sz="1200" dirty="0">
                <a:effectLst/>
                <a:ea typeface="Calibri" panose="020F0502020204030204" pitchFamily="34" charset="0"/>
                <a:cs typeface="Times New Roman" panose="02020603050405020304" pitchFamily="18" charset="0"/>
              </a:rPr>
              <a:t>, f°220v-221r) Marie de Hongrie à Charles Quint le </a:t>
            </a:r>
            <a:r>
              <a:rPr lang="fr-BE" sz="1200" u="sng" dirty="0">
                <a:effectLst/>
                <a:ea typeface="Calibri" panose="020F0502020204030204" pitchFamily="34" charset="0"/>
                <a:cs typeface="Times New Roman" panose="02020603050405020304" pitchFamily="18" charset="0"/>
              </a:rPr>
              <a:t>11 octobre 1535</a:t>
            </a:r>
            <a:r>
              <a:rPr lang="fr-BE" sz="1200" dirty="0">
                <a:effectLst/>
                <a:ea typeface="Calibri" panose="020F0502020204030204" pitchFamily="34" charset="0"/>
                <a:cs typeface="Times New Roman" panose="02020603050405020304" pitchFamily="18" charset="0"/>
              </a:rPr>
              <a:t>)</a:t>
            </a:r>
          </a:p>
          <a:p>
            <a:pPr algn="just"/>
            <a:r>
              <a:rPr lang="fr-BE" sz="1200" dirty="0">
                <a:effectLst/>
                <a:ea typeface="Calibri" panose="020F0502020204030204" pitchFamily="34" charset="0"/>
                <a:cs typeface="Times New Roman" panose="02020603050405020304" pitchFamily="18" charset="0"/>
              </a:rPr>
              <a:t>«</a:t>
            </a:r>
            <a:r>
              <a:rPr lang="fr-BE" sz="1200" b="1" dirty="0">
                <a:effectLst/>
                <a:ea typeface="Calibri" panose="020F0502020204030204" pitchFamily="34" charset="0"/>
                <a:cs typeface="Times New Roman" panose="02020603050405020304" pitchFamily="18" charset="0"/>
              </a:rPr>
              <a:t> Autreffois j’ai supplie l’Empereur </a:t>
            </a:r>
            <a:r>
              <a:rPr lang="fr-BE" sz="1200" dirty="0">
                <a:effectLst/>
                <a:ea typeface="Calibri" panose="020F0502020204030204" pitchFamily="34" charset="0"/>
                <a:cs typeface="Times New Roman" panose="02020603050405020304" pitchFamily="18" charset="0"/>
              </a:rPr>
              <a:t>pour qu’il </a:t>
            </a:r>
            <a:r>
              <a:rPr lang="fr-BE" sz="1200" dirty="0" err="1">
                <a:effectLst/>
                <a:ea typeface="Calibri" panose="020F0502020204030204" pitchFamily="34" charset="0"/>
                <a:cs typeface="Times New Roman" panose="02020603050405020304" pitchFamily="18" charset="0"/>
              </a:rPr>
              <a:t>luy</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plaist</a:t>
            </a:r>
            <a:r>
              <a:rPr lang="fr-BE" sz="1200" dirty="0">
                <a:effectLst/>
                <a:ea typeface="Calibri" panose="020F0502020204030204" pitchFamily="34" charset="0"/>
                <a:cs typeface="Times New Roman" panose="02020603050405020304" pitchFamily="18" charset="0"/>
              </a:rPr>
              <a:t> a ma faveur accorde a messire </a:t>
            </a:r>
            <a:r>
              <a:rPr lang="fr-BE" sz="1200" dirty="0">
                <a:solidFill>
                  <a:srgbClr val="FF0000"/>
                </a:solidFill>
                <a:effectLst/>
                <a:ea typeface="Calibri" panose="020F0502020204030204" pitchFamily="34" charset="0"/>
                <a:cs typeface="Times New Roman" panose="02020603050405020304" pitchFamily="18" charset="0"/>
              </a:rPr>
              <a:t>Angel </a:t>
            </a:r>
            <a:r>
              <a:rPr lang="fr-BE" sz="1200" dirty="0" err="1">
                <a:solidFill>
                  <a:srgbClr val="FF0000"/>
                </a:solidFill>
                <a:effectLst/>
                <a:ea typeface="Calibri" panose="020F0502020204030204" pitchFamily="34" charset="0"/>
                <a:cs typeface="Times New Roman" panose="02020603050405020304" pitchFamily="18" charset="0"/>
              </a:rPr>
              <a:t>Candiano</a:t>
            </a:r>
            <a:r>
              <a:rPr lang="fr-BE" sz="1200" dirty="0">
                <a:solidFill>
                  <a:srgbClr val="FF0000"/>
                </a:solidFill>
                <a:effectLst/>
                <a:ea typeface="Calibri" panose="020F0502020204030204" pitchFamily="34" charset="0"/>
                <a:cs typeface="Times New Roman" panose="02020603050405020304" pitchFamily="18" charset="0"/>
              </a:rPr>
              <a:t> </a:t>
            </a:r>
            <a:r>
              <a:rPr lang="fr-BE" sz="1200" dirty="0">
                <a:effectLst/>
                <a:ea typeface="Calibri" panose="020F0502020204030204" pitchFamily="34" charset="0"/>
                <a:cs typeface="Times New Roman" panose="02020603050405020304" pitchFamily="18" charset="0"/>
              </a:rPr>
              <a:t>pour les tant bons secours qu’il m’a fait que sont tels que je tiens la vie de Dieu et de </a:t>
            </a:r>
            <a:r>
              <a:rPr lang="fr-BE" sz="1200" dirty="0" err="1">
                <a:effectLst/>
                <a:ea typeface="Calibri" panose="020F0502020204030204" pitchFamily="34" charset="0"/>
                <a:cs typeface="Times New Roman" panose="02020603050405020304" pitchFamily="18" charset="0"/>
              </a:rPr>
              <a:t>luy</a:t>
            </a:r>
            <a:r>
              <a:rPr lang="fr-BE" sz="1200" dirty="0">
                <a:effectLst/>
                <a:ea typeface="Calibri" panose="020F0502020204030204" pitchFamily="34" charset="0"/>
                <a:cs typeface="Times New Roman" panose="02020603050405020304" pitchFamily="18" charset="0"/>
              </a:rPr>
              <a:t> puisqu’il </a:t>
            </a:r>
            <a:r>
              <a:rPr lang="fr-BE" sz="1200" dirty="0" err="1">
                <a:effectLst/>
                <a:ea typeface="Calibri" panose="020F0502020204030204" pitchFamily="34" charset="0"/>
                <a:cs typeface="Times New Roman" panose="02020603050405020304" pitchFamily="18" charset="0"/>
              </a:rPr>
              <a:t>avoit</a:t>
            </a:r>
            <a:r>
              <a:rPr lang="fr-BE" sz="1200" dirty="0">
                <a:effectLst/>
                <a:ea typeface="Calibri" panose="020F0502020204030204" pitchFamily="34" charset="0"/>
                <a:cs typeface="Times New Roman" panose="02020603050405020304" pitchFamily="18" charset="0"/>
              </a:rPr>
              <a:t> plus a sa </a:t>
            </a:r>
            <a:r>
              <a:rPr lang="fr-BE" sz="1200" dirty="0" err="1">
                <a:effectLst/>
                <a:ea typeface="Calibri" panose="020F0502020204030204" pitchFamily="34" charset="0"/>
                <a:cs typeface="Times New Roman" panose="02020603050405020304" pitchFamily="18" charset="0"/>
              </a:rPr>
              <a:t>Majeste</a:t>
            </a:r>
            <a:r>
              <a:rPr lang="fr-BE" sz="1200" dirty="0">
                <a:effectLst/>
                <a:ea typeface="Calibri" panose="020F0502020204030204" pitchFamily="34" charset="0"/>
                <a:cs typeface="Times New Roman" panose="02020603050405020304" pitchFamily="18" charset="0"/>
              </a:rPr>
              <a:t> </a:t>
            </a:r>
            <a:r>
              <a:rPr lang="fr-BE" sz="1200" dirty="0" err="1">
                <a:effectLst/>
                <a:ea typeface="Calibri" panose="020F0502020204030204" pitchFamily="34" charset="0"/>
                <a:cs typeface="Times New Roman" panose="02020603050405020304" pitchFamily="18" charset="0"/>
              </a:rPr>
              <a:t>luy</a:t>
            </a:r>
            <a:r>
              <a:rPr lang="fr-BE" sz="1200" dirty="0">
                <a:effectLst/>
                <a:ea typeface="Calibri" panose="020F0502020204030204" pitchFamily="34" charset="0"/>
                <a:cs typeface="Times New Roman" panose="02020603050405020304" pitchFamily="18" charset="0"/>
              </a:rPr>
              <a:t> donne la </a:t>
            </a:r>
            <a:r>
              <a:rPr lang="fr-BE" sz="1200" b="1" dirty="0">
                <a:effectLst/>
                <a:ea typeface="Calibri" panose="020F0502020204030204" pitchFamily="34" charset="0"/>
                <a:cs typeface="Times New Roman" panose="02020603050405020304" pitchFamily="18" charset="0"/>
              </a:rPr>
              <a:t>pension de </a:t>
            </a:r>
            <a:r>
              <a:rPr lang="fr-BE" sz="1200" b="1" dirty="0" err="1">
                <a:effectLst/>
                <a:ea typeface="Calibri" panose="020F0502020204030204" pitchFamily="34" charset="0"/>
                <a:cs typeface="Times New Roman" panose="02020603050405020304" pitchFamily="18" charset="0"/>
              </a:rPr>
              <a:t>II</a:t>
            </a:r>
            <a:r>
              <a:rPr lang="fr-BE" sz="1200" b="1" baseline="30000" dirty="0" err="1">
                <a:effectLst/>
                <a:ea typeface="Calibri" panose="020F0502020204030204" pitchFamily="34" charset="0"/>
                <a:cs typeface="Times New Roman" panose="02020603050405020304" pitchFamily="18" charset="0"/>
              </a:rPr>
              <a:t>c</a:t>
            </a:r>
            <a:r>
              <a:rPr lang="fr-BE" sz="1200" b="1" dirty="0">
                <a:effectLst/>
                <a:ea typeface="Calibri" panose="020F0502020204030204" pitchFamily="34" charset="0"/>
                <a:cs typeface="Times New Roman" panose="02020603050405020304" pitchFamily="18" charset="0"/>
              </a:rPr>
              <a:t> ducats que pour le </a:t>
            </a:r>
            <a:r>
              <a:rPr lang="fr-BE" sz="1200" b="1" dirty="0" err="1">
                <a:effectLst/>
                <a:ea typeface="Calibri" panose="020F0502020204030204" pitchFamily="34" charset="0"/>
                <a:cs typeface="Times New Roman" panose="02020603050405020304" pitchFamily="18" charset="0"/>
              </a:rPr>
              <a:t>moyns</a:t>
            </a:r>
            <a:r>
              <a:rPr lang="fr-BE" sz="1200" b="1" dirty="0">
                <a:effectLst/>
                <a:ea typeface="Calibri" panose="020F0502020204030204" pitchFamily="34" charset="0"/>
                <a:cs typeface="Times New Roman" panose="02020603050405020304" pitchFamily="18" charset="0"/>
              </a:rPr>
              <a:t> je puisse faire pour </a:t>
            </a:r>
            <a:r>
              <a:rPr lang="fr-BE" sz="1200" b="1" dirty="0" err="1">
                <a:effectLst/>
                <a:ea typeface="Calibri" panose="020F0502020204030204" pitchFamily="34" charset="0"/>
                <a:cs typeface="Times New Roman" panose="02020603050405020304" pitchFamily="18" charset="0"/>
              </a:rPr>
              <a:t>icelluy</a:t>
            </a:r>
            <a:r>
              <a:rPr lang="fr-BE" sz="1200" b="1" dirty="0">
                <a:effectLst/>
                <a:ea typeface="Calibri" panose="020F0502020204030204" pitchFamily="34" charset="0"/>
                <a:cs typeface="Times New Roman" panose="02020603050405020304" pitchFamily="18" charset="0"/>
              </a:rPr>
              <a:t> </a:t>
            </a:r>
            <a:r>
              <a:rPr lang="fr-BE" sz="1200" dirty="0">
                <a:effectLst/>
                <a:ea typeface="Calibri" panose="020F0502020204030204" pitchFamily="34" charset="0"/>
                <a:cs typeface="Times New Roman" panose="02020603050405020304" pitchFamily="18" charset="0"/>
              </a:rPr>
              <a:t>de </a:t>
            </a:r>
            <a:r>
              <a:rPr lang="fr-BE" sz="1200" dirty="0" err="1">
                <a:effectLst/>
                <a:ea typeface="Calibri" panose="020F0502020204030204" pitchFamily="34" charset="0"/>
                <a:cs typeface="Times New Roman" panose="02020603050405020304" pitchFamily="18" charset="0"/>
              </a:rPr>
              <a:t>quoy</a:t>
            </a:r>
            <a:r>
              <a:rPr lang="fr-BE" sz="1200" dirty="0">
                <a:effectLst/>
                <a:ea typeface="Calibri" panose="020F0502020204030204" pitchFamily="34" charset="0"/>
                <a:cs typeface="Times New Roman" panose="02020603050405020304" pitchFamily="18" charset="0"/>
              </a:rPr>
              <a:t> jusques a </a:t>
            </a:r>
            <a:r>
              <a:rPr lang="fr-BE" sz="1200" dirty="0" err="1">
                <a:effectLst/>
                <a:ea typeface="Calibri" panose="020F0502020204030204" pitchFamily="34" charset="0"/>
                <a:cs typeface="Times New Roman" panose="02020603050405020304" pitchFamily="18" charset="0"/>
              </a:rPr>
              <a:t>present</a:t>
            </a:r>
            <a:r>
              <a:rPr lang="fr-BE" sz="1200" dirty="0">
                <a:effectLst/>
                <a:ea typeface="Calibri" panose="020F0502020204030204" pitchFamily="34" charset="0"/>
                <a:cs typeface="Times New Roman" panose="02020603050405020304" pitchFamily="18" charset="0"/>
              </a:rPr>
              <a:t> a este </a:t>
            </a:r>
            <a:r>
              <a:rPr lang="fr-BE" sz="1200" dirty="0" err="1">
                <a:effectLst/>
                <a:ea typeface="Calibri" panose="020F0502020204030204" pitchFamily="34" charset="0"/>
                <a:cs typeface="Times New Roman" panose="02020603050405020304" pitchFamily="18" charset="0"/>
              </a:rPr>
              <a:t>satisffait</a:t>
            </a:r>
            <a:r>
              <a:rPr lang="fr-BE" sz="1200" dirty="0">
                <a:effectLst/>
                <a:ea typeface="Calibri" panose="020F0502020204030204" pitchFamily="34" charset="0"/>
                <a:cs typeface="Times New Roman" panose="02020603050405020304" pitchFamily="18" charset="0"/>
              </a:rPr>
              <a:t> (…) Et certes monseigneur il me semble que </a:t>
            </a:r>
            <a:r>
              <a:rPr lang="fr-BE" sz="1200" b="1" dirty="0">
                <a:effectLst/>
                <a:ea typeface="Calibri" panose="020F0502020204030204" pitchFamily="34" charset="0"/>
                <a:cs typeface="Times New Roman" panose="02020603050405020304" pitchFamily="18" charset="0"/>
              </a:rPr>
              <a:t>la somme est si petite </a:t>
            </a:r>
            <a:r>
              <a:rPr lang="fr-BE" sz="1200" dirty="0">
                <a:effectLst/>
                <a:ea typeface="Calibri" panose="020F0502020204030204" pitchFamily="34" charset="0"/>
                <a:cs typeface="Times New Roman" panose="02020603050405020304" pitchFamily="18" charset="0"/>
              </a:rPr>
              <a:t>que elle ne </a:t>
            </a:r>
            <a:r>
              <a:rPr lang="fr-BE" sz="1200" dirty="0" err="1">
                <a:effectLst/>
                <a:ea typeface="Calibri" panose="020F0502020204030204" pitchFamily="34" charset="0"/>
                <a:cs typeface="Times New Roman" panose="02020603050405020304" pitchFamily="18" charset="0"/>
              </a:rPr>
              <a:t>peult</a:t>
            </a:r>
            <a:r>
              <a:rPr lang="fr-BE" sz="1200" dirty="0">
                <a:effectLst/>
                <a:ea typeface="Calibri" panose="020F0502020204030204" pitchFamily="34" charset="0"/>
                <a:cs typeface="Times New Roman" panose="02020603050405020304" pitchFamily="18" charset="0"/>
              </a:rPr>
              <a:t> pour prendre aux affaires de Milan. Et quant a la </a:t>
            </a:r>
            <a:r>
              <a:rPr lang="fr-BE" sz="1200" dirty="0" err="1">
                <a:effectLst/>
                <a:ea typeface="Calibri" panose="020F0502020204030204" pitchFamily="34" charset="0"/>
                <a:cs typeface="Times New Roman" panose="02020603050405020304" pitchFamily="18" charset="0"/>
              </a:rPr>
              <a:t>consequence</a:t>
            </a:r>
            <a:r>
              <a:rPr lang="fr-BE" sz="1200" dirty="0">
                <a:effectLst/>
                <a:ea typeface="Calibri" panose="020F0502020204030204" pitchFamily="34" charset="0"/>
                <a:cs typeface="Times New Roman" panose="02020603050405020304" pitchFamily="18" charset="0"/>
              </a:rPr>
              <a:t> par </a:t>
            </a:r>
            <a:r>
              <a:rPr lang="fr-BE" sz="1200" dirty="0" err="1">
                <a:effectLst/>
                <a:ea typeface="Calibri" panose="020F0502020204030204" pitchFamily="34" charset="0"/>
                <a:cs typeface="Times New Roman" panose="02020603050405020304" pitchFamily="18" charset="0"/>
              </a:rPr>
              <a:t>quoy</a:t>
            </a:r>
            <a:r>
              <a:rPr lang="fr-BE" sz="1200" dirty="0">
                <a:effectLst/>
                <a:ea typeface="Calibri" panose="020F0502020204030204" pitchFamily="34" charset="0"/>
                <a:cs typeface="Times New Roman" panose="02020603050405020304" pitchFamily="18" charset="0"/>
              </a:rPr>
              <a:t> sa Majesté la </a:t>
            </a:r>
            <a:r>
              <a:rPr lang="fr-BE" sz="1200" dirty="0" err="1">
                <a:effectLst/>
                <a:ea typeface="Calibri" panose="020F0502020204030204" pitchFamily="34" charset="0"/>
                <a:cs typeface="Times New Roman" panose="02020603050405020304" pitchFamily="18" charset="0"/>
              </a:rPr>
              <a:t>vouldroit</a:t>
            </a:r>
            <a:r>
              <a:rPr lang="fr-BE" sz="1200" dirty="0">
                <a:effectLst/>
                <a:ea typeface="Calibri" panose="020F0502020204030204" pitchFamily="34" charset="0"/>
                <a:cs typeface="Times New Roman" panose="02020603050405020304" pitchFamily="18" charset="0"/>
              </a:rPr>
              <a:t> laisser, j’</a:t>
            </a:r>
            <a:r>
              <a:rPr lang="fr-BE" sz="1200" dirty="0" err="1">
                <a:effectLst/>
                <a:ea typeface="Calibri" panose="020F0502020204030204" pitchFamily="34" charset="0"/>
                <a:cs typeface="Times New Roman" panose="02020603050405020304" pitchFamily="18" charset="0"/>
              </a:rPr>
              <a:t>espere</a:t>
            </a:r>
            <a:r>
              <a:rPr lang="fr-BE" sz="1200" dirty="0">
                <a:effectLst/>
                <a:ea typeface="Calibri" panose="020F0502020204030204" pitchFamily="34" charset="0"/>
                <a:cs typeface="Times New Roman" panose="02020603050405020304" pitchFamily="18" charset="0"/>
              </a:rPr>
              <a:t> que Sa Majesté ne mesure pas de la </a:t>
            </a:r>
            <a:r>
              <a:rPr lang="fr-BE" sz="1200" dirty="0" err="1">
                <a:effectLst/>
                <a:ea typeface="Calibri" panose="020F0502020204030204" pitchFamily="34" charset="0"/>
                <a:cs typeface="Times New Roman" panose="02020603050405020304" pitchFamily="18" charset="0"/>
              </a:rPr>
              <a:t>mesme</a:t>
            </a:r>
            <a:r>
              <a:rPr lang="fr-BE" sz="1200" dirty="0">
                <a:effectLst/>
                <a:ea typeface="Calibri" panose="020F0502020204030204" pitchFamily="34" charset="0"/>
                <a:cs typeface="Times New Roman" panose="02020603050405020304" pitchFamily="18" charset="0"/>
              </a:rPr>
              <a:t> aulne qu’il fut es particulier (…) </a:t>
            </a:r>
            <a:r>
              <a:rPr lang="fr-BE" sz="1200" b="1" dirty="0">
                <a:effectLst/>
                <a:ea typeface="Calibri" panose="020F0502020204030204" pitchFamily="34" charset="0"/>
                <a:cs typeface="Times New Roman" panose="02020603050405020304" pitchFamily="18" charset="0"/>
              </a:rPr>
              <a:t>vous prie bien fort de tenir la main</a:t>
            </a:r>
            <a:r>
              <a:rPr lang="fr-BE" sz="1200" dirty="0">
                <a:effectLst/>
                <a:ea typeface="Calibri" panose="020F0502020204030204" pitchFamily="34" charset="0"/>
                <a:cs typeface="Times New Roman" panose="02020603050405020304" pitchFamily="18" charset="0"/>
              </a:rPr>
              <a:t> que ainsi se puisse faire s’il </a:t>
            </a:r>
            <a:r>
              <a:rPr lang="fr-BE" sz="1200" dirty="0" err="1">
                <a:effectLst/>
                <a:ea typeface="Calibri" panose="020F0502020204030204" pitchFamily="34" charset="0"/>
                <a:cs typeface="Times New Roman" panose="02020603050405020304" pitchFamily="18" charset="0"/>
              </a:rPr>
              <a:t>plaist</a:t>
            </a:r>
            <a:r>
              <a:rPr lang="fr-BE" sz="1200" dirty="0">
                <a:effectLst/>
                <a:ea typeface="Calibri" panose="020F0502020204030204" pitchFamily="34" charset="0"/>
                <a:cs typeface="Times New Roman" panose="02020603050405020304" pitchFamily="18" charset="0"/>
              </a:rPr>
              <a:t> a sa Majesté m’en donner les </a:t>
            </a:r>
            <a:r>
              <a:rPr lang="fr-BE" sz="1200" dirty="0" err="1">
                <a:effectLst/>
                <a:ea typeface="Calibri" panose="020F0502020204030204" pitchFamily="34" charset="0"/>
                <a:cs typeface="Times New Roman" panose="02020603050405020304" pitchFamily="18" charset="0"/>
              </a:rPr>
              <a:t>lyesses</a:t>
            </a:r>
            <a:r>
              <a:rPr lang="fr-BE" sz="1200" dirty="0">
                <a:effectLst/>
                <a:ea typeface="Calibri" panose="020F0502020204030204" pitchFamily="34" charset="0"/>
                <a:cs typeface="Times New Roman" panose="02020603050405020304" pitchFamily="18" charset="0"/>
              </a:rPr>
              <a:t> » (Marie de Hongrie à Granvelle, le 6 janvier 1540) (Vienne, </a:t>
            </a:r>
            <a:r>
              <a:rPr lang="fr-BE" sz="1200" dirty="0" err="1">
                <a:effectLst/>
                <a:ea typeface="Calibri" panose="020F0502020204030204" pitchFamily="34" charset="0"/>
                <a:cs typeface="Times New Roman" panose="02020603050405020304" pitchFamily="18" charset="0"/>
              </a:rPr>
              <a:t>HHSta</a:t>
            </a:r>
            <a:r>
              <a:rPr lang="fr-BE" sz="1200" dirty="0">
                <a:effectLst/>
                <a:ea typeface="Calibri" panose="020F0502020204030204" pitchFamily="34" charset="0"/>
                <a:cs typeface="Times New Roman" panose="02020603050405020304" pitchFamily="18" charset="0"/>
              </a:rPr>
              <a:t>, </a:t>
            </a:r>
            <a:r>
              <a:rPr lang="fr-BE" sz="1200" i="1" dirty="0" err="1">
                <a:effectLst/>
                <a:ea typeface="Calibri" panose="020F0502020204030204" pitchFamily="34" charset="0"/>
                <a:cs typeface="Times New Roman" panose="02020603050405020304" pitchFamily="18" charset="0"/>
              </a:rPr>
              <a:t>Belgien</a:t>
            </a:r>
            <a:r>
              <a:rPr lang="fr-BE" sz="1200" i="1" dirty="0">
                <a:effectLst/>
                <a:ea typeface="Calibri" panose="020F0502020204030204" pitchFamily="34" charset="0"/>
                <a:cs typeface="Times New Roman" panose="02020603050405020304" pitchFamily="18" charset="0"/>
              </a:rPr>
              <a:t> PA 30-1</a:t>
            </a:r>
            <a:r>
              <a:rPr lang="fr-BE" sz="1200" i="1" dirty="0">
                <a:ea typeface="Calibri" panose="020F0502020204030204" pitchFamily="34" charset="0"/>
                <a:cs typeface="Times New Roman" panose="02020603050405020304" pitchFamily="18" charset="0"/>
              </a:rPr>
              <a:t>, </a:t>
            </a:r>
            <a:r>
              <a:rPr lang="fr-BE" sz="1200" dirty="0">
                <a:ea typeface="Calibri" panose="020F0502020204030204" pitchFamily="34" charset="0"/>
                <a:cs typeface="Times New Roman" panose="02020603050405020304" pitchFamily="18" charset="0"/>
              </a:rPr>
              <a:t>f°101r-v). </a:t>
            </a:r>
            <a:endParaRPr lang="fr-BE" sz="1200" dirty="0">
              <a:effectLst/>
              <a:ea typeface="Calibri" panose="020F0502020204030204" pitchFamily="34" charset="0"/>
              <a:cs typeface="Times New Roman" panose="02020603050405020304" pitchFamily="18" charset="0"/>
            </a:endParaRPr>
          </a:p>
          <a:p>
            <a:pPr algn="just"/>
            <a:r>
              <a:rPr lang="fr-BE" sz="1200" dirty="0">
                <a:ea typeface="Calibri" panose="020F0502020204030204" pitchFamily="34" charset="0"/>
                <a:cs typeface="Times New Roman" panose="02020603050405020304" pitchFamily="18" charset="0"/>
                <a:sym typeface="Wingdings" panose="05000000000000000000" pitchFamily="2" charset="2"/>
              </a:rPr>
              <a:t> </a:t>
            </a:r>
            <a:r>
              <a:rPr lang="fr-BE" sz="1200" dirty="0">
                <a:ea typeface="Calibri" panose="020F0502020204030204" pitchFamily="34" charset="0"/>
                <a:cs typeface="Times New Roman" panose="02020603050405020304" pitchFamily="18" charset="0"/>
              </a:rPr>
              <a:t>Réponse de Nicolas de Granvelle (le 24 janvier 1540) : lettres expresses au marquis del Gasto pour orchestrer le paiement</a:t>
            </a:r>
            <a:endParaRPr lang="en-US" sz="1200" dirty="0">
              <a:effectLst/>
              <a:ea typeface="Calibri" panose="020F0502020204030204" pitchFamily="34" charset="0"/>
              <a:cs typeface="Times New Roman" panose="02020603050405020304" pitchFamily="18" charset="0"/>
            </a:endParaRPr>
          </a:p>
          <a:p>
            <a:pPr algn="just"/>
            <a:endParaRPr lang="fr-BE" sz="1200" dirty="0">
              <a:effectLst/>
              <a:ea typeface="Calibri" panose="020F0502020204030204" pitchFamily="34" charset="0"/>
              <a:cs typeface="Times New Roman" panose="02020603050405020304" pitchFamily="18" charset="0"/>
            </a:endParaRPr>
          </a:p>
          <a:p>
            <a:pPr algn="just"/>
            <a:endParaRPr lang="en-US" sz="1200" dirty="0">
              <a:effectLst/>
              <a:ea typeface="Calibri" panose="020F0502020204030204" pitchFamily="34" charset="0"/>
              <a:cs typeface="Times New Roman" panose="02020603050405020304" pitchFamily="18" charset="0"/>
            </a:endParaRPr>
          </a:p>
          <a:p>
            <a:r>
              <a:rPr lang="fr-LU" sz="2000" dirty="0">
                <a:solidFill>
                  <a:schemeClr val="accent1"/>
                </a:solidFill>
                <a:latin typeface="+mj-lt"/>
              </a:rPr>
              <a:t> </a:t>
            </a:r>
            <a:endParaRPr lang="en-US" sz="2000" dirty="0">
              <a:solidFill>
                <a:schemeClr val="accent1"/>
              </a:solidFill>
              <a:latin typeface="+mj-lt"/>
            </a:endParaRPr>
          </a:p>
        </p:txBody>
      </p:sp>
      <p:sp>
        <p:nvSpPr>
          <p:cNvPr id="5" name="Espace réservé du pied de page 4">
            <a:extLst>
              <a:ext uri="{FF2B5EF4-FFF2-40B4-BE49-F238E27FC236}">
                <a16:creationId xmlns:a16="http://schemas.microsoft.com/office/drawing/2014/main" id="{07D8ABE4-15F6-F73B-DA26-D6D71C97636A}"/>
              </a:ext>
            </a:extLst>
          </p:cNvPr>
          <p:cNvSpPr>
            <a:spLocks noGrp="1"/>
          </p:cNvSpPr>
          <p:nvPr>
            <p:ph type="ftr" sz="quarter" idx="11"/>
          </p:nvPr>
        </p:nvSpPr>
        <p:spPr/>
        <p:txBody>
          <a:bodyPr/>
          <a:lstStyle/>
          <a:p>
            <a:pPr rtl="0"/>
            <a:r>
              <a:rPr lang="fr-FR" noProof="0" dirty="0"/>
              <a:t>Présentation pour conférence</a:t>
            </a:r>
          </a:p>
        </p:txBody>
      </p:sp>
      <p:sp>
        <p:nvSpPr>
          <p:cNvPr id="6" name="Espace réservé du numéro de diapositive 5">
            <a:extLst>
              <a:ext uri="{FF2B5EF4-FFF2-40B4-BE49-F238E27FC236}">
                <a16:creationId xmlns:a16="http://schemas.microsoft.com/office/drawing/2014/main" id="{762669EC-B544-EDDE-65F5-F22508FCF41E}"/>
              </a:ext>
            </a:extLst>
          </p:cNvPr>
          <p:cNvSpPr>
            <a:spLocks noGrp="1"/>
          </p:cNvSpPr>
          <p:nvPr>
            <p:ph type="sldNum" sz="quarter" idx="12"/>
          </p:nvPr>
        </p:nvSpPr>
        <p:spPr/>
        <p:txBody>
          <a:bodyPr/>
          <a:lstStyle/>
          <a:p>
            <a:pPr rtl="0"/>
            <a:fld id="{18D65601-5AE2-46FC-B138-694DDD2B510D}" type="slidenum">
              <a:rPr lang="fr-FR" noProof="0" smtClean="0"/>
              <a:pPr rtl="0"/>
              <a:t>20</a:t>
            </a:fld>
            <a:endParaRPr lang="fr-FR" noProof="0"/>
          </a:p>
        </p:txBody>
      </p:sp>
      <p:sp>
        <p:nvSpPr>
          <p:cNvPr id="7" name="Titre 6">
            <a:extLst>
              <a:ext uri="{FF2B5EF4-FFF2-40B4-BE49-F238E27FC236}">
                <a16:creationId xmlns:a16="http://schemas.microsoft.com/office/drawing/2014/main" id="{D3D07818-597C-1393-1A3D-4FA3EFE22D64}"/>
              </a:ext>
            </a:extLst>
          </p:cNvPr>
          <p:cNvSpPr>
            <a:spLocks noGrp="1"/>
          </p:cNvSpPr>
          <p:nvPr>
            <p:ph type="title"/>
          </p:nvPr>
        </p:nvSpPr>
        <p:spPr>
          <a:xfrm>
            <a:off x="1017111" y="850230"/>
            <a:ext cx="9347198" cy="96333"/>
          </a:xfrm>
        </p:spPr>
        <p:txBody>
          <a:bodyPr/>
          <a:lstStyle/>
          <a:p>
            <a:r>
              <a:rPr lang="fr-LU" dirty="0"/>
              <a:t>Les nombreuses intercessions de Marie pour ses médecins auprès de l’Empereur : l’exemple d’Angelo Candiano</a:t>
            </a:r>
            <a:endParaRPr lang="en-US" dirty="0"/>
          </a:p>
        </p:txBody>
      </p:sp>
    </p:spTree>
    <p:extLst>
      <p:ext uri="{BB962C8B-B14F-4D97-AF65-F5344CB8AC3E}">
        <p14:creationId xmlns:p14="http://schemas.microsoft.com/office/powerpoint/2010/main" val="389623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F2C2FFB-D10B-6869-CACE-36C9B4EC7F72}"/>
              </a:ext>
            </a:extLst>
          </p:cNvPr>
          <p:cNvPicPr>
            <a:picLocks noChangeAspect="1"/>
          </p:cNvPicPr>
          <p:nvPr/>
        </p:nvPicPr>
        <p:blipFill rotWithShape="1">
          <a:blip r:embed="rId2">
            <a:duotone>
              <a:schemeClr val="bg2">
                <a:shade val="45000"/>
                <a:satMod val="135000"/>
              </a:schemeClr>
              <a:prstClr val="white"/>
            </a:duotone>
          </a:blip>
          <a:srcRect l="7880" t="5490" r="4938" b="3007"/>
          <a:stretch/>
        </p:blipFill>
        <p:spPr>
          <a:xfrm>
            <a:off x="3897769" y="145676"/>
            <a:ext cx="4547701" cy="6444110"/>
          </a:xfrm>
          <a:prstGeom prst="rect">
            <a:avLst/>
          </a:prstGeom>
        </p:spPr>
      </p:pic>
      <p:sp>
        <p:nvSpPr>
          <p:cNvPr id="5" name="Espace réservé du numéro de diapositive 4">
            <a:extLst>
              <a:ext uri="{FF2B5EF4-FFF2-40B4-BE49-F238E27FC236}">
                <a16:creationId xmlns:a16="http://schemas.microsoft.com/office/drawing/2014/main" id="{74A29EAB-BD01-EA7F-2D57-DB34EB0CF914}"/>
              </a:ext>
            </a:extLst>
          </p:cNvPr>
          <p:cNvSpPr>
            <a:spLocks noGrp="1"/>
          </p:cNvSpPr>
          <p:nvPr>
            <p:ph type="sldNum" sz="quarter" idx="12"/>
          </p:nvPr>
        </p:nvSpPr>
        <p:spPr/>
        <p:txBody>
          <a:bodyPr/>
          <a:lstStyle/>
          <a:p>
            <a:pPr rtl="0"/>
            <a:fld id="{18D65601-5AE2-46FC-B138-694DDD2B510D}" type="slidenum">
              <a:rPr lang="fr-FR" noProof="0" smtClean="0"/>
              <a:t>21</a:t>
            </a:fld>
            <a:endParaRPr lang="fr-FR" noProof="0"/>
          </a:p>
        </p:txBody>
      </p:sp>
      <p:sp>
        <p:nvSpPr>
          <p:cNvPr id="6" name="Espace réservé du contenu 5">
            <a:extLst>
              <a:ext uri="{FF2B5EF4-FFF2-40B4-BE49-F238E27FC236}">
                <a16:creationId xmlns:a16="http://schemas.microsoft.com/office/drawing/2014/main" id="{6A71C1CD-E9DF-3E4E-A7F4-FA0AA738030C}"/>
              </a:ext>
            </a:extLst>
          </p:cNvPr>
          <p:cNvSpPr>
            <a:spLocks noGrp="1"/>
          </p:cNvSpPr>
          <p:nvPr>
            <p:ph sz="quarter" idx="15"/>
          </p:nvPr>
        </p:nvSpPr>
        <p:spPr>
          <a:xfrm>
            <a:off x="492715" y="1210713"/>
            <a:ext cx="11206569" cy="5328199"/>
          </a:xfrm>
        </p:spPr>
        <p:txBody>
          <a:bodyPr/>
          <a:lstStyle/>
          <a:p>
            <a:pPr algn="just"/>
            <a:endParaRPr lang="it-IT" sz="1200" dirty="0">
              <a:effectLst/>
              <a:ea typeface="Calibri" panose="020F0502020204030204" pitchFamily="34" charset="0"/>
              <a:cs typeface="Times New Roman" panose="02020603050405020304" pitchFamily="18" charset="0"/>
            </a:endParaRPr>
          </a:p>
          <a:p>
            <a:pPr algn="just"/>
            <a:endParaRPr lang="it-IT" sz="1200" dirty="0">
              <a:ea typeface="Calibri" panose="020F0502020204030204" pitchFamily="34" charset="0"/>
              <a:cs typeface="Times New Roman" panose="02020603050405020304" pitchFamily="18" charset="0"/>
            </a:endParaRPr>
          </a:p>
          <a:p>
            <a:pPr algn="just"/>
            <a:r>
              <a:rPr lang="it-IT" dirty="0">
                <a:effectLst/>
                <a:ea typeface="Calibri" panose="020F0502020204030204" pitchFamily="34" charset="0"/>
                <a:cs typeface="Times New Roman" panose="02020603050405020304" pitchFamily="18" charset="0"/>
              </a:rPr>
              <a:t>«</a:t>
            </a:r>
            <a:r>
              <a:rPr lang="fr-BE" dirty="0">
                <a:effectLst/>
                <a:ea typeface="Calibri" panose="020F0502020204030204" pitchFamily="34" charset="0"/>
                <a:cs typeface="Times New Roman" panose="02020603050405020304" pitchFamily="18" charset="0"/>
              </a:rPr>
              <a:t>Illustrissime Marquis del Gasto de notre conseil du gouvernement dans l'Etat de Milan et notre capitaine général, de la part d'Angelo </a:t>
            </a:r>
            <a:r>
              <a:rPr lang="fr-BE" dirty="0" err="1">
                <a:effectLst/>
                <a:ea typeface="Calibri" panose="020F0502020204030204" pitchFamily="34" charset="0"/>
                <a:cs typeface="Times New Roman" panose="02020603050405020304" pitchFamily="18" charset="0"/>
              </a:rPr>
              <a:t>Candiano</a:t>
            </a:r>
            <a:r>
              <a:rPr lang="fr-BE" dirty="0">
                <a:effectLst/>
                <a:ea typeface="Calibri" panose="020F0502020204030204" pitchFamily="34" charset="0"/>
                <a:cs typeface="Times New Roman" panose="02020603050405020304" pitchFamily="18" charset="0"/>
              </a:rPr>
              <a:t>, médecin de la Sérénissime reine de Hongrie, notre très chère et bien-aimée sœur, nous avons été informés que des deux cents écus que nous vous avons ordonné de consigner par an sur le revenu extraordinaire dudit état en rémunération de ce qui a servi à l'Illustrissime Duc Francesco </a:t>
            </a:r>
            <a:r>
              <a:rPr lang="fr-BE" dirty="0" err="1">
                <a:effectLst/>
                <a:ea typeface="Calibri" panose="020F0502020204030204" pitchFamily="34" charset="0"/>
                <a:cs typeface="Times New Roman" panose="02020603050405020304" pitchFamily="18" charset="0"/>
              </a:rPr>
              <a:t>Sforcia</a:t>
            </a:r>
            <a:r>
              <a:rPr lang="fr-BE" dirty="0">
                <a:effectLst/>
                <a:ea typeface="Calibri" panose="020F0502020204030204" pitchFamily="34" charset="0"/>
                <a:cs typeface="Times New Roman" panose="02020603050405020304" pitchFamily="18" charset="0"/>
              </a:rPr>
              <a:t>, il n'a pu rien percevoir, il a fait ses diligences pour cela, nous priant de l'envoyer pour fournir comme il est satisfait de ce dont il a besoin</a:t>
            </a:r>
            <a:r>
              <a:rPr lang="fr-LU" dirty="0">
                <a:effectLst/>
                <a:ea typeface="Calibri" panose="020F0502020204030204" pitchFamily="34" charset="0"/>
                <a:cs typeface="Times New Roman" panose="02020603050405020304" pitchFamily="18" charset="0"/>
              </a:rPr>
              <a:t>. </a:t>
            </a:r>
            <a:r>
              <a:rPr lang="fr-LU" b="1" dirty="0">
                <a:effectLst/>
                <a:ea typeface="Calibri" panose="020F0502020204030204" pitchFamily="34" charset="0"/>
                <a:cs typeface="Times New Roman" panose="02020603050405020304" pitchFamily="18" charset="0"/>
              </a:rPr>
              <a:t>Et parce que tant pour ce qu'il a servi ledit duc, que pour le bien qu'il a servi et sert ladite sérénissime reine, nous souhaitons qu'il soit bien payé lesdits deux cents écus, nous vous chargeons et ordonnons de pourvoir à ce que tant ce qui lui est dû par le passé, que ce qu'il pourra avoir à l'avenir lui soit bien et entièrement payé, et qu'au cas où dans ledit envoi il n'y aurait pas de bonne disposition pour cela, vous le ferez dans une autre partie plus certaine et plus sûre, afin qu'il soit satisfait et n'ait pas besoin de se récrier plus d'années à ce sujet, car telle est notre volonté et en cela notre service - De Bruxelles le XXIX octobre de l'an MDXL.</a:t>
            </a:r>
            <a:r>
              <a:rPr lang="it-IT" dirty="0">
                <a:effectLst/>
                <a:ea typeface="Calibri" panose="020F0502020204030204" pitchFamily="34" charset="0"/>
                <a:cs typeface="Times New Roman" panose="02020603050405020304" pitchFamily="18" charset="0"/>
              </a:rPr>
              <a:t>» </a:t>
            </a:r>
            <a:r>
              <a:rPr lang="it-IT" sz="1200" dirty="0">
                <a:effectLst/>
                <a:ea typeface="Calibri" panose="020F0502020204030204" pitchFamily="34" charset="0"/>
                <a:cs typeface="Times New Roman" panose="02020603050405020304" pitchFamily="18" charset="0"/>
              </a:rPr>
              <a:t>(Simancas, Archivo General de Simancas, </a:t>
            </a:r>
            <a:r>
              <a:rPr lang="it-IT" sz="1200" i="1" dirty="0">
                <a:effectLst/>
                <a:ea typeface="Calibri" panose="020F0502020204030204" pitchFamily="34" charset="0"/>
                <a:cs typeface="Times New Roman" panose="02020603050405020304" pitchFamily="18" charset="0"/>
              </a:rPr>
              <a:t>EST, </a:t>
            </a:r>
            <a:r>
              <a:rPr lang="it-IT" sz="1200" dirty="0">
                <a:effectLst/>
                <a:ea typeface="Calibri" panose="020F0502020204030204" pitchFamily="34" charset="0"/>
                <a:cs typeface="Times New Roman" panose="02020603050405020304" pitchFamily="18" charset="0"/>
              </a:rPr>
              <a:t>LEG 498)</a:t>
            </a:r>
            <a:endParaRPr lang="en-US" sz="12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4464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A674F8F-C25C-FCE9-EC77-7BC5DF4CEE72}"/>
              </a:ext>
            </a:extLst>
          </p:cNvPr>
          <p:cNvSpPr>
            <a:spLocks noGrp="1"/>
          </p:cNvSpPr>
          <p:nvPr>
            <p:ph sz="quarter" idx="15"/>
          </p:nvPr>
        </p:nvSpPr>
        <p:spPr>
          <a:xfrm>
            <a:off x="976382" y="2086030"/>
            <a:ext cx="9955689" cy="4452882"/>
          </a:xfrm>
        </p:spPr>
        <p:txBody>
          <a:bodyPr/>
          <a:lstStyle/>
          <a:p>
            <a:pPr algn="just"/>
            <a:r>
              <a:rPr lang="fr-LU" sz="1200" dirty="0">
                <a:effectLst/>
                <a:ea typeface="Calibri" panose="020F0502020204030204" pitchFamily="34" charset="0"/>
                <a:cs typeface="Times New Roman" panose="02020603050405020304" pitchFamily="18" charset="0"/>
              </a:rPr>
              <a:t>À notre respectable, savant et fidèle médecin impérial, Angelo Candiano, docteur en arts et en médecine, et </a:t>
            </a:r>
            <a:r>
              <a:rPr lang="fr-LU" sz="1200" b="1" dirty="0">
                <a:effectLst/>
                <a:ea typeface="Calibri" panose="020F0502020204030204" pitchFamily="34" charset="0"/>
                <a:cs typeface="Times New Roman" panose="02020603050405020304" pitchFamily="18" charset="0"/>
              </a:rPr>
              <a:t>médecin de la très sérénissime dame Marie, reine de Hongrie et de Bohême</a:t>
            </a:r>
            <a:r>
              <a:rPr lang="fr-LU" sz="1200" dirty="0">
                <a:effectLst/>
                <a:ea typeface="Calibri" panose="020F0502020204030204" pitchFamily="34" charset="0"/>
                <a:cs typeface="Times New Roman" panose="02020603050405020304" pitchFamily="18" charset="0"/>
              </a:rPr>
              <a:t>, etc., veuve et notre très chère sœur, gouverneur de nos provinces des Pays-Bas et médecin du palais sacré de Latran et de notre cour et conseil impérial, nous accordons notre grâce impériale et tous les bienfaits. Parmi les diverses raisons pour lesquelles des récompenses méritoires sont accordées aux hommes de vertu, la plus grande semble être celle qui a trait </a:t>
            </a:r>
            <a:r>
              <a:rPr lang="fr-LU" sz="1200" b="1" u="sng" dirty="0">
                <a:effectLst/>
                <a:ea typeface="Calibri" panose="020F0502020204030204" pitchFamily="34" charset="0"/>
                <a:cs typeface="Times New Roman" panose="02020603050405020304" pitchFamily="18" charset="0"/>
              </a:rPr>
              <a:t>aux honneurs et à la dignité</a:t>
            </a:r>
            <a:r>
              <a:rPr lang="fr-LU" sz="1200" u="sng" dirty="0">
                <a:effectLst/>
                <a:ea typeface="Calibri" panose="020F0502020204030204" pitchFamily="34" charset="0"/>
                <a:cs typeface="Times New Roman" panose="02020603050405020304" pitchFamily="18" charset="0"/>
              </a:rPr>
              <a:t> </a:t>
            </a:r>
            <a:r>
              <a:rPr lang="fr-LU" sz="1200" dirty="0">
                <a:effectLst/>
                <a:ea typeface="Calibri" panose="020F0502020204030204" pitchFamily="34" charset="0"/>
                <a:cs typeface="Times New Roman" panose="02020603050405020304" pitchFamily="18" charset="0"/>
              </a:rPr>
              <a:t>; car si la vertu seule suffit à rendre un homme noble et illustre, elle semble avoir encore plus de valeur </a:t>
            </a:r>
            <a:r>
              <a:rPr lang="fr-LU" sz="1200" u="sng" dirty="0">
                <a:effectLst/>
                <a:ea typeface="Calibri" panose="020F0502020204030204" pitchFamily="34" charset="0"/>
                <a:cs typeface="Times New Roman" panose="02020603050405020304" pitchFamily="18" charset="0"/>
              </a:rPr>
              <a:t>lorsqu’elle est aussi </a:t>
            </a:r>
            <a:r>
              <a:rPr lang="fr-LU" sz="1200" b="1" u="sng" dirty="0">
                <a:effectLst/>
                <a:ea typeface="Calibri" panose="020F0502020204030204" pitchFamily="34" charset="0"/>
                <a:cs typeface="Times New Roman" panose="02020603050405020304" pitchFamily="18" charset="0"/>
              </a:rPr>
              <a:t>approuvée par les décrets et les opinions des autres princes</a:t>
            </a:r>
            <a:r>
              <a:rPr lang="fr-LU" sz="1200" u="sng" dirty="0">
                <a:effectLst/>
                <a:ea typeface="Calibri" panose="020F0502020204030204" pitchFamily="34" charset="0"/>
                <a:cs typeface="Times New Roman" panose="02020603050405020304" pitchFamily="18" charset="0"/>
              </a:rPr>
              <a:t>,</a:t>
            </a:r>
            <a:r>
              <a:rPr lang="fr-LU" sz="1200" dirty="0">
                <a:effectLst/>
                <a:ea typeface="Calibri" panose="020F0502020204030204" pitchFamily="34" charset="0"/>
                <a:cs typeface="Times New Roman" panose="02020603050405020304" pitchFamily="18" charset="0"/>
              </a:rPr>
              <a:t> surtout de </a:t>
            </a:r>
            <a:r>
              <a:rPr lang="fr-LU" sz="1200" u="sng" dirty="0">
                <a:effectLst/>
                <a:ea typeface="Calibri" panose="020F0502020204030204" pitchFamily="34" charset="0"/>
                <a:cs typeface="Times New Roman" panose="02020603050405020304" pitchFamily="18" charset="0"/>
              </a:rPr>
              <a:t>grands princes</a:t>
            </a:r>
            <a:r>
              <a:rPr lang="fr-LU" sz="1200" dirty="0">
                <a:effectLst/>
                <a:ea typeface="Calibri" panose="020F0502020204030204" pitchFamily="34" charset="0"/>
                <a:cs typeface="Times New Roman" panose="02020603050405020304" pitchFamily="18" charset="0"/>
              </a:rPr>
              <a:t>. C’est pourquoi considérant vos remarquables vertus, vos remarquables qualités d’esprit et les autres nombreux ornements de la fortune, de la vertu et de l’intelligence que nous avons trouvé en vous, notamment dans </a:t>
            </a:r>
            <a:r>
              <a:rPr lang="fr-LU" sz="1200" b="1" u="sng" dirty="0">
                <a:effectLst/>
                <a:ea typeface="Calibri" panose="020F0502020204030204" pitchFamily="34" charset="0"/>
                <a:cs typeface="Times New Roman" panose="02020603050405020304" pitchFamily="18" charset="0"/>
              </a:rPr>
              <a:t>votre connaissance de l’art de la médecine et des choses naturelles</a:t>
            </a:r>
            <a:r>
              <a:rPr lang="fr-LU" sz="1200" dirty="0">
                <a:effectLst/>
                <a:ea typeface="Calibri" panose="020F0502020204030204" pitchFamily="34" charset="0"/>
                <a:cs typeface="Times New Roman" panose="02020603050405020304" pitchFamily="18" charset="0"/>
              </a:rPr>
              <a:t> et votre </a:t>
            </a:r>
            <a:r>
              <a:rPr lang="fr-LU" sz="1200" b="1" u="sng" dirty="0">
                <a:effectLst/>
                <a:ea typeface="Calibri" panose="020F0502020204030204" pitchFamily="34" charset="0"/>
                <a:cs typeface="Times New Roman" panose="02020603050405020304" pitchFamily="18" charset="0"/>
              </a:rPr>
              <a:t>expérience dans la conduite des affaires</a:t>
            </a:r>
            <a:r>
              <a:rPr lang="fr-LU" sz="1200" dirty="0">
                <a:effectLst/>
                <a:ea typeface="Calibri" panose="020F0502020204030204" pitchFamily="34" charset="0"/>
                <a:cs typeface="Times New Roman" panose="02020603050405020304" pitchFamily="18" charset="0"/>
              </a:rPr>
              <a:t>, ainsi que votre foi singulière, dévotion et obéissance envers nous et le Sacré Empire romain, et les services gracieux que vous nous avez rendus jusqu’à présent, à l’empire et à notre sœur susmentionnée, et que </a:t>
            </a:r>
            <a:r>
              <a:rPr lang="fr-LU" sz="1200" b="1" u="sng" dirty="0">
                <a:effectLst/>
                <a:ea typeface="Calibri" panose="020F0502020204030204" pitchFamily="34" charset="0"/>
                <a:cs typeface="Times New Roman" panose="02020603050405020304" pitchFamily="18" charset="0"/>
              </a:rPr>
              <a:t>vous pourrez et devrez rendre à l’avenir</a:t>
            </a:r>
            <a:r>
              <a:rPr lang="fr-LU" sz="1200" u="sng" dirty="0">
                <a:effectLst/>
                <a:ea typeface="Calibri" panose="020F0502020204030204" pitchFamily="34" charset="0"/>
                <a:cs typeface="Times New Roman" panose="02020603050405020304" pitchFamily="18" charset="0"/>
              </a:rPr>
              <a:t>,</a:t>
            </a:r>
            <a:r>
              <a:rPr lang="fr-LU" sz="1200" dirty="0">
                <a:effectLst/>
                <a:ea typeface="Calibri" panose="020F0502020204030204" pitchFamily="34" charset="0"/>
                <a:cs typeface="Times New Roman" panose="02020603050405020304" pitchFamily="18" charset="0"/>
              </a:rPr>
              <a:t> </a:t>
            </a:r>
            <a:r>
              <a:rPr lang="fr-LU" sz="1200" b="1" dirty="0">
                <a:solidFill>
                  <a:srgbClr val="FF0000"/>
                </a:solidFill>
                <a:effectLst/>
                <a:ea typeface="Calibri" panose="020F0502020204030204" pitchFamily="34" charset="0"/>
                <a:cs typeface="Times New Roman" panose="02020603050405020304" pitchFamily="18" charset="0"/>
              </a:rPr>
              <a:t>il semble approprié de vous parer de décorations impériales</a:t>
            </a:r>
            <a:r>
              <a:rPr lang="fr-LU" sz="1200" dirty="0">
                <a:effectLst/>
                <a:ea typeface="Calibri" panose="020F0502020204030204" pitchFamily="34" charset="0"/>
                <a:cs typeface="Times New Roman" panose="02020603050405020304" pitchFamily="18" charset="0"/>
              </a:rPr>
              <a:t>. Par conséquent de notre propre chef et avec le consentement des princes, comtes, etc. sains d’esprit, et avec l’avis du conseil etc., </a:t>
            </a:r>
            <a:r>
              <a:rPr lang="fr-LU" sz="1200" b="1" dirty="0">
                <a:solidFill>
                  <a:srgbClr val="FF0000"/>
                </a:solidFill>
                <a:effectLst/>
                <a:ea typeface="Calibri" panose="020F0502020204030204" pitchFamily="34" charset="0"/>
                <a:cs typeface="Times New Roman" panose="02020603050405020304" pitchFamily="18" charset="0"/>
              </a:rPr>
              <a:t>nous faisons, créons, élevons et conférons le titre de comte palatin à toi, ledit Angelo Candiano</a:t>
            </a:r>
            <a:r>
              <a:rPr lang="fr-LU" sz="1200" dirty="0">
                <a:effectLst/>
                <a:ea typeface="Calibri" panose="020F0502020204030204" pitchFamily="34" charset="0"/>
                <a:cs typeface="Times New Roman" panose="02020603050405020304" pitchFamily="18" charset="0"/>
              </a:rPr>
              <a:t>, du palais sacré du Latran et de notre cour impériale, comme nous le faisons par la teneur des présentes et décrétons par cet édit impérial que tu auras désormais tous et singuliers privilèges, grâces, droits, etc. Donné à Nice le 21 mai de l’an de grâce 1538, le 18</a:t>
            </a:r>
            <a:r>
              <a:rPr lang="fr-LU" sz="1200" baseline="30000" dirty="0">
                <a:effectLst/>
                <a:ea typeface="Calibri" panose="020F0502020204030204" pitchFamily="34" charset="0"/>
                <a:cs typeface="Times New Roman" panose="02020603050405020304" pitchFamily="18" charset="0"/>
              </a:rPr>
              <a:t>e</a:t>
            </a:r>
            <a:r>
              <a:rPr lang="fr-LU" sz="1200" dirty="0">
                <a:effectLst/>
                <a:ea typeface="Calibri" panose="020F0502020204030204" pitchFamily="34" charset="0"/>
                <a:cs typeface="Times New Roman" panose="02020603050405020304" pitchFamily="18" charset="0"/>
              </a:rPr>
              <a:t> de notre empire et le 23</a:t>
            </a:r>
            <a:r>
              <a:rPr lang="fr-LU" sz="1200" baseline="30000" dirty="0">
                <a:effectLst/>
                <a:ea typeface="Calibri" panose="020F0502020204030204" pitchFamily="34" charset="0"/>
                <a:cs typeface="Times New Roman" panose="02020603050405020304" pitchFamily="18" charset="0"/>
              </a:rPr>
              <a:t>e</a:t>
            </a:r>
            <a:r>
              <a:rPr lang="fr-LU" sz="1200" dirty="0">
                <a:effectLst/>
                <a:ea typeface="Calibri" panose="020F0502020204030204" pitchFamily="34" charset="0"/>
                <a:cs typeface="Times New Roman" panose="02020603050405020304" pitchFamily="18" charset="0"/>
              </a:rPr>
              <a:t> de nos autres royaumes. » (Vienne, AV, </a:t>
            </a:r>
            <a:r>
              <a:rPr lang="fr-LU" sz="1200" i="1" dirty="0">
                <a:effectLst/>
                <a:ea typeface="Calibri" panose="020F0502020204030204" pitchFamily="34" charset="0"/>
                <a:cs typeface="Times New Roman" panose="02020603050405020304" pitchFamily="18" charset="0"/>
              </a:rPr>
              <a:t>Allgemeine Reihe, </a:t>
            </a:r>
            <a:r>
              <a:rPr lang="fr-LU" sz="1200" dirty="0">
                <a:effectLst/>
                <a:ea typeface="Calibri" panose="020F0502020204030204" pitchFamily="34" charset="0"/>
                <a:cs typeface="Times New Roman" panose="02020603050405020304" pitchFamily="18" charset="0"/>
              </a:rPr>
              <a:t>58.7) (Vienne, VA, </a:t>
            </a:r>
            <a:r>
              <a:rPr lang="fr-LU" sz="1200" i="1" dirty="0" err="1">
                <a:effectLst/>
                <a:ea typeface="Calibri" panose="020F0502020204030204" pitchFamily="34" charset="0"/>
                <a:cs typeface="Times New Roman" panose="02020603050405020304" pitchFamily="18" charset="0"/>
              </a:rPr>
              <a:t>Allegemeine</a:t>
            </a:r>
            <a:r>
              <a:rPr lang="fr-LU" sz="1200" i="1" dirty="0">
                <a:effectLst/>
                <a:ea typeface="Calibri" panose="020F0502020204030204" pitchFamily="34" charset="0"/>
                <a:cs typeface="Times New Roman" panose="02020603050405020304" pitchFamily="18" charset="0"/>
              </a:rPr>
              <a:t> </a:t>
            </a:r>
            <a:r>
              <a:rPr lang="fr-LU" sz="1200" i="1" dirty="0" err="1">
                <a:effectLst/>
                <a:ea typeface="Calibri" panose="020F0502020204030204" pitchFamily="34" charset="0"/>
                <a:cs typeface="Times New Roman" panose="02020603050405020304" pitchFamily="18" charset="0"/>
              </a:rPr>
              <a:t>Reihe</a:t>
            </a:r>
            <a:r>
              <a:rPr lang="fr-LU" sz="1200" i="1" dirty="0">
                <a:effectLst/>
                <a:ea typeface="Calibri" panose="020F0502020204030204" pitchFamily="34" charset="0"/>
                <a:cs typeface="Times New Roman" panose="02020603050405020304" pitchFamily="18" charset="0"/>
              </a:rPr>
              <a:t>, </a:t>
            </a:r>
            <a:r>
              <a:rPr lang="fr-LU" sz="1200" dirty="0">
                <a:effectLst/>
                <a:ea typeface="Calibri" panose="020F0502020204030204" pitchFamily="34" charset="0"/>
                <a:cs typeface="Times New Roman" panose="02020603050405020304" pitchFamily="18" charset="0"/>
              </a:rPr>
              <a:t>58-7). </a:t>
            </a:r>
            <a:endParaRPr lang="en-US" sz="1200" dirty="0">
              <a:effectLst/>
              <a:ea typeface="Calibri" panose="020F0502020204030204" pitchFamily="34" charset="0"/>
              <a:cs typeface="Times New Roman" panose="02020603050405020304" pitchFamily="18" charset="0"/>
            </a:endParaRPr>
          </a:p>
          <a:p>
            <a:endParaRPr lang="en-US" dirty="0"/>
          </a:p>
        </p:txBody>
      </p:sp>
      <p:sp>
        <p:nvSpPr>
          <p:cNvPr id="5" name="Espace réservé du pied de page 4">
            <a:extLst>
              <a:ext uri="{FF2B5EF4-FFF2-40B4-BE49-F238E27FC236}">
                <a16:creationId xmlns:a16="http://schemas.microsoft.com/office/drawing/2014/main" id="{419316C5-7D4A-20C9-5D90-AC01E1D1D35A}"/>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1E3F377B-58E7-797A-17C9-9A7C2CB6A750}"/>
              </a:ext>
            </a:extLst>
          </p:cNvPr>
          <p:cNvSpPr>
            <a:spLocks noGrp="1"/>
          </p:cNvSpPr>
          <p:nvPr>
            <p:ph type="sldNum" sz="quarter" idx="12"/>
          </p:nvPr>
        </p:nvSpPr>
        <p:spPr/>
        <p:txBody>
          <a:bodyPr/>
          <a:lstStyle/>
          <a:p>
            <a:pPr rtl="0"/>
            <a:fld id="{18D65601-5AE2-46FC-B138-694DDD2B510D}" type="slidenum">
              <a:rPr lang="fr-FR" noProof="0" smtClean="0"/>
              <a:pPr rtl="0"/>
              <a:t>22</a:t>
            </a:fld>
            <a:endParaRPr lang="fr-FR" noProof="0"/>
          </a:p>
        </p:txBody>
      </p:sp>
      <p:sp>
        <p:nvSpPr>
          <p:cNvPr id="7" name="Titre 6">
            <a:extLst>
              <a:ext uri="{FF2B5EF4-FFF2-40B4-BE49-F238E27FC236}">
                <a16:creationId xmlns:a16="http://schemas.microsoft.com/office/drawing/2014/main" id="{6959EA12-6B8D-7829-DF50-C5829A5EB9C7}"/>
              </a:ext>
            </a:extLst>
          </p:cNvPr>
          <p:cNvSpPr>
            <a:spLocks noGrp="1"/>
          </p:cNvSpPr>
          <p:nvPr>
            <p:ph type="title"/>
          </p:nvPr>
        </p:nvSpPr>
        <p:spPr>
          <a:xfrm>
            <a:off x="1017111" y="1678731"/>
            <a:ext cx="6431254" cy="469476"/>
          </a:xfrm>
        </p:spPr>
        <p:txBody>
          <a:bodyPr/>
          <a:lstStyle/>
          <a:p>
            <a:pPr marL="342900" indent="-342900">
              <a:buFont typeface="Wingdings" panose="05000000000000000000" pitchFamily="2" charset="2"/>
              <a:buChar char="v"/>
            </a:pPr>
            <a:r>
              <a:rPr lang="fr-LU" sz="2000" dirty="0"/>
              <a:t>Elévation à la noblesse : comte palatin</a:t>
            </a:r>
            <a:endParaRPr lang="en-US" sz="2000" dirty="0"/>
          </a:p>
        </p:txBody>
      </p:sp>
    </p:spTree>
    <p:extLst>
      <p:ext uri="{BB962C8B-B14F-4D97-AF65-F5344CB8AC3E}">
        <p14:creationId xmlns:p14="http://schemas.microsoft.com/office/powerpoint/2010/main" val="2591543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94278FF-D014-5CDB-0CDF-8D2D372B52DA}"/>
              </a:ext>
            </a:extLst>
          </p:cNvPr>
          <p:cNvSpPr>
            <a:spLocks noGrp="1"/>
          </p:cNvSpPr>
          <p:nvPr>
            <p:ph sz="quarter" idx="15"/>
          </p:nvPr>
        </p:nvSpPr>
        <p:spPr>
          <a:xfrm>
            <a:off x="972723" y="1743858"/>
            <a:ext cx="10381076" cy="4612492"/>
          </a:xfrm>
        </p:spPr>
        <p:txBody>
          <a:bodyPr/>
          <a:lstStyle/>
          <a:p>
            <a:pPr marL="285750" indent="-285750">
              <a:buFont typeface="Wingdings" panose="05000000000000000000" pitchFamily="2" charset="2"/>
              <a:buChar char="v"/>
            </a:pPr>
            <a:r>
              <a:rPr lang="fr-LU" sz="2000" dirty="0">
                <a:solidFill>
                  <a:schemeClr val="accent1"/>
                </a:solidFill>
                <a:latin typeface="+mj-lt"/>
              </a:rPr>
              <a:t>Des manœuvres pour maintenir le médecin dans le giron de la cour…</a:t>
            </a:r>
          </a:p>
          <a:p>
            <a:pPr algn="just"/>
            <a:r>
              <a:rPr lang="fr-LU" sz="1200" dirty="0">
                <a:effectLst/>
                <a:ea typeface="Calibri" panose="020F0502020204030204" pitchFamily="34" charset="0"/>
                <a:cs typeface="Times New Roman" panose="02020603050405020304" pitchFamily="18" charset="0"/>
              </a:rPr>
              <a:t>« Marie, par la grâce de Dieu, Reine de Hongrie et de Bohême, ainsi que Très Sainte Majesté Impériale de notre cher frère et seigneur, faisons savoir à tous et à chacun que les lettres patentes présentes ont été examinées. Lorsque par le</a:t>
            </a:r>
            <a:r>
              <a:rPr lang="fr-LU" sz="1200" u="sng" dirty="0">
                <a:effectLst/>
                <a:ea typeface="Calibri" panose="020F0502020204030204" pitchFamily="34" charset="0"/>
                <a:cs typeface="Times New Roman" panose="02020603050405020304" pitchFamily="18" charset="0"/>
              </a:rPr>
              <a:t> </a:t>
            </a:r>
            <a:r>
              <a:rPr lang="fr-LU" sz="1200" dirty="0">
                <a:effectLst/>
                <a:ea typeface="Calibri" panose="020F0502020204030204" pitchFamily="34" charset="0"/>
                <a:cs typeface="Times New Roman" panose="02020603050405020304" pitchFamily="18" charset="0"/>
              </a:rPr>
              <a:t>passé en raison de la permission de Dieu Tout-Puissant, toutes les choses mortelles étant soumises à la destinée, notre corps tomba gravement malade. </a:t>
            </a:r>
            <a:r>
              <a:rPr lang="fr-LU" sz="1200" b="1" dirty="0">
                <a:effectLst/>
                <a:ea typeface="Calibri" panose="020F0502020204030204" pitchFamily="34" charset="0"/>
                <a:cs typeface="Times New Roman" panose="02020603050405020304" pitchFamily="18" charset="0"/>
              </a:rPr>
              <a:t>Nous avions grand souci de trouver un homme expert en médecine pour prendre soin de notre santé</a:t>
            </a:r>
            <a:r>
              <a:rPr lang="fr-LU" sz="1200" dirty="0">
                <a:effectLst/>
                <a:ea typeface="Calibri" panose="020F0502020204030204" pitchFamily="34" charset="0"/>
                <a:cs typeface="Times New Roman" panose="02020603050405020304" pitchFamily="18" charset="0"/>
              </a:rPr>
              <a:t>. </a:t>
            </a:r>
            <a:r>
              <a:rPr lang="fr-LU" sz="1200" b="1" dirty="0">
                <a:effectLst/>
                <a:ea typeface="Calibri" panose="020F0502020204030204" pitchFamily="34" charset="0"/>
                <a:cs typeface="Times New Roman" panose="02020603050405020304" pitchFamily="18" charset="0"/>
              </a:rPr>
              <a:t>C'est pourquoi, nous avons fait venir de Milan un cher et fidèle homme, Angelus Candianus, docteur en médecine. Nous l'avons nommé comme conseiller et premier médecin, et grâce à son habileté et à sa diligence, il a restauré notre santé</a:t>
            </a:r>
            <a:r>
              <a:rPr lang="fr-LU" sz="1200" dirty="0">
                <a:effectLst/>
                <a:ea typeface="Calibri" panose="020F0502020204030204" pitchFamily="34" charset="0"/>
                <a:cs typeface="Times New Roman" panose="02020603050405020304" pitchFamily="18" charset="0"/>
              </a:rPr>
              <a:t>. Depuis son arrivée jusqu'à ce jour, il a travaillé avec une telle </a:t>
            </a:r>
            <a:r>
              <a:rPr lang="fr-LU" sz="1200" b="1" dirty="0">
                <a:effectLst/>
                <a:ea typeface="Calibri" panose="020F0502020204030204" pitchFamily="34" charset="0"/>
                <a:cs typeface="Times New Roman" panose="02020603050405020304" pitchFamily="18" charset="0"/>
              </a:rPr>
              <a:t>fidélité, compétence et diligence pour préserver et maintenir notre santé que rien n'a manqué de ce qu'un médecin fidèle et diligent doit faire</a:t>
            </a:r>
            <a:r>
              <a:rPr lang="fr-LU" sz="1200" dirty="0">
                <a:effectLst/>
                <a:ea typeface="Calibri" panose="020F0502020204030204" pitchFamily="34" charset="0"/>
                <a:cs typeface="Times New Roman" panose="02020603050405020304" pitchFamily="18" charset="0"/>
              </a:rPr>
              <a:t>. Or, comme </a:t>
            </a:r>
            <a:r>
              <a:rPr lang="fr-LU" sz="1200" b="1" dirty="0">
                <a:solidFill>
                  <a:srgbClr val="FF0000"/>
                </a:solidFill>
                <a:effectLst/>
                <a:ea typeface="Calibri" panose="020F0502020204030204" pitchFamily="34" charset="0"/>
                <a:cs typeface="Times New Roman" panose="02020603050405020304" pitchFamily="18" charset="0"/>
              </a:rPr>
              <a:t>il nous avait souvent demandé instamment la permission de retourner chez lui, ce que nous avions plusieurs fois refusé, nous avons décidé, malgré notre désir de le garder auprès de nous, de lui accorder la permission demandée</a:t>
            </a:r>
            <a:r>
              <a:rPr lang="fr-LU" sz="1200" dirty="0">
                <a:effectLst/>
                <a:ea typeface="Calibri" panose="020F0502020204030204" pitchFamily="34" charset="0"/>
                <a:cs typeface="Times New Roman" panose="02020603050405020304" pitchFamily="18" charset="0"/>
              </a:rPr>
              <a:t>. Nous avons considéré de nombreuses et </a:t>
            </a:r>
            <a:r>
              <a:rPr lang="fr-LU" sz="1200" b="1" dirty="0">
                <a:solidFill>
                  <a:srgbClr val="000000"/>
                </a:solidFill>
                <a:effectLst/>
                <a:ea typeface="Calibri" panose="020F0502020204030204" pitchFamily="34" charset="0"/>
                <a:cs typeface="Times New Roman" panose="02020603050405020304" pitchFamily="18" charset="0"/>
              </a:rPr>
              <a:t>dignes raisons, notamment le fait qu'il ne pouvait plus supporter l'air d'ici et qu'il était souvent malade, et qu'il nous a humblement suppliés de lui accorder cette permission</a:t>
            </a:r>
            <a:r>
              <a:rPr lang="fr-LU" sz="1200" dirty="0">
                <a:effectLst/>
                <a:ea typeface="Calibri" panose="020F0502020204030204" pitchFamily="34" charset="0"/>
                <a:cs typeface="Times New Roman" panose="02020603050405020304" pitchFamily="18" charset="0"/>
              </a:rPr>
              <a:t>. Le docteur Candiano a humblement demandé la permission de partir, que nous avons accordée à condition qu’il revienne dès que nous le souhaiterons. Nous le considérons toujours comme notre conseiller et premier médecin, et souhaitons qu'il jouisse partout des mêmes exemptions, privilèges et honneurs que les conseillers et médecins des rois, des reines et des princes. Fait à Bruxelles le 18 mai de l'année du Seigneur 1549. » (Bruxelles, AGR, </a:t>
            </a:r>
            <a:r>
              <a:rPr lang="fr-LU" sz="1200" i="1" dirty="0">
                <a:effectLst/>
                <a:ea typeface="Calibri" panose="020F0502020204030204" pitchFamily="34" charset="0"/>
                <a:cs typeface="Times New Roman" panose="02020603050405020304" pitchFamily="18" charset="0"/>
              </a:rPr>
              <a:t>Chancellerie de Marie de Hongrie, </a:t>
            </a:r>
            <a:r>
              <a:rPr lang="fr-LU" sz="1200" dirty="0">
                <a:effectLst/>
                <a:ea typeface="Calibri" panose="020F0502020204030204" pitchFamily="34" charset="0"/>
                <a:cs typeface="Times New Roman" panose="02020603050405020304" pitchFamily="18" charset="0"/>
              </a:rPr>
              <a:t>62). </a:t>
            </a:r>
            <a:endParaRPr lang="en-US" sz="1200" dirty="0">
              <a:effectLst/>
              <a:ea typeface="Calibri" panose="020F0502020204030204" pitchFamily="34" charset="0"/>
              <a:cs typeface="Times New Roman" panose="02020603050405020304" pitchFamily="18" charset="0"/>
            </a:endParaRPr>
          </a:p>
          <a:p>
            <a:endParaRPr lang="en-US" sz="2000" dirty="0">
              <a:solidFill>
                <a:schemeClr val="accent1"/>
              </a:solidFill>
              <a:latin typeface="+mj-lt"/>
            </a:endParaRPr>
          </a:p>
        </p:txBody>
      </p:sp>
      <p:sp>
        <p:nvSpPr>
          <p:cNvPr id="5" name="Espace réservé du pied de page 4">
            <a:extLst>
              <a:ext uri="{FF2B5EF4-FFF2-40B4-BE49-F238E27FC236}">
                <a16:creationId xmlns:a16="http://schemas.microsoft.com/office/drawing/2014/main" id="{8E3385DE-1C40-50C3-3588-F134E5B5FB17}"/>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939EFA9B-A33A-A8CE-1045-50E4AD5900F2}"/>
              </a:ext>
            </a:extLst>
          </p:cNvPr>
          <p:cNvSpPr>
            <a:spLocks noGrp="1"/>
          </p:cNvSpPr>
          <p:nvPr>
            <p:ph type="sldNum" sz="quarter" idx="12"/>
          </p:nvPr>
        </p:nvSpPr>
        <p:spPr/>
        <p:txBody>
          <a:bodyPr/>
          <a:lstStyle/>
          <a:p>
            <a:pPr rtl="0"/>
            <a:fld id="{18D65601-5AE2-46FC-B138-694DDD2B510D}" type="slidenum">
              <a:rPr lang="fr-FR" noProof="0" smtClean="0"/>
              <a:pPr rtl="0"/>
              <a:t>23</a:t>
            </a:fld>
            <a:endParaRPr lang="fr-FR" noProof="0"/>
          </a:p>
        </p:txBody>
      </p:sp>
    </p:spTree>
    <p:extLst>
      <p:ext uri="{BB962C8B-B14F-4D97-AF65-F5344CB8AC3E}">
        <p14:creationId xmlns:p14="http://schemas.microsoft.com/office/powerpoint/2010/main" val="2286174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38C014C-CEAB-652E-5D20-9427AD5679A2}"/>
              </a:ext>
            </a:extLst>
          </p:cNvPr>
          <p:cNvSpPr>
            <a:spLocks noGrp="1"/>
          </p:cNvSpPr>
          <p:nvPr>
            <p:ph sz="quarter" idx="15"/>
          </p:nvPr>
        </p:nvSpPr>
        <p:spPr>
          <a:xfrm>
            <a:off x="838200" y="1207709"/>
            <a:ext cx="4606159" cy="2221291"/>
          </a:xfrm>
        </p:spPr>
        <p:txBody>
          <a:bodyPr/>
          <a:lstStyle/>
          <a:p>
            <a:endParaRPr lang="fr-LU" sz="2000" dirty="0">
              <a:solidFill>
                <a:schemeClr val="accent1"/>
              </a:solidFill>
              <a:latin typeface="+mj-lt"/>
            </a:endParaRPr>
          </a:p>
          <a:p>
            <a:pPr marL="285750" indent="-285750">
              <a:buFont typeface="Wingdings" panose="05000000000000000000" pitchFamily="2" charset="2"/>
              <a:buChar char="v"/>
            </a:pPr>
            <a:r>
              <a:rPr lang="fr-LU" sz="2000" dirty="0">
                <a:solidFill>
                  <a:schemeClr val="accent1"/>
                </a:solidFill>
                <a:latin typeface="+mj-lt"/>
              </a:rPr>
              <a:t>Epitaphes funéraires  (Christof Paulus)                                </a:t>
            </a:r>
          </a:p>
          <a:p>
            <a:pPr marL="252095" algn="just">
              <a:lnSpc>
                <a:spcPct val="107000"/>
              </a:lnSpc>
              <a:spcAft>
                <a:spcPts val="800"/>
              </a:spcAft>
              <a:tabLst>
                <a:tab pos="876300" algn="l"/>
              </a:tabLst>
            </a:pPr>
            <a:r>
              <a:rPr lang="it-IT" sz="1200" dirty="0">
                <a:effectLst/>
                <a:ea typeface="Calibri" panose="020F0502020204030204" pitchFamily="34" charset="0"/>
                <a:cs typeface="Times New Roman" panose="02020603050405020304" pitchFamily="18" charset="0"/>
              </a:rPr>
              <a:t>“Angelo Candiano / Franscici II. Sfortiae Mediolani / Ducis/ Medico et Philosophio Noblissimo / Quem ob Famae Celebritatem / Cum </a:t>
            </a:r>
            <a:r>
              <a:rPr lang="it-IT" sz="1200" b="1" dirty="0">
                <a:solidFill>
                  <a:srgbClr val="FF0000"/>
                </a:solidFill>
                <a:effectLst/>
                <a:ea typeface="Calibri" panose="020F0502020204030204" pitchFamily="34" charset="0"/>
                <a:cs typeface="Times New Roman" panose="02020603050405020304" pitchFamily="18" charset="0"/>
              </a:rPr>
              <a:t>Maria Pannoniae Regina </a:t>
            </a:r>
            <a:r>
              <a:rPr lang="it-IT" sz="1200" dirty="0">
                <a:effectLst/>
                <a:ea typeface="Calibri" panose="020F0502020204030204" pitchFamily="34" charset="0"/>
                <a:cs typeface="Times New Roman" panose="02020603050405020304" pitchFamily="18" charset="0"/>
              </a:rPr>
              <a:t>/ Accivisset / Per eum Desperato Morbo Liberata / Principem Eius Artis Declaravit / Et in Consilium Elegit / Magnis Honoribus et Praemis / Constitutis / Quem Properterea Carolus Quintus / Imperator / Multis Magnisques Muneribus / Et Dignitate Comitis Palatin/ Auxit Atque Ornauit / Vixit Annos LXXVI. Mens VIII. Dies XV. Fabricius Filius Patri B. Posuit”</a:t>
            </a:r>
            <a:endParaRPr lang="en-US" sz="1200" dirty="0">
              <a:effectLst/>
              <a:ea typeface="Calibri" panose="020F0502020204030204" pitchFamily="34" charset="0"/>
              <a:cs typeface="Times New Roman" panose="02020603050405020304" pitchFamily="18" charset="0"/>
            </a:endParaRPr>
          </a:p>
          <a:p>
            <a:pPr marL="252095" algn="just">
              <a:lnSpc>
                <a:spcPct val="107000"/>
              </a:lnSpc>
              <a:spcAft>
                <a:spcPts val="800"/>
              </a:spcAft>
              <a:tabLst>
                <a:tab pos="876300" algn="l"/>
              </a:tabLst>
            </a:pPr>
            <a:r>
              <a:rPr lang="fr-LU" sz="1200" dirty="0">
                <a:effectLst/>
                <a:ea typeface="Calibri" panose="020F0502020204030204" pitchFamily="34" charset="0"/>
                <a:cs typeface="Times New Roman" panose="02020603050405020304" pitchFamily="18" charset="0"/>
              </a:rPr>
              <a:t>“</a:t>
            </a:r>
            <a:r>
              <a:rPr lang="fr-LU" sz="1200" dirty="0" err="1">
                <a:effectLst/>
                <a:ea typeface="Calibri" panose="020F0502020204030204" pitchFamily="34" charset="0"/>
                <a:cs typeface="Times New Roman" panose="02020603050405020304" pitchFamily="18" charset="0"/>
              </a:rPr>
              <a:t>Cy</a:t>
            </a:r>
            <a:r>
              <a:rPr lang="fr-LU" sz="1200" dirty="0">
                <a:effectLst/>
                <a:ea typeface="Calibri" panose="020F0502020204030204" pitchFamily="34" charset="0"/>
                <a:cs typeface="Times New Roman" panose="02020603050405020304" pitchFamily="18" charset="0"/>
              </a:rPr>
              <a:t> </a:t>
            </a:r>
            <a:r>
              <a:rPr lang="fr-LU" sz="1200" dirty="0" err="1">
                <a:effectLst/>
                <a:ea typeface="Calibri" panose="020F0502020204030204" pitchFamily="34" charset="0"/>
                <a:cs typeface="Times New Roman" panose="02020603050405020304" pitchFamily="18" charset="0"/>
              </a:rPr>
              <a:t>gist</a:t>
            </a:r>
            <a:r>
              <a:rPr lang="fr-LU" sz="1200" dirty="0">
                <a:effectLst/>
                <a:ea typeface="Calibri" panose="020F0502020204030204" pitchFamily="34" charset="0"/>
                <a:cs typeface="Times New Roman" panose="02020603050405020304" pitchFamily="18" charset="0"/>
              </a:rPr>
              <a:t> Corneille de Baersdorp, chevalier, en son vivant conseiller et archi-médecin de feu l’empereur Charles V, de madame Léonore, </a:t>
            </a:r>
            <a:r>
              <a:rPr lang="fr-LU" sz="1200" dirty="0" err="1">
                <a:effectLst/>
                <a:ea typeface="Calibri" panose="020F0502020204030204" pitchFamily="34" charset="0"/>
                <a:cs typeface="Times New Roman" panose="02020603050405020304" pitchFamily="18" charset="0"/>
              </a:rPr>
              <a:t>reyne</a:t>
            </a:r>
            <a:r>
              <a:rPr lang="fr-LU" sz="1200" dirty="0">
                <a:effectLst/>
                <a:ea typeface="Calibri" panose="020F0502020204030204" pitchFamily="34" charset="0"/>
                <a:cs typeface="Times New Roman" panose="02020603050405020304" pitchFamily="18" charset="0"/>
              </a:rPr>
              <a:t> de France et de Marie, </a:t>
            </a:r>
            <a:r>
              <a:rPr lang="fr-LU" sz="1200" b="1" dirty="0" err="1">
                <a:solidFill>
                  <a:srgbClr val="FF0000"/>
                </a:solidFill>
                <a:effectLst/>
                <a:ea typeface="Calibri" panose="020F0502020204030204" pitchFamily="34" charset="0"/>
                <a:cs typeface="Times New Roman" panose="02020603050405020304" pitchFamily="18" charset="0"/>
              </a:rPr>
              <a:t>reyne</a:t>
            </a:r>
            <a:r>
              <a:rPr lang="fr-LU" sz="1200" b="1" dirty="0">
                <a:solidFill>
                  <a:srgbClr val="FF0000"/>
                </a:solidFill>
                <a:effectLst/>
                <a:ea typeface="Calibri" panose="020F0502020204030204" pitchFamily="34" charset="0"/>
                <a:cs typeface="Times New Roman" panose="02020603050405020304" pitchFamily="18" charset="0"/>
              </a:rPr>
              <a:t> de Hongrie </a:t>
            </a:r>
            <a:r>
              <a:rPr lang="fr-LU" sz="1200" dirty="0">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endParaRPr lang="en-US" sz="2000" dirty="0">
              <a:solidFill>
                <a:schemeClr val="accent1"/>
              </a:solidFill>
              <a:latin typeface="+mj-lt"/>
            </a:endParaRPr>
          </a:p>
        </p:txBody>
      </p:sp>
      <p:sp>
        <p:nvSpPr>
          <p:cNvPr id="5" name="Espace réservé du pied de page 4">
            <a:extLst>
              <a:ext uri="{FF2B5EF4-FFF2-40B4-BE49-F238E27FC236}">
                <a16:creationId xmlns:a16="http://schemas.microsoft.com/office/drawing/2014/main" id="{3712DD3E-2FA1-AB5C-E4F2-5031618B026A}"/>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D7D1900B-E3B4-7148-865E-0CD6EFC6CA03}"/>
              </a:ext>
            </a:extLst>
          </p:cNvPr>
          <p:cNvSpPr>
            <a:spLocks noGrp="1"/>
          </p:cNvSpPr>
          <p:nvPr>
            <p:ph type="sldNum" sz="quarter" idx="12"/>
          </p:nvPr>
        </p:nvSpPr>
        <p:spPr/>
        <p:txBody>
          <a:bodyPr/>
          <a:lstStyle/>
          <a:p>
            <a:pPr rtl="0"/>
            <a:fld id="{18D65601-5AE2-46FC-B138-694DDD2B510D}" type="slidenum">
              <a:rPr lang="fr-FR" noProof="0" smtClean="0"/>
              <a:pPr rtl="0"/>
              <a:t>24</a:t>
            </a:fld>
            <a:endParaRPr lang="fr-FR" noProof="0" dirty="0"/>
          </a:p>
        </p:txBody>
      </p:sp>
      <p:sp>
        <p:nvSpPr>
          <p:cNvPr id="7" name="Titre 6">
            <a:extLst>
              <a:ext uri="{FF2B5EF4-FFF2-40B4-BE49-F238E27FC236}">
                <a16:creationId xmlns:a16="http://schemas.microsoft.com/office/drawing/2014/main" id="{AB1D5F3F-C0CB-411C-583C-A199FCAAA73C}"/>
              </a:ext>
            </a:extLst>
          </p:cNvPr>
          <p:cNvSpPr>
            <a:spLocks noGrp="1"/>
          </p:cNvSpPr>
          <p:nvPr>
            <p:ph type="title"/>
          </p:nvPr>
        </p:nvSpPr>
        <p:spPr>
          <a:xfrm>
            <a:off x="838199" y="565554"/>
            <a:ext cx="10262937" cy="454764"/>
          </a:xfrm>
        </p:spPr>
        <p:txBody>
          <a:bodyPr/>
          <a:lstStyle/>
          <a:p>
            <a:r>
              <a:rPr lang="fr-LU" dirty="0"/>
              <a:t>La postérité d’un service gravée dans le marbre et les écrits – Un accès favorisé vers de grandes opportunités professionnelles</a:t>
            </a:r>
            <a:endParaRPr lang="en-US" dirty="0"/>
          </a:p>
        </p:txBody>
      </p:sp>
      <p:sp>
        <p:nvSpPr>
          <p:cNvPr id="9" name="ZoneTexte 8">
            <a:extLst>
              <a:ext uri="{FF2B5EF4-FFF2-40B4-BE49-F238E27FC236}">
                <a16:creationId xmlns:a16="http://schemas.microsoft.com/office/drawing/2014/main" id="{A66FDF80-EF0C-868C-BE60-52DF2A2D531E}"/>
              </a:ext>
            </a:extLst>
          </p:cNvPr>
          <p:cNvSpPr txBox="1"/>
          <p:nvPr/>
        </p:nvSpPr>
        <p:spPr>
          <a:xfrm>
            <a:off x="5812653" y="2624084"/>
            <a:ext cx="6103398" cy="2254015"/>
          </a:xfrm>
          <a:prstGeom prst="rect">
            <a:avLst/>
          </a:prstGeom>
          <a:noFill/>
        </p:spPr>
        <p:txBody>
          <a:bodyPr wrap="square">
            <a:spAutoFit/>
          </a:bodyPr>
          <a:lstStyle/>
          <a:p>
            <a:pPr marL="252095" algn="just">
              <a:lnSpc>
                <a:spcPct val="107000"/>
              </a:lnSpc>
              <a:spcAft>
                <a:spcPts val="800"/>
              </a:spcAft>
              <a:tabLst>
                <a:tab pos="876300" algn="l"/>
              </a:tabLst>
            </a:pPr>
            <a:r>
              <a:rPr lang="fr-LU" sz="1200" spc="100" dirty="0">
                <a:cs typeface="Times New Roman" panose="02020603050405020304" pitchFamily="18" charset="0"/>
              </a:rPr>
              <a:t>« </a:t>
            </a:r>
            <a:r>
              <a:rPr lang="fr-BE" sz="1200" spc="100" dirty="0">
                <a:cs typeface="Times New Roman" panose="02020603050405020304" pitchFamily="18" charset="0"/>
              </a:rPr>
              <a:t>Votre Majesté m’a demandé de vous conseiller sur un </a:t>
            </a:r>
            <a:r>
              <a:rPr lang="fr-BE" sz="1200" spc="100" dirty="0" err="1">
                <a:cs typeface="Times New Roman" panose="02020603050405020304" pitchFamily="18" charset="0"/>
              </a:rPr>
              <a:t>medecin</a:t>
            </a:r>
            <a:r>
              <a:rPr lang="fr-BE" sz="1200" spc="100" dirty="0">
                <a:cs typeface="Times New Roman" panose="02020603050405020304" pitchFamily="18" charset="0"/>
              </a:rPr>
              <a:t> de la cour. Sur de bonnes bases et sur ma propre expérience, j’oserais dire que </a:t>
            </a:r>
            <a:r>
              <a:rPr lang="fr-BE" sz="1200" spc="100" dirty="0" err="1">
                <a:cs typeface="Times New Roman" panose="02020603050405020304" pitchFamily="18" charset="0"/>
              </a:rPr>
              <a:t>Becanus</a:t>
            </a:r>
            <a:r>
              <a:rPr lang="fr-BE" sz="1200" spc="100" dirty="0">
                <a:cs typeface="Times New Roman" panose="02020603050405020304" pitchFamily="18" charset="0"/>
              </a:rPr>
              <a:t> est le </a:t>
            </a:r>
            <a:r>
              <a:rPr lang="fr-BE" sz="1200" spc="100" dirty="0" err="1">
                <a:cs typeface="Times New Roman" panose="02020603050405020304" pitchFamily="18" charset="0"/>
              </a:rPr>
              <a:t>medecin</a:t>
            </a:r>
            <a:r>
              <a:rPr lang="fr-BE" sz="1200" spc="100" dirty="0">
                <a:cs typeface="Times New Roman" panose="02020603050405020304" pitchFamily="18" charset="0"/>
              </a:rPr>
              <a:t> le plus qualifié et le plus judicieux. </a:t>
            </a:r>
            <a:r>
              <a:rPr lang="fr-BE" sz="1200" b="1" spc="100" dirty="0">
                <a:solidFill>
                  <a:srgbClr val="FF0000"/>
                </a:solidFill>
                <a:cs typeface="Times New Roman" panose="02020603050405020304" pitchFamily="18" charset="0"/>
              </a:rPr>
              <a:t>Il a acquis une expérience en Italie, en Flandre, en France et en Espagne et a été très bienvenu en tant que médecin auprès de la reine Marie</a:t>
            </a:r>
            <a:r>
              <a:rPr lang="fr-BE" sz="1200" spc="100" dirty="0">
                <a:cs typeface="Times New Roman" panose="02020603050405020304" pitchFamily="18" charset="0"/>
              </a:rPr>
              <a:t>. Il était également l’un de ses conseillers (…) L’homme de 53 ans est si apprécié pour ses compétences médicales qu’il est considéré comme un oracle (…) Quand j’étais malade, il était très admiré par ses collègues internationaux (…) Et c’est pourquoi et je peux le confirmer avec certitude : votre Majesté sera très heureuse (…) </a:t>
            </a:r>
            <a:r>
              <a:rPr lang="it-IT" sz="1200" spc="100" dirty="0">
                <a:cs typeface="Times New Roman" panose="02020603050405020304" pitchFamily="18" charset="0"/>
              </a:rPr>
              <a:t>» (Arias Montano à Philippe Cayas) </a:t>
            </a:r>
            <a:endParaRPr lang="en-US" sz="1200" spc="100" dirty="0">
              <a:cs typeface="Times New Roman" panose="02020603050405020304" pitchFamily="18" charset="0"/>
            </a:endParaRPr>
          </a:p>
        </p:txBody>
      </p:sp>
      <p:sp>
        <p:nvSpPr>
          <p:cNvPr id="10" name="ZoneTexte 9">
            <a:extLst>
              <a:ext uri="{FF2B5EF4-FFF2-40B4-BE49-F238E27FC236}">
                <a16:creationId xmlns:a16="http://schemas.microsoft.com/office/drawing/2014/main" id="{1D5E044E-D0B3-2C91-DC74-298484CB46DD}"/>
              </a:ext>
            </a:extLst>
          </p:cNvPr>
          <p:cNvSpPr txBox="1"/>
          <p:nvPr/>
        </p:nvSpPr>
        <p:spPr>
          <a:xfrm>
            <a:off x="6096000" y="1728807"/>
            <a:ext cx="4814656" cy="707886"/>
          </a:xfrm>
          <a:prstGeom prst="rect">
            <a:avLst/>
          </a:prstGeom>
          <a:noFill/>
        </p:spPr>
        <p:txBody>
          <a:bodyPr wrap="square" rtlCol="0">
            <a:spAutoFit/>
          </a:bodyPr>
          <a:lstStyle/>
          <a:p>
            <a:pPr marL="285750" indent="-285750">
              <a:buFont typeface="Wingdings" panose="05000000000000000000" pitchFamily="2" charset="2"/>
              <a:buChar char="v"/>
            </a:pPr>
            <a:r>
              <a:rPr lang="fr-LU" sz="2000" spc="100" dirty="0">
                <a:solidFill>
                  <a:schemeClr val="accent1"/>
                </a:solidFill>
                <a:latin typeface="+mj-lt"/>
              </a:rPr>
              <a:t>Une lettre de recommandation pour Jan Van Gorp (</a:t>
            </a:r>
            <a:r>
              <a:rPr lang="fr-LU" sz="2000" spc="100" dirty="0" err="1">
                <a:solidFill>
                  <a:schemeClr val="accent1"/>
                </a:solidFill>
                <a:latin typeface="+mj-lt"/>
              </a:rPr>
              <a:t>s.d</a:t>
            </a:r>
            <a:r>
              <a:rPr lang="fr-LU" sz="2000" spc="100" dirty="0">
                <a:solidFill>
                  <a:schemeClr val="accent1"/>
                </a:solidFill>
                <a:latin typeface="+mj-lt"/>
              </a:rPr>
              <a:t>)</a:t>
            </a:r>
            <a:endParaRPr lang="en-US" sz="2000" spc="100" dirty="0">
              <a:solidFill>
                <a:schemeClr val="accent1"/>
              </a:solidFill>
              <a:latin typeface="+mj-lt"/>
            </a:endParaRPr>
          </a:p>
        </p:txBody>
      </p:sp>
    </p:spTree>
    <p:extLst>
      <p:ext uri="{BB962C8B-B14F-4D97-AF65-F5344CB8AC3E}">
        <p14:creationId xmlns:p14="http://schemas.microsoft.com/office/powerpoint/2010/main" val="1535803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F33A4F5-C34A-68D2-FB6A-9D2B0B169411}"/>
              </a:ext>
            </a:extLst>
          </p:cNvPr>
          <p:cNvSpPr>
            <a:spLocks noGrp="1"/>
          </p:cNvSpPr>
          <p:nvPr>
            <p:ph type="ftr" sz="quarter" idx="11"/>
          </p:nvPr>
        </p:nvSpPr>
        <p:spPr/>
        <p:txBody>
          <a:bodyPr/>
          <a:lstStyle/>
          <a:p>
            <a:pPr rtl="0"/>
            <a:r>
              <a:rPr lang="fr-FR" noProof="0" dirty="0"/>
              <a:t>Pouvoir et santé. Du Moyen Âge aux Temps modernes (Xe-XVIIIe siècles)</a:t>
            </a:r>
          </a:p>
        </p:txBody>
      </p:sp>
      <p:sp>
        <p:nvSpPr>
          <p:cNvPr id="5" name="Espace réservé du numéro de diapositive 4">
            <a:extLst>
              <a:ext uri="{FF2B5EF4-FFF2-40B4-BE49-F238E27FC236}">
                <a16:creationId xmlns:a16="http://schemas.microsoft.com/office/drawing/2014/main" id="{010CCD28-49A3-0893-C788-AD06DB262037}"/>
              </a:ext>
            </a:extLst>
          </p:cNvPr>
          <p:cNvSpPr>
            <a:spLocks noGrp="1"/>
          </p:cNvSpPr>
          <p:nvPr>
            <p:ph type="sldNum" sz="quarter" idx="12"/>
          </p:nvPr>
        </p:nvSpPr>
        <p:spPr/>
        <p:txBody>
          <a:bodyPr/>
          <a:lstStyle/>
          <a:p>
            <a:pPr rtl="0"/>
            <a:fld id="{18D65601-5AE2-46FC-B138-694DDD2B510D}" type="slidenum">
              <a:rPr lang="fr-FR" noProof="0" smtClean="0"/>
              <a:pPr rtl="0"/>
              <a:t>25</a:t>
            </a:fld>
            <a:endParaRPr lang="fr-FR" noProof="0"/>
          </a:p>
        </p:txBody>
      </p:sp>
      <p:sp>
        <p:nvSpPr>
          <p:cNvPr id="7" name="Espace réservé du contenu 6">
            <a:extLst>
              <a:ext uri="{FF2B5EF4-FFF2-40B4-BE49-F238E27FC236}">
                <a16:creationId xmlns:a16="http://schemas.microsoft.com/office/drawing/2014/main" id="{6C8D7507-3D3B-A3F6-8FAD-81A9F4EFD77D}"/>
              </a:ext>
            </a:extLst>
          </p:cNvPr>
          <p:cNvSpPr>
            <a:spLocks noGrp="1"/>
          </p:cNvSpPr>
          <p:nvPr>
            <p:ph sz="quarter" idx="15"/>
          </p:nvPr>
        </p:nvSpPr>
        <p:spPr>
          <a:xfrm>
            <a:off x="1571846" y="909621"/>
            <a:ext cx="6639999" cy="5038757"/>
          </a:xfrm>
        </p:spPr>
        <p:txBody>
          <a:bodyPr/>
          <a:lstStyle/>
          <a:p>
            <a:pPr marL="285750" indent="-285750">
              <a:buFont typeface="Wingdings" panose="05000000000000000000" pitchFamily="2" charset="2"/>
              <a:buChar char="v"/>
            </a:pPr>
            <a:r>
              <a:rPr lang="fr-LU" dirty="0">
                <a:latin typeface="+mj-lt"/>
              </a:rPr>
              <a:t>Le berceau d’une médecine de pointe </a:t>
            </a:r>
          </a:p>
          <a:p>
            <a:pPr marL="285750" indent="-285750">
              <a:buFont typeface="Wingdings" panose="05000000000000000000" pitchFamily="2" charset="2"/>
              <a:buChar char="v"/>
            </a:pPr>
            <a:r>
              <a:rPr lang="fr-LU" dirty="0">
                <a:latin typeface="+mj-lt"/>
              </a:rPr>
              <a:t>Une maison médicale recrutée avec soin </a:t>
            </a:r>
          </a:p>
          <a:p>
            <a:pPr marL="285750" indent="-285750">
              <a:buFont typeface="Wingdings" panose="05000000000000000000" pitchFamily="2" charset="2"/>
              <a:buChar char="v"/>
            </a:pPr>
            <a:r>
              <a:rPr lang="fr-LU" dirty="0">
                <a:latin typeface="+mj-lt"/>
              </a:rPr>
              <a:t>Un lieu privilégié de l’exercice de la médecine</a:t>
            </a:r>
          </a:p>
          <a:p>
            <a:pPr marL="285750" indent="-285750">
              <a:buFont typeface="Wingdings" panose="05000000000000000000" pitchFamily="2" charset="2"/>
              <a:buChar char="v"/>
            </a:pPr>
            <a:r>
              <a:rPr lang="fr-LU" dirty="0">
                <a:latin typeface="+mj-lt"/>
              </a:rPr>
              <a:t>Une pratique quotidienne encore insaisissable </a:t>
            </a:r>
          </a:p>
          <a:p>
            <a:pPr marL="285750" indent="-285750">
              <a:buFont typeface="Wingdings" panose="05000000000000000000" pitchFamily="2" charset="2"/>
              <a:buChar char="v"/>
            </a:pPr>
            <a:r>
              <a:rPr lang="fr-LU" dirty="0">
                <a:latin typeface="+mj-lt"/>
              </a:rPr>
              <a:t>De nombreux horizons de recherche…</a:t>
            </a:r>
          </a:p>
          <a:p>
            <a:pPr marL="285750" indent="-285750">
              <a:buFont typeface="Arial" panose="020B0604020202020204" pitchFamily="34" charset="0"/>
              <a:buChar char="•"/>
            </a:pPr>
            <a:r>
              <a:rPr lang="en-US" dirty="0">
                <a:latin typeface="+mj-lt"/>
              </a:rPr>
              <a:t>Conciliation de </a:t>
            </a:r>
            <a:r>
              <a:rPr lang="en-US" dirty="0" err="1">
                <a:latin typeface="+mj-lt"/>
              </a:rPr>
              <a:t>l’agenda</a:t>
            </a:r>
            <a:r>
              <a:rPr lang="en-US" dirty="0">
                <a:latin typeface="+mj-lt"/>
              </a:rPr>
              <a:t> politique et </a:t>
            </a:r>
            <a:r>
              <a:rPr lang="en-US" dirty="0" err="1">
                <a:latin typeface="+mj-lt"/>
              </a:rPr>
              <a:t>thérapeutique</a:t>
            </a:r>
            <a:endParaRPr lang="en-US" dirty="0">
              <a:latin typeface="+mj-lt"/>
            </a:endParaRPr>
          </a:p>
          <a:p>
            <a:pPr marL="285750" indent="-285750">
              <a:buFont typeface="Arial" panose="020B0604020202020204" pitchFamily="34" charset="0"/>
              <a:buChar char="•"/>
            </a:pPr>
            <a:r>
              <a:rPr lang="en-US" dirty="0" err="1">
                <a:latin typeface="+mj-lt"/>
              </a:rPr>
              <a:t>Rayonnement</a:t>
            </a:r>
            <a:r>
              <a:rPr lang="en-US" dirty="0">
                <a:latin typeface="+mj-lt"/>
              </a:rPr>
              <a:t> de </a:t>
            </a:r>
            <a:r>
              <a:rPr lang="en-US" dirty="0" err="1">
                <a:latin typeface="+mj-lt"/>
              </a:rPr>
              <a:t>cette</a:t>
            </a:r>
            <a:r>
              <a:rPr lang="en-US" dirty="0">
                <a:latin typeface="+mj-lt"/>
              </a:rPr>
              <a:t> pratique à </a:t>
            </a:r>
            <a:r>
              <a:rPr lang="en-US" dirty="0" err="1">
                <a:latin typeface="+mj-lt"/>
              </a:rPr>
              <a:t>l’étranger</a:t>
            </a:r>
            <a:r>
              <a:rPr lang="en-US" dirty="0">
                <a:latin typeface="+mj-lt"/>
              </a:rPr>
              <a:t> </a:t>
            </a:r>
          </a:p>
          <a:p>
            <a:pPr marL="285750" indent="-285750">
              <a:buFont typeface="Arial" panose="020B0604020202020204" pitchFamily="34" charset="0"/>
              <a:buChar char="•"/>
            </a:pPr>
            <a:r>
              <a:rPr lang="en-US" dirty="0" err="1">
                <a:latin typeface="+mj-lt"/>
              </a:rPr>
              <a:t>Diplomatie</a:t>
            </a:r>
            <a:r>
              <a:rPr lang="en-US" dirty="0">
                <a:latin typeface="+mj-lt"/>
              </a:rPr>
              <a:t> </a:t>
            </a:r>
            <a:r>
              <a:rPr lang="en-US" dirty="0" err="1">
                <a:latin typeface="+mj-lt"/>
              </a:rPr>
              <a:t>médicale</a:t>
            </a:r>
            <a:r>
              <a:rPr lang="en-US" dirty="0">
                <a:latin typeface="+mj-lt"/>
              </a:rPr>
              <a:t> </a:t>
            </a:r>
          </a:p>
          <a:p>
            <a:pPr marL="285750" indent="-285750">
              <a:buFont typeface="Arial" panose="020B0604020202020204" pitchFamily="34" charset="0"/>
              <a:buChar char="•"/>
            </a:pPr>
            <a:r>
              <a:rPr lang="en-US" dirty="0">
                <a:latin typeface="+mj-lt"/>
              </a:rPr>
              <a:t>Milieux </a:t>
            </a:r>
            <a:r>
              <a:rPr lang="en-US" dirty="0" err="1">
                <a:latin typeface="+mj-lt"/>
              </a:rPr>
              <a:t>scientifiques</a:t>
            </a:r>
            <a:r>
              <a:rPr lang="en-US" dirty="0">
                <a:latin typeface="+mj-lt"/>
              </a:rPr>
              <a:t> et </a:t>
            </a:r>
            <a:r>
              <a:rPr lang="en-US" dirty="0" err="1">
                <a:latin typeface="+mj-lt"/>
              </a:rPr>
              <a:t>médicaux</a:t>
            </a:r>
            <a:r>
              <a:rPr lang="en-US" dirty="0">
                <a:latin typeface="+mj-lt"/>
              </a:rPr>
              <a:t> </a:t>
            </a:r>
            <a:r>
              <a:rPr lang="en-US" dirty="0" err="1">
                <a:latin typeface="+mj-lt"/>
              </a:rPr>
              <a:t>gravitant</a:t>
            </a:r>
            <a:r>
              <a:rPr lang="en-US" dirty="0">
                <a:latin typeface="+mj-lt"/>
              </a:rPr>
              <a:t> </a:t>
            </a:r>
            <a:r>
              <a:rPr lang="en-US" dirty="0" err="1">
                <a:latin typeface="+mj-lt"/>
              </a:rPr>
              <a:t>autour</a:t>
            </a:r>
            <a:r>
              <a:rPr lang="en-US" dirty="0">
                <a:latin typeface="+mj-lt"/>
              </a:rPr>
              <a:t> de la </a:t>
            </a:r>
            <a:r>
              <a:rPr lang="en-US" dirty="0" err="1">
                <a:latin typeface="+mj-lt"/>
              </a:rPr>
              <a:t>cour</a:t>
            </a:r>
            <a:endParaRPr lang="en-US" dirty="0">
              <a:latin typeface="+mj-lt"/>
            </a:endParaRPr>
          </a:p>
          <a:p>
            <a:pPr marL="285750" indent="-285750">
              <a:buFont typeface="Arial" panose="020B0604020202020204" pitchFamily="34" charset="0"/>
              <a:buChar char="•"/>
            </a:pPr>
            <a:r>
              <a:rPr lang="en-US" dirty="0">
                <a:latin typeface="+mj-lt"/>
              </a:rPr>
              <a:t>Place de la </a:t>
            </a:r>
            <a:r>
              <a:rPr lang="en-US" dirty="0" err="1">
                <a:latin typeface="+mj-lt"/>
              </a:rPr>
              <a:t>maladie</a:t>
            </a:r>
            <a:r>
              <a:rPr lang="en-US" dirty="0">
                <a:latin typeface="+mj-lt"/>
              </a:rPr>
              <a:t> dans la </a:t>
            </a:r>
            <a:r>
              <a:rPr lang="en-US" dirty="0" err="1">
                <a:latin typeface="+mj-lt"/>
              </a:rPr>
              <a:t>responsabilité</a:t>
            </a:r>
            <a:r>
              <a:rPr lang="en-US" dirty="0">
                <a:latin typeface="+mj-lt"/>
              </a:rPr>
              <a:t> </a:t>
            </a:r>
            <a:r>
              <a:rPr lang="en-US" dirty="0" err="1">
                <a:latin typeface="+mj-lt"/>
              </a:rPr>
              <a:t>professionnelle</a:t>
            </a:r>
            <a:r>
              <a:rPr lang="en-US" dirty="0">
                <a:latin typeface="+mj-lt"/>
              </a:rPr>
              <a:t> du </a:t>
            </a:r>
            <a:r>
              <a:rPr lang="en-US" dirty="0" err="1">
                <a:latin typeface="+mj-lt"/>
              </a:rPr>
              <a:t>médecin</a:t>
            </a:r>
            <a:r>
              <a:rPr lang="en-US" dirty="0">
                <a:latin typeface="+mj-lt"/>
              </a:rPr>
              <a:t> (</a:t>
            </a:r>
            <a:r>
              <a:rPr lang="en-US" dirty="0">
                <a:latin typeface="+mj-lt"/>
                <a:sym typeface="Wingdings" panose="05000000000000000000" pitchFamily="2" charset="2"/>
              </a:rPr>
              <a:t> cause </a:t>
            </a:r>
            <a:r>
              <a:rPr lang="en-US" dirty="0" err="1">
                <a:latin typeface="+mj-lt"/>
                <a:sym typeface="Wingdings" panose="05000000000000000000" pitchFamily="2" charset="2"/>
              </a:rPr>
              <a:t>d’absence</a:t>
            </a:r>
            <a:r>
              <a:rPr lang="en-US" dirty="0">
                <a:latin typeface="+mj-lt"/>
                <a:sym typeface="Wingdings" panose="05000000000000000000" pitchFamily="2" charset="2"/>
              </a:rPr>
              <a:t> </a:t>
            </a:r>
            <a:r>
              <a:rPr lang="en-US" dirty="0" err="1">
                <a:latin typeface="+mj-lt"/>
                <a:sym typeface="Wingdings" panose="05000000000000000000" pitchFamily="2" charset="2"/>
              </a:rPr>
              <a:t>ou</a:t>
            </a:r>
            <a:r>
              <a:rPr lang="en-US" dirty="0">
                <a:latin typeface="+mj-lt"/>
                <a:sym typeface="Wingdings" panose="05000000000000000000" pitchFamily="2" charset="2"/>
              </a:rPr>
              <a:t> de </a:t>
            </a:r>
            <a:r>
              <a:rPr lang="en-US" dirty="0" err="1">
                <a:latin typeface="+mj-lt"/>
                <a:sym typeface="Wingdings" panose="05000000000000000000" pitchFamily="2" charset="2"/>
              </a:rPr>
              <a:t>départ</a:t>
            </a:r>
            <a:r>
              <a:rPr lang="en-US" dirty="0">
                <a:latin typeface="+mj-lt"/>
                <a:sym typeface="Wingdings" panose="05000000000000000000" pitchFamily="2" charset="2"/>
              </a:rPr>
              <a:t> </a:t>
            </a:r>
            <a:r>
              <a:rPr lang="en-US" dirty="0" err="1">
                <a:latin typeface="+mj-lt"/>
                <a:sym typeface="Wingdings" panose="05000000000000000000" pitchFamily="2" charset="2"/>
              </a:rPr>
              <a:t>recevable</a:t>
            </a:r>
            <a:r>
              <a:rPr lang="en-US" dirty="0">
                <a:latin typeface="+mj-lt"/>
                <a:sym typeface="Wingdings" panose="05000000000000000000" pitchFamily="2" charset="2"/>
              </a:rPr>
              <a:t>) : </a:t>
            </a:r>
            <a:r>
              <a:rPr lang="en-US" dirty="0" err="1">
                <a:latin typeface="+mj-lt"/>
                <a:sym typeface="Wingdings" panose="05000000000000000000" pitchFamily="2" charset="2"/>
              </a:rPr>
              <a:t>contrat</a:t>
            </a:r>
            <a:r>
              <a:rPr lang="en-US" dirty="0">
                <a:latin typeface="+mj-lt"/>
                <a:sym typeface="Wingdings" panose="05000000000000000000" pitchFamily="2" charset="2"/>
              </a:rPr>
              <a:t> du </a:t>
            </a:r>
            <a:r>
              <a:rPr lang="en-US" dirty="0" err="1">
                <a:latin typeface="+mj-lt"/>
                <a:sym typeface="Wingdings" panose="05000000000000000000" pitchFamily="2" charset="2"/>
              </a:rPr>
              <a:t>médecin</a:t>
            </a:r>
            <a:endParaRPr lang="en-US" dirty="0">
              <a:latin typeface="+mj-lt"/>
            </a:endParaRPr>
          </a:p>
        </p:txBody>
      </p:sp>
      <p:sp>
        <p:nvSpPr>
          <p:cNvPr id="8" name="Titre 7">
            <a:extLst>
              <a:ext uri="{FF2B5EF4-FFF2-40B4-BE49-F238E27FC236}">
                <a16:creationId xmlns:a16="http://schemas.microsoft.com/office/drawing/2014/main" id="{7D299A0F-1262-6CF5-5E31-AB7600084A20}"/>
              </a:ext>
            </a:extLst>
          </p:cNvPr>
          <p:cNvSpPr>
            <a:spLocks noGrp="1"/>
          </p:cNvSpPr>
          <p:nvPr>
            <p:ph type="title"/>
          </p:nvPr>
        </p:nvSpPr>
        <p:spPr/>
        <p:txBody>
          <a:bodyPr/>
          <a:lstStyle/>
          <a:p>
            <a:r>
              <a:rPr lang="fr-LU" b="1" dirty="0"/>
              <a:t>Conclusion</a:t>
            </a:r>
            <a:endParaRPr lang="en-US" b="1" dirty="0"/>
          </a:p>
        </p:txBody>
      </p:sp>
    </p:spTree>
    <p:extLst>
      <p:ext uri="{BB962C8B-B14F-4D97-AF65-F5344CB8AC3E}">
        <p14:creationId xmlns:p14="http://schemas.microsoft.com/office/powerpoint/2010/main" val="349359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11E6CC1-4337-BC4B-10D9-A397AEA4C504}"/>
              </a:ext>
            </a:extLst>
          </p:cNvPr>
          <p:cNvSpPr>
            <a:spLocks noGrp="1"/>
          </p:cNvSpPr>
          <p:nvPr>
            <p:ph sz="quarter" idx="15"/>
          </p:nvPr>
        </p:nvSpPr>
        <p:spPr>
          <a:xfrm>
            <a:off x="1105888" y="1837616"/>
            <a:ext cx="9644971" cy="4518734"/>
          </a:xfrm>
        </p:spPr>
        <p:txBody>
          <a:bodyPr/>
          <a:lstStyle/>
          <a:p>
            <a:pPr marL="285750" indent="-285750">
              <a:buFont typeface="Wingdings" panose="05000000000000000000" pitchFamily="2" charset="2"/>
              <a:buChar char="v"/>
            </a:pPr>
            <a:r>
              <a:rPr lang="fr-LU" dirty="0"/>
              <a:t>La maladie comme réalité inhérente de l’exercice du pouvoir (Perez, Le Person) </a:t>
            </a:r>
          </a:p>
          <a:p>
            <a:pPr marL="285750" indent="-285750">
              <a:buFont typeface="Wingdings" panose="05000000000000000000" pitchFamily="2" charset="2"/>
              <a:buChar char="v"/>
            </a:pPr>
            <a:r>
              <a:rPr lang="fr-LU" dirty="0"/>
              <a:t>Les lunettes du genre : l’expérience féminine de la détention du pouvoir au XVIe siècle (</a:t>
            </a:r>
            <a:r>
              <a:rPr lang="fr-LU" i="1" dirty="0"/>
              <a:t>agency</a:t>
            </a:r>
            <a:r>
              <a:rPr lang="fr-LU" dirty="0"/>
              <a:t>)</a:t>
            </a:r>
          </a:p>
          <a:p>
            <a:pPr marL="285750" indent="-285750">
              <a:buFont typeface="Wingdings" panose="05000000000000000000" pitchFamily="2" charset="2"/>
              <a:buChar char="v"/>
            </a:pPr>
            <a:r>
              <a:rPr lang="fr-LU" dirty="0"/>
              <a:t>« a </a:t>
            </a:r>
            <a:r>
              <a:rPr lang="fr-LU" dirty="0" err="1"/>
              <a:t>period</a:t>
            </a:r>
            <a:r>
              <a:rPr lang="fr-LU" dirty="0"/>
              <a:t> </a:t>
            </a:r>
            <a:r>
              <a:rPr lang="fr-LU" dirty="0" err="1"/>
              <a:t>repeatedly</a:t>
            </a:r>
            <a:r>
              <a:rPr lang="fr-LU" dirty="0"/>
              <a:t> </a:t>
            </a:r>
            <a:r>
              <a:rPr lang="fr-LU" dirty="0" err="1"/>
              <a:t>described</a:t>
            </a:r>
            <a:r>
              <a:rPr lang="fr-LU" dirty="0"/>
              <a:t> as a </a:t>
            </a:r>
            <a:r>
              <a:rPr lang="fr-LU" dirty="0" err="1"/>
              <a:t>highly</a:t>
            </a:r>
            <a:r>
              <a:rPr lang="fr-LU" dirty="0"/>
              <a:t> </a:t>
            </a:r>
            <a:r>
              <a:rPr lang="fr-LU" b="1" dirty="0"/>
              <a:t>somatic moment</a:t>
            </a:r>
            <a:r>
              <a:rPr lang="fr-LU" dirty="0"/>
              <a:t>, one </a:t>
            </a:r>
            <a:r>
              <a:rPr lang="fr-LU" dirty="0" err="1"/>
              <a:t>that</a:t>
            </a:r>
            <a:r>
              <a:rPr lang="fr-LU" dirty="0"/>
              <a:t> </a:t>
            </a:r>
            <a:r>
              <a:rPr lang="fr-LU" dirty="0" err="1"/>
              <a:t>witnessed</a:t>
            </a:r>
            <a:r>
              <a:rPr lang="fr-LU" dirty="0"/>
              <a:t> an </a:t>
            </a:r>
            <a:r>
              <a:rPr lang="fr-LU" dirty="0" err="1"/>
              <a:t>unprecedent</a:t>
            </a:r>
            <a:r>
              <a:rPr lang="fr-LU" dirty="0"/>
              <a:t> </a:t>
            </a:r>
            <a:r>
              <a:rPr lang="fr-LU" dirty="0" err="1"/>
              <a:t>series</a:t>
            </a:r>
            <a:r>
              <a:rPr lang="fr-LU" dirty="0"/>
              <a:t> of exchanges </a:t>
            </a:r>
            <a:r>
              <a:rPr lang="fr-LU" dirty="0" err="1"/>
              <a:t>between</a:t>
            </a:r>
            <a:r>
              <a:rPr lang="fr-LU" dirty="0"/>
              <a:t> </a:t>
            </a:r>
            <a:r>
              <a:rPr lang="fr-LU" dirty="0" err="1"/>
              <a:t>medical</a:t>
            </a:r>
            <a:r>
              <a:rPr lang="fr-LU" dirty="0"/>
              <a:t> and </a:t>
            </a:r>
            <a:r>
              <a:rPr lang="fr-LU" dirty="0" err="1"/>
              <a:t>other</a:t>
            </a:r>
            <a:r>
              <a:rPr lang="fr-LU" dirty="0"/>
              <a:t> </a:t>
            </a:r>
            <a:r>
              <a:rPr lang="fr-LU" dirty="0" err="1"/>
              <a:t>knowledges</a:t>
            </a:r>
            <a:r>
              <a:rPr lang="fr-LU" dirty="0"/>
              <a:t>, </a:t>
            </a:r>
            <a:r>
              <a:rPr lang="fr-LU" dirty="0" err="1"/>
              <a:t>between</a:t>
            </a:r>
            <a:r>
              <a:rPr lang="fr-LU" dirty="0"/>
              <a:t> the </a:t>
            </a:r>
            <a:r>
              <a:rPr lang="fr-LU" dirty="0" err="1"/>
              <a:t>corporeal</a:t>
            </a:r>
            <a:r>
              <a:rPr lang="fr-LU" dirty="0"/>
              <a:t> and </a:t>
            </a:r>
            <a:r>
              <a:rPr lang="fr-LU" dirty="0" err="1"/>
              <a:t>other</a:t>
            </a:r>
            <a:r>
              <a:rPr lang="fr-LU" dirty="0"/>
              <a:t> </a:t>
            </a:r>
            <a:r>
              <a:rPr lang="fr-LU" dirty="0" err="1"/>
              <a:t>domains</a:t>
            </a:r>
            <a:r>
              <a:rPr lang="fr-LU" dirty="0"/>
              <a:t> » (Margaret Healy)</a:t>
            </a:r>
          </a:p>
          <a:p>
            <a:pPr marL="285750" indent="-285750">
              <a:buFont typeface="Wingdings" panose="05000000000000000000" pitchFamily="2" charset="2"/>
              <a:buChar char="v"/>
            </a:pPr>
            <a:r>
              <a:rPr lang="fr-LU" dirty="0"/>
              <a:t>Une lecture inédite de la régence au prisme de la santé </a:t>
            </a:r>
          </a:p>
          <a:p>
            <a:r>
              <a:rPr lang="fr-LU" dirty="0"/>
              <a:t> Hypothèse(s) de recherche: théorisation de la fonction de gouvernante </a:t>
            </a:r>
          </a:p>
          <a:p>
            <a:pPr marL="285750" indent="-285750">
              <a:buFont typeface="Arial" panose="020B0604020202020204" pitchFamily="34" charset="0"/>
              <a:buChar char="•"/>
            </a:pPr>
            <a:r>
              <a:rPr lang="fr-LU" dirty="0"/>
              <a:t>Aveu d'épuisement physique : troubles physiologiques chroniques – exigences de la fonction (fatigue du pouvoir)</a:t>
            </a:r>
          </a:p>
          <a:p>
            <a:pPr marL="285750" indent="-285750">
              <a:buFont typeface="Arial" panose="020B0604020202020204" pitchFamily="34" charset="0"/>
              <a:buChar char="•"/>
            </a:pPr>
            <a:r>
              <a:rPr lang="fr-LU" i="1" dirty="0"/>
              <a:t>Praxis</a:t>
            </a:r>
            <a:r>
              <a:rPr lang="fr-LU" dirty="0"/>
              <a:t> : la santé comme artifice rhétorique – signal et temporisation (« maladie diplomatique »)</a:t>
            </a:r>
          </a:p>
        </p:txBody>
      </p:sp>
      <p:sp>
        <p:nvSpPr>
          <p:cNvPr id="5" name="Espace réservé du pied de page 4">
            <a:extLst>
              <a:ext uri="{FF2B5EF4-FFF2-40B4-BE49-F238E27FC236}">
                <a16:creationId xmlns:a16="http://schemas.microsoft.com/office/drawing/2014/main" id="{C27337B0-D3C5-51FB-0A18-6ABF4C5797EA}"/>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EA838EFB-ED47-754F-A080-68847F1C180A}"/>
              </a:ext>
            </a:extLst>
          </p:cNvPr>
          <p:cNvSpPr>
            <a:spLocks noGrp="1"/>
          </p:cNvSpPr>
          <p:nvPr>
            <p:ph type="sldNum" sz="quarter" idx="12"/>
          </p:nvPr>
        </p:nvSpPr>
        <p:spPr/>
        <p:txBody>
          <a:bodyPr/>
          <a:lstStyle/>
          <a:p>
            <a:pPr rtl="0"/>
            <a:fld id="{18D65601-5AE2-46FC-B138-694DDD2B510D}" type="slidenum">
              <a:rPr lang="fr-FR" noProof="0" smtClean="0"/>
              <a:pPr rtl="0"/>
              <a:t>3</a:t>
            </a:fld>
            <a:endParaRPr lang="fr-FR" noProof="0"/>
          </a:p>
        </p:txBody>
      </p:sp>
      <p:sp>
        <p:nvSpPr>
          <p:cNvPr id="7" name="Titre 6">
            <a:extLst>
              <a:ext uri="{FF2B5EF4-FFF2-40B4-BE49-F238E27FC236}">
                <a16:creationId xmlns:a16="http://schemas.microsoft.com/office/drawing/2014/main" id="{564A6EF2-1207-1428-6054-EBAD6FB6964E}"/>
              </a:ext>
            </a:extLst>
          </p:cNvPr>
          <p:cNvSpPr>
            <a:spLocks noGrp="1"/>
          </p:cNvSpPr>
          <p:nvPr>
            <p:ph type="title"/>
          </p:nvPr>
        </p:nvSpPr>
        <p:spPr>
          <a:xfrm>
            <a:off x="1816102" y="569622"/>
            <a:ext cx="8770440" cy="455560"/>
          </a:xfrm>
        </p:spPr>
        <p:txBody>
          <a:bodyPr/>
          <a:lstStyle/>
          <a:p>
            <a:pPr algn="ctr"/>
            <a:r>
              <a:rPr lang="fr-LU" dirty="0"/>
              <a:t>Un triptyque au cœur d’une investigation doctorale : pouvoir, corps (santé), médecine</a:t>
            </a:r>
            <a:endParaRPr lang="en-US" dirty="0"/>
          </a:p>
        </p:txBody>
      </p:sp>
    </p:spTree>
    <p:extLst>
      <p:ext uri="{BB962C8B-B14F-4D97-AF65-F5344CB8AC3E}">
        <p14:creationId xmlns:p14="http://schemas.microsoft.com/office/powerpoint/2010/main" val="180769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221514A-C3ED-451D-0256-35EF64C25709}"/>
              </a:ext>
            </a:extLst>
          </p:cNvPr>
          <p:cNvSpPr>
            <a:spLocks noGrp="1"/>
          </p:cNvSpPr>
          <p:nvPr>
            <p:ph sz="quarter" idx="15"/>
          </p:nvPr>
        </p:nvSpPr>
        <p:spPr>
          <a:xfrm>
            <a:off x="962777" y="1816266"/>
            <a:ext cx="5556453" cy="4905209"/>
          </a:xfrm>
        </p:spPr>
        <p:txBody>
          <a:bodyPr/>
          <a:lstStyle/>
          <a:p>
            <a:pPr marL="285750" indent="-285750">
              <a:spcAft>
                <a:spcPts val="0"/>
              </a:spcAft>
              <a:buFont typeface="Wingdings" panose="05000000000000000000" pitchFamily="2" charset="2"/>
              <a:buChar char="v"/>
            </a:pPr>
            <a:r>
              <a:rPr lang="fr-LU" b="1" dirty="0"/>
              <a:t>L’impossible impasse sur la médecine de cour </a:t>
            </a:r>
          </a:p>
          <a:p>
            <a:pPr marL="285750" indent="-285750">
              <a:spcAft>
                <a:spcPts val="0"/>
              </a:spcAft>
              <a:buFont typeface="Wingdings" panose="05000000000000000000" pitchFamily="2" charset="2"/>
              <a:buChar char="v"/>
            </a:pPr>
            <a:r>
              <a:rPr lang="fr-LU" b="1" dirty="0"/>
              <a:t>Des motivations d’ordre historiographique </a:t>
            </a:r>
          </a:p>
          <a:p>
            <a:pPr marL="285750" indent="-285750">
              <a:spcAft>
                <a:spcPts val="0"/>
              </a:spcAft>
              <a:buFont typeface="Arial" panose="020B0604020202020204" pitchFamily="34" charset="0"/>
              <a:buChar char="•"/>
            </a:pPr>
            <a:r>
              <a:rPr lang="fr-LU" dirty="0"/>
              <a:t>Temporelle : Période bourguignonne (Laurie Baveye)</a:t>
            </a:r>
          </a:p>
          <a:p>
            <a:pPr marL="285750" indent="-285750">
              <a:spcAft>
                <a:spcPts val="0"/>
              </a:spcAft>
              <a:buFont typeface="Arial" panose="020B0604020202020204" pitchFamily="34" charset="0"/>
              <a:buChar char="•"/>
            </a:pPr>
            <a:r>
              <a:rPr lang="fr-LU" dirty="0"/>
              <a:t>Géographique : La curie Habsbourg espagnole au XVIe siècle  (Elisa Andretta, Maria Rey </a:t>
            </a:r>
            <a:r>
              <a:rPr lang="fr-LU" dirty="0" err="1"/>
              <a:t>Bueno</a:t>
            </a:r>
            <a:r>
              <a:rPr lang="fr-LU" dirty="0"/>
              <a:t>) </a:t>
            </a:r>
          </a:p>
          <a:p>
            <a:pPr marL="285750" indent="-285750">
              <a:spcAft>
                <a:spcPts val="0"/>
              </a:spcAft>
              <a:buFont typeface="Arial" panose="020B0604020202020204" pitchFamily="34" charset="0"/>
              <a:buChar char="•"/>
            </a:pPr>
            <a:r>
              <a:rPr lang="fr-LU" dirty="0"/>
              <a:t>Thématique : La cour de Charles Quint </a:t>
            </a:r>
          </a:p>
          <a:p>
            <a:pPr>
              <a:spcAft>
                <a:spcPts val="0"/>
              </a:spcAft>
            </a:pPr>
            <a:r>
              <a:rPr lang="fr-LU" dirty="0">
                <a:sym typeface="Wingdings" panose="05000000000000000000" pitchFamily="2" charset="2"/>
              </a:rPr>
              <a:t> Effet de sources (inédit, dispersion, éclatement)</a:t>
            </a:r>
            <a:endParaRPr lang="fr-LU" dirty="0"/>
          </a:p>
          <a:p>
            <a:pPr marL="285750" indent="-285750">
              <a:spcAft>
                <a:spcPts val="0"/>
              </a:spcAft>
              <a:buFont typeface="Wingdings" panose="05000000000000000000" pitchFamily="2" charset="2"/>
              <a:buChar char="à"/>
            </a:pPr>
            <a:r>
              <a:rPr lang="en-US" dirty="0">
                <a:sym typeface="Wingdings" panose="05000000000000000000" pitchFamily="2" charset="2"/>
              </a:rPr>
              <a:t>La difficile subsistence de </a:t>
            </a:r>
            <a:r>
              <a:rPr lang="en-US" dirty="0" err="1">
                <a:sym typeface="Wingdings" panose="05000000000000000000" pitchFamily="2" charset="2"/>
              </a:rPr>
              <a:t>témoignages</a:t>
            </a:r>
            <a:r>
              <a:rPr lang="en-US" dirty="0">
                <a:sym typeface="Wingdings" panose="05000000000000000000" pitchFamily="2" charset="2"/>
              </a:rPr>
              <a:t> </a:t>
            </a:r>
            <a:r>
              <a:rPr lang="en-US" dirty="0" err="1">
                <a:sym typeface="Wingdings" panose="05000000000000000000" pitchFamily="2" charset="2"/>
              </a:rPr>
              <a:t>issus</a:t>
            </a:r>
            <a:r>
              <a:rPr lang="en-US" dirty="0">
                <a:sym typeface="Wingdings" panose="05000000000000000000" pitchFamily="2" charset="2"/>
              </a:rPr>
              <a:t> de la pratique </a:t>
            </a:r>
            <a:r>
              <a:rPr lang="en-US" dirty="0" err="1">
                <a:sym typeface="Wingdings" panose="05000000000000000000" pitchFamily="2" charset="2"/>
              </a:rPr>
              <a:t>médicale</a:t>
            </a:r>
            <a:r>
              <a:rPr lang="en-US" dirty="0">
                <a:sym typeface="Wingdings" panose="05000000000000000000" pitchFamily="2" charset="2"/>
              </a:rPr>
              <a:t> (des </a:t>
            </a:r>
            <a:r>
              <a:rPr lang="en-US" dirty="0" err="1">
                <a:sym typeface="Wingdings" panose="05000000000000000000" pitchFamily="2" charset="2"/>
              </a:rPr>
              <a:t>médecins</a:t>
            </a:r>
            <a:r>
              <a:rPr lang="en-US" dirty="0">
                <a:sym typeface="Wingdings" panose="05000000000000000000" pitchFamily="2" charset="2"/>
              </a:rPr>
              <a:t>)</a:t>
            </a:r>
          </a:p>
          <a:p>
            <a:pPr marL="285750" indent="-285750">
              <a:spcAft>
                <a:spcPts val="0"/>
              </a:spcAft>
              <a:buFont typeface="Wingdings" panose="05000000000000000000" pitchFamily="2" charset="2"/>
              <a:buChar char="v"/>
            </a:pPr>
            <a:r>
              <a:rPr lang="en-US" b="1" dirty="0" err="1"/>
              <a:t>Méthode</a:t>
            </a:r>
            <a:r>
              <a:rPr lang="en-US" b="1" dirty="0"/>
              <a:t> </a:t>
            </a:r>
          </a:p>
          <a:p>
            <a:pPr marL="285750" indent="-285750">
              <a:spcAft>
                <a:spcPts val="0"/>
              </a:spcAft>
              <a:buFont typeface="Arial" panose="020B0604020202020204" pitchFamily="34" charset="0"/>
              <a:buChar char="•"/>
            </a:pPr>
            <a:r>
              <a:rPr lang="en-US" dirty="0"/>
              <a:t>Une étude significative sur la </a:t>
            </a:r>
            <a:r>
              <a:rPr lang="en-US" dirty="0" err="1"/>
              <a:t>cour</a:t>
            </a:r>
            <a:r>
              <a:rPr lang="en-US" dirty="0"/>
              <a:t> de Marie de </a:t>
            </a:r>
            <a:r>
              <a:rPr lang="en-US" dirty="0" err="1"/>
              <a:t>Hongrie</a:t>
            </a:r>
            <a:r>
              <a:rPr lang="en-US" dirty="0"/>
              <a:t> (Jacqueline </a:t>
            </a:r>
            <a:r>
              <a:rPr lang="en-US" dirty="0" err="1"/>
              <a:t>Kerkhoff</a:t>
            </a:r>
            <a:r>
              <a:rPr lang="en-US" dirty="0"/>
              <a:t>, 2008)</a:t>
            </a:r>
          </a:p>
          <a:p>
            <a:pPr marL="285750" indent="-285750">
              <a:spcAft>
                <a:spcPts val="0"/>
              </a:spcAft>
              <a:buFont typeface="Arial" panose="020B0604020202020204" pitchFamily="34" charset="0"/>
              <a:buChar char="•"/>
            </a:pPr>
            <a:r>
              <a:rPr lang="en-US" dirty="0"/>
              <a:t>La </a:t>
            </a:r>
            <a:r>
              <a:rPr lang="en-US" dirty="0" err="1"/>
              <a:t>collecte</a:t>
            </a:r>
            <a:r>
              <a:rPr lang="en-US" dirty="0"/>
              <a:t> </a:t>
            </a:r>
            <a:r>
              <a:rPr lang="en-US" dirty="0" err="1"/>
              <a:t>systématique</a:t>
            </a:r>
            <a:r>
              <a:rPr lang="en-US" dirty="0"/>
              <a:t> de </a:t>
            </a:r>
            <a:r>
              <a:rPr lang="en-US" dirty="0" err="1"/>
              <a:t>l’inédit</a:t>
            </a:r>
            <a:r>
              <a:rPr lang="en-US" dirty="0"/>
              <a:t> (</a:t>
            </a:r>
            <a:r>
              <a:rPr lang="en-US" dirty="0" err="1"/>
              <a:t>Bruxelles</a:t>
            </a:r>
            <a:r>
              <a:rPr lang="en-US" dirty="0"/>
              <a:t>, Lille, Vienne et Simancas) </a:t>
            </a:r>
          </a:p>
          <a:p>
            <a:pPr marL="285750" indent="-285750">
              <a:spcAft>
                <a:spcPts val="0"/>
              </a:spcAft>
              <a:buFont typeface="Arial" panose="020B0604020202020204" pitchFamily="34" charset="0"/>
              <a:buChar char="•"/>
            </a:pPr>
            <a:r>
              <a:rPr lang="en-US" dirty="0"/>
              <a:t>Une “</a:t>
            </a:r>
            <a:r>
              <a:rPr lang="en-US" dirty="0" err="1"/>
              <a:t>polyphonie</a:t>
            </a:r>
            <a:r>
              <a:rPr lang="en-US" dirty="0"/>
              <a:t> des </a:t>
            </a:r>
            <a:r>
              <a:rPr lang="en-US" dirty="0" err="1"/>
              <a:t>voix</a:t>
            </a:r>
            <a:r>
              <a:rPr lang="en-US" dirty="0"/>
              <a:t> du passé”: </a:t>
            </a:r>
            <a:r>
              <a:rPr lang="en-US" dirty="0" err="1"/>
              <a:t>correspondance</a:t>
            </a:r>
            <a:r>
              <a:rPr lang="en-US" dirty="0"/>
              <a:t>, </a:t>
            </a:r>
            <a:r>
              <a:rPr lang="en-US" dirty="0" err="1"/>
              <a:t>comptabilité</a:t>
            </a:r>
            <a:r>
              <a:rPr lang="en-US" dirty="0"/>
              <a:t> et </a:t>
            </a:r>
            <a:r>
              <a:rPr lang="en-US" dirty="0" err="1"/>
              <a:t>normes</a:t>
            </a:r>
            <a:r>
              <a:rPr lang="en-US" dirty="0"/>
              <a:t> </a:t>
            </a:r>
            <a:r>
              <a:rPr lang="en-US" dirty="0" err="1"/>
              <a:t>curiales</a:t>
            </a:r>
            <a:r>
              <a:rPr lang="en-US" dirty="0"/>
              <a:t>, relations </a:t>
            </a:r>
            <a:r>
              <a:rPr lang="en-US" dirty="0" err="1"/>
              <a:t>d’ambassadeurs</a:t>
            </a:r>
            <a:endParaRPr lang="en-US" dirty="0"/>
          </a:p>
          <a:p>
            <a:pPr marL="285750" indent="-285750">
              <a:spcAft>
                <a:spcPts val="0"/>
              </a:spcAft>
              <a:buFont typeface="Arial" panose="020B0604020202020204" pitchFamily="34" charset="0"/>
              <a:buChar char="•"/>
            </a:pPr>
            <a:r>
              <a:rPr lang="en-US" dirty="0" err="1"/>
              <a:t>Prosopographie</a:t>
            </a:r>
            <a:r>
              <a:rPr lang="en-US" dirty="0"/>
              <a:t> des </a:t>
            </a:r>
            <a:r>
              <a:rPr lang="en-US" dirty="0" err="1"/>
              <a:t>médecins</a:t>
            </a:r>
            <a:r>
              <a:rPr lang="en-US" dirty="0"/>
              <a:t> de la </a:t>
            </a:r>
            <a:r>
              <a:rPr lang="en-US" dirty="0" err="1"/>
              <a:t>cour</a:t>
            </a:r>
            <a:r>
              <a:rPr lang="en-US" dirty="0"/>
              <a:t>  </a:t>
            </a:r>
          </a:p>
          <a:p>
            <a:pPr marL="285750" indent="-285750">
              <a:spcAft>
                <a:spcPts val="0"/>
              </a:spcAft>
              <a:buFont typeface="Wingdings" panose="05000000000000000000" pitchFamily="2" charset="2"/>
              <a:buChar char="v"/>
            </a:pPr>
            <a:r>
              <a:rPr lang="en-US" dirty="0" err="1"/>
              <a:t>Objectifs</a:t>
            </a:r>
            <a:endParaRPr lang="en-US" dirty="0"/>
          </a:p>
          <a:p>
            <a:pPr marL="285750" indent="-285750">
              <a:spcAft>
                <a:spcPts val="0"/>
              </a:spcAft>
              <a:buFont typeface="Arial" panose="020B0604020202020204" pitchFamily="34" charset="0"/>
              <a:buChar char="•"/>
            </a:pPr>
            <a:r>
              <a:rPr lang="en-US" dirty="0" err="1"/>
              <a:t>Appréhender</a:t>
            </a:r>
            <a:r>
              <a:rPr lang="en-US" dirty="0"/>
              <a:t> </a:t>
            </a:r>
            <a:r>
              <a:rPr lang="en-US" dirty="0" err="1"/>
              <a:t>l’environnement</a:t>
            </a:r>
            <a:r>
              <a:rPr lang="en-US" dirty="0"/>
              <a:t> </a:t>
            </a:r>
            <a:r>
              <a:rPr lang="en-US" dirty="0" err="1"/>
              <a:t>médical</a:t>
            </a:r>
            <a:r>
              <a:rPr lang="en-US" dirty="0"/>
              <a:t> de la </a:t>
            </a:r>
            <a:r>
              <a:rPr lang="en-US" dirty="0" err="1"/>
              <a:t>cour</a:t>
            </a:r>
            <a:endParaRPr lang="en-US" dirty="0"/>
          </a:p>
          <a:p>
            <a:pPr>
              <a:spcAft>
                <a:spcPts val="0"/>
              </a:spcAft>
            </a:pPr>
            <a:endParaRPr lang="en-US" dirty="0"/>
          </a:p>
        </p:txBody>
      </p:sp>
      <p:sp>
        <p:nvSpPr>
          <p:cNvPr id="5" name="Espace réservé du pied de page 4">
            <a:extLst>
              <a:ext uri="{FF2B5EF4-FFF2-40B4-BE49-F238E27FC236}">
                <a16:creationId xmlns:a16="http://schemas.microsoft.com/office/drawing/2014/main" id="{61C25AEA-709C-CBAF-8F11-A9ACC08B0C77}"/>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893BA4E5-8337-87AD-ECCE-DF5909A2B711}"/>
              </a:ext>
            </a:extLst>
          </p:cNvPr>
          <p:cNvSpPr>
            <a:spLocks noGrp="1"/>
          </p:cNvSpPr>
          <p:nvPr>
            <p:ph type="sldNum" sz="quarter" idx="12"/>
          </p:nvPr>
        </p:nvSpPr>
        <p:spPr/>
        <p:txBody>
          <a:bodyPr/>
          <a:lstStyle/>
          <a:p>
            <a:pPr rtl="0"/>
            <a:fld id="{18D65601-5AE2-46FC-B138-694DDD2B510D}" type="slidenum">
              <a:rPr lang="fr-FR" noProof="0" smtClean="0"/>
              <a:pPr rtl="0"/>
              <a:t>4</a:t>
            </a:fld>
            <a:endParaRPr lang="fr-FR" noProof="0"/>
          </a:p>
        </p:txBody>
      </p:sp>
      <p:sp>
        <p:nvSpPr>
          <p:cNvPr id="7" name="Titre 6">
            <a:extLst>
              <a:ext uri="{FF2B5EF4-FFF2-40B4-BE49-F238E27FC236}">
                <a16:creationId xmlns:a16="http://schemas.microsoft.com/office/drawing/2014/main" id="{C471C51B-4590-ADC1-DFC4-F3B5961FD784}"/>
              </a:ext>
            </a:extLst>
          </p:cNvPr>
          <p:cNvSpPr>
            <a:spLocks noGrp="1"/>
          </p:cNvSpPr>
          <p:nvPr>
            <p:ph type="title"/>
          </p:nvPr>
        </p:nvSpPr>
        <p:spPr>
          <a:xfrm>
            <a:off x="1585282" y="565554"/>
            <a:ext cx="8827120" cy="469476"/>
          </a:xfrm>
        </p:spPr>
        <p:txBody>
          <a:bodyPr/>
          <a:lstStyle/>
          <a:p>
            <a:pPr algn="ctr"/>
            <a:r>
              <a:rPr lang="fr-LU" dirty="0"/>
              <a:t>Pour une histoire de la médecine de cour dans les anciens Pays-Bas (XVIe siècle)</a:t>
            </a:r>
            <a:endParaRPr lang="en-US" dirty="0"/>
          </a:p>
        </p:txBody>
      </p:sp>
      <p:graphicFrame>
        <p:nvGraphicFramePr>
          <p:cNvPr id="9" name="Tableau 9">
            <a:extLst>
              <a:ext uri="{FF2B5EF4-FFF2-40B4-BE49-F238E27FC236}">
                <a16:creationId xmlns:a16="http://schemas.microsoft.com/office/drawing/2014/main" id="{27EEC755-963D-E8D3-4FBF-F111547728E9}"/>
              </a:ext>
            </a:extLst>
          </p:cNvPr>
          <p:cNvGraphicFramePr>
            <a:graphicFrameLocks noGrp="1"/>
          </p:cNvGraphicFramePr>
          <p:nvPr>
            <p:extLst>
              <p:ext uri="{D42A27DB-BD31-4B8C-83A1-F6EECF244321}">
                <p14:modId xmlns:p14="http://schemas.microsoft.com/office/powerpoint/2010/main" val="1931815805"/>
              </p:ext>
            </p:extLst>
          </p:nvPr>
        </p:nvGraphicFramePr>
        <p:xfrm>
          <a:off x="6527003" y="2468328"/>
          <a:ext cx="4953298" cy="3235960"/>
        </p:xfrm>
        <a:graphic>
          <a:graphicData uri="http://schemas.openxmlformats.org/drawingml/2006/table">
            <a:tbl>
              <a:tblPr firstRow="1" bandRow="1">
                <a:tableStyleId>{5C22544A-7EE6-4342-B048-85BDC9FD1C3A}</a:tableStyleId>
              </a:tblPr>
              <a:tblGrid>
                <a:gridCol w="4953298">
                  <a:extLst>
                    <a:ext uri="{9D8B030D-6E8A-4147-A177-3AD203B41FA5}">
                      <a16:colId xmlns:a16="http://schemas.microsoft.com/office/drawing/2014/main" val="3175649148"/>
                    </a:ext>
                  </a:extLst>
                </a:gridCol>
              </a:tblGrid>
              <a:tr h="370840">
                <a:tc>
                  <a:txBody>
                    <a:bodyPr/>
                    <a:lstStyle/>
                    <a:p>
                      <a:r>
                        <a:rPr lang="fr-LU" dirty="0"/>
                        <a:t>Questionnaire prosopographique</a:t>
                      </a:r>
                      <a:endParaRPr lang="en-US" dirty="0"/>
                    </a:p>
                  </a:txBody>
                  <a:tcPr/>
                </a:tc>
                <a:extLst>
                  <a:ext uri="{0D108BD9-81ED-4DB2-BD59-A6C34878D82A}">
                    <a16:rowId xmlns:a16="http://schemas.microsoft.com/office/drawing/2014/main" val="2636998245"/>
                  </a:ext>
                </a:extLst>
              </a:tr>
              <a:tr h="370840">
                <a:tc>
                  <a:txBody>
                    <a:bodyPr/>
                    <a:lstStyle/>
                    <a:p>
                      <a:r>
                        <a:rPr lang="fr-LU" dirty="0"/>
                        <a:t>Âge </a:t>
                      </a:r>
                      <a:endParaRPr lang="en-US" dirty="0"/>
                    </a:p>
                  </a:txBody>
                  <a:tcPr/>
                </a:tc>
                <a:extLst>
                  <a:ext uri="{0D108BD9-81ED-4DB2-BD59-A6C34878D82A}">
                    <a16:rowId xmlns:a16="http://schemas.microsoft.com/office/drawing/2014/main" val="2299937868"/>
                  </a:ext>
                </a:extLst>
              </a:tr>
              <a:tr h="370840">
                <a:tc>
                  <a:txBody>
                    <a:bodyPr/>
                    <a:lstStyle/>
                    <a:p>
                      <a:r>
                        <a:rPr lang="fr-LU" dirty="0"/>
                        <a:t>Années de vie </a:t>
                      </a:r>
                      <a:endParaRPr lang="en-US" dirty="0"/>
                    </a:p>
                  </a:txBody>
                  <a:tcPr/>
                </a:tc>
                <a:extLst>
                  <a:ext uri="{0D108BD9-81ED-4DB2-BD59-A6C34878D82A}">
                    <a16:rowId xmlns:a16="http://schemas.microsoft.com/office/drawing/2014/main" val="2498251936"/>
                  </a:ext>
                </a:extLst>
              </a:tr>
              <a:tr h="370840">
                <a:tc>
                  <a:txBody>
                    <a:bodyPr/>
                    <a:lstStyle/>
                    <a:p>
                      <a:r>
                        <a:rPr lang="fr-LU" dirty="0"/>
                        <a:t>Origine géographique</a:t>
                      </a:r>
                      <a:endParaRPr lang="en-US" dirty="0"/>
                    </a:p>
                  </a:txBody>
                  <a:tcPr/>
                </a:tc>
                <a:extLst>
                  <a:ext uri="{0D108BD9-81ED-4DB2-BD59-A6C34878D82A}">
                    <a16:rowId xmlns:a16="http://schemas.microsoft.com/office/drawing/2014/main" val="2666832046"/>
                  </a:ext>
                </a:extLst>
              </a:tr>
              <a:tr h="370840">
                <a:tc>
                  <a:txBody>
                    <a:bodyPr/>
                    <a:lstStyle/>
                    <a:p>
                      <a:r>
                        <a:rPr lang="fr-LU" dirty="0"/>
                        <a:t>Origine sociale </a:t>
                      </a:r>
                      <a:endParaRPr lang="en-US" dirty="0"/>
                    </a:p>
                  </a:txBody>
                  <a:tcPr/>
                </a:tc>
                <a:extLst>
                  <a:ext uri="{0D108BD9-81ED-4DB2-BD59-A6C34878D82A}">
                    <a16:rowId xmlns:a16="http://schemas.microsoft.com/office/drawing/2014/main" val="1698816305"/>
                  </a:ext>
                </a:extLst>
              </a:tr>
              <a:tr h="370840">
                <a:tc>
                  <a:txBody>
                    <a:bodyPr/>
                    <a:lstStyle/>
                    <a:p>
                      <a:r>
                        <a:rPr lang="fr-LU" dirty="0"/>
                        <a:t>Formation / Parcours </a:t>
                      </a:r>
                      <a:endParaRPr lang="en-US" dirty="0"/>
                    </a:p>
                  </a:txBody>
                  <a:tcPr/>
                </a:tc>
                <a:extLst>
                  <a:ext uri="{0D108BD9-81ED-4DB2-BD59-A6C34878D82A}">
                    <a16:rowId xmlns:a16="http://schemas.microsoft.com/office/drawing/2014/main" val="1866453764"/>
                  </a:ext>
                </a:extLst>
              </a:tr>
              <a:tr h="370840">
                <a:tc>
                  <a:txBody>
                    <a:bodyPr/>
                    <a:lstStyle/>
                    <a:p>
                      <a:r>
                        <a:rPr lang="fr-LU" dirty="0"/>
                        <a:t>Activités médicales connues / identifiées</a:t>
                      </a:r>
                      <a:endParaRPr lang="en-US" dirty="0"/>
                    </a:p>
                  </a:txBody>
                  <a:tcPr/>
                </a:tc>
                <a:extLst>
                  <a:ext uri="{0D108BD9-81ED-4DB2-BD59-A6C34878D82A}">
                    <a16:rowId xmlns:a16="http://schemas.microsoft.com/office/drawing/2014/main" val="4194786130"/>
                  </a:ext>
                </a:extLst>
              </a:tr>
              <a:tr h="370840">
                <a:tc>
                  <a:txBody>
                    <a:bodyPr/>
                    <a:lstStyle/>
                    <a:p>
                      <a:r>
                        <a:rPr lang="fr-LU" dirty="0"/>
                        <a:t>Production littéraire / Scientifique (spécialisation)</a:t>
                      </a:r>
                      <a:endParaRPr lang="en-US" dirty="0"/>
                    </a:p>
                  </a:txBody>
                  <a:tcPr/>
                </a:tc>
                <a:extLst>
                  <a:ext uri="{0D108BD9-81ED-4DB2-BD59-A6C34878D82A}">
                    <a16:rowId xmlns:a16="http://schemas.microsoft.com/office/drawing/2014/main" val="3304623533"/>
                  </a:ext>
                </a:extLst>
              </a:tr>
            </a:tbl>
          </a:graphicData>
        </a:graphic>
      </p:graphicFrame>
    </p:spTree>
    <p:extLst>
      <p:ext uri="{BB962C8B-B14F-4D97-AF65-F5344CB8AC3E}">
        <p14:creationId xmlns:p14="http://schemas.microsoft.com/office/powerpoint/2010/main" val="1444095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6AF5171D-9CA8-A6BF-D69F-C3B19DC428F5}"/>
              </a:ext>
            </a:extLst>
          </p:cNvPr>
          <p:cNvSpPr>
            <a:spLocks noGrp="1"/>
          </p:cNvSpPr>
          <p:nvPr>
            <p:ph type="dt" sz="half" idx="10"/>
          </p:nvPr>
        </p:nvSpPr>
        <p:spPr/>
        <p:txBody>
          <a:bodyPr/>
          <a:lstStyle/>
          <a:p>
            <a:pPr rtl="0"/>
            <a:r>
              <a:rPr lang="fr-FR" noProof="0"/>
              <a:t>8/05/20XX</a:t>
            </a:r>
          </a:p>
        </p:txBody>
      </p:sp>
      <p:sp>
        <p:nvSpPr>
          <p:cNvPr id="4" name="Espace réservé du pied de page 3">
            <a:extLst>
              <a:ext uri="{FF2B5EF4-FFF2-40B4-BE49-F238E27FC236}">
                <a16:creationId xmlns:a16="http://schemas.microsoft.com/office/drawing/2014/main" id="{69C05EEF-A893-2B9B-702C-7FDE1B016A6C}"/>
              </a:ext>
            </a:extLst>
          </p:cNvPr>
          <p:cNvSpPr>
            <a:spLocks noGrp="1"/>
          </p:cNvSpPr>
          <p:nvPr>
            <p:ph type="ftr" sz="quarter" idx="11"/>
          </p:nvPr>
        </p:nvSpPr>
        <p:spPr/>
        <p:txBody>
          <a:bodyPr/>
          <a:lstStyle/>
          <a:p>
            <a:pPr rtl="0"/>
            <a:r>
              <a:rPr lang="fr-FR" noProof="0" dirty="0"/>
              <a:t>Pouvoir et santé. Du Moyen Âge aux Temps Modernes (Xe-XVIIIe siècles)</a:t>
            </a:r>
          </a:p>
        </p:txBody>
      </p:sp>
      <p:sp>
        <p:nvSpPr>
          <p:cNvPr id="5" name="Espace réservé du numéro de diapositive 4">
            <a:extLst>
              <a:ext uri="{FF2B5EF4-FFF2-40B4-BE49-F238E27FC236}">
                <a16:creationId xmlns:a16="http://schemas.microsoft.com/office/drawing/2014/main" id="{545C8E8A-B0B6-F985-B154-A21270754D1D}"/>
              </a:ext>
            </a:extLst>
          </p:cNvPr>
          <p:cNvSpPr>
            <a:spLocks noGrp="1"/>
          </p:cNvSpPr>
          <p:nvPr>
            <p:ph type="sldNum" sz="quarter" idx="12"/>
          </p:nvPr>
        </p:nvSpPr>
        <p:spPr/>
        <p:txBody>
          <a:bodyPr/>
          <a:lstStyle/>
          <a:p>
            <a:pPr rtl="0"/>
            <a:fld id="{18D65601-5AE2-46FC-B138-694DDD2B510D}" type="slidenum">
              <a:rPr lang="fr-FR" noProof="0" smtClean="0"/>
              <a:pPr rtl="0"/>
              <a:t>5</a:t>
            </a:fld>
            <a:endParaRPr lang="fr-FR" noProof="0"/>
          </a:p>
        </p:txBody>
      </p:sp>
      <p:sp>
        <p:nvSpPr>
          <p:cNvPr id="8" name="Titre 7">
            <a:extLst>
              <a:ext uri="{FF2B5EF4-FFF2-40B4-BE49-F238E27FC236}">
                <a16:creationId xmlns:a16="http://schemas.microsoft.com/office/drawing/2014/main" id="{5E56BCAE-C114-CD4A-2B90-D3DE5C50E1B4}"/>
              </a:ext>
            </a:extLst>
          </p:cNvPr>
          <p:cNvSpPr>
            <a:spLocks noGrp="1"/>
          </p:cNvSpPr>
          <p:nvPr>
            <p:ph type="title"/>
          </p:nvPr>
        </p:nvSpPr>
        <p:spPr>
          <a:xfrm>
            <a:off x="423861" y="866920"/>
            <a:ext cx="7782369" cy="3538826"/>
          </a:xfrm>
        </p:spPr>
        <p:txBody>
          <a:bodyPr/>
          <a:lstStyle/>
          <a:p>
            <a:r>
              <a:rPr lang="fr-LU" b="1" dirty="0"/>
              <a:t>La maison médicale de Marie de Hongrie : Aperçu général</a:t>
            </a:r>
            <a:endParaRPr lang="en-US" b="1" dirty="0"/>
          </a:p>
        </p:txBody>
      </p:sp>
    </p:spTree>
    <p:extLst>
      <p:ext uri="{BB962C8B-B14F-4D97-AF65-F5344CB8AC3E}">
        <p14:creationId xmlns:p14="http://schemas.microsoft.com/office/powerpoint/2010/main" val="3427946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E87AA41-E9EB-995F-8146-597464FD64F7}"/>
              </a:ext>
            </a:extLst>
          </p:cNvPr>
          <p:cNvSpPr>
            <a:spLocks noGrp="1"/>
          </p:cNvSpPr>
          <p:nvPr>
            <p:ph sz="quarter" idx="15"/>
          </p:nvPr>
        </p:nvSpPr>
        <p:spPr>
          <a:xfrm>
            <a:off x="875777" y="2081263"/>
            <a:ext cx="4829454" cy="4545368"/>
          </a:xfrm>
        </p:spPr>
        <p:txBody>
          <a:bodyPr/>
          <a:lstStyle/>
          <a:p>
            <a:pPr marL="285750" indent="-285750">
              <a:buFont typeface="Wingdings" panose="05000000000000000000" pitchFamily="2" charset="2"/>
              <a:buChar char="v"/>
            </a:pPr>
            <a:r>
              <a:rPr lang="fr-LU" dirty="0"/>
              <a:t>Alexandre Lunel : « ensemble des praticiens titulaires d’un office à la cour auprès du dirigeant lui-même ou de ses proches » </a:t>
            </a:r>
          </a:p>
          <a:p>
            <a:pPr marL="285750" indent="-285750">
              <a:buFont typeface="Wingdings" panose="05000000000000000000" pitchFamily="2" charset="2"/>
              <a:buChar char="v"/>
            </a:pPr>
            <a:r>
              <a:rPr lang="fr-LU" dirty="0"/>
              <a:t>La comptabilité curiale : </a:t>
            </a:r>
          </a:p>
          <a:p>
            <a:pPr marL="285750" indent="-285750">
              <a:buFont typeface="Arial" panose="020B0604020202020204" pitchFamily="34" charset="0"/>
              <a:buChar char="•"/>
            </a:pPr>
            <a:r>
              <a:rPr lang="fr-LU" dirty="0"/>
              <a:t>États journaliers de l’hôtel (Kerkhoff-Jules </a:t>
            </a:r>
            <a:r>
              <a:rPr lang="fr-LU" dirty="0" err="1"/>
              <a:t>Finot</a:t>
            </a:r>
            <a:r>
              <a:rPr lang="fr-LU" dirty="0"/>
              <a:t>) et comptes annuels des dépenses et recettes (Lille, 1532-1540)</a:t>
            </a:r>
          </a:p>
          <a:p>
            <a:pPr marL="285750" indent="-285750">
              <a:buFont typeface="Wingdings" panose="05000000000000000000" pitchFamily="2" charset="2"/>
              <a:buChar char="v"/>
            </a:pPr>
            <a:r>
              <a:rPr lang="fr-LU" dirty="0"/>
              <a:t>Sources normatives curiales : </a:t>
            </a:r>
          </a:p>
          <a:p>
            <a:pPr marL="285750" indent="-285750">
              <a:buFont typeface="Arial" panose="020B0604020202020204" pitchFamily="34" charset="0"/>
              <a:buChar char="•"/>
            </a:pPr>
            <a:r>
              <a:rPr lang="fr-LU" dirty="0"/>
              <a:t>Les lettres patentes de nomination et de commission (entrée en fonction/départ – nom – origine – fonction – revenus annuels/journaliers – droits et obligations) </a:t>
            </a:r>
            <a:endParaRPr lang="en-US" dirty="0"/>
          </a:p>
        </p:txBody>
      </p:sp>
      <p:sp>
        <p:nvSpPr>
          <p:cNvPr id="5" name="Espace réservé du pied de page 4">
            <a:extLst>
              <a:ext uri="{FF2B5EF4-FFF2-40B4-BE49-F238E27FC236}">
                <a16:creationId xmlns:a16="http://schemas.microsoft.com/office/drawing/2014/main" id="{B98CDF6E-E3B7-7873-7FCE-9F66385237EC}"/>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31E29C59-845B-8FD4-6D9A-145F165F5694}"/>
              </a:ext>
            </a:extLst>
          </p:cNvPr>
          <p:cNvSpPr>
            <a:spLocks noGrp="1"/>
          </p:cNvSpPr>
          <p:nvPr>
            <p:ph type="sldNum" sz="quarter" idx="12"/>
          </p:nvPr>
        </p:nvSpPr>
        <p:spPr/>
        <p:txBody>
          <a:bodyPr/>
          <a:lstStyle/>
          <a:p>
            <a:pPr rtl="0"/>
            <a:fld id="{18D65601-5AE2-46FC-B138-694DDD2B510D}" type="slidenum">
              <a:rPr lang="fr-FR" noProof="0" smtClean="0"/>
              <a:pPr rtl="0"/>
              <a:t>6</a:t>
            </a:fld>
            <a:endParaRPr lang="fr-FR" noProof="0"/>
          </a:p>
        </p:txBody>
      </p:sp>
      <p:sp>
        <p:nvSpPr>
          <p:cNvPr id="7" name="Titre 6">
            <a:extLst>
              <a:ext uri="{FF2B5EF4-FFF2-40B4-BE49-F238E27FC236}">
                <a16:creationId xmlns:a16="http://schemas.microsoft.com/office/drawing/2014/main" id="{8656F309-A347-47AC-3778-A6DE171EDBC5}"/>
              </a:ext>
            </a:extLst>
          </p:cNvPr>
          <p:cNvSpPr>
            <a:spLocks noGrp="1"/>
          </p:cNvSpPr>
          <p:nvPr>
            <p:ph type="title"/>
          </p:nvPr>
        </p:nvSpPr>
        <p:spPr>
          <a:xfrm>
            <a:off x="1018215" y="461818"/>
            <a:ext cx="6874034" cy="749976"/>
          </a:xfrm>
        </p:spPr>
        <p:txBody>
          <a:bodyPr/>
          <a:lstStyle/>
          <a:p>
            <a:pPr algn="ctr"/>
            <a:r>
              <a:rPr lang="fr-LU" dirty="0"/>
              <a:t>Un concept et des sources essentiels à l’identification des acteurs </a:t>
            </a:r>
            <a:endParaRPr lang="en-US" dirty="0"/>
          </a:p>
        </p:txBody>
      </p:sp>
      <p:grpSp>
        <p:nvGrpSpPr>
          <p:cNvPr id="13" name="Groupe 12">
            <a:extLst>
              <a:ext uri="{FF2B5EF4-FFF2-40B4-BE49-F238E27FC236}">
                <a16:creationId xmlns:a16="http://schemas.microsoft.com/office/drawing/2014/main" id="{00DFBB75-BAE1-4473-F953-D07FCC368963}"/>
              </a:ext>
            </a:extLst>
          </p:cNvPr>
          <p:cNvGrpSpPr/>
          <p:nvPr/>
        </p:nvGrpSpPr>
        <p:grpSpPr>
          <a:xfrm>
            <a:off x="6550552" y="4118214"/>
            <a:ext cx="5199269" cy="2420698"/>
            <a:chOff x="5973028" y="3287484"/>
            <a:chExt cx="5199269" cy="2420698"/>
          </a:xfrm>
        </p:grpSpPr>
        <p:pic>
          <p:nvPicPr>
            <p:cNvPr id="11" name="Image 10">
              <a:extLst>
                <a:ext uri="{FF2B5EF4-FFF2-40B4-BE49-F238E27FC236}">
                  <a16:creationId xmlns:a16="http://schemas.microsoft.com/office/drawing/2014/main" id="{DF2F5539-1EC0-ECBD-9554-4A711C4E7E76}"/>
                </a:ext>
              </a:extLst>
            </p:cNvPr>
            <p:cNvPicPr>
              <a:picLocks noChangeAspect="1"/>
            </p:cNvPicPr>
            <p:nvPr/>
          </p:nvPicPr>
          <p:blipFill rotWithShape="1">
            <a:blip r:embed="rId2"/>
            <a:srcRect l="6911" t="14820" r="6812" b="39474"/>
            <a:stretch/>
          </p:blipFill>
          <p:spPr>
            <a:xfrm rot="21336250">
              <a:off x="5973028" y="3642454"/>
              <a:ext cx="5199269" cy="2065728"/>
            </a:xfrm>
            <a:prstGeom prst="rect">
              <a:avLst/>
            </a:prstGeom>
          </p:spPr>
        </p:pic>
        <p:sp>
          <p:nvSpPr>
            <p:cNvPr id="12" name="Rectangle 11">
              <a:extLst>
                <a:ext uri="{FF2B5EF4-FFF2-40B4-BE49-F238E27FC236}">
                  <a16:creationId xmlns:a16="http://schemas.microsoft.com/office/drawing/2014/main" id="{BEB27BAB-5F3A-EFCC-B562-C4F546098325}"/>
                </a:ext>
              </a:extLst>
            </p:cNvPr>
            <p:cNvSpPr/>
            <p:nvPr/>
          </p:nvSpPr>
          <p:spPr>
            <a:xfrm>
              <a:off x="6915705" y="3287484"/>
              <a:ext cx="4199137" cy="471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pic>
        <p:nvPicPr>
          <p:cNvPr id="9" name="Image 8">
            <a:extLst>
              <a:ext uri="{FF2B5EF4-FFF2-40B4-BE49-F238E27FC236}">
                <a16:creationId xmlns:a16="http://schemas.microsoft.com/office/drawing/2014/main" id="{28ADBA45-4556-25C5-93F7-B94F41208A74}"/>
              </a:ext>
            </a:extLst>
          </p:cNvPr>
          <p:cNvPicPr>
            <a:picLocks noChangeAspect="1"/>
          </p:cNvPicPr>
          <p:nvPr/>
        </p:nvPicPr>
        <p:blipFill>
          <a:blip r:embed="rId3"/>
          <a:stretch>
            <a:fillRect/>
          </a:stretch>
        </p:blipFill>
        <p:spPr>
          <a:xfrm>
            <a:off x="6732933" y="1629299"/>
            <a:ext cx="4199138" cy="2738969"/>
          </a:xfrm>
          <a:prstGeom prst="rect">
            <a:avLst/>
          </a:prstGeom>
        </p:spPr>
      </p:pic>
    </p:spTree>
    <p:extLst>
      <p:ext uri="{BB962C8B-B14F-4D97-AF65-F5344CB8AC3E}">
        <p14:creationId xmlns:p14="http://schemas.microsoft.com/office/powerpoint/2010/main" val="70757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A070AD4-8974-8173-6024-161279BFEB63}"/>
              </a:ext>
            </a:extLst>
          </p:cNvPr>
          <p:cNvSpPr>
            <a:spLocks noGrp="1"/>
          </p:cNvSpPr>
          <p:nvPr>
            <p:ph type="sldNum" sz="quarter" idx="12"/>
          </p:nvPr>
        </p:nvSpPr>
        <p:spPr/>
        <p:txBody>
          <a:bodyPr/>
          <a:lstStyle/>
          <a:p>
            <a:pPr rtl="0"/>
            <a:fld id="{18D65601-5AE2-46FC-B138-694DDD2B510D}" type="slidenum">
              <a:rPr lang="fr-FR" noProof="0" smtClean="0"/>
              <a:t>7</a:t>
            </a:fld>
            <a:endParaRPr lang="fr-FR" noProof="0"/>
          </a:p>
        </p:txBody>
      </p:sp>
      <p:graphicFrame>
        <p:nvGraphicFramePr>
          <p:cNvPr id="8" name="Tableau 7">
            <a:extLst>
              <a:ext uri="{FF2B5EF4-FFF2-40B4-BE49-F238E27FC236}">
                <a16:creationId xmlns:a16="http://schemas.microsoft.com/office/drawing/2014/main" id="{5960DFD0-DF8D-D48C-64EA-9987D5E14CC2}"/>
              </a:ext>
            </a:extLst>
          </p:cNvPr>
          <p:cNvGraphicFramePr>
            <a:graphicFrameLocks noGrp="1"/>
          </p:cNvGraphicFramePr>
          <p:nvPr>
            <p:extLst>
              <p:ext uri="{D42A27DB-BD31-4B8C-83A1-F6EECF244321}">
                <p14:modId xmlns:p14="http://schemas.microsoft.com/office/powerpoint/2010/main" val="2504113975"/>
              </p:ext>
            </p:extLst>
          </p:nvPr>
        </p:nvGraphicFramePr>
        <p:xfrm>
          <a:off x="1029810" y="167887"/>
          <a:ext cx="9579006" cy="6522226"/>
        </p:xfrm>
        <a:graphic>
          <a:graphicData uri="http://schemas.openxmlformats.org/drawingml/2006/table">
            <a:tbl>
              <a:tblPr firstRow="1" firstCol="1" bandRow="1">
                <a:tableStyleId>{5C22544A-7EE6-4342-B048-85BDC9FD1C3A}</a:tableStyleId>
              </a:tblPr>
              <a:tblGrid>
                <a:gridCol w="1189608">
                  <a:extLst>
                    <a:ext uri="{9D8B030D-6E8A-4147-A177-3AD203B41FA5}">
                      <a16:colId xmlns:a16="http://schemas.microsoft.com/office/drawing/2014/main" val="710696821"/>
                    </a:ext>
                  </a:extLst>
                </a:gridCol>
                <a:gridCol w="3267300">
                  <a:extLst>
                    <a:ext uri="{9D8B030D-6E8A-4147-A177-3AD203B41FA5}">
                      <a16:colId xmlns:a16="http://schemas.microsoft.com/office/drawing/2014/main" val="4000176952"/>
                    </a:ext>
                  </a:extLst>
                </a:gridCol>
                <a:gridCol w="1289818">
                  <a:extLst>
                    <a:ext uri="{9D8B030D-6E8A-4147-A177-3AD203B41FA5}">
                      <a16:colId xmlns:a16="http://schemas.microsoft.com/office/drawing/2014/main" val="2947498616"/>
                    </a:ext>
                  </a:extLst>
                </a:gridCol>
                <a:gridCol w="1337141">
                  <a:extLst>
                    <a:ext uri="{9D8B030D-6E8A-4147-A177-3AD203B41FA5}">
                      <a16:colId xmlns:a16="http://schemas.microsoft.com/office/drawing/2014/main" val="3001200546"/>
                    </a:ext>
                  </a:extLst>
                </a:gridCol>
                <a:gridCol w="1597401">
                  <a:extLst>
                    <a:ext uri="{9D8B030D-6E8A-4147-A177-3AD203B41FA5}">
                      <a16:colId xmlns:a16="http://schemas.microsoft.com/office/drawing/2014/main" val="1098963455"/>
                    </a:ext>
                  </a:extLst>
                </a:gridCol>
                <a:gridCol w="897738">
                  <a:extLst>
                    <a:ext uri="{9D8B030D-6E8A-4147-A177-3AD203B41FA5}">
                      <a16:colId xmlns:a16="http://schemas.microsoft.com/office/drawing/2014/main" val="777599461"/>
                    </a:ext>
                  </a:extLst>
                </a:gridCol>
              </a:tblGrid>
              <a:tr h="321003">
                <a:tc>
                  <a:txBody>
                    <a:bodyPr/>
                    <a:lstStyle/>
                    <a:p>
                      <a:pPr algn="ctr">
                        <a:lnSpc>
                          <a:spcPct val="107000"/>
                        </a:lnSpc>
                        <a:spcAft>
                          <a:spcPts val="800"/>
                        </a:spcAft>
                      </a:pPr>
                      <a:r>
                        <a:rPr lang="fr-LU" sz="1200" dirty="0">
                          <a:effectLst/>
                        </a:rPr>
                        <a:t>Fonction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ctr">
                        <a:lnSpc>
                          <a:spcPct val="107000"/>
                        </a:lnSpc>
                        <a:spcAft>
                          <a:spcPts val="800"/>
                        </a:spcAft>
                      </a:pPr>
                      <a:r>
                        <a:rPr lang="fr-LU" sz="1200" dirty="0">
                          <a:effectLst/>
                        </a:rPr>
                        <a:t>Nom(s)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ctr">
                        <a:lnSpc>
                          <a:spcPct val="107000"/>
                        </a:lnSpc>
                        <a:spcAft>
                          <a:spcPts val="800"/>
                        </a:spcAft>
                      </a:pPr>
                      <a:r>
                        <a:rPr lang="fr-LU" sz="1200" dirty="0">
                          <a:effectLst/>
                        </a:rPr>
                        <a:t>Carrière à la cour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ctr">
                        <a:lnSpc>
                          <a:spcPct val="107000"/>
                        </a:lnSpc>
                        <a:spcAft>
                          <a:spcPts val="800"/>
                        </a:spcAft>
                      </a:pPr>
                      <a:r>
                        <a:rPr lang="fr-LU" sz="1200" dirty="0">
                          <a:effectLst/>
                        </a:rPr>
                        <a:t>Titre(s) (connu)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ctr">
                        <a:lnSpc>
                          <a:spcPct val="107000"/>
                        </a:lnSpc>
                        <a:spcAft>
                          <a:spcPts val="800"/>
                        </a:spcAft>
                      </a:pPr>
                      <a:r>
                        <a:rPr lang="fr-LU" sz="1200" dirty="0">
                          <a:effectLst/>
                        </a:rPr>
                        <a:t>Gages journaliers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ctr">
                        <a:lnSpc>
                          <a:spcPct val="107000"/>
                        </a:lnSpc>
                        <a:spcAft>
                          <a:spcPts val="800"/>
                        </a:spcAft>
                      </a:pPr>
                      <a:r>
                        <a:rPr lang="fr-LU" sz="1200" dirty="0">
                          <a:effectLst/>
                        </a:rPr>
                        <a:t>Pension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2829038558"/>
                  </a:ext>
                </a:extLst>
              </a:tr>
              <a:tr h="563176">
                <a:tc>
                  <a:txBody>
                    <a:bodyPr/>
                    <a:lstStyle/>
                    <a:p>
                      <a:pPr algn="r">
                        <a:lnSpc>
                          <a:spcPct val="107000"/>
                        </a:lnSpc>
                        <a:spcAft>
                          <a:spcPts val="800"/>
                        </a:spcAft>
                      </a:pPr>
                      <a:r>
                        <a:rPr lang="fr-LU" sz="1200" dirty="0">
                          <a:effectLst/>
                        </a:rPr>
                        <a:t>Médecin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Jacob/Joachim/Jacques – </a:t>
                      </a:r>
                      <a:endParaRPr lang="en-US" sz="1000" dirty="0">
                        <a:effectLst/>
                      </a:endParaRPr>
                    </a:p>
                    <a:p>
                      <a:pPr algn="r">
                        <a:lnSpc>
                          <a:spcPct val="107000"/>
                        </a:lnSpc>
                        <a:spcAft>
                          <a:spcPts val="800"/>
                        </a:spcAft>
                      </a:pPr>
                      <a:r>
                        <a:rPr lang="fr-LU" sz="900" dirty="0">
                          <a:effectLst/>
                        </a:rPr>
                        <a:t>Aichoven/Eechau/</a:t>
                      </a:r>
                      <a:r>
                        <a:rPr lang="fr-LU" sz="900" dirty="0" err="1">
                          <a:effectLst/>
                        </a:rPr>
                        <a:t>Eckolt</a:t>
                      </a:r>
                      <a:r>
                        <a:rPr lang="fr-LU" sz="900" dirty="0">
                          <a:effectLst/>
                        </a:rPr>
                        <a:t>/</a:t>
                      </a:r>
                      <a:r>
                        <a:rPr lang="fr-LU" sz="900" dirty="0" err="1">
                          <a:effectLst/>
                        </a:rPr>
                        <a:t>Eckhold</a:t>
                      </a:r>
                      <a:r>
                        <a:rPr lang="fr-LU" sz="900" dirty="0">
                          <a:effectLst/>
                        </a:rPr>
                        <a:t>/</a:t>
                      </a:r>
                      <a:r>
                        <a:rPr lang="fr-LU" sz="900" dirty="0" err="1">
                          <a:effectLst/>
                        </a:rPr>
                        <a:t>Eychonen</a:t>
                      </a:r>
                      <a:r>
                        <a:rPr lang="fr-LU" sz="900" dirty="0">
                          <a:effectLst/>
                        </a:rPr>
                        <a:t>/</a:t>
                      </a:r>
                      <a:r>
                        <a:rPr lang="fr-LU" sz="900" dirty="0" err="1">
                          <a:effectLst/>
                        </a:rPr>
                        <a:t>Deychonen</a:t>
                      </a:r>
                      <a:endParaRPr lang="en-US" sz="1000" dirty="0">
                        <a:effectLst/>
                      </a:endParaRPr>
                    </a:p>
                    <a:p>
                      <a:pPr algn="r">
                        <a:lnSpc>
                          <a:spcPct val="107000"/>
                        </a:lnSpc>
                        <a:spcAft>
                          <a:spcPts val="800"/>
                        </a:spcAft>
                      </a:pPr>
                      <a:r>
                        <a:rPr lang="fr-LU" sz="900" dirty="0" err="1">
                          <a:effectLst/>
                        </a:rPr>
                        <a:t>Cicolin</a:t>
                      </a:r>
                      <a:r>
                        <a:rPr lang="fr-LU" sz="900" dirty="0">
                          <a:effectLst/>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1521-1543</a:t>
                      </a:r>
                      <a:endParaRPr lang="en-US" sz="1000">
                        <a:effectLst/>
                      </a:endParaRPr>
                    </a:p>
                    <a:p>
                      <a:pPr algn="r">
                        <a:lnSpc>
                          <a:spcPct val="107000"/>
                        </a:lnSpc>
                        <a:spcAft>
                          <a:spcPts val="800"/>
                        </a:spcAft>
                      </a:pPr>
                      <a:r>
                        <a:rPr lang="fr-LU" sz="900">
                          <a:effectLst/>
                        </a:rPr>
                        <a:t>= 22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Docteur – Médecin (de corps) de la Royne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XX sols (1534-1543)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2835109112"/>
                  </a:ext>
                </a:extLst>
              </a:tr>
              <a:tr h="563176">
                <a:tc>
                  <a:txBody>
                    <a:bodyPr/>
                    <a:lstStyle/>
                    <a:p>
                      <a:pPr algn="r">
                        <a:lnSpc>
                          <a:spcPct val="107000"/>
                        </a:lnSpc>
                        <a:spcAft>
                          <a:spcPts val="800"/>
                        </a:spcAft>
                      </a:pPr>
                      <a:r>
                        <a:rPr lang="fr-LU" sz="1200" dirty="0">
                          <a:effectLst/>
                        </a:rPr>
                        <a:t>Médecin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dirty="0">
                          <a:effectLst/>
                        </a:rPr>
                        <a:t>Bernard / Bernardin – </a:t>
                      </a:r>
                      <a:endParaRPr lang="en-US" sz="1000" dirty="0">
                        <a:effectLst/>
                      </a:endParaRPr>
                    </a:p>
                    <a:p>
                      <a:pPr algn="r">
                        <a:lnSpc>
                          <a:spcPct val="107000"/>
                        </a:lnSpc>
                        <a:spcAft>
                          <a:spcPts val="800"/>
                        </a:spcAft>
                      </a:pPr>
                      <a:r>
                        <a:rPr lang="en-US" sz="900" dirty="0" err="1">
                          <a:effectLst/>
                        </a:rPr>
                        <a:t>Walperye</a:t>
                      </a:r>
                      <a:r>
                        <a:rPr lang="en-US" sz="900" dirty="0">
                          <a:effectLst/>
                        </a:rPr>
                        <a:t>/</a:t>
                      </a:r>
                      <a:r>
                        <a:rPr lang="en-US" sz="900" dirty="0" err="1">
                          <a:effectLst/>
                        </a:rPr>
                        <a:t>Wulperye</a:t>
                      </a:r>
                      <a:r>
                        <a:rPr lang="en-US" sz="900" dirty="0">
                          <a:effectLst/>
                        </a:rPr>
                        <a:t>/</a:t>
                      </a:r>
                      <a:r>
                        <a:rPr lang="en-US" sz="900" dirty="0" err="1">
                          <a:effectLst/>
                        </a:rPr>
                        <a:t>Valleperghe</a:t>
                      </a:r>
                      <a:r>
                        <a:rPr lang="en-US" sz="900" dirty="0">
                          <a:effectLst/>
                        </a:rPr>
                        <a:t>/</a:t>
                      </a:r>
                      <a:r>
                        <a:rPr lang="en-US" sz="900" dirty="0" err="1">
                          <a:effectLst/>
                        </a:rPr>
                        <a:t>Waleperghes</a:t>
                      </a:r>
                      <a:endParaRPr lang="en-US" sz="1000" dirty="0">
                        <a:effectLst/>
                      </a:endParaRPr>
                    </a:p>
                    <a:p>
                      <a:pPr algn="r">
                        <a:lnSpc>
                          <a:spcPct val="107000"/>
                        </a:lnSpc>
                        <a:spcAft>
                          <a:spcPts val="800"/>
                        </a:spcAft>
                      </a:pPr>
                      <a:r>
                        <a:rPr lang="en-US" sz="900" dirty="0">
                          <a:effectLst/>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1533-1548 </a:t>
                      </a:r>
                      <a:endParaRPr lang="en-US" sz="1000">
                        <a:effectLst/>
                      </a:endParaRPr>
                    </a:p>
                    <a:p>
                      <a:pPr algn="r">
                        <a:lnSpc>
                          <a:spcPct val="107000"/>
                        </a:lnSpc>
                        <a:spcAft>
                          <a:spcPts val="800"/>
                        </a:spcAft>
                      </a:pPr>
                      <a:r>
                        <a:rPr lang="fr-LU" sz="900">
                          <a:effectLst/>
                        </a:rPr>
                        <a:t>= 15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Docteur- Medecin de la Royne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XVIII sols (1533-1539)</a:t>
                      </a:r>
                      <a:endParaRPr lang="en-US" sz="1000">
                        <a:effectLst/>
                      </a:endParaRPr>
                    </a:p>
                    <a:p>
                      <a:pPr algn="r">
                        <a:lnSpc>
                          <a:spcPct val="107000"/>
                        </a:lnSpc>
                        <a:spcAft>
                          <a:spcPts val="800"/>
                        </a:spcAft>
                      </a:pPr>
                      <a:r>
                        <a:rPr lang="fr-LU" sz="900">
                          <a:effectLst/>
                        </a:rPr>
                        <a:t>XXIV sols (1543-1548)</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762301770"/>
                  </a:ext>
                </a:extLst>
              </a:tr>
              <a:tr h="803415">
                <a:tc>
                  <a:txBody>
                    <a:bodyPr/>
                    <a:lstStyle/>
                    <a:p>
                      <a:pPr algn="r">
                        <a:lnSpc>
                          <a:spcPct val="107000"/>
                        </a:lnSpc>
                        <a:spcAft>
                          <a:spcPts val="800"/>
                        </a:spcAft>
                      </a:pPr>
                      <a:r>
                        <a:rPr lang="fr-LU" sz="1200" dirty="0">
                          <a:effectLst/>
                        </a:rPr>
                        <a:t>Médecin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it-IT" sz="900" dirty="0">
                          <a:effectLst/>
                        </a:rPr>
                        <a:t>Angelo / Ange / Angelus / Angeli –</a:t>
                      </a:r>
                      <a:endParaRPr lang="en-US" sz="1000" dirty="0">
                        <a:effectLst/>
                      </a:endParaRPr>
                    </a:p>
                    <a:p>
                      <a:pPr algn="r">
                        <a:lnSpc>
                          <a:spcPct val="107000"/>
                        </a:lnSpc>
                        <a:spcAft>
                          <a:spcPts val="800"/>
                        </a:spcAft>
                      </a:pPr>
                      <a:r>
                        <a:rPr lang="it-IT" sz="900" dirty="0">
                          <a:effectLst/>
                        </a:rPr>
                        <a:t>Candiano / Candiani / Candianum / Candianus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it-IT" sz="900" dirty="0">
                          <a:effectLst/>
                        </a:rPr>
                        <a:t>1534°-1549°</a:t>
                      </a:r>
                      <a:endParaRPr lang="en-US" sz="1000" dirty="0">
                        <a:effectLst/>
                      </a:endParaRPr>
                    </a:p>
                    <a:p>
                      <a:pPr algn="r">
                        <a:lnSpc>
                          <a:spcPct val="107000"/>
                        </a:lnSpc>
                        <a:spcAft>
                          <a:spcPts val="800"/>
                        </a:spcAft>
                      </a:pPr>
                      <a:r>
                        <a:rPr lang="it-IT" sz="900" dirty="0">
                          <a:effectLst/>
                        </a:rPr>
                        <a:t>= 15 ans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Docteur – Conseiller et premier médecin de la Royne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XXIIII sols (1539)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800 livres/an</a:t>
                      </a:r>
                      <a:endParaRPr lang="en-US" sz="1000">
                        <a:effectLst/>
                      </a:endParaRPr>
                    </a:p>
                    <a:p>
                      <a:pPr algn="r">
                        <a:lnSpc>
                          <a:spcPct val="107000"/>
                        </a:lnSpc>
                        <a:spcAft>
                          <a:spcPts val="800"/>
                        </a:spcAft>
                      </a:pPr>
                      <a:r>
                        <a:rPr lang="fr-LU" sz="900">
                          <a:effectLst/>
                        </a:rPr>
                        <a:t>(Au-dessus des gages ordinaires)</a:t>
                      </a:r>
                      <a:endParaRPr lang="en-US" sz="1000">
                        <a:effectLst/>
                      </a:endParaRPr>
                    </a:p>
                    <a:p>
                      <a:pPr algn="r">
                        <a:lnSpc>
                          <a:spcPct val="107000"/>
                        </a:lnSpc>
                        <a:spcAft>
                          <a:spcPts val="800"/>
                        </a:spcAft>
                      </a:pPr>
                      <a:r>
                        <a:rPr lang="fr-LU" sz="9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3425222342"/>
                  </a:ext>
                </a:extLst>
              </a:tr>
              <a:tr h="334247">
                <a:tc>
                  <a:txBody>
                    <a:bodyPr/>
                    <a:lstStyle/>
                    <a:p>
                      <a:pPr algn="r">
                        <a:lnSpc>
                          <a:spcPct val="107000"/>
                        </a:lnSpc>
                        <a:spcAft>
                          <a:spcPts val="800"/>
                        </a:spcAft>
                      </a:pPr>
                      <a:r>
                        <a:rPr lang="fr-LU" sz="1200" dirty="0">
                          <a:effectLst/>
                        </a:rPr>
                        <a:t>Médecin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Daniel – van/de </a:t>
                      </a:r>
                      <a:endParaRPr lang="en-US" sz="1000">
                        <a:effectLst/>
                      </a:endParaRPr>
                    </a:p>
                    <a:p>
                      <a:pPr algn="r">
                        <a:lnSpc>
                          <a:spcPct val="107000"/>
                        </a:lnSpc>
                        <a:spcAft>
                          <a:spcPts val="800"/>
                        </a:spcAft>
                      </a:pPr>
                      <a:r>
                        <a:rPr lang="fr-LU" sz="900">
                          <a:effectLst/>
                        </a:rPr>
                        <a:t>Vlierden / Vlierdeno / Vlierdenus / Villaverde / Birden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1551-1557</a:t>
                      </a:r>
                      <a:endParaRPr lang="en-US" sz="1000" dirty="0">
                        <a:effectLst/>
                      </a:endParaRPr>
                    </a:p>
                    <a:p>
                      <a:pPr algn="r">
                        <a:lnSpc>
                          <a:spcPct val="107000"/>
                        </a:lnSpc>
                        <a:spcAft>
                          <a:spcPts val="800"/>
                        </a:spcAft>
                      </a:pPr>
                      <a:r>
                        <a:rPr lang="fr-LU" sz="900" dirty="0">
                          <a:effectLst/>
                        </a:rPr>
                        <a:t>= 8 ans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Docteur - Conseiller et médecin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XXIV sols (1551)</a:t>
                      </a:r>
                      <a:endParaRPr lang="en-US" sz="1000">
                        <a:effectLst/>
                      </a:endParaRPr>
                    </a:p>
                    <a:p>
                      <a:pPr algn="r">
                        <a:lnSpc>
                          <a:spcPct val="107000"/>
                        </a:lnSpc>
                        <a:spcAft>
                          <a:spcPts val="800"/>
                        </a:spcAft>
                      </a:pPr>
                      <a:r>
                        <a:rPr lang="fr-LU" sz="900">
                          <a:effectLst/>
                        </a:rPr>
                        <a:t>XL sols (1556)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8 sols de II groz / jour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695922390"/>
                  </a:ext>
                </a:extLst>
              </a:tr>
              <a:tr h="95260">
                <a:tc>
                  <a:txBody>
                    <a:bodyPr/>
                    <a:lstStyle/>
                    <a:p>
                      <a:pPr algn="r">
                        <a:lnSpc>
                          <a:spcPct val="107000"/>
                        </a:lnSpc>
                        <a:spcAft>
                          <a:spcPts val="800"/>
                        </a:spcAft>
                      </a:pPr>
                      <a:r>
                        <a:rPr lang="fr-LU" sz="1200" strike="noStrike" dirty="0">
                          <a:effectLst/>
                        </a:rPr>
                        <a:t>Médecin</a:t>
                      </a:r>
                      <a:endParaRPr lang="en-US" sz="1200" strike="noStrik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strike="noStrike" dirty="0">
                          <a:effectLst/>
                        </a:rPr>
                        <a:t>Gilles le Duc </a:t>
                      </a:r>
                      <a:endParaRPr lang="en-US" sz="1000" strike="noStrik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strike="noStrike" dirty="0">
                          <a:effectLst/>
                        </a:rPr>
                        <a:t>1551 (?) </a:t>
                      </a:r>
                      <a:endParaRPr lang="en-US" sz="1000" strike="noStrik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strike="noStrike" dirty="0">
                          <a:effectLst/>
                        </a:rPr>
                        <a:t>/</a:t>
                      </a:r>
                      <a:endParaRPr lang="en-US" sz="1000" strike="noStrik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strike="noStrike" dirty="0">
                          <a:effectLst/>
                        </a:rPr>
                        <a:t>I sol (1551)</a:t>
                      </a:r>
                      <a:endParaRPr lang="en-US" sz="1000" strike="noStrik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strike="noStrike" dirty="0">
                          <a:effectLst/>
                        </a:rPr>
                        <a:t>/</a:t>
                      </a:r>
                      <a:endParaRPr lang="en-US" sz="1000" strike="noStrik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1546875749"/>
                  </a:ext>
                </a:extLst>
              </a:tr>
              <a:tr h="334247">
                <a:tc>
                  <a:txBody>
                    <a:bodyPr/>
                    <a:lstStyle/>
                    <a:p>
                      <a:pPr algn="r">
                        <a:lnSpc>
                          <a:spcPct val="107000"/>
                        </a:lnSpc>
                        <a:spcAft>
                          <a:spcPts val="800"/>
                        </a:spcAft>
                      </a:pPr>
                      <a:r>
                        <a:rPr lang="fr-LU" sz="1200" dirty="0">
                          <a:effectLst/>
                        </a:rPr>
                        <a:t>Médecin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Corneille / Cornelius – van/de</a:t>
                      </a:r>
                      <a:endParaRPr lang="en-US" sz="1000" dirty="0">
                        <a:effectLst/>
                      </a:endParaRPr>
                    </a:p>
                    <a:p>
                      <a:pPr algn="r">
                        <a:lnSpc>
                          <a:spcPct val="107000"/>
                        </a:lnSpc>
                        <a:spcAft>
                          <a:spcPts val="800"/>
                        </a:spcAft>
                      </a:pPr>
                      <a:r>
                        <a:rPr lang="fr-LU" sz="900" dirty="0" err="1">
                          <a:effectLst/>
                        </a:rPr>
                        <a:t>Baesdorp</a:t>
                      </a:r>
                      <a:r>
                        <a:rPr lang="fr-LU" sz="900" dirty="0">
                          <a:effectLst/>
                        </a:rPr>
                        <a:t> / Baersdorp / </a:t>
                      </a:r>
                      <a:r>
                        <a:rPr lang="fr-LU" sz="900" dirty="0" err="1">
                          <a:effectLst/>
                        </a:rPr>
                        <a:t>Baersdorpius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1556°-1558</a:t>
                      </a:r>
                      <a:endParaRPr lang="en-US" sz="1000">
                        <a:effectLst/>
                      </a:endParaRPr>
                    </a:p>
                    <a:p>
                      <a:pPr algn="r">
                        <a:lnSpc>
                          <a:spcPct val="107000"/>
                        </a:lnSpc>
                        <a:spcAft>
                          <a:spcPts val="800"/>
                        </a:spcAft>
                      </a:pPr>
                      <a:r>
                        <a:rPr lang="fr-LU" sz="900">
                          <a:effectLst/>
                        </a:rPr>
                        <a:t>= 2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Docteur – Conseiller et premier médecin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1200 livres/an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3311988442"/>
                  </a:ext>
                </a:extLst>
              </a:tr>
              <a:tr h="674612">
                <a:tc>
                  <a:txBody>
                    <a:bodyPr/>
                    <a:lstStyle/>
                    <a:p>
                      <a:pPr algn="r">
                        <a:lnSpc>
                          <a:spcPct val="107000"/>
                        </a:lnSpc>
                        <a:spcAft>
                          <a:spcPts val="800"/>
                        </a:spcAft>
                      </a:pPr>
                      <a:r>
                        <a:rPr lang="fr-LU" sz="1200" dirty="0">
                          <a:effectLst/>
                        </a:rPr>
                        <a:t>Médecin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a:effectLst/>
                        </a:rPr>
                        <a:t>Jan – van/.</a:t>
                      </a:r>
                      <a:endParaRPr lang="en-US" sz="1000">
                        <a:effectLst/>
                      </a:endParaRPr>
                    </a:p>
                    <a:p>
                      <a:pPr algn="r">
                        <a:lnSpc>
                          <a:spcPct val="107000"/>
                        </a:lnSpc>
                        <a:spcAft>
                          <a:spcPts val="800"/>
                        </a:spcAft>
                      </a:pPr>
                      <a:r>
                        <a:rPr lang="en-US" sz="900">
                          <a:effectLst/>
                        </a:rPr>
                        <a:t>Gorp – Goropius </a:t>
                      </a:r>
                      <a:endParaRPr lang="en-US" sz="1000">
                        <a:effectLst/>
                      </a:endParaRPr>
                    </a:p>
                    <a:p>
                      <a:pPr algn="r">
                        <a:lnSpc>
                          <a:spcPct val="107000"/>
                        </a:lnSpc>
                        <a:spcAft>
                          <a:spcPts val="800"/>
                        </a:spcAft>
                      </a:pPr>
                      <a:r>
                        <a:rPr lang="en-US" sz="900">
                          <a:effectLst/>
                        </a:rPr>
                        <a:t>Becanus/Becano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1557-1558</a:t>
                      </a:r>
                      <a:endParaRPr lang="en-US" sz="1000">
                        <a:effectLst/>
                      </a:endParaRPr>
                    </a:p>
                    <a:p>
                      <a:pPr algn="r">
                        <a:lnSpc>
                          <a:spcPct val="107000"/>
                        </a:lnSpc>
                        <a:spcAft>
                          <a:spcPts val="800"/>
                        </a:spcAft>
                      </a:pPr>
                      <a:r>
                        <a:rPr lang="fr-LU" sz="900">
                          <a:effectLst/>
                        </a:rPr>
                        <a:t>= 1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Dignitaire du conseil de sa Majesté – Deuxième médecin des appartements de la reine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300 livres/an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1955189808"/>
                  </a:ext>
                </a:extLst>
              </a:tr>
              <a:tr h="334247">
                <a:tc>
                  <a:txBody>
                    <a:bodyPr/>
                    <a:lstStyle/>
                    <a:p>
                      <a:pPr algn="r">
                        <a:lnSpc>
                          <a:spcPct val="107000"/>
                        </a:lnSpc>
                        <a:spcAft>
                          <a:spcPts val="800"/>
                        </a:spcAft>
                      </a:pPr>
                      <a:r>
                        <a:rPr lang="fr-LU" sz="1200" dirty="0">
                          <a:effectLst/>
                        </a:rPr>
                        <a:t>Chirurgien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Casper / Caspar / Jasper / Garspard – </a:t>
                      </a:r>
                      <a:endParaRPr lang="en-US" sz="1000">
                        <a:effectLst/>
                      </a:endParaRPr>
                    </a:p>
                    <a:p>
                      <a:pPr algn="r">
                        <a:lnSpc>
                          <a:spcPct val="107000"/>
                        </a:lnSpc>
                        <a:spcAft>
                          <a:spcPts val="800"/>
                        </a:spcAft>
                      </a:pPr>
                      <a:r>
                        <a:rPr lang="fr-LU" sz="900">
                          <a:effectLst/>
                        </a:rPr>
                        <a:t>Ghebard/Ghebart/Guerard/Ghibart/Cubbart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a:effectLst/>
                        </a:rPr>
                        <a:t>1531-1539</a:t>
                      </a:r>
                      <a:endParaRPr lang="en-US" sz="1000">
                        <a:effectLst/>
                      </a:endParaRPr>
                    </a:p>
                    <a:p>
                      <a:pPr algn="r">
                        <a:lnSpc>
                          <a:spcPct val="107000"/>
                        </a:lnSpc>
                        <a:spcAft>
                          <a:spcPts val="800"/>
                        </a:spcAft>
                      </a:pPr>
                      <a:r>
                        <a:rPr lang="en-US" sz="900">
                          <a:effectLst/>
                        </a:rPr>
                        <a:t>= 8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a:effectLst/>
                        </a:rPr>
                        <a:t>Cyrurgien de la Royne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dirty="0">
                          <a:effectLst/>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a:effectLst/>
                        </a:rPr>
                        <a: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3537383014"/>
                  </a:ext>
                </a:extLst>
              </a:tr>
              <a:tr h="334247">
                <a:tc>
                  <a:txBody>
                    <a:bodyPr/>
                    <a:lstStyle/>
                    <a:p>
                      <a:pPr algn="r">
                        <a:lnSpc>
                          <a:spcPct val="107000"/>
                        </a:lnSpc>
                        <a:spcAft>
                          <a:spcPts val="800"/>
                        </a:spcAft>
                      </a:pPr>
                      <a:r>
                        <a:rPr lang="fr-LU" sz="1200" dirty="0">
                          <a:effectLst/>
                        </a:rPr>
                        <a:t>Chirurgien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Michiel</a:t>
                      </a:r>
                      <a:endParaRPr lang="en-US" sz="1000">
                        <a:effectLst/>
                      </a:endParaRPr>
                    </a:p>
                    <a:p>
                      <a:pPr algn="r">
                        <a:lnSpc>
                          <a:spcPct val="107000"/>
                        </a:lnSpc>
                        <a:spcAft>
                          <a:spcPts val="800"/>
                        </a:spcAft>
                      </a:pPr>
                      <a:r>
                        <a:rPr lang="fr-LU" sz="900">
                          <a:effectLst/>
                        </a:rPr>
                        <a:t>Ottem/Otten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1556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Maître chirurgien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XX sols (1556)</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2658735948"/>
                  </a:ext>
                </a:extLst>
              </a:tr>
              <a:tr h="563176">
                <a:tc>
                  <a:txBody>
                    <a:bodyPr/>
                    <a:lstStyle/>
                    <a:p>
                      <a:pPr algn="r">
                        <a:lnSpc>
                          <a:spcPct val="107000"/>
                        </a:lnSpc>
                        <a:spcAft>
                          <a:spcPts val="800"/>
                        </a:spcAft>
                      </a:pPr>
                      <a:r>
                        <a:rPr lang="fr-LU" sz="1200" dirty="0">
                          <a:effectLst/>
                        </a:rPr>
                        <a:t>Chirurgien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Gilles – de</a:t>
                      </a:r>
                      <a:endParaRPr lang="en-US" sz="1000">
                        <a:effectLst/>
                      </a:endParaRPr>
                    </a:p>
                    <a:p>
                      <a:pPr algn="r">
                        <a:lnSpc>
                          <a:spcPct val="107000"/>
                        </a:lnSpc>
                        <a:spcAft>
                          <a:spcPts val="800"/>
                        </a:spcAft>
                      </a:pPr>
                      <a:r>
                        <a:rPr lang="fr-LU" sz="900">
                          <a:effectLst/>
                        </a:rPr>
                        <a:t>Berbere</a:t>
                      </a:r>
                      <a:endParaRPr lang="en-US" sz="1000">
                        <a:effectLst/>
                      </a:endParaRPr>
                    </a:p>
                    <a:p>
                      <a:pPr algn="r">
                        <a:lnSpc>
                          <a:spcPct val="107000"/>
                        </a:lnSpc>
                        <a:spcAft>
                          <a:spcPts val="800"/>
                        </a:spcAft>
                      </a:pPr>
                      <a:r>
                        <a:rPr lang="fr-LU" sz="900">
                          <a:effectLst/>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1556-1558</a:t>
                      </a:r>
                      <a:endParaRPr lang="en-US" sz="1000">
                        <a:effectLst/>
                      </a:endParaRPr>
                    </a:p>
                    <a:p>
                      <a:pPr algn="r">
                        <a:lnSpc>
                          <a:spcPct val="107000"/>
                        </a:lnSpc>
                        <a:spcAft>
                          <a:spcPts val="800"/>
                        </a:spcAft>
                      </a:pPr>
                      <a:r>
                        <a:rPr lang="fr-LU" sz="900">
                          <a:effectLst/>
                        </a:rPr>
                        <a:t>= 2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1139993304"/>
                  </a:ext>
                </a:extLst>
              </a:tr>
              <a:tr h="397884">
                <a:tc>
                  <a:txBody>
                    <a:bodyPr/>
                    <a:lstStyle/>
                    <a:p>
                      <a:pPr algn="r">
                        <a:lnSpc>
                          <a:spcPct val="107000"/>
                        </a:lnSpc>
                        <a:spcAft>
                          <a:spcPts val="800"/>
                        </a:spcAft>
                      </a:pPr>
                      <a:r>
                        <a:rPr lang="fr-LU" sz="1200" dirty="0">
                          <a:effectLst/>
                        </a:rPr>
                        <a:t>Apothicaire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Franz – </a:t>
                      </a:r>
                      <a:endParaRPr lang="en-US" sz="1000">
                        <a:effectLst/>
                      </a:endParaRPr>
                    </a:p>
                    <a:p>
                      <a:pPr algn="r">
                        <a:lnSpc>
                          <a:spcPct val="107000"/>
                        </a:lnSpc>
                        <a:spcAft>
                          <a:spcPts val="800"/>
                        </a:spcAft>
                      </a:pPr>
                      <a:r>
                        <a:rPr lang="fr-LU" sz="900">
                          <a:effectLst/>
                        </a:rPr>
                        <a:t>Lichtenbergher / Lichtembergher / Liechtenbergher/ Lechtenbergher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a:effectLst/>
                        </a:rPr>
                        <a:t>1532-1551</a:t>
                      </a:r>
                      <a:endParaRPr lang="en-US" sz="1000">
                        <a:effectLst/>
                      </a:endParaRPr>
                    </a:p>
                    <a:p>
                      <a:pPr algn="r">
                        <a:lnSpc>
                          <a:spcPct val="107000"/>
                        </a:lnSpc>
                        <a:spcAft>
                          <a:spcPts val="800"/>
                        </a:spcAft>
                      </a:pPr>
                      <a:r>
                        <a:rPr lang="en-US" sz="900">
                          <a:effectLst/>
                        </a:rPr>
                        <a:t>= 19 ans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a:effectLst/>
                        </a:rPr>
                        <a:t>Apothicaire de la Royne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it-IT" sz="900">
                          <a:effectLst/>
                        </a:rPr>
                        <a:t>VI sols (1534-1548)</a:t>
                      </a:r>
                      <a:endParaRPr lang="en-US" sz="1000">
                        <a:effectLst/>
                      </a:endParaRPr>
                    </a:p>
                    <a:p>
                      <a:pPr algn="r">
                        <a:lnSpc>
                          <a:spcPct val="107000"/>
                        </a:lnSpc>
                        <a:spcAft>
                          <a:spcPts val="800"/>
                        </a:spcAft>
                      </a:pPr>
                      <a:r>
                        <a:rPr lang="it-IT" sz="900">
                          <a:effectLst/>
                        </a:rPr>
                        <a:t>I sol et VI deniers (1551)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en-US" sz="900" dirty="0">
                          <a:effectLst/>
                        </a:rPr>
                        <a:t>/</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1594852787"/>
                  </a:ext>
                </a:extLst>
              </a:tr>
              <a:tr h="334247">
                <a:tc>
                  <a:txBody>
                    <a:bodyPr/>
                    <a:lstStyle/>
                    <a:p>
                      <a:pPr algn="r">
                        <a:lnSpc>
                          <a:spcPct val="107000"/>
                        </a:lnSpc>
                        <a:spcAft>
                          <a:spcPts val="800"/>
                        </a:spcAft>
                      </a:pPr>
                      <a:r>
                        <a:rPr lang="fr-LU" sz="1200" dirty="0">
                          <a:effectLst/>
                        </a:rPr>
                        <a:t>Apothicaire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Jehan – de </a:t>
                      </a:r>
                      <a:endParaRPr lang="en-US" sz="1000">
                        <a:effectLst/>
                      </a:endParaRPr>
                    </a:p>
                    <a:p>
                      <a:pPr algn="r">
                        <a:lnSpc>
                          <a:spcPct val="107000"/>
                        </a:lnSpc>
                        <a:spcAft>
                          <a:spcPts val="800"/>
                        </a:spcAft>
                      </a:pPr>
                      <a:r>
                        <a:rPr lang="fr-LU" sz="900">
                          <a:effectLst/>
                        </a:rPr>
                        <a:t>Thillemont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1534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Apothicaire de la Royne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a:effectLst/>
                        </a:rPr>
                        <a:t>III sols (1534)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tc>
                  <a:txBody>
                    <a:bodyPr/>
                    <a:lstStyle/>
                    <a:p>
                      <a:pPr algn="r">
                        <a:lnSpc>
                          <a:spcPct val="107000"/>
                        </a:lnSpc>
                        <a:spcAft>
                          <a:spcPts val="800"/>
                        </a:spcAft>
                      </a:pPr>
                      <a:r>
                        <a:rPr lang="fr-LU" sz="900" dirty="0">
                          <a:effectLst/>
                        </a:rPr>
                        <a:t>/</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4" marR="37874" marT="0" marB="0"/>
                </a:tc>
                <a:extLst>
                  <a:ext uri="{0D108BD9-81ED-4DB2-BD59-A6C34878D82A}">
                    <a16:rowId xmlns:a16="http://schemas.microsoft.com/office/drawing/2014/main" val="2410211607"/>
                  </a:ext>
                </a:extLst>
              </a:tr>
            </a:tbl>
          </a:graphicData>
        </a:graphic>
      </p:graphicFrame>
    </p:spTree>
    <p:extLst>
      <p:ext uri="{BB962C8B-B14F-4D97-AF65-F5344CB8AC3E}">
        <p14:creationId xmlns:p14="http://schemas.microsoft.com/office/powerpoint/2010/main" val="185463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78A6D74D-0FBA-02DE-DBA0-A5E152E81B85}"/>
              </a:ext>
            </a:extLst>
          </p:cNvPr>
          <p:cNvSpPr>
            <a:spLocks noGrp="1"/>
          </p:cNvSpPr>
          <p:nvPr>
            <p:ph type="ftr" sz="quarter" idx="11"/>
          </p:nvPr>
        </p:nvSpPr>
        <p:spPr/>
        <p:txBody>
          <a:bodyPr/>
          <a:lstStyle/>
          <a:p>
            <a:pPr rtl="0"/>
            <a:r>
              <a:rPr lang="fr-FR" noProof="0"/>
              <a:t>Présentation pour conférence</a:t>
            </a:r>
          </a:p>
        </p:txBody>
      </p:sp>
      <p:sp>
        <p:nvSpPr>
          <p:cNvPr id="6" name="Espace réservé du numéro de diapositive 5">
            <a:extLst>
              <a:ext uri="{FF2B5EF4-FFF2-40B4-BE49-F238E27FC236}">
                <a16:creationId xmlns:a16="http://schemas.microsoft.com/office/drawing/2014/main" id="{DA6CE0E0-ECFB-52BA-377E-0D34A62D9B9A}"/>
              </a:ext>
            </a:extLst>
          </p:cNvPr>
          <p:cNvSpPr>
            <a:spLocks noGrp="1"/>
          </p:cNvSpPr>
          <p:nvPr>
            <p:ph type="sldNum" sz="quarter" idx="12"/>
          </p:nvPr>
        </p:nvSpPr>
        <p:spPr/>
        <p:txBody>
          <a:bodyPr/>
          <a:lstStyle/>
          <a:p>
            <a:pPr rtl="0"/>
            <a:fld id="{18D65601-5AE2-46FC-B138-694DDD2B510D}" type="slidenum">
              <a:rPr lang="fr-FR" noProof="0" smtClean="0"/>
              <a:pPr rtl="0"/>
              <a:t>8</a:t>
            </a:fld>
            <a:endParaRPr lang="fr-FR" noProof="0"/>
          </a:p>
        </p:txBody>
      </p:sp>
      <p:sp>
        <p:nvSpPr>
          <p:cNvPr id="7" name="Titre 6">
            <a:extLst>
              <a:ext uri="{FF2B5EF4-FFF2-40B4-BE49-F238E27FC236}">
                <a16:creationId xmlns:a16="http://schemas.microsoft.com/office/drawing/2014/main" id="{218052AD-826D-A7CD-B726-C6A2C921D293}"/>
              </a:ext>
            </a:extLst>
          </p:cNvPr>
          <p:cNvSpPr>
            <a:spLocks noGrp="1"/>
          </p:cNvSpPr>
          <p:nvPr>
            <p:ph type="title"/>
          </p:nvPr>
        </p:nvSpPr>
        <p:spPr>
          <a:xfrm>
            <a:off x="1017111" y="547798"/>
            <a:ext cx="9939043" cy="469476"/>
          </a:xfrm>
        </p:spPr>
        <p:txBody>
          <a:bodyPr/>
          <a:lstStyle/>
          <a:p>
            <a:r>
              <a:rPr lang="fr-LU" dirty="0"/>
              <a:t>Médecins, apothicaires et chirurgiens dans l’organisation curiale </a:t>
            </a:r>
            <a:endParaRPr lang="en-US" dirty="0"/>
          </a:p>
        </p:txBody>
      </p:sp>
      <p:sp>
        <p:nvSpPr>
          <p:cNvPr id="8" name="Rectangle 7">
            <a:extLst>
              <a:ext uri="{FF2B5EF4-FFF2-40B4-BE49-F238E27FC236}">
                <a16:creationId xmlns:a16="http://schemas.microsoft.com/office/drawing/2014/main" id="{7789DF1E-BF3F-ABAE-A0E3-D67BAE3D6618}"/>
              </a:ext>
            </a:extLst>
          </p:cNvPr>
          <p:cNvSpPr/>
          <p:nvPr/>
        </p:nvSpPr>
        <p:spPr>
          <a:xfrm>
            <a:off x="1571348" y="1908699"/>
            <a:ext cx="2010052" cy="1100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LU" dirty="0"/>
              <a:t>Chapelle</a:t>
            </a:r>
            <a:endParaRPr lang="en-US" dirty="0"/>
          </a:p>
        </p:txBody>
      </p:sp>
      <p:sp>
        <p:nvSpPr>
          <p:cNvPr id="9" name="Rectangle 8">
            <a:extLst>
              <a:ext uri="{FF2B5EF4-FFF2-40B4-BE49-F238E27FC236}">
                <a16:creationId xmlns:a16="http://schemas.microsoft.com/office/drawing/2014/main" id="{86ADE321-79B5-2570-2591-B6F0FF17D87A}"/>
              </a:ext>
            </a:extLst>
          </p:cNvPr>
          <p:cNvSpPr/>
          <p:nvPr/>
        </p:nvSpPr>
        <p:spPr>
          <a:xfrm>
            <a:off x="3976580" y="1908698"/>
            <a:ext cx="2010052" cy="1100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LU" dirty="0"/>
              <a:t>Chambre</a:t>
            </a:r>
            <a:endParaRPr lang="en-US" dirty="0"/>
          </a:p>
        </p:txBody>
      </p:sp>
      <p:sp>
        <p:nvSpPr>
          <p:cNvPr id="10" name="Rectangle 9">
            <a:extLst>
              <a:ext uri="{FF2B5EF4-FFF2-40B4-BE49-F238E27FC236}">
                <a16:creationId xmlns:a16="http://schemas.microsoft.com/office/drawing/2014/main" id="{211056B5-06C5-D6FB-A5FE-B3D93E9890FD}"/>
              </a:ext>
            </a:extLst>
          </p:cNvPr>
          <p:cNvSpPr/>
          <p:nvPr/>
        </p:nvSpPr>
        <p:spPr>
          <a:xfrm>
            <a:off x="6381812" y="1908697"/>
            <a:ext cx="2010052" cy="1100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LU" dirty="0"/>
              <a:t>Auberge</a:t>
            </a:r>
            <a:endParaRPr lang="en-US" dirty="0"/>
          </a:p>
        </p:txBody>
      </p:sp>
      <p:sp>
        <p:nvSpPr>
          <p:cNvPr id="11" name="Rectangle 10">
            <a:extLst>
              <a:ext uri="{FF2B5EF4-FFF2-40B4-BE49-F238E27FC236}">
                <a16:creationId xmlns:a16="http://schemas.microsoft.com/office/drawing/2014/main" id="{18A47DFA-F53C-6949-65EE-4AF6999F441C}"/>
              </a:ext>
            </a:extLst>
          </p:cNvPr>
          <p:cNvSpPr/>
          <p:nvPr/>
        </p:nvSpPr>
        <p:spPr>
          <a:xfrm>
            <a:off x="8787044" y="1908696"/>
            <a:ext cx="2010052" cy="1100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LU" dirty="0"/>
              <a:t>Chasse</a:t>
            </a:r>
            <a:endParaRPr lang="en-US" dirty="0"/>
          </a:p>
        </p:txBody>
      </p:sp>
      <p:sp>
        <p:nvSpPr>
          <p:cNvPr id="18" name="ZoneTexte 17">
            <a:extLst>
              <a:ext uri="{FF2B5EF4-FFF2-40B4-BE49-F238E27FC236}">
                <a16:creationId xmlns:a16="http://schemas.microsoft.com/office/drawing/2014/main" id="{43494774-34A6-F492-F09F-AE066CC36E4B}"/>
              </a:ext>
            </a:extLst>
          </p:cNvPr>
          <p:cNvSpPr txBox="1"/>
          <p:nvPr/>
        </p:nvSpPr>
        <p:spPr>
          <a:xfrm>
            <a:off x="4264365" y="3077251"/>
            <a:ext cx="1722267" cy="646331"/>
          </a:xfrm>
          <a:prstGeom prst="rect">
            <a:avLst/>
          </a:prstGeom>
          <a:noFill/>
        </p:spPr>
        <p:txBody>
          <a:bodyPr wrap="square" rtlCol="0">
            <a:spAutoFit/>
          </a:bodyPr>
          <a:lstStyle/>
          <a:p>
            <a:r>
              <a:rPr lang="fr-LU" dirty="0"/>
              <a:t>Médecins (7)</a:t>
            </a:r>
          </a:p>
          <a:p>
            <a:r>
              <a:rPr lang="fr-LU" dirty="0"/>
              <a:t>Chirurgiens (3)</a:t>
            </a:r>
            <a:endParaRPr lang="en-US" dirty="0"/>
          </a:p>
        </p:txBody>
      </p:sp>
      <p:sp>
        <p:nvSpPr>
          <p:cNvPr id="19" name="ZoneTexte 18">
            <a:extLst>
              <a:ext uri="{FF2B5EF4-FFF2-40B4-BE49-F238E27FC236}">
                <a16:creationId xmlns:a16="http://schemas.microsoft.com/office/drawing/2014/main" id="{DFD33412-5E93-A1DA-6070-5D416460C7A6}"/>
              </a:ext>
            </a:extLst>
          </p:cNvPr>
          <p:cNvSpPr txBox="1"/>
          <p:nvPr/>
        </p:nvSpPr>
        <p:spPr>
          <a:xfrm>
            <a:off x="6519230" y="3077251"/>
            <a:ext cx="1791810" cy="369332"/>
          </a:xfrm>
          <a:prstGeom prst="rect">
            <a:avLst/>
          </a:prstGeom>
          <a:noFill/>
        </p:spPr>
        <p:txBody>
          <a:bodyPr wrap="square" rtlCol="0">
            <a:spAutoFit/>
          </a:bodyPr>
          <a:lstStyle/>
          <a:p>
            <a:r>
              <a:rPr lang="fr-LU" dirty="0"/>
              <a:t>Apothicaires (2)</a:t>
            </a:r>
            <a:endParaRPr lang="en-US" dirty="0"/>
          </a:p>
        </p:txBody>
      </p:sp>
      <p:sp>
        <p:nvSpPr>
          <p:cNvPr id="21" name="ZoneTexte 20">
            <a:extLst>
              <a:ext uri="{FF2B5EF4-FFF2-40B4-BE49-F238E27FC236}">
                <a16:creationId xmlns:a16="http://schemas.microsoft.com/office/drawing/2014/main" id="{5D68CCCB-F759-AC87-E818-3C3A067E0285}"/>
              </a:ext>
            </a:extLst>
          </p:cNvPr>
          <p:cNvSpPr txBox="1"/>
          <p:nvPr/>
        </p:nvSpPr>
        <p:spPr>
          <a:xfrm>
            <a:off x="1259880" y="3995678"/>
            <a:ext cx="6835806" cy="2862322"/>
          </a:xfrm>
          <a:prstGeom prst="rect">
            <a:avLst/>
          </a:prstGeom>
          <a:noFill/>
        </p:spPr>
        <p:txBody>
          <a:bodyPr wrap="square" rtlCol="0">
            <a:spAutoFit/>
          </a:bodyPr>
          <a:lstStyle/>
          <a:p>
            <a:pPr marL="285750" indent="-285750">
              <a:buFont typeface="Wingdings" panose="05000000000000000000" pitchFamily="2" charset="2"/>
              <a:buChar char="v"/>
            </a:pPr>
            <a:r>
              <a:rPr lang="fr-LU" dirty="0"/>
              <a:t>« Work in progress » </a:t>
            </a:r>
          </a:p>
          <a:p>
            <a:pPr marL="285750" indent="-285750">
              <a:buFont typeface="Wingdings" panose="05000000000000000000" pitchFamily="2" charset="2"/>
              <a:buChar char="v"/>
            </a:pPr>
            <a:r>
              <a:rPr lang="fr-LU" dirty="0"/>
              <a:t>Présence simultanée de plusieurs praticiens exerçant la même fonction : 2-3 médecins (1533) / 2 apothicaires (1534) – cas partculier du chirurgien  </a:t>
            </a:r>
          </a:p>
          <a:p>
            <a:pPr marL="285750" indent="-285750">
              <a:buFont typeface="Wingdings" panose="05000000000000000000" pitchFamily="2" charset="2"/>
              <a:buChar char="v"/>
            </a:pPr>
            <a:r>
              <a:rPr lang="fr-LU" dirty="0"/>
              <a:t>Durée des carrières – la rupture perceptible du départ en Espagne</a:t>
            </a:r>
          </a:p>
          <a:p>
            <a:pPr marL="285750" indent="-285750">
              <a:buFont typeface="Wingdings" panose="05000000000000000000" pitchFamily="2" charset="2"/>
              <a:buChar char="v"/>
            </a:pPr>
            <a:r>
              <a:rPr lang="fr-LU" dirty="0"/>
              <a:t>Variations de titulatures et de salaires </a:t>
            </a:r>
          </a:p>
          <a:p>
            <a:pPr marL="285750" indent="-285750">
              <a:buFont typeface="Wingdings" panose="05000000000000000000" pitchFamily="2" charset="2"/>
              <a:buChar char="v"/>
            </a:pPr>
            <a:r>
              <a:rPr lang="fr-LU" dirty="0"/>
              <a:t>Une maison médicale perméable aux influences extérieures (médecines spirituelle et « populaire »)</a:t>
            </a:r>
          </a:p>
          <a:p>
            <a:pPr marL="285750" indent="-285750">
              <a:buFont typeface="Wingdings" panose="05000000000000000000" pitchFamily="2" charset="2"/>
              <a:buChar char="v"/>
            </a:pPr>
            <a:endParaRPr lang="fr-LU" dirty="0"/>
          </a:p>
        </p:txBody>
      </p:sp>
    </p:spTree>
    <p:extLst>
      <p:ext uri="{BB962C8B-B14F-4D97-AF65-F5344CB8AC3E}">
        <p14:creationId xmlns:p14="http://schemas.microsoft.com/office/powerpoint/2010/main" val="2229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861AA0-D937-DC02-AE1A-C69BE44742B6}"/>
              </a:ext>
            </a:extLst>
          </p:cNvPr>
          <p:cNvSpPr>
            <a:spLocks noGrp="1"/>
          </p:cNvSpPr>
          <p:nvPr>
            <p:ph type="dt" sz="half" idx="10"/>
          </p:nvPr>
        </p:nvSpPr>
        <p:spPr/>
        <p:txBody>
          <a:bodyPr/>
          <a:lstStyle/>
          <a:p>
            <a:pPr rtl="0"/>
            <a:r>
              <a:rPr lang="fr-FR" noProof="0"/>
              <a:t>8/05/20XX</a:t>
            </a:r>
          </a:p>
        </p:txBody>
      </p:sp>
      <p:sp>
        <p:nvSpPr>
          <p:cNvPr id="5" name="Espace réservé du numéro de diapositive 4">
            <a:extLst>
              <a:ext uri="{FF2B5EF4-FFF2-40B4-BE49-F238E27FC236}">
                <a16:creationId xmlns:a16="http://schemas.microsoft.com/office/drawing/2014/main" id="{A952E3DC-64CC-8188-F9D3-1FB45E300D8F}"/>
              </a:ext>
            </a:extLst>
          </p:cNvPr>
          <p:cNvSpPr>
            <a:spLocks noGrp="1"/>
          </p:cNvSpPr>
          <p:nvPr>
            <p:ph type="sldNum" sz="quarter" idx="12"/>
          </p:nvPr>
        </p:nvSpPr>
        <p:spPr/>
        <p:txBody>
          <a:bodyPr/>
          <a:lstStyle/>
          <a:p>
            <a:pPr rtl="0"/>
            <a:fld id="{18D65601-5AE2-46FC-B138-694DDD2B510D}" type="slidenum">
              <a:rPr lang="fr-FR" noProof="0" smtClean="0"/>
              <a:pPr rtl="0"/>
              <a:t>9</a:t>
            </a:fld>
            <a:endParaRPr lang="fr-FR" noProof="0"/>
          </a:p>
        </p:txBody>
      </p:sp>
      <p:sp>
        <p:nvSpPr>
          <p:cNvPr id="8" name="Titre 7">
            <a:extLst>
              <a:ext uri="{FF2B5EF4-FFF2-40B4-BE49-F238E27FC236}">
                <a16:creationId xmlns:a16="http://schemas.microsoft.com/office/drawing/2014/main" id="{06802D74-74E1-4884-D30C-AF9F16FB0EAE}"/>
              </a:ext>
            </a:extLst>
          </p:cNvPr>
          <p:cNvSpPr>
            <a:spLocks noGrp="1"/>
          </p:cNvSpPr>
          <p:nvPr>
            <p:ph type="title"/>
          </p:nvPr>
        </p:nvSpPr>
        <p:spPr>
          <a:xfrm>
            <a:off x="3808447" y="2352584"/>
            <a:ext cx="4575105" cy="477247"/>
          </a:xfrm>
        </p:spPr>
        <p:txBody>
          <a:bodyPr/>
          <a:lstStyle/>
          <a:p>
            <a:r>
              <a:rPr lang="fr-LU" b="1" dirty="0"/>
              <a:t>Les médecins</a:t>
            </a:r>
            <a:endParaRPr lang="en-US" b="1" dirty="0"/>
          </a:p>
        </p:txBody>
      </p:sp>
      <p:sp>
        <p:nvSpPr>
          <p:cNvPr id="9" name="Espace réservé du pied de page 3">
            <a:extLst>
              <a:ext uri="{FF2B5EF4-FFF2-40B4-BE49-F238E27FC236}">
                <a16:creationId xmlns:a16="http://schemas.microsoft.com/office/drawing/2014/main" id="{9EA31934-EA20-3D18-34C6-B5AE69CBB897}"/>
              </a:ext>
            </a:extLst>
          </p:cNvPr>
          <p:cNvSpPr>
            <a:spLocks noGrp="1"/>
          </p:cNvSpPr>
          <p:nvPr>
            <p:ph type="ftr" sz="quarter" idx="11"/>
          </p:nvPr>
        </p:nvSpPr>
        <p:spPr>
          <a:xfrm>
            <a:off x="6519230" y="6356350"/>
            <a:ext cx="3152912" cy="365125"/>
          </a:xfrm>
        </p:spPr>
        <p:txBody>
          <a:bodyPr/>
          <a:lstStyle/>
          <a:p>
            <a:pPr rtl="0"/>
            <a:r>
              <a:rPr lang="fr-FR" noProof="0" dirty="0"/>
              <a:t>Pouvoir et santé. Du Moyen Âge aux Temps Modernes (Xe-XVIIIe siècles)</a:t>
            </a:r>
          </a:p>
        </p:txBody>
      </p:sp>
    </p:spTree>
    <p:extLst>
      <p:ext uri="{BB962C8B-B14F-4D97-AF65-F5344CB8AC3E}">
        <p14:creationId xmlns:p14="http://schemas.microsoft.com/office/powerpoint/2010/main" val="2845659783"/>
      </p:ext>
    </p:extLst>
  </p:cSld>
  <p:clrMapOvr>
    <a:masterClrMapping/>
  </p:clrMapOvr>
</p:sld>
</file>

<file path=ppt/theme/theme1.xml><?xml version="1.0" encoding="utf-8"?>
<a:theme xmlns:a="http://schemas.openxmlformats.org/drawingml/2006/main" name="Thème Offic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8958501_TF78544816_Win32" id="{45325682-B1D7-4F49-9189-61F4F5ACB414}" vid="{FC07A7BD-6FA8-4DBE-8C11-F8807787DE3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Présentation de conférence moderne</Template>
  <TotalTime>2164</TotalTime>
  <Words>5534</Words>
  <Application>Microsoft Office PowerPoint</Application>
  <PresentationFormat>Grand écran</PresentationFormat>
  <Paragraphs>326</Paragraphs>
  <Slides>25</Slides>
  <Notes>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Arial</vt:lpstr>
      <vt:lpstr>Calibri</vt:lpstr>
      <vt:lpstr>Times New Roman</vt:lpstr>
      <vt:lpstr>Tisa Offc Serif Pro</vt:lpstr>
      <vt:lpstr>Univers Light</vt:lpstr>
      <vt:lpstr>Univers LT Std 45 Light</vt:lpstr>
      <vt:lpstr>Wingdings</vt:lpstr>
      <vt:lpstr>Thème Office</vt:lpstr>
      <vt:lpstr>« Après Dieu, peut tenir la vie de luy ».   Être médecin à la cour de Marie de Hongrie (1531-1558) </vt:lpstr>
      <vt:lpstr>Introduction</vt:lpstr>
      <vt:lpstr>Un triptyque au cœur d’une investigation doctorale : pouvoir, corps (santé), médecine</vt:lpstr>
      <vt:lpstr>Pour une histoire de la médecine de cour dans les anciens Pays-Bas (XVIe siècle)</vt:lpstr>
      <vt:lpstr>La maison médicale de Marie de Hongrie : Aperçu général</vt:lpstr>
      <vt:lpstr>Un concept et des sources essentiels à l’identification des acteurs </vt:lpstr>
      <vt:lpstr>Présentation PowerPoint</vt:lpstr>
      <vt:lpstr>Médecins, apothicaires et chirurgiens dans l’organisation curiale </vt:lpstr>
      <vt:lpstr>Les médecins</vt:lpstr>
      <vt:lpstr>Le recrutement : « Experientia, Eruditio, Diligentia, Fide, Solertia »</vt:lpstr>
      <vt:lpstr>Le recrutement de Bernard de Valleperghes (1532-1533)</vt:lpstr>
      <vt:lpstr>Le recrutement d’Angelo Candiano (mars-décembre 1534)</vt:lpstr>
      <vt:lpstr>Présentation PowerPoint</vt:lpstr>
      <vt:lpstr>Une mise à l’épreuve pratique de la maladie aux origines de la nomination : valorisation de l’expérience médicale</vt:lpstr>
      <vt:lpstr>Une position (économiquement) valorisée à la cour</vt:lpstr>
      <vt:lpstr>Une pratique quotidienne « insaisissable »</vt:lpstr>
      <vt:lpstr>L’apport indirect de la correspondance de Marie avec Corneille de Baersdorp</vt:lpstr>
      <vt:lpstr>Présentation PowerPoint</vt:lpstr>
      <vt:lpstr>Le mention du médecin dans la correspondance familiale</vt:lpstr>
      <vt:lpstr>Les nombreuses intercessions de Marie pour ses médecins auprès de l’Empereur : l’exemple d’Angelo Candiano</vt:lpstr>
      <vt:lpstr>Présentation PowerPoint</vt:lpstr>
      <vt:lpstr>Elévation à la noblesse : comte palatin</vt:lpstr>
      <vt:lpstr>Présentation PowerPoint</vt:lpstr>
      <vt:lpstr>La postérité d’un service gravée dans le marbre et les écrits – Un accès favorisé vers de grandes opportunités professionnelles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Après Dieu, peut tenir la vie de luy ».   Être médecin à la cour de Marie de Hongrie (1531-1558) </dc:title>
  <dc:creator>Lison VERCAMMEN</dc:creator>
  <cp:lastModifiedBy>Lison VERCAMMEN</cp:lastModifiedBy>
  <cp:revision>26</cp:revision>
  <dcterms:created xsi:type="dcterms:W3CDTF">2023-05-03T17:26:01Z</dcterms:created>
  <dcterms:modified xsi:type="dcterms:W3CDTF">2023-10-30T18:23:48Z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