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84B3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6" d="100"/>
          <a:sy n="86" d="100"/>
        </p:scale>
        <p:origin x="33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63D13BAC-E64A-475E-A251-DF9D684BCF04}" type="datetimeFigureOut">
              <a:rPr lang="en-US" smtClean="0"/>
              <a:t>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E07993-7AD7-4DBE-B0C3-70F089811A4B}" type="slidenum">
              <a:rPr lang="en-US" smtClean="0"/>
              <a:t>‹N°›</a:t>
            </a:fld>
            <a:endParaRPr lang="en-US"/>
          </a:p>
        </p:txBody>
      </p:sp>
    </p:spTree>
    <p:extLst>
      <p:ext uri="{BB962C8B-B14F-4D97-AF65-F5344CB8AC3E}">
        <p14:creationId xmlns:p14="http://schemas.microsoft.com/office/powerpoint/2010/main" val="11530602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3D13BAC-E64A-475E-A251-DF9D684BCF04}"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07993-7AD7-4DBE-B0C3-70F089811A4B}" type="slidenum">
              <a:rPr lang="en-US" smtClean="0"/>
              <a:t>‹N°›</a:t>
            </a:fld>
            <a:endParaRPr lang="en-US"/>
          </a:p>
        </p:txBody>
      </p:sp>
    </p:spTree>
    <p:extLst>
      <p:ext uri="{BB962C8B-B14F-4D97-AF65-F5344CB8AC3E}">
        <p14:creationId xmlns:p14="http://schemas.microsoft.com/office/powerpoint/2010/main" val="280711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3D13BAC-E64A-475E-A251-DF9D684BCF04}"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07993-7AD7-4DBE-B0C3-70F089811A4B}" type="slidenum">
              <a:rPr lang="en-US" smtClean="0"/>
              <a:t>‹N°›</a:t>
            </a:fld>
            <a:endParaRPr lang="en-US"/>
          </a:p>
        </p:txBody>
      </p:sp>
    </p:spTree>
    <p:extLst>
      <p:ext uri="{BB962C8B-B14F-4D97-AF65-F5344CB8AC3E}">
        <p14:creationId xmlns:p14="http://schemas.microsoft.com/office/powerpoint/2010/main" val="406584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3D13BAC-E64A-475E-A251-DF9D684BCF04}" type="datetimeFigureOut">
              <a:rPr lang="en-US" smtClean="0"/>
              <a:t>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E07993-7AD7-4DBE-B0C3-70F089811A4B}" type="slidenum">
              <a:rPr lang="en-US" smtClean="0"/>
              <a:t>‹N°›</a:t>
            </a:fld>
            <a:endParaRPr lang="en-US"/>
          </a:p>
        </p:txBody>
      </p:sp>
    </p:spTree>
    <p:extLst>
      <p:ext uri="{BB962C8B-B14F-4D97-AF65-F5344CB8AC3E}">
        <p14:creationId xmlns:p14="http://schemas.microsoft.com/office/powerpoint/2010/main" val="2618708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63D13BAC-E64A-475E-A251-DF9D684BCF04}" type="datetimeFigureOut">
              <a:rPr lang="en-US" smtClean="0"/>
              <a:t>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E07993-7AD7-4DBE-B0C3-70F089811A4B}" type="slidenum">
              <a:rPr lang="en-US" smtClean="0"/>
              <a:t>‹N°›</a:t>
            </a:fld>
            <a:endParaRPr lang="en-US"/>
          </a:p>
        </p:txBody>
      </p:sp>
    </p:spTree>
    <p:extLst>
      <p:ext uri="{BB962C8B-B14F-4D97-AF65-F5344CB8AC3E}">
        <p14:creationId xmlns:p14="http://schemas.microsoft.com/office/powerpoint/2010/main" val="402355880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63D13BAC-E64A-475E-A251-DF9D684BCF04}" type="datetimeFigureOut">
              <a:rPr lang="en-US" smtClean="0"/>
              <a:t>10/6/2023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EE07993-7AD7-4DBE-B0C3-70F089811A4B}" type="slidenum">
              <a:rPr lang="en-US" smtClean="0"/>
              <a:t>‹N°›</a:t>
            </a:fld>
            <a:endParaRPr lang="en-US"/>
          </a:p>
        </p:txBody>
      </p:sp>
    </p:spTree>
    <p:extLst>
      <p:ext uri="{BB962C8B-B14F-4D97-AF65-F5344CB8AC3E}">
        <p14:creationId xmlns:p14="http://schemas.microsoft.com/office/powerpoint/2010/main" val="297665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63D13BAC-E64A-475E-A251-DF9D684BCF04}" type="datetimeFigureOut">
              <a:rPr lang="en-US" smtClean="0"/>
              <a:t>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E07993-7AD7-4DBE-B0C3-70F089811A4B}" type="slidenum">
              <a:rPr lang="en-US" smtClean="0"/>
              <a:t>‹N°›</a:t>
            </a:fld>
            <a:endParaRPr lang="en-US"/>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272934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3D13BAC-E64A-475E-A251-DF9D684BCF04}" type="datetimeFigureOut">
              <a:rPr lang="en-US" smtClean="0"/>
              <a:t>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E07993-7AD7-4DBE-B0C3-70F089811A4B}" type="slidenum">
              <a:rPr lang="en-US" smtClean="0"/>
              <a:t>‹N°›</a:t>
            </a:fld>
            <a:endParaRPr lang="en-US"/>
          </a:p>
        </p:txBody>
      </p:sp>
    </p:spTree>
    <p:extLst>
      <p:ext uri="{BB962C8B-B14F-4D97-AF65-F5344CB8AC3E}">
        <p14:creationId xmlns:p14="http://schemas.microsoft.com/office/powerpoint/2010/main" val="129954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13BAC-E64A-475E-A251-DF9D684BCF04}" type="datetimeFigureOut">
              <a:rPr lang="en-US" smtClean="0"/>
              <a:t>10/6/2023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E07993-7AD7-4DBE-B0C3-70F089811A4B}" type="slidenum">
              <a:rPr lang="en-US" smtClean="0"/>
              <a:t>‹N°›</a:t>
            </a:fld>
            <a:endParaRPr lang="en-US"/>
          </a:p>
        </p:txBody>
      </p:sp>
    </p:spTree>
    <p:extLst>
      <p:ext uri="{BB962C8B-B14F-4D97-AF65-F5344CB8AC3E}">
        <p14:creationId xmlns:p14="http://schemas.microsoft.com/office/powerpoint/2010/main" val="262242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63D13BAC-E64A-475E-A251-DF9D684BCF04}" type="datetimeFigureOut">
              <a:rPr lang="en-US" smtClean="0"/>
              <a:t>10/6/2023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DEE07993-7AD7-4DBE-B0C3-70F089811A4B}" type="slidenum">
              <a:rPr lang="en-US" smtClean="0"/>
              <a:t>‹N°›</a:t>
            </a:fld>
            <a:endParaRPr lang="en-US"/>
          </a:p>
        </p:txBody>
      </p:sp>
    </p:spTree>
    <p:extLst>
      <p:ext uri="{BB962C8B-B14F-4D97-AF65-F5344CB8AC3E}">
        <p14:creationId xmlns:p14="http://schemas.microsoft.com/office/powerpoint/2010/main" val="2016123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3D13BAC-E64A-475E-A251-DF9D684BCF04}" type="datetimeFigureOut">
              <a:rPr lang="en-US" smtClean="0"/>
              <a:t>10/6/2023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DEE07993-7AD7-4DBE-B0C3-70F089811A4B}" type="slidenum">
              <a:rPr lang="en-US" smtClean="0"/>
              <a:t>‹N°›</a:t>
            </a:fld>
            <a:endParaRPr lang="en-US"/>
          </a:p>
        </p:txBody>
      </p:sp>
    </p:spTree>
    <p:extLst>
      <p:ext uri="{BB962C8B-B14F-4D97-AF65-F5344CB8AC3E}">
        <p14:creationId xmlns:p14="http://schemas.microsoft.com/office/powerpoint/2010/main" val="401383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3D13BAC-E64A-475E-A251-DF9D684BCF04}" type="datetimeFigureOut">
              <a:rPr lang="en-US" smtClean="0"/>
              <a:t>10/6/2023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EE07993-7AD7-4DBE-B0C3-70F089811A4B}" type="slidenum">
              <a:rPr lang="en-US" smtClean="0"/>
              <a:t>‹N°›</a:t>
            </a:fld>
            <a:endParaRPr lang="en-US"/>
          </a:p>
        </p:txBody>
      </p:sp>
    </p:spTree>
    <p:extLst>
      <p:ext uri="{BB962C8B-B14F-4D97-AF65-F5344CB8AC3E}">
        <p14:creationId xmlns:p14="http://schemas.microsoft.com/office/powerpoint/2010/main" val="1988080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1F2FDF5-40B3-4FC7-F7CC-AD63E62B6931}"/>
              </a:ext>
            </a:extLst>
          </p:cNvPr>
          <p:cNvPicPr>
            <a:picLocks noChangeAspect="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33000"/>
                    </a14:imgEffect>
                  </a14:imgLayer>
                </a14:imgProps>
              </a:ext>
            </a:extLst>
          </a:blip>
          <a:srcRect r="3757" b="45005"/>
          <a:stretch/>
        </p:blipFill>
        <p:spPr>
          <a:xfrm>
            <a:off x="3684981" y="2271673"/>
            <a:ext cx="4822038" cy="3900798"/>
          </a:xfrm>
          <a:prstGeom prst="rect">
            <a:avLst/>
          </a:prstGeom>
          <a:ln>
            <a:noFill/>
          </a:ln>
          <a:effectLst/>
        </p:spPr>
      </p:pic>
      <p:sp>
        <p:nvSpPr>
          <p:cNvPr id="3" name="Sous-titre 2">
            <a:extLst>
              <a:ext uri="{FF2B5EF4-FFF2-40B4-BE49-F238E27FC236}">
                <a16:creationId xmlns:a16="http://schemas.microsoft.com/office/drawing/2014/main" id="{ECA21FF4-81FD-9B83-237D-D493C076E7FF}"/>
              </a:ext>
            </a:extLst>
          </p:cNvPr>
          <p:cNvSpPr>
            <a:spLocks noGrp="1"/>
          </p:cNvSpPr>
          <p:nvPr>
            <p:ph type="subTitle" idx="1"/>
          </p:nvPr>
        </p:nvSpPr>
        <p:spPr>
          <a:xfrm>
            <a:off x="1776469" y="2578744"/>
            <a:ext cx="8639062" cy="3138475"/>
          </a:xfrm>
        </p:spPr>
        <p:txBody>
          <a:bodyPr>
            <a:normAutofit/>
          </a:bodyPr>
          <a:lstStyle/>
          <a:p>
            <a:r>
              <a:rPr lang="fr-LU" sz="3200" b="1" cap="small" dirty="0"/>
              <a:t>Surmonter les obstacles d’une source par l’interdisciplinarité</a:t>
            </a:r>
          </a:p>
          <a:p>
            <a:r>
              <a:rPr lang="fr-LU" sz="2400" i="1" dirty="0">
                <a:latin typeface="Century Schoolbook" panose="02040604050505020304" pitchFamily="18" charset="0"/>
              </a:rPr>
              <a:t>Etudier le pouvoir d’une gouvernante au prisme de sa correspondance (Marie de Hongrie, 1531-1558)</a:t>
            </a:r>
            <a:endParaRPr lang="en-US" sz="2400" i="1" dirty="0">
              <a:latin typeface="Century Schoolbook" panose="02040604050505020304" pitchFamily="18" charset="0"/>
            </a:endParaRPr>
          </a:p>
        </p:txBody>
      </p:sp>
      <p:pic>
        <p:nvPicPr>
          <p:cNvPr id="7" name="Image 6">
            <a:extLst>
              <a:ext uri="{FF2B5EF4-FFF2-40B4-BE49-F238E27FC236}">
                <a16:creationId xmlns:a16="http://schemas.microsoft.com/office/drawing/2014/main" id="{D29F62FB-3AB5-68CA-AFBE-C680E1A0F269}"/>
              </a:ext>
            </a:extLst>
          </p:cNvPr>
          <p:cNvPicPr>
            <a:picLocks noChangeAspect="1"/>
          </p:cNvPicPr>
          <p:nvPr/>
        </p:nvPicPr>
        <p:blipFill rotWithShape="1">
          <a:blip r:embed="rId4">
            <a:extLst>
              <a:ext uri="{28A0092B-C50C-407E-A947-70E740481C1C}">
                <a14:useLocalDpi xmlns:a14="http://schemas.microsoft.com/office/drawing/2010/main" val="0"/>
              </a:ext>
            </a:extLst>
          </a:blip>
          <a:srcRect b="4187"/>
          <a:stretch/>
        </p:blipFill>
        <p:spPr>
          <a:xfrm>
            <a:off x="0" y="0"/>
            <a:ext cx="12192000" cy="2336307"/>
          </a:xfrm>
          <a:prstGeom prst="rect">
            <a:avLst/>
          </a:prstGeom>
        </p:spPr>
      </p:pic>
      <p:sp>
        <p:nvSpPr>
          <p:cNvPr id="8" name="Rectangle 7">
            <a:extLst>
              <a:ext uri="{FF2B5EF4-FFF2-40B4-BE49-F238E27FC236}">
                <a16:creationId xmlns:a16="http://schemas.microsoft.com/office/drawing/2014/main" id="{EBF378FA-6EBC-C0AA-CC73-9419BA6A195D}"/>
              </a:ext>
            </a:extLst>
          </p:cNvPr>
          <p:cNvSpPr/>
          <p:nvPr/>
        </p:nvSpPr>
        <p:spPr>
          <a:xfrm>
            <a:off x="0" y="6107837"/>
            <a:ext cx="12192000" cy="7501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Image 8">
            <a:extLst>
              <a:ext uri="{FF2B5EF4-FFF2-40B4-BE49-F238E27FC236}">
                <a16:creationId xmlns:a16="http://schemas.microsoft.com/office/drawing/2014/main" id="{D072A4DE-6108-E4B0-C179-771D9B76E9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984" y="6270352"/>
            <a:ext cx="2480642" cy="425132"/>
          </a:xfrm>
          <a:prstGeom prst="rect">
            <a:avLst/>
          </a:prstGeom>
        </p:spPr>
      </p:pic>
      <p:pic>
        <p:nvPicPr>
          <p:cNvPr id="11" name="Image 10">
            <a:extLst>
              <a:ext uri="{FF2B5EF4-FFF2-40B4-BE49-F238E27FC236}">
                <a16:creationId xmlns:a16="http://schemas.microsoft.com/office/drawing/2014/main" id="{D17D7BE4-56CE-8C26-90A4-B34DDEA7DB5B}"/>
              </a:ext>
            </a:extLst>
          </p:cNvPr>
          <p:cNvPicPr>
            <a:picLocks noChangeAspect="1"/>
          </p:cNvPicPr>
          <p:nvPr/>
        </p:nvPicPr>
        <p:blipFill>
          <a:blip r:embed="rId6"/>
          <a:stretch>
            <a:fillRect/>
          </a:stretch>
        </p:blipFill>
        <p:spPr>
          <a:xfrm>
            <a:off x="2639626" y="6222841"/>
            <a:ext cx="938889" cy="552032"/>
          </a:xfrm>
          <a:prstGeom prst="rect">
            <a:avLst/>
          </a:prstGeom>
        </p:spPr>
      </p:pic>
      <p:pic>
        <p:nvPicPr>
          <p:cNvPr id="12" name="Picture 4">
            <a:extLst>
              <a:ext uri="{FF2B5EF4-FFF2-40B4-BE49-F238E27FC236}">
                <a16:creationId xmlns:a16="http://schemas.microsoft.com/office/drawing/2014/main" id="{8CEAEA16-881A-D885-DEE7-0D2FD7E983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9360" y="6280707"/>
            <a:ext cx="1714500" cy="43630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4C0823D0-A2FD-80A7-E5AB-41605DCC0664}"/>
              </a:ext>
            </a:extLst>
          </p:cNvPr>
          <p:cNvPicPr>
            <a:picLocks noChangeAspect="1"/>
          </p:cNvPicPr>
          <p:nvPr/>
        </p:nvPicPr>
        <p:blipFill>
          <a:blip r:embed="rId8"/>
          <a:stretch>
            <a:fillRect/>
          </a:stretch>
        </p:blipFill>
        <p:spPr>
          <a:xfrm>
            <a:off x="10716901" y="6192520"/>
            <a:ext cx="1316115" cy="612674"/>
          </a:xfrm>
          <a:prstGeom prst="rect">
            <a:avLst/>
          </a:prstGeom>
        </p:spPr>
      </p:pic>
      <p:sp>
        <p:nvSpPr>
          <p:cNvPr id="15" name="ZoneTexte 14">
            <a:extLst>
              <a:ext uri="{FF2B5EF4-FFF2-40B4-BE49-F238E27FC236}">
                <a16:creationId xmlns:a16="http://schemas.microsoft.com/office/drawing/2014/main" id="{0A520225-8773-84AF-E5CF-81A4DC87AAB9}"/>
              </a:ext>
            </a:extLst>
          </p:cNvPr>
          <p:cNvSpPr txBox="1"/>
          <p:nvPr/>
        </p:nvSpPr>
        <p:spPr>
          <a:xfrm>
            <a:off x="162756" y="5635097"/>
            <a:ext cx="2476870" cy="369332"/>
          </a:xfrm>
          <a:prstGeom prst="rect">
            <a:avLst/>
          </a:prstGeom>
          <a:noFill/>
        </p:spPr>
        <p:txBody>
          <a:bodyPr wrap="square" rtlCol="0">
            <a:spAutoFit/>
          </a:bodyPr>
          <a:lstStyle/>
          <a:p>
            <a:r>
              <a:rPr lang="fr-LU" dirty="0"/>
              <a:t>Lison Vercammen</a:t>
            </a:r>
            <a:endParaRPr lang="en-US" dirty="0"/>
          </a:p>
        </p:txBody>
      </p:sp>
      <p:sp>
        <p:nvSpPr>
          <p:cNvPr id="16" name="ZoneTexte 15">
            <a:extLst>
              <a:ext uri="{FF2B5EF4-FFF2-40B4-BE49-F238E27FC236}">
                <a16:creationId xmlns:a16="http://schemas.microsoft.com/office/drawing/2014/main" id="{54640CE5-EBC0-00B3-EA12-3F2D1C9AA383}"/>
              </a:ext>
            </a:extLst>
          </p:cNvPr>
          <p:cNvSpPr txBox="1"/>
          <p:nvPr/>
        </p:nvSpPr>
        <p:spPr>
          <a:xfrm>
            <a:off x="9715130" y="5443540"/>
            <a:ext cx="2476870" cy="600164"/>
          </a:xfrm>
          <a:prstGeom prst="rect">
            <a:avLst/>
          </a:prstGeom>
          <a:noFill/>
        </p:spPr>
        <p:txBody>
          <a:bodyPr wrap="square" rtlCol="0">
            <a:spAutoFit/>
          </a:bodyPr>
          <a:lstStyle/>
          <a:p>
            <a:pPr algn="ctr"/>
            <a:r>
              <a:rPr lang="fr-LU" sz="1100" dirty="0"/>
              <a:t>Une présentation réalisée dans le cadre des journées doctorales LOGOS : « Rencontres » (6-8 juillet 2023)</a:t>
            </a:r>
            <a:endParaRPr lang="en-US" sz="1100" dirty="0"/>
          </a:p>
        </p:txBody>
      </p:sp>
    </p:spTree>
    <p:extLst>
      <p:ext uri="{BB962C8B-B14F-4D97-AF65-F5344CB8AC3E}">
        <p14:creationId xmlns:p14="http://schemas.microsoft.com/office/powerpoint/2010/main" val="191967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78ACE44-E07C-4994-8721-96A0EF1C22E0}"/>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4068200" y="-49176"/>
            <a:ext cx="4055599" cy="6956352"/>
          </a:xfrm>
          <a:prstGeom prst="rect">
            <a:avLst/>
          </a:prstGeom>
          <a:effectLst>
            <a:softEdge rad="635000"/>
          </a:effectLst>
        </p:spPr>
      </p:pic>
      <p:sp>
        <p:nvSpPr>
          <p:cNvPr id="5" name="ZoneTexte 4">
            <a:extLst>
              <a:ext uri="{FF2B5EF4-FFF2-40B4-BE49-F238E27FC236}">
                <a16:creationId xmlns:a16="http://schemas.microsoft.com/office/drawing/2014/main" id="{389E5B93-233A-BBC9-B5F4-84BA7430AF34}"/>
              </a:ext>
            </a:extLst>
          </p:cNvPr>
          <p:cNvSpPr txBox="1"/>
          <p:nvPr/>
        </p:nvSpPr>
        <p:spPr>
          <a:xfrm>
            <a:off x="1482571" y="2459984"/>
            <a:ext cx="9925235" cy="1446550"/>
          </a:xfrm>
          <a:prstGeom prst="rect">
            <a:avLst/>
          </a:prstGeom>
          <a:noFill/>
        </p:spPr>
        <p:txBody>
          <a:bodyPr wrap="square">
            <a:spAutoFit/>
          </a:bodyPr>
          <a:lstStyle/>
          <a:p>
            <a:pPr algn="ctr"/>
            <a:r>
              <a:rPr lang="fr-LU" sz="4400" b="1" cap="small" dirty="0"/>
              <a:t>2. A raison d’un travail conscient sur la source</a:t>
            </a:r>
            <a:endParaRPr lang="en-US" sz="4400" b="1" cap="small" dirty="0"/>
          </a:p>
        </p:txBody>
      </p:sp>
    </p:spTree>
    <p:extLst>
      <p:ext uri="{BB962C8B-B14F-4D97-AF65-F5344CB8AC3E}">
        <p14:creationId xmlns:p14="http://schemas.microsoft.com/office/powerpoint/2010/main" val="300161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F3A195-98EB-238B-4494-4EBF0E5D846F}"/>
              </a:ext>
            </a:extLst>
          </p:cNvPr>
          <p:cNvSpPr>
            <a:spLocks noGrp="1"/>
          </p:cNvSpPr>
          <p:nvPr>
            <p:ph type="title"/>
          </p:nvPr>
        </p:nvSpPr>
        <p:spPr>
          <a:xfrm>
            <a:off x="2231136" y="221942"/>
            <a:ext cx="7861236" cy="718478"/>
          </a:xfrm>
        </p:spPr>
        <p:txBody>
          <a:bodyPr>
            <a:normAutofit fontScale="90000"/>
          </a:bodyPr>
          <a:lstStyle/>
          <a:p>
            <a:pPr marL="514350" indent="-514350">
              <a:buFont typeface="+mj-lt"/>
              <a:buAutoNum type="alphaUcPeriod"/>
            </a:pPr>
            <a:r>
              <a:rPr lang="fr-LU" dirty="0"/>
              <a:t>Le filtre matériel : </a:t>
            </a:r>
            <a:r>
              <a:rPr lang="fr-LU" i="1" dirty="0"/>
              <a:t>matérialité</a:t>
            </a:r>
            <a:br>
              <a:rPr lang="fr-LU" i="1" dirty="0"/>
            </a:br>
            <a:r>
              <a:rPr lang="fr-LU" sz="1300" dirty="0"/>
              <a:t>Paléographie – diplomatique -  sigillographie</a:t>
            </a:r>
            <a:endParaRPr lang="en-US" dirty="0"/>
          </a:p>
        </p:txBody>
      </p:sp>
      <p:sp>
        <p:nvSpPr>
          <p:cNvPr id="3" name="Espace réservé du contenu 2">
            <a:extLst>
              <a:ext uri="{FF2B5EF4-FFF2-40B4-BE49-F238E27FC236}">
                <a16:creationId xmlns:a16="http://schemas.microsoft.com/office/drawing/2014/main" id="{ADCAE25D-1DBA-7A6F-5D20-A49A5864A3A4}"/>
              </a:ext>
            </a:extLst>
          </p:cNvPr>
          <p:cNvSpPr>
            <a:spLocks noGrp="1"/>
          </p:cNvSpPr>
          <p:nvPr>
            <p:ph idx="1"/>
          </p:nvPr>
        </p:nvSpPr>
        <p:spPr>
          <a:xfrm>
            <a:off x="168676" y="1145218"/>
            <a:ext cx="10715347" cy="5180290"/>
          </a:xfrm>
        </p:spPr>
        <p:txBody>
          <a:bodyPr>
            <a:normAutofit lnSpcReduction="10000"/>
          </a:bodyPr>
          <a:lstStyle/>
          <a:p>
            <a:r>
              <a:rPr lang="fr-LU" dirty="0"/>
              <a:t>Fabrication matérielle du discours (support, dimensions, mise en page, etc.) </a:t>
            </a:r>
          </a:p>
          <a:p>
            <a:r>
              <a:rPr lang="fr-LU" dirty="0"/>
              <a:t>Facteurs matériels comme prérequis indispensables pour considérer l’expression d’une pensée </a:t>
            </a:r>
          </a:p>
          <a:p>
            <a:r>
              <a:rPr lang="fr-LU" dirty="0"/>
              <a:t>Contraintes matérielles influençant l’élaboration et l’acheminement des lettres</a:t>
            </a:r>
          </a:p>
          <a:p>
            <a:r>
              <a:rPr lang="fr-LU" dirty="0"/>
              <a:t>Codes tacites guidant la composition matérielle de la lettre (acteurs, contenu, fonction) </a:t>
            </a:r>
          </a:p>
          <a:p>
            <a:pPr marL="0" indent="0">
              <a:buNone/>
            </a:pPr>
            <a:r>
              <a:rPr lang="fr-LU" dirty="0"/>
              <a:t>Pistes d’interrogation : </a:t>
            </a:r>
          </a:p>
          <a:p>
            <a:pPr marL="342900" indent="-342900">
              <a:buFont typeface="+mj-lt"/>
              <a:buAutoNum type="arabicPeriod"/>
            </a:pPr>
            <a:r>
              <a:rPr lang="fr-LU" dirty="0"/>
              <a:t>Agencement de la lettre : le support influence le contenu </a:t>
            </a:r>
          </a:p>
          <a:p>
            <a:pPr lvl="1">
              <a:buFont typeface="Wingdings" panose="05000000000000000000" pitchFamily="2" charset="2"/>
              <a:buChar char="§"/>
            </a:pPr>
            <a:r>
              <a:rPr lang="fr-LU" dirty="0"/>
              <a:t>Eléments structurels (adresse, apostrophe, formule de valédiction, souscription, etc.)</a:t>
            </a:r>
          </a:p>
          <a:p>
            <a:pPr marL="342900" indent="-342900">
              <a:buFont typeface="+mj-lt"/>
              <a:buAutoNum type="arabicPeriod"/>
            </a:pPr>
            <a:r>
              <a:rPr lang="fr-LU" dirty="0"/>
              <a:t>Opacité de la production et de la compilation des corpus de correspondances : </a:t>
            </a:r>
          </a:p>
          <a:p>
            <a:pPr lvl="1">
              <a:buFont typeface="Wingdings" panose="05000000000000000000" pitchFamily="2" charset="2"/>
              <a:buChar char="§"/>
            </a:pPr>
            <a:r>
              <a:rPr lang="fr-LU" dirty="0"/>
              <a:t>Enchaînement de gestes complexes et intervention d’une panoplie d’acteurs </a:t>
            </a:r>
          </a:p>
          <a:p>
            <a:pPr lvl="1">
              <a:buFont typeface="Wingdings" panose="05000000000000000000" pitchFamily="2" charset="2"/>
              <a:buChar char="§"/>
            </a:pPr>
            <a:r>
              <a:rPr lang="fr-LU" dirty="0"/>
              <a:t>Ambiguïté de la production des lettres (une à une) et de leur assemblage (correspondance) : biais de sélection contemporain (épistoliers) et postérieurs (archivistes)</a:t>
            </a:r>
          </a:p>
          <a:p>
            <a:pPr marL="342900" indent="-342900">
              <a:buFont typeface="+mj-lt"/>
              <a:buAutoNum type="arabicPeriod"/>
            </a:pPr>
            <a:r>
              <a:rPr lang="fr-LU" dirty="0"/>
              <a:t>Poids de l’écriture sur l’information et degré d’implication du scripteur : une écriture collaborative ?</a:t>
            </a:r>
          </a:p>
          <a:p>
            <a:pPr marL="571500" lvl="1" indent="-342900">
              <a:buFont typeface="+mj-lt"/>
              <a:buAutoNum type="arabicPeriod"/>
            </a:pPr>
            <a:r>
              <a:rPr lang="fr-LU" dirty="0"/>
              <a:t>Document autographe (main du scripteur) vs document produit par un secrétaire (paléographie)</a:t>
            </a:r>
          </a:p>
          <a:p>
            <a:pPr marL="571500" lvl="1" indent="-342900">
              <a:buFont typeface="+mj-lt"/>
              <a:buAutoNum type="arabicPeriod"/>
            </a:pPr>
            <a:r>
              <a:rPr lang="fr-LU" dirty="0"/>
              <a:t>Version : minute, brouillon, original, copie? – traces d’envoi? (</a:t>
            </a:r>
            <a:r>
              <a:rPr lang="fr-LU" i="1" dirty="0"/>
              <a:t>tuck and seal</a:t>
            </a:r>
            <a:r>
              <a:rPr lang="fr-LU" dirty="0"/>
              <a:t>) </a:t>
            </a:r>
          </a:p>
        </p:txBody>
      </p:sp>
      <p:sp>
        <p:nvSpPr>
          <p:cNvPr id="6" name="Parenthèse fermante 5">
            <a:extLst>
              <a:ext uri="{FF2B5EF4-FFF2-40B4-BE49-F238E27FC236}">
                <a16:creationId xmlns:a16="http://schemas.microsoft.com/office/drawing/2014/main" id="{1D61B28F-A47C-A094-E31A-F08FDD73FAD2}"/>
              </a:ext>
            </a:extLst>
          </p:cNvPr>
          <p:cNvSpPr/>
          <p:nvPr/>
        </p:nvSpPr>
        <p:spPr>
          <a:xfrm>
            <a:off x="9552373" y="3000652"/>
            <a:ext cx="408491" cy="3324856"/>
          </a:xfrm>
          <a:prstGeom prst="rightBracket">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ZoneTexte 8">
            <a:extLst>
              <a:ext uri="{FF2B5EF4-FFF2-40B4-BE49-F238E27FC236}">
                <a16:creationId xmlns:a16="http://schemas.microsoft.com/office/drawing/2014/main" id="{607557CD-B01A-96B8-16AB-31B40F144797}"/>
              </a:ext>
            </a:extLst>
          </p:cNvPr>
          <p:cNvSpPr txBox="1"/>
          <p:nvPr/>
        </p:nvSpPr>
        <p:spPr>
          <a:xfrm>
            <a:off x="10092372" y="3124197"/>
            <a:ext cx="1831759" cy="3077766"/>
          </a:xfrm>
          <a:prstGeom prst="rect">
            <a:avLst/>
          </a:prstGeom>
          <a:noFill/>
        </p:spPr>
        <p:txBody>
          <a:bodyPr wrap="square" rtlCol="0">
            <a:spAutoFit/>
          </a:bodyPr>
          <a:lstStyle/>
          <a:p>
            <a:pPr marL="285750" indent="-285750">
              <a:buFont typeface="Arial" panose="020B0604020202020204" pitchFamily="34" charset="0"/>
              <a:buChar char="•"/>
            </a:pPr>
            <a:r>
              <a:rPr lang="fr-LU" sz="1600" dirty="0"/>
              <a:t>Degré de réalité?/ Individualité?</a:t>
            </a:r>
          </a:p>
          <a:p>
            <a:pPr marL="285750" indent="-285750">
              <a:buFont typeface="Arial" panose="020B0604020202020204" pitchFamily="34" charset="0"/>
              <a:buChar char="•"/>
            </a:pPr>
            <a:r>
              <a:rPr lang="fr-LU" sz="1600" dirty="0"/>
              <a:t>« Rhétorique de la matérialité » = lire la lettre par-delà les mots</a:t>
            </a:r>
          </a:p>
          <a:p>
            <a:endParaRPr lang="fr-LU" sz="1600" dirty="0"/>
          </a:p>
          <a:p>
            <a:pPr marL="285750" indent="-285750">
              <a:buFont typeface="Arial" panose="020B0604020202020204" pitchFamily="34" charset="0"/>
              <a:buChar char="•"/>
            </a:pPr>
            <a:r>
              <a:rPr lang="fr-LU" sz="1600" dirty="0"/>
              <a:t>Eclairage original</a:t>
            </a:r>
          </a:p>
          <a:p>
            <a:endParaRPr lang="en-US" dirty="0"/>
          </a:p>
        </p:txBody>
      </p:sp>
    </p:spTree>
    <p:extLst>
      <p:ext uri="{BB962C8B-B14F-4D97-AF65-F5344CB8AC3E}">
        <p14:creationId xmlns:p14="http://schemas.microsoft.com/office/powerpoint/2010/main" val="2807852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83D73DAC-875E-3C4F-3373-18E36EB6903B}"/>
              </a:ext>
            </a:extLst>
          </p:cNvPr>
          <p:cNvPicPr>
            <a:picLocks noChangeAspect="1"/>
          </p:cNvPicPr>
          <p:nvPr/>
        </p:nvPicPr>
        <p:blipFill>
          <a:blip r:embed="rId2"/>
          <a:stretch>
            <a:fillRect/>
          </a:stretch>
        </p:blipFill>
        <p:spPr>
          <a:xfrm>
            <a:off x="7941047" y="3164477"/>
            <a:ext cx="3809017" cy="3238111"/>
          </a:xfrm>
          <a:prstGeom prst="rect">
            <a:avLst/>
          </a:prstGeom>
        </p:spPr>
      </p:pic>
      <p:sp>
        <p:nvSpPr>
          <p:cNvPr id="13" name="ZoneTexte 12">
            <a:extLst>
              <a:ext uri="{FF2B5EF4-FFF2-40B4-BE49-F238E27FC236}">
                <a16:creationId xmlns:a16="http://schemas.microsoft.com/office/drawing/2014/main" id="{EE157A48-2921-2039-B3E4-2DBBE34D7DBB}"/>
              </a:ext>
            </a:extLst>
          </p:cNvPr>
          <p:cNvSpPr txBox="1"/>
          <p:nvPr/>
        </p:nvSpPr>
        <p:spPr>
          <a:xfrm>
            <a:off x="7870265" y="6156367"/>
            <a:ext cx="4578096" cy="246221"/>
          </a:xfrm>
          <a:prstGeom prst="rect">
            <a:avLst/>
          </a:prstGeom>
          <a:noFill/>
        </p:spPr>
        <p:txBody>
          <a:bodyPr wrap="square" rtlCol="0">
            <a:spAutoFit/>
          </a:bodyPr>
          <a:lstStyle/>
          <a:p>
            <a:r>
              <a:rPr lang="fr-LU" sz="1000" i="1" dirty="0">
                <a:solidFill>
                  <a:schemeClr val="bg1"/>
                </a:solidFill>
              </a:rPr>
              <a:t>Superscription et « Tuck and seal » (</a:t>
            </a:r>
            <a:r>
              <a:rPr lang="fr-LU" sz="1000" dirty="0">
                <a:solidFill>
                  <a:schemeClr val="bg1"/>
                </a:solidFill>
              </a:rPr>
              <a:t>Vienne, HHSta, </a:t>
            </a:r>
            <a:r>
              <a:rPr lang="fr-LU" sz="1000" i="1" dirty="0">
                <a:solidFill>
                  <a:schemeClr val="bg1"/>
                </a:solidFill>
              </a:rPr>
              <a:t>Belgien PA 26-1</a:t>
            </a:r>
            <a:r>
              <a:rPr lang="fr-LU" sz="1000" dirty="0">
                <a:solidFill>
                  <a:schemeClr val="bg1"/>
                </a:solidFill>
              </a:rPr>
              <a:t>, f°289r.</a:t>
            </a:r>
            <a:endParaRPr lang="en-US" sz="1000" dirty="0">
              <a:solidFill>
                <a:schemeClr val="bg1"/>
              </a:solidFill>
            </a:endParaRPr>
          </a:p>
        </p:txBody>
      </p:sp>
      <p:cxnSp>
        <p:nvCxnSpPr>
          <p:cNvPr id="15" name="Connecteur droit avec flèche 14">
            <a:extLst>
              <a:ext uri="{FF2B5EF4-FFF2-40B4-BE49-F238E27FC236}">
                <a16:creationId xmlns:a16="http://schemas.microsoft.com/office/drawing/2014/main" id="{227A7656-A7C0-E8C0-DC0C-DCD7EA62D172}"/>
              </a:ext>
            </a:extLst>
          </p:cNvPr>
          <p:cNvCxnSpPr>
            <a:cxnSpLocks/>
          </p:cNvCxnSpPr>
          <p:nvPr/>
        </p:nvCxnSpPr>
        <p:spPr>
          <a:xfrm>
            <a:off x="11029113" y="4410489"/>
            <a:ext cx="186431" cy="3018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a:extLst>
              <a:ext uri="{FF2B5EF4-FFF2-40B4-BE49-F238E27FC236}">
                <a16:creationId xmlns:a16="http://schemas.microsoft.com/office/drawing/2014/main" id="{F067ED0B-640E-4E8B-9647-DAD9E4536869}"/>
              </a:ext>
            </a:extLst>
          </p:cNvPr>
          <p:cNvCxnSpPr>
            <a:cxnSpLocks/>
          </p:cNvCxnSpPr>
          <p:nvPr/>
        </p:nvCxnSpPr>
        <p:spPr>
          <a:xfrm flipV="1">
            <a:off x="8688004" y="5651282"/>
            <a:ext cx="162550" cy="3342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6" name="Image 25">
            <a:extLst>
              <a:ext uri="{FF2B5EF4-FFF2-40B4-BE49-F238E27FC236}">
                <a16:creationId xmlns:a16="http://schemas.microsoft.com/office/drawing/2014/main" id="{B4F12AA8-0D6E-50DA-52E0-7BEA10198630}"/>
              </a:ext>
            </a:extLst>
          </p:cNvPr>
          <p:cNvPicPr>
            <a:picLocks noChangeAspect="1"/>
          </p:cNvPicPr>
          <p:nvPr/>
        </p:nvPicPr>
        <p:blipFill>
          <a:blip r:embed="rId3"/>
          <a:stretch>
            <a:fillRect/>
          </a:stretch>
        </p:blipFill>
        <p:spPr>
          <a:xfrm>
            <a:off x="238004" y="132381"/>
            <a:ext cx="6521023" cy="4224983"/>
          </a:xfrm>
          <a:prstGeom prst="rect">
            <a:avLst/>
          </a:prstGeom>
        </p:spPr>
      </p:pic>
      <p:sp>
        <p:nvSpPr>
          <p:cNvPr id="27" name="ZoneTexte 26">
            <a:extLst>
              <a:ext uri="{FF2B5EF4-FFF2-40B4-BE49-F238E27FC236}">
                <a16:creationId xmlns:a16="http://schemas.microsoft.com/office/drawing/2014/main" id="{3E1E51FB-98E4-8AFD-AD5B-4F8CEECA2188}"/>
              </a:ext>
            </a:extLst>
          </p:cNvPr>
          <p:cNvSpPr txBox="1"/>
          <p:nvPr/>
        </p:nvSpPr>
        <p:spPr>
          <a:xfrm>
            <a:off x="238004" y="4058637"/>
            <a:ext cx="6317830" cy="253916"/>
          </a:xfrm>
          <a:prstGeom prst="rect">
            <a:avLst/>
          </a:prstGeom>
          <a:noFill/>
        </p:spPr>
        <p:txBody>
          <a:bodyPr wrap="square" rtlCol="0">
            <a:spAutoFit/>
          </a:bodyPr>
          <a:lstStyle/>
          <a:p>
            <a:r>
              <a:rPr lang="fr-LU" sz="1050" i="1" dirty="0">
                <a:solidFill>
                  <a:schemeClr val="bg1"/>
                </a:solidFill>
              </a:rPr>
              <a:t>Lettre de main de secrétaire – souscription et signature autographes de Marie (</a:t>
            </a:r>
            <a:r>
              <a:rPr lang="fr-LU" sz="900" dirty="0">
                <a:solidFill>
                  <a:schemeClr val="bg1"/>
                </a:solidFill>
              </a:rPr>
              <a:t>Vienne, HHSta, </a:t>
            </a:r>
            <a:r>
              <a:rPr lang="fr-LU" sz="900" i="1" dirty="0">
                <a:solidFill>
                  <a:schemeClr val="bg1"/>
                </a:solidFill>
              </a:rPr>
              <a:t>Belgien PA 26-2</a:t>
            </a:r>
            <a:r>
              <a:rPr lang="fr-LU" sz="900" dirty="0">
                <a:solidFill>
                  <a:schemeClr val="bg1"/>
                </a:solidFill>
              </a:rPr>
              <a:t>, f°38v.</a:t>
            </a:r>
            <a:endParaRPr lang="en-US" sz="900" dirty="0">
              <a:solidFill>
                <a:schemeClr val="bg1"/>
              </a:solidFill>
            </a:endParaRPr>
          </a:p>
        </p:txBody>
      </p:sp>
      <p:cxnSp>
        <p:nvCxnSpPr>
          <p:cNvPr id="28" name="Connecteur droit avec flèche 27">
            <a:extLst>
              <a:ext uri="{FF2B5EF4-FFF2-40B4-BE49-F238E27FC236}">
                <a16:creationId xmlns:a16="http://schemas.microsoft.com/office/drawing/2014/main" id="{A35BA0DC-1EC2-3DFB-FF49-E2D365EFD374}"/>
              </a:ext>
            </a:extLst>
          </p:cNvPr>
          <p:cNvCxnSpPr>
            <a:cxnSpLocks/>
          </p:cNvCxnSpPr>
          <p:nvPr/>
        </p:nvCxnSpPr>
        <p:spPr>
          <a:xfrm flipV="1">
            <a:off x="5366063" y="3709492"/>
            <a:ext cx="159798" cy="2308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4" name="Image 33">
            <a:extLst>
              <a:ext uri="{FF2B5EF4-FFF2-40B4-BE49-F238E27FC236}">
                <a16:creationId xmlns:a16="http://schemas.microsoft.com/office/drawing/2014/main" id="{75858FB6-470C-77A0-4F3B-BEBA6A4352A6}"/>
              </a:ext>
            </a:extLst>
          </p:cNvPr>
          <p:cNvPicPr>
            <a:picLocks noChangeAspect="1"/>
          </p:cNvPicPr>
          <p:nvPr/>
        </p:nvPicPr>
        <p:blipFill>
          <a:blip r:embed="rId4"/>
          <a:stretch>
            <a:fillRect/>
          </a:stretch>
        </p:blipFill>
        <p:spPr>
          <a:xfrm>
            <a:off x="238004" y="4467994"/>
            <a:ext cx="7430530" cy="2264818"/>
          </a:xfrm>
          <a:prstGeom prst="rect">
            <a:avLst/>
          </a:prstGeom>
        </p:spPr>
      </p:pic>
      <p:sp>
        <p:nvSpPr>
          <p:cNvPr id="36" name="ZoneTexte 35">
            <a:extLst>
              <a:ext uri="{FF2B5EF4-FFF2-40B4-BE49-F238E27FC236}">
                <a16:creationId xmlns:a16="http://schemas.microsoft.com/office/drawing/2014/main" id="{8A99C1CE-2E62-C182-49CA-A3CE3F71023C}"/>
              </a:ext>
            </a:extLst>
          </p:cNvPr>
          <p:cNvSpPr txBox="1"/>
          <p:nvPr/>
        </p:nvSpPr>
        <p:spPr>
          <a:xfrm>
            <a:off x="238004" y="6486591"/>
            <a:ext cx="6143346" cy="253916"/>
          </a:xfrm>
          <a:prstGeom prst="rect">
            <a:avLst/>
          </a:prstGeom>
          <a:noFill/>
        </p:spPr>
        <p:txBody>
          <a:bodyPr wrap="square">
            <a:spAutoFit/>
          </a:bodyPr>
          <a:lstStyle/>
          <a:p>
            <a:r>
              <a:rPr lang="fr-LU" sz="1050" i="1" dirty="0">
                <a:solidFill>
                  <a:schemeClr val="bg1"/>
                </a:solidFill>
              </a:rPr>
              <a:t>Autographe de Marie (</a:t>
            </a:r>
            <a:r>
              <a:rPr lang="fr-LU" sz="1050" dirty="0">
                <a:solidFill>
                  <a:schemeClr val="bg1"/>
                </a:solidFill>
              </a:rPr>
              <a:t>Vienne, HHSta, </a:t>
            </a:r>
            <a:r>
              <a:rPr lang="fr-LU" sz="1050" i="1" dirty="0">
                <a:solidFill>
                  <a:schemeClr val="bg1"/>
                </a:solidFill>
              </a:rPr>
              <a:t>Belgien PA 26-2</a:t>
            </a:r>
            <a:r>
              <a:rPr lang="fr-LU" sz="1050" dirty="0">
                <a:solidFill>
                  <a:schemeClr val="bg1"/>
                </a:solidFill>
              </a:rPr>
              <a:t>, f°167r.</a:t>
            </a:r>
            <a:endParaRPr lang="en-US" sz="1050" dirty="0">
              <a:solidFill>
                <a:schemeClr val="bg1"/>
              </a:solidFill>
            </a:endParaRPr>
          </a:p>
        </p:txBody>
      </p:sp>
      <p:pic>
        <p:nvPicPr>
          <p:cNvPr id="40" name="Image 39">
            <a:extLst>
              <a:ext uri="{FF2B5EF4-FFF2-40B4-BE49-F238E27FC236}">
                <a16:creationId xmlns:a16="http://schemas.microsoft.com/office/drawing/2014/main" id="{850FF554-35A9-FFC4-8A79-CB7BD3FF4B77}"/>
              </a:ext>
            </a:extLst>
          </p:cNvPr>
          <p:cNvPicPr>
            <a:picLocks noChangeAspect="1"/>
          </p:cNvPicPr>
          <p:nvPr/>
        </p:nvPicPr>
        <p:blipFill>
          <a:blip r:embed="rId5"/>
          <a:stretch>
            <a:fillRect/>
          </a:stretch>
        </p:blipFill>
        <p:spPr>
          <a:xfrm>
            <a:off x="6911612" y="376391"/>
            <a:ext cx="2203277" cy="2398729"/>
          </a:xfrm>
          <a:prstGeom prst="rect">
            <a:avLst/>
          </a:prstGeom>
        </p:spPr>
      </p:pic>
      <p:pic>
        <p:nvPicPr>
          <p:cNvPr id="42" name="Image 41">
            <a:extLst>
              <a:ext uri="{FF2B5EF4-FFF2-40B4-BE49-F238E27FC236}">
                <a16:creationId xmlns:a16="http://schemas.microsoft.com/office/drawing/2014/main" id="{6B0D6CC9-4C07-1BF4-0124-9D7F6DB7AECC}"/>
              </a:ext>
            </a:extLst>
          </p:cNvPr>
          <p:cNvPicPr>
            <a:picLocks noChangeAspect="1"/>
          </p:cNvPicPr>
          <p:nvPr/>
        </p:nvPicPr>
        <p:blipFill>
          <a:blip r:embed="rId6"/>
          <a:stretch>
            <a:fillRect/>
          </a:stretch>
        </p:blipFill>
        <p:spPr>
          <a:xfrm>
            <a:off x="9114889" y="381578"/>
            <a:ext cx="2635175" cy="2388354"/>
          </a:xfrm>
          <a:prstGeom prst="rect">
            <a:avLst/>
          </a:prstGeom>
        </p:spPr>
      </p:pic>
      <p:sp>
        <p:nvSpPr>
          <p:cNvPr id="43" name="ZoneTexte 42">
            <a:extLst>
              <a:ext uri="{FF2B5EF4-FFF2-40B4-BE49-F238E27FC236}">
                <a16:creationId xmlns:a16="http://schemas.microsoft.com/office/drawing/2014/main" id="{E82EB842-133F-8870-0C4D-80F2E4885ECB}"/>
              </a:ext>
            </a:extLst>
          </p:cNvPr>
          <p:cNvSpPr txBox="1"/>
          <p:nvPr/>
        </p:nvSpPr>
        <p:spPr>
          <a:xfrm>
            <a:off x="6911612" y="2536788"/>
            <a:ext cx="6143346" cy="253916"/>
          </a:xfrm>
          <a:prstGeom prst="rect">
            <a:avLst/>
          </a:prstGeom>
          <a:noFill/>
        </p:spPr>
        <p:txBody>
          <a:bodyPr wrap="square">
            <a:spAutoFit/>
          </a:bodyPr>
          <a:lstStyle/>
          <a:p>
            <a:r>
              <a:rPr lang="fr-LU" sz="1000" i="1" dirty="0">
                <a:solidFill>
                  <a:schemeClr val="bg1"/>
                </a:solidFill>
              </a:rPr>
              <a:t>Version d’une lettre – biais de classement (</a:t>
            </a:r>
            <a:r>
              <a:rPr lang="fr-LU" sz="1000" dirty="0">
                <a:solidFill>
                  <a:schemeClr val="bg1"/>
                </a:solidFill>
              </a:rPr>
              <a:t>Vienne, HHSta, </a:t>
            </a:r>
            <a:r>
              <a:rPr lang="fr-LU" sz="1000" i="1" dirty="0">
                <a:solidFill>
                  <a:schemeClr val="bg1"/>
                </a:solidFill>
              </a:rPr>
              <a:t>Belgien PA 26-2</a:t>
            </a:r>
            <a:r>
              <a:rPr lang="fr-LU" sz="1000" dirty="0">
                <a:solidFill>
                  <a:schemeClr val="bg1"/>
                </a:solidFill>
              </a:rPr>
              <a:t>, f°169r.</a:t>
            </a:r>
            <a:endParaRPr lang="en-US" sz="1000" dirty="0">
              <a:solidFill>
                <a:schemeClr val="bg1"/>
              </a:solidFill>
            </a:endParaRPr>
          </a:p>
        </p:txBody>
      </p:sp>
    </p:spTree>
    <p:extLst>
      <p:ext uri="{BB962C8B-B14F-4D97-AF65-F5344CB8AC3E}">
        <p14:creationId xmlns:p14="http://schemas.microsoft.com/office/powerpoint/2010/main" val="408159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F8AA68-F091-AD62-02BD-7D3528579A1F}"/>
              </a:ext>
            </a:extLst>
          </p:cNvPr>
          <p:cNvSpPr>
            <a:spLocks noGrp="1"/>
          </p:cNvSpPr>
          <p:nvPr>
            <p:ph type="title"/>
          </p:nvPr>
        </p:nvSpPr>
        <p:spPr>
          <a:xfrm>
            <a:off x="2231136" y="334376"/>
            <a:ext cx="7818386" cy="944007"/>
          </a:xfrm>
        </p:spPr>
        <p:txBody>
          <a:bodyPr/>
          <a:lstStyle/>
          <a:p>
            <a:r>
              <a:rPr lang="fr-LU" dirty="0"/>
              <a:t>FILTRE LINGUISTIQUE</a:t>
            </a:r>
            <a:endParaRPr lang="en-US" dirty="0"/>
          </a:p>
        </p:txBody>
      </p:sp>
      <p:sp>
        <p:nvSpPr>
          <p:cNvPr id="3" name="Espace réservé du contenu 2">
            <a:extLst>
              <a:ext uri="{FF2B5EF4-FFF2-40B4-BE49-F238E27FC236}">
                <a16:creationId xmlns:a16="http://schemas.microsoft.com/office/drawing/2014/main" id="{06E301DB-D281-0769-C869-3FBDB98870EA}"/>
              </a:ext>
            </a:extLst>
          </p:cNvPr>
          <p:cNvSpPr>
            <a:spLocks noGrp="1"/>
          </p:cNvSpPr>
          <p:nvPr>
            <p:ph idx="1"/>
          </p:nvPr>
        </p:nvSpPr>
        <p:spPr>
          <a:xfrm>
            <a:off x="677543" y="1608234"/>
            <a:ext cx="10490566" cy="4801444"/>
          </a:xfrm>
        </p:spPr>
        <p:txBody>
          <a:bodyPr/>
          <a:lstStyle/>
          <a:p>
            <a:r>
              <a:rPr lang="fr-LU" dirty="0"/>
              <a:t>Confrontation avec la langue du scripteur : moyen français </a:t>
            </a:r>
          </a:p>
          <a:p>
            <a:r>
              <a:rPr lang="fr-LU" dirty="0"/>
              <a:t>Appréhender le véritable sens des mots à l’aide d’outils configurés par les linguistes : dictionnaires spécialisés</a:t>
            </a:r>
          </a:p>
          <a:p>
            <a:pPr marL="0" indent="0">
              <a:buNone/>
            </a:pPr>
            <a:r>
              <a:rPr lang="fr-LU" dirty="0"/>
              <a:t>Pistes d’interrogations : </a:t>
            </a:r>
          </a:p>
          <a:p>
            <a:pPr marL="342900" indent="-342900">
              <a:buAutoNum type="arabicPeriod"/>
            </a:pPr>
            <a:r>
              <a:rPr lang="fr-LU" dirty="0"/>
              <a:t>Subtilité de la communication épistolaire </a:t>
            </a:r>
          </a:p>
          <a:p>
            <a:pPr marL="342900" indent="-342900">
              <a:buAutoNum type="arabicPeriod"/>
            </a:pPr>
            <a:r>
              <a:rPr lang="fr-LU" dirty="0"/>
              <a:t>Auctorialité de la lettre : récurrence de certaines expressions, formulations </a:t>
            </a:r>
          </a:p>
          <a:p>
            <a:pPr marL="342900" indent="-342900">
              <a:buAutoNum type="arabicPeriod"/>
            </a:pPr>
            <a:r>
              <a:rPr lang="fr-LU" dirty="0"/>
              <a:t>Notions structurantes de la correspondance (« inepteté », « incapacité », « insuffisance »)</a:t>
            </a:r>
          </a:p>
          <a:p>
            <a:pPr marL="342900" indent="-342900">
              <a:buAutoNum type="arabicPeriod"/>
            </a:pPr>
            <a:r>
              <a:rPr lang="fr-LU" dirty="0"/>
              <a:t>La piste d’une intertextualité… (référentiels culturels) </a:t>
            </a:r>
          </a:p>
        </p:txBody>
      </p:sp>
    </p:spTree>
    <p:extLst>
      <p:ext uri="{BB962C8B-B14F-4D97-AF65-F5344CB8AC3E}">
        <p14:creationId xmlns:p14="http://schemas.microsoft.com/office/powerpoint/2010/main" val="3500591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C22212-C7C8-70C4-F5D0-A8E9593546A7}"/>
              </a:ext>
            </a:extLst>
          </p:cNvPr>
          <p:cNvSpPr>
            <a:spLocks noGrp="1"/>
          </p:cNvSpPr>
          <p:nvPr>
            <p:ph type="title"/>
          </p:nvPr>
        </p:nvSpPr>
        <p:spPr>
          <a:xfrm>
            <a:off x="2284461" y="332913"/>
            <a:ext cx="7623078" cy="872986"/>
          </a:xfrm>
        </p:spPr>
        <p:txBody>
          <a:bodyPr>
            <a:normAutofit fontScale="90000"/>
          </a:bodyPr>
          <a:lstStyle/>
          <a:p>
            <a:r>
              <a:rPr lang="fr-LU" dirty="0"/>
              <a:t>Filtre sociologique : </a:t>
            </a:r>
            <a:r>
              <a:rPr lang="fr-LU" i="1" dirty="0"/>
              <a:t>genre </a:t>
            </a:r>
            <a:r>
              <a:rPr lang="fr-LU" dirty="0"/>
              <a:t>et </a:t>
            </a:r>
            <a:r>
              <a:rPr lang="fr-LU" i="1" dirty="0"/>
              <a:t>agency</a:t>
            </a:r>
            <a:endParaRPr lang="en-US" dirty="0"/>
          </a:p>
        </p:txBody>
      </p:sp>
      <p:sp>
        <p:nvSpPr>
          <p:cNvPr id="3" name="Espace réservé du contenu 2">
            <a:extLst>
              <a:ext uri="{FF2B5EF4-FFF2-40B4-BE49-F238E27FC236}">
                <a16:creationId xmlns:a16="http://schemas.microsoft.com/office/drawing/2014/main" id="{DC4FD727-B1D1-AEA2-2BD6-261C36F50CB0}"/>
              </a:ext>
            </a:extLst>
          </p:cNvPr>
          <p:cNvSpPr>
            <a:spLocks noGrp="1"/>
          </p:cNvSpPr>
          <p:nvPr>
            <p:ph idx="1"/>
          </p:nvPr>
        </p:nvSpPr>
        <p:spPr>
          <a:xfrm>
            <a:off x="435005" y="1464816"/>
            <a:ext cx="11310151" cy="5060271"/>
          </a:xfrm>
        </p:spPr>
        <p:txBody>
          <a:bodyPr/>
          <a:lstStyle/>
          <a:p>
            <a:pPr marL="0" indent="0">
              <a:buNone/>
            </a:pPr>
            <a:r>
              <a:rPr lang="fr-LU" b="1" dirty="0"/>
              <a:t>Genre : </a:t>
            </a:r>
          </a:p>
          <a:p>
            <a:pPr lvl="1">
              <a:buFont typeface="Wingdings" panose="05000000000000000000" pitchFamily="2" charset="2"/>
              <a:buChar char="§"/>
            </a:pPr>
            <a:r>
              <a:rPr lang="fr-LU" dirty="0"/>
              <a:t>Sexe = socialement construit dans une relation d’opposition </a:t>
            </a:r>
            <a:r>
              <a:rPr lang="fr-LU" dirty="0">
                <a:sym typeface="Wingdings" panose="05000000000000000000" pitchFamily="2" charset="2"/>
              </a:rPr>
              <a:t> approche relationnelle des sexes </a:t>
            </a:r>
          </a:p>
          <a:p>
            <a:pPr lvl="1">
              <a:buFont typeface="Wingdings" panose="05000000000000000000" pitchFamily="2" charset="2"/>
              <a:buChar char="§"/>
            </a:pPr>
            <a:r>
              <a:rPr lang="fr-LU" dirty="0">
                <a:sym typeface="Wingdings" panose="05000000000000000000" pitchFamily="2" charset="2"/>
              </a:rPr>
              <a:t>Faire éclater les visions essentialistes attribuant des caractéristiques immuables aux masculin et aux féminin </a:t>
            </a:r>
            <a:endParaRPr lang="en-US" sz="1400" dirty="0"/>
          </a:p>
          <a:p>
            <a:pPr marL="0" indent="0">
              <a:buNone/>
            </a:pPr>
            <a:r>
              <a:rPr lang="en-US" b="1" dirty="0"/>
              <a:t>Agency : </a:t>
            </a:r>
            <a:r>
              <a:rPr lang="en-US" sz="1800" dirty="0"/>
              <a:t>“ability or capacity to exert power…variety of everyday interactions in which women accommodated, negotiated or manipulated social rules and gender roles” (Martha Howell) </a:t>
            </a:r>
          </a:p>
          <a:p>
            <a:pPr lvl="1">
              <a:buFont typeface="Wingdings" panose="05000000000000000000" pitchFamily="2" charset="2"/>
              <a:buChar char="§"/>
            </a:pPr>
            <a:r>
              <a:rPr lang="en-US" dirty="0" err="1"/>
              <a:t>Mécanisme</a:t>
            </a:r>
            <a:r>
              <a:rPr lang="en-US" dirty="0"/>
              <a:t> </a:t>
            </a:r>
            <a:r>
              <a:rPr lang="en-US" dirty="0" err="1"/>
              <a:t>d’adaptation</a:t>
            </a:r>
            <a:r>
              <a:rPr lang="en-US" dirty="0"/>
              <a:t> à </a:t>
            </a:r>
            <a:r>
              <a:rPr lang="en-US" dirty="0" err="1"/>
              <a:t>une</a:t>
            </a:r>
            <a:r>
              <a:rPr lang="en-US" dirty="0"/>
              <a:t> situation de </a:t>
            </a:r>
            <a:r>
              <a:rPr lang="en-US" dirty="0" err="1"/>
              <a:t>contrainte</a:t>
            </a:r>
            <a:r>
              <a:rPr lang="en-US" dirty="0"/>
              <a:t> </a:t>
            </a:r>
          </a:p>
          <a:p>
            <a:pPr lvl="1">
              <a:buFont typeface="Wingdings" panose="05000000000000000000" pitchFamily="2" charset="2"/>
              <a:buChar char="§"/>
            </a:pPr>
            <a:r>
              <a:rPr lang="en-US" dirty="0"/>
              <a:t>Pouvoir de </a:t>
            </a:r>
            <a:r>
              <a:rPr lang="en-US" dirty="0" err="1"/>
              <a:t>négociation</a:t>
            </a:r>
            <a:r>
              <a:rPr lang="en-US" dirty="0"/>
              <a:t> / subversion des </a:t>
            </a:r>
            <a:r>
              <a:rPr lang="en-US" dirty="0" err="1"/>
              <a:t>rôles</a:t>
            </a:r>
            <a:r>
              <a:rPr lang="en-US" dirty="0"/>
              <a:t> </a:t>
            </a:r>
            <a:r>
              <a:rPr lang="en-US" dirty="0" err="1"/>
              <a:t>sociaux</a:t>
            </a:r>
            <a:r>
              <a:rPr lang="en-US" dirty="0"/>
              <a:t> </a:t>
            </a:r>
            <a:r>
              <a:rPr lang="en-US" dirty="0" err="1"/>
              <a:t>en</a:t>
            </a:r>
            <a:r>
              <a:rPr lang="en-US" dirty="0"/>
              <a:t> </a:t>
            </a:r>
            <a:r>
              <a:rPr lang="en-US" dirty="0" err="1"/>
              <a:t>vigueur</a:t>
            </a:r>
            <a:endParaRPr lang="fr-LU" dirty="0"/>
          </a:p>
          <a:p>
            <a:pPr marL="0" indent="0">
              <a:buNone/>
            </a:pPr>
            <a:r>
              <a:rPr lang="en-US" dirty="0" err="1"/>
              <a:t>Pistes</a:t>
            </a:r>
            <a:r>
              <a:rPr lang="en-US" dirty="0"/>
              <a:t> </a:t>
            </a:r>
            <a:r>
              <a:rPr lang="en-US" dirty="0" err="1"/>
              <a:t>d’interrogations</a:t>
            </a:r>
            <a:r>
              <a:rPr lang="en-US" dirty="0"/>
              <a:t> : </a:t>
            </a:r>
          </a:p>
          <a:p>
            <a:pPr marL="342900" indent="-342900">
              <a:buFont typeface="+mj-lt"/>
              <a:buAutoNum type="arabicPeriod"/>
            </a:pPr>
            <a:r>
              <a:rPr lang="en-US" dirty="0" err="1"/>
              <a:t>Schémas</a:t>
            </a:r>
            <a:r>
              <a:rPr lang="en-US" dirty="0"/>
              <a:t> </a:t>
            </a:r>
            <a:r>
              <a:rPr lang="en-US" dirty="0" err="1"/>
              <a:t>d’influences</a:t>
            </a:r>
            <a:r>
              <a:rPr lang="en-US" dirty="0"/>
              <a:t> </a:t>
            </a:r>
            <a:r>
              <a:rPr lang="en-US" dirty="0" err="1"/>
              <a:t>formels</a:t>
            </a:r>
            <a:r>
              <a:rPr lang="en-US" dirty="0"/>
              <a:t> et </a:t>
            </a:r>
            <a:r>
              <a:rPr lang="en-US" dirty="0" err="1"/>
              <a:t>informels</a:t>
            </a:r>
            <a:r>
              <a:rPr lang="en-US" dirty="0"/>
              <a:t> </a:t>
            </a:r>
          </a:p>
          <a:p>
            <a:pPr marL="342900" indent="-342900">
              <a:buFont typeface="+mj-lt"/>
              <a:buAutoNum type="arabicPeriod"/>
            </a:pPr>
            <a:r>
              <a:rPr lang="en-US" dirty="0"/>
              <a:t>Conscience des “clichés” de la société (fragilité féminine)</a:t>
            </a:r>
          </a:p>
        </p:txBody>
      </p:sp>
    </p:spTree>
    <p:extLst>
      <p:ext uri="{BB962C8B-B14F-4D97-AF65-F5344CB8AC3E}">
        <p14:creationId xmlns:p14="http://schemas.microsoft.com/office/powerpoint/2010/main" val="1793967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F1B0E-D5D0-B80F-AB23-1F0D3BEF26D1}"/>
              </a:ext>
            </a:extLst>
          </p:cNvPr>
          <p:cNvSpPr>
            <a:spLocks noGrp="1"/>
          </p:cNvSpPr>
          <p:nvPr>
            <p:ph type="title"/>
          </p:nvPr>
        </p:nvSpPr>
        <p:spPr>
          <a:xfrm>
            <a:off x="2231137" y="301821"/>
            <a:ext cx="7578689" cy="627362"/>
          </a:xfrm>
        </p:spPr>
        <p:txBody>
          <a:bodyPr>
            <a:normAutofit fontScale="90000"/>
          </a:bodyPr>
          <a:lstStyle/>
          <a:p>
            <a:r>
              <a:rPr lang="fr-LU" dirty="0"/>
              <a:t>Filtre littéraire : </a:t>
            </a:r>
            <a:r>
              <a:rPr lang="fr-LU" i="1" dirty="0"/>
              <a:t>rhétorique</a:t>
            </a:r>
            <a:endParaRPr lang="en-US" dirty="0"/>
          </a:p>
        </p:txBody>
      </p:sp>
      <p:sp>
        <p:nvSpPr>
          <p:cNvPr id="3" name="Espace réservé du contenu 2">
            <a:extLst>
              <a:ext uri="{FF2B5EF4-FFF2-40B4-BE49-F238E27FC236}">
                <a16:creationId xmlns:a16="http://schemas.microsoft.com/office/drawing/2014/main" id="{44321151-C218-0E36-5E78-C9BC4D6600F4}"/>
              </a:ext>
            </a:extLst>
          </p:cNvPr>
          <p:cNvSpPr>
            <a:spLocks noGrp="1"/>
          </p:cNvSpPr>
          <p:nvPr>
            <p:ph idx="1"/>
          </p:nvPr>
        </p:nvSpPr>
        <p:spPr>
          <a:xfrm>
            <a:off x="446842" y="1083076"/>
            <a:ext cx="9715190" cy="4978907"/>
          </a:xfrm>
        </p:spPr>
        <p:txBody>
          <a:bodyPr/>
          <a:lstStyle/>
          <a:p>
            <a:r>
              <a:rPr lang="fr-LU" dirty="0"/>
              <a:t>Rhétorique : « a body of rules, a list of devices </a:t>
            </a:r>
            <a:r>
              <a:rPr lang="fr-LU" dirty="0" err="1"/>
              <a:t>that</a:t>
            </a:r>
            <a:r>
              <a:rPr lang="fr-LU" dirty="0"/>
              <a:t> </a:t>
            </a:r>
            <a:r>
              <a:rPr lang="fr-LU" dirty="0" err="1"/>
              <a:t>rationalize</a:t>
            </a:r>
            <a:r>
              <a:rPr lang="fr-LU" dirty="0"/>
              <a:t> the </a:t>
            </a:r>
            <a:r>
              <a:rPr lang="fr-LU" dirty="0" err="1"/>
              <a:t>act</a:t>
            </a:r>
            <a:r>
              <a:rPr lang="fr-LU" dirty="0"/>
              <a:t> of ‘</a:t>
            </a:r>
            <a:r>
              <a:rPr lang="fr-LU" dirty="0" err="1"/>
              <a:t>speaking</a:t>
            </a:r>
            <a:r>
              <a:rPr lang="fr-LU" dirty="0"/>
              <a:t> </a:t>
            </a:r>
            <a:r>
              <a:rPr lang="fr-LU" dirty="0" err="1"/>
              <a:t>well</a:t>
            </a:r>
            <a:r>
              <a:rPr lang="fr-LU" dirty="0"/>
              <a:t>’ or </a:t>
            </a:r>
            <a:r>
              <a:rPr lang="fr-LU" dirty="0" err="1"/>
              <a:t>persuasively</a:t>
            </a:r>
            <a:r>
              <a:rPr lang="fr-LU" dirty="0"/>
              <a:t> » (J. Richards et A. Thorne)</a:t>
            </a:r>
          </a:p>
          <a:p>
            <a:r>
              <a:rPr lang="fr-LU" dirty="0"/>
              <a:t>Spécificités de Marie de Hongrie (résumé d’une étude systématique de la correspondance) : </a:t>
            </a:r>
          </a:p>
          <a:p>
            <a:pPr lvl="1"/>
            <a:r>
              <a:rPr lang="fr-LU" dirty="0"/>
              <a:t>Rhétorique élaborée mêlant procédés discursifs variés : chleuasmes, répétitions, hyperboles, superlatif, etc. </a:t>
            </a:r>
          </a:p>
          <a:p>
            <a:pPr lvl="1"/>
            <a:r>
              <a:rPr lang="fr-LU" dirty="0"/>
              <a:t>Lieux communs / impératifs sociétaux </a:t>
            </a:r>
          </a:p>
          <a:p>
            <a:endParaRPr lang="fr-LU" dirty="0"/>
          </a:p>
          <a:p>
            <a:pPr marL="0" indent="0">
              <a:buNone/>
            </a:pPr>
            <a:endParaRPr lang="en-US" dirty="0"/>
          </a:p>
        </p:txBody>
      </p:sp>
      <p:graphicFrame>
        <p:nvGraphicFramePr>
          <p:cNvPr id="4" name="Tableau 4">
            <a:extLst>
              <a:ext uri="{FF2B5EF4-FFF2-40B4-BE49-F238E27FC236}">
                <a16:creationId xmlns:a16="http://schemas.microsoft.com/office/drawing/2014/main" id="{D197290C-65EA-F058-3DA6-73B91E864F55}"/>
              </a:ext>
            </a:extLst>
          </p:cNvPr>
          <p:cNvGraphicFramePr>
            <a:graphicFrameLocks noGrp="1"/>
          </p:cNvGraphicFramePr>
          <p:nvPr>
            <p:extLst>
              <p:ext uri="{D42A27DB-BD31-4B8C-83A1-F6EECF244321}">
                <p14:modId xmlns:p14="http://schemas.microsoft.com/office/powerpoint/2010/main" val="618677931"/>
              </p:ext>
            </p:extLst>
          </p:nvPr>
        </p:nvGraphicFramePr>
        <p:xfrm>
          <a:off x="201168" y="2913196"/>
          <a:ext cx="9608658" cy="3705127"/>
        </p:xfrm>
        <a:graphic>
          <a:graphicData uri="http://schemas.openxmlformats.org/drawingml/2006/table">
            <a:tbl>
              <a:tblPr firstRow="1" bandRow="1">
                <a:tableStyleId>{00A15C55-8517-42AA-B614-E9B94910E393}</a:tableStyleId>
              </a:tblPr>
              <a:tblGrid>
                <a:gridCol w="1643695">
                  <a:extLst>
                    <a:ext uri="{9D8B030D-6E8A-4147-A177-3AD203B41FA5}">
                      <a16:colId xmlns:a16="http://schemas.microsoft.com/office/drawing/2014/main" val="2300419496"/>
                    </a:ext>
                  </a:extLst>
                </a:gridCol>
                <a:gridCol w="2654987">
                  <a:extLst>
                    <a:ext uri="{9D8B030D-6E8A-4147-A177-3AD203B41FA5}">
                      <a16:colId xmlns:a16="http://schemas.microsoft.com/office/drawing/2014/main" val="2900161075"/>
                    </a:ext>
                  </a:extLst>
                </a:gridCol>
                <a:gridCol w="2744817">
                  <a:extLst>
                    <a:ext uri="{9D8B030D-6E8A-4147-A177-3AD203B41FA5}">
                      <a16:colId xmlns:a16="http://schemas.microsoft.com/office/drawing/2014/main" val="1288111952"/>
                    </a:ext>
                  </a:extLst>
                </a:gridCol>
                <a:gridCol w="2565159">
                  <a:extLst>
                    <a:ext uri="{9D8B030D-6E8A-4147-A177-3AD203B41FA5}">
                      <a16:colId xmlns:a16="http://schemas.microsoft.com/office/drawing/2014/main" val="3053250644"/>
                    </a:ext>
                  </a:extLst>
                </a:gridCol>
              </a:tblGrid>
              <a:tr h="535207">
                <a:tc>
                  <a:txBody>
                    <a:bodyPr/>
                    <a:lstStyle/>
                    <a:p>
                      <a:r>
                        <a:rPr lang="fr-LU" sz="1600" dirty="0"/>
                        <a:t>Tropes</a:t>
                      </a:r>
                      <a:endParaRPr lang="en-US" sz="1600" dirty="0"/>
                    </a:p>
                  </a:txBody>
                  <a:tcPr/>
                </a:tc>
                <a:tc>
                  <a:txBody>
                    <a:bodyPr/>
                    <a:lstStyle/>
                    <a:p>
                      <a:pPr algn="ctr"/>
                      <a:r>
                        <a:rPr lang="fr-LU" sz="1600" dirty="0"/>
                        <a:t>Modestie/humilité</a:t>
                      </a:r>
                      <a:endParaRPr lang="en-US" sz="1600" dirty="0"/>
                    </a:p>
                  </a:txBody>
                  <a:tcPr/>
                </a:tc>
                <a:tc>
                  <a:txBody>
                    <a:bodyPr/>
                    <a:lstStyle/>
                    <a:p>
                      <a:pPr algn="ctr"/>
                      <a:r>
                        <a:rPr lang="fr-LU" sz="1600" dirty="0"/>
                        <a:t>Auto négation/dérision</a:t>
                      </a:r>
                      <a:endParaRPr lang="en-US" sz="1600" dirty="0"/>
                    </a:p>
                  </a:txBody>
                  <a:tcPr/>
                </a:tc>
                <a:tc>
                  <a:txBody>
                    <a:bodyPr/>
                    <a:lstStyle/>
                    <a:p>
                      <a:pPr algn="ctr"/>
                      <a:r>
                        <a:rPr lang="fr-LU" sz="1600" dirty="0"/>
                        <a:t>Fragilité </a:t>
                      </a:r>
                      <a:endParaRPr lang="en-US" sz="1600" dirty="0"/>
                    </a:p>
                  </a:txBody>
                  <a:tcPr/>
                </a:tc>
                <a:extLst>
                  <a:ext uri="{0D108BD9-81ED-4DB2-BD59-A6C34878D82A}">
                    <a16:rowId xmlns:a16="http://schemas.microsoft.com/office/drawing/2014/main" val="300621834"/>
                  </a:ext>
                </a:extLst>
              </a:tr>
              <a:tr h="665056">
                <a:tc>
                  <a:txBody>
                    <a:bodyPr/>
                    <a:lstStyle/>
                    <a:p>
                      <a:r>
                        <a:rPr lang="fr-LU" sz="1600" dirty="0">
                          <a:solidFill>
                            <a:schemeClr val="bg1"/>
                          </a:solidFill>
                        </a:rPr>
                        <a:t>Référentiels </a:t>
                      </a:r>
                    </a:p>
                  </a:txBody>
                  <a:tcPr>
                    <a:solidFill>
                      <a:schemeClr val="accent4"/>
                    </a:solidFill>
                  </a:tcPr>
                </a:tc>
                <a:tc>
                  <a:txBody>
                    <a:bodyPr/>
                    <a:lstStyle/>
                    <a:p>
                      <a:r>
                        <a:rPr lang="fr-LU" sz="1400" dirty="0"/>
                        <a:t>Reconnaissance  Soumission  Dévotion  Abnégation</a:t>
                      </a:r>
                      <a:endParaRPr lang="en-US" sz="1400" dirty="0"/>
                    </a:p>
                  </a:txBody>
                  <a:tcPr/>
                </a:tc>
                <a:tc>
                  <a:txBody>
                    <a:bodyPr/>
                    <a:lstStyle/>
                    <a:p>
                      <a:r>
                        <a:rPr lang="fr-LU" sz="1400" dirty="0"/>
                        <a:t>Loquacité </a:t>
                      </a:r>
                    </a:p>
                    <a:p>
                      <a:r>
                        <a:rPr lang="fr-LU" sz="1400" dirty="0"/>
                        <a:t>Déraison</a:t>
                      </a:r>
                      <a:endParaRPr lang="en-US" sz="1400" dirty="0"/>
                    </a:p>
                  </a:txBody>
                  <a:tcPr/>
                </a:tc>
                <a:tc>
                  <a:txBody>
                    <a:bodyPr/>
                    <a:lstStyle/>
                    <a:p>
                      <a:r>
                        <a:rPr lang="fr-LU" sz="1400" dirty="0"/>
                        <a:t>Sociale</a:t>
                      </a:r>
                    </a:p>
                    <a:p>
                      <a:r>
                        <a:rPr lang="fr-LU" sz="1400" dirty="0"/>
                        <a:t>Intellectuelle</a:t>
                      </a:r>
                    </a:p>
                    <a:p>
                      <a:r>
                        <a:rPr lang="fr-LU" sz="1400" dirty="0"/>
                        <a:t>Corporelle</a:t>
                      </a:r>
                      <a:endParaRPr lang="en-US" sz="1400" dirty="0"/>
                    </a:p>
                  </a:txBody>
                  <a:tcPr/>
                </a:tc>
                <a:extLst>
                  <a:ext uri="{0D108BD9-81ED-4DB2-BD59-A6C34878D82A}">
                    <a16:rowId xmlns:a16="http://schemas.microsoft.com/office/drawing/2014/main" val="381879474"/>
                  </a:ext>
                </a:extLst>
              </a:tr>
              <a:tr h="2022878">
                <a:tc>
                  <a:txBody>
                    <a:bodyPr/>
                    <a:lstStyle/>
                    <a:p>
                      <a:r>
                        <a:rPr lang="fr-LU" sz="1600" kern="1200" dirty="0">
                          <a:solidFill>
                            <a:schemeClr val="bg1"/>
                          </a:solidFill>
                          <a:latin typeface="+mn-lt"/>
                          <a:ea typeface="+mn-ea"/>
                          <a:cs typeface="+mn-cs"/>
                        </a:rPr>
                        <a:t>Intentions inavouées spécifiques </a:t>
                      </a:r>
                      <a:endParaRPr lang="en-US" sz="1600" kern="1200" dirty="0">
                        <a:solidFill>
                          <a:schemeClr val="bg1"/>
                        </a:solidFill>
                        <a:latin typeface="+mn-lt"/>
                        <a:ea typeface="+mn-ea"/>
                        <a:cs typeface="+mn-cs"/>
                      </a:endParaRPr>
                    </a:p>
                  </a:txBody>
                  <a:tcPr>
                    <a:solidFill>
                      <a:schemeClr val="accent4"/>
                    </a:solidFill>
                  </a:tcPr>
                </a:tc>
                <a:tc>
                  <a:txBody>
                    <a:bodyPr/>
                    <a:lstStyle/>
                    <a:p>
                      <a:r>
                        <a:rPr lang="fr-LU" sz="1400" dirty="0"/>
                        <a:t>1. Rassurer/Mettre en confiance/Eveiller la compassion du destinataire pour disposer de ses faveurs</a:t>
                      </a:r>
                    </a:p>
                    <a:p>
                      <a:r>
                        <a:rPr lang="fr-LU" sz="1400" dirty="0"/>
                        <a:t>2. Introduire des sujets sensibles</a:t>
                      </a:r>
                      <a:endParaRPr lang="en-US" sz="1400" dirty="0"/>
                    </a:p>
                  </a:txBody>
                  <a:tcPr/>
                </a:tc>
                <a:tc>
                  <a:txBody>
                    <a:bodyPr/>
                    <a:lstStyle/>
                    <a:p>
                      <a:r>
                        <a:rPr lang="fr-LU" sz="1400" dirty="0"/>
                        <a:t>1. Justifier une action contraire aux attentes sociétales</a:t>
                      </a:r>
                    </a:p>
                    <a:p>
                      <a:r>
                        <a:rPr lang="fr-LU" sz="1400" dirty="0"/>
                        <a:t>2. Donner son opinion</a:t>
                      </a:r>
                    </a:p>
                    <a:p>
                      <a:r>
                        <a:rPr lang="fr-LU" sz="1400" dirty="0"/>
                        <a:t>3. Effectuer une réclamation</a:t>
                      </a:r>
                      <a:endParaRPr lang="en-US" sz="1400" dirty="0"/>
                    </a:p>
                  </a:txBody>
                  <a:tcPr/>
                </a:tc>
                <a:tc>
                  <a:txBody>
                    <a:bodyPr/>
                    <a:lstStyle/>
                    <a:p>
                      <a:pPr marL="342900" indent="-342900">
                        <a:buAutoNum type="arabicPeriod"/>
                      </a:pPr>
                      <a:r>
                        <a:rPr lang="fr-LU" sz="1400" dirty="0"/>
                        <a:t>Gagner la commisération du destinataire - Susciter son intercession/soutien en le culpabilisant / l’amadouant</a:t>
                      </a:r>
                    </a:p>
                    <a:p>
                      <a:pPr marL="342900" indent="-342900">
                        <a:buAutoNum type="arabicPeriod"/>
                      </a:pPr>
                      <a:r>
                        <a:rPr lang="fr-LU" sz="1400" dirty="0"/>
                        <a:t>Refuser une demande / Résister</a:t>
                      </a:r>
                    </a:p>
                    <a:p>
                      <a:pPr marL="342900" indent="-342900">
                        <a:buAutoNum type="arabicPeriod"/>
                      </a:pPr>
                      <a:r>
                        <a:rPr lang="fr-LU" sz="1400" dirty="0"/>
                        <a:t>Gagner du temps – temporiser le processus de décision</a:t>
                      </a:r>
                    </a:p>
                    <a:p>
                      <a:pPr marL="342900" indent="-342900">
                        <a:buAutoNum type="arabicPeriod"/>
                      </a:pPr>
                      <a:r>
                        <a:rPr lang="fr-LU" sz="1400" dirty="0"/>
                        <a:t>S’éloigner du pouvoir</a:t>
                      </a:r>
                    </a:p>
                  </a:txBody>
                  <a:tcPr/>
                </a:tc>
                <a:extLst>
                  <a:ext uri="{0D108BD9-81ED-4DB2-BD59-A6C34878D82A}">
                    <a16:rowId xmlns:a16="http://schemas.microsoft.com/office/drawing/2014/main" val="2377056212"/>
                  </a:ext>
                </a:extLst>
              </a:tr>
            </a:tbl>
          </a:graphicData>
        </a:graphic>
      </p:graphicFrame>
      <p:sp>
        <p:nvSpPr>
          <p:cNvPr id="6" name="Parenthèse fermante 5">
            <a:extLst>
              <a:ext uri="{FF2B5EF4-FFF2-40B4-BE49-F238E27FC236}">
                <a16:creationId xmlns:a16="http://schemas.microsoft.com/office/drawing/2014/main" id="{C14877B5-BD46-8F29-6AD2-6E5094B1593D}"/>
              </a:ext>
            </a:extLst>
          </p:cNvPr>
          <p:cNvSpPr/>
          <p:nvPr/>
        </p:nvSpPr>
        <p:spPr>
          <a:xfrm>
            <a:off x="9916358" y="2834865"/>
            <a:ext cx="337351" cy="3861787"/>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ZoneTexte 6">
            <a:extLst>
              <a:ext uri="{FF2B5EF4-FFF2-40B4-BE49-F238E27FC236}">
                <a16:creationId xmlns:a16="http://schemas.microsoft.com/office/drawing/2014/main" id="{B0837A2B-75CF-E129-13E2-7E22AC62BC2D}"/>
              </a:ext>
            </a:extLst>
          </p:cNvPr>
          <p:cNvSpPr txBox="1"/>
          <p:nvPr/>
        </p:nvSpPr>
        <p:spPr>
          <a:xfrm>
            <a:off x="10324731" y="3661305"/>
            <a:ext cx="1420427" cy="2677656"/>
          </a:xfrm>
          <a:prstGeom prst="rect">
            <a:avLst/>
          </a:prstGeom>
          <a:noFill/>
        </p:spPr>
        <p:txBody>
          <a:bodyPr wrap="square" rtlCol="0">
            <a:spAutoFit/>
          </a:bodyPr>
          <a:lstStyle/>
          <a:p>
            <a:r>
              <a:rPr lang="fr-LU" sz="1400" dirty="0"/>
              <a:t>De pair avec le genre : </a:t>
            </a:r>
          </a:p>
          <a:p>
            <a:endParaRPr lang="fr-LU" sz="1400" dirty="0"/>
          </a:p>
          <a:p>
            <a:pPr marL="285750" indent="-285750">
              <a:buFont typeface="Arial" panose="020B0604020202020204" pitchFamily="34" charset="0"/>
              <a:buChar char="•"/>
            </a:pPr>
            <a:r>
              <a:rPr lang="fr-LU" sz="1400" dirty="0"/>
              <a:t>Lecture contre le grain (&gt;&lt; littérale)</a:t>
            </a:r>
          </a:p>
          <a:p>
            <a:pPr marL="285750" indent="-285750">
              <a:buFont typeface="Arial" panose="020B0604020202020204" pitchFamily="34" charset="0"/>
              <a:buChar char="•"/>
            </a:pPr>
            <a:r>
              <a:rPr lang="fr-LU" sz="1400" dirty="0"/>
              <a:t>Désaveux de la lettre </a:t>
            </a:r>
          </a:p>
          <a:p>
            <a:pPr marL="285750" indent="-285750">
              <a:buFont typeface="Arial" panose="020B0604020202020204" pitchFamily="34" charset="0"/>
              <a:buChar char="•"/>
            </a:pPr>
            <a:r>
              <a:rPr lang="fr-LU" sz="1400" dirty="0"/>
              <a:t>Routes informelles du pouvoir</a:t>
            </a:r>
          </a:p>
        </p:txBody>
      </p:sp>
    </p:spTree>
    <p:extLst>
      <p:ext uri="{BB962C8B-B14F-4D97-AF65-F5344CB8AC3E}">
        <p14:creationId xmlns:p14="http://schemas.microsoft.com/office/powerpoint/2010/main" val="1742348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654959-6D38-BBB2-A157-AE9326E16AFA}"/>
              </a:ext>
            </a:extLst>
          </p:cNvPr>
          <p:cNvSpPr>
            <a:spLocks noGrp="1"/>
          </p:cNvSpPr>
          <p:nvPr>
            <p:ph type="title"/>
          </p:nvPr>
        </p:nvSpPr>
        <p:spPr>
          <a:xfrm>
            <a:off x="2231136" y="423154"/>
            <a:ext cx="7729610" cy="473491"/>
          </a:xfrm>
        </p:spPr>
        <p:txBody>
          <a:bodyPr>
            <a:normAutofit fontScale="90000"/>
          </a:bodyPr>
          <a:lstStyle/>
          <a:p>
            <a:r>
              <a:rPr lang="fr-LU" dirty="0"/>
              <a:t>Filtre anthropologique : </a:t>
            </a:r>
            <a:r>
              <a:rPr lang="fr-LU" i="1" dirty="0"/>
              <a:t>performance</a:t>
            </a:r>
            <a:endParaRPr lang="en-US" dirty="0"/>
          </a:p>
        </p:txBody>
      </p:sp>
      <p:sp>
        <p:nvSpPr>
          <p:cNvPr id="3" name="Espace réservé du contenu 2">
            <a:extLst>
              <a:ext uri="{FF2B5EF4-FFF2-40B4-BE49-F238E27FC236}">
                <a16:creationId xmlns:a16="http://schemas.microsoft.com/office/drawing/2014/main" id="{C642E382-1878-4080-862F-CD835B3D4DAA}"/>
              </a:ext>
            </a:extLst>
          </p:cNvPr>
          <p:cNvSpPr>
            <a:spLocks noGrp="1"/>
          </p:cNvSpPr>
          <p:nvPr>
            <p:ph idx="1"/>
          </p:nvPr>
        </p:nvSpPr>
        <p:spPr>
          <a:xfrm>
            <a:off x="247910" y="1127464"/>
            <a:ext cx="8769142" cy="5912529"/>
          </a:xfrm>
        </p:spPr>
        <p:txBody>
          <a:bodyPr/>
          <a:lstStyle/>
          <a:p>
            <a:r>
              <a:rPr lang="fr-LU" dirty="0"/>
              <a:t>Performance : </a:t>
            </a:r>
          </a:p>
          <a:p>
            <a:pPr lvl="1"/>
            <a:r>
              <a:rPr lang="fr-LU" dirty="0"/>
              <a:t>Communication comme processus interactif dans lequel les significations sont cocrées par les participants dans un contexte social particulier </a:t>
            </a:r>
          </a:p>
          <a:p>
            <a:pPr lvl="1"/>
            <a:r>
              <a:rPr lang="fr-LU" dirty="0"/>
              <a:t>Examen de la façon dont les êtres humains interagissent les uns avec les autres en effectuant des actions</a:t>
            </a:r>
          </a:p>
          <a:p>
            <a:pPr marL="228600" lvl="1" indent="0">
              <a:buNone/>
            </a:pPr>
            <a:endParaRPr lang="fr-LU" dirty="0"/>
          </a:p>
          <a:p>
            <a:pPr marL="0" indent="0">
              <a:buNone/>
            </a:pPr>
            <a:r>
              <a:rPr lang="fr-LU" dirty="0"/>
              <a:t>Pistes de questionnements : </a:t>
            </a:r>
          </a:p>
          <a:p>
            <a:pPr marL="342900" indent="-342900">
              <a:buFont typeface="+mj-lt"/>
              <a:buAutoNum type="arabicPeriod"/>
            </a:pPr>
            <a:r>
              <a:rPr lang="fr-LU" dirty="0"/>
              <a:t>Règles tacites auxquelles adhèrent les correspondants pour garantir l’efficacité de leur échange </a:t>
            </a:r>
          </a:p>
          <a:p>
            <a:pPr lvl="1">
              <a:buFont typeface="Wingdings" panose="05000000000000000000" pitchFamily="2" charset="2"/>
              <a:buChar char="§"/>
            </a:pPr>
            <a:r>
              <a:rPr lang="fr-LU" dirty="0"/>
              <a:t>« Pacte épistolaire » : régularité, concision, clarté, honnêteté, etc. </a:t>
            </a:r>
          </a:p>
          <a:p>
            <a:pPr marL="342900" indent="-342900">
              <a:buFont typeface="+mj-lt"/>
              <a:buAutoNum type="arabicPeriod"/>
            </a:pPr>
            <a:r>
              <a:rPr lang="fr-LU" dirty="0"/>
              <a:t>Régime de l’allusion (connivence inaccessible des deux correspondants)</a:t>
            </a:r>
          </a:p>
          <a:p>
            <a:pPr marL="342900" indent="-342900">
              <a:buFont typeface="+mj-lt"/>
              <a:buAutoNum type="arabicPeriod"/>
            </a:pPr>
            <a:r>
              <a:rPr lang="fr-LU" dirty="0"/>
              <a:t>Elaboration d’identités fictives modulées par les attentes du destinataire et dictées par les rôles sociaux en vigueur = mise en scène du soi en résonance avec l’autre </a:t>
            </a:r>
          </a:p>
        </p:txBody>
      </p:sp>
      <p:sp>
        <p:nvSpPr>
          <p:cNvPr id="4" name="Parenthèse fermante 3">
            <a:extLst>
              <a:ext uri="{FF2B5EF4-FFF2-40B4-BE49-F238E27FC236}">
                <a16:creationId xmlns:a16="http://schemas.microsoft.com/office/drawing/2014/main" id="{7029A524-1737-107F-75AB-7C43ADE775C7}"/>
              </a:ext>
            </a:extLst>
          </p:cNvPr>
          <p:cNvSpPr/>
          <p:nvPr/>
        </p:nvSpPr>
        <p:spPr>
          <a:xfrm>
            <a:off x="9042021" y="1407609"/>
            <a:ext cx="45719" cy="4042781"/>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ZoneTexte 4">
            <a:extLst>
              <a:ext uri="{FF2B5EF4-FFF2-40B4-BE49-F238E27FC236}">
                <a16:creationId xmlns:a16="http://schemas.microsoft.com/office/drawing/2014/main" id="{8F628A7F-AAE1-6F53-2849-94CC9360FC92}"/>
              </a:ext>
            </a:extLst>
          </p:cNvPr>
          <p:cNvSpPr txBox="1"/>
          <p:nvPr/>
        </p:nvSpPr>
        <p:spPr>
          <a:xfrm>
            <a:off x="9204147" y="2193449"/>
            <a:ext cx="2804013" cy="1323439"/>
          </a:xfrm>
          <a:prstGeom prst="rect">
            <a:avLst/>
          </a:prstGeom>
          <a:noFill/>
        </p:spPr>
        <p:txBody>
          <a:bodyPr wrap="square" rtlCol="0">
            <a:spAutoFit/>
          </a:bodyPr>
          <a:lstStyle/>
          <a:p>
            <a:pPr marL="285750" indent="-285750">
              <a:buFont typeface="Arial" panose="020B0604020202020204" pitchFamily="34" charset="0"/>
              <a:buChar char="•"/>
            </a:pPr>
            <a:r>
              <a:rPr lang="fr-LU" sz="1600" dirty="0"/>
              <a:t>Complétude ?</a:t>
            </a:r>
          </a:p>
          <a:p>
            <a:pPr marL="285750" indent="-285750">
              <a:buFont typeface="Arial" panose="020B0604020202020204" pitchFamily="34" charset="0"/>
              <a:buChar char="•"/>
            </a:pPr>
            <a:r>
              <a:rPr lang="fr-LU" sz="1600" dirty="0"/>
              <a:t>Authenticité ?</a:t>
            </a:r>
          </a:p>
          <a:p>
            <a:pPr marL="285750" indent="-285750">
              <a:buFont typeface="Arial" panose="020B0604020202020204" pitchFamily="34" charset="0"/>
              <a:buChar char="•"/>
            </a:pPr>
            <a:r>
              <a:rPr lang="fr-LU" sz="1600" dirty="0"/>
              <a:t>Identité/personnalité ?</a:t>
            </a:r>
          </a:p>
          <a:p>
            <a:pPr marL="285750" indent="-285750">
              <a:buFont typeface="Arial" panose="020B0604020202020204" pitchFamily="34" charset="0"/>
              <a:buChar char="•"/>
            </a:pPr>
            <a:r>
              <a:rPr lang="fr-LU" sz="1600" dirty="0"/>
              <a:t>Mécanismes de simulation/dissimulation</a:t>
            </a:r>
            <a:endParaRPr lang="en-US" sz="1600" dirty="0"/>
          </a:p>
        </p:txBody>
      </p:sp>
    </p:spTree>
    <p:extLst>
      <p:ext uri="{BB962C8B-B14F-4D97-AF65-F5344CB8AC3E}">
        <p14:creationId xmlns:p14="http://schemas.microsoft.com/office/powerpoint/2010/main" val="1323357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1C8607-06C2-4FE0-72B6-2E8AC4F20348}"/>
              </a:ext>
            </a:extLst>
          </p:cNvPr>
          <p:cNvSpPr>
            <a:spLocks noGrp="1"/>
          </p:cNvSpPr>
          <p:nvPr>
            <p:ph type="title"/>
          </p:nvPr>
        </p:nvSpPr>
        <p:spPr>
          <a:xfrm>
            <a:off x="1988597" y="600253"/>
            <a:ext cx="8043169" cy="695887"/>
          </a:xfrm>
        </p:spPr>
        <p:txBody>
          <a:bodyPr>
            <a:normAutofit fontScale="90000"/>
          </a:bodyPr>
          <a:lstStyle/>
          <a:p>
            <a:r>
              <a:rPr lang="fr-LU" dirty="0"/>
              <a:t>Filtre historique</a:t>
            </a:r>
            <a:endParaRPr lang="en-US" dirty="0"/>
          </a:p>
        </p:txBody>
      </p:sp>
      <p:sp>
        <p:nvSpPr>
          <p:cNvPr id="3" name="Espace réservé du contenu 2">
            <a:extLst>
              <a:ext uri="{FF2B5EF4-FFF2-40B4-BE49-F238E27FC236}">
                <a16:creationId xmlns:a16="http://schemas.microsoft.com/office/drawing/2014/main" id="{EC7D5C4D-A8D6-52D0-E9F3-046BB68F79BB}"/>
              </a:ext>
            </a:extLst>
          </p:cNvPr>
          <p:cNvSpPr>
            <a:spLocks noGrp="1"/>
          </p:cNvSpPr>
          <p:nvPr>
            <p:ph idx="1"/>
          </p:nvPr>
        </p:nvSpPr>
        <p:spPr>
          <a:xfrm>
            <a:off x="426128" y="1775534"/>
            <a:ext cx="9197267" cy="4598633"/>
          </a:xfrm>
        </p:spPr>
        <p:txBody>
          <a:bodyPr>
            <a:normAutofit lnSpcReduction="10000"/>
          </a:bodyPr>
          <a:lstStyle/>
          <a:p>
            <a:r>
              <a:rPr lang="fr-LU" dirty="0"/>
              <a:t>Conviction heuristique : « polyphonie des voix passé » </a:t>
            </a:r>
          </a:p>
          <a:p>
            <a:pPr marL="0" indent="0">
              <a:buNone/>
            </a:pPr>
            <a:r>
              <a:rPr lang="fr-LU" dirty="0"/>
              <a:t>Pistes d’interrogations : </a:t>
            </a:r>
          </a:p>
          <a:p>
            <a:pPr marL="342900" indent="-342900">
              <a:buFont typeface="+mj-lt"/>
              <a:buAutoNum type="arabicPeriod"/>
            </a:pPr>
            <a:r>
              <a:rPr lang="fr-LU" dirty="0"/>
              <a:t>Spécificités des informations prodiguées par des sources de nature différente : apports conjoints</a:t>
            </a:r>
            <a:endParaRPr lang="en-US" dirty="0"/>
          </a:p>
          <a:p>
            <a:pPr marL="342900" indent="-342900">
              <a:buFont typeface="+mj-lt"/>
              <a:buAutoNum type="arabicPeriod"/>
            </a:pPr>
            <a:r>
              <a:rPr lang="fr-LU" dirty="0"/>
              <a:t>Utilité d’une combinaison de niveaux de lecture dans un va-et-vient entre la correspondance et :</a:t>
            </a:r>
          </a:p>
          <a:p>
            <a:pPr lvl="1">
              <a:buFont typeface="Wingdings" panose="05000000000000000000" pitchFamily="2" charset="2"/>
              <a:buChar char="§"/>
            </a:pPr>
            <a:r>
              <a:rPr lang="fr-LU" dirty="0"/>
              <a:t>Sources comptables (comptes journaliers de l’hôtel, inventaires des biens, etc.)</a:t>
            </a:r>
          </a:p>
          <a:p>
            <a:pPr lvl="1">
              <a:buFont typeface="Wingdings" panose="05000000000000000000" pitchFamily="2" charset="2"/>
              <a:buChar char="§"/>
            </a:pPr>
            <a:r>
              <a:rPr lang="fr-LU" dirty="0"/>
              <a:t>Sources littéraires (histoires, poèmes, etc.) </a:t>
            </a:r>
          </a:p>
          <a:p>
            <a:pPr lvl="1">
              <a:buFont typeface="Wingdings" panose="05000000000000000000" pitchFamily="2" charset="2"/>
              <a:buChar char="§"/>
            </a:pPr>
            <a:r>
              <a:rPr lang="fr-LU" dirty="0"/>
              <a:t>Sources normatives (ordonnances de la cour)</a:t>
            </a:r>
          </a:p>
          <a:p>
            <a:pPr lvl="1">
              <a:buFont typeface="Wingdings" panose="05000000000000000000" pitchFamily="2" charset="2"/>
              <a:buChar char="§"/>
            </a:pPr>
            <a:r>
              <a:rPr lang="fr-LU" dirty="0"/>
              <a:t>Sources diplomatiques (relations d’ambassadeurs)</a:t>
            </a:r>
          </a:p>
          <a:p>
            <a:pPr marL="342900" indent="-342900">
              <a:buFont typeface="+mj-lt"/>
              <a:buAutoNum type="arabicPeriod"/>
            </a:pPr>
            <a:r>
              <a:rPr lang="fr-LU" dirty="0"/>
              <a:t>Considérer un contexte élargi pour jauger l’information</a:t>
            </a:r>
          </a:p>
          <a:p>
            <a:pPr marL="342900" indent="-342900">
              <a:buFont typeface="+mj-lt"/>
              <a:buAutoNum type="arabicPeriod"/>
            </a:pPr>
            <a:r>
              <a:rPr lang="fr-LU" dirty="0"/>
              <a:t>Identifier des traits de personnalités, clichés de la reine échappant à la subjectivité de son discours </a:t>
            </a:r>
          </a:p>
        </p:txBody>
      </p:sp>
      <p:sp>
        <p:nvSpPr>
          <p:cNvPr id="5" name="Parenthèse fermante 4">
            <a:extLst>
              <a:ext uri="{FF2B5EF4-FFF2-40B4-BE49-F238E27FC236}">
                <a16:creationId xmlns:a16="http://schemas.microsoft.com/office/drawing/2014/main" id="{5425074D-2131-58E9-3C77-891BF7130E49}"/>
              </a:ext>
            </a:extLst>
          </p:cNvPr>
          <p:cNvSpPr/>
          <p:nvPr/>
        </p:nvSpPr>
        <p:spPr>
          <a:xfrm>
            <a:off x="9507984" y="1873188"/>
            <a:ext cx="115411" cy="4234649"/>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ZoneTexte 5">
            <a:extLst>
              <a:ext uri="{FF2B5EF4-FFF2-40B4-BE49-F238E27FC236}">
                <a16:creationId xmlns:a16="http://schemas.microsoft.com/office/drawing/2014/main" id="{5EF784CE-CD07-3D1A-EF44-186EEAEFC9F0}"/>
              </a:ext>
            </a:extLst>
          </p:cNvPr>
          <p:cNvSpPr txBox="1"/>
          <p:nvPr/>
        </p:nvSpPr>
        <p:spPr>
          <a:xfrm>
            <a:off x="9818702" y="2388093"/>
            <a:ext cx="1734106" cy="2585323"/>
          </a:xfrm>
          <a:prstGeom prst="rect">
            <a:avLst/>
          </a:prstGeom>
          <a:noFill/>
        </p:spPr>
        <p:txBody>
          <a:bodyPr wrap="square" rtlCol="0">
            <a:spAutoFit/>
          </a:bodyPr>
          <a:lstStyle/>
          <a:p>
            <a:r>
              <a:rPr lang="fr-LU" dirty="0"/>
              <a:t>Paradoxes ?</a:t>
            </a:r>
          </a:p>
          <a:p>
            <a:r>
              <a:rPr lang="fr-LU" dirty="0"/>
              <a:t>Similitudes ?</a:t>
            </a:r>
            <a:endParaRPr lang="en-US" dirty="0"/>
          </a:p>
          <a:p>
            <a:endParaRPr lang="en-US" dirty="0"/>
          </a:p>
          <a:p>
            <a:r>
              <a:rPr lang="en-US" dirty="0"/>
              <a:t>Ex : le </a:t>
            </a:r>
            <a:r>
              <a:rPr lang="en-US" dirty="0" err="1"/>
              <a:t>discours</a:t>
            </a:r>
            <a:r>
              <a:rPr lang="en-US" dirty="0"/>
              <a:t> épistolaire à la lumière du </a:t>
            </a:r>
            <a:r>
              <a:rPr lang="en-US" dirty="0" err="1"/>
              <a:t>contenu</a:t>
            </a:r>
            <a:r>
              <a:rPr lang="en-US" dirty="0"/>
              <a:t> de la </a:t>
            </a:r>
            <a:r>
              <a:rPr lang="en-US" dirty="0" err="1"/>
              <a:t>bibliothèque</a:t>
            </a:r>
            <a:r>
              <a:rPr lang="en-US" dirty="0"/>
              <a:t> </a:t>
            </a:r>
            <a:r>
              <a:rPr lang="fr-LU" dirty="0"/>
              <a:t>(inventaire)</a:t>
            </a:r>
            <a:endParaRPr lang="en-US" dirty="0"/>
          </a:p>
        </p:txBody>
      </p:sp>
    </p:spTree>
    <p:extLst>
      <p:ext uri="{BB962C8B-B14F-4D97-AF65-F5344CB8AC3E}">
        <p14:creationId xmlns:p14="http://schemas.microsoft.com/office/powerpoint/2010/main" val="1307720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8795B0F-2D42-CED9-FD09-472408B666B8}"/>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3704465" y="-253273"/>
            <a:ext cx="4391970" cy="7533311"/>
          </a:xfrm>
          <a:prstGeom prst="rect">
            <a:avLst/>
          </a:prstGeom>
          <a:effectLst>
            <a:softEdge rad="635000"/>
          </a:effectLst>
        </p:spPr>
      </p:pic>
      <p:sp>
        <p:nvSpPr>
          <p:cNvPr id="4" name="ZoneTexte 3">
            <a:extLst>
              <a:ext uri="{FF2B5EF4-FFF2-40B4-BE49-F238E27FC236}">
                <a16:creationId xmlns:a16="http://schemas.microsoft.com/office/drawing/2014/main" id="{564DD216-DB5B-184D-C424-87F3552DE3AF}"/>
              </a:ext>
            </a:extLst>
          </p:cNvPr>
          <p:cNvSpPr txBox="1"/>
          <p:nvPr/>
        </p:nvSpPr>
        <p:spPr>
          <a:xfrm>
            <a:off x="2008943" y="2367171"/>
            <a:ext cx="8174114" cy="1446550"/>
          </a:xfrm>
          <a:prstGeom prst="rect">
            <a:avLst/>
          </a:prstGeom>
          <a:noFill/>
        </p:spPr>
        <p:txBody>
          <a:bodyPr wrap="square">
            <a:spAutoFit/>
          </a:bodyPr>
          <a:lstStyle/>
          <a:p>
            <a:pPr algn="ctr"/>
            <a:r>
              <a:rPr lang="fr-LU" sz="4400" b="1" cap="small" dirty="0"/>
              <a:t>3. Une autre réalité dévoilée: illustration</a:t>
            </a:r>
          </a:p>
        </p:txBody>
      </p:sp>
    </p:spTree>
    <p:extLst>
      <p:ext uri="{BB962C8B-B14F-4D97-AF65-F5344CB8AC3E}">
        <p14:creationId xmlns:p14="http://schemas.microsoft.com/office/powerpoint/2010/main" val="1390512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6DBB8D-67C0-0646-CFEC-3EFAB59472B7}"/>
              </a:ext>
            </a:extLst>
          </p:cNvPr>
          <p:cNvSpPr>
            <a:spLocks noGrp="1"/>
          </p:cNvSpPr>
          <p:nvPr>
            <p:ph type="title"/>
          </p:nvPr>
        </p:nvSpPr>
        <p:spPr>
          <a:xfrm>
            <a:off x="2231136" y="369888"/>
            <a:ext cx="7942674" cy="509001"/>
          </a:xfrm>
        </p:spPr>
        <p:txBody>
          <a:bodyPr>
            <a:normAutofit fontScale="90000"/>
          </a:bodyPr>
          <a:lstStyle/>
          <a:p>
            <a:r>
              <a:rPr lang="fr-LU" dirty="0"/>
              <a:t>L’épisode maladif de l’année 1533</a:t>
            </a:r>
            <a:endParaRPr lang="en-US" dirty="0"/>
          </a:p>
        </p:txBody>
      </p:sp>
      <p:sp>
        <p:nvSpPr>
          <p:cNvPr id="5" name="Flèche : droite 4">
            <a:extLst>
              <a:ext uri="{FF2B5EF4-FFF2-40B4-BE49-F238E27FC236}">
                <a16:creationId xmlns:a16="http://schemas.microsoft.com/office/drawing/2014/main" id="{81024A8C-AD12-19F8-C74D-82497FC0DB06}"/>
              </a:ext>
            </a:extLst>
          </p:cNvPr>
          <p:cNvSpPr/>
          <p:nvPr/>
        </p:nvSpPr>
        <p:spPr>
          <a:xfrm>
            <a:off x="929196" y="1233997"/>
            <a:ext cx="10333608" cy="509002"/>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Connecteur droit avec flèche 3">
            <a:extLst>
              <a:ext uri="{FF2B5EF4-FFF2-40B4-BE49-F238E27FC236}">
                <a16:creationId xmlns:a16="http://schemas.microsoft.com/office/drawing/2014/main" id="{E542B739-15CA-D5EF-5190-5794470BF517}"/>
              </a:ext>
            </a:extLst>
          </p:cNvPr>
          <p:cNvCxnSpPr>
            <a:stCxn id="5" idx="1"/>
          </p:cNvCxnSpPr>
          <p:nvPr/>
        </p:nvCxnSpPr>
        <p:spPr>
          <a:xfrm>
            <a:off x="929196" y="1488498"/>
            <a:ext cx="0" cy="82857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A6F6DF43-8549-87A6-F25B-AD0CE1709DF1}"/>
              </a:ext>
            </a:extLst>
          </p:cNvPr>
          <p:cNvSpPr txBox="1"/>
          <p:nvPr/>
        </p:nvSpPr>
        <p:spPr>
          <a:xfrm>
            <a:off x="192112" y="2265690"/>
            <a:ext cx="1944210" cy="954107"/>
          </a:xfrm>
          <a:prstGeom prst="rect">
            <a:avLst/>
          </a:prstGeom>
          <a:noFill/>
        </p:spPr>
        <p:txBody>
          <a:bodyPr wrap="square" rtlCol="0">
            <a:spAutoFit/>
          </a:bodyPr>
          <a:lstStyle/>
          <a:p>
            <a:r>
              <a:rPr lang="fr-LU" sz="1400" b="1" dirty="0">
                <a:solidFill>
                  <a:srgbClr val="FF33CC"/>
                </a:solidFill>
              </a:rPr>
              <a:t>14 /02/ 1533</a:t>
            </a:r>
          </a:p>
          <a:p>
            <a:r>
              <a:rPr lang="fr-LU" sz="1400" dirty="0">
                <a:solidFill>
                  <a:srgbClr val="FF0000"/>
                </a:solidFill>
              </a:rPr>
              <a:t>(2) </a:t>
            </a:r>
            <a:r>
              <a:rPr lang="fr-LU" sz="1200" dirty="0">
                <a:highlight>
                  <a:srgbClr val="FFFF00"/>
                </a:highlight>
              </a:rPr>
              <a:t>[M à C]*</a:t>
            </a:r>
          </a:p>
          <a:p>
            <a:pPr marL="171450" indent="-171450">
              <a:buFontTx/>
              <a:buChar char="-"/>
            </a:pPr>
            <a:r>
              <a:rPr lang="fr-LU" sz="1200" dirty="0">
                <a:highlight>
                  <a:srgbClr val="FFFF00"/>
                </a:highlight>
              </a:rPr>
              <a:t>[M à C</a:t>
            </a:r>
            <a:r>
              <a:rPr lang="fr-LU" sz="1200" dirty="0"/>
              <a:t> via P. de C]*</a:t>
            </a:r>
          </a:p>
          <a:p>
            <a:endParaRPr lang="en-US" sz="1400" dirty="0"/>
          </a:p>
        </p:txBody>
      </p:sp>
      <p:cxnSp>
        <p:nvCxnSpPr>
          <p:cNvPr id="7" name="Connecteur droit avec flèche 6">
            <a:extLst>
              <a:ext uri="{FF2B5EF4-FFF2-40B4-BE49-F238E27FC236}">
                <a16:creationId xmlns:a16="http://schemas.microsoft.com/office/drawing/2014/main" id="{13D04959-5A05-E07E-910A-0F6BA712A52B}"/>
              </a:ext>
            </a:extLst>
          </p:cNvPr>
          <p:cNvCxnSpPr>
            <a:cxnSpLocks/>
          </p:cNvCxnSpPr>
          <p:nvPr/>
        </p:nvCxnSpPr>
        <p:spPr>
          <a:xfrm>
            <a:off x="2066958" y="1356810"/>
            <a:ext cx="1480" cy="168675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9B21102D-E799-3E45-7725-710FEE0330FA}"/>
              </a:ext>
            </a:extLst>
          </p:cNvPr>
          <p:cNvSpPr txBox="1"/>
          <p:nvPr/>
        </p:nvSpPr>
        <p:spPr>
          <a:xfrm>
            <a:off x="1551135" y="3032332"/>
            <a:ext cx="1944210" cy="523220"/>
          </a:xfrm>
          <a:prstGeom prst="rect">
            <a:avLst/>
          </a:prstGeom>
          <a:noFill/>
        </p:spPr>
        <p:txBody>
          <a:bodyPr wrap="square" rtlCol="0">
            <a:spAutoFit/>
          </a:bodyPr>
          <a:lstStyle/>
          <a:p>
            <a:r>
              <a:rPr lang="fr-LU" sz="1400" dirty="0"/>
              <a:t>8 /04/ 1533</a:t>
            </a:r>
          </a:p>
          <a:p>
            <a:r>
              <a:rPr lang="fr-LU" sz="1400" dirty="0"/>
              <a:t>Réponse </a:t>
            </a:r>
            <a:r>
              <a:rPr lang="fr-LU" sz="1200" dirty="0"/>
              <a:t>[C à M]</a:t>
            </a:r>
            <a:endParaRPr lang="en-US" sz="1400" dirty="0"/>
          </a:p>
        </p:txBody>
      </p:sp>
      <p:cxnSp>
        <p:nvCxnSpPr>
          <p:cNvPr id="13" name="Connecteur droit avec flèche 12">
            <a:extLst>
              <a:ext uri="{FF2B5EF4-FFF2-40B4-BE49-F238E27FC236}">
                <a16:creationId xmlns:a16="http://schemas.microsoft.com/office/drawing/2014/main" id="{73799A10-0D40-F69A-60B0-F4AD8F02FD52}"/>
              </a:ext>
            </a:extLst>
          </p:cNvPr>
          <p:cNvCxnSpPr>
            <a:cxnSpLocks/>
          </p:cNvCxnSpPr>
          <p:nvPr/>
        </p:nvCxnSpPr>
        <p:spPr>
          <a:xfrm>
            <a:off x="3465131" y="1367161"/>
            <a:ext cx="0" cy="248130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9A573002-7382-67D5-69C9-2642C378DDD7}"/>
              </a:ext>
            </a:extLst>
          </p:cNvPr>
          <p:cNvSpPr txBox="1"/>
          <p:nvPr/>
        </p:nvSpPr>
        <p:spPr>
          <a:xfrm>
            <a:off x="2997575" y="3848468"/>
            <a:ext cx="1944210" cy="307777"/>
          </a:xfrm>
          <a:prstGeom prst="rect">
            <a:avLst/>
          </a:prstGeom>
          <a:noFill/>
        </p:spPr>
        <p:txBody>
          <a:bodyPr wrap="square" rtlCol="0">
            <a:spAutoFit/>
          </a:bodyPr>
          <a:lstStyle/>
          <a:p>
            <a:r>
              <a:rPr lang="fr-LU" sz="1400" b="1" dirty="0"/>
              <a:t>1/05/1533</a:t>
            </a:r>
            <a:endParaRPr lang="en-US" sz="1400" b="1" dirty="0"/>
          </a:p>
        </p:txBody>
      </p:sp>
      <p:cxnSp>
        <p:nvCxnSpPr>
          <p:cNvPr id="16" name="Connecteur droit avec flèche 15">
            <a:extLst>
              <a:ext uri="{FF2B5EF4-FFF2-40B4-BE49-F238E27FC236}">
                <a16:creationId xmlns:a16="http://schemas.microsoft.com/office/drawing/2014/main" id="{3A50EE32-CA08-845A-C073-AF02CAD0E810}"/>
              </a:ext>
            </a:extLst>
          </p:cNvPr>
          <p:cNvCxnSpPr>
            <a:cxnSpLocks/>
          </p:cNvCxnSpPr>
          <p:nvPr/>
        </p:nvCxnSpPr>
        <p:spPr>
          <a:xfrm>
            <a:off x="3724063" y="1367160"/>
            <a:ext cx="0" cy="3382393"/>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8375ECB5-409A-5FA0-099C-68485B03DEB6}"/>
              </a:ext>
            </a:extLst>
          </p:cNvPr>
          <p:cNvSpPr txBox="1"/>
          <p:nvPr/>
        </p:nvSpPr>
        <p:spPr>
          <a:xfrm>
            <a:off x="3185486" y="4701468"/>
            <a:ext cx="1944210" cy="492443"/>
          </a:xfrm>
          <a:prstGeom prst="rect">
            <a:avLst/>
          </a:prstGeom>
          <a:noFill/>
        </p:spPr>
        <p:txBody>
          <a:bodyPr wrap="square" rtlCol="0">
            <a:spAutoFit/>
          </a:bodyPr>
          <a:lstStyle/>
          <a:p>
            <a:r>
              <a:rPr lang="fr-LU" sz="1400" b="1" dirty="0"/>
              <a:t>3/05/1533</a:t>
            </a:r>
          </a:p>
          <a:p>
            <a:r>
              <a:rPr lang="fr-LU" sz="1200" dirty="0"/>
              <a:t>[C à A de C., J.C et P.L]</a:t>
            </a:r>
            <a:endParaRPr lang="en-US" sz="1200" dirty="0"/>
          </a:p>
        </p:txBody>
      </p:sp>
      <p:cxnSp>
        <p:nvCxnSpPr>
          <p:cNvPr id="19" name="Connecteur droit avec flèche 18">
            <a:extLst>
              <a:ext uri="{FF2B5EF4-FFF2-40B4-BE49-F238E27FC236}">
                <a16:creationId xmlns:a16="http://schemas.microsoft.com/office/drawing/2014/main" id="{B8F0ABCC-51FA-AAB7-DC1A-3B285250EB7D}"/>
              </a:ext>
            </a:extLst>
          </p:cNvPr>
          <p:cNvCxnSpPr>
            <a:cxnSpLocks/>
          </p:cNvCxnSpPr>
          <p:nvPr/>
        </p:nvCxnSpPr>
        <p:spPr>
          <a:xfrm>
            <a:off x="4577799" y="1367160"/>
            <a:ext cx="0" cy="160685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2A82B873-06D3-40CF-0A19-9DAB78C0AF81}"/>
              </a:ext>
            </a:extLst>
          </p:cNvPr>
          <p:cNvSpPr txBox="1"/>
          <p:nvPr/>
        </p:nvSpPr>
        <p:spPr>
          <a:xfrm>
            <a:off x="4046500" y="2945140"/>
            <a:ext cx="1944210" cy="307777"/>
          </a:xfrm>
          <a:prstGeom prst="rect">
            <a:avLst/>
          </a:prstGeom>
          <a:noFill/>
        </p:spPr>
        <p:txBody>
          <a:bodyPr wrap="square" rtlCol="0">
            <a:spAutoFit/>
          </a:bodyPr>
          <a:lstStyle/>
          <a:p>
            <a:r>
              <a:rPr lang="fr-LU" sz="1400" dirty="0"/>
              <a:t>17/05/1533</a:t>
            </a:r>
            <a:endParaRPr lang="en-US" sz="1400" dirty="0"/>
          </a:p>
        </p:txBody>
      </p:sp>
      <p:cxnSp>
        <p:nvCxnSpPr>
          <p:cNvPr id="22" name="Connecteur droit avec flèche 21">
            <a:extLst>
              <a:ext uri="{FF2B5EF4-FFF2-40B4-BE49-F238E27FC236}">
                <a16:creationId xmlns:a16="http://schemas.microsoft.com/office/drawing/2014/main" id="{1049729A-CB96-EF64-A344-3B12011850CA}"/>
              </a:ext>
            </a:extLst>
          </p:cNvPr>
          <p:cNvCxnSpPr>
            <a:cxnSpLocks/>
          </p:cNvCxnSpPr>
          <p:nvPr/>
        </p:nvCxnSpPr>
        <p:spPr>
          <a:xfrm>
            <a:off x="5360514" y="1356810"/>
            <a:ext cx="0" cy="2283035"/>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B95A2513-815F-B8D5-D77B-B34AD8EB9D15}"/>
              </a:ext>
            </a:extLst>
          </p:cNvPr>
          <p:cNvSpPr txBox="1"/>
          <p:nvPr/>
        </p:nvSpPr>
        <p:spPr>
          <a:xfrm>
            <a:off x="4994693" y="3669415"/>
            <a:ext cx="1944210" cy="892552"/>
          </a:xfrm>
          <a:prstGeom prst="rect">
            <a:avLst/>
          </a:prstGeom>
          <a:noFill/>
        </p:spPr>
        <p:txBody>
          <a:bodyPr wrap="square" rtlCol="0">
            <a:spAutoFit/>
          </a:bodyPr>
          <a:lstStyle/>
          <a:p>
            <a:r>
              <a:rPr lang="fr-LU" sz="1400" b="1" dirty="0">
                <a:solidFill>
                  <a:srgbClr val="FF33CC"/>
                </a:solidFill>
              </a:rPr>
              <a:t>31/05/</a:t>
            </a:r>
            <a:r>
              <a:rPr lang="fr-LU" sz="1400" b="1" dirty="0"/>
              <a:t>1533</a:t>
            </a:r>
          </a:p>
          <a:p>
            <a:r>
              <a:rPr lang="fr-LU" sz="1400" dirty="0">
                <a:solidFill>
                  <a:srgbClr val="FF0000"/>
                </a:solidFill>
              </a:rPr>
              <a:t>(3) </a:t>
            </a:r>
            <a:r>
              <a:rPr lang="fr-LU" sz="1100" dirty="0"/>
              <a:t>[C à M]</a:t>
            </a:r>
          </a:p>
          <a:p>
            <a:r>
              <a:rPr lang="fr-LU" sz="1100" dirty="0">
                <a:highlight>
                  <a:srgbClr val="FFFF00"/>
                </a:highlight>
              </a:rPr>
              <a:t>[M à C]*</a:t>
            </a:r>
          </a:p>
          <a:p>
            <a:r>
              <a:rPr lang="fr-LU" sz="1100" dirty="0"/>
              <a:t>[G à M]</a:t>
            </a:r>
            <a:endParaRPr lang="en-US" sz="1100" dirty="0"/>
          </a:p>
        </p:txBody>
      </p:sp>
      <p:cxnSp>
        <p:nvCxnSpPr>
          <p:cNvPr id="25" name="Connecteur droit avec flèche 24">
            <a:extLst>
              <a:ext uri="{FF2B5EF4-FFF2-40B4-BE49-F238E27FC236}">
                <a16:creationId xmlns:a16="http://schemas.microsoft.com/office/drawing/2014/main" id="{1B30BAFD-0660-D9B3-599B-1974461177D7}"/>
              </a:ext>
            </a:extLst>
          </p:cNvPr>
          <p:cNvCxnSpPr>
            <a:cxnSpLocks/>
          </p:cNvCxnSpPr>
          <p:nvPr/>
        </p:nvCxnSpPr>
        <p:spPr>
          <a:xfrm>
            <a:off x="6202473" y="1367160"/>
            <a:ext cx="0" cy="301840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ACE3A74E-37E7-B4CA-AAD4-40E5557CE443}"/>
              </a:ext>
            </a:extLst>
          </p:cNvPr>
          <p:cNvSpPr txBox="1"/>
          <p:nvPr/>
        </p:nvSpPr>
        <p:spPr>
          <a:xfrm>
            <a:off x="5813216" y="4415139"/>
            <a:ext cx="1944210" cy="492443"/>
          </a:xfrm>
          <a:prstGeom prst="rect">
            <a:avLst/>
          </a:prstGeom>
          <a:noFill/>
        </p:spPr>
        <p:txBody>
          <a:bodyPr wrap="square" rtlCol="0">
            <a:spAutoFit/>
          </a:bodyPr>
          <a:lstStyle/>
          <a:p>
            <a:r>
              <a:rPr lang="fr-LU" sz="1400" b="1" dirty="0">
                <a:solidFill>
                  <a:srgbClr val="FF33CC"/>
                </a:solidFill>
              </a:rPr>
              <a:t>19-20/06/1533</a:t>
            </a:r>
          </a:p>
          <a:p>
            <a:r>
              <a:rPr lang="en-US" sz="1200" dirty="0"/>
              <a:t>[G à M]</a:t>
            </a:r>
          </a:p>
        </p:txBody>
      </p:sp>
      <p:cxnSp>
        <p:nvCxnSpPr>
          <p:cNvPr id="28" name="Connecteur droit avec flèche 27">
            <a:extLst>
              <a:ext uri="{FF2B5EF4-FFF2-40B4-BE49-F238E27FC236}">
                <a16:creationId xmlns:a16="http://schemas.microsoft.com/office/drawing/2014/main" id="{9F64AD79-BE5C-84FD-BA08-6B7C146717B8}"/>
              </a:ext>
            </a:extLst>
          </p:cNvPr>
          <p:cNvCxnSpPr>
            <a:cxnSpLocks/>
          </p:cNvCxnSpPr>
          <p:nvPr/>
        </p:nvCxnSpPr>
        <p:spPr>
          <a:xfrm>
            <a:off x="7232787" y="1367159"/>
            <a:ext cx="0" cy="157503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07E9488A-3AD9-4ADB-E471-E8443B5FE312}"/>
              </a:ext>
            </a:extLst>
          </p:cNvPr>
          <p:cNvSpPr txBox="1"/>
          <p:nvPr/>
        </p:nvSpPr>
        <p:spPr>
          <a:xfrm>
            <a:off x="6470820" y="2935707"/>
            <a:ext cx="1944210" cy="492443"/>
          </a:xfrm>
          <a:prstGeom prst="rect">
            <a:avLst/>
          </a:prstGeom>
          <a:noFill/>
        </p:spPr>
        <p:txBody>
          <a:bodyPr wrap="square" rtlCol="0">
            <a:spAutoFit/>
          </a:bodyPr>
          <a:lstStyle/>
          <a:p>
            <a:r>
              <a:rPr lang="fr-LU" sz="1400" dirty="0"/>
              <a:t>31/07/1533</a:t>
            </a:r>
          </a:p>
          <a:p>
            <a:r>
              <a:rPr lang="fr-LU" sz="1200" dirty="0"/>
              <a:t>[C à M]</a:t>
            </a:r>
            <a:endParaRPr lang="en-US" sz="1200" dirty="0"/>
          </a:p>
        </p:txBody>
      </p:sp>
      <p:cxnSp>
        <p:nvCxnSpPr>
          <p:cNvPr id="31" name="Connecteur droit avec flèche 30">
            <a:extLst>
              <a:ext uri="{FF2B5EF4-FFF2-40B4-BE49-F238E27FC236}">
                <a16:creationId xmlns:a16="http://schemas.microsoft.com/office/drawing/2014/main" id="{0E17271B-CF1D-91ED-BA3E-8BA827BD80CF}"/>
              </a:ext>
            </a:extLst>
          </p:cNvPr>
          <p:cNvCxnSpPr>
            <a:cxnSpLocks/>
          </p:cNvCxnSpPr>
          <p:nvPr/>
        </p:nvCxnSpPr>
        <p:spPr>
          <a:xfrm>
            <a:off x="7949776" y="1367160"/>
            <a:ext cx="0" cy="238951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A89E2735-1CAC-5EC7-B9B0-ECE4C45223BA}"/>
              </a:ext>
            </a:extLst>
          </p:cNvPr>
          <p:cNvSpPr txBox="1"/>
          <p:nvPr/>
        </p:nvSpPr>
        <p:spPr>
          <a:xfrm>
            <a:off x="7327690" y="3680416"/>
            <a:ext cx="1944210" cy="492443"/>
          </a:xfrm>
          <a:prstGeom prst="rect">
            <a:avLst/>
          </a:prstGeom>
          <a:noFill/>
        </p:spPr>
        <p:txBody>
          <a:bodyPr wrap="square" rtlCol="0">
            <a:spAutoFit/>
          </a:bodyPr>
          <a:lstStyle/>
          <a:p>
            <a:r>
              <a:rPr lang="fr-LU" sz="1400" b="1" dirty="0"/>
              <a:t>20/10/1533</a:t>
            </a:r>
          </a:p>
          <a:p>
            <a:r>
              <a:rPr lang="fr-LU" sz="1200" dirty="0"/>
              <a:t>[A de C à C]</a:t>
            </a:r>
            <a:endParaRPr lang="en-US" sz="1200" dirty="0"/>
          </a:p>
        </p:txBody>
      </p:sp>
      <p:cxnSp>
        <p:nvCxnSpPr>
          <p:cNvPr id="33" name="Connecteur droit avec flèche 32">
            <a:extLst>
              <a:ext uri="{FF2B5EF4-FFF2-40B4-BE49-F238E27FC236}">
                <a16:creationId xmlns:a16="http://schemas.microsoft.com/office/drawing/2014/main" id="{084CF30C-FD77-F53E-3605-7933247B1DD8}"/>
              </a:ext>
            </a:extLst>
          </p:cNvPr>
          <p:cNvCxnSpPr>
            <a:cxnSpLocks/>
          </p:cNvCxnSpPr>
          <p:nvPr/>
        </p:nvCxnSpPr>
        <p:spPr>
          <a:xfrm>
            <a:off x="8057788" y="1347376"/>
            <a:ext cx="0" cy="402361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E1B7AAF4-F0FD-36D3-FD58-653A30B09949}"/>
              </a:ext>
            </a:extLst>
          </p:cNvPr>
          <p:cNvSpPr txBox="1"/>
          <p:nvPr/>
        </p:nvSpPr>
        <p:spPr>
          <a:xfrm>
            <a:off x="7562654" y="5331767"/>
            <a:ext cx="1944210" cy="492443"/>
          </a:xfrm>
          <a:prstGeom prst="rect">
            <a:avLst/>
          </a:prstGeom>
          <a:noFill/>
        </p:spPr>
        <p:txBody>
          <a:bodyPr wrap="square" rtlCol="0">
            <a:spAutoFit/>
          </a:bodyPr>
          <a:lstStyle/>
          <a:p>
            <a:r>
              <a:rPr lang="fr-LU" sz="1400" b="1" dirty="0"/>
              <a:t>21/10/1533</a:t>
            </a:r>
          </a:p>
          <a:p>
            <a:r>
              <a:rPr lang="fr-LU" sz="1200" dirty="0"/>
              <a:t>[A de C., J.C et P.L à C]</a:t>
            </a:r>
            <a:endParaRPr lang="en-US" sz="1200" dirty="0"/>
          </a:p>
        </p:txBody>
      </p:sp>
      <p:cxnSp>
        <p:nvCxnSpPr>
          <p:cNvPr id="36" name="Connecteur droit avec flèche 35">
            <a:extLst>
              <a:ext uri="{FF2B5EF4-FFF2-40B4-BE49-F238E27FC236}">
                <a16:creationId xmlns:a16="http://schemas.microsoft.com/office/drawing/2014/main" id="{1FB2A74A-E95D-1728-9A8D-686AA16FA3B4}"/>
              </a:ext>
            </a:extLst>
          </p:cNvPr>
          <p:cNvCxnSpPr>
            <a:cxnSpLocks/>
          </p:cNvCxnSpPr>
          <p:nvPr/>
        </p:nvCxnSpPr>
        <p:spPr>
          <a:xfrm>
            <a:off x="8174677" y="1356808"/>
            <a:ext cx="0" cy="164754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0153A638-5A1C-F47A-3F20-A84B0E7C62DB}"/>
              </a:ext>
            </a:extLst>
          </p:cNvPr>
          <p:cNvSpPr txBox="1"/>
          <p:nvPr/>
        </p:nvSpPr>
        <p:spPr>
          <a:xfrm>
            <a:off x="7635628" y="2980223"/>
            <a:ext cx="1944210" cy="492443"/>
          </a:xfrm>
          <a:prstGeom prst="rect">
            <a:avLst/>
          </a:prstGeom>
          <a:noFill/>
        </p:spPr>
        <p:txBody>
          <a:bodyPr wrap="square" rtlCol="0">
            <a:spAutoFit/>
          </a:bodyPr>
          <a:lstStyle/>
          <a:p>
            <a:r>
              <a:rPr lang="fr-LU" sz="1400" b="1" dirty="0">
                <a:solidFill>
                  <a:srgbClr val="84B36D"/>
                </a:solidFill>
              </a:rPr>
              <a:t>23/10/1533</a:t>
            </a:r>
          </a:p>
          <a:p>
            <a:r>
              <a:rPr lang="fr-LU" sz="1200" dirty="0"/>
              <a:t>[C à M]</a:t>
            </a:r>
            <a:endParaRPr lang="en-US" sz="1200" dirty="0"/>
          </a:p>
        </p:txBody>
      </p:sp>
      <p:cxnSp>
        <p:nvCxnSpPr>
          <p:cNvPr id="39" name="Connecteur droit avec flèche 38">
            <a:extLst>
              <a:ext uri="{FF2B5EF4-FFF2-40B4-BE49-F238E27FC236}">
                <a16:creationId xmlns:a16="http://schemas.microsoft.com/office/drawing/2014/main" id="{EDA26CE2-099B-796B-4F4C-AABE83A67227}"/>
              </a:ext>
            </a:extLst>
          </p:cNvPr>
          <p:cNvCxnSpPr>
            <a:cxnSpLocks/>
          </p:cNvCxnSpPr>
          <p:nvPr/>
        </p:nvCxnSpPr>
        <p:spPr>
          <a:xfrm>
            <a:off x="8607733" y="1347376"/>
            <a:ext cx="0" cy="124065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978A281C-AF23-318D-6F9D-0C46FB64C0FE}"/>
              </a:ext>
            </a:extLst>
          </p:cNvPr>
          <p:cNvSpPr txBox="1"/>
          <p:nvPr/>
        </p:nvSpPr>
        <p:spPr>
          <a:xfrm>
            <a:off x="8211461" y="2509112"/>
            <a:ext cx="1944210" cy="523220"/>
          </a:xfrm>
          <a:prstGeom prst="rect">
            <a:avLst/>
          </a:prstGeom>
          <a:noFill/>
        </p:spPr>
        <p:txBody>
          <a:bodyPr wrap="square" rtlCol="0">
            <a:spAutoFit/>
          </a:bodyPr>
          <a:lstStyle/>
          <a:p>
            <a:r>
              <a:rPr lang="fr-LU" sz="1400" dirty="0"/>
              <a:t>Fin octobre – début novembre </a:t>
            </a:r>
            <a:r>
              <a:rPr lang="fr-LU" sz="1200" dirty="0"/>
              <a:t>[G à A de C]</a:t>
            </a:r>
            <a:endParaRPr lang="en-US" sz="1400" dirty="0"/>
          </a:p>
        </p:txBody>
      </p:sp>
      <p:cxnSp>
        <p:nvCxnSpPr>
          <p:cNvPr id="42" name="Connecteur droit avec flèche 41">
            <a:extLst>
              <a:ext uri="{FF2B5EF4-FFF2-40B4-BE49-F238E27FC236}">
                <a16:creationId xmlns:a16="http://schemas.microsoft.com/office/drawing/2014/main" id="{D42A8D88-4810-896F-958F-2A4FB29DD881}"/>
              </a:ext>
            </a:extLst>
          </p:cNvPr>
          <p:cNvCxnSpPr>
            <a:cxnSpLocks/>
          </p:cNvCxnSpPr>
          <p:nvPr/>
        </p:nvCxnSpPr>
        <p:spPr>
          <a:xfrm>
            <a:off x="8997877" y="1356808"/>
            <a:ext cx="0" cy="327733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5C228E77-5973-6A03-C5BF-57D339E1DFD3}"/>
              </a:ext>
            </a:extLst>
          </p:cNvPr>
          <p:cNvSpPr txBox="1"/>
          <p:nvPr/>
        </p:nvSpPr>
        <p:spPr>
          <a:xfrm>
            <a:off x="8229600" y="4599849"/>
            <a:ext cx="1944210" cy="677108"/>
          </a:xfrm>
          <a:prstGeom prst="rect">
            <a:avLst/>
          </a:prstGeom>
          <a:noFill/>
        </p:spPr>
        <p:txBody>
          <a:bodyPr wrap="square" rtlCol="0">
            <a:spAutoFit/>
          </a:bodyPr>
          <a:lstStyle/>
          <a:p>
            <a:r>
              <a:rPr lang="fr-LU" sz="1400" dirty="0"/>
              <a:t>13/11/1533</a:t>
            </a:r>
          </a:p>
          <a:p>
            <a:r>
              <a:rPr lang="fr-LU" sz="1200" dirty="0">
                <a:highlight>
                  <a:srgbClr val="FFFF00"/>
                </a:highlight>
              </a:rPr>
              <a:t>[M à C]</a:t>
            </a:r>
            <a:r>
              <a:rPr lang="fr-LU" sz="1200" dirty="0"/>
              <a:t>p.s*</a:t>
            </a:r>
          </a:p>
          <a:p>
            <a:r>
              <a:rPr lang="fr-LU" sz="1200" b="1" dirty="0">
                <a:solidFill>
                  <a:srgbClr val="92D050"/>
                </a:solidFill>
              </a:rPr>
              <a:t>« taciturnité »</a:t>
            </a:r>
            <a:endParaRPr lang="en-US" sz="1200" b="1" dirty="0">
              <a:solidFill>
                <a:srgbClr val="92D050"/>
              </a:solidFill>
            </a:endParaRPr>
          </a:p>
        </p:txBody>
      </p:sp>
      <p:cxnSp>
        <p:nvCxnSpPr>
          <p:cNvPr id="45" name="Connecteur droit avec flèche 44">
            <a:extLst>
              <a:ext uri="{FF2B5EF4-FFF2-40B4-BE49-F238E27FC236}">
                <a16:creationId xmlns:a16="http://schemas.microsoft.com/office/drawing/2014/main" id="{E6923315-8B69-67B0-638D-2DFB13AF354D}"/>
              </a:ext>
            </a:extLst>
          </p:cNvPr>
          <p:cNvCxnSpPr>
            <a:cxnSpLocks/>
          </p:cNvCxnSpPr>
          <p:nvPr/>
        </p:nvCxnSpPr>
        <p:spPr>
          <a:xfrm>
            <a:off x="9899728" y="1367160"/>
            <a:ext cx="0" cy="2481308"/>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2B0637B5-AFD8-AE56-CA5C-0BD1D68535D4}"/>
              </a:ext>
            </a:extLst>
          </p:cNvPr>
          <p:cNvSpPr txBox="1"/>
          <p:nvPr/>
        </p:nvSpPr>
        <p:spPr>
          <a:xfrm>
            <a:off x="9185168" y="3810715"/>
            <a:ext cx="1944210" cy="492443"/>
          </a:xfrm>
          <a:prstGeom prst="rect">
            <a:avLst/>
          </a:prstGeom>
          <a:noFill/>
        </p:spPr>
        <p:txBody>
          <a:bodyPr wrap="square" rtlCol="0">
            <a:spAutoFit/>
          </a:bodyPr>
          <a:lstStyle/>
          <a:p>
            <a:r>
              <a:rPr lang="fr-LU" sz="1400" b="1" dirty="0"/>
              <a:t>18/12/1533</a:t>
            </a:r>
          </a:p>
          <a:p>
            <a:r>
              <a:rPr lang="fr-LU" sz="1200" dirty="0"/>
              <a:t>[A de C à C]</a:t>
            </a:r>
            <a:endParaRPr lang="en-US" sz="1200" dirty="0"/>
          </a:p>
        </p:txBody>
      </p:sp>
      <p:cxnSp>
        <p:nvCxnSpPr>
          <p:cNvPr id="48" name="Connecteur droit avec flèche 47">
            <a:extLst>
              <a:ext uri="{FF2B5EF4-FFF2-40B4-BE49-F238E27FC236}">
                <a16:creationId xmlns:a16="http://schemas.microsoft.com/office/drawing/2014/main" id="{F2AE3A51-6F44-E96D-4ACE-F64732904C0D}"/>
              </a:ext>
            </a:extLst>
          </p:cNvPr>
          <p:cNvCxnSpPr>
            <a:cxnSpLocks/>
          </p:cNvCxnSpPr>
          <p:nvPr/>
        </p:nvCxnSpPr>
        <p:spPr>
          <a:xfrm>
            <a:off x="11002039" y="1366424"/>
            <a:ext cx="0" cy="363100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C8B8727D-5A25-0CF9-F564-BC4BE1F7BF98}"/>
              </a:ext>
            </a:extLst>
          </p:cNvPr>
          <p:cNvSpPr txBox="1"/>
          <p:nvPr/>
        </p:nvSpPr>
        <p:spPr>
          <a:xfrm>
            <a:off x="10173810" y="4985588"/>
            <a:ext cx="1944210" cy="707886"/>
          </a:xfrm>
          <a:prstGeom prst="rect">
            <a:avLst/>
          </a:prstGeom>
          <a:noFill/>
        </p:spPr>
        <p:txBody>
          <a:bodyPr wrap="square" rtlCol="0">
            <a:spAutoFit/>
          </a:bodyPr>
          <a:lstStyle/>
          <a:p>
            <a:r>
              <a:rPr lang="fr-LU" sz="1400" b="1" dirty="0">
                <a:solidFill>
                  <a:srgbClr val="FF33CC"/>
                </a:solidFill>
              </a:rPr>
              <a:t>26/12/</a:t>
            </a:r>
            <a:r>
              <a:rPr lang="fr-LU" sz="1400" b="1" dirty="0"/>
              <a:t>1533</a:t>
            </a:r>
          </a:p>
          <a:p>
            <a:r>
              <a:rPr lang="fr-LU" sz="1400" dirty="0">
                <a:solidFill>
                  <a:srgbClr val="FF0000"/>
                </a:solidFill>
              </a:rPr>
              <a:t>(2) </a:t>
            </a:r>
            <a:r>
              <a:rPr lang="fr-LU" sz="1200" dirty="0"/>
              <a:t>[C à M] et [C à A de C., J.C, P.L]</a:t>
            </a:r>
            <a:endParaRPr lang="en-US" sz="1400" dirty="0"/>
          </a:p>
        </p:txBody>
      </p:sp>
      <p:sp>
        <p:nvSpPr>
          <p:cNvPr id="52" name="ZoneTexte 51">
            <a:extLst>
              <a:ext uri="{FF2B5EF4-FFF2-40B4-BE49-F238E27FC236}">
                <a16:creationId xmlns:a16="http://schemas.microsoft.com/office/drawing/2014/main" id="{2776F4F7-5FCE-6CDB-7D62-2D5E16C2D55B}"/>
              </a:ext>
            </a:extLst>
          </p:cNvPr>
          <p:cNvSpPr txBox="1"/>
          <p:nvPr/>
        </p:nvSpPr>
        <p:spPr>
          <a:xfrm>
            <a:off x="2963310" y="4023701"/>
            <a:ext cx="6094520" cy="276999"/>
          </a:xfrm>
          <a:prstGeom prst="rect">
            <a:avLst/>
          </a:prstGeom>
          <a:noFill/>
        </p:spPr>
        <p:txBody>
          <a:bodyPr wrap="square">
            <a:spAutoFit/>
          </a:bodyPr>
          <a:lstStyle/>
          <a:p>
            <a:r>
              <a:rPr lang="fr-LU" sz="1200" dirty="0"/>
              <a:t>[A de C à G]</a:t>
            </a:r>
            <a:endParaRPr lang="en-US" sz="1200" dirty="0"/>
          </a:p>
        </p:txBody>
      </p:sp>
      <p:sp>
        <p:nvSpPr>
          <p:cNvPr id="54" name="ZoneTexte 53">
            <a:extLst>
              <a:ext uri="{FF2B5EF4-FFF2-40B4-BE49-F238E27FC236}">
                <a16:creationId xmlns:a16="http://schemas.microsoft.com/office/drawing/2014/main" id="{A8B7006C-3051-3AD3-43D3-631153432FDF}"/>
              </a:ext>
            </a:extLst>
          </p:cNvPr>
          <p:cNvSpPr txBox="1"/>
          <p:nvPr/>
        </p:nvSpPr>
        <p:spPr>
          <a:xfrm>
            <a:off x="4257583" y="3148468"/>
            <a:ext cx="6094520" cy="276999"/>
          </a:xfrm>
          <a:prstGeom prst="rect">
            <a:avLst/>
          </a:prstGeom>
          <a:noFill/>
        </p:spPr>
        <p:txBody>
          <a:bodyPr wrap="square">
            <a:spAutoFit/>
          </a:bodyPr>
          <a:lstStyle/>
          <a:p>
            <a:r>
              <a:rPr lang="fr-LU" sz="1200" dirty="0">
                <a:highlight>
                  <a:srgbClr val="FFFF00"/>
                </a:highlight>
              </a:rPr>
              <a:t>[M à G]</a:t>
            </a:r>
            <a:r>
              <a:rPr lang="fr-LU" sz="1200" dirty="0"/>
              <a:t>p.s*</a:t>
            </a:r>
            <a:endParaRPr lang="en-US" sz="1200" dirty="0"/>
          </a:p>
        </p:txBody>
      </p:sp>
      <p:cxnSp>
        <p:nvCxnSpPr>
          <p:cNvPr id="58" name="Connecteur droit avec flèche 57">
            <a:extLst>
              <a:ext uri="{FF2B5EF4-FFF2-40B4-BE49-F238E27FC236}">
                <a16:creationId xmlns:a16="http://schemas.microsoft.com/office/drawing/2014/main" id="{65D8D324-6E1F-0B96-F32D-9128B6CE27BB}"/>
              </a:ext>
            </a:extLst>
          </p:cNvPr>
          <p:cNvCxnSpPr>
            <a:cxnSpLocks/>
          </p:cNvCxnSpPr>
          <p:nvPr/>
        </p:nvCxnSpPr>
        <p:spPr>
          <a:xfrm>
            <a:off x="8777889" y="1347376"/>
            <a:ext cx="0" cy="201180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ZoneTexte 59">
            <a:extLst>
              <a:ext uri="{FF2B5EF4-FFF2-40B4-BE49-F238E27FC236}">
                <a16:creationId xmlns:a16="http://schemas.microsoft.com/office/drawing/2014/main" id="{3B8F140E-12FC-EBFA-ADB8-CE8E39F12C15}"/>
              </a:ext>
            </a:extLst>
          </p:cNvPr>
          <p:cNvSpPr txBox="1"/>
          <p:nvPr/>
        </p:nvSpPr>
        <p:spPr>
          <a:xfrm>
            <a:off x="8146123" y="3287315"/>
            <a:ext cx="1944210" cy="477054"/>
          </a:xfrm>
          <a:prstGeom prst="rect">
            <a:avLst/>
          </a:prstGeom>
          <a:noFill/>
        </p:spPr>
        <p:txBody>
          <a:bodyPr wrap="square" rtlCol="0">
            <a:spAutoFit/>
          </a:bodyPr>
          <a:lstStyle/>
          <a:p>
            <a:r>
              <a:rPr lang="fr-LU" sz="1400" dirty="0"/>
              <a:t>Début novembre1533 </a:t>
            </a:r>
            <a:r>
              <a:rPr lang="fr-LU" sz="1100" dirty="0"/>
              <a:t>[C à A de C., J.C, P.L]</a:t>
            </a:r>
            <a:endParaRPr lang="en-US" sz="1400" dirty="0"/>
          </a:p>
        </p:txBody>
      </p:sp>
      <p:sp>
        <p:nvSpPr>
          <p:cNvPr id="63" name="Accolade fermante 62">
            <a:extLst>
              <a:ext uri="{FF2B5EF4-FFF2-40B4-BE49-F238E27FC236}">
                <a16:creationId xmlns:a16="http://schemas.microsoft.com/office/drawing/2014/main" id="{554C9C93-BC43-1E0B-674A-DD24161624D5}"/>
              </a:ext>
            </a:extLst>
          </p:cNvPr>
          <p:cNvSpPr/>
          <p:nvPr/>
        </p:nvSpPr>
        <p:spPr>
          <a:xfrm rot="5400000">
            <a:off x="8012160" y="3077824"/>
            <a:ext cx="259932" cy="571982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ZoneTexte 63">
            <a:extLst>
              <a:ext uri="{FF2B5EF4-FFF2-40B4-BE49-F238E27FC236}">
                <a16:creationId xmlns:a16="http://schemas.microsoft.com/office/drawing/2014/main" id="{C246BA80-44B3-A1F5-4E39-0B2AA18ADD10}"/>
              </a:ext>
            </a:extLst>
          </p:cNvPr>
          <p:cNvSpPr txBox="1"/>
          <p:nvPr/>
        </p:nvSpPr>
        <p:spPr>
          <a:xfrm>
            <a:off x="5528040" y="6063685"/>
            <a:ext cx="5543510" cy="646331"/>
          </a:xfrm>
          <a:prstGeom prst="rect">
            <a:avLst/>
          </a:prstGeom>
          <a:noFill/>
        </p:spPr>
        <p:txBody>
          <a:bodyPr wrap="square" rtlCol="0">
            <a:spAutoFit/>
          </a:bodyPr>
          <a:lstStyle/>
          <a:p>
            <a:r>
              <a:rPr lang="fr-LU" sz="1200" b="1" dirty="0">
                <a:solidFill>
                  <a:schemeClr val="accent1">
                    <a:lumMod val="75000"/>
                  </a:schemeClr>
                </a:solidFill>
              </a:rPr>
              <a:t>Dépenses de santé (médecins appelés au chevet de la reine mai-décembre) – immobilité de la reine à Bruxelles (déplacements interrompus) </a:t>
            </a:r>
          </a:p>
          <a:p>
            <a:r>
              <a:rPr lang="fr-LU" sz="1200" b="1" dirty="0">
                <a:solidFill>
                  <a:schemeClr val="accent1">
                    <a:lumMod val="75000"/>
                  </a:schemeClr>
                </a:solidFill>
              </a:rPr>
              <a:t>Lille, ADN, </a:t>
            </a:r>
            <a:r>
              <a:rPr lang="fr-LU" sz="1200" b="1" i="1" dirty="0">
                <a:solidFill>
                  <a:schemeClr val="accent1">
                    <a:lumMod val="75000"/>
                  </a:schemeClr>
                </a:solidFill>
              </a:rPr>
              <a:t>Chambre des comptes, </a:t>
            </a:r>
            <a:r>
              <a:rPr lang="fr-LU" sz="1200" b="1" dirty="0">
                <a:solidFill>
                  <a:schemeClr val="accent1">
                    <a:lumMod val="75000"/>
                  </a:schemeClr>
                </a:solidFill>
              </a:rPr>
              <a:t>B3356 (f°89, 99, 120, 132, etc.)</a:t>
            </a:r>
            <a:endParaRPr lang="en-US" sz="1200" b="1" dirty="0">
              <a:solidFill>
                <a:schemeClr val="accent1">
                  <a:lumMod val="75000"/>
                </a:schemeClr>
              </a:solidFill>
            </a:endParaRPr>
          </a:p>
        </p:txBody>
      </p:sp>
      <p:cxnSp>
        <p:nvCxnSpPr>
          <p:cNvPr id="66" name="Connecteur droit avec flèche 65">
            <a:extLst>
              <a:ext uri="{FF2B5EF4-FFF2-40B4-BE49-F238E27FC236}">
                <a16:creationId xmlns:a16="http://schemas.microsoft.com/office/drawing/2014/main" id="{D6C217A3-6896-FCEF-4EEA-0D78745CF60C}"/>
              </a:ext>
            </a:extLst>
          </p:cNvPr>
          <p:cNvCxnSpPr/>
          <p:nvPr/>
        </p:nvCxnSpPr>
        <p:spPr>
          <a:xfrm>
            <a:off x="10560991" y="1366424"/>
            <a:ext cx="0" cy="15692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BE3B4D9E-480C-DA98-6C11-83DC92C3D081}"/>
              </a:ext>
            </a:extLst>
          </p:cNvPr>
          <p:cNvSpPr txBox="1"/>
          <p:nvPr/>
        </p:nvSpPr>
        <p:spPr>
          <a:xfrm>
            <a:off x="10121360" y="2942195"/>
            <a:ext cx="1491800" cy="1015663"/>
          </a:xfrm>
          <a:prstGeom prst="rect">
            <a:avLst/>
          </a:prstGeom>
          <a:noFill/>
        </p:spPr>
        <p:txBody>
          <a:bodyPr wrap="square" rtlCol="0">
            <a:spAutoFit/>
          </a:bodyPr>
          <a:lstStyle/>
          <a:p>
            <a:r>
              <a:rPr lang="fr-LU" sz="1200" b="1" dirty="0">
                <a:solidFill>
                  <a:schemeClr val="accent1">
                    <a:lumMod val="75000"/>
                  </a:schemeClr>
                </a:solidFill>
              </a:rPr>
              <a:t>23/12/1533</a:t>
            </a:r>
          </a:p>
          <a:p>
            <a:r>
              <a:rPr lang="fr-LU" sz="1200" b="1" dirty="0">
                <a:solidFill>
                  <a:schemeClr val="accent1">
                    <a:lumMod val="75000"/>
                  </a:schemeClr>
                </a:solidFill>
              </a:rPr>
              <a:t>John Hackett : dangerosité de la maladie depuis octobre</a:t>
            </a:r>
            <a:endParaRPr lang="en-US" sz="1200" b="1" dirty="0">
              <a:solidFill>
                <a:schemeClr val="accent1">
                  <a:lumMod val="75000"/>
                </a:schemeClr>
              </a:solidFill>
            </a:endParaRPr>
          </a:p>
        </p:txBody>
      </p:sp>
      <p:sp>
        <p:nvSpPr>
          <p:cNvPr id="68" name="Rectangle 67">
            <a:extLst>
              <a:ext uri="{FF2B5EF4-FFF2-40B4-BE49-F238E27FC236}">
                <a16:creationId xmlns:a16="http://schemas.microsoft.com/office/drawing/2014/main" id="{8EA0A532-75CC-4262-6E5D-5139ACE255AB}"/>
              </a:ext>
            </a:extLst>
          </p:cNvPr>
          <p:cNvSpPr/>
          <p:nvPr/>
        </p:nvSpPr>
        <p:spPr>
          <a:xfrm>
            <a:off x="6649642" y="1374526"/>
            <a:ext cx="1403029" cy="22794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E02834D-9D8E-D00E-22CE-88D81D5AB004}"/>
              </a:ext>
            </a:extLst>
          </p:cNvPr>
          <p:cNvSpPr/>
          <p:nvPr/>
        </p:nvSpPr>
        <p:spPr>
          <a:xfrm>
            <a:off x="174476" y="5334578"/>
            <a:ext cx="402692" cy="1506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0" name="ZoneTexte 69">
            <a:extLst>
              <a:ext uri="{FF2B5EF4-FFF2-40B4-BE49-F238E27FC236}">
                <a16:creationId xmlns:a16="http://schemas.microsoft.com/office/drawing/2014/main" id="{C7358639-C129-6781-7AFF-666399ADFA36}"/>
              </a:ext>
            </a:extLst>
          </p:cNvPr>
          <p:cNvSpPr txBox="1"/>
          <p:nvPr/>
        </p:nvSpPr>
        <p:spPr>
          <a:xfrm>
            <a:off x="154144" y="5276957"/>
            <a:ext cx="2311745" cy="1785104"/>
          </a:xfrm>
          <a:prstGeom prst="rect">
            <a:avLst/>
          </a:prstGeom>
          <a:noFill/>
        </p:spPr>
        <p:txBody>
          <a:bodyPr wrap="square" rtlCol="0">
            <a:spAutoFit/>
          </a:bodyPr>
          <a:lstStyle/>
          <a:p>
            <a:r>
              <a:rPr lang="fr-LU" sz="1400" dirty="0"/>
              <a:t>        Silence de Marie</a:t>
            </a:r>
          </a:p>
          <a:p>
            <a:r>
              <a:rPr lang="fr-LU" sz="1400" dirty="0"/>
              <a:t>* = Autographe / ps = </a:t>
            </a:r>
            <a:r>
              <a:rPr lang="fr-LU" sz="1400" i="1" dirty="0"/>
              <a:t>post scriptum </a:t>
            </a:r>
            <a:r>
              <a:rPr lang="fr-LU" sz="1400" dirty="0"/>
              <a:t>autographe</a:t>
            </a:r>
          </a:p>
          <a:p>
            <a:r>
              <a:rPr lang="fr-LU" sz="1400" dirty="0">
                <a:solidFill>
                  <a:srgbClr val="FF33CC"/>
                </a:solidFill>
              </a:rPr>
              <a:t>Poids du pouvoir/démission</a:t>
            </a:r>
          </a:p>
          <a:p>
            <a:r>
              <a:rPr lang="fr-LU" sz="1400" dirty="0">
                <a:solidFill>
                  <a:srgbClr val="84B36D"/>
                </a:solidFill>
              </a:rPr>
              <a:t>Absence de nouvelles</a:t>
            </a:r>
          </a:p>
          <a:p>
            <a:r>
              <a:rPr lang="fr-LU" sz="1400" b="1" dirty="0"/>
              <a:t>Gravité de la maladie</a:t>
            </a:r>
          </a:p>
          <a:p>
            <a:endParaRPr lang="fr-LU" sz="1200" dirty="0"/>
          </a:p>
          <a:p>
            <a:endParaRPr lang="en-US" sz="1400" dirty="0"/>
          </a:p>
        </p:txBody>
      </p:sp>
      <p:sp>
        <p:nvSpPr>
          <p:cNvPr id="72" name="ZoneTexte 71">
            <a:extLst>
              <a:ext uri="{FF2B5EF4-FFF2-40B4-BE49-F238E27FC236}">
                <a16:creationId xmlns:a16="http://schemas.microsoft.com/office/drawing/2014/main" id="{3F732F79-2FEA-BF02-5184-FC3EC92E4F2E}"/>
              </a:ext>
            </a:extLst>
          </p:cNvPr>
          <p:cNvSpPr txBox="1"/>
          <p:nvPr/>
        </p:nvSpPr>
        <p:spPr>
          <a:xfrm>
            <a:off x="62216" y="1013577"/>
            <a:ext cx="2977837" cy="307777"/>
          </a:xfrm>
          <a:prstGeom prst="rect">
            <a:avLst/>
          </a:prstGeom>
          <a:noFill/>
        </p:spPr>
        <p:txBody>
          <a:bodyPr wrap="square" rtlCol="0">
            <a:spAutoFit/>
          </a:bodyPr>
          <a:lstStyle/>
          <a:p>
            <a:r>
              <a:rPr lang="fr-LU" sz="1400" dirty="0">
                <a:solidFill>
                  <a:srgbClr val="00B0F0"/>
                </a:solidFill>
              </a:rPr>
              <a:t>Inondations et problèmes financiers </a:t>
            </a:r>
            <a:endParaRPr lang="en-US" sz="1400" dirty="0">
              <a:solidFill>
                <a:srgbClr val="00B0F0"/>
              </a:solidFill>
            </a:endParaRPr>
          </a:p>
        </p:txBody>
      </p:sp>
    </p:spTree>
    <p:extLst>
      <p:ext uri="{BB962C8B-B14F-4D97-AF65-F5344CB8AC3E}">
        <p14:creationId xmlns:p14="http://schemas.microsoft.com/office/powerpoint/2010/main" val="115227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79F170A-F379-62B7-79C1-0A9C6B531C1A}"/>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3704465" y="-253273"/>
            <a:ext cx="4391970" cy="7533311"/>
          </a:xfrm>
          <a:prstGeom prst="rect">
            <a:avLst/>
          </a:prstGeom>
          <a:effectLst>
            <a:softEdge rad="635000"/>
          </a:effectLst>
        </p:spPr>
      </p:pic>
      <p:sp>
        <p:nvSpPr>
          <p:cNvPr id="5" name="ZoneTexte 4">
            <a:extLst>
              <a:ext uri="{FF2B5EF4-FFF2-40B4-BE49-F238E27FC236}">
                <a16:creationId xmlns:a16="http://schemas.microsoft.com/office/drawing/2014/main" id="{EEF7F469-234D-FAC6-4ECC-7D5111626F75}"/>
              </a:ext>
            </a:extLst>
          </p:cNvPr>
          <p:cNvSpPr txBox="1"/>
          <p:nvPr/>
        </p:nvSpPr>
        <p:spPr>
          <a:xfrm>
            <a:off x="2008943" y="2590052"/>
            <a:ext cx="8174114" cy="769441"/>
          </a:xfrm>
          <a:prstGeom prst="rect">
            <a:avLst/>
          </a:prstGeom>
          <a:noFill/>
        </p:spPr>
        <p:txBody>
          <a:bodyPr wrap="square">
            <a:spAutoFit/>
          </a:bodyPr>
          <a:lstStyle/>
          <a:p>
            <a:pPr algn="ctr"/>
            <a:r>
              <a:rPr lang="fr-LU" sz="4400" b="1" cap="small" dirty="0"/>
              <a:t>Introduction</a:t>
            </a:r>
          </a:p>
        </p:txBody>
      </p:sp>
    </p:spTree>
    <p:extLst>
      <p:ext uri="{BB962C8B-B14F-4D97-AF65-F5344CB8AC3E}">
        <p14:creationId xmlns:p14="http://schemas.microsoft.com/office/powerpoint/2010/main" val="2864331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6C4A2F9-B045-E5F2-506C-37D1CFE500E5}"/>
              </a:ext>
            </a:extLst>
          </p:cNvPr>
          <p:cNvSpPr txBox="1"/>
          <p:nvPr/>
        </p:nvSpPr>
        <p:spPr>
          <a:xfrm>
            <a:off x="2976239" y="389706"/>
            <a:ext cx="6094520" cy="6078587"/>
          </a:xfrm>
          <a:prstGeom prst="rect">
            <a:avLst/>
          </a:prstGeom>
          <a:noFill/>
        </p:spPr>
        <p:txBody>
          <a:bodyPr wrap="square">
            <a:spAutoFit/>
          </a:bodyPr>
          <a:lstStyle/>
          <a:p>
            <a:pPr algn="just"/>
            <a:r>
              <a:rPr lang="fr-BE" sz="1400" dirty="0">
                <a:latin typeface="+mj-lt"/>
              </a:rPr>
              <a:t>« (…)Sy monseigneur, ses affaires me font </a:t>
            </a:r>
            <a:r>
              <a:rPr lang="fr-BE" sz="1400" dirty="0" err="1">
                <a:latin typeface="+mj-lt"/>
              </a:rPr>
              <a:t>estre</a:t>
            </a:r>
            <a:r>
              <a:rPr lang="fr-BE" sz="1400" dirty="0">
                <a:latin typeface="+mj-lt"/>
              </a:rPr>
              <a:t> </a:t>
            </a:r>
            <a:r>
              <a:rPr lang="fr-BE" sz="1400" b="1" dirty="0">
                <a:latin typeface="+mj-lt"/>
              </a:rPr>
              <a:t>perplexe</a:t>
            </a:r>
            <a:r>
              <a:rPr lang="fr-BE" sz="1400" dirty="0">
                <a:latin typeface="+mj-lt"/>
              </a:rPr>
              <a:t>, me </a:t>
            </a:r>
            <a:r>
              <a:rPr lang="fr-BE" sz="1400" dirty="0" err="1">
                <a:latin typeface="+mj-lt"/>
              </a:rPr>
              <a:t>samble</a:t>
            </a:r>
            <a:r>
              <a:rPr lang="fr-BE" sz="1400" dirty="0">
                <a:latin typeface="+mj-lt"/>
              </a:rPr>
              <a:t> que en ay quelque cause. Car avec le </a:t>
            </a:r>
            <a:r>
              <a:rPr lang="fr-BE" sz="1400" dirty="0">
                <a:solidFill>
                  <a:srgbClr val="FF0000"/>
                </a:solidFill>
                <a:latin typeface="+mj-lt"/>
              </a:rPr>
              <a:t>peu de savoir </a:t>
            </a:r>
            <a:r>
              <a:rPr lang="fr-BE" sz="1400" dirty="0" err="1">
                <a:solidFill>
                  <a:srgbClr val="FF0000"/>
                </a:solidFill>
                <a:latin typeface="+mj-lt"/>
              </a:rPr>
              <a:t>quy</a:t>
            </a:r>
            <a:r>
              <a:rPr lang="fr-BE" sz="1400" dirty="0">
                <a:solidFill>
                  <a:srgbClr val="FF0000"/>
                </a:solidFill>
                <a:latin typeface="+mj-lt"/>
              </a:rPr>
              <a:t> est en </a:t>
            </a:r>
            <a:r>
              <a:rPr lang="fr-BE" sz="1400" dirty="0" err="1">
                <a:solidFill>
                  <a:srgbClr val="FF0000"/>
                </a:solidFill>
                <a:latin typeface="+mj-lt"/>
              </a:rPr>
              <a:t>moy</a:t>
            </a:r>
            <a:r>
              <a:rPr lang="fr-BE" sz="1400" dirty="0">
                <a:solidFill>
                  <a:srgbClr val="FF0000"/>
                </a:solidFill>
                <a:latin typeface="+mj-lt"/>
              </a:rPr>
              <a:t> </a:t>
            </a:r>
            <a:r>
              <a:rPr lang="fr-BE" sz="1400" dirty="0">
                <a:latin typeface="+mj-lt"/>
              </a:rPr>
              <a:t>dont en tous ses affaires, </a:t>
            </a:r>
            <a:r>
              <a:rPr lang="fr-BE" sz="1400" dirty="0" err="1">
                <a:latin typeface="+mj-lt"/>
              </a:rPr>
              <a:t>poriés</a:t>
            </a:r>
            <a:r>
              <a:rPr lang="fr-BE" sz="1400" dirty="0">
                <a:latin typeface="+mj-lt"/>
              </a:rPr>
              <a:t> </a:t>
            </a:r>
            <a:r>
              <a:rPr lang="fr-BE" sz="1400" dirty="0" err="1">
                <a:latin typeface="+mj-lt"/>
              </a:rPr>
              <a:t>estre</a:t>
            </a:r>
            <a:r>
              <a:rPr lang="fr-BE" sz="1400" dirty="0">
                <a:latin typeface="+mj-lt"/>
              </a:rPr>
              <a:t> </a:t>
            </a:r>
            <a:r>
              <a:rPr lang="fr-BE" sz="1400" dirty="0" err="1">
                <a:latin typeface="+mj-lt"/>
              </a:rPr>
              <a:t>mieulx</a:t>
            </a:r>
            <a:r>
              <a:rPr lang="fr-BE" sz="1400" dirty="0">
                <a:latin typeface="+mj-lt"/>
              </a:rPr>
              <a:t> </a:t>
            </a:r>
            <a:r>
              <a:rPr lang="fr-BE" sz="1400" dirty="0" err="1">
                <a:latin typeface="+mj-lt"/>
              </a:rPr>
              <a:t>servy</a:t>
            </a:r>
            <a:r>
              <a:rPr lang="fr-BE" sz="1400" dirty="0">
                <a:latin typeface="+mj-lt"/>
              </a:rPr>
              <a:t> de personne </a:t>
            </a:r>
            <a:r>
              <a:rPr lang="fr-BE" sz="1400" dirty="0">
                <a:solidFill>
                  <a:srgbClr val="FF0000"/>
                </a:solidFill>
                <a:latin typeface="+mj-lt"/>
              </a:rPr>
              <a:t>plus </a:t>
            </a:r>
            <a:r>
              <a:rPr lang="fr-BE" sz="1400" dirty="0" err="1">
                <a:solidFill>
                  <a:srgbClr val="FF0000"/>
                </a:solidFill>
                <a:latin typeface="+mj-lt"/>
              </a:rPr>
              <a:t>sachante</a:t>
            </a:r>
            <a:r>
              <a:rPr lang="fr-BE" sz="1400" dirty="0">
                <a:solidFill>
                  <a:srgbClr val="FF0000"/>
                </a:solidFill>
                <a:latin typeface="+mj-lt"/>
              </a:rPr>
              <a:t> que </a:t>
            </a:r>
            <a:r>
              <a:rPr lang="fr-BE" sz="1400" dirty="0" err="1">
                <a:solidFill>
                  <a:srgbClr val="FF0000"/>
                </a:solidFill>
                <a:latin typeface="+mj-lt"/>
              </a:rPr>
              <a:t>moy</a:t>
            </a:r>
            <a:r>
              <a:rPr lang="fr-BE" sz="1400" dirty="0">
                <a:latin typeface="+mj-lt"/>
              </a:rPr>
              <a:t>. Sy m’</a:t>
            </a:r>
            <a:r>
              <a:rPr lang="fr-BE" sz="1400" dirty="0" err="1">
                <a:latin typeface="+mj-lt"/>
              </a:rPr>
              <a:t>escuse</a:t>
            </a:r>
            <a:r>
              <a:rPr lang="fr-BE" sz="1400" dirty="0">
                <a:latin typeface="+mj-lt"/>
              </a:rPr>
              <a:t> monseigneur, comme devant </a:t>
            </a:r>
            <a:r>
              <a:rPr lang="fr-BE" sz="1400" dirty="0" err="1">
                <a:latin typeface="+mj-lt"/>
              </a:rPr>
              <a:t>vostre</a:t>
            </a:r>
            <a:r>
              <a:rPr lang="fr-BE" sz="1400" dirty="0">
                <a:latin typeface="+mj-lt"/>
              </a:rPr>
              <a:t> </a:t>
            </a:r>
            <a:r>
              <a:rPr lang="fr-BE" sz="1400" dirty="0" err="1">
                <a:latin typeface="+mj-lt"/>
              </a:rPr>
              <a:t>partement</a:t>
            </a:r>
            <a:r>
              <a:rPr lang="fr-BE" sz="1400" dirty="0">
                <a:latin typeface="+mj-lt"/>
              </a:rPr>
              <a:t>, vous dis que a la longue, il </a:t>
            </a:r>
            <a:r>
              <a:rPr lang="fr-BE" sz="1400" b="1" dirty="0">
                <a:latin typeface="+mj-lt"/>
              </a:rPr>
              <a:t>ne</a:t>
            </a:r>
            <a:r>
              <a:rPr lang="fr-BE" sz="1400" dirty="0">
                <a:latin typeface="+mj-lt"/>
              </a:rPr>
              <a:t> sera en </a:t>
            </a:r>
            <a:r>
              <a:rPr lang="fr-BE" sz="1400" dirty="0" err="1">
                <a:latin typeface="+mj-lt"/>
              </a:rPr>
              <a:t>moy</a:t>
            </a:r>
            <a:r>
              <a:rPr lang="fr-BE" sz="1400" dirty="0">
                <a:latin typeface="+mj-lt"/>
              </a:rPr>
              <a:t> de </a:t>
            </a:r>
            <a:r>
              <a:rPr lang="fr-BE" sz="1400" b="1" dirty="0">
                <a:latin typeface="+mj-lt"/>
              </a:rPr>
              <a:t>savoir satisfaire a la </a:t>
            </a:r>
            <a:r>
              <a:rPr lang="fr-BE" sz="1400" b="1" dirty="0">
                <a:solidFill>
                  <a:srgbClr val="FF33CC"/>
                </a:solidFill>
                <a:latin typeface="+mj-lt"/>
              </a:rPr>
              <a:t>serge</a:t>
            </a:r>
            <a:r>
              <a:rPr lang="fr-BE" sz="1400" dirty="0">
                <a:latin typeface="+mj-lt"/>
              </a:rPr>
              <a:t>, car la </a:t>
            </a:r>
            <a:r>
              <a:rPr lang="fr-BE" sz="1400" b="1" dirty="0" err="1">
                <a:latin typeface="+mj-lt"/>
              </a:rPr>
              <a:t>forse</a:t>
            </a:r>
            <a:r>
              <a:rPr lang="fr-BE" sz="1400" dirty="0">
                <a:latin typeface="+mj-lt"/>
              </a:rPr>
              <a:t> n’y est pas. Car les </a:t>
            </a:r>
            <a:r>
              <a:rPr lang="fr-BE" sz="1400" dirty="0" err="1">
                <a:latin typeface="+mj-lt"/>
              </a:rPr>
              <a:t>deplaisirs</a:t>
            </a:r>
            <a:r>
              <a:rPr lang="fr-BE" sz="1400" dirty="0">
                <a:latin typeface="+mj-lt"/>
              </a:rPr>
              <a:t> </a:t>
            </a:r>
            <a:r>
              <a:rPr lang="fr-BE" sz="1400" dirty="0" err="1">
                <a:latin typeface="+mj-lt"/>
              </a:rPr>
              <a:t>quy</a:t>
            </a:r>
            <a:r>
              <a:rPr lang="fr-BE" sz="1400" dirty="0">
                <a:latin typeface="+mj-lt"/>
              </a:rPr>
              <a:t> m’a fallu </a:t>
            </a:r>
            <a:r>
              <a:rPr lang="fr-BE" sz="1400" dirty="0" err="1">
                <a:latin typeface="+mj-lt"/>
              </a:rPr>
              <a:t>paser</a:t>
            </a:r>
            <a:r>
              <a:rPr lang="fr-BE" sz="1400" dirty="0">
                <a:latin typeface="+mj-lt"/>
              </a:rPr>
              <a:t> de la mort du </a:t>
            </a:r>
            <a:r>
              <a:rPr lang="fr-BE" sz="1400" dirty="0" err="1">
                <a:latin typeface="+mj-lt"/>
              </a:rPr>
              <a:t>roy</a:t>
            </a:r>
            <a:r>
              <a:rPr lang="fr-BE" sz="1400" dirty="0">
                <a:latin typeface="+mj-lt"/>
              </a:rPr>
              <a:t> mon mary et depuis, m’ont comme lors vous dis, tellement </a:t>
            </a:r>
            <a:r>
              <a:rPr lang="fr-BE" sz="1400" b="1" dirty="0" err="1">
                <a:latin typeface="+mj-lt"/>
              </a:rPr>
              <a:t>afebly</a:t>
            </a:r>
            <a:r>
              <a:rPr lang="fr-BE" sz="1400" dirty="0">
                <a:latin typeface="+mj-lt"/>
              </a:rPr>
              <a:t> l’entendement avec se </a:t>
            </a:r>
            <a:r>
              <a:rPr lang="fr-BE" sz="1400" dirty="0">
                <a:solidFill>
                  <a:srgbClr val="FF0000"/>
                </a:solidFill>
                <a:latin typeface="+mj-lt"/>
              </a:rPr>
              <a:t>qu’</a:t>
            </a:r>
            <a:r>
              <a:rPr lang="fr-BE" sz="1400" dirty="0" err="1">
                <a:solidFill>
                  <a:srgbClr val="FF0000"/>
                </a:solidFill>
                <a:latin typeface="+mj-lt"/>
              </a:rPr>
              <a:t>yl</a:t>
            </a:r>
            <a:r>
              <a:rPr lang="fr-BE" sz="1400" dirty="0">
                <a:solidFill>
                  <a:srgbClr val="FF0000"/>
                </a:solidFill>
                <a:latin typeface="+mj-lt"/>
              </a:rPr>
              <a:t> n’a </a:t>
            </a:r>
            <a:r>
              <a:rPr lang="fr-BE" sz="1400" dirty="0" err="1">
                <a:solidFill>
                  <a:srgbClr val="FF0000"/>
                </a:solidFill>
                <a:latin typeface="+mj-lt"/>
              </a:rPr>
              <a:t>esté</a:t>
            </a:r>
            <a:r>
              <a:rPr lang="fr-BE" sz="1400" dirty="0">
                <a:solidFill>
                  <a:srgbClr val="FF0000"/>
                </a:solidFill>
                <a:latin typeface="+mj-lt"/>
              </a:rPr>
              <a:t> jamais </a:t>
            </a:r>
            <a:r>
              <a:rPr lang="fr-BE" sz="1400" dirty="0" err="1">
                <a:solidFill>
                  <a:srgbClr val="FF0000"/>
                </a:solidFill>
                <a:latin typeface="+mj-lt"/>
              </a:rPr>
              <a:t>grant</a:t>
            </a:r>
            <a:r>
              <a:rPr lang="fr-BE" sz="1400" dirty="0">
                <a:latin typeface="+mj-lt"/>
              </a:rPr>
              <a:t>, que a la </a:t>
            </a:r>
            <a:r>
              <a:rPr lang="fr-BE" sz="1400" dirty="0" err="1">
                <a:latin typeface="+mj-lt"/>
              </a:rPr>
              <a:t>verité</a:t>
            </a:r>
            <a:r>
              <a:rPr lang="fr-BE" sz="1400" dirty="0">
                <a:latin typeface="+mj-lt"/>
              </a:rPr>
              <a:t> monseigneur, je ne </a:t>
            </a:r>
            <a:r>
              <a:rPr lang="fr-BE" sz="1400" dirty="0" err="1">
                <a:latin typeface="+mj-lt"/>
              </a:rPr>
              <a:t>say</a:t>
            </a:r>
            <a:r>
              <a:rPr lang="fr-BE" sz="1400" dirty="0">
                <a:latin typeface="+mj-lt"/>
              </a:rPr>
              <a:t> </a:t>
            </a:r>
            <a:r>
              <a:rPr lang="fr-BE" sz="1400" b="1" dirty="0" err="1">
                <a:latin typeface="+mj-lt"/>
              </a:rPr>
              <a:t>souporter</a:t>
            </a:r>
            <a:r>
              <a:rPr lang="fr-BE" sz="1400" dirty="0">
                <a:latin typeface="+mj-lt"/>
              </a:rPr>
              <a:t> ce que pour ma </a:t>
            </a:r>
            <a:r>
              <a:rPr lang="fr-BE" sz="1400" b="1" dirty="0">
                <a:solidFill>
                  <a:srgbClr val="FF33CC"/>
                </a:solidFill>
                <a:latin typeface="+mj-lt"/>
              </a:rPr>
              <a:t>serge</a:t>
            </a:r>
            <a:r>
              <a:rPr lang="fr-BE" sz="1400" dirty="0">
                <a:latin typeface="+mj-lt"/>
              </a:rPr>
              <a:t> dois faire, </a:t>
            </a:r>
            <a:r>
              <a:rPr lang="fr-BE" sz="1400" dirty="0" err="1">
                <a:latin typeface="+mj-lt"/>
              </a:rPr>
              <a:t>quy</a:t>
            </a:r>
            <a:r>
              <a:rPr lang="fr-BE" sz="1400" dirty="0">
                <a:latin typeface="+mj-lt"/>
              </a:rPr>
              <a:t> cause que a mon endroit </a:t>
            </a:r>
            <a:r>
              <a:rPr lang="fr-BE" sz="1400" dirty="0">
                <a:solidFill>
                  <a:srgbClr val="FF0000"/>
                </a:solidFill>
                <a:latin typeface="+mj-lt"/>
              </a:rPr>
              <a:t>n’estes </a:t>
            </a:r>
            <a:r>
              <a:rPr lang="fr-BE" sz="1400" dirty="0" err="1">
                <a:solidFill>
                  <a:srgbClr val="FF0000"/>
                </a:solidFill>
                <a:latin typeface="+mj-lt"/>
              </a:rPr>
              <a:t>servy</a:t>
            </a:r>
            <a:r>
              <a:rPr lang="fr-BE" sz="1400" dirty="0">
                <a:solidFill>
                  <a:srgbClr val="FF0000"/>
                </a:solidFill>
                <a:latin typeface="+mj-lt"/>
              </a:rPr>
              <a:t> comme </a:t>
            </a:r>
            <a:r>
              <a:rPr lang="fr-BE" sz="1400" dirty="0" err="1">
                <a:solidFill>
                  <a:srgbClr val="FF0000"/>
                </a:solidFill>
                <a:latin typeface="+mj-lt"/>
              </a:rPr>
              <a:t>devriés</a:t>
            </a:r>
            <a:r>
              <a:rPr lang="fr-BE" sz="1400" dirty="0">
                <a:latin typeface="+mj-lt"/>
              </a:rPr>
              <a:t>, </a:t>
            </a:r>
            <a:r>
              <a:rPr lang="fr-BE" sz="1400" dirty="0" err="1">
                <a:latin typeface="+mj-lt"/>
              </a:rPr>
              <a:t>quy</a:t>
            </a:r>
            <a:r>
              <a:rPr lang="fr-BE" sz="1400" dirty="0">
                <a:latin typeface="+mj-lt"/>
              </a:rPr>
              <a:t> me </a:t>
            </a:r>
            <a:r>
              <a:rPr lang="fr-BE" sz="1400" dirty="0" err="1">
                <a:solidFill>
                  <a:srgbClr val="FF0000"/>
                </a:solidFill>
                <a:latin typeface="+mj-lt"/>
              </a:rPr>
              <a:t>desplait</a:t>
            </a:r>
            <a:r>
              <a:rPr lang="fr-BE" sz="1400" dirty="0">
                <a:solidFill>
                  <a:srgbClr val="FF0000"/>
                </a:solidFill>
                <a:latin typeface="+mj-lt"/>
              </a:rPr>
              <a:t> </a:t>
            </a:r>
            <a:r>
              <a:rPr lang="fr-BE" sz="1400" dirty="0" err="1">
                <a:solidFill>
                  <a:srgbClr val="FF0000"/>
                </a:solidFill>
                <a:latin typeface="+mj-lt"/>
              </a:rPr>
              <a:t>oriblement</a:t>
            </a:r>
            <a:r>
              <a:rPr lang="fr-BE" sz="1400" dirty="0">
                <a:latin typeface="+mj-lt"/>
              </a:rPr>
              <a:t> de me </a:t>
            </a:r>
            <a:r>
              <a:rPr lang="fr-BE" sz="1400" dirty="0" err="1">
                <a:latin typeface="+mj-lt"/>
              </a:rPr>
              <a:t>contregarder</a:t>
            </a:r>
            <a:r>
              <a:rPr lang="fr-BE" sz="1400" dirty="0">
                <a:latin typeface="+mj-lt"/>
              </a:rPr>
              <a:t> quant a </a:t>
            </a:r>
            <a:r>
              <a:rPr lang="fr-BE" sz="1400" dirty="0" err="1">
                <a:latin typeface="+mj-lt"/>
              </a:rPr>
              <a:t>moy</a:t>
            </a:r>
            <a:r>
              <a:rPr lang="fr-BE" sz="1400" dirty="0">
                <a:latin typeface="+mj-lt"/>
              </a:rPr>
              <a:t>. </a:t>
            </a:r>
            <a:r>
              <a:rPr lang="fr-BE" sz="1400" dirty="0" err="1">
                <a:latin typeface="+mj-lt"/>
              </a:rPr>
              <a:t>Estant</a:t>
            </a:r>
            <a:r>
              <a:rPr lang="fr-BE" sz="1400" dirty="0">
                <a:latin typeface="+mj-lt"/>
              </a:rPr>
              <a:t> au lieu que suis, ne m’est </a:t>
            </a:r>
            <a:r>
              <a:rPr lang="fr-BE" sz="1400" dirty="0" err="1">
                <a:latin typeface="+mj-lt"/>
              </a:rPr>
              <a:t>posible</a:t>
            </a:r>
            <a:r>
              <a:rPr lang="fr-BE" sz="1400" dirty="0">
                <a:latin typeface="+mj-lt"/>
              </a:rPr>
              <a:t>. Car n’en </a:t>
            </a:r>
            <a:r>
              <a:rPr lang="fr-BE" sz="1400" dirty="0" err="1">
                <a:latin typeface="+mj-lt"/>
              </a:rPr>
              <a:t>saroie</a:t>
            </a:r>
            <a:r>
              <a:rPr lang="fr-BE" sz="1400" dirty="0">
                <a:latin typeface="+mj-lt"/>
              </a:rPr>
              <a:t> </a:t>
            </a:r>
            <a:r>
              <a:rPr lang="fr-BE" sz="1400" dirty="0" err="1">
                <a:latin typeface="+mj-lt"/>
              </a:rPr>
              <a:t>estre</a:t>
            </a:r>
            <a:r>
              <a:rPr lang="fr-BE" sz="1400" dirty="0">
                <a:latin typeface="+mj-lt"/>
              </a:rPr>
              <a:t> a repos de ma </a:t>
            </a:r>
            <a:r>
              <a:rPr lang="fr-BE" sz="1400" dirty="0" err="1">
                <a:latin typeface="+mj-lt"/>
              </a:rPr>
              <a:t>consiense</a:t>
            </a:r>
            <a:r>
              <a:rPr lang="fr-BE" sz="1400" dirty="0">
                <a:latin typeface="+mj-lt"/>
              </a:rPr>
              <a:t>, </a:t>
            </a:r>
            <a:r>
              <a:rPr lang="fr-BE" sz="1400" b="1" dirty="0">
                <a:latin typeface="+mj-lt"/>
              </a:rPr>
              <a:t>car </a:t>
            </a:r>
            <a:r>
              <a:rPr lang="fr-BE" sz="1400" b="1" dirty="0" err="1">
                <a:latin typeface="+mj-lt"/>
              </a:rPr>
              <a:t>quy</a:t>
            </a:r>
            <a:r>
              <a:rPr lang="fr-BE" sz="1400" b="1" dirty="0">
                <a:latin typeface="+mj-lt"/>
              </a:rPr>
              <a:t> </a:t>
            </a:r>
            <a:r>
              <a:rPr lang="fr-BE" sz="1400" b="1" dirty="0" err="1">
                <a:latin typeface="+mj-lt"/>
              </a:rPr>
              <a:t>veult</a:t>
            </a:r>
            <a:r>
              <a:rPr lang="fr-BE" sz="1400" b="1" dirty="0">
                <a:latin typeface="+mj-lt"/>
              </a:rPr>
              <a:t> servir est tenu de le faire comme il </a:t>
            </a:r>
            <a:r>
              <a:rPr lang="fr-BE" sz="1400" b="1" dirty="0" err="1">
                <a:latin typeface="+mj-lt"/>
              </a:rPr>
              <a:t>apartient</a:t>
            </a:r>
            <a:r>
              <a:rPr lang="fr-BE" sz="1400" dirty="0">
                <a:latin typeface="+mj-lt"/>
              </a:rPr>
              <a:t>, et faire tout son </a:t>
            </a:r>
            <a:r>
              <a:rPr lang="fr-BE" sz="1400" dirty="0" err="1">
                <a:latin typeface="+mj-lt"/>
              </a:rPr>
              <a:t>posible</a:t>
            </a:r>
            <a:r>
              <a:rPr lang="fr-BE" sz="1400" dirty="0">
                <a:latin typeface="+mj-lt"/>
              </a:rPr>
              <a:t> </a:t>
            </a:r>
            <a:r>
              <a:rPr lang="fr-BE" sz="1400" dirty="0">
                <a:solidFill>
                  <a:srgbClr val="FF0000"/>
                </a:solidFill>
                <a:latin typeface="+mj-lt"/>
              </a:rPr>
              <a:t>et </a:t>
            </a:r>
            <a:r>
              <a:rPr lang="fr-BE" sz="1400" dirty="0" err="1">
                <a:solidFill>
                  <a:srgbClr val="FF0000"/>
                </a:solidFill>
                <a:latin typeface="+mj-lt"/>
              </a:rPr>
              <a:t>morir</a:t>
            </a:r>
            <a:r>
              <a:rPr lang="fr-BE" sz="1400" dirty="0">
                <a:solidFill>
                  <a:srgbClr val="FF0000"/>
                </a:solidFill>
                <a:latin typeface="+mj-lt"/>
              </a:rPr>
              <a:t> plus </a:t>
            </a:r>
            <a:r>
              <a:rPr lang="fr-BE" sz="1400" dirty="0" err="1">
                <a:solidFill>
                  <a:srgbClr val="FF0000"/>
                </a:solidFill>
                <a:latin typeface="+mj-lt"/>
              </a:rPr>
              <a:t>tost</a:t>
            </a:r>
            <a:r>
              <a:rPr lang="fr-BE" sz="1400" dirty="0">
                <a:solidFill>
                  <a:srgbClr val="FF0000"/>
                </a:solidFill>
                <a:latin typeface="+mj-lt"/>
              </a:rPr>
              <a:t> en la </a:t>
            </a:r>
            <a:r>
              <a:rPr lang="fr-BE" sz="1400" dirty="0" err="1">
                <a:solidFill>
                  <a:srgbClr val="FF0000"/>
                </a:solidFill>
                <a:latin typeface="+mj-lt"/>
              </a:rPr>
              <a:t>pene</a:t>
            </a:r>
            <a:r>
              <a:rPr lang="fr-BE" sz="1400" dirty="0">
                <a:solidFill>
                  <a:srgbClr val="FF0000"/>
                </a:solidFill>
                <a:latin typeface="+mj-lt"/>
              </a:rPr>
              <a:t> ou du tout le </a:t>
            </a:r>
            <a:r>
              <a:rPr lang="fr-BE" sz="1400" dirty="0" err="1">
                <a:solidFill>
                  <a:srgbClr val="FF0000"/>
                </a:solidFill>
                <a:latin typeface="+mj-lt"/>
              </a:rPr>
              <a:t>lesser</a:t>
            </a:r>
            <a:r>
              <a:rPr lang="fr-BE" sz="1400" dirty="0">
                <a:solidFill>
                  <a:srgbClr val="FF0000"/>
                </a:solidFill>
                <a:latin typeface="+mj-lt"/>
              </a:rPr>
              <a:t>.</a:t>
            </a:r>
            <a:r>
              <a:rPr lang="fr-BE" sz="1400" dirty="0">
                <a:latin typeface="+mj-lt"/>
              </a:rPr>
              <a:t> Non pas monseigneur que en ses troubles vous </a:t>
            </a:r>
            <a:r>
              <a:rPr lang="fr-BE" sz="1400" dirty="0" err="1">
                <a:latin typeface="+mj-lt"/>
              </a:rPr>
              <a:t>veulx</a:t>
            </a:r>
            <a:r>
              <a:rPr lang="fr-BE" sz="1400" dirty="0">
                <a:latin typeface="+mj-lt"/>
              </a:rPr>
              <a:t> </a:t>
            </a:r>
            <a:r>
              <a:rPr lang="fr-BE" sz="1400" dirty="0" err="1">
                <a:latin typeface="+mj-lt"/>
              </a:rPr>
              <a:t>ancores</a:t>
            </a:r>
            <a:r>
              <a:rPr lang="fr-BE" sz="1400" dirty="0">
                <a:latin typeface="+mj-lt"/>
              </a:rPr>
              <a:t> </a:t>
            </a:r>
            <a:r>
              <a:rPr lang="fr-BE" sz="1400" dirty="0" err="1">
                <a:latin typeface="+mj-lt"/>
              </a:rPr>
              <a:t>lesser</a:t>
            </a:r>
            <a:r>
              <a:rPr lang="fr-BE" sz="1400" dirty="0">
                <a:latin typeface="+mj-lt"/>
              </a:rPr>
              <a:t>. Car en ce vous </a:t>
            </a:r>
            <a:r>
              <a:rPr lang="fr-BE" sz="1400" dirty="0" err="1">
                <a:latin typeface="+mj-lt"/>
              </a:rPr>
              <a:t>tiendray</a:t>
            </a:r>
            <a:r>
              <a:rPr lang="fr-BE" sz="1400" dirty="0">
                <a:latin typeface="+mj-lt"/>
              </a:rPr>
              <a:t> promesse. </a:t>
            </a:r>
            <a:r>
              <a:rPr lang="fr-BE" sz="1400" dirty="0" err="1">
                <a:latin typeface="+mj-lt"/>
              </a:rPr>
              <a:t>Més</a:t>
            </a:r>
            <a:r>
              <a:rPr lang="fr-BE" sz="1400" dirty="0">
                <a:latin typeface="+mj-lt"/>
              </a:rPr>
              <a:t> </a:t>
            </a:r>
            <a:r>
              <a:rPr lang="fr-BE" sz="1400" dirty="0" err="1">
                <a:latin typeface="+mj-lt"/>
              </a:rPr>
              <a:t>aiant</a:t>
            </a:r>
            <a:r>
              <a:rPr lang="fr-BE" sz="1400" dirty="0">
                <a:latin typeface="+mj-lt"/>
              </a:rPr>
              <a:t> satisfait a </a:t>
            </a:r>
            <a:r>
              <a:rPr lang="fr-BE" sz="1400" dirty="0" err="1">
                <a:latin typeface="+mj-lt"/>
              </a:rPr>
              <a:t>vostre</a:t>
            </a:r>
            <a:r>
              <a:rPr lang="fr-BE" sz="1400" dirty="0">
                <a:latin typeface="+mj-lt"/>
              </a:rPr>
              <a:t> commandement et avec l’aide des seigneurs </a:t>
            </a:r>
            <a:r>
              <a:rPr lang="fr-BE" sz="1400" dirty="0" err="1">
                <a:latin typeface="+mj-lt"/>
              </a:rPr>
              <a:t>aiant</a:t>
            </a:r>
            <a:r>
              <a:rPr lang="fr-BE" sz="1400" dirty="0">
                <a:latin typeface="+mj-lt"/>
              </a:rPr>
              <a:t> mis </a:t>
            </a:r>
            <a:r>
              <a:rPr lang="fr-BE" sz="1400" dirty="0" err="1">
                <a:latin typeface="+mj-lt"/>
              </a:rPr>
              <a:t>voz</a:t>
            </a:r>
            <a:r>
              <a:rPr lang="fr-BE" sz="1400" dirty="0">
                <a:latin typeface="+mj-lt"/>
              </a:rPr>
              <a:t> affaires </a:t>
            </a:r>
            <a:r>
              <a:rPr lang="fr-BE" sz="1400" dirty="0" err="1">
                <a:latin typeface="+mj-lt"/>
              </a:rPr>
              <a:t>ung</a:t>
            </a:r>
            <a:r>
              <a:rPr lang="fr-BE" sz="1400" dirty="0">
                <a:latin typeface="+mj-lt"/>
              </a:rPr>
              <a:t> peu en </a:t>
            </a:r>
            <a:r>
              <a:rPr lang="fr-BE" sz="1400" dirty="0" err="1">
                <a:latin typeface="+mj-lt"/>
              </a:rPr>
              <a:t>order</a:t>
            </a:r>
            <a:r>
              <a:rPr lang="fr-BE" sz="1400" dirty="0">
                <a:latin typeface="+mj-lt"/>
              </a:rPr>
              <a:t>, vous supplie </a:t>
            </a:r>
            <a:r>
              <a:rPr lang="fr-BE" sz="1400" dirty="0" err="1">
                <a:latin typeface="+mj-lt"/>
              </a:rPr>
              <a:t>monseigner</a:t>
            </a:r>
            <a:r>
              <a:rPr lang="fr-BE" sz="1400" dirty="0">
                <a:latin typeface="+mj-lt"/>
              </a:rPr>
              <a:t>, pour </a:t>
            </a:r>
            <a:r>
              <a:rPr lang="fr-BE" sz="1400" dirty="0">
                <a:solidFill>
                  <a:srgbClr val="FF0000"/>
                </a:solidFill>
                <a:latin typeface="+mj-lt"/>
              </a:rPr>
              <a:t>l’</a:t>
            </a:r>
            <a:r>
              <a:rPr lang="fr-BE" sz="1400" dirty="0" err="1">
                <a:solidFill>
                  <a:srgbClr val="FF0000"/>
                </a:solidFill>
                <a:latin typeface="+mj-lt"/>
              </a:rPr>
              <a:t>onneur</a:t>
            </a:r>
            <a:r>
              <a:rPr lang="fr-BE" sz="1400" dirty="0">
                <a:solidFill>
                  <a:srgbClr val="FF0000"/>
                </a:solidFill>
                <a:latin typeface="+mj-lt"/>
              </a:rPr>
              <a:t> de Dieu</a:t>
            </a:r>
            <a:r>
              <a:rPr lang="fr-BE" sz="1400" dirty="0">
                <a:latin typeface="+mj-lt"/>
              </a:rPr>
              <a:t>, avoir </a:t>
            </a:r>
            <a:r>
              <a:rPr lang="fr-BE" sz="1400" dirty="0" err="1">
                <a:latin typeface="+mj-lt"/>
              </a:rPr>
              <a:t>regart</a:t>
            </a:r>
            <a:r>
              <a:rPr lang="fr-BE" sz="1400" dirty="0">
                <a:latin typeface="+mj-lt"/>
              </a:rPr>
              <a:t> tant a ma </a:t>
            </a:r>
            <a:r>
              <a:rPr lang="fr-BE" sz="1400" b="1" dirty="0" err="1">
                <a:latin typeface="+mj-lt"/>
              </a:rPr>
              <a:t>insoufisance</a:t>
            </a:r>
            <a:r>
              <a:rPr lang="fr-BE" sz="1400" dirty="0">
                <a:latin typeface="+mj-lt"/>
              </a:rPr>
              <a:t> que </a:t>
            </a:r>
            <a:r>
              <a:rPr lang="fr-BE" sz="1400" dirty="0" err="1">
                <a:latin typeface="+mj-lt"/>
              </a:rPr>
              <a:t>ausy</a:t>
            </a:r>
            <a:r>
              <a:rPr lang="fr-BE" sz="1400" dirty="0">
                <a:latin typeface="+mj-lt"/>
              </a:rPr>
              <a:t> a ma </a:t>
            </a:r>
            <a:r>
              <a:rPr lang="fr-BE" sz="1400" b="1" dirty="0" err="1">
                <a:latin typeface="+mj-lt"/>
              </a:rPr>
              <a:t>inposibilité</a:t>
            </a:r>
            <a:r>
              <a:rPr lang="fr-BE" sz="1400" dirty="0">
                <a:latin typeface="+mj-lt"/>
              </a:rPr>
              <a:t>, et penser d’y </a:t>
            </a:r>
            <a:r>
              <a:rPr lang="fr-BE" sz="1400" dirty="0" err="1">
                <a:latin typeface="+mj-lt"/>
              </a:rPr>
              <a:t>provoir</a:t>
            </a:r>
            <a:r>
              <a:rPr lang="fr-BE" sz="1400" dirty="0">
                <a:latin typeface="+mj-lt"/>
              </a:rPr>
              <a:t> de quelque </a:t>
            </a:r>
            <a:r>
              <a:rPr lang="fr-BE" sz="1400" dirty="0" err="1">
                <a:latin typeface="+mj-lt"/>
              </a:rPr>
              <a:t>aultre</a:t>
            </a:r>
            <a:r>
              <a:rPr lang="fr-BE" sz="1400" dirty="0">
                <a:latin typeface="+mj-lt"/>
              </a:rPr>
              <a:t> (…) Et vous </a:t>
            </a:r>
            <a:r>
              <a:rPr lang="fr-BE" sz="1400" dirty="0" err="1">
                <a:latin typeface="+mj-lt"/>
              </a:rPr>
              <a:t>suplie</a:t>
            </a:r>
            <a:r>
              <a:rPr lang="fr-BE" sz="1400" dirty="0">
                <a:latin typeface="+mj-lt"/>
              </a:rPr>
              <a:t> de croire monseigneur, que ce que en dis </a:t>
            </a:r>
            <a:r>
              <a:rPr lang="fr-BE" sz="1400" dirty="0">
                <a:solidFill>
                  <a:srgbClr val="00B0F0"/>
                </a:solidFill>
                <a:latin typeface="+mj-lt"/>
              </a:rPr>
              <a:t>n’est pas feintise</a:t>
            </a:r>
            <a:r>
              <a:rPr lang="fr-BE" sz="1400" dirty="0">
                <a:latin typeface="+mj-lt"/>
              </a:rPr>
              <a:t>, </a:t>
            </a:r>
            <a:r>
              <a:rPr lang="fr-BE" sz="1400" dirty="0" err="1">
                <a:solidFill>
                  <a:srgbClr val="00B0F0"/>
                </a:solidFill>
                <a:latin typeface="+mj-lt"/>
              </a:rPr>
              <a:t>més</a:t>
            </a:r>
            <a:r>
              <a:rPr lang="fr-BE" sz="1400" dirty="0">
                <a:solidFill>
                  <a:srgbClr val="00B0F0"/>
                </a:solidFill>
                <a:latin typeface="+mj-lt"/>
              </a:rPr>
              <a:t> sur ma </a:t>
            </a:r>
            <a:r>
              <a:rPr lang="fr-BE" sz="1400" dirty="0" err="1">
                <a:solidFill>
                  <a:srgbClr val="00B0F0"/>
                </a:solidFill>
                <a:latin typeface="+mj-lt"/>
              </a:rPr>
              <a:t>froy</a:t>
            </a:r>
            <a:r>
              <a:rPr lang="fr-BE" sz="1400" dirty="0">
                <a:solidFill>
                  <a:srgbClr val="00B0F0"/>
                </a:solidFill>
                <a:latin typeface="+mj-lt"/>
              </a:rPr>
              <a:t> et la </a:t>
            </a:r>
            <a:r>
              <a:rPr lang="fr-BE" sz="1400" dirty="0" err="1">
                <a:solidFill>
                  <a:srgbClr val="00B0F0"/>
                </a:solidFill>
                <a:latin typeface="+mj-lt"/>
              </a:rPr>
              <a:t>vreye</a:t>
            </a:r>
            <a:r>
              <a:rPr lang="fr-BE" sz="1400" dirty="0">
                <a:solidFill>
                  <a:srgbClr val="00B0F0"/>
                </a:solidFill>
                <a:latin typeface="+mj-lt"/>
              </a:rPr>
              <a:t> </a:t>
            </a:r>
            <a:r>
              <a:rPr lang="fr-BE" sz="1400" dirty="0" err="1">
                <a:solidFill>
                  <a:srgbClr val="00B0F0"/>
                </a:solidFill>
                <a:latin typeface="+mj-lt"/>
              </a:rPr>
              <a:t>verité</a:t>
            </a:r>
            <a:r>
              <a:rPr lang="fr-BE" sz="1400" dirty="0">
                <a:solidFill>
                  <a:srgbClr val="00B0F0"/>
                </a:solidFill>
                <a:latin typeface="+mj-lt"/>
              </a:rPr>
              <a:t> </a:t>
            </a:r>
            <a:r>
              <a:rPr lang="fr-BE" sz="1400" dirty="0">
                <a:latin typeface="+mj-lt"/>
              </a:rPr>
              <a:t>dont monseigneur, pour mon </a:t>
            </a:r>
            <a:r>
              <a:rPr lang="fr-BE" sz="1400" dirty="0" err="1">
                <a:latin typeface="+mj-lt"/>
              </a:rPr>
              <a:t>aquit</a:t>
            </a:r>
            <a:r>
              <a:rPr lang="fr-BE" sz="1400" dirty="0">
                <a:latin typeface="+mj-lt"/>
              </a:rPr>
              <a:t> et affin que ne me puisés inculper que ne vous en ay </a:t>
            </a:r>
            <a:r>
              <a:rPr lang="fr-BE" sz="1400" dirty="0" err="1">
                <a:latin typeface="+mj-lt"/>
              </a:rPr>
              <a:t>averty</a:t>
            </a:r>
            <a:r>
              <a:rPr lang="fr-BE" sz="1400" dirty="0">
                <a:latin typeface="+mj-lt"/>
              </a:rPr>
              <a:t> en </a:t>
            </a:r>
            <a:r>
              <a:rPr lang="fr-BE" sz="1400" dirty="0" err="1">
                <a:latin typeface="+mj-lt"/>
              </a:rPr>
              <a:t>tamps</a:t>
            </a:r>
            <a:r>
              <a:rPr lang="fr-BE" sz="1400" dirty="0">
                <a:latin typeface="+mj-lt"/>
              </a:rPr>
              <a:t> </a:t>
            </a:r>
            <a:r>
              <a:rPr lang="fr-BE" sz="1400" dirty="0" err="1">
                <a:latin typeface="+mj-lt"/>
              </a:rPr>
              <a:t>assés</a:t>
            </a:r>
            <a:r>
              <a:rPr lang="fr-BE" sz="1400" dirty="0">
                <a:latin typeface="+mj-lt"/>
              </a:rPr>
              <a:t> pour vous </a:t>
            </a:r>
            <a:r>
              <a:rPr lang="fr-BE" sz="1400" dirty="0" err="1">
                <a:latin typeface="+mj-lt"/>
              </a:rPr>
              <a:t>povoir</a:t>
            </a:r>
            <a:r>
              <a:rPr lang="fr-BE" sz="1400" dirty="0">
                <a:latin typeface="+mj-lt"/>
              </a:rPr>
              <a:t> selon ce, en ay bien mal </a:t>
            </a:r>
            <a:r>
              <a:rPr lang="fr-BE" sz="1400" dirty="0" err="1">
                <a:latin typeface="+mj-lt"/>
              </a:rPr>
              <a:t>ancores</a:t>
            </a:r>
            <a:r>
              <a:rPr lang="fr-BE" sz="1400" dirty="0">
                <a:latin typeface="+mj-lt"/>
              </a:rPr>
              <a:t> faire </a:t>
            </a:r>
            <a:r>
              <a:rPr lang="fr-BE" sz="1400" dirty="0" err="1">
                <a:latin typeface="+mj-lt"/>
              </a:rPr>
              <a:t>seste</a:t>
            </a:r>
            <a:r>
              <a:rPr lang="fr-BE" sz="1400" dirty="0">
                <a:latin typeface="+mj-lt"/>
              </a:rPr>
              <a:t> </a:t>
            </a:r>
            <a:r>
              <a:rPr lang="fr-BE" sz="1400" b="1" dirty="0" err="1">
                <a:solidFill>
                  <a:srgbClr val="FF33CC"/>
                </a:solidFill>
                <a:latin typeface="+mj-lt"/>
              </a:rPr>
              <a:t>enserge</a:t>
            </a:r>
            <a:r>
              <a:rPr lang="fr-BE" sz="1400" dirty="0">
                <a:latin typeface="+mj-lt"/>
              </a:rPr>
              <a:t>. Et </a:t>
            </a:r>
            <a:r>
              <a:rPr lang="fr-BE" sz="1400" dirty="0" err="1">
                <a:latin typeface="+mj-lt"/>
              </a:rPr>
              <a:t>ausy</a:t>
            </a:r>
            <a:r>
              <a:rPr lang="fr-BE" sz="1400" dirty="0">
                <a:latin typeface="+mj-lt"/>
              </a:rPr>
              <a:t> affin que </a:t>
            </a:r>
            <a:r>
              <a:rPr lang="fr-BE" sz="1400" dirty="0" err="1">
                <a:latin typeface="+mj-lt"/>
              </a:rPr>
              <a:t>sy</a:t>
            </a:r>
            <a:r>
              <a:rPr lang="fr-BE" sz="1400" dirty="0">
                <a:latin typeface="+mj-lt"/>
              </a:rPr>
              <a:t> quelque mal me </a:t>
            </a:r>
            <a:r>
              <a:rPr lang="fr-BE" sz="1400" dirty="0" err="1">
                <a:latin typeface="+mj-lt"/>
              </a:rPr>
              <a:t>sourvenoit</a:t>
            </a:r>
            <a:r>
              <a:rPr lang="fr-BE" sz="1400" dirty="0">
                <a:latin typeface="+mj-lt"/>
              </a:rPr>
              <a:t> a mon </a:t>
            </a:r>
            <a:r>
              <a:rPr lang="fr-BE" sz="1400" dirty="0" err="1">
                <a:latin typeface="+mj-lt"/>
              </a:rPr>
              <a:t>ocasion</a:t>
            </a:r>
            <a:r>
              <a:rPr lang="fr-BE" sz="1400" dirty="0">
                <a:latin typeface="+mj-lt"/>
              </a:rPr>
              <a:t>, ne </a:t>
            </a:r>
            <a:r>
              <a:rPr lang="fr-BE" sz="1400" dirty="0" err="1">
                <a:latin typeface="+mj-lt"/>
              </a:rPr>
              <a:t>demorisiés</a:t>
            </a:r>
            <a:r>
              <a:rPr lang="fr-BE" sz="1400" dirty="0">
                <a:latin typeface="+mj-lt"/>
              </a:rPr>
              <a:t> a vous et </a:t>
            </a:r>
            <a:r>
              <a:rPr lang="fr-BE" sz="1400" dirty="0" err="1">
                <a:latin typeface="+mj-lt"/>
              </a:rPr>
              <a:t>voz</a:t>
            </a:r>
            <a:r>
              <a:rPr lang="fr-BE" sz="1400" dirty="0">
                <a:latin typeface="+mj-lt"/>
              </a:rPr>
              <a:t> affaire </a:t>
            </a:r>
            <a:r>
              <a:rPr lang="fr-BE" sz="1400" dirty="0" err="1">
                <a:latin typeface="+mj-lt"/>
              </a:rPr>
              <a:t>inproveu</a:t>
            </a:r>
            <a:r>
              <a:rPr lang="fr-BE" sz="1400" dirty="0">
                <a:latin typeface="+mj-lt"/>
              </a:rPr>
              <a:t> que </a:t>
            </a:r>
            <a:r>
              <a:rPr lang="fr-BE" sz="1400" dirty="0">
                <a:solidFill>
                  <a:srgbClr val="00B0F0"/>
                </a:solidFill>
                <a:latin typeface="+mj-lt"/>
              </a:rPr>
              <a:t>je </a:t>
            </a:r>
            <a:r>
              <a:rPr lang="fr-BE" sz="1400" dirty="0" err="1">
                <a:solidFill>
                  <a:srgbClr val="00B0F0"/>
                </a:solidFill>
                <a:latin typeface="+mj-lt"/>
              </a:rPr>
              <a:t>voroie</a:t>
            </a:r>
            <a:r>
              <a:rPr lang="fr-BE" sz="1400" dirty="0">
                <a:solidFill>
                  <a:srgbClr val="00B0F0"/>
                </a:solidFill>
                <a:latin typeface="+mj-lt"/>
              </a:rPr>
              <a:t> monseigneur, user de feintise ou pour </a:t>
            </a:r>
            <a:r>
              <a:rPr lang="fr-BE" sz="1400" dirty="0" err="1">
                <a:solidFill>
                  <a:srgbClr val="00B0F0"/>
                </a:solidFill>
                <a:latin typeface="+mj-lt"/>
              </a:rPr>
              <a:t>pretender</a:t>
            </a:r>
            <a:r>
              <a:rPr lang="fr-BE" sz="1400" dirty="0">
                <a:solidFill>
                  <a:srgbClr val="00B0F0"/>
                </a:solidFill>
                <a:latin typeface="+mj-lt"/>
              </a:rPr>
              <a:t> plus grande </a:t>
            </a:r>
            <a:r>
              <a:rPr lang="fr-BE" sz="1400" dirty="0" err="1">
                <a:solidFill>
                  <a:srgbClr val="00B0F0"/>
                </a:solidFill>
                <a:latin typeface="+mj-lt"/>
              </a:rPr>
              <a:t>auctorité</a:t>
            </a:r>
            <a:r>
              <a:rPr lang="fr-BE" sz="1400" dirty="0">
                <a:solidFill>
                  <a:srgbClr val="00B0F0"/>
                </a:solidFill>
                <a:latin typeface="+mj-lt"/>
              </a:rPr>
              <a:t>,</a:t>
            </a:r>
            <a:r>
              <a:rPr lang="fr-BE" sz="1400" dirty="0">
                <a:latin typeface="+mj-lt"/>
              </a:rPr>
              <a:t> j’en </a:t>
            </a:r>
            <a:r>
              <a:rPr lang="fr-BE" sz="1400" dirty="0" err="1">
                <a:latin typeface="+mj-lt"/>
              </a:rPr>
              <a:t>araie</a:t>
            </a:r>
            <a:r>
              <a:rPr lang="fr-BE" sz="1400" dirty="0">
                <a:latin typeface="+mj-lt"/>
              </a:rPr>
              <a:t> moins de cause que jamais, </a:t>
            </a:r>
            <a:r>
              <a:rPr lang="fr-BE" sz="1400" dirty="0" err="1">
                <a:latin typeface="+mj-lt"/>
              </a:rPr>
              <a:t>voiant</a:t>
            </a:r>
            <a:r>
              <a:rPr lang="fr-BE" sz="1400" dirty="0">
                <a:latin typeface="+mj-lt"/>
              </a:rPr>
              <a:t> </a:t>
            </a:r>
            <a:r>
              <a:rPr lang="fr-BE" sz="1400" dirty="0">
                <a:solidFill>
                  <a:srgbClr val="00B0F0"/>
                </a:solidFill>
                <a:latin typeface="+mj-lt"/>
              </a:rPr>
              <a:t>tant d’</a:t>
            </a:r>
            <a:r>
              <a:rPr lang="fr-BE" sz="1400" dirty="0" err="1">
                <a:solidFill>
                  <a:srgbClr val="00B0F0"/>
                </a:solidFill>
                <a:latin typeface="+mj-lt"/>
              </a:rPr>
              <a:t>onneur</a:t>
            </a:r>
            <a:r>
              <a:rPr lang="fr-BE" sz="1400" dirty="0">
                <a:solidFill>
                  <a:srgbClr val="00B0F0"/>
                </a:solidFill>
                <a:latin typeface="+mj-lt"/>
              </a:rPr>
              <a:t> et confiance qu’il vous plait me montrer</a:t>
            </a:r>
            <a:r>
              <a:rPr lang="fr-BE" sz="1400" dirty="0">
                <a:latin typeface="+mj-lt"/>
              </a:rPr>
              <a:t> en </a:t>
            </a:r>
            <a:r>
              <a:rPr lang="fr-BE" sz="1400" dirty="0" err="1">
                <a:latin typeface="+mj-lt"/>
              </a:rPr>
              <a:t>sest</a:t>
            </a:r>
            <a:r>
              <a:rPr lang="fr-BE" sz="1400" dirty="0">
                <a:latin typeface="+mj-lt"/>
              </a:rPr>
              <a:t> endroit comme m’a dit le duc d’</a:t>
            </a:r>
            <a:r>
              <a:rPr lang="fr-BE" sz="1400" dirty="0" err="1">
                <a:latin typeface="+mj-lt"/>
              </a:rPr>
              <a:t>Arscott</a:t>
            </a:r>
            <a:r>
              <a:rPr lang="fr-BE" sz="1400" dirty="0">
                <a:latin typeface="+mj-lt"/>
              </a:rPr>
              <a:t>, de </a:t>
            </a:r>
            <a:r>
              <a:rPr lang="fr-BE" sz="1400" dirty="0" err="1">
                <a:latin typeface="+mj-lt"/>
              </a:rPr>
              <a:t>remestre</a:t>
            </a:r>
            <a:r>
              <a:rPr lang="fr-BE" sz="1400" dirty="0">
                <a:latin typeface="+mj-lt"/>
              </a:rPr>
              <a:t> </a:t>
            </a:r>
            <a:r>
              <a:rPr lang="fr-BE" sz="1400" dirty="0" err="1">
                <a:latin typeface="+mj-lt"/>
              </a:rPr>
              <a:t>voz</a:t>
            </a:r>
            <a:r>
              <a:rPr lang="fr-BE" sz="1400" dirty="0">
                <a:latin typeface="+mj-lt"/>
              </a:rPr>
              <a:t> affaires </a:t>
            </a:r>
            <a:r>
              <a:rPr lang="fr-BE" sz="1400" dirty="0" err="1">
                <a:latin typeface="+mj-lt"/>
              </a:rPr>
              <a:t>sy</a:t>
            </a:r>
            <a:r>
              <a:rPr lang="fr-BE" sz="1400" dirty="0">
                <a:latin typeface="+mj-lt"/>
              </a:rPr>
              <a:t> </a:t>
            </a:r>
            <a:r>
              <a:rPr lang="fr-BE" sz="1400" dirty="0" err="1">
                <a:latin typeface="+mj-lt"/>
              </a:rPr>
              <a:t>entierement</a:t>
            </a:r>
            <a:r>
              <a:rPr lang="fr-BE" sz="1400" dirty="0">
                <a:latin typeface="+mj-lt"/>
              </a:rPr>
              <a:t> en mes mens »</a:t>
            </a:r>
          </a:p>
          <a:p>
            <a:pPr algn="just"/>
            <a:endParaRPr lang="fr-BE" sz="1400" dirty="0">
              <a:latin typeface="+mj-lt"/>
            </a:endParaRPr>
          </a:p>
          <a:p>
            <a:pPr algn="just"/>
            <a:r>
              <a:rPr lang="fr-BE" sz="1100" i="1" dirty="0">
                <a:latin typeface="+mj-lt"/>
              </a:rPr>
              <a:t>Marie à Charles, le 31 mai 1533 (Vienne, </a:t>
            </a:r>
            <a:r>
              <a:rPr lang="fr-BE" sz="1100" i="1" dirty="0" err="1">
                <a:latin typeface="+mj-lt"/>
              </a:rPr>
              <a:t>HHSta</a:t>
            </a:r>
            <a:r>
              <a:rPr lang="fr-BE" sz="1100" i="1" dirty="0">
                <a:latin typeface="+mj-lt"/>
              </a:rPr>
              <a:t>, </a:t>
            </a:r>
            <a:r>
              <a:rPr lang="fr-BE" sz="1100" i="1" dirty="0" err="1">
                <a:latin typeface="+mj-lt"/>
              </a:rPr>
              <a:t>Belgien</a:t>
            </a:r>
            <a:r>
              <a:rPr lang="fr-BE" sz="1100" i="1" dirty="0">
                <a:latin typeface="+mj-lt"/>
              </a:rPr>
              <a:t> PA 25/1, f°77r-79r)</a:t>
            </a:r>
            <a:endParaRPr lang="en-US" sz="1100" i="1" dirty="0">
              <a:latin typeface="+mj-lt"/>
            </a:endParaRPr>
          </a:p>
        </p:txBody>
      </p:sp>
    </p:spTree>
    <p:extLst>
      <p:ext uri="{BB962C8B-B14F-4D97-AF65-F5344CB8AC3E}">
        <p14:creationId xmlns:p14="http://schemas.microsoft.com/office/powerpoint/2010/main" val="921418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C6D30B2-2A4F-92F1-AF05-4BE00D8C80D8}"/>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3731098" y="-226640"/>
            <a:ext cx="4391970" cy="7533311"/>
          </a:xfrm>
          <a:prstGeom prst="rect">
            <a:avLst/>
          </a:prstGeom>
          <a:effectLst>
            <a:softEdge rad="635000"/>
          </a:effectLst>
        </p:spPr>
      </p:pic>
      <p:sp>
        <p:nvSpPr>
          <p:cNvPr id="7" name="ZoneTexte 6">
            <a:extLst>
              <a:ext uri="{FF2B5EF4-FFF2-40B4-BE49-F238E27FC236}">
                <a16:creationId xmlns:a16="http://schemas.microsoft.com/office/drawing/2014/main" id="{EC3E2313-14A4-3BB9-9709-9BED4B589039}"/>
              </a:ext>
            </a:extLst>
          </p:cNvPr>
          <p:cNvSpPr txBox="1"/>
          <p:nvPr/>
        </p:nvSpPr>
        <p:spPr>
          <a:xfrm>
            <a:off x="4059314" y="2890992"/>
            <a:ext cx="6094520" cy="769441"/>
          </a:xfrm>
          <a:prstGeom prst="rect">
            <a:avLst/>
          </a:prstGeom>
          <a:noFill/>
        </p:spPr>
        <p:txBody>
          <a:bodyPr wrap="square">
            <a:spAutoFit/>
          </a:bodyPr>
          <a:lstStyle/>
          <a:p>
            <a:r>
              <a:rPr lang="fr-LU" sz="4400" b="1" cap="small" dirty="0"/>
              <a:t>Conclusion</a:t>
            </a:r>
            <a:endParaRPr lang="en-US" sz="4400" b="1" cap="small" dirty="0"/>
          </a:p>
        </p:txBody>
      </p:sp>
    </p:spTree>
    <p:extLst>
      <p:ext uri="{BB962C8B-B14F-4D97-AF65-F5344CB8AC3E}">
        <p14:creationId xmlns:p14="http://schemas.microsoft.com/office/powerpoint/2010/main" val="4068364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390A0D1-3B6C-26BE-6DED-E36D0F0D8BF0}"/>
              </a:ext>
            </a:extLst>
          </p:cNvPr>
          <p:cNvSpPr>
            <a:spLocks noGrp="1"/>
          </p:cNvSpPr>
          <p:nvPr>
            <p:ph idx="1"/>
          </p:nvPr>
        </p:nvSpPr>
        <p:spPr>
          <a:xfrm>
            <a:off x="1695635" y="2725446"/>
            <a:ext cx="8984320" cy="4204190"/>
          </a:xfrm>
        </p:spPr>
        <p:txBody>
          <a:bodyPr/>
          <a:lstStyle/>
          <a:p>
            <a:pPr marL="0" indent="0" algn="ctr">
              <a:buNone/>
            </a:pPr>
            <a:r>
              <a:rPr lang="en-US" sz="2400" dirty="0">
                <a:solidFill>
                  <a:schemeClr val="tx1"/>
                </a:solidFill>
                <a:latin typeface="+mj-lt"/>
              </a:rPr>
              <a:t>“The full meanings of the letters can only fully be unpacked by crossdisciplinary readings” (J. Daybell)</a:t>
            </a:r>
          </a:p>
          <a:p>
            <a:endParaRPr lang="en-US" dirty="0"/>
          </a:p>
        </p:txBody>
      </p:sp>
    </p:spTree>
    <p:extLst>
      <p:ext uri="{BB962C8B-B14F-4D97-AF65-F5344CB8AC3E}">
        <p14:creationId xmlns:p14="http://schemas.microsoft.com/office/powerpoint/2010/main" val="298592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2A887A-E150-A382-452A-1778D70E9ECF}"/>
              </a:ext>
            </a:extLst>
          </p:cNvPr>
          <p:cNvSpPr/>
          <p:nvPr/>
        </p:nvSpPr>
        <p:spPr>
          <a:xfrm>
            <a:off x="525867" y="1622663"/>
            <a:ext cx="5317722" cy="34711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re 1">
            <a:extLst>
              <a:ext uri="{FF2B5EF4-FFF2-40B4-BE49-F238E27FC236}">
                <a16:creationId xmlns:a16="http://schemas.microsoft.com/office/drawing/2014/main" id="{1B7362D8-E8B9-0907-B729-773E019A34F7}"/>
              </a:ext>
            </a:extLst>
          </p:cNvPr>
          <p:cNvSpPr>
            <a:spLocks noGrp="1"/>
          </p:cNvSpPr>
          <p:nvPr>
            <p:ph type="title"/>
          </p:nvPr>
        </p:nvSpPr>
        <p:spPr>
          <a:xfrm>
            <a:off x="2231136" y="250250"/>
            <a:ext cx="7729728" cy="1188720"/>
          </a:xfrm>
          <a:ln>
            <a:solidFill>
              <a:schemeClr val="accent2">
                <a:lumMod val="75000"/>
              </a:schemeClr>
            </a:solidFill>
          </a:ln>
        </p:spPr>
        <p:txBody>
          <a:bodyPr>
            <a:normAutofit/>
          </a:bodyPr>
          <a:lstStyle/>
          <a:p>
            <a:r>
              <a:rPr lang="fr-LU" sz="2000" dirty="0"/>
              <a:t>une régence ponctuée par la maladie et ses reliques documentaires </a:t>
            </a:r>
            <a:endParaRPr lang="en-US" dirty="0"/>
          </a:p>
        </p:txBody>
      </p:sp>
      <p:sp>
        <p:nvSpPr>
          <p:cNvPr id="5" name="ZoneTexte 4">
            <a:extLst>
              <a:ext uri="{FF2B5EF4-FFF2-40B4-BE49-F238E27FC236}">
                <a16:creationId xmlns:a16="http://schemas.microsoft.com/office/drawing/2014/main" id="{42AD67B3-26F9-07DC-B6C5-EE20A11103C4}"/>
              </a:ext>
            </a:extLst>
          </p:cNvPr>
          <p:cNvSpPr txBox="1"/>
          <p:nvPr/>
        </p:nvSpPr>
        <p:spPr>
          <a:xfrm>
            <a:off x="609095" y="1764633"/>
            <a:ext cx="5151266" cy="3539430"/>
          </a:xfrm>
          <a:prstGeom prst="rect">
            <a:avLst/>
          </a:prstGeom>
          <a:noFill/>
        </p:spPr>
        <p:txBody>
          <a:bodyPr wrap="square">
            <a:spAutoFit/>
          </a:bodyPr>
          <a:lstStyle/>
          <a:p>
            <a:pPr algn="just" rtl="0"/>
            <a:r>
              <a:rPr lang="fr-FR" sz="1400" dirty="0">
                <a:latin typeface="+mj-lt"/>
              </a:rPr>
              <a:t>« Pour commencer Monseigneur a </a:t>
            </a:r>
            <a:r>
              <a:rPr lang="fr-FR" sz="1400" dirty="0" err="1">
                <a:latin typeface="+mj-lt"/>
              </a:rPr>
              <a:t>respondre</a:t>
            </a:r>
            <a:r>
              <a:rPr lang="fr-FR" sz="1400" dirty="0">
                <a:latin typeface="+mj-lt"/>
              </a:rPr>
              <a:t> se serai par vous </a:t>
            </a:r>
            <a:r>
              <a:rPr lang="fr-FR" sz="1400" dirty="0" err="1">
                <a:latin typeface="+mj-lt"/>
              </a:rPr>
              <a:t>tres</a:t>
            </a:r>
            <a:r>
              <a:rPr lang="fr-FR" sz="1400" dirty="0">
                <a:latin typeface="+mj-lt"/>
              </a:rPr>
              <a:t> humblement </a:t>
            </a:r>
            <a:r>
              <a:rPr lang="fr-FR" sz="1400" dirty="0" err="1">
                <a:latin typeface="+mj-lt"/>
              </a:rPr>
              <a:t>remersier</a:t>
            </a:r>
            <a:r>
              <a:rPr lang="fr-FR" sz="1400" dirty="0">
                <a:latin typeface="+mj-lt"/>
              </a:rPr>
              <a:t> du soin que votre Majesté a de ma </a:t>
            </a:r>
            <a:r>
              <a:rPr lang="fr-FR" sz="1400" b="1" dirty="0">
                <a:solidFill>
                  <a:schemeClr val="accent1">
                    <a:lumMod val="75000"/>
                  </a:schemeClr>
                </a:solidFill>
                <a:latin typeface="+mj-lt"/>
              </a:rPr>
              <a:t>santé</a:t>
            </a:r>
            <a:r>
              <a:rPr lang="fr-FR" sz="1400" dirty="0">
                <a:latin typeface="+mj-lt"/>
              </a:rPr>
              <a:t>, laquelle </a:t>
            </a:r>
            <a:r>
              <a:rPr lang="fr-FR" sz="1400" dirty="0" err="1">
                <a:latin typeface="+mj-lt"/>
              </a:rPr>
              <a:t>vouldroie</a:t>
            </a:r>
            <a:r>
              <a:rPr lang="fr-FR" sz="1400" dirty="0">
                <a:latin typeface="+mj-lt"/>
              </a:rPr>
              <a:t>, fusse si </a:t>
            </a:r>
            <a:r>
              <a:rPr lang="fr-FR" sz="1400" b="1" dirty="0">
                <a:solidFill>
                  <a:schemeClr val="accent1">
                    <a:lumMod val="75000"/>
                  </a:schemeClr>
                </a:solidFill>
                <a:latin typeface="+mj-lt"/>
              </a:rPr>
              <a:t>instable</a:t>
            </a:r>
            <a:r>
              <a:rPr lang="fr-FR" sz="1400" dirty="0">
                <a:latin typeface="+mj-lt"/>
              </a:rPr>
              <a:t> qu’elle ne puisse convenir pour </a:t>
            </a:r>
            <a:r>
              <a:rPr lang="fr-FR" sz="1400" dirty="0" err="1">
                <a:latin typeface="+mj-lt"/>
              </a:rPr>
              <a:t>pourveoir</a:t>
            </a:r>
            <a:r>
              <a:rPr lang="fr-FR" sz="1400" dirty="0">
                <a:latin typeface="+mj-lt"/>
              </a:rPr>
              <a:t> </a:t>
            </a:r>
            <a:r>
              <a:rPr lang="fr-FR" sz="1400" b="1" dirty="0">
                <a:latin typeface="+mj-lt"/>
              </a:rPr>
              <a:t>satisfaire a la </a:t>
            </a:r>
            <a:r>
              <a:rPr lang="fr-FR" sz="1400" b="1" dirty="0">
                <a:solidFill>
                  <a:schemeClr val="accent3">
                    <a:lumMod val="75000"/>
                  </a:schemeClr>
                </a:solidFill>
                <a:latin typeface="+mj-lt"/>
              </a:rPr>
              <a:t>servition et obligation que vous dois</a:t>
            </a:r>
            <a:r>
              <a:rPr lang="fr-FR" sz="1400" dirty="0">
                <a:solidFill>
                  <a:schemeClr val="accent3">
                    <a:lumMod val="75000"/>
                  </a:schemeClr>
                </a:solidFill>
                <a:latin typeface="+mj-lt"/>
              </a:rPr>
              <a:t> </a:t>
            </a:r>
            <a:r>
              <a:rPr lang="fr-FR" sz="1400" dirty="0">
                <a:latin typeface="+mj-lt"/>
              </a:rPr>
              <a:t>et </a:t>
            </a:r>
            <a:r>
              <a:rPr lang="fr-FR" sz="1400" dirty="0" err="1">
                <a:latin typeface="+mj-lt"/>
              </a:rPr>
              <a:t>auroie</a:t>
            </a:r>
            <a:r>
              <a:rPr lang="fr-FR" sz="1400" dirty="0">
                <a:latin typeface="+mj-lt"/>
              </a:rPr>
              <a:t> </a:t>
            </a:r>
            <a:r>
              <a:rPr lang="fr-FR" sz="1400" dirty="0" err="1">
                <a:latin typeface="+mj-lt"/>
              </a:rPr>
              <a:t>desir</a:t>
            </a:r>
            <a:r>
              <a:rPr lang="fr-FR" sz="1400" dirty="0">
                <a:latin typeface="+mj-lt"/>
              </a:rPr>
              <a:t> de satisfaire et afin que </a:t>
            </a:r>
            <a:r>
              <a:rPr lang="fr-FR" sz="1400" dirty="0" err="1">
                <a:latin typeface="+mj-lt"/>
              </a:rPr>
              <a:t>vostre</a:t>
            </a:r>
            <a:r>
              <a:rPr lang="fr-FR" sz="1400" dirty="0">
                <a:latin typeface="+mj-lt"/>
              </a:rPr>
              <a:t> Majesté puisse </a:t>
            </a:r>
            <a:r>
              <a:rPr lang="fr-FR" sz="1400" dirty="0" err="1">
                <a:latin typeface="+mj-lt"/>
              </a:rPr>
              <a:t>connoistre</a:t>
            </a:r>
            <a:r>
              <a:rPr lang="fr-FR" sz="1400" dirty="0">
                <a:latin typeface="+mj-lt"/>
              </a:rPr>
              <a:t> quelle qu’elle est, </a:t>
            </a:r>
            <a:r>
              <a:rPr lang="fr-FR" sz="1400" b="1" dirty="0">
                <a:latin typeface="+mj-lt"/>
              </a:rPr>
              <a:t>je vous envoie ce que les </a:t>
            </a:r>
            <a:r>
              <a:rPr lang="fr-FR" sz="1400" b="1" dirty="0" err="1">
                <a:latin typeface="+mj-lt"/>
              </a:rPr>
              <a:t>Medecins</a:t>
            </a:r>
            <a:r>
              <a:rPr lang="fr-FR" sz="1400" b="1" dirty="0">
                <a:latin typeface="+mj-lt"/>
              </a:rPr>
              <a:t> en disent, principalement de mon </a:t>
            </a:r>
            <a:r>
              <a:rPr lang="fr-FR" sz="1400" b="1" dirty="0">
                <a:solidFill>
                  <a:schemeClr val="accent1">
                    <a:lumMod val="75000"/>
                  </a:schemeClr>
                </a:solidFill>
                <a:latin typeface="+mj-lt"/>
              </a:rPr>
              <a:t>continuel tremblement de cueur</a:t>
            </a:r>
            <a:r>
              <a:rPr lang="fr-FR" sz="1400" b="1" dirty="0">
                <a:latin typeface="+mj-lt"/>
              </a:rPr>
              <a:t> </a:t>
            </a:r>
            <a:r>
              <a:rPr lang="fr-FR" sz="1400" dirty="0">
                <a:latin typeface="+mj-lt"/>
              </a:rPr>
              <a:t>(…) sur ma </a:t>
            </a:r>
            <a:r>
              <a:rPr lang="fr-FR" sz="1400" dirty="0" err="1">
                <a:latin typeface="+mj-lt"/>
              </a:rPr>
              <a:t>foy</a:t>
            </a:r>
            <a:r>
              <a:rPr lang="fr-FR" sz="1400" dirty="0">
                <a:latin typeface="+mj-lt"/>
              </a:rPr>
              <a:t> et </a:t>
            </a:r>
            <a:r>
              <a:rPr lang="fr-FR" sz="1400" dirty="0" err="1">
                <a:latin typeface="+mj-lt"/>
              </a:rPr>
              <a:t>trouveroie</a:t>
            </a:r>
            <a:r>
              <a:rPr lang="fr-FR" sz="1400" dirty="0">
                <a:latin typeface="+mj-lt"/>
              </a:rPr>
              <a:t> </a:t>
            </a:r>
            <a:r>
              <a:rPr lang="fr-FR" sz="1400" dirty="0" err="1">
                <a:latin typeface="+mj-lt"/>
              </a:rPr>
              <a:t>temoins</a:t>
            </a:r>
            <a:r>
              <a:rPr lang="fr-FR" sz="1400" dirty="0">
                <a:latin typeface="+mj-lt"/>
              </a:rPr>
              <a:t> asses que combien que me porte </a:t>
            </a:r>
            <a:r>
              <a:rPr lang="fr-FR" sz="1400" dirty="0" err="1">
                <a:latin typeface="+mj-lt"/>
              </a:rPr>
              <a:t>asteur</a:t>
            </a:r>
            <a:r>
              <a:rPr lang="fr-FR" sz="1400" dirty="0">
                <a:latin typeface="+mj-lt"/>
              </a:rPr>
              <a:t> bien, si je </a:t>
            </a:r>
            <a:r>
              <a:rPr lang="fr-FR" sz="1400" dirty="0" err="1">
                <a:latin typeface="+mj-lt"/>
              </a:rPr>
              <a:t>veulx</a:t>
            </a:r>
            <a:r>
              <a:rPr lang="fr-FR" sz="1400" dirty="0">
                <a:latin typeface="+mj-lt"/>
              </a:rPr>
              <a:t> prendre quelque chose à cueur comme il est impossible de bien servir sans ce faire, j’ay mon tremblement qui se </a:t>
            </a:r>
            <a:r>
              <a:rPr lang="fr-FR" sz="1400" dirty="0" err="1">
                <a:latin typeface="+mj-lt"/>
              </a:rPr>
              <a:t>racroit</a:t>
            </a:r>
            <a:r>
              <a:rPr lang="fr-FR" sz="1400" dirty="0">
                <a:latin typeface="+mj-lt"/>
              </a:rPr>
              <a:t> selon ce, de sorte que </a:t>
            </a:r>
            <a:r>
              <a:rPr lang="fr-FR" sz="1400" b="1" dirty="0">
                <a:latin typeface="+mj-lt"/>
              </a:rPr>
              <a:t>aurois bien affaire de vivre sans soin </a:t>
            </a:r>
            <a:r>
              <a:rPr lang="fr-FR" sz="1400" dirty="0">
                <a:latin typeface="+mj-lt"/>
              </a:rPr>
              <a:t>» </a:t>
            </a:r>
          </a:p>
          <a:p>
            <a:pPr algn="just" rtl="0"/>
            <a:endParaRPr lang="fr-FR" sz="1400" dirty="0">
              <a:latin typeface="+mj-lt"/>
            </a:endParaRPr>
          </a:p>
          <a:p>
            <a:pPr algn="just"/>
            <a:r>
              <a:rPr lang="fr-FR" sz="1100" dirty="0"/>
              <a:t>(Marie de Hongrie à Charles Quint, le 24 juin 1534 – Bruxelles, AGR, </a:t>
            </a:r>
            <a:r>
              <a:rPr lang="fr-FR" sz="1100" i="1" dirty="0"/>
              <a:t>Audience 48</a:t>
            </a:r>
            <a:r>
              <a:rPr lang="fr-FR" sz="1100" dirty="0"/>
              <a:t>, f°82r-86v)</a:t>
            </a:r>
            <a:endParaRPr lang="fr-FR" sz="1000" dirty="0"/>
          </a:p>
          <a:p>
            <a:pPr algn="just" rtl="0"/>
            <a:endParaRPr lang="fr-FR" sz="1400" dirty="0">
              <a:latin typeface="+mj-lt"/>
            </a:endParaRPr>
          </a:p>
        </p:txBody>
      </p:sp>
      <p:sp>
        <p:nvSpPr>
          <p:cNvPr id="7" name="ZoneTexte 6">
            <a:extLst>
              <a:ext uri="{FF2B5EF4-FFF2-40B4-BE49-F238E27FC236}">
                <a16:creationId xmlns:a16="http://schemas.microsoft.com/office/drawing/2014/main" id="{D699219F-CB24-FD73-61AB-30161F70ECFC}"/>
              </a:ext>
            </a:extLst>
          </p:cNvPr>
          <p:cNvSpPr txBox="1"/>
          <p:nvPr/>
        </p:nvSpPr>
        <p:spPr>
          <a:xfrm>
            <a:off x="7051827" y="1868872"/>
            <a:ext cx="4802819" cy="830997"/>
          </a:xfrm>
          <a:prstGeom prst="rect">
            <a:avLst/>
          </a:prstGeom>
          <a:noFill/>
        </p:spPr>
        <p:txBody>
          <a:bodyPr wrap="square" rtlCol="0">
            <a:spAutoFit/>
          </a:bodyPr>
          <a:lstStyle/>
          <a:p>
            <a:pPr marL="285750" indent="-285750">
              <a:buFont typeface="Arial" panose="020B0604020202020204" pitchFamily="34" charset="0"/>
              <a:buChar char="•"/>
            </a:pPr>
            <a:r>
              <a:rPr lang="fr-LU" sz="1600" dirty="0"/>
              <a:t>Tensions entre le pouvoir, le corps et la santé</a:t>
            </a:r>
          </a:p>
          <a:p>
            <a:pPr marL="285750" indent="-285750">
              <a:buFont typeface="Arial" panose="020B0604020202020204" pitchFamily="34" charset="0"/>
              <a:buChar char="•"/>
            </a:pPr>
            <a:r>
              <a:rPr lang="fr-LU" sz="1600" dirty="0"/>
              <a:t>Maladie comme obstacle à l’exercice du pouvoir</a:t>
            </a:r>
          </a:p>
          <a:p>
            <a:r>
              <a:rPr lang="fr-LU" sz="1600" dirty="0"/>
              <a:t>= Motifs de complaintes récurrents (1533-1555)</a:t>
            </a:r>
            <a:endParaRPr lang="en-US" sz="1600" dirty="0"/>
          </a:p>
        </p:txBody>
      </p:sp>
      <p:sp>
        <p:nvSpPr>
          <p:cNvPr id="9" name="ZoneTexte 8">
            <a:extLst>
              <a:ext uri="{FF2B5EF4-FFF2-40B4-BE49-F238E27FC236}">
                <a16:creationId xmlns:a16="http://schemas.microsoft.com/office/drawing/2014/main" id="{E23B6EBE-F0CE-7B37-D09D-247CEC0E02CC}"/>
              </a:ext>
            </a:extLst>
          </p:cNvPr>
          <p:cNvSpPr txBox="1"/>
          <p:nvPr/>
        </p:nvSpPr>
        <p:spPr>
          <a:xfrm>
            <a:off x="384110" y="5284311"/>
            <a:ext cx="5270966" cy="1323439"/>
          </a:xfrm>
          <a:prstGeom prst="rect">
            <a:avLst/>
          </a:prstGeom>
          <a:noFill/>
        </p:spPr>
        <p:txBody>
          <a:bodyPr wrap="square" rtlCol="0">
            <a:spAutoFit/>
          </a:bodyPr>
          <a:lstStyle/>
          <a:p>
            <a:pPr marL="285750" indent="-285750" algn="just">
              <a:buFont typeface="Arial" panose="020B0604020202020204" pitchFamily="34" charset="0"/>
              <a:buChar char="•"/>
            </a:pPr>
            <a:r>
              <a:rPr lang="fr-LU" sz="1600" dirty="0">
                <a:solidFill>
                  <a:schemeClr val="accent3">
                    <a:lumMod val="75000"/>
                  </a:schemeClr>
                </a:solidFill>
              </a:rPr>
              <a:t>Fonction politique : gouvernante générale des Pays-Bas (1531-1555) = plus haute représentante officielle de Charles Quint (souverain d’un empire universel)</a:t>
            </a:r>
          </a:p>
          <a:p>
            <a:pPr marL="285750" indent="-285750" algn="just">
              <a:buFont typeface="Arial" panose="020B0604020202020204" pitchFamily="34" charset="0"/>
              <a:buChar char="•"/>
            </a:pPr>
            <a:r>
              <a:rPr lang="fr-LU" sz="1600" dirty="0">
                <a:solidFill>
                  <a:schemeClr val="accent1">
                    <a:lumMod val="75000"/>
                  </a:schemeClr>
                </a:solidFill>
              </a:rPr>
              <a:t>Maladie chronique (battement anormal du cœur montrant des effets prolongés dans le temps) </a:t>
            </a:r>
            <a:endParaRPr lang="en-US" sz="1600" dirty="0">
              <a:solidFill>
                <a:schemeClr val="accent1">
                  <a:lumMod val="75000"/>
                </a:schemeClr>
              </a:solidFill>
            </a:endParaRPr>
          </a:p>
        </p:txBody>
      </p:sp>
      <p:sp>
        <p:nvSpPr>
          <p:cNvPr id="11" name="ZoneTexte 10">
            <a:extLst>
              <a:ext uri="{FF2B5EF4-FFF2-40B4-BE49-F238E27FC236}">
                <a16:creationId xmlns:a16="http://schemas.microsoft.com/office/drawing/2014/main" id="{B5D5002B-4F32-9850-BDFD-7EB5CB867442}"/>
              </a:ext>
            </a:extLst>
          </p:cNvPr>
          <p:cNvSpPr txBox="1"/>
          <p:nvPr/>
        </p:nvSpPr>
        <p:spPr>
          <a:xfrm>
            <a:off x="8659375" y="2771862"/>
            <a:ext cx="1747520" cy="369332"/>
          </a:xfrm>
          <a:prstGeom prst="rect">
            <a:avLst/>
          </a:prstGeom>
          <a:noFill/>
        </p:spPr>
        <p:txBody>
          <a:bodyPr wrap="square" rtlCol="0">
            <a:spAutoFit/>
          </a:bodyPr>
          <a:lstStyle/>
          <a:p>
            <a:r>
              <a:rPr lang="fr-LU" cap="small" dirty="0">
                <a:solidFill>
                  <a:srgbClr val="FF0000"/>
                </a:solidFill>
              </a:rPr>
              <a:t>Pourtant…</a:t>
            </a:r>
            <a:endParaRPr lang="en-US" cap="small" dirty="0">
              <a:solidFill>
                <a:srgbClr val="FF0000"/>
              </a:solidFill>
            </a:endParaRPr>
          </a:p>
        </p:txBody>
      </p:sp>
      <p:sp>
        <p:nvSpPr>
          <p:cNvPr id="3" name="ZoneTexte 2">
            <a:extLst>
              <a:ext uri="{FF2B5EF4-FFF2-40B4-BE49-F238E27FC236}">
                <a16:creationId xmlns:a16="http://schemas.microsoft.com/office/drawing/2014/main" id="{096D57A9-8B8A-0016-5C31-017E870F5334}"/>
              </a:ext>
            </a:extLst>
          </p:cNvPr>
          <p:cNvSpPr txBox="1"/>
          <p:nvPr/>
        </p:nvSpPr>
        <p:spPr>
          <a:xfrm>
            <a:off x="7051827" y="3155442"/>
            <a:ext cx="4534408" cy="923330"/>
          </a:xfrm>
          <a:prstGeom prst="rect">
            <a:avLst/>
          </a:prstGeom>
          <a:noFill/>
        </p:spPr>
        <p:txBody>
          <a:bodyPr wrap="square" rtlCol="0">
            <a:spAutoFit/>
          </a:bodyPr>
          <a:lstStyle/>
          <a:p>
            <a:pPr marL="285750" indent="-285750">
              <a:buFont typeface="Arial" panose="020B0604020202020204" pitchFamily="34" charset="0"/>
              <a:buChar char="•"/>
            </a:pPr>
            <a:r>
              <a:rPr lang="fr-LU" dirty="0"/>
              <a:t>Longévité du pouvoir (25 ans)</a:t>
            </a:r>
          </a:p>
          <a:p>
            <a:pPr marL="285750" indent="-285750">
              <a:buFont typeface="Arial" panose="020B0604020202020204" pitchFamily="34" charset="0"/>
              <a:buChar char="•"/>
            </a:pPr>
            <a:r>
              <a:rPr lang="fr-LU" dirty="0"/>
              <a:t>Succès du rôle politique de Marie aux Pays-Bas (contemporain et postérieur) </a:t>
            </a:r>
            <a:endParaRPr lang="en-US" dirty="0"/>
          </a:p>
        </p:txBody>
      </p:sp>
      <p:sp>
        <p:nvSpPr>
          <p:cNvPr id="4" name="ZoneTexte 3">
            <a:extLst>
              <a:ext uri="{FF2B5EF4-FFF2-40B4-BE49-F238E27FC236}">
                <a16:creationId xmlns:a16="http://schemas.microsoft.com/office/drawing/2014/main" id="{3CCF3AFB-CFE1-3B72-DC2D-7EC61BB3CCB0}"/>
              </a:ext>
            </a:extLst>
          </p:cNvPr>
          <p:cNvSpPr txBox="1"/>
          <p:nvPr/>
        </p:nvSpPr>
        <p:spPr>
          <a:xfrm>
            <a:off x="8570596" y="4165013"/>
            <a:ext cx="2126995" cy="369332"/>
          </a:xfrm>
          <a:prstGeom prst="rect">
            <a:avLst/>
          </a:prstGeom>
          <a:noFill/>
        </p:spPr>
        <p:txBody>
          <a:bodyPr wrap="square" rtlCol="0">
            <a:spAutoFit/>
          </a:bodyPr>
          <a:lstStyle/>
          <a:p>
            <a:r>
              <a:rPr lang="fr-LU" cap="small" dirty="0">
                <a:solidFill>
                  <a:srgbClr val="FF0000"/>
                </a:solidFill>
              </a:rPr>
              <a:t>Confrontée à…</a:t>
            </a:r>
            <a:endParaRPr lang="en-US" cap="small" dirty="0">
              <a:solidFill>
                <a:srgbClr val="FF0000"/>
              </a:solidFill>
            </a:endParaRPr>
          </a:p>
        </p:txBody>
      </p:sp>
      <p:sp>
        <p:nvSpPr>
          <p:cNvPr id="12" name="ZoneTexte 11">
            <a:extLst>
              <a:ext uri="{FF2B5EF4-FFF2-40B4-BE49-F238E27FC236}">
                <a16:creationId xmlns:a16="http://schemas.microsoft.com/office/drawing/2014/main" id="{4122E701-743D-8094-E9D8-3E7A40A79EBC}"/>
              </a:ext>
            </a:extLst>
          </p:cNvPr>
          <p:cNvSpPr txBox="1"/>
          <p:nvPr/>
        </p:nvSpPr>
        <p:spPr>
          <a:xfrm>
            <a:off x="7131724" y="4620586"/>
            <a:ext cx="4802819" cy="1477328"/>
          </a:xfrm>
          <a:prstGeom prst="rect">
            <a:avLst/>
          </a:prstGeom>
          <a:noFill/>
        </p:spPr>
        <p:txBody>
          <a:bodyPr wrap="square" rtlCol="0">
            <a:spAutoFit/>
          </a:bodyPr>
          <a:lstStyle/>
          <a:p>
            <a:pPr marL="285750" indent="-285750">
              <a:buFont typeface="Arial" panose="020B0604020202020204" pitchFamily="34" charset="0"/>
              <a:buChar char="•"/>
            </a:pPr>
            <a:r>
              <a:rPr lang="fr-LU" dirty="0"/>
              <a:t>Région stratégique de l’empire réputée « ingouvernable » (</a:t>
            </a:r>
            <a:r>
              <a:rPr lang="fr-LU" i="1" dirty="0"/>
              <a:t>dominium politicum et regale</a:t>
            </a:r>
            <a:r>
              <a:rPr lang="fr-LU" dirty="0"/>
              <a:t>)</a:t>
            </a:r>
          </a:p>
          <a:p>
            <a:pPr marL="285750" indent="-285750">
              <a:buFont typeface="Arial" panose="020B0604020202020204" pitchFamily="34" charset="0"/>
              <a:buChar char="•"/>
            </a:pPr>
            <a:r>
              <a:rPr lang="fr-LU" dirty="0"/>
              <a:t>Statut particulier de femme dans la société du XVIe siècle (genre mineur)</a:t>
            </a:r>
            <a:endParaRPr lang="en-US" dirty="0"/>
          </a:p>
        </p:txBody>
      </p:sp>
    </p:spTree>
    <p:extLst>
      <p:ext uri="{BB962C8B-B14F-4D97-AF65-F5344CB8AC3E}">
        <p14:creationId xmlns:p14="http://schemas.microsoft.com/office/powerpoint/2010/main" val="225861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F1C9DED1-BBDB-F63D-94A9-60D9567D782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30381" y="848939"/>
            <a:ext cx="4146252" cy="4939933"/>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BF044956-CC6E-AA4D-C931-C0858758E937}"/>
              </a:ext>
            </a:extLst>
          </p:cNvPr>
          <p:cNvSpPr txBox="1"/>
          <p:nvPr/>
        </p:nvSpPr>
        <p:spPr>
          <a:xfrm>
            <a:off x="833248" y="5788872"/>
            <a:ext cx="6096000" cy="215444"/>
          </a:xfrm>
          <a:prstGeom prst="rect">
            <a:avLst/>
          </a:prstGeom>
          <a:noFill/>
        </p:spPr>
        <p:txBody>
          <a:bodyPr wrap="square">
            <a:spAutoFit/>
          </a:bodyPr>
          <a:lstStyle/>
          <a:p>
            <a:pPr algn="just"/>
            <a:r>
              <a:rPr lang="fr-FR" sz="800" i="1" dirty="0"/>
              <a:t>Marie de Hongrie d’après Jan Cornelisz Vermeyen (1532-1535) </a:t>
            </a:r>
          </a:p>
        </p:txBody>
      </p:sp>
      <p:pic>
        <p:nvPicPr>
          <p:cNvPr id="2050" name="Picture 2" descr="L'Europe en conflits - Les Pays-Bas au prisme des Réformes (1500-1650) -  Presses universitaires de Rennes">
            <a:extLst>
              <a:ext uri="{FF2B5EF4-FFF2-40B4-BE49-F238E27FC236}">
                <a16:creationId xmlns:a16="http://schemas.microsoft.com/office/drawing/2014/main" id="{E56ECA61-9DDB-60B8-4715-D125DB662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731" y="2426970"/>
            <a:ext cx="4024174" cy="406938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606BF33C-23B2-96AD-D919-A9B540990548}"/>
              </a:ext>
            </a:extLst>
          </p:cNvPr>
          <p:cNvPicPr>
            <a:picLocks noChangeAspect="1"/>
          </p:cNvPicPr>
          <p:nvPr/>
        </p:nvPicPr>
        <p:blipFill>
          <a:blip r:embed="rId4"/>
          <a:stretch>
            <a:fillRect/>
          </a:stretch>
        </p:blipFill>
        <p:spPr>
          <a:xfrm>
            <a:off x="4915758" y="246996"/>
            <a:ext cx="6669601" cy="2149340"/>
          </a:xfrm>
          <a:prstGeom prst="rect">
            <a:avLst/>
          </a:prstGeom>
        </p:spPr>
      </p:pic>
      <p:sp>
        <p:nvSpPr>
          <p:cNvPr id="10" name="ZoneTexte 9">
            <a:extLst>
              <a:ext uri="{FF2B5EF4-FFF2-40B4-BE49-F238E27FC236}">
                <a16:creationId xmlns:a16="http://schemas.microsoft.com/office/drawing/2014/main" id="{0A347F45-C1F7-C3E3-E4A2-61D499EF33DC}"/>
              </a:ext>
            </a:extLst>
          </p:cNvPr>
          <p:cNvSpPr txBox="1"/>
          <p:nvPr/>
        </p:nvSpPr>
        <p:spPr>
          <a:xfrm>
            <a:off x="7577921" y="6419271"/>
            <a:ext cx="6094520" cy="215444"/>
          </a:xfrm>
          <a:prstGeom prst="rect">
            <a:avLst/>
          </a:prstGeom>
          <a:noFill/>
        </p:spPr>
        <p:txBody>
          <a:bodyPr wrap="square">
            <a:spAutoFit/>
          </a:bodyPr>
          <a:lstStyle/>
          <a:p>
            <a:pPr algn="just"/>
            <a:r>
              <a:rPr lang="fr-FR" sz="800" i="1" dirty="0"/>
              <a:t>Les Pays-Bas sous Charles Quint (1543)</a:t>
            </a:r>
          </a:p>
        </p:txBody>
      </p:sp>
    </p:spTree>
    <p:extLst>
      <p:ext uri="{BB962C8B-B14F-4D97-AF65-F5344CB8AC3E}">
        <p14:creationId xmlns:p14="http://schemas.microsoft.com/office/powerpoint/2010/main" val="783913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6A35B289-849C-7BA8-5DE0-38533D899C16}"/>
              </a:ext>
            </a:extLst>
          </p:cNvPr>
          <p:cNvSpPr/>
          <p:nvPr/>
        </p:nvSpPr>
        <p:spPr>
          <a:xfrm>
            <a:off x="1013534" y="3329126"/>
            <a:ext cx="10065798" cy="2166152"/>
          </a:xfrm>
          <a:prstGeom prst="roundRect">
            <a:avLst/>
          </a:prstGeom>
          <a:ln w="190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F47FB08-776D-85A8-105C-35BF2A774904}"/>
              </a:ext>
            </a:extLst>
          </p:cNvPr>
          <p:cNvSpPr>
            <a:spLocks noGrp="1"/>
          </p:cNvSpPr>
          <p:nvPr>
            <p:ph idx="1"/>
          </p:nvPr>
        </p:nvSpPr>
        <p:spPr>
          <a:xfrm>
            <a:off x="781235" y="674704"/>
            <a:ext cx="10164932" cy="4820574"/>
          </a:xfrm>
        </p:spPr>
        <p:txBody>
          <a:bodyPr>
            <a:normAutofit lnSpcReduction="10000"/>
          </a:bodyPr>
          <a:lstStyle/>
          <a:p>
            <a:pPr algn="just"/>
            <a:r>
              <a:rPr lang="fr-LU" dirty="0"/>
              <a:t>Paradoxe entre un discours pessimiste de l’expérience du pouvoir axé sur la notion d’« incapacité » (correspondance) et la réalité </a:t>
            </a:r>
          </a:p>
          <a:p>
            <a:pPr algn="just"/>
            <a:r>
              <a:rPr lang="fr-LU" dirty="0"/>
              <a:t>Aspects culturels spécifiques de la période : </a:t>
            </a:r>
          </a:p>
          <a:p>
            <a:pPr lvl="2">
              <a:buFont typeface="Wingdings" panose="05000000000000000000" pitchFamily="2" charset="2"/>
              <a:buChar char="§"/>
            </a:pPr>
            <a:r>
              <a:rPr lang="fr-LU" dirty="0"/>
              <a:t>« maladie comme réalité inhérente de l’exercice du pouvoir » - « maladie diplomatique » (Historiens : Le Person, Pérez)</a:t>
            </a:r>
          </a:p>
          <a:p>
            <a:pPr lvl="2">
              <a:buFont typeface="Wingdings" panose="05000000000000000000" pitchFamily="2" charset="2"/>
              <a:buChar char="§"/>
            </a:pPr>
            <a:r>
              <a:rPr lang="fr-LU" dirty="0"/>
              <a:t>La Renaissance « somatique » (Margaret Healy) : </a:t>
            </a:r>
          </a:p>
          <a:p>
            <a:pPr marL="457200" lvl="2" indent="0">
              <a:buNone/>
            </a:pPr>
            <a:r>
              <a:rPr lang="fr-LU" dirty="0"/>
              <a:t>« a </a:t>
            </a:r>
            <a:r>
              <a:rPr lang="fr-LU" dirty="0" err="1"/>
              <a:t>period</a:t>
            </a:r>
            <a:r>
              <a:rPr lang="fr-LU" dirty="0"/>
              <a:t> </a:t>
            </a:r>
            <a:r>
              <a:rPr lang="fr-LU" dirty="0" err="1"/>
              <a:t>repeatedly</a:t>
            </a:r>
            <a:r>
              <a:rPr lang="fr-LU" dirty="0"/>
              <a:t> </a:t>
            </a:r>
            <a:r>
              <a:rPr lang="fr-LU" dirty="0" err="1"/>
              <a:t>described</a:t>
            </a:r>
            <a:r>
              <a:rPr lang="fr-LU" dirty="0"/>
              <a:t> as a </a:t>
            </a:r>
            <a:r>
              <a:rPr lang="fr-LU" dirty="0" err="1"/>
              <a:t>highly</a:t>
            </a:r>
            <a:r>
              <a:rPr lang="fr-LU" dirty="0"/>
              <a:t> </a:t>
            </a:r>
            <a:r>
              <a:rPr lang="fr-LU" b="1" dirty="0" err="1"/>
              <a:t>somatic</a:t>
            </a:r>
            <a:r>
              <a:rPr lang="fr-LU" b="1" dirty="0"/>
              <a:t> moment</a:t>
            </a:r>
            <a:r>
              <a:rPr lang="fr-LU" dirty="0"/>
              <a:t>, one </a:t>
            </a:r>
            <a:r>
              <a:rPr lang="fr-LU" dirty="0" err="1"/>
              <a:t>that</a:t>
            </a:r>
            <a:r>
              <a:rPr lang="fr-LU" dirty="0"/>
              <a:t> </a:t>
            </a:r>
            <a:r>
              <a:rPr lang="fr-LU" dirty="0" err="1"/>
              <a:t>witnessed</a:t>
            </a:r>
            <a:r>
              <a:rPr lang="fr-LU" dirty="0"/>
              <a:t> an </a:t>
            </a:r>
            <a:r>
              <a:rPr lang="fr-LU" dirty="0" err="1"/>
              <a:t>unprecedent</a:t>
            </a:r>
            <a:r>
              <a:rPr lang="fr-LU" dirty="0"/>
              <a:t> </a:t>
            </a:r>
            <a:r>
              <a:rPr lang="fr-LU" dirty="0" err="1"/>
              <a:t>series</a:t>
            </a:r>
            <a:r>
              <a:rPr lang="fr-LU" dirty="0"/>
              <a:t> of exchanges </a:t>
            </a:r>
            <a:r>
              <a:rPr lang="fr-LU" dirty="0" err="1"/>
              <a:t>between</a:t>
            </a:r>
            <a:r>
              <a:rPr lang="fr-LU" dirty="0"/>
              <a:t> </a:t>
            </a:r>
            <a:r>
              <a:rPr lang="fr-LU" dirty="0" err="1"/>
              <a:t>medical</a:t>
            </a:r>
            <a:r>
              <a:rPr lang="fr-LU" dirty="0"/>
              <a:t> and </a:t>
            </a:r>
            <a:r>
              <a:rPr lang="fr-LU" dirty="0" err="1"/>
              <a:t>other</a:t>
            </a:r>
            <a:r>
              <a:rPr lang="fr-LU" dirty="0"/>
              <a:t> </a:t>
            </a:r>
            <a:r>
              <a:rPr lang="fr-LU" dirty="0" err="1"/>
              <a:t>knowledges</a:t>
            </a:r>
            <a:r>
              <a:rPr lang="fr-LU" dirty="0"/>
              <a:t>, </a:t>
            </a:r>
            <a:r>
              <a:rPr lang="fr-LU" dirty="0" err="1"/>
              <a:t>between</a:t>
            </a:r>
            <a:r>
              <a:rPr lang="fr-LU" dirty="0"/>
              <a:t> the </a:t>
            </a:r>
            <a:r>
              <a:rPr lang="fr-LU" dirty="0" err="1"/>
              <a:t>corporeal</a:t>
            </a:r>
            <a:r>
              <a:rPr lang="fr-LU" dirty="0"/>
              <a:t> and </a:t>
            </a:r>
            <a:r>
              <a:rPr lang="fr-LU" dirty="0" err="1"/>
              <a:t>other</a:t>
            </a:r>
            <a:r>
              <a:rPr lang="fr-LU" dirty="0"/>
              <a:t> </a:t>
            </a:r>
            <a:r>
              <a:rPr lang="fr-LU" dirty="0" err="1"/>
              <a:t>domains</a:t>
            </a:r>
            <a:r>
              <a:rPr lang="fr-LU" dirty="0"/>
              <a:t> » </a:t>
            </a:r>
          </a:p>
          <a:p>
            <a:pPr marL="457200" lvl="2" indent="0">
              <a:buNone/>
            </a:pPr>
            <a:endParaRPr lang="fr-LU" dirty="0"/>
          </a:p>
          <a:p>
            <a:pPr marL="457200" lvl="2" indent="0">
              <a:buNone/>
            </a:pPr>
            <a:r>
              <a:rPr lang="fr-LU" dirty="0"/>
              <a:t>                   </a:t>
            </a:r>
            <a:r>
              <a:rPr lang="fr-LU" u="sng" dirty="0"/>
              <a:t>Hypothèse d’une théorisation de la fonction de gouvernante à mi-chemin entre : </a:t>
            </a:r>
          </a:p>
          <a:p>
            <a:pPr marL="800100" lvl="2" indent="-342900">
              <a:buFont typeface="+mj-lt"/>
              <a:buAutoNum type="arabicPeriod"/>
            </a:pPr>
            <a:r>
              <a:rPr lang="fr-LU" dirty="0"/>
              <a:t>Aveu d’épuisement physique : réalités de troubles physiologiques mêlés aux exigences de la fonction politique (fatigue du pouvoir) </a:t>
            </a:r>
          </a:p>
          <a:p>
            <a:pPr marL="800100" lvl="2" indent="-342900">
              <a:buFont typeface="+mj-lt"/>
              <a:buAutoNum type="arabicPeriod"/>
            </a:pPr>
            <a:r>
              <a:rPr lang="fr-LU" i="1" dirty="0">
                <a:solidFill>
                  <a:srgbClr val="FF0000"/>
                </a:solidFill>
              </a:rPr>
              <a:t>Praxis</a:t>
            </a:r>
            <a:r>
              <a:rPr lang="fr-LU" dirty="0"/>
              <a:t> : la santé comme artifice </a:t>
            </a:r>
            <a:r>
              <a:rPr lang="fr-LU" dirty="0">
                <a:solidFill>
                  <a:srgbClr val="FF0000"/>
                </a:solidFill>
              </a:rPr>
              <a:t>rhétorique</a:t>
            </a:r>
            <a:r>
              <a:rPr lang="fr-LU" dirty="0"/>
              <a:t> – la maladie comme signal et temporisation </a:t>
            </a:r>
          </a:p>
          <a:p>
            <a:pPr marL="457200" lvl="2" indent="0" algn="ctr">
              <a:buNone/>
            </a:pPr>
            <a:r>
              <a:rPr lang="fr-LU" dirty="0">
                <a:sym typeface="Wingdings" panose="05000000000000000000" pitchFamily="2" charset="2"/>
              </a:rPr>
              <a:t> Lecture inédite de la régence par la santé : mise en évidence de mécanismes en jeu dans la viabilité, la réussite et la longévité d’un pouvoir contraint par nature</a:t>
            </a:r>
            <a:endParaRPr lang="fr-LU" dirty="0"/>
          </a:p>
          <a:p>
            <a:pPr marL="457200" lvl="2" indent="0">
              <a:buNone/>
            </a:pPr>
            <a:endParaRPr lang="fr-LU" dirty="0"/>
          </a:p>
          <a:p>
            <a:pPr marL="457200" lvl="2" indent="0">
              <a:buNone/>
            </a:pPr>
            <a:endParaRPr lang="fr-LU" dirty="0"/>
          </a:p>
          <a:p>
            <a:pPr marL="457200" lvl="2" indent="0">
              <a:buNone/>
            </a:pPr>
            <a:endParaRPr lang="fr-LU" dirty="0"/>
          </a:p>
          <a:p>
            <a:pPr marL="0" indent="0">
              <a:buNone/>
            </a:pPr>
            <a:endParaRPr lang="en-US" dirty="0"/>
          </a:p>
        </p:txBody>
      </p:sp>
    </p:spTree>
    <p:extLst>
      <p:ext uri="{BB962C8B-B14F-4D97-AF65-F5344CB8AC3E}">
        <p14:creationId xmlns:p14="http://schemas.microsoft.com/office/powerpoint/2010/main" val="4148724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0ED5ACF-DB80-38A8-0DB6-459C1FD5D316}"/>
              </a:ext>
            </a:extLst>
          </p:cNvPr>
          <p:cNvSpPr>
            <a:spLocks noGrp="1"/>
          </p:cNvSpPr>
          <p:nvPr>
            <p:ph idx="1"/>
          </p:nvPr>
        </p:nvSpPr>
        <p:spPr>
          <a:xfrm>
            <a:off x="213330" y="639636"/>
            <a:ext cx="5504156" cy="5761608"/>
          </a:xfrm>
        </p:spPr>
        <p:txBody>
          <a:bodyPr>
            <a:normAutofit/>
          </a:bodyPr>
          <a:lstStyle/>
          <a:p>
            <a:pPr marL="0" indent="0" algn="ctr">
              <a:buNone/>
            </a:pPr>
            <a:r>
              <a:rPr lang="fr-LU" b="1" dirty="0"/>
              <a:t>La correspondance au cœur de l’investigation doctorale</a:t>
            </a:r>
          </a:p>
          <a:p>
            <a:pPr lvl="2">
              <a:buFont typeface="Wingdings" panose="05000000000000000000" pitchFamily="2" charset="2"/>
              <a:buChar char="§"/>
            </a:pPr>
            <a:r>
              <a:rPr lang="en-US" dirty="0"/>
              <a:t>Inédite (Bruxelles, Vienne, Simancas) (~10</a:t>
            </a:r>
            <a:r>
              <a:rPr lang="en-US" baseline="30000" dirty="0"/>
              <a:t>3</a:t>
            </a:r>
            <a:r>
              <a:rPr lang="en-US" dirty="0"/>
              <a:t> entités)</a:t>
            </a:r>
          </a:p>
          <a:p>
            <a:pPr lvl="2">
              <a:buFont typeface="Wingdings" panose="05000000000000000000" pitchFamily="2" charset="2"/>
              <a:buChar char="§"/>
            </a:pPr>
            <a:r>
              <a:rPr lang="en-US" dirty="0"/>
              <a:t>Marie-Charles Quint / Marie-Ferdinand / Marie-Eléonore</a:t>
            </a:r>
          </a:p>
          <a:p>
            <a:pPr marL="457200" lvl="2" indent="0">
              <a:buNone/>
            </a:pPr>
            <a:r>
              <a:rPr lang="en-US" dirty="0"/>
              <a:t>“Révolution épistolaire” (XVIe siècle) :  </a:t>
            </a:r>
          </a:p>
          <a:p>
            <a:pPr lvl="2">
              <a:buFont typeface="Wingdings" panose="05000000000000000000" pitchFamily="2" charset="2"/>
              <a:buChar char="§"/>
            </a:pPr>
            <a:r>
              <a:rPr lang="en-US" dirty="0"/>
              <a:t>Visée pratique de la lettre : systématisation, amplification et diversification des usages </a:t>
            </a:r>
          </a:p>
          <a:p>
            <a:pPr lvl="2">
              <a:buFont typeface="Wingdings" panose="05000000000000000000" pitchFamily="2" charset="2"/>
              <a:buChar char="§"/>
            </a:pPr>
            <a:r>
              <a:rPr lang="fr-LU" dirty="0"/>
              <a:t>Outil</a:t>
            </a:r>
            <a:r>
              <a:rPr lang="en-US" dirty="0"/>
              <a:t> de </a:t>
            </a:r>
            <a:r>
              <a:rPr lang="en-US" dirty="0" err="1"/>
              <a:t>l’action</a:t>
            </a:r>
            <a:r>
              <a:rPr lang="en-US" dirty="0"/>
              <a:t> </a:t>
            </a:r>
          </a:p>
          <a:p>
            <a:pPr lvl="2">
              <a:buFont typeface="Wingdings" panose="05000000000000000000" pitchFamily="2" charset="2"/>
              <a:buChar char="§"/>
            </a:pPr>
            <a:r>
              <a:rPr lang="en-US" dirty="0"/>
              <a:t>Principal support de </a:t>
            </a:r>
            <a:r>
              <a:rPr lang="en-US" dirty="0" err="1"/>
              <a:t>l’exercice</a:t>
            </a:r>
            <a:r>
              <a:rPr lang="en-US" dirty="0"/>
              <a:t> du pouvoir</a:t>
            </a:r>
          </a:p>
          <a:p>
            <a:pPr marL="457200" lvl="2" indent="0">
              <a:buNone/>
            </a:pPr>
            <a:r>
              <a:rPr lang="en-US" dirty="0" err="1"/>
              <a:t>Rouage</a:t>
            </a:r>
            <a:r>
              <a:rPr lang="en-US" dirty="0"/>
              <a:t> </a:t>
            </a:r>
            <a:r>
              <a:rPr lang="en-US" dirty="0" err="1"/>
              <a:t>essentiel</a:t>
            </a:r>
            <a:r>
              <a:rPr lang="en-US" dirty="0"/>
              <a:t> de </a:t>
            </a:r>
            <a:r>
              <a:rPr lang="en-US" dirty="0" err="1"/>
              <a:t>l’empire</a:t>
            </a:r>
            <a:r>
              <a:rPr lang="en-US" dirty="0"/>
              <a:t> </a:t>
            </a:r>
            <a:r>
              <a:rPr lang="en-US" dirty="0" err="1"/>
              <a:t>universel</a:t>
            </a:r>
            <a:r>
              <a:rPr lang="en-US" dirty="0"/>
              <a:t> de Charles Quint : </a:t>
            </a:r>
          </a:p>
          <a:p>
            <a:pPr lvl="2">
              <a:buFont typeface="Wingdings" panose="05000000000000000000" pitchFamily="2" charset="2"/>
              <a:buChar char="§"/>
            </a:pPr>
            <a:r>
              <a:rPr lang="en-US" dirty="0"/>
              <a:t>Coordination des actions </a:t>
            </a:r>
          </a:p>
          <a:p>
            <a:pPr lvl="2">
              <a:buFont typeface="Wingdings" panose="05000000000000000000" pitchFamily="2" charset="2"/>
              <a:buChar char="§"/>
            </a:pPr>
            <a:r>
              <a:rPr lang="en-US" dirty="0" err="1"/>
              <a:t>Renforcement</a:t>
            </a:r>
            <a:r>
              <a:rPr lang="en-US" dirty="0"/>
              <a:t> </a:t>
            </a:r>
            <a:r>
              <a:rPr lang="en-US" dirty="0" err="1"/>
              <a:t>d’une</a:t>
            </a:r>
            <a:r>
              <a:rPr lang="en-US" dirty="0"/>
              <a:t> </a:t>
            </a:r>
            <a:r>
              <a:rPr lang="en-US" dirty="0" err="1"/>
              <a:t>identité</a:t>
            </a:r>
            <a:r>
              <a:rPr lang="en-US" dirty="0"/>
              <a:t> </a:t>
            </a:r>
            <a:r>
              <a:rPr lang="en-US" dirty="0" err="1"/>
              <a:t>familiale</a:t>
            </a:r>
            <a:r>
              <a:rPr lang="en-US" dirty="0"/>
              <a:t> </a:t>
            </a:r>
            <a:r>
              <a:rPr lang="en-US" dirty="0" err="1"/>
              <a:t>menacée</a:t>
            </a:r>
            <a:r>
              <a:rPr lang="en-US" dirty="0"/>
              <a:t> par la distance</a:t>
            </a:r>
          </a:p>
          <a:p>
            <a:pPr lvl="2">
              <a:buFont typeface="Wingdings" panose="05000000000000000000" pitchFamily="2" charset="2"/>
              <a:buChar char="§"/>
            </a:pPr>
            <a:r>
              <a:rPr lang="en-US" dirty="0" err="1"/>
              <a:t>Maintien</a:t>
            </a:r>
            <a:r>
              <a:rPr lang="en-US" dirty="0"/>
              <a:t> </a:t>
            </a:r>
            <a:r>
              <a:rPr lang="en-US" dirty="0" err="1"/>
              <a:t>l’unité</a:t>
            </a:r>
            <a:r>
              <a:rPr lang="en-US" dirty="0"/>
              <a:t> d’un ensemble </a:t>
            </a:r>
            <a:r>
              <a:rPr lang="en-US" dirty="0" err="1"/>
              <a:t>vaste</a:t>
            </a:r>
            <a:r>
              <a:rPr lang="en-US" dirty="0"/>
              <a:t> et composite</a:t>
            </a:r>
          </a:p>
          <a:p>
            <a:pPr marL="457200" lvl="2" indent="0">
              <a:buNone/>
            </a:pPr>
            <a:endParaRPr lang="en-US" dirty="0"/>
          </a:p>
          <a:p>
            <a:pPr marL="685800" lvl="3" indent="0">
              <a:buNone/>
            </a:pPr>
            <a:endParaRPr lang="en-US" dirty="0"/>
          </a:p>
        </p:txBody>
      </p:sp>
      <p:sp>
        <p:nvSpPr>
          <p:cNvPr id="9" name="Espace réservé du contenu 2">
            <a:extLst>
              <a:ext uri="{FF2B5EF4-FFF2-40B4-BE49-F238E27FC236}">
                <a16:creationId xmlns:a16="http://schemas.microsoft.com/office/drawing/2014/main" id="{76876FDE-E177-C9CD-D919-0D6E7F82AE5A}"/>
              </a:ext>
            </a:extLst>
          </p:cNvPr>
          <p:cNvSpPr txBox="1">
            <a:spLocks/>
          </p:cNvSpPr>
          <p:nvPr/>
        </p:nvSpPr>
        <p:spPr>
          <a:xfrm>
            <a:off x="5962834" y="2011413"/>
            <a:ext cx="5504156" cy="57616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Font typeface="Arial" panose="020B0604020202020204" pitchFamily="34" charset="0"/>
              <a:buNone/>
            </a:pPr>
            <a:r>
              <a:rPr lang="fr-LU" b="1" dirty="0"/>
              <a:t>Partager l’expérience d’un travail sur la source</a:t>
            </a:r>
          </a:p>
          <a:p>
            <a:pPr algn="just">
              <a:buFont typeface="Wingdings" panose="05000000000000000000" pitchFamily="2" charset="2"/>
              <a:buChar char="§"/>
            </a:pPr>
            <a:r>
              <a:rPr lang="fr-LU" b="1" dirty="0"/>
              <a:t> </a:t>
            </a:r>
            <a:r>
              <a:rPr lang="fr-LU" sz="1600" dirty="0"/>
              <a:t>Réflexion critique des usages de la lettre axée sur une rencontre des disciplines</a:t>
            </a:r>
          </a:p>
          <a:p>
            <a:pPr algn="just">
              <a:buFont typeface="Wingdings" panose="05000000000000000000" pitchFamily="2" charset="2"/>
              <a:buChar char="§"/>
            </a:pPr>
            <a:r>
              <a:rPr lang="fr-LU" sz="1600" dirty="0"/>
              <a:t>Argumentaire en 3 temps :</a:t>
            </a:r>
          </a:p>
          <a:p>
            <a:pPr marL="342900" indent="-342900" algn="just">
              <a:buFont typeface="+mj-lt"/>
              <a:buAutoNum type="arabicPeriod"/>
            </a:pPr>
            <a:r>
              <a:rPr lang="fr-LU" sz="1600" dirty="0"/>
              <a:t>Richesse de la source pour écrire l’histoire d’un pouvoir (féminin)</a:t>
            </a:r>
          </a:p>
          <a:p>
            <a:pPr marL="342900" indent="-342900" algn="just">
              <a:buFont typeface="+mj-lt"/>
              <a:buAutoNum type="arabicPeriod"/>
            </a:pPr>
            <a:r>
              <a:rPr lang="fr-LU" sz="1600" dirty="0"/>
              <a:t>A raison d’un travail conscient sur les obstacles et limites </a:t>
            </a:r>
          </a:p>
          <a:p>
            <a:pPr marL="342900" indent="-342900" algn="just">
              <a:buFont typeface="+mj-lt"/>
              <a:buAutoNum type="arabicPeriod"/>
            </a:pPr>
            <a:r>
              <a:rPr lang="fr-LU" sz="1600" dirty="0"/>
              <a:t>Utile à la reconstruction plausible de la réalité </a:t>
            </a:r>
          </a:p>
          <a:p>
            <a:pPr marL="342900" indent="-342900" algn="just">
              <a:buFont typeface="+mj-lt"/>
              <a:buAutoNum type="arabicPeriod"/>
            </a:pPr>
            <a:endParaRPr lang="fr-LU" sz="1600" dirty="0"/>
          </a:p>
          <a:p>
            <a:pPr marL="685800" lvl="3" indent="0">
              <a:buFont typeface="Arial" panose="020B0604020202020204" pitchFamily="34" charset="0"/>
              <a:buNone/>
            </a:pPr>
            <a:endParaRPr lang="en-US" dirty="0"/>
          </a:p>
        </p:txBody>
      </p:sp>
    </p:spTree>
    <p:extLst>
      <p:ext uri="{BB962C8B-B14F-4D97-AF65-F5344CB8AC3E}">
        <p14:creationId xmlns:p14="http://schemas.microsoft.com/office/powerpoint/2010/main" val="306528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F1B788A-0F1C-E795-FAFD-EF034995E472}"/>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3970796" y="0"/>
            <a:ext cx="4055599" cy="6956352"/>
          </a:xfrm>
          <a:prstGeom prst="rect">
            <a:avLst/>
          </a:prstGeom>
          <a:effectLst>
            <a:softEdge rad="635000"/>
          </a:effectLst>
        </p:spPr>
      </p:pic>
      <p:sp>
        <p:nvSpPr>
          <p:cNvPr id="7" name="ZoneTexte 6">
            <a:extLst>
              <a:ext uri="{FF2B5EF4-FFF2-40B4-BE49-F238E27FC236}">
                <a16:creationId xmlns:a16="http://schemas.microsoft.com/office/drawing/2014/main" id="{D68C654B-93AF-5044-5C5B-66777FD4BA37}"/>
              </a:ext>
            </a:extLst>
          </p:cNvPr>
          <p:cNvSpPr txBox="1"/>
          <p:nvPr/>
        </p:nvSpPr>
        <p:spPr>
          <a:xfrm>
            <a:off x="2008943" y="2590052"/>
            <a:ext cx="8174114" cy="2123658"/>
          </a:xfrm>
          <a:prstGeom prst="rect">
            <a:avLst/>
          </a:prstGeom>
          <a:noFill/>
        </p:spPr>
        <p:txBody>
          <a:bodyPr wrap="square">
            <a:spAutoFit/>
          </a:bodyPr>
          <a:lstStyle/>
          <a:p>
            <a:pPr algn="ctr"/>
            <a:r>
              <a:rPr lang="fr-LU" sz="4400" b="1" cap="small" dirty="0"/>
              <a:t>1. Une fenêtre inédite sur l’histoire d’un pouvoir féminin…</a:t>
            </a:r>
          </a:p>
        </p:txBody>
      </p:sp>
    </p:spTree>
    <p:extLst>
      <p:ext uri="{BB962C8B-B14F-4D97-AF65-F5344CB8AC3E}">
        <p14:creationId xmlns:p14="http://schemas.microsoft.com/office/powerpoint/2010/main" val="2786566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889B6C-6494-13FD-72A9-B28BA9B5A444}"/>
              </a:ext>
            </a:extLst>
          </p:cNvPr>
          <p:cNvSpPr>
            <a:spLocks noGrp="1"/>
          </p:cNvSpPr>
          <p:nvPr>
            <p:ph type="title"/>
          </p:nvPr>
        </p:nvSpPr>
        <p:spPr>
          <a:xfrm>
            <a:off x="2231136" y="395910"/>
            <a:ext cx="7729728" cy="722064"/>
          </a:xfrm>
        </p:spPr>
        <p:txBody>
          <a:bodyPr>
            <a:normAutofit fontScale="90000"/>
          </a:bodyPr>
          <a:lstStyle/>
          <a:p>
            <a:r>
              <a:rPr lang="fr-LU" dirty="0"/>
              <a:t>L’inédit de la correspondance</a:t>
            </a:r>
            <a:endParaRPr lang="en-US" dirty="0"/>
          </a:p>
        </p:txBody>
      </p:sp>
      <p:sp>
        <p:nvSpPr>
          <p:cNvPr id="3" name="Espace réservé du contenu 2">
            <a:extLst>
              <a:ext uri="{FF2B5EF4-FFF2-40B4-BE49-F238E27FC236}">
                <a16:creationId xmlns:a16="http://schemas.microsoft.com/office/drawing/2014/main" id="{DAB6B1B7-1301-B58F-F933-77ED03003F19}"/>
              </a:ext>
            </a:extLst>
          </p:cNvPr>
          <p:cNvSpPr>
            <a:spLocks noGrp="1"/>
          </p:cNvSpPr>
          <p:nvPr>
            <p:ph sz="half" idx="1"/>
          </p:nvPr>
        </p:nvSpPr>
        <p:spPr>
          <a:xfrm>
            <a:off x="552103" y="1349407"/>
            <a:ext cx="4271771" cy="3101982"/>
          </a:xfrm>
        </p:spPr>
        <p:txBody>
          <a:bodyPr>
            <a:normAutofit fontScale="92500" lnSpcReduction="10000"/>
          </a:bodyPr>
          <a:lstStyle/>
          <a:p>
            <a:pPr marL="0" indent="0" algn="just">
              <a:buNone/>
            </a:pPr>
            <a:r>
              <a:rPr lang="fr-LU" sz="1600" i="1" dirty="0">
                <a:solidFill>
                  <a:schemeClr val="tx1"/>
                </a:solidFill>
                <a:latin typeface="+mj-lt"/>
              </a:rPr>
              <a:t>« Quel autre type de documents pourrait bien ravir à l’oubli ces instants de vie, aux ténèbres ces brefs éclats de lumière ? Qu’est-ce qui, mieux qu’une correspondance, est capable de saisir et de rendre, de capturer et de révéler ces </a:t>
            </a:r>
            <a:r>
              <a:rPr lang="fr-LU" sz="1600" b="1" i="1" dirty="0">
                <a:solidFill>
                  <a:schemeClr val="tx1"/>
                </a:solidFill>
                <a:latin typeface="+mj-lt"/>
              </a:rPr>
              <a:t>instantanés</a:t>
            </a:r>
            <a:r>
              <a:rPr lang="fr-LU" sz="1600" i="1" dirty="0">
                <a:solidFill>
                  <a:schemeClr val="tx1"/>
                </a:solidFill>
                <a:latin typeface="+mj-lt"/>
              </a:rPr>
              <a:t> venus de la nuit des temps ? (…) La correspondance nous restitue la </a:t>
            </a:r>
            <a:r>
              <a:rPr lang="fr-LU" sz="1600" b="1" i="1" dirty="0">
                <a:solidFill>
                  <a:schemeClr val="tx1"/>
                </a:solidFill>
                <a:latin typeface="+mj-lt"/>
              </a:rPr>
              <a:t>conversation</a:t>
            </a:r>
            <a:r>
              <a:rPr lang="fr-LU" sz="1600" i="1" dirty="0">
                <a:solidFill>
                  <a:schemeClr val="tx1"/>
                </a:solidFill>
                <a:latin typeface="+mj-lt"/>
              </a:rPr>
              <a:t>, instant par instant, « comme réplique à réplique. Et avec cela les gestes, les habits, le décor, le luxe et la misère, les travaux et les jours, les grands et les petits événements dont est tramée une époque, dont est tissée une existence. » </a:t>
            </a:r>
          </a:p>
          <a:p>
            <a:pPr marL="0" indent="0" algn="just">
              <a:buNone/>
            </a:pPr>
            <a:r>
              <a:rPr lang="fr-LU" sz="1100" dirty="0">
                <a:solidFill>
                  <a:schemeClr val="tx1"/>
                </a:solidFill>
                <a:latin typeface="+mj-lt"/>
              </a:rPr>
              <a:t>(F. Lestringant)</a:t>
            </a:r>
            <a:endParaRPr lang="fr-LU" sz="1600" dirty="0">
              <a:solidFill>
                <a:schemeClr val="tx1"/>
              </a:solidFill>
              <a:latin typeface="+mj-lt"/>
            </a:endParaRPr>
          </a:p>
          <a:p>
            <a:pPr marL="0" indent="0" algn="just">
              <a:buNone/>
            </a:pPr>
            <a:endParaRPr lang="fr-LU" sz="1400" dirty="0">
              <a:solidFill>
                <a:schemeClr val="tx1"/>
              </a:solidFill>
              <a:latin typeface="+mj-lt"/>
            </a:endParaRPr>
          </a:p>
          <a:p>
            <a:endParaRPr lang="en-US" dirty="0"/>
          </a:p>
        </p:txBody>
      </p:sp>
      <p:sp>
        <p:nvSpPr>
          <p:cNvPr id="4" name="Espace réservé du contenu 3">
            <a:extLst>
              <a:ext uri="{FF2B5EF4-FFF2-40B4-BE49-F238E27FC236}">
                <a16:creationId xmlns:a16="http://schemas.microsoft.com/office/drawing/2014/main" id="{D92D9536-45E9-C81B-1DCD-93BCA67BB325}"/>
              </a:ext>
            </a:extLst>
          </p:cNvPr>
          <p:cNvSpPr>
            <a:spLocks noGrp="1"/>
          </p:cNvSpPr>
          <p:nvPr>
            <p:ph sz="half" idx="2"/>
          </p:nvPr>
        </p:nvSpPr>
        <p:spPr>
          <a:xfrm>
            <a:off x="5336753" y="1349407"/>
            <a:ext cx="6187735" cy="2876365"/>
          </a:xfrm>
        </p:spPr>
        <p:txBody>
          <a:bodyPr>
            <a:normAutofit fontScale="92500" lnSpcReduction="10000"/>
          </a:bodyPr>
          <a:lstStyle/>
          <a:p>
            <a:pPr marL="0" indent="0">
              <a:buNone/>
            </a:pPr>
            <a:r>
              <a:rPr lang="fr-LU" sz="1600" dirty="0"/>
              <a:t>Deux apports récurrents : </a:t>
            </a:r>
          </a:p>
          <a:p>
            <a:pPr marL="342900" indent="-342900">
              <a:buFont typeface="+mj-lt"/>
              <a:buAutoNum type="arabicPeriod"/>
            </a:pPr>
            <a:r>
              <a:rPr lang="fr-LU" sz="1600" dirty="0"/>
              <a:t>Une proximité particulière avec les acteurs et évènements du passé</a:t>
            </a:r>
          </a:p>
          <a:p>
            <a:pPr lvl="1"/>
            <a:r>
              <a:rPr lang="fr-LU" sz="1400" dirty="0"/>
              <a:t>Immédiaté </a:t>
            </a:r>
          </a:p>
          <a:p>
            <a:pPr lvl="1"/>
            <a:r>
              <a:rPr lang="fr-LU" sz="1400" dirty="0"/>
              <a:t>Sens du détail</a:t>
            </a:r>
          </a:p>
          <a:p>
            <a:pPr lvl="1"/>
            <a:r>
              <a:rPr lang="fr-LU" sz="1400" dirty="0"/>
              <a:t>Diversité des thématiques abordées </a:t>
            </a:r>
          </a:p>
          <a:p>
            <a:pPr lvl="1"/>
            <a:r>
              <a:rPr lang="fr-LU" sz="1400" dirty="0"/>
              <a:t>Témoignage historique de premier ordre « témoin du passé »</a:t>
            </a:r>
          </a:p>
          <a:p>
            <a:pPr marL="342900" indent="-342900">
              <a:buFont typeface="+mj-lt"/>
              <a:buAutoNum type="arabicPeriod"/>
            </a:pPr>
            <a:r>
              <a:rPr lang="fr-LU" sz="1600" dirty="0"/>
              <a:t>Saisir l’individualité </a:t>
            </a:r>
          </a:p>
          <a:p>
            <a:pPr lvl="1"/>
            <a:r>
              <a:rPr lang="fr-LU" sz="1400" dirty="0"/>
              <a:t>Rareté des égo-documents pour ces périodes éloignées </a:t>
            </a:r>
          </a:p>
          <a:p>
            <a:pPr lvl="1"/>
            <a:r>
              <a:rPr lang="fr-LU" sz="1400" dirty="0"/>
              <a:t>Tension entre désir d’ouverture à l’autre et de repli sur soi</a:t>
            </a:r>
          </a:p>
          <a:p>
            <a:pPr marL="228600" lvl="1" indent="0">
              <a:buNone/>
            </a:pPr>
            <a:endParaRPr lang="en-US" dirty="0"/>
          </a:p>
        </p:txBody>
      </p:sp>
      <p:sp>
        <p:nvSpPr>
          <p:cNvPr id="5" name="Rectangle 4">
            <a:extLst>
              <a:ext uri="{FF2B5EF4-FFF2-40B4-BE49-F238E27FC236}">
                <a16:creationId xmlns:a16="http://schemas.microsoft.com/office/drawing/2014/main" id="{EED4E68B-B387-6BBD-5606-BEB52247B223}"/>
              </a:ext>
            </a:extLst>
          </p:cNvPr>
          <p:cNvSpPr/>
          <p:nvPr/>
        </p:nvSpPr>
        <p:spPr>
          <a:xfrm>
            <a:off x="363984" y="4758431"/>
            <a:ext cx="7572653" cy="1775294"/>
          </a:xfrm>
          <a:prstGeom prst="rect">
            <a:avLst/>
          </a:prstGeom>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ZoneTexte 5">
            <a:extLst>
              <a:ext uri="{FF2B5EF4-FFF2-40B4-BE49-F238E27FC236}">
                <a16:creationId xmlns:a16="http://schemas.microsoft.com/office/drawing/2014/main" id="{8B3FC21B-2A33-0256-105D-9CB21900B662}"/>
              </a:ext>
            </a:extLst>
          </p:cNvPr>
          <p:cNvSpPr txBox="1"/>
          <p:nvPr/>
        </p:nvSpPr>
        <p:spPr>
          <a:xfrm>
            <a:off x="363984" y="4905339"/>
            <a:ext cx="10422384" cy="1846659"/>
          </a:xfrm>
          <a:prstGeom prst="rect">
            <a:avLst/>
          </a:prstGeom>
          <a:noFill/>
        </p:spPr>
        <p:txBody>
          <a:bodyPr wrap="square" rtlCol="0">
            <a:spAutoFit/>
          </a:bodyPr>
          <a:lstStyle/>
          <a:p>
            <a:pPr marL="285750" indent="-285750">
              <a:buFontTx/>
              <a:buChar char="-"/>
            </a:pPr>
            <a:r>
              <a:rPr lang="fr-LU" sz="1600" dirty="0"/>
              <a:t>Disponibilité du support : étude à long terme du pouvoir (évolutions / conjonctions ?)</a:t>
            </a:r>
          </a:p>
          <a:p>
            <a:pPr marL="285750" indent="-285750">
              <a:buFontTx/>
              <a:buChar char="-"/>
            </a:pPr>
            <a:r>
              <a:rPr lang="fr-LU" sz="1600" dirty="0"/>
              <a:t>Accessibilité au discours féminin &gt;&lt; littérature prescriptive à voix masculine </a:t>
            </a:r>
          </a:p>
          <a:p>
            <a:pPr marL="285750" indent="-285750">
              <a:buFontTx/>
              <a:buChar char="-"/>
            </a:pPr>
            <a:r>
              <a:rPr lang="fr-LU" sz="1600" dirty="0"/>
              <a:t>Immersion vers un horizon d’expérience typiquement féminin </a:t>
            </a:r>
          </a:p>
          <a:p>
            <a:pPr marL="285750" indent="-285750">
              <a:buFontTx/>
              <a:buChar char="-"/>
            </a:pPr>
            <a:r>
              <a:rPr lang="fr-LU" sz="1600" dirty="0"/>
              <a:t>Considérations d’ordre public et privé (affaires politiques / intimité familiale)</a:t>
            </a:r>
          </a:p>
          <a:p>
            <a:pPr marL="285750" indent="-285750">
              <a:buFontTx/>
              <a:buChar char="-"/>
            </a:pPr>
            <a:r>
              <a:rPr lang="fr-LU" sz="1600" dirty="0"/>
              <a:t>Regard unique sur le processus décisionnel : visibilité et poids des acteurs en présence</a:t>
            </a:r>
          </a:p>
          <a:p>
            <a:pPr marL="285750" indent="-285750">
              <a:buFontTx/>
              <a:buChar char="-"/>
            </a:pPr>
            <a:r>
              <a:rPr lang="fr-LU" sz="1600" dirty="0"/>
              <a:t>Conception de l’exercice du pouvoir </a:t>
            </a:r>
          </a:p>
          <a:p>
            <a:pPr marL="285750" indent="-285750">
              <a:buFontTx/>
              <a:buChar char="-"/>
            </a:pPr>
            <a:endParaRPr lang="en-US" dirty="0"/>
          </a:p>
        </p:txBody>
      </p:sp>
      <p:sp>
        <p:nvSpPr>
          <p:cNvPr id="8" name="ZoneTexte 7">
            <a:extLst>
              <a:ext uri="{FF2B5EF4-FFF2-40B4-BE49-F238E27FC236}">
                <a16:creationId xmlns:a16="http://schemas.microsoft.com/office/drawing/2014/main" id="{C6B75F33-DE10-DF70-FB6E-5DF347FC92D6}"/>
              </a:ext>
            </a:extLst>
          </p:cNvPr>
          <p:cNvSpPr txBox="1"/>
          <p:nvPr/>
        </p:nvSpPr>
        <p:spPr>
          <a:xfrm>
            <a:off x="7971585" y="4819025"/>
            <a:ext cx="3978558" cy="1714700"/>
          </a:xfrm>
          <a:prstGeom prst="rect">
            <a:avLst/>
          </a:prstGeom>
          <a:noFill/>
        </p:spPr>
        <p:txBody>
          <a:bodyPr wrap="square">
            <a:spAutoFit/>
          </a:bodyPr>
          <a:lstStyle/>
          <a:p>
            <a:pPr marL="252095" algn="just">
              <a:lnSpc>
                <a:spcPct val="107000"/>
              </a:lnSpc>
              <a:spcAft>
                <a:spcPts val="800"/>
              </a:spcAft>
            </a:pPr>
            <a:r>
              <a:rPr lang="fr-LU" sz="1600" i="1" dirty="0">
                <a:latin typeface="+mj-lt"/>
              </a:rPr>
              <a:t>« Ce sont ces correspondances ambiguës, à la fois intimes et officielles, qui permettent de retracer l’action d’un pouvoir, la construction d’un réseau, le développement d’une carrière ou le cheminement d’une négociation »</a:t>
            </a:r>
          </a:p>
          <a:p>
            <a:pPr marL="252095" algn="just">
              <a:lnSpc>
                <a:spcPct val="107000"/>
              </a:lnSpc>
              <a:spcAft>
                <a:spcPts val="800"/>
              </a:spcAft>
            </a:pPr>
            <a:r>
              <a:rPr lang="fr-LU" sz="1100" dirty="0">
                <a:latin typeface="+mj-lt"/>
              </a:rPr>
              <a:t>(J.P Hoyois sur la correspondance Habsbourg)</a:t>
            </a:r>
            <a:endParaRPr lang="en-US" sz="1100" dirty="0">
              <a:latin typeface="+mj-lt"/>
            </a:endParaRPr>
          </a:p>
        </p:txBody>
      </p:sp>
      <p:sp>
        <p:nvSpPr>
          <p:cNvPr id="10" name="ZoneTexte 9">
            <a:extLst>
              <a:ext uri="{FF2B5EF4-FFF2-40B4-BE49-F238E27FC236}">
                <a16:creationId xmlns:a16="http://schemas.microsoft.com/office/drawing/2014/main" id="{23D2B8D4-2B95-63A7-957C-9A57A8B0D992}"/>
              </a:ext>
            </a:extLst>
          </p:cNvPr>
          <p:cNvSpPr txBox="1"/>
          <p:nvPr/>
        </p:nvSpPr>
        <p:spPr>
          <a:xfrm>
            <a:off x="363984" y="4389232"/>
            <a:ext cx="6094520" cy="338554"/>
          </a:xfrm>
          <a:prstGeom prst="rect">
            <a:avLst/>
          </a:prstGeom>
          <a:noFill/>
        </p:spPr>
        <p:txBody>
          <a:bodyPr wrap="square">
            <a:spAutoFit/>
          </a:bodyPr>
          <a:lstStyle/>
          <a:p>
            <a:pPr marL="0" indent="0">
              <a:buNone/>
            </a:pPr>
            <a:r>
              <a:rPr lang="fr-LU" sz="1600" dirty="0"/>
              <a:t>Spécificités :</a:t>
            </a:r>
          </a:p>
        </p:txBody>
      </p:sp>
    </p:spTree>
    <p:extLst>
      <p:ext uri="{BB962C8B-B14F-4D97-AF65-F5344CB8AC3E}">
        <p14:creationId xmlns:p14="http://schemas.microsoft.com/office/powerpoint/2010/main" val="693293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B353D2D-FAD4-2D85-C3BA-485A9DFB88A6}"/>
              </a:ext>
            </a:extLst>
          </p:cNvPr>
          <p:cNvSpPr>
            <a:spLocks noGrp="1"/>
          </p:cNvSpPr>
          <p:nvPr>
            <p:ph idx="1"/>
          </p:nvPr>
        </p:nvSpPr>
        <p:spPr>
          <a:xfrm>
            <a:off x="526680" y="1395172"/>
            <a:ext cx="11138635" cy="3469792"/>
          </a:xfrm>
        </p:spPr>
        <p:txBody>
          <a:bodyPr>
            <a:normAutofit lnSpcReduction="10000"/>
          </a:bodyPr>
          <a:lstStyle/>
          <a:p>
            <a:pPr marL="252095" algn="just">
              <a:lnSpc>
                <a:spcPct val="107000"/>
              </a:lnSpc>
              <a:spcAft>
                <a:spcPts val="800"/>
              </a:spcAft>
            </a:pPr>
            <a:r>
              <a:rPr lang="fr-LU" sz="2000" i="1" dirty="0">
                <a:solidFill>
                  <a:schemeClr val="tx1"/>
                </a:solidFill>
                <a:latin typeface="+mj-lt"/>
              </a:rPr>
              <a:t>« L’une des </a:t>
            </a:r>
            <a:r>
              <a:rPr lang="fr-LU" sz="2000" i="1" dirty="0">
                <a:solidFill>
                  <a:schemeClr val="tx1">
                    <a:lumMod val="50000"/>
                    <a:lumOff val="50000"/>
                  </a:schemeClr>
                </a:solidFill>
                <a:latin typeface="+mj-lt"/>
              </a:rPr>
              <a:t>sources historiques les plus importantes</a:t>
            </a:r>
            <a:r>
              <a:rPr lang="fr-LU" sz="2000" i="1" dirty="0">
                <a:solidFill>
                  <a:schemeClr val="tx1"/>
                </a:solidFill>
                <a:latin typeface="+mj-lt"/>
              </a:rPr>
              <a:t>, car la plus directe, et en même temps la plus </a:t>
            </a:r>
            <a:r>
              <a:rPr lang="fr-LU" sz="2000" b="1" i="1" dirty="0">
                <a:solidFill>
                  <a:schemeClr val="tx1"/>
                </a:solidFill>
                <a:latin typeface="+mj-lt"/>
              </a:rPr>
              <a:t>dangereuse</a:t>
            </a:r>
            <a:r>
              <a:rPr lang="fr-LU" sz="2000" i="1" dirty="0">
                <a:solidFill>
                  <a:schemeClr val="tx1"/>
                </a:solidFill>
                <a:latin typeface="+mj-lt"/>
              </a:rPr>
              <a:t>, car la plus subjective (…) » (Bernhard Zeller)</a:t>
            </a:r>
            <a:endParaRPr lang="en-US" sz="2000" i="1" dirty="0">
              <a:solidFill>
                <a:schemeClr val="tx1"/>
              </a:solidFill>
              <a:latin typeface="+mj-lt"/>
            </a:endParaRPr>
          </a:p>
          <a:p>
            <a:pPr marL="252095" algn="just">
              <a:lnSpc>
                <a:spcPct val="107000"/>
              </a:lnSpc>
              <a:spcAft>
                <a:spcPts val="800"/>
              </a:spcAft>
            </a:pPr>
            <a:r>
              <a:rPr lang="fr-LU" sz="2000" i="1" dirty="0">
                <a:solidFill>
                  <a:schemeClr val="tx1"/>
                </a:solidFill>
                <a:latin typeface="+mj-lt"/>
              </a:rPr>
              <a:t>« l’interdit peut se dire par toute une série de </a:t>
            </a:r>
            <a:r>
              <a:rPr lang="fr-LU" sz="2000" b="1" i="1" dirty="0">
                <a:solidFill>
                  <a:schemeClr val="tx1"/>
                </a:solidFill>
                <a:latin typeface="+mj-lt"/>
              </a:rPr>
              <a:t>subterfuges</a:t>
            </a:r>
            <a:r>
              <a:rPr lang="fr-LU" sz="2000" i="1" dirty="0">
                <a:solidFill>
                  <a:schemeClr val="tx1"/>
                </a:solidFill>
                <a:latin typeface="+mj-lt"/>
              </a:rPr>
              <a:t> qui rendent la lettre totalement </a:t>
            </a:r>
            <a:r>
              <a:rPr lang="fr-LU" sz="2000" b="1" i="1" dirty="0">
                <a:solidFill>
                  <a:schemeClr val="tx1"/>
                </a:solidFill>
                <a:latin typeface="+mj-lt"/>
              </a:rPr>
              <a:t>obscure</a:t>
            </a:r>
            <a:r>
              <a:rPr lang="fr-LU" sz="2000" i="1" dirty="0">
                <a:solidFill>
                  <a:schemeClr val="tx1"/>
                </a:solidFill>
                <a:latin typeface="+mj-lt"/>
              </a:rPr>
              <a:t> à celui qui ne sait pas lire entre les lignes, lire autre chose que ce qu’il a été écrit. » (Janet Altman) </a:t>
            </a:r>
            <a:endParaRPr lang="en-US" sz="2000" i="1" dirty="0">
              <a:solidFill>
                <a:schemeClr val="tx1"/>
              </a:solidFill>
              <a:latin typeface="+mj-lt"/>
            </a:endParaRPr>
          </a:p>
          <a:p>
            <a:pPr marL="252095" algn="just">
              <a:lnSpc>
                <a:spcPct val="107000"/>
              </a:lnSpc>
              <a:spcAft>
                <a:spcPts val="800"/>
              </a:spcAft>
            </a:pPr>
            <a:r>
              <a:rPr lang="fr-LU" sz="2000" i="1" dirty="0">
                <a:solidFill>
                  <a:schemeClr val="tx1"/>
                </a:solidFill>
                <a:latin typeface="+mj-lt"/>
              </a:rPr>
              <a:t>« Car même les écritures faciles peuvent faire </a:t>
            </a:r>
            <a:r>
              <a:rPr lang="fr-LU" sz="2000" b="1" i="1" dirty="0">
                <a:solidFill>
                  <a:schemeClr val="tx1"/>
                </a:solidFill>
                <a:latin typeface="+mj-lt"/>
              </a:rPr>
              <a:t>trébucher</a:t>
            </a:r>
            <a:r>
              <a:rPr lang="fr-LU" sz="2000" i="1" dirty="0">
                <a:solidFill>
                  <a:schemeClr val="tx1"/>
                </a:solidFill>
                <a:latin typeface="+mj-lt"/>
              </a:rPr>
              <a:t> un chercheur et amener à d’étonnants </a:t>
            </a:r>
            <a:r>
              <a:rPr lang="fr-LU" sz="2000" b="1" i="1" dirty="0">
                <a:solidFill>
                  <a:schemeClr val="tx1"/>
                </a:solidFill>
                <a:latin typeface="+mj-lt"/>
              </a:rPr>
              <a:t>contre-sens</a:t>
            </a:r>
            <a:r>
              <a:rPr lang="fr-LU" sz="2000" i="1" dirty="0">
                <a:solidFill>
                  <a:schemeClr val="tx1"/>
                </a:solidFill>
                <a:latin typeface="+mj-lt"/>
              </a:rPr>
              <a:t> » (Louis le Guillou) </a:t>
            </a:r>
            <a:endParaRPr lang="en-US" sz="2000" i="1" dirty="0">
              <a:solidFill>
                <a:schemeClr val="tx1"/>
              </a:solidFill>
              <a:latin typeface="+mj-lt"/>
            </a:endParaRPr>
          </a:p>
          <a:p>
            <a:pPr marL="252095" algn="just">
              <a:lnSpc>
                <a:spcPct val="107000"/>
              </a:lnSpc>
              <a:spcAft>
                <a:spcPts val="800"/>
              </a:spcAft>
            </a:pPr>
            <a:r>
              <a:rPr lang="en-US" sz="2000" i="1" dirty="0">
                <a:solidFill>
                  <a:schemeClr val="tx1"/>
                </a:solidFill>
                <a:latin typeface="+mj-lt"/>
              </a:rPr>
              <a:t>“The letter is a </a:t>
            </a:r>
            <a:r>
              <a:rPr lang="en-US" sz="2000" i="1" dirty="0">
                <a:solidFill>
                  <a:schemeClr val="tx1">
                    <a:lumMod val="50000"/>
                    <a:lumOff val="50000"/>
                  </a:schemeClr>
                </a:solidFill>
                <a:latin typeface="+mj-lt"/>
              </a:rPr>
              <a:t>uniquely compelling object of enquiry</a:t>
            </a:r>
            <a:r>
              <a:rPr lang="en-US" sz="2000" i="1" dirty="0">
                <a:solidFill>
                  <a:schemeClr val="tx1"/>
                </a:solidFill>
                <a:latin typeface="+mj-lt"/>
              </a:rPr>
              <a:t>, exerting a </a:t>
            </a:r>
            <a:r>
              <a:rPr lang="en-US" sz="2000" b="1" i="1" dirty="0">
                <a:solidFill>
                  <a:schemeClr val="tx1"/>
                </a:solidFill>
                <a:latin typeface="+mj-lt"/>
              </a:rPr>
              <a:t>powerful hold over the scholar </a:t>
            </a:r>
            <a:r>
              <a:rPr lang="en-US" sz="2000" i="1" dirty="0">
                <a:solidFill>
                  <a:schemeClr val="tx1"/>
                </a:solidFill>
                <a:latin typeface="+mj-lt"/>
              </a:rPr>
              <a:t>who would investigate the cultures of the past.” </a:t>
            </a:r>
            <a:r>
              <a:rPr lang="fr-LU" sz="2000" i="1" dirty="0">
                <a:solidFill>
                  <a:schemeClr val="tx1"/>
                </a:solidFill>
                <a:latin typeface="+mj-lt"/>
              </a:rPr>
              <a:t>(James Daybell) </a:t>
            </a:r>
          </a:p>
          <a:p>
            <a:pPr marL="23495" indent="0" algn="just">
              <a:lnSpc>
                <a:spcPct val="107000"/>
              </a:lnSpc>
              <a:spcAft>
                <a:spcPts val="800"/>
              </a:spcAft>
              <a:buNone/>
            </a:pPr>
            <a:endParaRPr lang="fr-LU" sz="2000" i="1" dirty="0">
              <a:solidFill>
                <a:schemeClr val="tx1"/>
              </a:solidFill>
              <a:latin typeface="+mj-lt"/>
            </a:endParaRPr>
          </a:p>
          <a:p>
            <a:pPr marL="23495" indent="0" algn="just">
              <a:lnSpc>
                <a:spcPct val="107000"/>
              </a:lnSpc>
              <a:spcAft>
                <a:spcPts val="800"/>
              </a:spcAft>
              <a:buNone/>
            </a:pPr>
            <a:endParaRPr lang="en-US" sz="2000" i="1" dirty="0">
              <a:solidFill>
                <a:schemeClr val="tx1"/>
              </a:solidFill>
              <a:latin typeface="+mj-lt"/>
            </a:endParaRPr>
          </a:p>
          <a:p>
            <a:pPr marL="0" indent="0">
              <a:buNone/>
            </a:pPr>
            <a:endParaRPr lang="en-US" dirty="0"/>
          </a:p>
        </p:txBody>
      </p:sp>
      <p:sp>
        <p:nvSpPr>
          <p:cNvPr id="5" name="Titre 4">
            <a:extLst>
              <a:ext uri="{FF2B5EF4-FFF2-40B4-BE49-F238E27FC236}">
                <a16:creationId xmlns:a16="http://schemas.microsoft.com/office/drawing/2014/main" id="{C68E3E4A-FE86-A325-15E6-4F6057F497B4}"/>
              </a:ext>
            </a:extLst>
          </p:cNvPr>
          <p:cNvSpPr>
            <a:spLocks noGrp="1"/>
          </p:cNvSpPr>
          <p:nvPr>
            <p:ph type="title"/>
          </p:nvPr>
        </p:nvSpPr>
        <p:spPr>
          <a:xfrm>
            <a:off x="2231134" y="361011"/>
            <a:ext cx="7729728" cy="801965"/>
          </a:xfrm>
        </p:spPr>
        <p:txBody>
          <a:bodyPr/>
          <a:lstStyle/>
          <a:p>
            <a:r>
              <a:rPr lang="fr-LU" dirty="0"/>
              <a:t>Le dangereux prisme de la lettre</a:t>
            </a:r>
            <a:endParaRPr lang="en-US" dirty="0"/>
          </a:p>
        </p:txBody>
      </p:sp>
      <p:sp>
        <p:nvSpPr>
          <p:cNvPr id="13" name="Rectangle 12">
            <a:extLst>
              <a:ext uri="{FF2B5EF4-FFF2-40B4-BE49-F238E27FC236}">
                <a16:creationId xmlns:a16="http://schemas.microsoft.com/office/drawing/2014/main" id="{0AE1BFA0-4C64-F19B-D314-0AD405548D08}"/>
              </a:ext>
            </a:extLst>
          </p:cNvPr>
          <p:cNvSpPr/>
          <p:nvPr/>
        </p:nvSpPr>
        <p:spPr>
          <a:xfrm>
            <a:off x="3552544" y="4780508"/>
            <a:ext cx="5086905" cy="1200329"/>
          </a:xfrm>
          <a:prstGeom prst="rect">
            <a:avLst/>
          </a:prstGeom>
          <a:ln w="28575">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dirty="0"/>
          </a:p>
        </p:txBody>
      </p:sp>
      <p:sp>
        <p:nvSpPr>
          <p:cNvPr id="14" name="ZoneTexte 13">
            <a:extLst>
              <a:ext uri="{FF2B5EF4-FFF2-40B4-BE49-F238E27FC236}">
                <a16:creationId xmlns:a16="http://schemas.microsoft.com/office/drawing/2014/main" id="{D9C23E62-C164-0228-599A-09B05AB4E102}"/>
              </a:ext>
            </a:extLst>
          </p:cNvPr>
          <p:cNvSpPr txBox="1"/>
          <p:nvPr/>
        </p:nvSpPr>
        <p:spPr>
          <a:xfrm>
            <a:off x="3756731" y="4780508"/>
            <a:ext cx="4882718" cy="1754326"/>
          </a:xfrm>
          <a:prstGeom prst="rect">
            <a:avLst/>
          </a:prstGeom>
          <a:noFill/>
        </p:spPr>
        <p:txBody>
          <a:bodyPr wrap="square" rtlCol="0">
            <a:spAutoFit/>
          </a:bodyPr>
          <a:lstStyle/>
          <a:p>
            <a:pPr marL="285750" indent="-285750">
              <a:buFont typeface="Wingdings" panose="05000000000000000000" pitchFamily="2" charset="2"/>
              <a:buChar char="§"/>
            </a:pPr>
            <a:r>
              <a:rPr lang="fr-LU" dirty="0"/>
              <a:t>Nécessaire confrontation avec la source </a:t>
            </a:r>
          </a:p>
          <a:p>
            <a:pPr marL="285750" indent="-285750">
              <a:buFont typeface="Wingdings" panose="05000000000000000000" pitchFamily="2" charset="2"/>
              <a:buChar char="§"/>
            </a:pPr>
            <a:r>
              <a:rPr lang="fr-LU" dirty="0"/>
              <a:t>Appropriation personnelle : « lecture par les filtres »</a:t>
            </a:r>
          </a:p>
          <a:p>
            <a:pPr marL="285750" indent="-285750">
              <a:buFont typeface="Wingdings" panose="05000000000000000000" pitchFamily="2" charset="2"/>
              <a:buChar char="§"/>
            </a:pPr>
            <a:r>
              <a:rPr lang="fr-LU" dirty="0"/>
              <a:t>Spécificités de Marie de Hongrie</a:t>
            </a:r>
          </a:p>
          <a:p>
            <a:endParaRPr lang="en-US" dirty="0"/>
          </a:p>
          <a:p>
            <a:endParaRPr lang="en-US" dirty="0"/>
          </a:p>
        </p:txBody>
      </p:sp>
    </p:spTree>
    <p:extLst>
      <p:ext uri="{BB962C8B-B14F-4D97-AF65-F5344CB8AC3E}">
        <p14:creationId xmlns:p14="http://schemas.microsoft.com/office/powerpoint/2010/main" val="863729769"/>
      </p:ext>
    </p:extLst>
  </p:cSld>
  <p:clrMapOvr>
    <a:masterClrMapping/>
  </p:clrMapOvr>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Colis</Template>
  <TotalTime>4377</TotalTime>
  <Words>2780</Words>
  <Application>Microsoft Office PowerPoint</Application>
  <PresentationFormat>Grand écran</PresentationFormat>
  <Paragraphs>234</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Century Schoolbook</vt:lpstr>
      <vt:lpstr>Gill Sans MT</vt:lpstr>
      <vt:lpstr>Wingdings</vt:lpstr>
      <vt:lpstr>Colis</vt:lpstr>
      <vt:lpstr>Présentation PowerPoint</vt:lpstr>
      <vt:lpstr>Présentation PowerPoint</vt:lpstr>
      <vt:lpstr>une régence ponctuée par la maladie et ses reliques documentaires </vt:lpstr>
      <vt:lpstr>Présentation PowerPoint</vt:lpstr>
      <vt:lpstr>Présentation PowerPoint</vt:lpstr>
      <vt:lpstr>Présentation PowerPoint</vt:lpstr>
      <vt:lpstr>Présentation PowerPoint</vt:lpstr>
      <vt:lpstr>L’inédit de la correspondance</vt:lpstr>
      <vt:lpstr>Le dangereux prisme de la lettre</vt:lpstr>
      <vt:lpstr>Présentation PowerPoint</vt:lpstr>
      <vt:lpstr>Le filtre matériel : matérialité Paléographie – diplomatique -  sigillographie</vt:lpstr>
      <vt:lpstr>Présentation PowerPoint</vt:lpstr>
      <vt:lpstr>FILTRE LINGUISTIQUE</vt:lpstr>
      <vt:lpstr>Filtre sociologique : genre et agency</vt:lpstr>
      <vt:lpstr>Filtre littéraire : rhétorique</vt:lpstr>
      <vt:lpstr>Filtre anthropologique : performance</vt:lpstr>
      <vt:lpstr>Filtre historique</vt:lpstr>
      <vt:lpstr>Présentation PowerPoint</vt:lpstr>
      <vt:lpstr>L’épisode maladif de l’année 1533</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Lison VERCAMMEN</dc:creator>
  <cp:lastModifiedBy>Lison VERCAMMEN</cp:lastModifiedBy>
  <cp:revision>33</cp:revision>
  <dcterms:created xsi:type="dcterms:W3CDTF">2023-06-30T23:43:21Z</dcterms:created>
  <dcterms:modified xsi:type="dcterms:W3CDTF">2023-10-08T18:18:39Z</dcterms:modified>
</cp:coreProperties>
</file>