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83" r:id="rId23"/>
    <p:sldId id="281" r:id="rId24"/>
    <p:sldId id="28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7" d="100"/>
          <a:sy n="67" d="100"/>
        </p:scale>
        <p:origin x="648" y="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DE927E-25D0-46D3-AA4B-9C1AA92D8D0F}" type="datetimeFigureOut">
              <a:rPr lang="en-US" smtClean="0"/>
              <a:t>4/10/2023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9D70D1-303F-4EB2-A602-589277204C2A}" type="slidenum">
              <a:rPr lang="en-US" smtClean="0"/>
              <a:t>‹#›</a:t>
            </a:fld>
            <a:endParaRPr lang="en-US"/>
          </a:p>
        </p:txBody>
      </p:sp>
    </p:spTree>
    <p:extLst>
      <p:ext uri="{BB962C8B-B14F-4D97-AF65-F5344CB8AC3E}">
        <p14:creationId xmlns:p14="http://schemas.microsoft.com/office/powerpoint/2010/main" val="3368010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EE9A2-C1B0-E333-EDCF-97BEB63A06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2725FF-C4CC-2EDB-E38B-D5A9BEC4C7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53E2EE-8D07-7915-2C29-216C18B2D627}"/>
              </a:ext>
            </a:extLst>
          </p:cNvPr>
          <p:cNvSpPr>
            <a:spLocks noGrp="1"/>
          </p:cNvSpPr>
          <p:nvPr>
            <p:ph type="dt" sz="half" idx="10"/>
          </p:nvPr>
        </p:nvSpPr>
        <p:spPr/>
        <p:txBody>
          <a:bodyPr/>
          <a:lstStyle/>
          <a:p>
            <a:fld id="{C1E95D54-EA4F-4434-8227-6A48B499B6AD}" type="datetime1">
              <a:rPr lang="en-US" smtClean="0"/>
              <a:t>4/10/2023</a:t>
            </a:fld>
            <a:endParaRPr lang="en-US"/>
          </a:p>
        </p:txBody>
      </p:sp>
      <p:sp>
        <p:nvSpPr>
          <p:cNvPr id="5" name="Footer Placeholder 4">
            <a:extLst>
              <a:ext uri="{FF2B5EF4-FFF2-40B4-BE49-F238E27FC236}">
                <a16:creationId xmlns:a16="http://schemas.microsoft.com/office/drawing/2014/main" id="{38496F9F-B1DF-30AC-2BE8-43C094720B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423B70-F06F-5A70-6645-FCD46A0D8462}"/>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2400526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915A1-47CA-0BD9-01BD-6D4E3B6692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0C6221-42B3-5A1D-12C2-5C93DFE9CDC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03DBC9-EFB4-6F71-8CA0-80538CF879E6}"/>
              </a:ext>
            </a:extLst>
          </p:cNvPr>
          <p:cNvSpPr>
            <a:spLocks noGrp="1"/>
          </p:cNvSpPr>
          <p:nvPr>
            <p:ph type="dt" sz="half" idx="10"/>
          </p:nvPr>
        </p:nvSpPr>
        <p:spPr/>
        <p:txBody>
          <a:bodyPr/>
          <a:lstStyle/>
          <a:p>
            <a:fld id="{DCAE847B-C10C-42A7-B6EE-61B28F364773}" type="datetime1">
              <a:rPr lang="en-US" smtClean="0"/>
              <a:t>4/10/2023</a:t>
            </a:fld>
            <a:endParaRPr lang="en-US"/>
          </a:p>
        </p:txBody>
      </p:sp>
      <p:sp>
        <p:nvSpPr>
          <p:cNvPr id="5" name="Footer Placeholder 4">
            <a:extLst>
              <a:ext uri="{FF2B5EF4-FFF2-40B4-BE49-F238E27FC236}">
                <a16:creationId xmlns:a16="http://schemas.microsoft.com/office/drawing/2014/main" id="{F31C22C7-F7F9-CF96-E6B7-97CE94C52A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0F4546-2AE7-E787-36E5-8A6524876320}"/>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2257407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90ED3D-6B9E-140B-1FFE-AA9548194F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382663-C28F-2D73-99DC-8D370801172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7B7096-3F93-944A-CD61-E9105C66839E}"/>
              </a:ext>
            </a:extLst>
          </p:cNvPr>
          <p:cNvSpPr>
            <a:spLocks noGrp="1"/>
          </p:cNvSpPr>
          <p:nvPr>
            <p:ph type="dt" sz="half" idx="10"/>
          </p:nvPr>
        </p:nvSpPr>
        <p:spPr/>
        <p:txBody>
          <a:bodyPr/>
          <a:lstStyle/>
          <a:p>
            <a:fld id="{3C858420-7708-4486-B608-D06E4CD02417}" type="datetime1">
              <a:rPr lang="en-US" smtClean="0"/>
              <a:t>4/10/2023</a:t>
            </a:fld>
            <a:endParaRPr lang="en-US"/>
          </a:p>
        </p:txBody>
      </p:sp>
      <p:sp>
        <p:nvSpPr>
          <p:cNvPr id="5" name="Footer Placeholder 4">
            <a:extLst>
              <a:ext uri="{FF2B5EF4-FFF2-40B4-BE49-F238E27FC236}">
                <a16:creationId xmlns:a16="http://schemas.microsoft.com/office/drawing/2014/main" id="{BE04B98C-0803-FCA7-705A-4E20990DAA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30E5EE-AE11-52E4-3BEF-D83E9517AE40}"/>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2384294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4F806-08B9-3654-C20F-9EBA7C385B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28D516-E9F1-6629-E638-2095895299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97B653-9B5C-EA8A-4C01-988D85E9FC1C}"/>
              </a:ext>
            </a:extLst>
          </p:cNvPr>
          <p:cNvSpPr>
            <a:spLocks noGrp="1"/>
          </p:cNvSpPr>
          <p:nvPr>
            <p:ph type="dt" sz="half" idx="10"/>
          </p:nvPr>
        </p:nvSpPr>
        <p:spPr/>
        <p:txBody>
          <a:bodyPr/>
          <a:lstStyle/>
          <a:p>
            <a:fld id="{C0FC66AA-6E0B-4736-B866-A5B6960183A8}" type="datetime1">
              <a:rPr lang="en-US" smtClean="0"/>
              <a:t>4/10/2023</a:t>
            </a:fld>
            <a:endParaRPr lang="en-US"/>
          </a:p>
        </p:txBody>
      </p:sp>
      <p:sp>
        <p:nvSpPr>
          <p:cNvPr id="5" name="Footer Placeholder 4">
            <a:extLst>
              <a:ext uri="{FF2B5EF4-FFF2-40B4-BE49-F238E27FC236}">
                <a16:creationId xmlns:a16="http://schemas.microsoft.com/office/drawing/2014/main" id="{2F5E8E68-9E26-0091-6DE3-06419EC09F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CBD344-64BD-C1C6-92E8-93B5AD1FA098}"/>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825240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6224-A124-07CA-44AD-62F945A315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3649B1B-5487-2F46-E594-63FCAB4FCE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38DA57-4CE1-001D-3919-487992C26C60}"/>
              </a:ext>
            </a:extLst>
          </p:cNvPr>
          <p:cNvSpPr>
            <a:spLocks noGrp="1"/>
          </p:cNvSpPr>
          <p:nvPr>
            <p:ph type="dt" sz="half" idx="10"/>
          </p:nvPr>
        </p:nvSpPr>
        <p:spPr/>
        <p:txBody>
          <a:bodyPr/>
          <a:lstStyle/>
          <a:p>
            <a:fld id="{B0E49637-0DF2-4E1A-A096-74081F1EA7AD}" type="datetime1">
              <a:rPr lang="en-US" smtClean="0"/>
              <a:t>4/10/2023</a:t>
            </a:fld>
            <a:endParaRPr lang="en-US"/>
          </a:p>
        </p:txBody>
      </p:sp>
      <p:sp>
        <p:nvSpPr>
          <p:cNvPr id="5" name="Footer Placeholder 4">
            <a:extLst>
              <a:ext uri="{FF2B5EF4-FFF2-40B4-BE49-F238E27FC236}">
                <a16:creationId xmlns:a16="http://schemas.microsoft.com/office/drawing/2014/main" id="{15331D2F-95B8-BAE3-8AA7-9DD9F6C9E9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6BEFE-B152-D69C-D43E-44A1A3FADA8C}"/>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3860215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81510-6E78-FD61-F661-81A361E19A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0AE8D5-F73A-960A-984E-AABDDF88A5D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14CEBD-E7E2-988B-CB4A-0C8D8B8658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32F52E-49B0-D042-1D55-2BF759BD803F}"/>
              </a:ext>
            </a:extLst>
          </p:cNvPr>
          <p:cNvSpPr>
            <a:spLocks noGrp="1"/>
          </p:cNvSpPr>
          <p:nvPr>
            <p:ph type="dt" sz="half" idx="10"/>
          </p:nvPr>
        </p:nvSpPr>
        <p:spPr/>
        <p:txBody>
          <a:bodyPr/>
          <a:lstStyle/>
          <a:p>
            <a:fld id="{0DB328A1-44BD-44E2-B56A-2D6CF283BB1C}" type="datetime1">
              <a:rPr lang="en-US" smtClean="0"/>
              <a:t>4/10/2023</a:t>
            </a:fld>
            <a:endParaRPr lang="en-US"/>
          </a:p>
        </p:txBody>
      </p:sp>
      <p:sp>
        <p:nvSpPr>
          <p:cNvPr id="6" name="Footer Placeholder 5">
            <a:extLst>
              <a:ext uri="{FF2B5EF4-FFF2-40B4-BE49-F238E27FC236}">
                <a16:creationId xmlns:a16="http://schemas.microsoft.com/office/drawing/2014/main" id="{4C0E3311-A8C7-DE06-3EA7-74A4673303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4DEA79-C55D-0832-68BF-F2C316E087F5}"/>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1533246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78738-995B-BA2B-7D3C-0E4827189D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AB8C6D-C854-0384-EFF3-D9F1FB1B9F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A7147A-6F54-09D1-0CFD-88C2088636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66B90E-1108-8424-86F4-C73910888F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700D7B-8B83-1331-4CB2-AC75BE0745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5B0B96-A697-8D75-4C75-CF58C011E0D3}"/>
              </a:ext>
            </a:extLst>
          </p:cNvPr>
          <p:cNvSpPr>
            <a:spLocks noGrp="1"/>
          </p:cNvSpPr>
          <p:nvPr>
            <p:ph type="dt" sz="half" idx="10"/>
          </p:nvPr>
        </p:nvSpPr>
        <p:spPr/>
        <p:txBody>
          <a:bodyPr/>
          <a:lstStyle/>
          <a:p>
            <a:fld id="{5ECF4310-61DE-419B-A273-6198A8B15B83}" type="datetime1">
              <a:rPr lang="en-US" smtClean="0"/>
              <a:t>4/10/2023</a:t>
            </a:fld>
            <a:endParaRPr lang="en-US"/>
          </a:p>
        </p:txBody>
      </p:sp>
      <p:sp>
        <p:nvSpPr>
          <p:cNvPr id="8" name="Footer Placeholder 7">
            <a:extLst>
              <a:ext uri="{FF2B5EF4-FFF2-40B4-BE49-F238E27FC236}">
                <a16:creationId xmlns:a16="http://schemas.microsoft.com/office/drawing/2014/main" id="{BB96339A-7ADC-E111-CE44-38FC5FCEA4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EF84D4-E53B-715A-B43E-E773107A094F}"/>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4236724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36AB2-E1BC-047F-3053-2741C09BF4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8DA488-928B-D8B9-13E9-58101E350236}"/>
              </a:ext>
            </a:extLst>
          </p:cNvPr>
          <p:cNvSpPr>
            <a:spLocks noGrp="1"/>
          </p:cNvSpPr>
          <p:nvPr>
            <p:ph type="dt" sz="half" idx="10"/>
          </p:nvPr>
        </p:nvSpPr>
        <p:spPr/>
        <p:txBody>
          <a:bodyPr/>
          <a:lstStyle/>
          <a:p>
            <a:fld id="{0A730299-0088-4A78-9B66-B6451ABB73DC}" type="datetime1">
              <a:rPr lang="en-US" smtClean="0"/>
              <a:t>4/10/2023</a:t>
            </a:fld>
            <a:endParaRPr lang="en-US"/>
          </a:p>
        </p:txBody>
      </p:sp>
      <p:sp>
        <p:nvSpPr>
          <p:cNvPr id="4" name="Footer Placeholder 3">
            <a:extLst>
              <a:ext uri="{FF2B5EF4-FFF2-40B4-BE49-F238E27FC236}">
                <a16:creationId xmlns:a16="http://schemas.microsoft.com/office/drawing/2014/main" id="{6EEC7941-937D-38BF-92E8-9CE2E4E5921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885984-10D6-4D3C-CC03-AF1DC30472DE}"/>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693956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151F9D-DA9C-3ACF-D2D4-FAAA81A40CF5}"/>
              </a:ext>
            </a:extLst>
          </p:cNvPr>
          <p:cNvSpPr>
            <a:spLocks noGrp="1"/>
          </p:cNvSpPr>
          <p:nvPr>
            <p:ph type="dt" sz="half" idx="10"/>
          </p:nvPr>
        </p:nvSpPr>
        <p:spPr/>
        <p:txBody>
          <a:bodyPr/>
          <a:lstStyle/>
          <a:p>
            <a:fld id="{6C5E7C1B-ED4D-48AC-99BE-9AE599B80425}" type="datetime1">
              <a:rPr lang="en-US" smtClean="0"/>
              <a:t>4/10/2023</a:t>
            </a:fld>
            <a:endParaRPr lang="en-US"/>
          </a:p>
        </p:txBody>
      </p:sp>
      <p:sp>
        <p:nvSpPr>
          <p:cNvPr id="3" name="Footer Placeholder 2">
            <a:extLst>
              <a:ext uri="{FF2B5EF4-FFF2-40B4-BE49-F238E27FC236}">
                <a16:creationId xmlns:a16="http://schemas.microsoft.com/office/drawing/2014/main" id="{4A2D62C4-3357-B7FE-42D9-24900E1AFC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C966B4-5FCC-1A3F-D4DE-3A8AB78B9166}"/>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2909204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2678B-D3DE-E921-2DE1-AA9589A4F1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FE85BD-59A5-2179-ACFF-5E7D0624A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A79FAFE-FAE5-5CE5-8478-4CD14D5BAD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65CD36-C86C-4A53-B6EB-4FA8B182D2F6}"/>
              </a:ext>
            </a:extLst>
          </p:cNvPr>
          <p:cNvSpPr>
            <a:spLocks noGrp="1"/>
          </p:cNvSpPr>
          <p:nvPr>
            <p:ph type="dt" sz="half" idx="10"/>
          </p:nvPr>
        </p:nvSpPr>
        <p:spPr/>
        <p:txBody>
          <a:bodyPr/>
          <a:lstStyle/>
          <a:p>
            <a:fld id="{D8515AEA-1664-4A04-9AEC-119CB9B157C4}" type="datetime1">
              <a:rPr lang="en-US" smtClean="0"/>
              <a:t>4/10/2023</a:t>
            </a:fld>
            <a:endParaRPr lang="en-US"/>
          </a:p>
        </p:txBody>
      </p:sp>
      <p:sp>
        <p:nvSpPr>
          <p:cNvPr id="6" name="Footer Placeholder 5">
            <a:extLst>
              <a:ext uri="{FF2B5EF4-FFF2-40B4-BE49-F238E27FC236}">
                <a16:creationId xmlns:a16="http://schemas.microsoft.com/office/drawing/2014/main" id="{524BEF8F-0571-62B0-C33C-1BADB5DBA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D3A698-5ED3-9103-CB31-82601AC24213}"/>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3478430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2EF82-2612-3E79-F7EA-A6FA1E7DF7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081EB-1A2D-F42E-D589-1F5F0FFE5F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1342F1-9678-8B8E-1D60-1CB13051E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7D1BA3-0D1A-7B50-99DD-9315F9629B71}"/>
              </a:ext>
            </a:extLst>
          </p:cNvPr>
          <p:cNvSpPr>
            <a:spLocks noGrp="1"/>
          </p:cNvSpPr>
          <p:nvPr>
            <p:ph type="dt" sz="half" idx="10"/>
          </p:nvPr>
        </p:nvSpPr>
        <p:spPr/>
        <p:txBody>
          <a:bodyPr/>
          <a:lstStyle/>
          <a:p>
            <a:fld id="{1CEB4CCE-7167-460F-AC6C-A81BB50B2F2D}" type="datetime1">
              <a:rPr lang="en-US" smtClean="0"/>
              <a:t>4/10/2023</a:t>
            </a:fld>
            <a:endParaRPr lang="en-US"/>
          </a:p>
        </p:txBody>
      </p:sp>
      <p:sp>
        <p:nvSpPr>
          <p:cNvPr id="6" name="Footer Placeholder 5">
            <a:extLst>
              <a:ext uri="{FF2B5EF4-FFF2-40B4-BE49-F238E27FC236}">
                <a16:creationId xmlns:a16="http://schemas.microsoft.com/office/drawing/2014/main" id="{8311B9C5-E60D-7ADD-DBB7-653B399328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956F17D-E3A4-51CF-D8F3-CCB7BFE288B4}"/>
              </a:ext>
            </a:extLst>
          </p:cNvPr>
          <p:cNvSpPr>
            <a:spLocks noGrp="1"/>
          </p:cNvSpPr>
          <p:nvPr>
            <p:ph type="sldNum" sz="quarter" idx="12"/>
          </p:nvPr>
        </p:nvSpPr>
        <p:spPr/>
        <p:txBody>
          <a:bodyPr/>
          <a:lstStyle/>
          <a:p>
            <a:fld id="{89325E60-FB16-4C8A-8003-270D96C34BE3}" type="slidenum">
              <a:rPr lang="en-US" smtClean="0"/>
              <a:t>‹#›</a:t>
            </a:fld>
            <a:endParaRPr lang="en-US"/>
          </a:p>
        </p:txBody>
      </p:sp>
    </p:spTree>
    <p:extLst>
      <p:ext uri="{BB962C8B-B14F-4D97-AF65-F5344CB8AC3E}">
        <p14:creationId xmlns:p14="http://schemas.microsoft.com/office/powerpoint/2010/main" val="462407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3E7295-1BE9-C9FE-84C6-39D9F4E5ED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6A66AA1-BF50-8355-7E3C-56BDEB7978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DFBC9A-D638-ABD3-134F-628B4C5389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1A491-B22C-488B-B25D-9406CFFD31AE}" type="datetime1">
              <a:rPr lang="en-US" smtClean="0"/>
              <a:t>4/10/2023</a:t>
            </a:fld>
            <a:endParaRPr lang="en-US"/>
          </a:p>
        </p:txBody>
      </p:sp>
      <p:sp>
        <p:nvSpPr>
          <p:cNvPr id="5" name="Footer Placeholder 4">
            <a:extLst>
              <a:ext uri="{FF2B5EF4-FFF2-40B4-BE49-F238E27FC236}">
                <a16:creationId xmlns:a16="http://schemas.microsoft.com/office/drawing/2014/main" id="{7A3A39DF-FC0A-5F18-F140-49DEBEFA7A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9FCF441-55F5-AB6F-C961-633FD1CBE0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25E60-FB16-4C8A-8003-270D96C34BE3}" type="slidenum">
              <a:rPr lang="en-US" smtClean="0"/>
              <a:t>‹#›</a:t>
            </a:fld>
            <a:endParaRPr lang="en-US"/>
          </a:p>
        </p:txBody>
      </p:sp>
    </p:spTree>
    <p:extLst>
      <p:ext uri="{BB962C8B-B14F-4D97-AF65-F5344CB8AC3E}">
        <p14:creationId xmlns:p14="http://schemas.microsoft.com/office/powerpoint/2010/main" val="4211840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83F4-CBAC-E159-7335-C67253BAECDC}"/>
              </a:ext>
            </a:extLst>
          </p:cNvPr>
          <p:cNvSpPr>
            <a:spLocks noGrp="1"/>
          </p:cNvSpPr>
          <p:nvPr>
            <p:ph type="ctrTitle"/>
          </p:nvPr>
        </p:nvSpPr>
        <p:spPr>
          <a:xfrm>
            <a:off x="1457325" y="-273420"/>
            <a:ext cx="9144000" cy="2387600"/>
          </a:xfrm>
        </p:spPr>
        <p:txBody>
          <a:bodyPr>
            <a:noAutofit/>
          </a:bodyPr>
          <a:lstStyle/>
          <a:p>
            <a:r>
              <a:rPr lang="en-US" sz="3200" b="1" dirty="0"/>
              <a:t>Conditional on the Environment? The Contextual Embeddedness of Age, Health, and Socioeconomic Status as Predictors of Remote Work among Older Europeans through the COVID-19 Pandemic</a:t>
            </a:r>
          </a:p>
        </p:txBody>
      </p:sp>
      <p:sp>
        <p:nvSpPr>
          <p:cNvPr id="3" name="Subtitle 2">
            <a:extLst>
              <a:ext uri="{FF2B5EF4-FFF2-40B4-BE49-F238E27FC236}">
                <a16:creationId xmlns:a16="http://schemas.microsoft.com/office/drawing/2014/main" id="{84E486C8-D6BA-BA3F-D953-2F8D27EFF0AD}"/>
              </a:ext>
            </a:extLst>
          </p:cNvPr>
          <p:cNvSpPr>
            <a:spLocks noGrp="1"/>
          </p:cNvSpPr>
          <p:nvPr>
            <p:ph type="subTitle" idx="1"/>
          </p:nvPr>
        </p:nvSpPr>
        <p:spPr>
          <a:xfrm>
            <a:off x="1457325" y="2235200"/>
            <a:ext cx="9144000" cy="2838450"/>
          </a:xfrm>
        </p:spPr>
        <p:txBody>
          <a:bodyPr>
            <a:normAutofit fontScale="62500" lnSpcReduction="20000"/>
          </a:bodyPr>
          <a:lstStyle/>
          <a:p>
            <a:r>
              <a:rPr lang="en-US" sz="3300" dirty="0"/>
              <a:t>Jason </a:t>
            </a:r>
            <a:r>
              <a:rPr lang="en-US" sz="3300" dirty="0" err="1"/>
              <a:t>Settels</a:t>
            </a:r>
            <a:r>
              <a:rPr lang="en-US" sz="3300" dirty="0"/>
              <a:t>, PhD </a:t>
            </a:r>
          </a:p>
          <a:p>
            <a:r>
              <a:rPr lang="en-US" sz="3300" dirty="0"/>
              <a:t>Postdoctoral Researcher </a:t>
            </a:r>
          </a:p>
          <a:p>
            <a:r>
              <a:rPr lang="en-US" sz="3300" dirty="0"/>
              <a:t>Department of Social Sciences </a:t>
            </a:r>
          </a:p>
          <a:p>
            <a:r>
              <a:rPr lang="en-US" sz="3300" dirty="0"/>
              <a:t>Institute for Research on Socio-Economic Inequality</a:t>
            </a:r>
          </a:p>
          <a:p>
            <a:r>
              <a:rPr lang="en-US" sz="3300" dirty="0"/>
              <a:t>University of Luxembourg </a:t>
            </a:r>
          </a:p>
          <a:p>
            <a:r>
              <a:rPr lang="en-US" sz="3300" dirty="0"/>
              <a:t>Population Association of America 2023 Annual Meeting</a:t>
            </a:r>
          </a:p>
          <a:p>
            <a:r>
              <a:rPr lang="en-US" sz="3300" dirty="0"/>
              <a:t>April 14</a:t>
            </a:r>
            <a:r>
              <a:rPr lang="en-US" sz="3300" baseline="30000" dirty="0"/>
              <a:t>th</a:t>
            </a:r>
            <a:r>
              <a:rPr lang="en-US" sz="3300" dirty="0"/>
              <a:t>, 2023</a:t>
            </a:r>
          </a:p>
          <a:p>
            <a:r>
              <a:rPr lang="fr-LU" sz="3300" dirty="0"/>
              <a:t>jason.settels@uni.lu</a:t>
            </a:r>
          </a:p>
          <a:p>
            <a:endParaRPr lang="en-US" dirty="0"/>
          </a:p>
          <a:p>
            <a:endParaRPr lang="en-US" dirty="0"/>
          </a:p>
        </p:txBody>
      </p:sp>
      <p:pic>
        <p:nvPicPr>
          <p:cNvPr id="4" name="Picture 3">
            <a:extLst>
              <a:ext uri="{FF2B5EF4-FFF2-40B4-BE49-F238E27FC236}">
                <a16:creationId xmlns:a16="http://schemas.microsoft.com/office/drawing/2014/main" id="{90722B9D-4C7B-4D89-D030-D47347BC47C0}"/>
              </a:ext>
            </a:extLst>
          </p:cNvPr>
          <p:cNvPicPr>
            <a:picLocks noChangeAspect="1"/>
          </p:cNvPicPr>
          <p:nvPr/>
        </p:nvPicPr>
        <p:blipFill rotWithShape="1">
          <a:blip r:embed="rId2"/>
          <a:srcRect t="8716" b="11927"/>
          <a:stretch/>
        </p:blipFill>
        <p:spPr>
          <a:xfrm>
            <a:off x="0" y="5073650"/>
            <a:ext cx="6483588" cy="1647825"/>
          </a:xfrm>
          <a:prstGeom prst="rect">
            <a:avLst/>
          </a:prstGeom>
        </p:spPr>
      </p:pic>
      <p:sp>
        <p:nvSpPr>
          <p:cNvPr id="5" name="Slide Number Placeholder 4">
            <a:extLst>
              <a:ext uri="{FF2B5EF4-FFF2-40B4-BE49-F238E27FC236}">
                <a16:creationId xmlns:a16="http://schemas.microsoft.com/office/drawing/2014/main" id="{13104ED4-8DB3-FBBA-6DC0-7C0BDBB0E655}"/>
              </a:ext>
            </a:extLst>
          </p:cNvPr>
          <p:cNvSpPr>
            <a:spLocks noGrp="1"/>
          </p:cNvSpPr>
          <p:nvPr>
            <p:ph type="sldNum" sz="quarter" idx="12"/>
          </p:nvPr>
        </p:nvSpPr>
        <p:spPr/>
        <p:txBody>
          <a:bodyPr/>
          <a:lstStyle/>
          <a:p>
            <a:fld id="{89325E60-FB16-4C8A-8003-270D96C34BE3}" type="slidenum">
              <a:rPr lang="en-US" smtClean="0"/>
              <a:t>1</a:t>
            </a:fld>
            <a:endParaRPr lang="en-US"/>
          </a:p>
        </p:txBody>
      </p:sp>
      <p:pic>
        <p:nvPicPr>
          <p:cNvPr id="6" name="Picture 5">
            <a:extLst>
              <a:ext uri="{FF2B5EF4-FFF2-40B4-BE49-F238E27FC236}">
                <a16:creationId xmlns:a16="http://schemas.microsoft.com/office/drawing/2014/main" id="{AE1F56E8-FE5D-4509-7DBF-678E2ABCCB57}"/>
              </a:ext>
            </a:extLst>
          </p:cNvPr>
          <p:cNvPicPr>
            <a:picLocks noChangeAspect="1"/>
          </p:cNvPicPr>
          <p:nvPr/>
        </p:nvPicPr>
        <p:blipFill rotWithShape="1">
          <a:blip r:embed="rId3"/>
          <a:srcRect b="9504"/>
          <a:stretch/>
        </p:blipFill>
        <p:spPr>
          <a:xfrm>
            <a:off x="7593251" y="4354514"/>
            <a:ext cx="3993912" cy="2405182"/>
          </a:xfrm>
          <a:prstGeom prst="rect">
            <a:avLst/>
          </a:prstGeom>
        </p:spPr>
      </p:pic>
    </p:spTree>
    <p:extLst>
      <p:ext uri="{BB962C8B-B14F-4D97-AF65-F5344CB8AC3E}">
        <p14:creationId xmlns:p14="http://schemas.microsoft.com/office/powerpoint/2010/main" val="880052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0722F-3B73-1787-6322-A09059EABB16}"/>
              </a:ext>
            </a:extLst>
          </p:cNvPr>
          <p:cNvSpPr>
            <a:spLocks noGrp="1"/>
          </p:cNvSpPr>
          <p:nvPr>
            <p:ph type="title"/>
          </p:nvPr>
        </p:nvSpPr>
        <p:spPr>
          <a:xfrm>
            <a:off x="47625" y="46037"/>
            <a:ext cx="2347913" cy="887413"/>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85E79421-38A0-5DDA-9092-32158A3FE5C4}"/>
              </a:ext>
            </a:extLst>
          </p:cNvPr>
          <p:cNvSpPr>
            <a:spLocks noGrp="1"/>
          </p:cNvSpPr>
          <p:nvPr>
            <p:ph idx="1"/>
          </p:nvPr>
        </p:nvSpPr>
        <p:spPr>
          <a:xfrm>
            <a:off x="128587" y="941388"/>
            <a:ext cx="11934825" cy="5916612"/>
          </a:xfrm>
        </p:spPr>
        <p:txBody>
          <a:bodyPr/>
          <a:lstStyle/>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sng"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sng" strike="noStrike" kern="1200" cap="none" spc="0" normalizeH="0" baseline="0" noProof="0" dirty="0">
                <a:ln>
                  <a:noFill/>
                </a:ln>
                <a:solidFill>
                  <a:prstClr val="black"/>
                </a:solidFill>
                <a:effectLst/>
                <a:uLnTx/>
                <a:uFillTx/>
                <a:latin typeface="Calibri" panose="020F0502020204030204"/>
                <a:ea typeface="+mn-ea"/>
                <a:cs typeface="+mn-cs"/>
              </a:rPr>
              <a:t>Independent variables, country-level</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2286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-Digital Economy and Society Index (DESI), year 2020,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prstClr val="black"/>
                </a:solidFill>
                <a:latin typeface="Calibri" panose="020F0502020204030204"/>
              </a:rPr>
              <a: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(European Commission 2021)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prstClr val="black"/>
                </a:solidFill>
                <a:latin typeface="Calibri" panose="020F0502020204030204"/>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solidFill>
                  <a:prstClr val="black"/>
                </a:solidFill>
                <a:latin typeface="Calibri" panose="020F0502020204030204"/>
              </a:rPr>
              <a:t>-stringency index (Our World in Data 2021)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prstClr val="black"/>
                </a:solidFill>
                <a:latin typeface="Calibri" panose="020F0502020204030204"/>
              </a:rPr>
              <a:t>                                            -excess mortality (EM) p-scores (</a:t>
            </a:r>
            <a:r>
              <a:rPr lang="en-US" dirty="0" err="1">
                <a:solidFill>
                  <a:prstClr val="black"/>
                </a:solidFill>
                <a:latin typeface="Calibri" panose="020F0502020204030204"/>
              </a:rPr>
              <a:t>Karlinsky</a:t>
            </a:r>
            <a:r>
              <a:rPr lang="en-US" dirty="0">
                <a:solidFill>
                  <a:prstClr val="black"/>
                </a:solidFill>
                <a:latin typeface="Calibri" panose="020F0502020204030204"/>
              </a:rPr>
              <a:t> and Kobak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solidFill>
                  <a:prstClr val="black"/>
                </a:solidFill>
                <a:latin typeface="Calibri" panose="020F0502020204030204"/>
              </a:rPr>
              <a:t>                                             2021)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657600" lvl="8" indent="0">
              <a:lnSpc>
                <a:spcPct val="100000"/>
              </a:lnSpc>
              <a:spcBef>
                <a:spcPts val="0"/>
              </a:spcBef>
              <a:buNone/>
              <a:defRPr/>
            </a:pPr>
            <a:endParaRPr kumimoji="0" lang="en-US"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Slide Number Placeholder 3">
            <a:extLst>
              <a:ext uri="{FF2B5EF4-FFF2-40B4-BE49-F238E27FC236}">
                <a16:creationId xmlns:a16="http://schemas.microsoft.com/office/drawing/2014/main" id="{990C74F9-BFA6-8FC3-253F-A5DA84A293F4}"/>
              </a:ext>
            </a:extLst>
          </p:cNvPr>
          <p:cNvSpPr>
            <a:spLocks noGrp="1"/>
          </p:cNvSpPr>
          <p:nvPr>
            <p:ph type="sldNum" sz="quarter" idx="12"/>
          </p:nvPr>
        </p:nvSpPr>
        <p:spPr/>
        <p:txBody>
          <a:bodyPr/>
          <a:lstStyle/>
          <a:p>
            <a:fld id="{89325E60-FB16-4C8A-8003-270D96C34BE3}" type="slidenum">
              <a:rPr lang="en-US" smtClean="0"/>
              <a:t>10</a:t>
            </a:fld>
            <a:endParaRPr lang="en-US"/>
          </a:p>
        </p:txBody>
      </p:sp>
    </p:spTree>
    <p:extLst>
      <p:ext uri="{BB962C8B-B14F-4D97-AF65-F5344CB8AC3E}">
        <p14:creationId xmlns:p14="http://schemas.microsoft.com/office/powerpoint/2010/main" val="2546487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86026-CD6A-3B25-6FC8-BCB1E1D41211}"/>
              </a:ext>
            </a:extLst>
          </p:cNvPr>
          <p:cNvSpPr>
            <a:spLocks noGrp="1"/>
          </p:cNvSpPr>
          <p:nvPr>
            <p:ph type="title"/>
          </p:nvPr>
        </p:nvSpPr>
        <p:spPr>
          <a:xfrm>
            <a:off x="66675" y="55564"/>
            <a:ext cx="2271713" cy="825500"/>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C863F539-7446-92A9-20E2-5F87D1813EC3}"/>
              </a:ext>
            </a:extLst>
          </p:cNvPr>
          <p:cNvSpPr>
            <a:spLocks noGrp="1"/>
          </p:cNvSpPr>
          <p:nvPr>
            <p:ph idx="1"/>
          </p:nvPr>
        </p:nvSpPr>
        <p:spPr>
          <a:xfrm>
            <a:off x="161925" y="1162050"/>
            <a:ext cx="11868150" cy="5930900"/>
          </a:xfrm>
        </p:spPr>
        <p:txBody>
          <a:bodyPr>
            <a:normAutofit fontScale="25000" lnSpcReduction="20000"/>
          </a:bodyPr>
          <a:lstStyle/>
          <a:p>
            <a:r>
              <a:rPr lang="fr-LU" sz="11200" u="sng" dirty="0"/>
              <a:t>Control variables, </a:t>
            </a:r>
            <a:r>
              <a:rPr lang="fr-LU" sz="11200" u="sng" dirty="0" err="1"/>
              <a:t>individual-level</a:t>
            </a:r>
            <a:r>
              <a:rPr lang="fr-LU" sz="11200" dirty="0"/>
              <a:t>:</a:t>
            </a:r>
          </a:p>
          <a:p>
            <a:endParaRPr lang="fr-LU" sz="11200" dirty="0"/>
          </a:p>
          <a:p>
            <a:pPr marL="0" indent="0">
              <a:buNone/>
            </a:pPr>
            <a:r>
              <a:rPr lang="fr-LU" sz="11200" dirty="0"/>
              <a:t>                                     -</a:t>
            </a:r>
            <a:r>
              <a:rPr lang="fr-LU" sz="11200" dirty="0" err="1"/>
              <a:t>gender</a:t>
            </a:r>
            <a:r>
              <a:rPr lang="fr-LU" sz="11200" dirty="0"/>
              <a:t>   </a:t>
            </a:r>
          </a:p>
          <a:p>
            <a:pPr marL="0" indent="0">
              <a:buNone/>
            </a:pPr>
            <a:r>
              <a:rPr lang="fr-LU" sz="11200" dirty="0"/>
              <a:t>                                     -marital/</a:t>
            </a:r>
            <a:r>
              <a:rPr lang="fr-LU" sz="11200" dirty="0" err="1"/>
              <a:t>relationship</a:t>
            </a:r>
            <a:r>
              <a:rPr lang="fr-LU" sz="11200" dirty="0"/>
              <a:t> </a:t>
            </a:r>
            <a:r>
              <a:rPr lang="fr-LU" sz="11200" dirty="0" err="1"/>
              <a:t>circumstances</a:t>
            </a:r>
            <a:endParaRPr lang="fr-LU" sz="11200" dirty="0"/>
          </a:p>
          <a:p>
            <a:pPr marL="0" indent="0">
              <a:buNone/>
            </a:pPr>
            <a:r>
              <a:rPr lang="fr-LU" sz="11200" dirty="0"/>
              <a:t>                                     -parental </a:t>
            </a:r>
            <a:r>
              <a:rPr lang="fr-LU" sz="11200" dirty="0" err="1"/>
              <a:t>status</a:t>
            </a:r>
            <a:endParaRPr lang="fr-LU" sz="11200" dirty="0"/>
          </a:p>
          <a:p>
            <a:pPr marL="0" indent="0">
              <a:buNone/>
            </a:pPr>
            <a:r>
              <a:rPr lang="fr-LU" sz="11200" dirty="0"/>
              <a:t>                                     -self </a:t>
            </a:r>
            <a:r>
              <a:rPr lang="fr-LU" sz="11200" dirty="0" err="1"/>
              <a:t>having</a:t>
            </a:r>
            <a:r>
              <a:rPr lang="fr-LU" sz="11200" dirty="0"/>
              <a:t> been </a:t>
            </a:r>
            <a:r>
              <a:rPr lang="fr-LU" sz="11200" dirty="0" err="1"/>
              <a:t>infected</a:t>
            </a:r>
            <a:r>
              <a:rPr lang="fr-LU" sz="11200" dirty="0"/>
              <a:t> </a:t>
            </a:r>
            <a:r>
              <a:rPr lang="fr-LU" sz="11200" dirty="0" err="1"/>
              <a:t>with</a:t>
            </a:r>
            <a:r>
              <a:rPr lang="fr-LU" sz="11200" dirty="0"/>
              <a:t> COVID-19</a:t>
            </a:r>
          </a:p>
          <a:p>
            <a:pPr marL="0" indent="0">
              <a:buNone/>
            </a:pPr>
            <a:r>
              <a:rPr lang="fr-LU" sz="11200" dirty="0"/>
              <a:t>                                     -a close contact </a:t>
            </a:r>
            <a:r>
              <a:rPr lang="fr-LU" sz="11200" dirty="0" err="1"/>
              <a:t>having</a:t>
            </a:r>
            <a:r>
              <a:rPr lang="fr-LU" sz="11200" dirty="0"/>
              <a:t> been </a:t>
            </a:r>
            <a:r>
              <a:rPr lang="fr-LU" sz="11200" dirty="0" err="1"/>
              <a:t>infected</a:t>
            </a:r>
            <a:r>
              <a:rPr lang="fr-LU" sz="11200" dirty="0"/>
              <a:t> </a:t>
            </a:r>
            <a:r>
              <a:rPr lang="fr-LU" sz="11200" dirty="0" err="1"/>
              <a:t>with</a:t>
            </a:r>
            <a:r>
              <a:rPr lang="fr-LU" sz="11200" dirty="0"/>
              <a:t> COVID-19</a:t>
            </a:r>
          </a:p>
          <a:p>
            <a:pPr marL="0" indent="0">
              <a:buNone/>
            </a:pPr>
            <a:endParaRPr lang="fr-LU" sz="11200" dirty="0"/>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fr-LU" sz="11200" b="0" i="0" u="sng" strike="noStrike" kern="1200" cap="none" spc="0" normalizeH="0" baseline="0" noProof="0" dirty="0">
                <a:ln>
                  <a:noFill/>
                </a:ln>
                <a:solidFill>
                  <a:prstClr val="black"/>
                </a:solidFill>
                <a:effectLst/>
                <a:uLnTx/>
                <a:uFillTx/>
                <a:latin typeface="Calibri" panose="020F0502020204030204"/>
                <a:ea typeface="+mn-ea"/>
                <a:cs typeface="+mn-cs"/>
              </a:rPr>
              <a:t>Control variables, country-</a:t>
            </a:r>
            <a:r>
              <a:rPr kumimoji="0" lang="fr-LU" sz="11200" b="0" i="0" u="sng" strike="noStrike" kern="1200" cap="none" spc="0" normalizeH="0" baseline="0" noProof="0" dirty="0" err="1">
                <a:ln>
                  <a:noFill/>
                </a:ln>
                <a:solidFill>
                  <a:prstClr val="black"/>
                </a:solidFill>
                <a:effectLst/>
                <a:uLnTx/>
                <a:uFillTx/>
                <a:latin typeface="Calibri" panose="020F0502020204030204"/>
                <a:ea typeface="+mn-ea"/>
                <a:cs typeface="+mn-cs"/>
              </a:rPr>
              <a:t>level</a:t>
            </a:r>
            <a:r>
              <a:rPr kumimoji="0" lang="fr-LU" sz="112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fr-LU" sz="1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fr-LU" sz="1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1200" b="0" i="0" u="none" strike="noStrike" kern="1200" cap="none" spc="0" normalizeH="0" baseline="0" noProof="0" dirty="0">
                <a:ln>
                  <a:noFill/>
                </a:ln>
                <a:solidFill>
                  <a:prstClr val="black"/>
                </a:solidFill>
                <a:effectLst/>
                <a:uLnTx/>
                <a:uFillTx/>
                <a:latin typeface="Calibri" panose="020F0502020204030204"/>
                <a:ea typeface="+mn-ea"/>
                <a:cs typeface="+mn-cs"/>
              </a:rPr>
              <a:t>median age of the population in 2020 (Eurostat 2021)</a:t>
            </a:r>
          </a:p>
          <a:p>
            <a:pPr marL="0" marR="0" lvl="0" indent="0" algn="l" defTabSz="914400" rtl="0" eaLnBrk="1" fontAlgn="auto" latinLnBrk="0" hangingPunct="1">
              <a:lnSpc>
                <a:spcPct val="90000"/>
              </a:lnSpc>
              <a:spcBef>
                <a:spcPts val="1000"/>
              </a:spcBef>
              <a:spcAft>
                <a:spcPts val="0"/>
              </a:spcAft>
              <a:buClrTx/>
              <a:buSzTx/>
              <a:buNone/>
              <a:tabLst/>
              <a:defRPr/>
            </a:pPr>
            <a:r>
              <a:rPr kumimoji="0" lang="fr-LU" sz="112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11200" b="0" i="0" u="none" strike="noStrike" kern="1200" cap="none" spc="0" normalizeH="0" baseline="0" noProof="0" dirty="0">
                <a:ln>
                  <a:noFill/>
                </a:ln>
                <a:solidFill>
                  <a:prstClr val="black"/>
                </a:solidFill>
                <a:effectLst/>
                <a:uLnTx/>
                <a:uFillTx/>
                <a:latin typeface="Calibri" panose="020F0502020204030204"/>
                <a:ea typeface="+mn-ea"/>
                <a:cs typeface="+mn-cs"/>
              </a:rPr>
              <a:t>GDP per capita in 2020 (World Bank Group 2022)</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fr-LU" sz="2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indent="0">
              <a:buNone/>
            </a:pPr>
            <a:endParaRPr lang="fr-LU" dirty="0"/>
          </a:p>
          <a:p>
            <a:pPr marL="0" indent="0">
              <a:buNone/>
            </a:pPr>
            <a:endParaRPr lang="fr-LU" dirty="0"/>
          </a:p>
          <a:p>
            <a:pPr marL="0" indent="0">
              <a:buNone/>
            </a:pPr>
            <a:endParaRPr lang="fr-LU" dirty="0"/>
          </a:p>
          <a:p>
            <a:pPr marL="0" indent="0">
              <a:buNone/>
            </a:pPr>
            <a:r>
              <a:rPr lang="fr-LU" dirty="0"/>
              <a:t> </a:t>
            </a:r>
            <a:endParaRPr lang="en-US" dirty="0"/>
          </a:p>
        </p:txBody>
      </p:sp>
      <p:sp>
        <p:nvSpPr>
          <p:cNvPr id="4" name="Slide Number Placeholder 3">
            <a:extLst>
              <a:ext uri="{FF2B5EF4-FFF2-40B4-BE49-F238E27FC236}">
                <a16:creationId xmlns:a16="http://schemas.microsoft.com/office/drawing/2014/main" id="{255C0B74-4C00-2FDE-F57F-D08BD9CCA0F9}"/>
              </a:ext>
            </a:extLst>
          </p:cNvPr>
          <p:cNvSpPr>
            <a:spLocks noGrp="1"/>
          </p:cNvSpPr>
          <p:nvPr>
            <p:ph type="sldNum" sz="quarter" idx="12"/>
          </p:nvPr>
        </p:nvSpPr>
        <p:spPr/>
        <p:txBody>
          <a:bodyPr/>
          <a:lstStyle/>
          <a:p>
            <a:fld id="{89325E60-FB16-4C8A-8003-270D96C34BE3}" type="slidenum">
              <a:rPr lang="en-US" smtClean="0"/>
              <a:t>11</a:t>
            </a:fld>
            <a:endParaRPr lang="en-US"/>
          </a:p>
        </p:txBody>
      </p:sp>
    </p:spTree>
    <p:extLst>
      <p:ext uri="{BB962C8B-B14F-4D97-AF65-F5344CB8AC3E}">
        <p14:creationId xmlns:p14="http://schemas.microsoft.com/office/powerpoint/2010/main" val="4152009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76C052-DDB3-41F4-9C9E-05FFC321BAF5}"/>
              </a:ext>
            </a:extLst>
          </p:cNvPr>
          <p:cNvSpPr>
            <a:spLocks noGrp="1"/>
          </p:cNvSpPr>
          <p:nvPr>
            <p:ph type="title"/>
          </p:nvPr>
        </p:nvSpPr>
        <p:spPr>
          <a:xfrm>
            <a:off x="33338" y="50800"/>
            <a:ext cx="2462213" cy="949325"/>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A2E90DDB-CE8D-CFBC-FD79-B926B7F50DB2}"/>
              </a:ext>
            </a:extLst>
          </p:cNvPr>
          <p:cNvSpPr>
            <a:spLocks noGrp="1"/>
          </p:cNvSpPr>
          <p:nvPr>
            <p:ph idx="1"/>
          </p:nvPr>
        </p:nvSpPr>
        <p:spPr>
          <a:xfrm>
            <a:off x="180975" y="1000125"/>
            <a:ext cx="11830050" cy="6000750"/>
          </a:xfrm>
        </p:spPr>
        <p:txBody>
          <a:bodyPr/>
          <a:lstStyle/>
          <a:p>
            <a:pPr marL="0" indent="0">
              <a:buNone/>
            </a:pPr>
            <a:r>
              <a:rPr lang="fr-LU" b="1" u="sng" dirty="0" err="1"/>
              <a:t>Analysis</a:t>
            </a:r>
            <a:endParaRPr lang="fr-LU" u="sng" dirty="0"/>
          </a:p>
          <a:p>
            <a:r>
              <a:rPr lang="en-US" dirty="0"/>
              <a:t>The focus is on three sets of multinomial logistic regressions, one for each country-level independent variable: -DESI</a:t>
            </a:r>
          </a:p>
          <a:p>
            <a:pPr marL="0" indent="0">
              <a:lnSpc>
                <a:spcPct val="100000"/>
              </a:lnSpc>
              <a:spcBef>
                <a:spcPts val="0"/>
              </a:spcBef>
              <a:buNone/>
            </a:pPr>
            <a:r>
              <a:rPr lang="en-US" dirty="0"/>
              <a:t>                                                                   -stringency index</a:t>
            </a:r>
          </a:p>
          <a:p>
            <a:pPr marL="0" indent="0">
              <a:lnSpc>
                <a:spcPct val="100000"/>
              </a:lnSpc>
              <a:spcBef>
                <a:spcPts val="0"/>
              </a:spcBef>
              <a:buNone/>
            </a:pPr>
            <a:r>
              <a:rPr lang="en-US" dirty="0"/>
              <a:t>                                                                   -EM p-scores</a:t>
            </a:r>
          </a:p>
          <a:p>
            <a:endParaRPr lang="en-US" dirty="0"/>
          </a:p>
          <a:p>
            <a:r>
              <a:rPr lang="en-US" dirty="0"/>
              <a:t>Within each set are four models, in which the respective country-level independent variable is sequentially studied in interaction with each individual-level independent variable: -age</a:t>
            </a:r>
          </a:p>
          <a:p>
            <a:pPr marL="0" indent="0">
              <a:buNone/>
            </a:pPr>
            <a:r>
              <a:rPr lang="en-US" dirty="0"/>
              <a:t>                                                                       -self-perceived health</a:t>
            </a:r>
          </a:p>
          <a:p>
            <a:pPr marL="0" indent="0">
              <a:buNone/>
            </a:pPr>
            <a:r>
              <a:rPr lang="en-US" dirty="0"/>
              <a:t>                                                                       -years of education</a:t>
            </a:r>
          </a:p>
          <a:p>
            <a:pPr marL="0" indent="0">
              <a:buNone/>
            </a:pPr>
            <a:r>
              <a:rPr lang="en-US" dirty="0"/>
              <a:t>                                                                       -20 quantiles of household income  </a:t>
            </a:r>
          </a:p>
        </p:txBody>
      </p:sp>
      <p:sp>
        <p:nvSpPr>
          <p:cNvPr id="4" name="Slide Number Placeholder 3">
            <a:extLst>
              <a:ext uri="{FF2B5EF4-FFF2-40B4-BE49-F238E27FC236}">
                <a16:creationId xmlns:a16="http://schemas.microsoft.com/office/drawing/2014/main" id="{803644FA-B7A0-7E0E-8619-715FD826B3A5}"/>
              </a:ext>
            </a:extLst>
          </p:cNvPr>
          <p:cNvSpPr>
            <a:spLocks noGrp="1"/>
          </p:cNvSpPr>
          <p:nvPr>
            <p:ph type="sldNum" sz="quarter" idx="12"/>
          </p:nvPr>
        </p:nvSpPr>
        <p:spPr/>
        <p:txBody>
          <a:bodyPr/>
          <a:lstStyle/>
          <a:p>
            <a:fld id="{89325E60-FB16-4C8A-8003-270D96C34BE3}" type="slidenum">
              <a:rPr lang="en-US" smtClean="0"/>
              <a:t>12</a:t>
            </a:fld>
            <a:endParaRPr lang="en-US"/>
          </a:p>
        </p:txBody>
      </p:sp>
    </p:spTree>
    <p:extLst>
      <p:ext uri="{BB962C8B-B14F-4D97-AF65-F5344CB8AC3E}">
        <p14:creationId xmlns:p14="http://schemas.microsoft.com/office/powerpoint/2010/main" val="135666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61BC9-1C5F-32A2-A8DB-C289DB2D6094}"/>
              </a:ext>
            </a:extLst>
          </p:cNvPr>
          <p:cNvSpPr>
            <a:spLocks noGrp="1"/>
          </p:cNvSpPr>
          <p:nvPr>
            <p:ph type="title"/>
          </p:nvPr>
        </p:nvSpPr>
        <p:spPr>
          <a:xfrm>
            <a:off x="57150" y="55563"/>
            <a:ext cx="2362200" cy="1177925"/>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B5BB965A-816E-63E2-E610-67CDB8518C4C}"/>
              </a:ext>
            </a:extLst>
          </p:cNvPr>
          <p:cNvSpPr>
            <a:spLocks noGrp="1"/>
          </p:cNvSpPr>
          <p:nvPr>
            <p:ph idx="1"/>
          </p:nvPr>
        </p:nvSpPr>
        <p:spPr>
          <a:xfrm>
            <a:off x="140493" y="1028700"/>
            <a:ext cx="11911013" cy="5773737"/>
          </a:xfrm>
        </p:spPr>
        <p:txBody>
          <a:bodyPr/>
          <a:lstStyle/>
          <a:p>
            <a:endParaRPr lang="en-US" dirty="0"/>
          </a:p>
          <a:p>
            <a:r>
              <a:rPr lang="en-US" dirty="0"/>
              <a:t>Missing data were dealt with through multiple imputation using chained equations.</a:t>
            </a:r>
          </a:p>
          <a:p>
            <a:endParaRPr lang="en-US" dirty="0"/>
          </a:p>
          <a:p>
            <a:endParaRPr lang="en-US" dirty="0"/>
          </a:p>
          <a:p>
            <a:r>
              <a:rPr lang="en-US" dirty="0"/>
              <a:t>All models were weighted with the SHARE’s survey weights.</a:t>
            </a:r>
          </a:p>
          <a:p>
            <a:endParaRPr lang="en-US" dirty="0"/>
          </a:p>
          <a:p>
            <a:endParaRPr lang="en-US" dirty="0"/>
          </a:p>
          <a:p>
            <a:r>
              <a:rPr lang="en-US" dirty="0"/>
              <a:t>Standard errors were adapted for clustering according to country of residence during the first COVID-19 module. </a:t>
            </a:r>
          </a:p>
        </p:txBody>
      </p:sp>
      <p:sp>
        <p:nvSpPr>
          <p:cNvPr id="4" name="Slide Number Placeholder 3">
            <a:extLst>
              <a:ext uri="{FF2B5EF4-FFF2-40B4-BE49-F238E27FC236}">
                <a16:creationId xmlns:a16="http://schemas.microsoft.com/office/drawing/2014/main" id="{76E154FB-5A25-963C-38F6-85F2B6E23235}"/>
              </a:ext>
            </a:extLst>
          </p:cNvPr>
          <p:cNvSpPr>
            <a:spLocks noGrp="1"/>
          </p:cNvSpPr>
          <p:nvPr>
            <p:ph type="sldNum" sz="quarter" idx="12"/>
          </p:nvPr>
        </p:nvSpPr>
        <p:spPr/>
        <p:txBody>
          <a:bodyPr/>
          <a:lstStyle/>
          <a:p>
            <a:fld id="{89325E60-FB16-4C8A-8003-270D96C34BE3}" type="slidenum">
              <a:rPr lang="en-US" smtClean="0"/>
              <a:t>13</a:t>
            </a:fld>
            <a:endParaRPr lang="en-US"/>
          </a:p>
        </p:txBody>
      </p:sp>
    </p:spTree>
    <p:extLst>
      <p:ext uri="{BB962C8B-B14F-4D97-AF65-F5344CB8AC3E}">
        <p14:creationId xmlns:p14="http://schemas.microsoft.com/office/powerpoint/2010/main" val="1579261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6F6D7-E52E-A631-D8C0-8401134B0CC0}"/>
              </a:ext>
            </a:extLst>
          </p:cNvPr>
          <p:cNvSpPr>
            <a:spLocks noGrp="1"/>
          </p:cNvSpPr>
          <p:nvPr>
            <p:ph type="title"/>
          </p:nvPr>
        </p:nvSpPr>
        <p:spPr>
          <a:xfrm>
            <a:off x="66675" y="65089"/>
            <a:ext cx="2138363" cy="1144588"/>
          </a:xfrm>
        </p:spPr>
        <p:txBody>
          <a:bodyPr/>
          <a:lstStyle/>
          <a:p>
            <a:r>
              <a:rPr lang="fr-LU" b="1" dirty="0" err="1"/>
              <a:t>Results</a:t>
            </a:r>
            <a:endParaRPr lang="en-US" b="1" dirty="0"/>
          </a:p>
        </p:txBody>
      </p:sp>
      <p:sp>
        <p:nvSpPr>
          <p:cNvPr id="3" name="Content Placeholder 2">
            <a:extLst>
              <a:ext uri="{FF2B5EF4-FFF2-40B4-BE49-F238E27FC236}">
                <a16:creationId xmlns:a16="http://schemas.microsoft.com/office/drawing/2014/main" id="{6DCFCE9F-34C2-0887-47AF-D24640328913}"/>
              </a:ext>
            </a:extLst>
          </p:cNvPr>
          <p:cNvSpPr>
            <a:spLocks noGrp="1"/>
          </p:cNvSpPr>
          <p:nvPr>
            <p:ph idx="1"/>
          </p:nvPr>
        </p:nvSpPr>
        <p:spPr>
          <a:xfrm>
            <a:off x="152399" y="928688"/>
            <a:ext cx="11972925" cy="5792787"/>
          </a:xfrm>
        </p:spPr>
        <p:txBody>
          <a:bodyPr/>
          <a:lstStyle/>
          <a:p>
            <a:pPr marL="0" indent="0">
              <a:buNone/>
            </a:pPr>
            <a:r>
              <a:rPr lang="en-US" dirty="0"/>
              <a:t>Figure 1. Predicted Probabilities of Working Only from Home, DESI in Interaction with Years of Education, 95% Confidence Intervals Included </a:t>
            </a:r>
          </a:p>
        </p:txBody>
      </p:sp>
      <p:sp>
        <p:nvSpPr>
          <p:cNvPr id="4" name="Slide Number Placeholder 3">
            <a:extLst>
              <a:ext uri="{FF2B5EF4-FFF2-40B4-BE49-F238E27FC236}">
                <a16:creationId xmlns:a16="http://schemas.microsoft.com/office/drawing/2014/main" id="{854A574D-3000-0169-F110-CEF69839F232}"/>
              </a:ext>
            </a:extLst>
          </p:cNvPr>
          <p:cNvSpPr>
            <a:spLocks noGrp="1"/>
          </p:cNvSpPr>
          <p:nvPr>
            <p:ph type="sldNum" sz="quarter" idx="12"/>
          </p:nvPr>
        </p:nvSpPr>
        <p:spPr/>
        <p:txBody>
          <a:bodyPr/>
          <a:lstStyle/>
          <a:p>
            <a:fld id="{89325E60-FB16-4C8A-8003-270D96C34BE3}" type="slidenum">
              <a:rPr lang="en-US" smtClean="0"/>
              <a:t>14</a:t>
            </a:fld>
            <a:endParaRPr lang="en-US"/>
          </a:p>
        </p:txBody>
      </p:sp>
      <p:pic>
        <p:nvPicPr>
          <p:cNvPr id="5" name="Picture 4">
            <a:extLst>
              <a:ext uri="{FF2B5EF4-FFF2-40B4-BE49-F238E27FC236}">
                <a16:creationId xmlns:a16="http://schemas.microsoft.com/office/drawing/2014/main" id="{3CE26826-C6DB-4639-09BA-4BFF1EF48DAE}"/>
              </a:ext>
            </a:extLst>
          </p:cNvPr>
          <p:cNvPicPr>
            <a:picLocks noChangeAspect="1"/>
          </p:cNvPicPr>
          <p:nvPr/>
        </p:nvPicPr>
        <p:blipFill>
          <a:blip r:embed="rId2"/>
          <a:stretch>
            <a:fillRect/>
          </a:stretch>
        </p:blipFill>
        <p:spPr>
          <a:xfrm>
            <a:off x="2205038" y="1864193"/>
            <a:ext cx="7172761" cy="4773146"/>
          </a:xfrm>
          <a:prstGeom prst="rect">
            <a:avLst/>
          </a:prstGeom>
        </p:spPr>
      </p:pic>
    </p:spTree>
    <p:extLst>
      <p:ext uri="{BB962C8B-B14F-4D97-AF65-F5344CB8AC3E}">
        <p14:creationId xmlns:p14="http://schemas.microsoft.com/office/powerpoint/2010/main" val="3710801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03E33-878D-6E51-2221-33C1BEA38A44}"/>
              </a:ext>
            </a:extLst>
          </p:cNvPr>
          <p:cNvSpPr>
            <a:spLocks noGrp="1"/>
          </p:cNvSpPr>
          <p:nvPr>
            <p:ph type="title"/>
          </p:nvPr>
        </p:nvSpPr>
        <p:spPr>
          <a:xfrm>
            <a:off x="42862" y="60326"/>
            <a:ext cx="2286000" cy="1125538"/>
          </a:xfrm>
        </p:spPr>
        <p:txBody>
          <a:bodyPr/>
          <a:lstStyle/>
          <a:p>
            <a:r>
              <a:rPr lang="fr-LU" b="1" dirty="0" err="1"/>
              <a:t>Results</a:t>
            </a:r>
            <a:endParaRPr lang="en-US" dirty="0"/>
          </a:p>
        </p:txBody>
      </p:sp>
      <p:sp>
        <p:nvSpPr>
          <p:cNvPr id="3" name="Content Placeholder 2">
            <a:extLst>
              <a:ext uri="{FF2B5EF4-FFF2-40B4-BE49-F238E27FC236}">
                <a16:creationId xmlns:a16="http://schemas.microsoft.com/office/drawing/2014/main" id="{D848A639-E175-EA24-2115-85A506A5C54D}"/>
              </a:ext>
            </a:extLst>
          </p:cNvPr>
          <p:cNvSpPr>
            <a:spLocks noGrp="1"/>
          </p:cNvSpPr>
          <p:nvPr>
            <p:ph idx="1"/>
          </p:nvPr>
        </p:nvSpPr>
        <p:spPr>
          <a:xfrm>
            <a:off x="138113" y="1000124"/>
            <a:ext cx="11887200" cy="5797549"/>
          </a:xfrm>
        </p:spPr>
        <p:txBody>
          <a:bodyPr/>
          <a:lstStyle/>
          <a:p>
            <a:pPr marL="0" indent="0">
              <a:buNone/>
            </a:pPr>
            <a:r>
              <a:rPr lang="en-US" dirty="0"/>
              <a:t>Figure 2. Predicted Probabilities of Working Only from Home, Excess Mortality P-Scores in Interaction with Years of Education, 95% Confidence Intervals Included </a:t>
            </a:r>
          </a:p>
        </p:txBody>
      </p:sp>
      <p:sp>
        <p:nvSpPr>
          <p:cNvPr id="4" name="Slide Number Placeholder 3">
            <a:extLst>
              <a:ext uri="{FF2B5EF4-FFF2-40B4-BE49-F238E27FC236}">
                <a16:creationId xmlns:a16="http://schemas.microsoft.com/office/drawing/2014/main" id="{8C1C94A8-91DD-CFDC-F0F6-C82A073C9251}"/>
              </a:ext>
            </a:extLst>
          </p:cNvPr>
          <p:cNvSpPr>
            <a:spLocks noGrp="1"/>
          </p:cNvSpPr>
          <p:nvPr>
            <p:ph type="sldNum" sz="quarter" idx="12"/>
          </p:nvPr>
        </p:nvSpPr>
        <p:spPr/>
        <p:txBody>
          <a:bodyPr/>
          <a:lstStyle/>
          <a:p>
            <a:fld id="{89325E60-FB16-4C8A-8003-270D96C34BE3}" type="slidenum">
              <a:rPr lang="en-US" smtClean="0"/>
              <a:t>15</a:t>
            </a:fld>
            <a:endParaRPr lang="en-US"/>
          </a:p>
        </p:txBody>
      </p:sp>
      <p:pic>
        <p:nvPicPr>
          <p:cNvPr id="5" name="Picture 4">
            <a:extLst>
              <a:ext uri="{FF2B5EF4-FFF2-40B4-BE49-F238E27FC236}">
                <a16:creationId xmlns:a16="http://schemas.microsoft.com/office/drawing/2014/main" id="{02CC6AB1-791D-6408-A21E-2096764AE092}"/>
              </a:ext>
            </a:extLst>
          </p:cNvPr>
          <p:cNvPicPr>
            <a:picLocks noChangeAspect="1"/>
          </p:cNvPicPr>
          <p:nvPr/>
        </p:nvPicPr>
        <p:blipFill>
          <a:blip r:embed="rId2"/>
          <a:stretch>
            <a:fillRect/>
          </a:stretch>
        </p:blipFill>
        <p:spPr>
          <a:xfrm>
            <a:off x="2428765" y="1915712"/>
            <a:ext cx="7153494" cy="4751655"/>
          </a:xfrm>
          <a:prstGeom prst="rect">
            <a:avLst/>
          </a:prstGeom>
        </p:spPr>
      </p:pic>
    </p:spTree>
    <p:extLst>
      <p:ext uri="{BB962C8B-B14F-4D97-AF65-F5344CB8AC3E}">
        <p14:creationId xmlns:p14="http://schemas.microsoft.com/office/powerpoint/2010/main" val="211199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AEFCB-093B-4BEC-EDE0-7FB8DB35670E}"/>
              </a:ext>
            </a:extLst>
          </p:cNvPr>
          <p:cNvSpPr>
            <a:spLocks noGrp="1"/>
          </p:cNvSpPr>
          <p:nvPr>
            <p:ph type="title"/>
          </p:nvPr>
        </p:nvSpPr>
        <p:spPr>
          <a:xfrm>
            <a:off x="47625" y="50801"/>
            <a:ext cx="2214563" cy="585788"/>
          </a:xfrm>
        </p:spPr>
        <p:txBody>
          <a:bodyPr>
            <a:noAutofit/>
          </a:bodyPr>
          <a:lstStyle/>
          <a:p>
            <a:r>
              <a:rPr lang="fr-LU" b="1" dirty="0" err="1"/>
              <a:t>Results</a:t>
            </a:r>
            <a:endParaRPr lang="en-US" dirty="0"/>
          </a:p>
        </p:txBody>
      </p:sp>
      <p:sp>
        <p:nvSpPr>
          <p:cNvPr id="3" name="Content Placeholder 2">
            <a:extLst>
              <a:ext uri="{FF2B5EF4-FFF2-40B4-BE49-F238E27FC236}">
                <a16:creationId xmlns:a16="http://schemas.microsoft.com/office/drawing/2014/main" id="{51CF3E0F-02E7-DC51-E1BD-98DC7C44CC72}"/>
              </a:ext>
            </a:extLst>
          </p:cNvPr>
          <p:cNvSpPr>
            <a:spLocks noGrp="1"/>
          </p:cNvSpPr>
          <p:nvPr>
            <p:ph idx="1"/>
          </p:nvPr>
        </p:nvSpPr>
        <p:spPr>
          <a:xfrm>
            <a:off x="100012" y="719139"/>
            <a:ext cx="11891963" cy="6002336"/>
          </a:xfrm>
        </p:spPr>
        <p:txBody>
          <a:bodyPr/>
          <a:lstStyle/>
          <a:p>
            <a:pPr marL="0" indent="0">
              <a:buNone/>
            </a:pPr>
            <a:r>
              <a:rPr lang="en-US" dirty="0"/>
              <a:t>Figure 3. Predicted Probabilities of Working Only from Home, Excess Mortality P-Scores in Interaction with Self-Perceived Health, 95% Confidence Intervals Included </a:t>
            </a:r>
          </a:p>
        </p:txBody>
      </p:sp>
      <p:sp>
        <p:nvSpPr>
          <p:cNvPr id="4" name="Slide Number Placeholder 3">
            <a:extLst>
              <a:ext uri="{FF2B5EF4-FFF2-40B4-BE49-F238E27FC236}">
                <a16:creationId xmlns:a16="http://schemas.microsoft.com/office/drawing/2014/main" id="{441BF656-E2BF-60D1-8EC5-38AA9FBAFE1E}"/>
              </a:ext>
            </a:extLst>
          </p:cNvPr>
          <p:cNvSpPr>
            <a:spLocks noGrp="1"/>
          </p:cNvSpPr>
          <p:nvPr>
            <p:ph type="sldNum" sz="quarter" idx="12"/>
          </p:nvPr>
        </p:nvSpPr>
        <p:spPr/>
        <p:txBody>
          <a:bodyPr/>
          <a:lstStyle/>
          <a:p>
            <a:fld id="{89325E60-FB16-4C8A-8003-270D96C34BE3}" type="slidenum">
              <a:rPr lang="en-US" smtClean="0"/>
              <a:t>16</a:t>
            </a:fld>
            <a:endParaRPr lang="en-US"/>
          </a:p>
        </p:txBody>
      </p:sp>
      <p:pic>
        <p:nvPicPr>
          <p:cNvPr id="5" name="Picture 4">
            <a:extLst>
              <a:ext uri="{FF2B5EF4-FFF2-40B4-BE49-F238E27FC236}">
                <a16:creationId xmlns:a16="http://schemas.microsoft.com/office/drawing/2014/main" id="{1868D4BA-29CC-FAC3-F90B-FC3476120766}"/>
              </a:ext>
            </a:extLst>
          </p:cNvPr>
          <p:cNvPicPr>
            <a:picLocks noChangeAspect="1"/>
          </p:cNvPicPr>
          <p:nvPr/>
        </p:nvPicPr>
        <p:blipFill>
          <a:blip r:embed="rId2"/>
          <a:stretch>
            <a:fillRect/>
          </a:stretch>
        </p:blipFill>
        <p:spPr>
          <a:xfrm>
            <a:off x="2033371" y="1644735"/>
            <a:ext cx="7477344" cy="4957706"/>
          </a:xfrm>
          <a:prstGeom prst="rect">
            <a:avLst/>
          </a:prstGeom>
        </p:spPr>
      </p:pic>
    </p:spTree>
    <p:extLst>
      <p:ext uri="{BB962C8B-B14F-4D97-AF65-F5344CB8AC3E}">
        <p14:creationId xmlns:p14="http://schemas.microsoft.com/office/powerpoint/2010/main" val="2078609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3543A-91B8-085A-7A5F-1B648D7BF2F4}"/>
              </a:ext>
            </a:extLst>
          </p:cNvPr>
          <p:cNvSpPr>
            <a:spLocks noGrp="1"/>
          </p:cNvSpPr>
          <p:nvPr>
            <p:ph type="title"/>
          </p:nvPr>
        </p:nvSpPr>
        <p:spPr>
          <a:xfrm>
            <a:off x="47625" y="55562"/>
            <a:ext cx="2514600" cy="906463"/>
          </a:xfrm>
        </p:spPr>
        <p:txBody>
          <a:bodyPr/>
          <a:lstStyle/>
          <a:p>
            <a:r>
              <a:rPr lang="fr-LU" b="1" dirty="0"/>
              <a:t>Discussion</a:t>
            </a:r>
            <a:endParaRPr lang="en-US" b="1" dirty="0"/>
          </a:p>
        </p:txBody>
      </p:sp>
      <p:sp>
        <p:nvSpPr>
          <p:cNvPr id="3" name="Content Placeholder 2">
            <a:extLst>
              <a:ext uri="{FF2B5EF4-FFF2-40B4-BE49-F238E27FC236}">
                <a16:creationId xmlns:a16="http://schemas.microsoft.com/office/drawing/2014/main" id="{8D25A31D-3916-BBE8-A568-BFFA162600A7}"/>
              </a:ext>
            </a:extLst>
          </p:cNvPr>
          <p:cNvSpPr>
            <a:spLocks noGrp="1"/>
          </p:cNvSpPr>
          <p:nvPr>
            <p:ph idx="1"/>
          </p:nvPr>
        </p:nvSpPr>
        <p:spPr>
          <a:xfrm>
            <a:off x="166687" y="1066800"/>
            <a:ext cx="11858625" cy="5892800"/>
          </a:xfrm>
        </p:spPr>
        <p:txBody>
          <a:bodyPr>
            <a:normAutofit/>
          </a:bodyPr>
          <a:lstStyle/>
          <a:p>
            <a:r>
              <a:rPr lang="en-US" dirty="0"/>
              <a:t>Additional finding: greater stringency of government pandemic response reduced the positive association of household income, but not education, with working partly remotely among continuously working older Europeans.</a:t>
            </a:r>
          </a:p>
          <a:p>
            <a:pPr marL="0" indent="0">
              <a:buNone/>
            </a:pPr>
            <a:endParaRPr lang="en-US" dirty="0"/>
          </a:p>
          <a:p>
            <a:r>
              <a:rPr lang="en-US" dirty="0"/>
              <a:t>The most substantial findings are for working completely from home. </a:t>
            </a:r>
          </a:p>
          <a:p>
            <a:endParaRPr lang="en-US" dirty="0"/>
          </a:p>
          <a:p>
            <a:pPr>
              <a:lnSpc>
                <a:spcPct val="110000"/>
              </a:lnSpc>
              <a:spcBef>
                <a:spcPts val="0"/>
              </a:spcBef>
            </a:pPr>
            <a:r>
              <a:rPr lang="fr-LU" dirty="0"/>
              <a:t>H1.1 </a:t>
            </a:r>
            <a:r>
              <a:rPr lang="fr-LU" dirty="0" err="1"/>
              <a:t>partially</a:t>
            </a:r>
            <a:r>
              <a:rPr lang="fr-LU" dirty="0"/>
              <a:t> </a:t>
            </a:r>
            <a:r>
              <a:rPr lang="fr-LU" dirty="0" err="1"/>
              <a:t>supported</a:t>
            </a:r>
            <a:r>
              <a:rPr lang="fr-LU" dirty="0"/>
              <a:t>: </a:t>
            </a:r>
            <a:r>
              <a:rPr lang="en-US" dirty="0"/>
              <a:t>among older continuously working Europeans, the positive impact of education, but not household income, upon fully remote work was reduced within more digitalized nations.</a:t>
            </a:r>
          </a:p>
          <a:p>
            <a:pPr>
              <a:lnSpc>
                <a:spcPct val="110000"/>
              </a:lnSpc>
              <a:spcBef>
                <a:spcPts val="0"/>
              </a:spcBef>
            </a:pPr>
            <a:endParaRPr lang="en-US" dirty="0"/>
          </a:p>
          <a:p>
            <a:pPr>
              <a:lnSpc>
                <a:spcPct val="110000"/>
              </a:lnSpc>
              <a:spcBef>
                <a:spcPts val="0"/>
              </a:spcBef>
            </a:pPr>
            <a:r>
              <a:rPr lang="en-US" dirty="0"/>
              <a:t>Implications for the fundamental cause theory of health.</a:t>
            </a:r>
          </a:p>
          <a:p>
            <a:pPr marL="457200" lvl="1" indent="0">
              <a:buNone/>
            </a:pPr>
            <a:endParaRPr lang="en-US" dirty="0"/>
          </a:p>
        </p:txBody>
      </p:sp>
      <p:sp>
        <p:nvSpPr>
          <p:cNvPr id="4" name="Slide Number Placeholder 3">
            <a:extLst>
              <a:ext uri="{FF2B5EF4-FFF2-40B4-BE49-F238E27FC236}">
                <a16:creationId xmlns:a16="http://schemas.microsoft.com/office/drawing/2014/main" id="{97831B8D-2253-999C-985D-BDFF719B4D87}"/>
              </a:ext>
            </a:extLst>
          </p:cNvPr>
          <p:cNvSpPr>
            <a:spLocks noGrp="1"/>
          </p:cNvSpPr>
          <p:nvPr>
            <p:ph type="sldNum" sz="quarter" idx="12"/>
          </p:nvPr>
        </p:nvSpPr>
        <p:spPr/>
        <p:txBody>
          <a:bodyPr/>
          <a:lstStyle/>
          <a:p>
            <a:fld id="{89325E60-FB16-4C8A-8003-270D96C34BE3}" type="slidenum">
              <a:rPr lang="en-US" smtClean="0"/>
              <a:t>17</a:t>
            </a:fld>
            <a:endParaRPr lang="en-US"/>
          </a:p>
        </p:txBody>
      </p:sp>
    </p:spTree>
    <p:extLst>
      <p:ext uri="{BB962C8B-B14F-4D97-AF65-F5344CB8AC3E}">
        <p14:creationId xmlns:p14="http://schemas.microsoft.com/office/powerpoint/2010/main" val="4080331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53F06-796D-0EBA-99CF-E27E7ABED07F}"/>
              </a:ext>
            </a:extLst>
          </p:cNvPr>
          <p:cNvSpPr>
            <a:spLocks noGrp="1"/>
          </p:cNvSpPr>
          <p:nvPr>
            <p:ph type="title"/>
          </p:nvPr>
        </p:nvSpPr>
        <p:spPr>
          <a:xfrm>
            <a:off x="76200" y="69851"/>
            <a:ext cx="2952750" cy="1049338"/>
          </a:xfrm>
        </p:spPr>
        <p:txBody>
          <a:bodyPr/>
          <a:lstStyle/>
          <a:p>
            <a:r>
              <a:rPr lang="fr-LU" b="1" dirty="0"/>
              <a:t>Discussion</a:t>
            </a:r>
            <a:endParaRPr lang="en-US" dirty="0"/>
          </a:p>
        </p:txBody>
      </p:sp>
      <p:sp>
        <p:nvSpPr>
          <p:cNvPr id="3" name="Content Placeholder 2">
            <a:extLst>
              <a:ext uri="{FF2B5EF4-FFF2-40B4-BE49-F238E27FC236}">
                <a16:creationId xmlns:a16="http://schemas.microsoft.com/office/drawing/2014/main" id="{17A11D0B-2D61-82D5-05EE-C96BA2A134EB}"/>
              </a:ext>
            </a:extLst>
          </p:cNvPr>
          <p:cNvSpPr>
            <a:spLocks noGrp="1"/>
          </p:cNvSpPr>
          <p:nvPr>
            <p:ph idx="1"/>
          </p:nvPr>
        </p:nvSpPr>
        <p:spPr>
          <a:xfrm>
            <a:off x="140493" y="1119189"/>
            <a:ext cx="11911013" cy="5759450"/>
          </a:xfrm>
        </p:spPr>
        <p:txBody>
          <a:bodyPr>
            <a:normAutofit/>
          </a:bodyPr>
          <a:lstStyle/>
          <a:p>
            <a:pPr>
              <a:lnSpc>
                <a:spcPct val="110000"/>
              </a:lnSpc>
              <a:spcBef>
                <a:spcPts val="0"/>
              </a:spcBef>
            </a:pPr>
            <a:r>
              <a:rPr lang="en-US" dirty="0"/>
              <a:t>H1.2 not supported: no consistent patterns of the effects of age or of            self-perceived health being significantly moderated by societal digitalization.</a:t>
            </a:r>
          </a:p>
          <a:p>
            <a:pPr>
              <a:lnSpc>
                <a:spcPct val="110000"/>
              </a:lnSpc>
              <a:spcBef>
                <a:spcPts val="0"/>
              </a:spcBef>
            </a:pPr>
            <a:endParaRPr lang="en-US" dirty="0"/>
          </a:p>
          <a:p>
            <a:pPr>
              <a:lnSpc>
                <a:spcPct val="110000"/>
              </a:lnSpc>
              <a:spcBef>
                <a:spcPts val="0"/>
              </a:spcBef>
            </a:pPr>
            <a:r>
              <a:rPr lang="en-US" dirty="0"/>
              <a:t>In partial support of H2.1 and in contradiction of H2.2, greater stringency of government pandemic response only reduced the positive association of household income with working partly remotely among continuously working older Europeans.</a:t>
            </a:r>
          </a:p>
          <a:p>
            <a:pPr>
              <a:lnSpc>
                <a:spcPct val="110000"/>
              </a:lnSpc>
              <a:spcBef>
                <a:spcPts val="0"/>
              </a:spcBef>
            </a:pPr>
            <a:endParaRPr lang="en-US" dirty="0"/>
          </a:p>
          <a:p>
            <a:pPr>
              <a:lnSpc>
                <a:spcPct val="110000"/>
              </a:lnSpc>
              <a:spcBef>
                <a:spcPts val="0"/>
              </a:spcBef>
            </a:pPr>
            <a:r>
              <a:rPr lang="en-US" dirty="0"/>
              <a:t>H3.1 partially supported: among older Europeans continuing to work through the pandemic, education, but not household income, was more strongly positively associated with working completely remotely within nations undergoing more excess mortality. </a:t>
            </a:r>
          </a:p>
          <a:p>
            <a:pPr>
              <a:lnSpc>
                <a:spcPct val="110000"/>
              </a:lnSpc>
              <a:spcBef>
                <a:spcPts val="0"/>
              </a:spcBef>
            </a:pPr>
            <a:endParaRPr lang="en-US" dirty="0"/>
          </a:p>
        </p:txBody>
      </p:sp>
      <p:sp>
        <p:nvSpPr>
          <p:cNvPr id="4" name="Slide Number Placeholder 3">
            <a:extLst>
              <a:ext uri="{FF2B5EF4-FFF2-40B4-BE49-F238E27FC236}">
                <a16:creationId xmlns:a16="http://schemas.microsoft.com/office/drawing/2014/main" id="{056086D2-E6FB-8884-82AA-67F39D3D7879}"/>
              </a:ext>
            </a:extLst>
          </p:cNvPr>
          <p:cNvSpPr>
            <a:spLocks noGrp="1"/>
          </p:cNvSpPr>
          <p:nvPr>
            <p:ph type="sldNum" sz="quarter" idx="12"/>
          </p:nvPr>
        </p:nvSpPr>
        <p:spPr/>
        <p:txBody>
          <a:bodyPr/>
          <a:lstStyle/>
          <a:p>
            <a:fld id="{89325E60-FB16-4C8A-8003-270D96C34BE3}" type="slidenum">
              <a:rPr lang="en-US" smtClean="0"/>
              <a:t>18</a:t>
            </a:fld>
            <a:endParaRPr lang="en-US"/>
          </a:p>
        </p:txBody>
      </p:sp>
    </p:spTree>
    <p:extLst>
      <p:ext uri="{BB962C8B-B14F-4D97-AF65-F5344CB8AC3E}">
        <p14:creationId xmlns:p14="http://schemas.microsoft.com/office/powerpoint/2010/main" val="3225048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6612D-C117-79D5-C2C2-125472D0A71C}"/>
              </a:ext>
            </a:extLst>
          </p:cNvPr>
          <p:cNvSpPr>
            <a:spLocks noGrp="1"/>
          </p:cNvSpPr>
          <p:nvPr>
            <p:ph type="title"/>
          </p:nvPr>
        </p:nvSpPr>
        <p:spPr>
          <a:xfrm>
            <a:off x="57150" y="60326"/>
            <a:ext cx="2800350" cy="977900"/>
          </a:xfrm>
        </p:spPr>
        <p:txBody>
          <a:bodyPr/>
          <a:lstStyle/>
          <a:p>
            <a:r>
              <a:rPr lang="fr-LU" b="1" dirty="0"/>
              <a:t>Discussion</a:t>
            </a:r>
            <a:endParaRPr lang="en-US" dirty="0"/>
          </a:p>
        </p:txBody>
      </p:sp>
      <p:sp>
        <p:nvSpPr>
          <p:cNvPr id="3" name="Content Placeholder 2">
            <a:extLst>
              <a:ext uri="{FF2B5EF4-FFF2-40B4-BE49-F238E27FC236}">
                <a16:creationId xmlns:a16="http://schemas.microsoft.com/office/drawing/2014/main" id="{DA262DC3-4BD9-B783-8D97-A1C99F499F3F}"/>
              </a:ext>
            </a:extLst>
          </p:cNvPr>
          <p:cNvSpPr>
            <a:spLocks noGrp="1"/>
          </p:cNvSpPr>
          <p:nvPr>
            <p:ph idx="1"/>
          </p:nvPr>
        </p:nvSpPr>
        <p:spPr>
          <a:xfrm>
            <a:off x="109537" y="900112"/>
            <a:ext cx="11920537" cy="5897561"/>
          </a:xfrm>
        </p:spPr>
        <p:txBody>
          <a:bodyPr>
            <a:normAutofit/>
          </a:bodyPr>
          <a:lstStyle/>
          <a:p>
            <a:pPr marL="0" indent="0">
              <a:buNone/>
            </a:pPr>
            <a:endParaRPr lang="en-US" dirty="0"/>
          </a:p>
          <a:p>
            <a:pPr>
              <a:lnSpc>
                <a:spcPct val="100000"/>
              </a:lnSpc>
              <a:spcBef>
                <a:spcPts val="0"/>
              </a:spcBef>
            </a:pPr>
            <a:endParaRPr lang="en-US" dirty="0"/>
          </a:p>
          <a:p>
            <a:pPr>
              <a:lnSpc>
                <a:spcPct val="100000"/>
              </a:lnSpc>
              <a:spcBef>
                <a:spcPts val="0"/>
              </a:spcBef>
            </a:pPr>
            <a:r>
              <a:rPr lang="en-US" dirty="0"/>
              <a:t>H3.2 partially supported: worse self-perceived health, but not more advanced age, was positively moderated by country-level excess mortality in its predictions of partially and fully remote work among older Europeans continuously working through the pandemic. </a:t>
            </a:r>
          </a:p>
          <a:p>
            <a:pPr>
              <a:lnSpc>
                <a:spcPct val="100000"/>
              </a:lnSpc>
              <a:spcBef>
                <a:spcPts val="0"/>
              </a:spcBef>
            </a:pPr>
            <a:endParaRPr lang="en-US" dirty="0"/>
          </a:p>
          <a:p>
            <a:pPr>
              <a:lnSpc>
                <a:spcPct val="100000"/>
              </a:lnSpc>
              <a:spcBef>
                <a:spcPts val="0"/>
              </a:spcBef>
            </a:pPr>
            <a:endParaRPr lang="en-US" dirty="0"/>
          </a:p>
          <a:p>
            <a:pPr>
              <a:lnSpc>
                <a:spcPct val="100000"/>
              </a:lnSpc>
              <a:spcBef>
                <a:spcPts val="0"/>
              </a:spcBef>
            </a:pPr>
            <a:r>
              <a:rPr lang="en-US" dirty="0"/>
              <a:t>Implications for the health belief model.</a:t>
            </a:r>
          </a:p>
          <a:p>
            <a:endParaRPr lang="en-US" dirty="0"/>
          </a:p>
        </p:txBody>
      </p:sp>
      <p:sp>
        <p:nvSpPr>
          <p:cNvPr id="4" name="Slide Number Placeholder 3">
            <a:extLst>
              <a:ext uri="{FF2B5EF4-FFF2-40B4-BE49-F238E27FC236}">
                <a16:creationId xmlns:a16="http://schemas.microsoft.com/office/drawing/2014/main" id="{279CA754-2E81-A526-FBEC-EED7849DC5F2}"/>
              </a:ext>
            </a:extLst>
          </p:cNvPr>
          <p:cNvSpPr>
            <a:spLocks noGrp="1"/>
          </p:cNvSpPr>
          <p:nvPr>
            <p:ph type="sldNum" sz="quarter" idx="12"/>
          </p:nvPr>
        </p:nvSpPr>
        <p:spPr/>
        <p:txBody>
          <a:bodyPr/>
          <a:lstStyle/>
          <a:p>
            <a:fld id="{89325E60-FB16-4C8A-8003-270D96C34BE3}" type="slidenum">
              <a:rPr lang="en-US" smtClean="0"/>
              <a:t>19</a:t>
            </a:fld>
            <a:endParaRPr lang="en-US"/>
          </a:p>
        </p:txBody>
      </p:sp>
    </p:spTree>
    <p:extLst>
      <p:ext uri="{BB962C8B-B14F-4D97-AF65-F5344CB8AC3E}">
        <p14:creationId xmlns:p14="http://schemas.microsoft.com/office/powerpoint/2010/main" val="129090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FA895-A617-816C-4D82-53B788400B0A}"/>
              </a:ext>
            </a:extLst>
          </p:cNvPr>
          <p:cNvSpPr>
            <a:spLocks noGrp="1"/>
          </p:cNvSpPr>
          <p:nvPr>
            <p:ph type="title"/>
          </p:nvPr>
        </p:nvSpPr>
        <p:spPr>
          <a:xfrm>
            <a:off x="61912" y="46038"/>
            <a:ext cx="3095625" cy="1016000"/>
          </a:xfrm>
        </p:spPr>
        <p:txBody>
          <a:bodyPr/>
          <a:lstStyle/>
          <a:p>
            <a:r>
              <a:rPr lang="fr-LU" b="1" dirty="0"/>
              <a:t>Introduction</a:t>
            </a:r>
            <a:endParaRPr lang="en-US" b="1" dirty="0"/>
          </a:p>
        </p:txBody>
      </p:sp>
      <p:sp>
        <p:nvSpPr>
          <p:cNvPr id="3" name="Content Placeholder 2">
            <a:extLst>
              <a:ext uri="{FF2B5EF4-FFF2-40B4-BE49-F238E27FC236}">
                <a16:creationId xmlns:a16="http://schemas.microsoft.com/office/drawing/2014/main" id="{5713A274-A6C0-AFC4-E2E5-F39BB36C5384}"/>
              </a:ext>
            </a:extLst>
          </p:cNvPr>
          <p:cNvSpPr>
            <a:spLocks noGrp="1"/>
          </p:cNvSpPr>
          <p:nvPr>
            <p:ph idx="1"/>
          </p:nvPr>
        </p:nvSpPr>
        <p:spPr>
          <a:xfrm>
            <a:off x="135731" y="915987"/>
            <a:ext cx="11920537" cy="5805488"/>
          </a:xfrm>
        </p:spPr>
        <p:txBody>
          <a:bodyPr>
            <a:normAutofit fontScale="92500" lnSpcReduction="20000"/>
          </a:bodyPr>
          <a:lstStyle/>
          <a:p>
            <a:pPr>
              <a:lnSpc>
                <a:spcPct val="120000"/>
              </a:lnSpc>
              <a:spcBef>
                <a:spcPts val="0"/>
              </a:spcBef>
            </a:pPr>
            <a:r>
              <a:rPr lang="en-US" sz="2400" dirty="0"/>
              <a:t>The COVID-19 pandemic is a global medical crisis announced by the World Health Organization (WHO) in January 2020 as a Public Health Emergency of International Concern (</a:t>
            </a:r>
            <a:r>
              <a:rPr lang="en-US" sz="2400" dirty="0" err="1"/>
              <a:t>Metelmann</a:t>
            </a:r>
            <a:r>
              <a:rPr lang="en-US" sz="2400" dirty="0"/>
              <a:t> and </a:t>
            </a:r>
            <a:r>
              <a:rPr lang="en-US" sz="2400" dirty="0" err="1"/>
              <a:t>Busemann</a:t>
            </a:r>
            <a:r>
              <a:rPr lang="en-US" sz="2400" dirty="0"/>
              <a:t> 2020).</a:t>
            </a:r>
            <a:endParaRPr lang="fr-LU" sz="2400" dirty="0"/>
          </a:p>
          <a:p>
            <a:pPr>
              <a:lnSpc>
                <a:spcPct val="120000"/>
              </a:lnSpc>
              <a:spcBef>
                <a:spcPts val="0"/>
              </a:spcBef>
            </a:pPr>
            <a:endParaRPr lang="fr-LU" sz="2400" dirty="0"/>
          </a:p>
          <a:p>
            <a:pPr>
              <a:lnSpc>
                <a:spcPct val="120000"/>
              </a:lnSpc>
              <a:spcBef>
                <a:spcPts val="0"/>
              </a:spcBef>
            </a:pPr>
            <a:r>
              <a:rPr lang="fr-LU" sz="2400" dirty="0"/>
              <a:t>COVID-19-era </a:t>
            </a:r>
            <a:r>
              <a:rPr lang="fr-LU" sz="2400" dirty="0" err="1"/>
              <a:t>lockdown</a:t>
            </a:r>
            <a:r>
              <a:rPr lang="fr-LU" sz="2400" dirty="0"/>
              <a:t> </a:t>
            </a:r>
            <a:r>
              <a:rPr lang="fr-LU" sz="2400" dirty="0" err="1"/>
              <a:t>measures</a:t>
            </a:r>
            <a:r>
              <a:rPr lang="fr-LU" sz="2400" dirty="0"/>
              <a:t> </a:t>
            </a:r>
            <a:r>
              <a:rPr lang="en-US" sz="2400" dirty="0">
                <a:effectLst/>
                <a:ea typeface="Calibri" panose="020F0502020204030204" pitchFamily="34" charset="0"/>
                <a:cs typeface="Times New Roman" panose="02020603050405020304" pitchFamily="18" charset="0"/>
              </a:rPr>
              <a:t>restricted many individuals from working from their usual locations </a:t>
            </a:r>
            <a:r>
              <a:rPr lang="fr-LU" sz="2400" dirty="0"/>
              <a:t>(Russo et al. 2021).</a:t>
            </a:r>
          </a:p>
          <a:p>
            <a:pPr>
              <a:lnSpc>
                <a:spcPct val="120000"/>
              </a:lnSpc>
              <a:spcBef>
                <a:spcPts val="0"/>
              </a:spcBef>
            </a:pPr>
            <a:endParaRPr lang="fr-LU" sz="2400" dirty="0"/>
          </a:p>
          <a:p>
            <a:pPr>
              <a:lnSpc>
                <a:spcPct val="120000"/>
              </a:lnSpc>
              <a:spcBef>
                <a:spcPts val="0"/>
              </a:spcBef>
            </a:pPr>
            <a:r>
              <a:rPr lang="fr-LU" sz="2400" dirty="0"/>
              <a:t>The </a:t>
            </a:r>
            <a:r>
              <a:rPr lang="fr-LU" sz="2400" dirty="0" err="1"/>
              <a:t>economic</a:t>
            </a:r>
            <a:r>
              <a:rPr lang="fr-LU" sz="2400" dirty="0"/>
              <a:t> and </a:t>
            </a:r>
            <a:r>
              <a:rPr lang="fr-LU" sz="2400" dirty="0" err="1"/>
              <a:t>well-being</a:t>
            </a:r>
            <a:r>
              <a:rPr lang="fr-LU" sz="2400" dirty="0"/>
              <a:t> impacts of </a:t>
            </a:r>
            <a:r>
              <a:rPr lang="fr-LU" sz="2400" dirty="0" err="1"/>
              <a:t>these</a:t>
            </a:r>
            <a:r>
              <a:rPr lang="fr-LU" sz="2400" dirty="0"/>
              <a:t> </a:t>
            </a:r>
            <a:r>
              <a:rPr lang="fr-LU" sz="2400" dirty="0" err="1"/>
              <a:t>remote</a:t>
            </a:r>
            <a:r>
              <a:rPr lang="fr-LU" sz="2400" dirty="0"/>
              <a:t> </a:t>
            </a:r>
            <a:r>
              <a:rPr lang="fr-LU" sz="2400" dirty="0" err="1"/>
              <a:t>work</a:t>
            </a:r>
            <a:r>
              <a:rPr lang="fr-LU" sz="2400" dirty="0"/>
              <a:t> arrangements (</a:t>
            </a:r>
            <a:r>
              <a:rPr lang="en-US" sz="2400" dirty="0" err="1">
                <a:effectLst/>
                <a:ea typeface="Times New Roman" panose="02020603050405020304" pitchFamily="18" charset="0"/>
              </a:rPr>
              <a:t>Béland</a:t>
            </a:r>
            <a:r>
              <a:rPr lang="en-US" sz="2400" dirty="0">
                <a:effectLst/>
                <a:ea typeface="Times New Roman" panose="02020603050405020304" pitchFamily="18" charset="0"/>
              </a:rPr>
              <a:t>, Brodeur, and Wright 2020; Dubey and Tripathi 2020), beyond containment of the COVID-19 virus’ spread.</a:t>
            </a:r>
            <a:endParaRPr lang="fr-LU" sz="2400" dirty="0"/>
          </a:p>
          <a:p>
            <a:pPr>
              <a:lnSpc>
                <a:spcPct val="120000"/>
              </a:lnSpc>
              <a:spcBef>
                <a:spcPts val="0"/>
              </a:spcBef>
            </a:pPr>
            <a:endParaRPr lang="fr-LU" sz="2400" dirty="0"/>
          </a:p>
          <a:p>
            <a:pPr>
              <a:lnSpc>
                <a:spcPct val="120000"/>
              </a:lnSpc>
              <a:spcBef>
                <a:spcPts val="0"/>
              </a:spcBef>
            </a:pPr>
            <a:r>
              <a:rPr lang="en-US" sz="2400" dirty="0"/>
              <a:t>Negotiations between employees and employers concerning remote work arrangements </a:t>
            </a:r>
            <a:r>
              <a:rPr lang="fr-FR" sz="2400" dirty="0"/>
              <a:t>(Davies 2021; Fana et al. 2020). </a:t>
            </a:r>
          </a:p>
          <a:p>
            <a:pPr>
              <a:lnSpc>
                <a:spcPct val="120000"/>
              </a:lnSpc>
              <a:spcBef>
                <a:spcPts val="0"/>
              </a:spcBef>
            </a:pPr>
            <a:endParaRPr lang="fr-FR" sz="2400" dirty="0"/>
          </a:p>
          <a:p>
            <a:pPr>
              <a:lnSpc>
                <a:spcPct val="120000"/>
              </a:lnSpc>
              <a:spcBef>
                <a:spcPts val="0"/>
              </a:spcBef>
            </a:pPr>
            <a:r>
              <a:rPr lang="en-US" sz="2400" dirty="0"/>
              <a:t>Lack of research on heterogeneity in how personal characteristics predicted working remotely based on contextual factors.</a:t>
            </a:r>
          </a:p>
          <a:p>
            <a:pPr>
              <a:lnSpc>
                <a:spcPct val="120000"/>
              </a:lnSpc>
              <a:spcBef>
                <a:spcPts val="0"/>
              </a:spcBef>
            </a:pPr>
            <a:endParaRPr lang="en-US" sz="2400" dirty="0"/>
          </a:p>
          <a:p>
            <a:pPr>
              <a:lnSpc>
                <a:spcPct val="120000"/>
              </a:lnSpc>
              <a:spcBef>
                <a:spcPts val="0"/>
              </a:spcBef>
            </a:pPr>
            <a:r>
              <a:rPr lang="en-US" sz="2400" dirty="0"/>
              <a:t>This knowledge will help prepare responses to future large-scale epidemics.</a:t>
            </a:r>
            <a:endParaRPr lang="en-US" dirty="0"/>
          </a:p>
          <a:p>
            <a:endParaRPr lang="fr-LU" dirty="0"/>
          </a:p>
          <a:p>
            <a:endParaRPr lang="en-US" dirty="0"/>
          </a:p>
        </p:txBody>
      </p:sp>
      <p:sp>
        <p:nvSpPr>
          <p:cNvPr id="4" name="Slide Number Placeholder 3">
            <a:extLst>
              <a:ext uri="{FF2B5EF4-FFF2-40B4-BE49-F238E27FC236}">
                <a16:creationId xmlns:a16="http://schemas.microsoft.com/office/drawing/2014/main" id="{879A5881-E59F-5C06-457D-F6DB19558AAF}"/>
              </a:ext>
            </a:extLst>
          </p:cNvPr>
          <p:cNvSpPr>
            <a:spLocks noGrp="1"/>
          </p:cNvSpPr>
          <p:nvPr>
            <p:ph type="sldNum" sz="quarter" idx="12"/>
          </p:nvPr>
        </p:nvSpPr>
        <p:spPr/>
        <p:txBody>
          <a:bodyPr/>
          <a:lstStyle/>
          <a:p>
            <a:fld id="{89325E60-FB16-4C8A-8003-270D96C34BE3}" type="slidenum">
              <a:rPr lang="en-US" smtClean="0"/>
              <a:t>2</a:t>
            </a:fld>
            <a:endParaRPr lang="en-US" dirty="0"/>
          </a:p>
        </p:txBody>
      </p:sp>
    </p:spTree>
    <p:extLst>
      <p:ext uri="{BB962C8B-B14F-4D97-AF65-F5344CB8AC3E}">
        <p14:creationId xmlns:p14="http://schemas.microsoft.com/office/powerpoint/2010/main" val="712650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6796E-DDB6-6C0B-75D6-E997E23E6E93}"/>
              </a:ext>
            </a:extLst>
          </p:cNvPr>
          <p:cNvSpPr>
            <a:spLocks noGrp="1"/>
          </p:cNvSpPr>
          <p:nvPr>
            <p:ph type="title"/>
          </p:nvPr>
        </p:nvSpPr>
        <p:spPr>
          <a:xfrm>
            <a:off x="47625" y="84137"/>
            <a:ext cx="2671763" cy="944563"/>
          </a:xfrm>
        </p:spPr>
        <p:txBody>
          <a:bodyPr/>
          <a:lstStyle/>
          <a:p>
            <a:r>
              <a:rPr lang="fr-LU" b="1" dirty="0"/>
              <a:t>Discussion</a:t>
            </a:r>
            <a:endParaRPr lang="en-US" dirty="0"/>
          </a:p>
        </p:txBody>
      </p:sp>
      <p:sp>
        <p:nvSpPr>
          <p:cNvPr id="3" name="Content Placeholder 2">
            <a:extLst>
              <a:ext uri="{FF2B5EF4-FFF2-40B4-BE49-F238E27FC236}">
                <a16:creationId xmlns:a16="http://schemas.microsoft.com/office/drawing/2014/main" id="{783388EC-19FD-CD18-5293-8733CF1B5D38}"/>
              </a:ext>
            </a:extLst>
          </p:cNvPr>
          <p:cNvSpPr>
            <a:spLocks noGrp="1"/>
          </p:cNvSpPr>
          <p:nvPr>
            <p:ph idx="1"/>
          </p:nvPr>
        </p:nvSpPr>
        <p:spPr>
          <a:xfrm>
            <a:off x="135731" y="1309687"/>
            <a:ext cx="11920538" cy="5821362"/>
          </a:xfrm>
        </p:spPr>
        <p:txBody>
          <a:bodyPr>
            <a:normAutofit/>
          </a:bodyPr>
          <a:lstStyle/>
          <a:p>
            <a:pPr marL="0" indent="0">
              <a:buNone/>
            </a:pPr>
            <a:r>
              <a:rPr lang="fr-LU" b="1" u="sng" dirty="0" err="1"/>
              <a:t>Theoretical</a:t>
            </a:r>
            <a:r>
              <a:rPr lang="fr-LU" b="1" u="sng" dirty="0"/>
              <a:t> Implications</a:t>
            </a:r>
          </a:p>
          <a:p>
            <a:pPr marL="0" indent="0">
              <a:buNone/>
            </a:pPr>
            <a:endParaRPr lang="fr-LU" dirty="0"/>
          </a:p>
          <a:p>
            <a:pPr>
              <a:lnSpc>
                <a:spcPct val="100000"/>
              </a:lnSpc>
              <a:spcBef>
                <a:spcPts val="0"/>
              </a:spcBef>
            </a:pPr>
            <a:r>
              <a:rPr lang="en-US" u="sng" dirty="0"/>
              <a:t>Fundamental Cause Theory of Health</a:t>
            </a:r>
            <a:endParaRPr lang="en-US" dirty="0"/>
          </a:p>
          <a:p>
            <a:pPr lvl="1">
              <a:lnSpc>
                <a:spcPct val="100000"/>
              </a:lnSpc>
              <a:spcBef>
                <a:spcPts val="0"/>
              </a:spcBef>
            </a:pPr>
            <a:r>
              <a:rPr lang="en-US" dirty="0"/>
              <a:t>More focus on geographical variations.</a:t>
            </a:r>
          </a:p>
          <a:p>
            <a:pPr lvl="1">
              <a:lnSpc>
                <a:spcPct val="100000"/>
              </a:lnSpc>
              <a:spcBef>
                <a:spcPts val="0"/>
              </a:spcBef>
            </a:pPr>
            <a:r>
              <a:rPr lang="en-US" dirty="0"/>
              <a:t>The importance of unpredictable chance events.</a:t>
            </a:r>
          </a:p>
          <a:p>
            <a:pPr marL="0" indent="0">
              <a:lnSpc>
                <a:spcPct val="100000"/>
              </a:lnSpc>
              <a:spcBef>
                <a:spcPts val="0"/>
              </a:spcBef>
              <a:buNone/>
            </a:pPr>
            <a:endParaRPr lang="en-US" dirty="0"/>
          </a:p>
          <a:p>
            <a:pPr marL="0" indent="0">
              <a:lnSpc>
                <a:spcPct val="100000"/>
              </a:lnSpc>
              <a:spcBef>
                <a:spcPts val="0"/>
              </a:spcBef>
              <a:buNone/>
            </a:pPr>
            <a:endParaRPr lang="en-US" dirty="0"/>
          </a:p>
          <a:p>
            <a:pPr>
              <a:lnSpc>
                <a:spcPct val="100000"/>
              </a:lnSpc>
              <a:spcBef>
                <a:spcPts val="0"/>
              </a:spcBef>
            </a:pPr>
            <a:r>
              <a:rPr lang="fr-LU" u="sng" dirty="0" err="1"/>
              <a:t>Health</a:t>
            </a:r>
            <a:r>
              <a:rPr lang="fr-LU" u="sng" dirty="0"/>
              <a:t> </a:t>
            </a:r>
            <a:r>
              <a:rPr lang="fr-LU" u="sng" dirty="0" err="1"/>
              <a:t>Belief</a:t>
            </a:r>
            <a:r>
              <a:rPr lang="fr-LU" u="sng" dirty="0"/>
              <a:t> Model</a:t>
            </a:r>
            <a:endParaRPr lang="fr-LU" dirty="0"/>
          </a:p>
          <a:p>
            <a:pPr lvl="1">
              <a:lnSpc>
                <a:spcPct val="100000"/>
              </a:lnSpc>
              <a:spcBef>
                <a:spcPts val="0"/>
              </a:spcBef>
            </a:pPr>
            <a:r>
              <a:rPr lang="fr-LU" dirty="0"/>
              <a:t>Beyond the </a:t>
            </a:r>
            <a:r>
              <a:rPr lang="fr-LU" dirty="0" err="1"/>
              <a:t>individual</a:t>
            </a:r>
            <a:r>
              <a:rPr lang="fr-LU" dirty="0"/>
              <a:t> </a:t>
            </a:r>
            <a:r>
              <a:rPr lang="fr-LU" dirty="0" err="1"/>
              <a:t>level</a:t>
            </a:r>
            <a:r>
              <a:rPr lang="fr-LU" dirty="0"/>
              <a:t>, </a:t>
            </a:r>
            <a:r>
              <a:rPr lang="en-US" dirty="0"/>
              <a:t>the COVID-19 pandemic exemplifies how this model also applies at the structural levels of work organizations and governments (</a:t>
            </a:r>
            <a:r>
              <a:rPr lang="en-US" dirty="0" err="1"/>
              <a:t>meso</a:t>
            </a:r>
            <a:r>
              <a:rPr lang="en-US" dirty="0"/>
              <a:t> and macro levels). </a:t>
            </a:r>
          </a:p>
          <a:p>
            <a:endParaRPr lang="en-US" dirty="0"/>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9D63CF58-3C1F-CA3C-4A61-AE20F8BAE252}"/>
              </a:ext>
            </a:extLst>
          </p:cNvPr>
          <p:cNvSpPr>
            <a:spLocks noGrp="1"/>
          </p:cNvSpPr>
          <p:nvPr>
            <p:ph type="sldNum" sz="quarter" idx="12"/>
          </p:nvPr>
        </p:nvSpPr>
        <p:spPr/>
        <p:txBody>
          <a:bodyPr/>
          <a:lstStyle/>
          <a:p>
            <a:fld id="{89325E60-FB16-4C8A-8003-270D96C34BE3}" type="slidenum">
              <a:rPr lang="en-US" smtClean="0"/>
              <a:t>20</a:t>
            </a:fld>
            <a:endParaRPr lang="en-US"/>
          </a:p>
        </p:txBody>
      </p:sp>
    </p:spTree>
    <p:extLst>
      <p:ext uri="{BB962C8B-B14F-4D97-AF65-F5344CB8AC3E}">
        <p14:creationId xmlns:p14="http://schemas.microsoft.com/office/powerpoint/2010/main" val="396958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AAC60-513B-1FAB-8350-658F9186FB23}"/>
              </a:ext>
            </a:extLst>
          </p:cNvPr>
          <p:cNvSpPr>
            <a:spLocks noGrp="1"/>
          </p:cNvSpPr>
          <p:nvPr>
            <p:ph type="title"/>
          </p:nvPr>
        </p:nvSpPr>
        <p:spPr>
          <a:xfrm>
            <a:off x="52388" y="46038"/>
            <a:ext cx="2638425" cy="854075"/>
          </a:xfrm>
        </p:spPr>
        <p:txBody>
          <a:bodyPr/>
          <a:lstStyle/>
          <a:p>
            <a:r>
              <a:rPr lang="fr-LU" b="1" dirty="0"/>
              <a:t>Discussion</a:t>
            </a:r>
            <a:endParaRPr lang="en-US" dirty="0"/>
          </a:p>
        </p:txBody>
      </p:sp>
      <p:sp>
        <p:nvSpPr>
          <p:cNvPr id="3" name="Content Placeholder 2">
            <a:extLst>
              <a:ext uri="{FF2B5EF4-FFF2-40B4-BE49-F238E27FC236}">
                <a16:creationId xmlns:a16="http://schemas.microsoft.com/office/drawing/2014/main" id="{CCD6C710-EE76-2CE1-AF7F-70F62061E906}"/>
              </a:ext>
            </a:extLst>
          </p:cNvPr>
          <p:cNvSpPr>
            <a:spLocks noGrp="1"/>
          </p:cNvSpPr>
          <p:nvPr>
            <p:ph idx="1"/>
          </p:nvPr>
        </p:nvSpPr>
        <p:spPr>
          <a:xfrm>
            <a:off x="126206" y="819151"/>
            <a:ext cx="11939587" cy="5867400"/>
          </a:xfrm>
        </p:spPr>
        <p:txBody>
          <a:bodyPr>
            <a:normAutofit lnSpcReduction="10000"/>
          </a:bodyPr>
          <a:lstStyle/>
          <a:p>
            <a:pPr marL="0" indent="0">
              <a:buNone/>
            </a:pPr>
            <a:r>
              <a:rPr lang="fr-LU" b="1" u="sng" dirty="0"/>
              <a:t>Policy Implications</a:t>
            </a:r>
          </a:p>
          <a:p>
            <a:endParaRPr lang="fr-LU" dirty="0"/>
          </a:p>
          <a:p>
            <a:pPr>
              <a:lnSpc>
                <a:spcPct val="110000"/>
              </a:lnSpc>
              <a:spcBef>
                <a:spcPts val="0"/>
              </a:spcBef>
            </a:pPr>
            <a:r>
              <a:rPr lang="en-US" dirty="0"/>
              <a:t>Especially within national circumstances of lower digitalization and/or greater health impacts, further provisions should be made for remote work and/or more sanitary employment environments, particularly for workers with less education, whose choices will be further restricted.</a:t>
            </a:r>
          </a:p>
          <a:p>
            <a:pPr>
              <a:lnSpc>
                <a:spcPct val="110000"/>
              </a:lnSpc>
              <a:spcBef>
                <a:spcPts val="0"/>
              </a:spcBef>
            </a:pPr>
            <a:endParaRPr lang="en-US" dirty="0"/>
          </a:p>
          <a:p>
            <a:pPr>
              <a:lnSpc>
                <a:spcPct val="110000"/>
              </a:lnSpc>
              <a:spcBef>
                <a:spcPts val="0"/>
              </a:spcBef>
            </a:pPr>
            <a:r>
              <a:rPr lang="en-US" dirty="0"/>
              <a:t>Moreover, especially among those with less education, policies and programs should help older adults with fewer skills with information, communication, and internet technologies in acquiring these capabilities (Seifert et al. 2021). </a:t>
            </a:r>
          </a:p>
          <a:p>
            <a:pPr>
              <a:lnSpc>
                <a:spcPct val="110000"/>
              </a:lnSpc>
              <a:spcBef>
                <a:spcPts val="0"/>
              </a:spcBef>
            </a:pPr>
            <a:endParaRPr lang="en-US" dirty="0"/>
          </a:p>
          <a:p>
            <a:pPr>
              <a:lnSpc>
                <a:spcPct val="110000"/>
              </a:lnSpc>
              <a:spcBef>
                <a:spcPts val="0"/>
              </a:spcBef>
            </a:pPr>
            <a:r>
              <a:rPr lang="en-US" dirty="0"/>
              <a:t>Governments and employers should give priority to those in worse health when making decisions concerning work arrangements. </a:t>
            </a:r>
          </a:p>
        </p:txBody>
      </p:sp>
      <p:sp>
        <p:nvSpPr>
          <p:cNvPr id="4" name="Slide Number Placeholder 3">
            <a:extLst>
              <a:ext uri="{FF2B5EF4-FFF2-40B4-BE49-F238E27FC236}">
                <a16:creationId xmlns:a16="http://schemas.microsoft.com/office/drawing/2014/main" id="{9F2246FD-7985-4E6D-A2C0-F1939C09E94E}"/>
              </a:ext>
            </a:extLst>
          </p:cNvPr>
          <p:cNvSpPr>
            <a:spLocks noGrp="1"/>
          </p:cNvSpPr>
          <p:nvPr>
            <p:ph type="sldNum" sz="quarter" idx="12"/>
          </p:nvPr>
        </p:nvSpPr>
        <p:spPr/>
        <p:txBody>
          <a:bodyPr/>
          <a:lstStyle/>
          <a:p>
            <a:fld id="{89325E60-FB16-4C8A-8003-270D96C34BE3}" type="slidenum">
              <a:rPr lang="en-US" smtClean="0"/>
              <a:t>21</a:t>
            </a:fld>
            <a:endParaRPr lang="en-US"/>
          </a:p>
        </p:txBody>
      </p:sp>
    </p:spTree>
    <p:extLst>
      <p:ext uri="{BB962C8B-B14F-4D97-AF65-F5344CB8AC3E}">
        <p14:creationId xmlns:p14="http://schemas.microsoft.com/office/powerpoint/2010/main" val="28139002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43FF52-11C7-2554-6DE6-7B5285C08E51}"/>
              </a:ext>
            </a:extLst>
          </p:cNvPr>
          <p:cNvSpPr>
            <a:spLocks noGrp="1"/>
          </p:cNvSpPr>
          <p:nvPr>
            <p:ph idx="1"/>
          </p:nvPr>
        </p:nvSpPr>
        <p:spPr>
          <a:xfrm>
            <a:off x="147638" y="136525"/>
            <a:ext cx="11891962" cy="6584950"/>
          </a:xfrm>
        </p:spPr>
        <p:txBody>
          <a:bodyPr/>
          <a:lstStyle/>
          <a:p>
            <a:endParaRPr lang="fr-LU" dirty="0"/>
          </a:p>
          <a:p>
            <a:endParaRPr lang="en-US" dirty="0"/>
          </a:p>
          <a:p>
            <a:endParaRPr lang="en-US" dirty="0"/>
          </a:p>
          <a:p>
            <a:pPr marL="0" indent="0">
              <a:buNone/>
            </a:pPr>
            <a:r>
              <a:rPr lang="en-US" sz="4000" b="1" dirty="0"/>
              <a:t>                        Thank you for your attention!</a:t>
            </a:r>
          </a:p>
          <a:p>
            <a:pPr marL="0" indent="0">
              <a:buNone/>
            </a:pPr>
            <a:endParaRPr lang="en-US" sz="4000" b="1" dirty="0"/>
          </a:p>
          <a:p>
            <a:pPr marL="0" indent="0" algn="ctr">
              <a:buNone/>
            </a:pPr>
            <a:r>
              <a:rPr lang="en-US" dirty="0"/>
              <a:t>jason.settels@uni.lu</a:t>
            </a:r>
          </a:p>
        </p:txBody>
      </p:sp>
      <p:sp>
        <p:nvSpPr>
          <p:cNvPr id="4" name="Slide Number Placeholder 3">
            <a:extLst>
              <a:ext uri="{FF2B5EF4-FFF2-40B4-BE49-F238E27FC236}">
                <a16:creationId xmlns:a16="http://schemas.microsoft.com/office/drawing/2014/main" id="{8C67B184-03EF-F293-3E16-77D8CCCC7A8B}"/>
              </a:ext>
            </a:extLst>
          </p:cNvPr>
          <p:cNvSpPr>
            <a:spLocks noGrp="1"/>
          </p:cNvSpPr>
          <p:nvPr>
            <p:ph type="sldNum" sz="quarter" idx="12"/>
          </p:nvPr>
        </p:nvSpPr>
        <p:spPr/>
        <p:txBody>
          <a:bodyPr/>
          <a:lstStyle/>
          <a:p>
            <a:fld id="{89325E60-FB16-4C8A-8003-270D96C34BE3}" type="slidenum">
              <a:rPr lang="en-US" smtClean="0"/>
              <a:t>22</a:t>
            </a:fld>
            <a:endParaRPr lang="en-US"/>
          </a:p>
        </p:txBody>
      </p:sp>
    </p:spTree>
    <p:extLst>
      <p:ext uri="{BB962C8B-B14F-4D97-AF65-F5344CB8AC3E}">
        <p14:creationId xmlns:p14="http://schemas.microsoft.com/office/powerpoint/2010/main" val="1430895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4C743-4958-C40D-0D32-3533A9B0BAD9}"/>
              </a:ext>
            </a:extLst>
          </p:cNvPr>
          <p:cNvSpPr>
            <a:spLocks noGrp="1"/>
          </p:cNvSpPr>
          <p:nvPr>
            <p:ph type="title"/>
          </p:nvPr>
        </p:nvSpPr>
        <p:spPr>
          <a:xfrm>
            <a:off x="71438" y="84139"/>
            <a:ext cx="3014663" cy="996950"/>
          </a:xfrm>
        </p:spPr>
        <p:txBody>
          <a:bodyPr/>
          <a:lstStyle/>
          <a:p>
            <a:r>
              <a:rPr lang="fr-LU" b="1" dirty="0" err="1"/>
              <a:t>References</a:t>
            </a:r>
            <a:endParaRPr lang="en-US" b="1" dirty="0"/>
          </a:p>
        </p:txBody>
      </p:sp>
      <p:sp>
        <p:nvSpPr>
          <p:cNvPr id="3" name="Content Placeholder 2">
            <a:extLst>
              <a:ext uri="{FF2B5EF4-FFF2-40B4-BE49-F238E27FC236}">
                <a16:creationId xmlns:a16="http://schemas.microsoft.com/office/drawing/2014/main" id="{EDAFCFF1-E757-6480-CE04-E4EC05075AA0}"/>
              </a:ext>
            </a:extLst>
          </p:cNvPr>
          <p:cNvSpPr>
            <a:spLocks noGrp="1"/>
          </p:cNvSpPr>
          <p:nvPr>
            <p:ph idx="1"/>
          </p:nvPr>
        </p:nvSpPr>
        <p:spPr>
          <a:xfrm>
            <a:off x="142875" y="1023938"/>
            <a:ext cx="11906250" cy="5921373"/>
          </a:xfrm>
        </p:spPr>
        <p:txBody>
          <a:bodyPr/>
          <a:lstStyle/>
          <a:p>
            <a:pPr marL="0" indent="0">
              <a:lnSpc>
                <a:spcPct val="100000"/>
              </a:lnSpc>
              <a:spcBef>
                <a:spcPts val="0"/>
              </a:spcBef>
              <a:buNone/>
            </a:pPr>
            <a:r>
              <a:rPr lang="en-US" sz="1800" dirty="0"/>
              <a:t>Abraham, Charles, and Paschal Sheeran. 2015. "The health belief model." Pp. 28-80 in </a:t>
            </a:r>
            <a:r>
              <a:rPr lang="en-US" sz="1800" i="1" dirty="0"/>
              <a:t>Predicting health </a:t>
            </a:r>
            <a:r>
              <a:rPr lang="en-US" sz="1800" i="1" dirty="0" err="1"/>
              <a:t>behaviour</a:t>
            </a:r>
            <a:r>
              <a:rPr lang="en-US" sz="1800" i="1" dirty="0"/>
              <a:t>: Research    </a:t>
            </a:r>
          </a:p>
          <a:p>
            <a:pPr marL="0" indent="0">
              <a:lnSpc>
                <a:spcPct val="100000"/>
              </a:lnSpc>
              <a:spcBef>
                <a:spcPts val="0"/>
              </a:spcBef>
              <a:buNone/>
            </a:pPr>
            <a:r>
              <a:rPr lang="en-US" sz="1800" i="1" dirty="0"/>
              <a:t>      and practice with social cognition models</a:t>
            </a:r>
            <a:r>
              <a:rPr lang="en-US" sz="1800" dirty="0"/>
              <a:t>, edited by M. Conner and P. Norman. Buckingham, United Kingdom: Open </a:t>
            </a:r>
          </a:p>
          <a:p>
            <a:pPr marL="0" indent="0">
              <a:lnSpc>
                <a:spcPct val="100000"/>
              </a:lnSpc>
              <a:spcBef>
                <a:spcPts val="0"/>
              </a:spcBef>
              <a:buNone/>
            </a:pPr>
            <a:r>
              <a:rPr lang="en-US" sz="1800" dirty="0"/>
              <a:t>      University Press.</a:t>
            </a:r>
          </a:p>
          <a:p>
            <a:pPr marL="0" indent="0">
              <a:lnSpc>
                <a:spcPct val="100000"/>
              </a:lnSpc>
              <a:spcBef>
                <a:spcPts val="0"/>
              </a:spcBef>
              <a:buNone/>
            </a:pPr>
            <a:r>
              <a:rPr lang="en-US" sz="1800" dirty="0" err="1"/>
              <a:t>Béland</a:t>
            </a:r>
            <a:r>
              <a:rPr lang="en-US" sz="1800" dirty="0"/>
              <a:t> Louis-Philippe, Abel Brodeur, and Taylor Wright. 2020. “Covid-19, stay-at-home orders and employment: evidence </a:t>
            </a:r>
          </a:p>
          <a:p>
            <a:pPr marL="0" indent="0">
              <a:lnSpc>
                <a:spcPct val="100000"/>
              </a:lnSpc>
              <a:spcBef>
                <a:spcPts val="0"/>
              </a:spcBef>
              <a:buNone/>
            </a:pPr>
            <a:r>
              <a:rPr lang="en-US" sz="1800" dirty="0"/>
              <a:t>      from CPS data.” </a:t>
            </a:r>
            <a:r>
              <a:rPr lang="en-US" sz="1800" i="1" dirty="0"/>
              <a:t>IZA Discussion Paper </a:t>
            </a:r>
            <a:r>
              <a:rPr lang="en-US" sz="1800" dirty="0"/>
              <a:t>(13282): 1-110.</a:t>
            </a:r>
          </a:p>
          <a:p>
            <a:pPr marL="0" indent="0">
              <a:lnSpc>
                <a:spcPct val="100000"/>
              </a:lnSpc>
              <a:spcBef>
                <a:spcPts val="0"/>
              </a:spcBef>
              <a:buNone/>
            </a:pPr>
            <a:r>
              <a:rPr lang="en-US" sz="1800" dirty="0"/>
              <a:t>Brynjolfsson, Erik, John J. Horton, Adam </a:t>
            </a:r>
            <a:r>
              <a:rPr lang="en-US" sz="1800" dirty="0" err="1"/>
              <a:t>Ozimek</a:t>
            </a:r>
            <a:r>
              <a:rPr lang="en-US" sz="1800" dirty="0"/>
              <a:t>, Daniel Rock, Garima Sharma, and Hong-Yi </a:t>
            </a:r>
            <a:r>
              <a:rPr lang="en-US" sz="1800" dirty="0" err="1"/>
              <a:t>TuYe</a:t>
            </a:r>
            <a:r>
              <a:rPr lang="en-US" sz="1800" dirty="0"/>
              <a:t>. 2020. “COVID-19 and remote </a:t>
            </a:r>
          </a:p>
          <a:p>
            <a:pPr marL="0" indent="0">
              <a:lnSpc>
                <a:spcPct val="100000"/>
              </a:lnSpc>
              <a:spcBef>
                <a:spcPts val="0"/>
              </a:spcBef>
              <a:buNone/>
            </a:pPr>
            <a:r>
              <a:rPr lang="en-US" sz="1800" dirty="0"/>
              <a:t>      work: an early look at US data.” </a:t>
            </a:r>
            <a:r>
              <a:rPr lang="en-US" sz="1800" i="1" dirty="0"/>
              <a:t>NBER Working Paper Series </a:t>
            </a:r>
            <a:r>
              <a:rPr lang="en-US" sz="1800" dirty="0"/>
              <a:t>(27344): 1-25.</a:t>
            </a:r>
          </a:p>
          <a:p>
            <a:pPr marL="0" indent="0">
              <a:lnSpc>
                <a:spcPct val="100000"/>
              </a:lnSpc>
              <a:spcBef>
                <a:spcPts val="0"/>
              </a:spcBef>
              <a:buNone/>
            </a:pPr>
            <a:r>
              <a:rPr lang="en-US" sz="1800" dirty="0"/>
              <a:t>Camacho-Rivera, Marlene, Jessica Y. Islam, and Denise C. </a:t>
            </a:r>
            <a:r>
              <a:rPr lang="en-US" sz="1800" dirty="0" err="1"/>
              <a:t>Vidot</a:t>
            </a:r>
            <a:r>
              <a:rPr lang="en-US" sz="1800" dirty="0"/>
              <a:t>. 2020. “Associations between Chronic Health Conditions and </a:t>
            </a:r>
          </a:p>
          <a:p>
            <a:pPr marL="0" indent="0">
              <a:lnSpc>
                <a:spcPct val="100000"/>
              </a:lnSpc>
              <a:spcBef>
                <a:spcPts val="0"/>
              </a:spcBef>
              <a:buNone/>
            </a:pPr>
            <a:r>
              <a:rPr lang="en-US" sz="1800" dirty="0"/>
              <a:t>      COVID-19 Preventive Behaviors among a Nationally Representative Sample of U.S. Adults: An Analysis of the COVID Impact </a:t>
            </a:r>
          </a:p>
          <a:p>
            <a:pPr marL="0" indent="0">
              <a:lnSpc>
                <a:spcPct val="100000"/>
              </a:lnSpc>
              <a:spcBef>
                <a:spcPts val="0"/>
              </a:spcBef>
              <a:buNone/>
            </a:pPr>
            <a:r>
              <a:rPr lang="en-US" sz="1800" dirty="0"/>
              <a:t>      Survey.” </a:t>
            </a:r>
            <a:r>
              <a:rPr lang="en-US" sz="1800" i="1" dirty="0"/>
              <a:t>Health Equity </a:t>
            </a:r>
            <a:r>
              <a:rPr lang="en-US" sz="1800" dirty="0"/>
              <a:t>4(1): 336–44.</a:t>
            </a:r>
          </a:p>
          <a:p>
            <a:pPr marL="0" indent="0">
              <a:lnSpc>
                <a:spcPct val="100000"/>
              </a:lnSpc>
              <a:spcBef>
                <a:spcPts val="0"/>
              </a:spcBef>
              <a:buNone/>
            </a:pPr>
            <a:r>
              <a:rPr lang="en-US" sz="1800" dirty="0"/>
              <a:t>Davies, Amanda. 2021. “COVID-19 and ICT-Supported Remote Working: Opportunities for Rural Economies.” </a:t>
            </a:r>
            <a:r>
              <a:rPr lang="en-US" sz="1800" i="1" dirty="0"/>
              <a:t>World</a:t>
            </a:r>
            <a:r>
              <a:rPr lang="en-US" sz="1800" dirty="0"/>
              <a:t> 2(1):139–</a:t>
            </a:r>
          </a:p>
          <a:p>
            <a:pPr marL="0" indent="0">
              <a:lnSpc>
                <a:spcPct val="100000"/>
              </a:lnSpc>
              <a:spcBef>
                <a:spcPts val="0"/>
              </a:spcBef>
              <a:buNone/>
            </a:pPr>
            <a:r>
              <a:rPr lang="en-US" sz="1800" dirty="0"/>
              <a:t>      52.</a:t>
            </a:r>
          </a:p>
          <a:p>
            <a:pPr marL="0" indent="0">
              <a:lnSpc>
                <a:spcPct val="100000"/>
              </a:lnSpc>
              <a:spcBef>
                <a:spcPts val="0"/>
              </a:spcBef>
              <a:buNone/>
            </a:pPr>
            <a:r>
              <a:rPr lang="en-US" sz="1800" dirty="0" err="1"/>
              <a:t>Dingel</a:t>
            </a:r>
            <a:r>
              <a:rPr lang="en-US" sz="1800" dirty="0"/>
              <a:t>, Jonathan I., and Brent Neiman. 2020. “How Many Jobs Can Be Done at Home?” </a:t>
            </a:r>
            <a:r>
              <a:rPr lang="en-US" sz="1800" i="1" dirty="0"/>
              <a:t>Journal of Public Economics </a:t>
            </a:r>
            <a:r>
              <a:rPr lang="en-US" sz="1800" dirty="0"/>
              <a:t>189: 1-8.</a:t>
            </a:r>
          </a:p>
          <a:p>
            <a:pPr marL="0" indent="0">
              <a:lnSpc>
                <a:spcPct val="100000"/>
              </a:lnSpc>
              <a:spcBef>
                <a:spcPts val="0"/>
              </a:spcBef>
              <a:buNone/>
            </a:pPr>
            <a:r>
              <a:rPr lang="en-US" sz="1800" dirty="0"/>
              <a:t>Dubey, Akash </a:t>
            </a:r>
            <a:r>
              <a:rPr lang="en-US" sz="1800" dirty="0" err="1"/>
              <a:t>Dutt</a:t>
            </a:r>
            <a:r>
              <a:rPr lang="en-US" sz="1800" dirty="0"/>
              <a:t>, and Shreya Tripathi. 2020. “</a:t>
            </a:r>
            <a:r>
              <a:rPr lang="en-US" sz="1800" dirty="0" err="1"/>
              <a:t>Analysing</a:t>
            </a:r>
            <a:r>
              <a:rPr lang="en-US" sz="1800" dirty="0"/>
              <a:t> the Sentiments towards Work-From-Home Experience during COVID-</a:t>
            </a:r>
          </a:p>
          <a:p>
            <a:pPr marL="0" indent="0">
              <a:lnSpc>
                <a:spcPct val="100000"/>
              </a:lnSpc>
              <a:spcBef>
                <a:spcPts val="0"/>
              </a:spcBef>
              <a:buNone/>
            </a:pPr>
            <a:r>
              <a:rPr lang="en-US" sz="1800" dirty="0"/>
              <a:t>      19 Pandemic.” </a:t>
            </a:r>
            <a:r>
              <a:rPr lang="en-US" sz="1800" i="1" dirty="0"/>
              <a:t>Journal of Innovation Management </a:t>
            </a:r>
            <a:r>
              <a:rPr lang="en-US" sz="1800" dirty="0"/>
              <a:t>8(1): 13–19.</a:t>
            </a:r>
          </a:p>
          <a:p>
            <a:pPr marL="0" indent="0">
              <a:lnSpc>
                <a:spcPct val="100000"/>
              </a:lnSpc>
              <a:spcBef>
                <a:spcPts val="0"/>
              </a:spcBef>
              <a:buNone/>
            </a:pPr>
            <a:r>
              <a:rPr lang="it-IT" sz="1800" dirty="0"/>
              <a:t>European Commission. 2021. “DESI composite index.” Retrieved June 27, 2021.</a:t>
            </a:r>
          </a:p>
          <a:p>
            <a:pPr marL="0" indent="0">
              <a:lnSpc>
                <a:spcPct val="100000"/>
              </a:lnSpc>
              <a:spcBef>
                <a:spcPts val="0"/>
              </a:spcBef>
              <a:buNone/>
            </a:pPr>
            <a:r>
              <a:rPr lang="en-US" sz="1800" dirty="0"/>
              <a:t>Eurostat. 2021. “Population structure indicators at national level.” Retrieved Oct. 2, 2021. </a:t>
            </a:r>
          </a:p>
          <a:p>
            <a:pPr marL="0" indent="0">
              <a:lnSpc>
                <a:spcPct val="100000"/>
              </a:lnSpc>
              <a:spcBef>
                <a:spcPts val="0"/>
              </a:spcBef>
              <a:buNone/>
            </a:pPr>
            <a:r>
              <a:rPr lang="en-US" sz="1800" dirty="0" err="1"/>
              <a:t>Fana</a:t>
            </a:r>
            <a:r>
              <a:rPr lang="en-US" sz="1800" dirty="0"/>
              <a:t>, Marta, Santo </a:t>
            </a:r>
            <a:r>
              <a:rPr lang="en-US" sz="1800" dirty="0" err="1"/>
              <a:t>Milasi</a:t>
            </a:r>
            <a:r>
              <a:rPr lang="en-US" sz="1800" dirty="0"/>
              <a:t>, Joanna </a:t>
            </a:r>
            <a:r>
              <a:rPr lang="en-US" sz="1800" dirty="0" err="1"/>
              <a:t>Napierala</a:t>
            </a:r>
            <a:r>
              <a:rPr lang="en-US" sz="1800" dirty="0"/>
              <a:t>, Enrique Fernandez-Macias, and Ignacio González Vázquez. 2020. </a:t>
            </a:r>
            <a:r>
              <a:rPr lang="en-US" sz="1800" i="1" dirty="0"/>
              <a:t>Telework, work </a:t>
            </a:r>
          </a:p>
          <a:p>
            <a:pPr marL="0" indent="0">
              <a:lnSpc>
                <a:spcPct val="100000"/>
              </a:lnSpc>
              <a:spcBef>
                <a:spcPts val="0"/>
              </a:spcBef>
              <a:buNone/>
            </a:pPr>
            <a:r>
              <a:rPr lang="en-US" sz="1800" i="1" dirty="0"/>
              <a:t>      </a:t>
            </a:r>
            <a:r>
              <a:rPr lang="en-US" sz="1800" i="1" dirty="0" err="1"/>
              <a:t>organisation</a:t>
            </a:r>
            <a:r>
              <a:rPr lang="en-US" sz="1800" i="1" dirty="0"/>
              <a:t> and job quality during the COVID-19 crisis: a qualitative study</a:t>
            </a:r>
            <a:r>
              <a:rPr lang="en-US" sz="1800" dirty="0"/>
              <a:t>. No. 2020/11. JRC Working Papers Series </a:t>
            </a:r>
          </a:p>
          <a:p>
            <a:pPr marL="0" indent="0">
              <a:lnSpc>
                <a:spcPct val="100000"/>
              </a:lnSpc>
              <a:spcBef>
                <a:spcPts val="0"/>
              </a:spcBef>
              <a:buNone/>
            </a:pPr>
            <a:r>
              <a:rPr lang="en-US" sz="1800" dirty="0"/>
              <a:t>      on </a:t>
            </a:r>
            <a:r>
              <a:rPr lang="en-US" sz="1800" dirty="0" err="1"/>
              <a:t>Labour</a:t>
            </a:r>
            <a:r>
              <a:rPr lang="en-US" sz="1800" dirty="0"/>
              <a:t>, Education and Technology.</a:t>
            </a:r>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endParaRPr lang="en-US" dirty="0"/>
          </a:p>
        </p:txBody>
      </p:sp>
      <p:sp>
        <p:nvSpPr>
          <p:cNvPr id="4" name="Slide Number Placeholder 3">
            <a:extLst>
              <a:ext uri="{FF2B5EF4-FFF2-40B4-BE49-F238E27FC236}">
                <a16:creationId xmlns:a16="http://schemas.microsoft.com/office/drawing/2014/main" id="{503970B3-48BA-94C2-607D-1165D8F76CAE}"/>
              </a:ext>
            </a:extLst>
          </p:cNvPr>
          <p:cNvSpPr>
            <a:spLocks noGrp="1"/>
          </p:cNvSpPr>
          <p:nvPr>
            <p:ph type="sldNum" sz="quarter" idx="12"/>
          </p:nvPr>
        </p:nvSpPr>
        <p:spPr/>
        <p:txBody>
          <a:bodyPr/>
          <a:lstStyle/>
          <a:p>
            <a:fld id="{89325E60-FB16-4C8A-8003-270D96C34BE3}" type="slidenum">
              <a:rPr lang="en-US" smtClean="0"/>
              <a:t>23</a:t>
            </a:fld>
            <a:endParaRPr lang="en-US"/>
          </a:p>
        </p:txBody>
      </p:sp>
    </p:spTree>
    <p:extLst>
      <p:ext uri="{BB962C8B-B14F-4D97-AF65-F5344CB8AC3E}">
        <p14:creationId xmlns:p14="http://schemas.microsoft.com/office/powerpoint/2010/main" val="1581677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B64D8-5DB1-B5B5-AB18-20FEDD0EF938}"/>
              </a:ext>
            </a:extLst>
          </p:cNvPr>
          <p:cNvSpPr>
            <a:spLocks noGrp="1"/>
          </p:cNvSpPr>
          <p:nvPr>
            <p:ph type="title"/>
          </p:nvPr>
        </p:nvSpPr>
        <p:spPr>
          <a:xfrm>
            <a:off x="61912" y="79375"/>
            <a:ext cx="3028950" cy="1025525"/>
          </a:xfrm>
        </p:spPr>
        <p:txBody>
          <a:bodyPr/>
          <a:lstStyle/>
          <a:p>
            <a:r>
              <a:rPr lang="fr-LU" b="1" dirty="0" err="1"/>
              <a:t>References</a:t>
            </a:r>
            <a:endParaRPr lang="en-US" dirty="0"/>
          </a:p>
        </p:txBody>
      </p:sp>
      <p:sp>
        <p:nvSpPr>
          <p:cNvPr id="3" name="Content Placeholder 2">
            <a:extLst>
              <a:ext uri="{FF2B5EF4-FFF2-40B4-BE49-F238E27FC236}">
                <a16:creationId xmlns:a16="http://schemas.microsoft.com/office/drawing/2014/main" id="{5100E3D1-D9A1-FDEF-8430-AEEA72FD87A1}"/>
              </a:ext>
            </a:extLst>
          </p:cNvPr>
          <p:cNvSpPr>
            <a:spLocks noGrp="1"/>
          </p:cNvSpPr>
          <p:nvPr>
            <p:ph idx="1"/>
          </p:nvPr>
        </p:nvSpPr>
        <p:spPr>
          <a:xfrm>
            <a:off x="61912" y="922338"/>
            <a:ext cx="12015788" cy="5935662"/>
          </a:xfrm>
        </p:spPr>
        <p:txBody>
          <a:bodyPr>
            <a:normAutofit lnSpcReduction="10000"/>
          </a:bodyPr>
          <a:lstStyle/>
          <a:p>
            <a:pPr marL="0" indent="0">
              <a:lnSpc>
                <a:spcPct val="100000"/>
              </a:lnSpc>
              <a:spcBef>
                <a:spcPts val="0"/>
              </a:spcBef>
              <a:buNone/>
            </a:pPr>
            <a:r>
              <a:rPr lang="en-US" sz="1800" dirty="0" err="1"/>
              <a:t>Karlinsky</a:t>
            </a:r>
            <a:r>
              <a:rPr lang="en-US" sz="1800" dirty="0"/>
              <a:t>, Ariel, and Dmitry Kobak. 2021. “Tracking Excess Mortality across Countries during the Covid-19 Pandemic with the </a:t>
            </a:r>
          </a:p>
          <a:p>
            <a:pPr marL="0" indent="0">
              <a:lnSpc>
                <a:spcPct val="100000"/>
              </a:lnSpc>
              <a:spcBef>
                <a:spcPts val="0"/>
              </a:spcBef>
              <a:buNone/>
            </a:pPr>
            <a:r>
              <a:rPr lang="en-US" sz="1800" dirty="0"/>
              <a:t>      World Mortality Dataset.” </a:t>
            </a:r>
            <a:r>
              <a:rPr lang="en-US" sz="1800" dirty="0" err="1"/>
              <a:t>ELife</a:t>
            </a:r>
            <a:r>
              <a:rPr lang="en-US" sz="1800" dirty="0"/>
              <a:t> 10.</a:t>
            </a:r>
          </a:p>
          <a:p>
            <a:pPr marL="0" indent="0">
              <a:lnSpc>
                <a:spcPct val="100000"/>
              </a:lnSpc>
              <a:spcBef>
                <a:spcPts val="0"/>
              </a:spcBef>
              <a:buNone/>
            </a:pPr>
            <a:r>
              <a:rPr lang="en-US" sz="1800" dirty="0"/>
              <a:t>Kavanagh, Nolan M., Rishi R. Goel, and </a:t>
            </a:r>
            <a:r>
              <a:rPr lang="en-US" sz="1800" dirty="0" err="1"/>
              <a:t>Atheendar</a:t>
            </a:r>
            <a:r>
              <a:rPr lang="en-US" sz="1800" dirty="0"/>
              <a:t> S. </a:t>
            </a:r>
            <a:r>
              <a:rPr lang="en-US" sz="1800" dirty="0" err="1"/>
              <a:t>Venkataramani</a:t>
            </a:r>
            <a:r>
              <a:rPr lang="en-US" sz="1800" dirty="0"/>
              <a:t>. 2021. “County-Level Socioeconomic and Political </a:t>
            </a:r>
          </a:p>
          <a:p>
            <a:pPr marL="0" indent="0">
              <a:lnSpc>
                <a:spcPct val="100000"/>
              </a:lnSpc>
              <a:spcBef>
                <a:spcPts val="0"/>
              </a:spcBef>
              <a:buNone/>
            </a:pPr>
            <a:r>
              <a:rPr lang="en-US" sz="1800" dirty="0"/>
              <a:t>      Predictors of Distancing for COVID-19.” </a:t>
            </a:r>
            <a:r>
              <a:rPr lang="en-US" sz="1800" i="1" dirty="0"/>
              <a:t>American Journal of Preventive Medicine </a:t>
            </a:r>
            <a:r>
              <a:rPr lang="en-US" sz="1800" dirty="0"/>
              <a:t>61(1): 13–19.</a:t>
            </a:r>
          </a:p>
          <a:p>
            <a:pPr marL="0" indent="0">
              <a:lnSpc>
                <a:spcPct val="100000"/>
              </a:lnSpc>
              <a:spcBef>
                <a:spcPts val="0"/>
              </a:spcBef>
              <a:buNone/>
            </a:pPr>
            <a:r>
              <a:rPr lang="en-US" sz="1800" dirty="0"/>
              <a:t>Link, Bruce G., and Jo Phelan. 1995. "Social conditions as fundamental causes of disease." </a:t>
            </a:r>
            <a:r>
              <a:rPr lang="en-US" sz="1800" i="1" dirty="0"/>
              <a:t>Journal of health and social behavior </a:t>
            </a:r>
          </a:p>
          <a:p>
            <a:pPr marL="0" indent="0">
              <a:lnSpc>
                <a:spcPct val="100000"/>
              </a:lnSpc>
              <a:spcBef>
                <a:spcPts val="0"/>
              </a:spcBef>
              <a:buNone/>
            </a:pPr>
            <a:r>
              <a:rPr lang="en-US" sz="1800" i="1" dirty="0"/>
              <a:t>      </a:t>
            </a:r>
            <a:r>
              <a:rPr lang="en-US" sz="1800" dirty="0"/>
              <a:t>extra issue: 80-94.</a:t>
            </a:r>
          </a:p>
          <a:p>
            <a:pPr marL="0" indent="0">
              <a:lnSpc>
                <a:spcPct val="100000"/>
              </a:lnSpc>
              <a:spcBef>
                <a:spcPts val="0"/>
              </a:spcBef>
              <a:buNone/>
            </a:pPr>
            <a:r>
              <a:rPr lang="en-US" sz="1800" dirty="0" err="1"/>
              <a:t>Metelmann</a:t>
            </a:r>
            <a:r>
              <a:rPr lang="en-US" sz="1800" dirty="0"/>
              <a:t>, Isabella B., and Alexandra </a:t>
            </a:r>
            <a:r>
              <a:rPr lang="en-US" sz="1800" dirty="0" err="1"/>
              <a:t>Busemann</a:t>
            </a:r>
            <a:r>
              <a:rPr lang="en-US" sz="1800" dirty="0"/>
              <a:t>. 2020. "Elective surgery in times of COVID-19: A two-</a:t>
            </a:r>
            <a:r>
              <a:rPr lang="en-US" sz="1800" dirty="0" err="1"/>
              <a:t>centre</a:t>
            </a:r>
            <a:r>
              <a:rPr lang="en-US" sz="1800" dirty="0"/>
              <a:t> analysis of postponed </a:t>
            </a:r>
          </a:p>
          <a:p>
            <a:pPr marL="0" indent="0">
              <a:lnSpc>
                <a:spcPct val="100000"/>
              </a:lnSpc>
              <a:spcBef>
                <a:spcPts val="0"/>
              </a:spcBef>
              <a:buNone/>
            </a:pPr>
            <a:r>
              <a:rPr lang="en-US" sz="1800" dirty="0"/>
              <a:t>      operations and disease-related morbidity and mortality." </a:t>
            </a:r>
            <a:r>
              <a:rPr lang="en-US" sz="1800" i="1" dirty="0" err="1"/>
              <a:t>Zeitschrift</a:t>
            </a:r>
            <a:r>
              <a:rPr lang="en-US" sz="1800" i="1" dirty="0"/>
              <a:t> für </a:t>
            </a:r>
            <a:r>
              <a:rPr lang="en-US" sz="1800" i="1" dirty="0" err="1"/>
              <a:t>Evidenz</a:t>
            </a:r>
            <a:r>
              <a:rPr lang="en-US" sz="1800" i="1" dirty="0"/>
              <a:t>, </a:t>
            </a:r>
            <a:r>
              <a:rPr lang="en-US" sz="1800" i="1" dirty="0" err="1"/>
              <a:t>Fortbildung</a:t>
            </a:r>
            <a:r>
              <a:rPr lang="en-US" sz="1800" i="1" dirty="0"/>
              <a:t> und </a:t>
            </a:r>
            <a:r>
              <a:rPr lang="en-US" sz="1800" i="1" dirty="0" err="1"/>
              <a:t>Qualität</a:t>
            </a:r>
            <a:r>
              <a:rPr lang="en-US" sz="1800" i="1" dirty="0"/>
              <a:t> </a:t>
            </a:r>
            <a:r>
              <a:rPr lang="en-US" sz="1800" i="1" dirty="0" err="1"/>
              <a:t>im</a:t>
            </a:r>
            <a:r>
              <a:rPr lang="en-US" sz="1800" i="1" dirty="0"/>
              <a:t> </a:t>
            </a:r>
            <a:r>
              <a:rPr lang="en-US" sz="1800" i="1" dirty="0" err="1"/>
              <a:t>Gesundheitswesen</a:t>
            </a:r>
            <a:r>
              <a:rPr lang="en-US" sz="1800" i="1" dirty="0"/>
              <a:t> </a:t>
            </a:r>
          </a:p>
          <a:p>
            <a:pPr marL="0" indent="0">
              <a:lnSpc>
                <a:spcPct val="100000"/>
              </a:lnSpc>
              <a:spcBef>
                <a:spcPts val="0"/>
              </a:spcBef>
              <a:buNone/>
            </a:pPr>
            <a:r>
              <a:rPr lang="en-US" sz="1800" dirty="0"/>
              <a:t>      158: 62-65.</a:t>
            </a:r>
          </a:p>
          <a:p>
            <a:pPr marL="0" indent="0">
              <a:lnSpc>
                <a:spcPct val="100000"/>
              </a:lnSpc>
              <a:spcBef>
                <a:spcPts val="0"/>
              </a:spcBef>
              <a:buNone/>
            </a:pPr>
            <a:r>
              <a:rPr lang="en-US" sz="1800" dirty="0"/>
              <a:t>Our World in Data. 2021. “Stringency Index.” Retrieved Oct. 2, 2021.</a:t>
            </a:r>
          </a:p>
          <a:p>
            <a:pPr marL="0" indent="0">
              <a:lnSpc>
                <a:spcPct val="100000"/>
              </a:lnSpc>
              <a:spcBef>
                <a:spcPts val="0"/>
              </a:spcBef>
              <a:buNone/>
            </a:pPr>
            <a:r>
              <a:rPr lang="en-US" sz="1800" dirty="0"/>
              <a:t>Phelan, Jo C., Bruce G. Link, and Parisa </a:t>
            </a:r>
            <a:r>
              <a:rPr lang="en-US" sz="1800" dirty="0" err="1"/>
              <a:t>Tehranifar</a:t>
            </a:r>
            <a:r>
              <a:rPr lang="en-US" sz="1800" dirty="0"/>
              <a:t>. 2010. “Social Conditions as Fundamental Causes of Health Inequalities: </a:t>
            </a:r>
          </a:p>
          <a:p>
            <a:pPr marL="0" indent="0">
              <a:lnSpc>
                <a:spcPct val="100000"/>
              </a:lnSpc>
              <a:spcBef>
                <a:spcPts val="0"/>
              </a:spcBef>
              <a:buNone/>
            </a:pPr>
            <a:r>
              <a:rPr lang="en-US" sz="1800" dirty="0"/>
              <a:t>      Theory, Evidence, and Policy Implications.” </a:t>
            </a:r>
            <a:r>
              <a:rPr lang="en-US" sz="1800" i="1" dirty="0"/>
              <a:t>Journal of Health and Social Behavior </a:t>
            </a:r>
            <a:r>
              <a:rPr lang="en-US" sz="1800" dirty="0"/>
              <a:t>51(1_suppl):S28–40. </a:t>
            </a:r>
          </a:p>
          <a:p>
            <a:pPr marL="0" indent="0">
              <a:lnSpc>
                <a:spcPct val="100000"/>
              </a:lnSpc>
              <a:spcBef>
                <a:spcPts val="0"/>
              </a:spcBef>
              <a:buNone/>
            </a:pPr>
            <a:r>
              <a:rPr lang="en-US" sz="1800" dirty="0"/>
              <a:t>Russo, Daniel, Paul H. P. </a:t>
            </a:r>
            <a:r>
              <a:rPr lang="en-US" sz="1800" dirty="0" err="1"/>
              <a:t>Hanel</a:t>
            </a:r>
            <a:r>
              <a:rPr lang="en-US" sz="1800" dirty="0"/>
              <a:t>, Seraphina </a:t>
            </a:r>
            <a:r>
              <a:rPr lang="en-US" sz="1800" dirty="0" err="1"/>
              <a:t>Altnickel</a:t>
            </a:r>
            <a:r>
              <a:rPr lang="en-US" sz="1800" dirty="0"/>
              <a:t>, and Niels van </a:t>
            </a:r>
            <a:r>
              <a:rPr lang="en-US" sz="1800" dirty="0" err="1"/>
              <a:t>Berkel</a:t>
            </a:r>
            <a:r>
              <a:rPr lang="en-US" sz="1800" dirty="0"/>
              <a:t>. 2021. “Predictors of Well-Being and Productivity </a:t>
            </a:r>
          </a:p>
          <a:p>
            <a:pPr marL="0" indent="0">
              <a:lnSpc>
                <a:spcPct val="100000"/>
              </a:lnSpc>
              <a:spcBef>
                <a:spcPts val="0"/>
              </a:spcBef>
              <a:buNone/>
            </a:pPr>
            <a:r>
              <a:rPr lang="en-US" sz="1800" dirty="0"/>
              <a:t>      among Software Professionals during the COVID-19 Pandemic – a Longitudinal Study.” </a:t>
            </a:r>
            <a:r>
              <a:rPr lang="en-US" sz="1800" i="1" dirty="0"/>
              <a:t>Empirical Software </a:t>
            </a:r>
          </a:p>
          <a:p>
            <a:pPr marL="0" indent="0">
              <a:lnSpc>
                <a:spcPct val="100000"/>
              </a:lnSpc>
              <a:spcBef>
                <a:spcPts val="0"/>
              </a:spcBef>
              <a:buNone/>
            </a:pPr>
            <a:r>
              <a:rPr lang="en-US" sz="1800" i="1" dirty="0"/>
              <a:t>      Engineering</a:t>
            </a:r>
            <a:r>
              <a:rPr lang="en-US" sz="1800" dirty="0"/>
              <a:t> 26(4): 1-63.</a:t>
            </a:r>
          </a:p>
          <a:p>
            <a:pPr marL="0" indent="0">
              <a:lnSpc>
                <a:spcPct val="100000"/>
              </a:lnSpc>
              <a:spcBef>
                <a:spcPts val="0"/>
              </a:spcBef>
              <a:buNone/>
            </a:pPr>
            <a:r>
              <a:rPr lang="en-US" sz="1800" dirty="0"/>
              <a:t>Seifert, Alexander, Shelia R. </a:t>
            </a:r>
            <a:r>
              <a:rPr lang="en-US" sz="1800" dirty="0" err="1"/>
              <a:t>Cotten</a:t>
            </a:r>
            <a:r>
              <a:rPr lang="en-US" sz="1800" dirty="0"/>
              <a:t>, and Bo </a:t>
            </a:r>
            <a:r>
              <a:rPr lang="en-US" sz="1800" dirty="0" err="1"/>
              <a:t>Xie</a:t>
            </a:r>
            <a:r>
              <a:rPr lang="en-US" sz="1800" dirty="0"/>
              <a:t>. 2021. “A Double Burden of Exclusion? Digital and Social Exclusion of Older </a:t>
            </a:r>
          </a:p>
          <a:p>
            <a:pPr marL="0" indent="0">
              <a:lnSpc>
                <a:spcPct val="100000"/>
              </a:lnSpc>
              <a:spcBef>
                <a:spcPts val="0"/>
              </a:spcBef>
              <a:buNone/>
            </a:pPr>
            <a:r>
              <a:rPr lang="en-US" sz="1800" dirty="0"/>
              <a:t>      Adults in Times of COVID-19.” </a:t>
            </a:r>
            <a:r>
              <a:rPr lang="en-US" sz="1800" i="1" dirty="0"/>
              <a:t>The Journals of Gerontology. Series B, Psychological Sciences and Social Sciences </a:t>
            </a:r>
          </a:p>
          <a:p>
            <a:pPr marL="0" indent="0">
              <a:lnSpc>
                <a:spcPct val="100000"/>
              </a:lnSpc>
              <a:spcBef>
                <a:spcPts val="0"/>
              </a:spcBef>
              <a:buNone/>
            </a:pPr>
            <a:r>
              <a:rPr lang="en-US" sz="1800" dirty="0"/>
              <a:t>      76(3):e99–103.</a:t>
            </a:r>
          </a:p>
          <a:p>
            <a:pPr marL="0" indent="0">
              <a:lnSpc>
                <a:spcPct val="100000"/>
              </a:lnSpc>
              <a:spcBef>
                <a:spcPts val="0"/>
              </a:spcBef>
              <a:buNone/>
            </a:pPr>
            <a:r>
              <a:rPr lang="en-US" sz="1800" dirty="0" err="1"/>
              <a:t>Sostero</a:t>
            </a:r>
            <a:r>
              <a:rPr lang="en-US" sz="1800" dirty="0"/>
              <a:t>, Matteo, Santo </a:t>
            </a:r>
            <a:r>
              <a:rPr lang="en-US" sz="1800" dirty="0" err="1"/>
              <a:t>Milasi</a:t>
            </a:r>
            <a:r>
              <a:rPr lang="en-US" sz="1800" dirty="0"/>
              <a:t>, John Hurley, Enrique Fernandez-Macias, and Martina </a:t>
            </a:r>
            <a:r>
              <a:rPr lang="en-US" sz="1800" dirty="0" err="1"/>
              <a:t>Bisello</a:t>
            </a:r>
            <a:r>
              <a:rPr lang="en-US" sz="1800" dirty="0"/>
              <a:t>. 2020. </a:t>
            </a:r>
            <a:r>
              <a:rPr lang="en-US" sz="1800" i="1" dirty="0" err="1"/>
              <a:t>Teleworkability</a:t>
            </a:r>
            <a:r>
              <a:rPr lang="en-US" sz="1800" i="1" dirty="0"/>
              <a:t> and the </a:t>
            </a:r>
          </a:p>
          <a:p>
            <a:pPr marL="0" indent="0">
              <a:lnSpc>
                <a:spcPct val="100000"/>
              </a:lnSpc>
              <a:spcBef>
                <a:spcPts val="0"/>
              </a:spcBef>
              <a:buNone/>
            </a:pPr>
            <a:r>
              <a:rPr lang="en-US" sz="1800" i="1" dirty="0"/>
              <a:t>      COVID-19 crisis: a new digital divide?</a:t>
            </a:r>
            <a:r>
              <a:rPr lang="en-US" sz="1800" dirty="0"/>
              <a:t>. No. 2020/05. JRC working papers series on </a:t>
            </a:r>
            <a:r>
              <a:rPr lang="en-US" sz="1800" dirty="0" err="1"/>
              <a:t>labour</a:t>
            </a:r>
            <a:r>
              <a:rPr lang="en-US" sz="1800" dirty="0"/>
              <a:t>, education and technology.</a:t>
            </a:r>
          </a:p>
          <a:p>
            <a:pPr marL="0" indent="0">
              <a:lnSpc>
                <a:spcPct val="100000"/>
              </a:lnSpc>
              <a:spcBef>
                <a:spcPts val="0"/>
              </a:spcBef>
              <a:buNone/>
            </a:pPr>
            <a:r>
              <a:rPr lang="en-US" sz="1800" dirty="0"/>
              <a:t>World Bank Group. 2022. “GDP per capita (current US$).” Retrieved April 21, 2022. </a:t>
            </a:r>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pPr marL="0" indent="0">
              <a:lnSpc>
                <a:spcPct val="100000"/>
              </a:lnSpc>
              <a:spcBef>
                <a:spcPts val="0"/>
              </a:spcBef>
              <a:buNone/>
            </a:pPr>
            <a:endParaRPr lang="en-US" sz="1800" dirty="0"/>
          </a:p>
          <a:p>
            <a:endParaRPr lang="en-US" dirty="0"/>
          </a:p>
        </p:txBody>
      </p:sp>
      <p:sp>
        <p:nvSpPr>
          <p:cNvPr id="4" name="Slide Number Placeholder 3">
            <a:extLst>
              <a:ext uri="{FF2B5EF4-FFF2-40B4-BE49-F238E27FC236}">
                <a16:creationId xmlns:a16="http://schemas.microsoft.com/office/drawing/2014/main" id="{66235CA0-D6C6-0599-45DA-37743F6EE7E5}"/>
              </a:ext>
            </a:extLst>
          </p:cNvPr>
          <p:cNvSpPr>
            <a:spLocks noGrp="1"/>
          </p:cNvSpPr>
          <p:nvPr>
            <p:ph type="sldNum" sz="quarter" idx="12"/>
          </p:nvPr>
        </p:nvSpPr>
        <p:spPr/>
        <p:txBody>
          <a:bodyPr/>
          <a:lstStyle/>
          <a:p>
            <a:fld id="{89325E60-FB16-4C8A-8003-270D96C34BE3}" type="slidenum">
              <a:rPr lang="en-US" smtClean="0"/>
              <a:t>24</a:t>
            </a:fld>
            <a:endParaRPr lang="en-US"/>
          </a:p>
        </p:txBody>
      </p:sp>
    </p:spTree>
    <p:extLst>
      <p:ext uri="{BB962C8B-B14F-4D97-AF65-F5344CB8AC3E}">
        <p14:creationId xmlns:p14="http://schemas.microsoft.com/office/powerpoint/2010/main" val="556507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15887-369E-67C1-D0B6-6078A90FF7FE}"/>
              </a:ext>
            </a:extLst>
          </p:cNvPr>
          <p:cNvSpPr>
            <a:spLocks noGrp="1"/>
          </p:cNvSpPr>
          <p:nvPr>
            <p:ph type="title"/>
          </p:nvPr>
        </p:nvSpPr>
        <p:spPr>
          <a:xfrm>
            <a:off x="66674" y="50801"/>
            <a:ext cx="4810125" cy="1092200"/>
          </a:xfrm>
        </p:spPr>
        <p:txBody>
          <a:bodyPr>
            <a:normAutofit/>
          </a:bodyPr>
          <a:lstStyle/>
          <a:p>
            <a:r>
              <a:rPr lang="fr-LU" b="1" dirty="0" err="1"/>
              <a:t>Research</a:t>
            </a:r>
            <a:r>
              <a:rPr lang="fr-LU" b="1" dirty="0"/>
              <a:t> Questions</a:t>
            </a:r>
            <a:endParaRPr lang="en-US" b="1" dirty="0"/>
          </a:p>
        </p:txBody>
      </p:sp>
      <p:sp>
        <p:nvSpPr>
          <p:cNvPr id="3" name="Content Placeholder 2">
            <a:extLst>
              <a:ext uri="{FF2B5EF4-FFF2-40B4-BE49-F238E27FC236}">
                <a16:creationId xmlns:a16="http://schemas.microsoft.com/office/drawing/2014/main" id="{E2AD135C-778E-E062-764C-60595C951A96}"/>
              </a:ext>
            </a:extLst>
          </p:cNvPr>
          <p:cNvSpPr>
            <a:spLocks noGrp="1"/>
          </p:cNvSpPr>
          <p:nvPr>
            <p:ph idx="1"/>
          </p:nvPr>
        </p:nvSpPr>
        <p:spPr>
          <a:xfrm>
            <a:off x="176212" y="1090612"/>
            <a:ext cx="11839575" cy="5716587"/>
          </a:xfrm>
        </p:spPr>
        <p:txBody>
          <a:bodyPr/>
          <a:lstStyle/>
          <a:p>
            <a:endParaRPr lang="en-US" dirty="0">
              <a:solidFill>
                <a:srgbClr val="242424"/>
              </a:solidFill>
              <a:latin typeface="Times New Roman" panose="02020603050405020304" pitchFamily="18" charset="0"/>
              <a:ea typeface="Times New Roman" panose="02020603050405020304" pitchFamily="18" charset="0"/>
            </a:endParaRPr>
          </a:p>
          <a:p>
            <a:r>
              <a:rPr lang="en-US" dirty="0">
                <a:solidFill>
                  <a:srgbClr val="242424"/>
                </a:solidFill>
                <a:latin typeface="Times New Roman" panose="02020603050405020304" pitchFamily="18" charset="0"/>
                <a:ea typeface="Times New Roman" panose="02020603050405020304" pitchFamily="18" charset="0"/>
              </a:rPr>
              <a:t>H</a:t>
            </a:r>
            <a:r>
              <a:rPr lang="en-US" sz="2800" dirty="0">
                <a:solidFill>
                  <a:srgbClr val="242424"/>
                </a:solidFill>
                <a:effectLst/>
                <a:latin typeface="Times New Roman" panose="02020603050405020304" pitchFamily="18" charset="0"/>
                <a:ea typeface="Times New Roman" panose="02020603050405020304" pitchFamily="18" charset="0"/>
              </a:rPr>
              <a:t>ow did country-level </a:t>
            </a:r>
          </a:p>
          <a:p>
            <a:pPr lvl="1"/>
            <a:r>
              <a:rPr lang="en-US" dirty="0">
                <a:solidFill>
                  <a:srgbClr val="242424"/>
                </a:solidFill>
                <a:latin typeface="Times New Roman" panose="02020603050405020304" pitchFamily="18" charset="0"/>
                <a:ea typeface="Times New Roman" panose="02020603050405020304" pitchFamily="18" charset="0"/>
              </a:rPr>
              <a:t>d</a:t>
            </a:r>
            <a:r>
              <a:rPr lang="en-US" dirty="0">
                <a:solidFill>
                  <a:srgbClr val="242424"/>
                </a:solidFill>
                <a:effectLst/>
                <a:latin typeface="Times New Roman" panose="02020603050405020304" pitchFamily="18" charset="0"/>
                <a:ea typeface="Times New Roman" panose="02020603050405020304" pitchFamily="18" charset="0"/>
              </a:rPr>
              <a:t>igitization</a:t>
            </a:r>
          </a:p>
          <a:p>
            <a:pPr lvl="1"/>
            <a:r>
              <a:rPr lang="en-US" dirty="0">
                <a:solidFill>
                  <a:srgbClr val="242424"/>
                </a:solidFill>
                <a:effectLst/>
                <a:latin typeface="Times New Roman" panose="02020603050405020304" pitchFamily="18" charset="0"/>
                <a:ea typeface="Times New Roman" panose="02020603050405020304" pitchFamily="18" charset="0"/>
              </a:rPr>
              <a:t>stringency of government restrictions</a:t>
            </a:r>
          </a:p>
          <a:p>
            <a:pPr lvl="1"/>
            <a:r>
              <a:rPr lang="en-US" dirty="0">
                <a:solidFill>
                  <a:srgbClr val="242424"/>
                </a:solidFill>
                <a:effectLst/>
                <a:latin typeface="Times New Roman" panose="02020603050405020304" pitchFamily="18" charset="0"/>
                <a:ea typeface="Times New Roman" panose="02020603050405020304" pitchFamily="18" charset="0"/>
              </a:rPr>
              <a:t>health impacts of COVID-19 </a:t>
            </a:r>
          </a:p>
          <a:p>
            <a:pPr marL="0" indent="0">
              <a:buNone/>
            </a:pPr>
            <a:r>
              <a:rPr lang="en-US" dirty="0">
                <a:solidFill>
                  <a:srgbClr val="242424"/>
                </a:solidFill>
                <a:effectLst/>
                <a:latin typeface="Times New Roman" panose="02020603050405020304" pitchFamily="18" charset="0"/>
                <a:ea typeface="Times New Roman" panose="02020603050405020304" pitchFamily="18" charset="0"/>
              </a:rPr>
              <a:t>moderate the relationships of individual-level </a:t>
            </a:r>
          </a:p>
          <a:p>
            <a:pPr lvl="1"/>
            <a:r>
              <a:rPr lang="en-US" dirty="0">
                <a:solidFill>
                  <a:srgbClr val="242424"/>
                </a:solidFill>
                <a:effectLst/>
                <a:latin typeface="Times New Roman" panose="02020603050405020304" pitchFamily="18" charset="0"/>
                <a:ea typeface="Times New Roman" panose="02020603050405020304" pitchFamily="18" charset="0"/>
              </a:rPr>
              <a:t>education and household income (measures of socioeconomic status)</a:t>
            </a:r>
          </a:p>
          <a:p>
            <a:pPr lvl="1"/>
            <a:r>
              <a:rPr lang="en-US" dirty="0">
                <a:solidFill>
                  <a:srgbClr val="242424"/>
                </a:solidFill>
                <a:latin typeface="Times New Roman" panose="02020603050405020304" pitchFamily="18" charset="0"/>
                <a:ea typeface="Times New Roman" panose="02020603050405020304" pitchFamily="18" charset="0"/>
              </a:rPr>
              <a:t>a</a:t>
            </a:r>
            <a:r>
              <a:rPr lang="en-US" dirty="0">
                <a:solidFill>
                  <a:srgbClr val="242424"/>
                </a:solidFill>
                <a:effectLst/>
                <a:latin typeface="Times New Roman" panose="02020603050405020304" pitchFamily="18" charset="0"/>
                <a:ea typeface="Times New Roman" panose="02020603050405020304" pitchFamily="18" charset="0"/>
              </a:rPr>
              <a:t>ge</a:t>
            </a:r>
          </a:p>
          <a:p>
            <a:pPr lvl="1"/>
            <a:r>
              <a:rPr lang="en-US" dirty="0">
                <a:effectLst/>
                <a:latin typeface="Times New Roman" panose="02020603050405020304" pitchFamily="18" charset="0"/>
                <a:ea typeface="Times New Roman" panose="02020603050405020304" pitchFamily="18" charset="0"/>
              </a:rPr>
              <a:t>general health </a:t>
            </a:r>
          </a:p>
          <a:p>
            <a:pPr marL="0" indent="0">
              <a:buNone/>
            </a:pPr>
            <a:r>
              <a:rPr lang="en-US" dirty="0">
                <a:effectLst/>
                <a:latin typeface="Times New Roman" panose="02020603050405020304" pitchFamily="18" charset="0"/>
                <a:ea typeface="Times New Roman" panose="02020603050405020304" pitchFamily="18" charset="0"/>
              </a:rPr>
              <a:t>with pandemic-era remote work?</a:t>
            </a:r>
          </a:p>
          <a:p>
            <a:pPr marL="0" indent="0">
              <a:buNone/>
            </a:pPr>
            <a:endParaRPr lang="en-US" dirty="0">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9B37012E-A26A-DC87-9734-28DCF01A97D4}"/>
              </a:ext>
            </a:extLst>
          </p:cNvPr>
          <p:cNvSpPr>
            <a:spLocks noGrp="1"/>
          </p:cNvSpPr>
          <p:nvPr>
            <p:ph type="sldNum" sz="quarter" idx="12"/>
          </p:nvPr>
        </p:nvSpPr>
        <p:spPr/>
        <p:txBody>
          <a:bodyPr/>
          <a:lstStyle/>
          <a:p>
            <a:fld id="{89325E60-FB16-4C8A-8003-270D96C34BE3}" type="slidenum">
              <a:rPr lang="en-US" smtClean="0"/>
              <a:t>3</a:t>
            </a:fld>
            <a:endParaRPr lang="en-US"/>
          </a:p>
        </p:txBody>
      </p:sp>
    </p:spTree>
    <p:extLst>
      <p:ext uri="{BB962C8B-B14F-4D97-AF65-F5344CB8AC3E}">
        <p14:creationId xmlns:p14="http://schemas.microsoft.com/office/powerpoint/2010/main" val="472382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53E61-BE0B-D226-06C4-F0E9016F7A54}"/>
              </a:ext>
            </a:extLst>
          </p:cNvPr>
          <p:cNvSpPr>
            <a:spLocks noGrp="1"/>
          </p:cNvSpPr>
          <p:nvPr>
            <p:ph type="title"/>
          </p:nvPr>
        </p:nvSpPr>
        <p:spPr>
          <a:xfrm>
            <a:off x="66675" y="368300"/>
            <a:ext cx="12058650" cy="1325563"/>
          </a:xfrm>
        </p:spPr>
        <p:txBody>
          <a:bodyPr>
            <a:noAutofit/>
          </a:bodyPr>
          <a:lstStyle/>
          <a:p>
            <a:r>
              <a:rPr lang="en-US" b="1" dirty="0"/>
              <a:t>Previous Research, Conceptual, and Theoretical Framework</a:t>
            </a:r>
            <a:br>
              <a:rPr lang="en-US" dirty="0"/>
            </a:br>
            <a:endParaRPr lang="en-US" dirty="0"/>
          </a:p>
        </p:txBody>
      </p:sp>
      <p:sp>
        <p:nvSpPr>
          <p:cNvPr id="3" name="Content Placeholder 2">
            <a:extLst>
              <a:ext uri="{FF2B5EF4-FFF2-40B4-BE49-F238E27FC236}">
                <a16:creationId xmlns:a16="http://schemas.microsoft.com/office/drawing/2014/main" id="{F4F9B8B9-BCF1-579E-40BF-0DD991547071}"/>
              </a:ext>
            </a:extLst>
          </p:cNvPr>
          <p:cNvSpPr>
            <a:spLocks noGrp="1"/>
          </p:cNvSpPr>
          <p:nvPr>
            <p:ph idx="1"/>
          </p:nvPr>
        </p:nvSpPr>
        <p:spPr>
          <a:xfrm>
            <a:off x="185738" y="1460500"/>
            <a:ext cx="11877674" cy="5397500"/>
          </a:xfrm>
        </p:spPr>
        <p:txBody>
          <a:bodyPr>
            <a:normAutofit/>
          </a:bodyPr>
          <a:lstStyle/>
          <a:p>
            <a:pPr marL="0" indent="0">
              <a:buNone/>
            </a:pPr>
            <a:endParaRPr lang="en-US" dirty="0"/>
          </a:p>
          <a:p>
            <a:r>
              <a:rPr lang="en-US" dirty="0"/>
              <a:t>Discussions of individual-level predictors of remote work:</a:t>
            </a:r>
          </a:p>
          <a:p>
            <a:pPr lvl="1"/>
            <a:r>
              <a:rPr lang="en-US" dirty="0"/>
              <a:t>education, occupations, and types of work (</a:t>
            </a:r>
            <a:r>
              <a:rPr lang="en-US" dirty="0" err="1"/>
              <a:t>Dingel</a:t>
            </a:r>
            <a:r>
              <a:rPr lang="en-US" dirty="0"/>
              <a:t> and Neiman 2020) </a:t>
            </a:r>
          </a:p>
          <a:p>
            <a:pPr lvl="1"/>
            <a:r>
              <a:rPr lang="en-US" dirty="0"/>
              <a:t>age and health (Camacho-Rivera, Islam, and </a:t>
            </a:r>
            <a:r>
              <a:rPr lang="en-US" dirty="0" err="1"/>
              <a:t>Vidot</a:t>
            </a:r>
            <a:r>
              <a:rPr lang="en-US" dirty="0"/>
              <a:t> 2020)</a:t>
            </a:r>
          </a:p>
          <a:p>
            <a:pPr marL="457200" lvl="1" indent="0">
              <a:buNone/>
            </a:pPr>
            <a:endParaRPr lang="en-US" dirty="0"/>
          </a:p>
          <a:p>
            <a:pPr marL="457200" lvl="1" indent="0">
              <a:buNone/>
            </a:pPr>
            <a:endParaRPr lang="en-US" dirty="0"/>
          </a:p>
          <a:p>
            <a:r>
              <a:rPr lang="en-US" dirty="0"/>
              <a:t>Discussions of contextual-level predictors of remote work:</a:t>
            </a:r>
          </a:p>
          <a:p>
            <a:pPr lvl="1"/>
            <a:r>
              <a:rPr lang="en-US" dirty="0"/>
              <a:t>general extents of socioeconomic status (Kavanagh, Goel, and </a:t>
            </a:r>
            <a:r>
              <a:rPr lang="en-US" dirty="0" err="1"/>
              <a:t>Venkataramani</a:t>
            </a:r>
            <a:r>
              <a:rPr lang="en-US" dirty="0"/>
              <a:t> 2021)</a:t>
            </a:r>
          </a:p>
          <a:p>
            <a:pPr lvl="2"/>
            <a:r>
              <a:rPr lang="en-US" sz="2200" dirty="0">
                <a:ea typeface="Calibri" panose="020F0502020204030204" pitchFamily="34" charset="0"/>
              </a:rPr>
              <a:t>w</a:t>
            </a:r>
            <a:r>
              <a:rPr lang="en-US" sz="2200" dirty="0">
                <a:effectLst/>
                <a:ea typeface="Calibri" panose="020F0502020204030204" pitchFamily="34" charset="0"/>
              </a:rPr>
              <a:t>orkforce involvement of advanced computer technologies</a:t>
            </a:r>
            <a:r>
              <a:rPr lang="en-US" sz="2200" dirty="0"/>
              <a:t> (</a:t>
            </a:r>
            <a:r>
              <a:rPr lang="en-US" sz="2200" dirty="0" err="1"/>
              <a:t>Sostero</a:t>
            </a:r>
            <a:r>
              <a:rPr lang="en-US" sz="2200" dirty="0"/>
              <a:t> et al. 2020)</a:t>
            </a:r>
          </a:p>
          <a:p>
            <a:pPr lvl="1"/>
            <a:r>
              <a:rPr lang="en-US" dirty="0"/>
              <a:t>pandemic-era health burdens (</a:t>
            </a:r>
            <a:r>
              <a:rPr lang="en-US" dirty="0">
                <a:effectLst/>
                <a:latin typeface="Times New Roman" panose="02020603050405020304" pitchFamily="18" charset="0"/>
                <a:ea typeface="Times New Roman" panose="02020603050405020304" pitchFamily="18" charset="0"/>
              </a:rPr>
              <a:t>Brynjolfsson et al. 2020)</a:t>
            </a:r>
            <a:endParaRPr lang="en-US" dirty="0"/>
          </a:p>
          <a:p>
            <a:pPr marL="457200" lvl="1" indent="0">
              <a:buNone/>
            </a:pPr>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7BBCF291-F86E-6FFA-CC35-A35A2708CDD1}"/>
              </a:ext>
            </a:extLst>
          </p:cNvPr>
          <p:cNvSpPr>
            <a:spLocks noGrp="1"/>
          </p:cNvSpPr>
          <p:nvPr>
            <p:ph type="sldNum" sz="quarter" idx="12"/>
          </p:nvPr>
        </p:nvSpPr>
        <p:spPr/>
        <p:txBody>
          <a:bodyPr/>
          <a:lstStyle/>
          <a:p>
            <a:fld id="{89325E60-FB16-4C8A-8003-270D96C34BE3}" type="slidenum">
              <a:rPr lang="en-US" smtClean="0"/>
              <a:t>4</a:t>
            </a:fld>
            <a:endParaRPr lang="en-US"/>
          </a:p>
        </p:txBody>
      </p:sp>
    </p:spTree>
    <p:extLst>
      <p:ext uri="{BB962C8B-B14F-4D97-AF65-F5344CB8AC3E}">
        <p14:creationId xmlns:p14="http://schemas.microsoft.com/office/powerpoint/2010/main" val="1868551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57168-CFC3-4866-5EFC-5D52C03B706A}"/>
              </a:ext>
            </a:extLst>
          </p:cNvPr>
          <p:cNvSpPr>
            <a:spLocks noGrp="1"/>
          </p:cNvSpPr>
          <p:nvPr>
            <p:ph type="title"/>
          </p:nvPr>
        </p:nvSpPr>
        <p:spPr>
          <a:xfrm>
            <a:off x="80961" y="65088"/>
            <a:ext cx="12153901" cy="1325563"/>
          </a:xfrm>
        </p:spPr>
        <p:txBody>
          <a:bodyPr>
            <a:normAutofit/>
          </a:bodyPr>
          <a:lstStyle/>
          <a:p>
            <a:r>
              <a:rPr lang="en-US" b="1" dirty="0"/>
              <a:t>Previous Research, Conceptual, and Theoretical Framework</a:t>
            </a:r>
            <a:endParaRPr lang="en-US" dirty="0"/>
          </a:p>
        </p:txBody>
      </p:sp>
      <p:sp>
        <p:nvSpPr>
          <p:cNvPr id="3" name="Content Placeholder 2">
            <a:extLst>
              <a:ext uri="{FF2B5EF4-FFF2-40B4-BE49-F238E27FC236}">
                <a16:creationId xmlns:a16="http://schemas.microsoft.com/office/drawing/2014/main" id="{74A33E2D-4478-944E-FDE0-A12A4ADB7D21}"/>
              </a:ext>
            </a:extLst>
          </p:cNvPr>
          <p:cNvSpPr>
            <a:spLocks noGrp="1"/>
          </p:cNvSpPr>
          <p:nvPr>
            <p:ph idx="1"/>
          </p:nvPr>
        </p:nvSpPr>
        <p:spPr>
          <a:xfrm>
            <a:off x="209550" y="1609726"/>
            <a:ext cx="11863387" cy="5445124"/>
          </a:xfrm>
        </p:spPr>
        <p:txBody>
          <a:bodyPr/>
          <a:lstStyle/>
          <a:p>
            <a:r>
              <a:rPr lang="fr-LU" dirty="0" err="1"/>
              <a:t>Theoretical</a:t>
            </a:r>
            <a:r>
              <a:rPr lang="fr-LU" dirty="0"/>
              <a:t> perspectives:</a:t>
            </a:r>
          </a:p>
          <a:p>
            <a:pPr lvl="1"/>
            <a:r>
              <a:rPr lang="en-US" dirty="0"/>
              <a:t>fundamental cause theory of health, see Link and Phelan (1995) and Phelan et al. (2010)</a:t>
            </a:r>
          </a:p>
          <a:p>
            <a:pPr lvl="1"/>
            <a:r>
              <a:rPr lang="en-US" dirty="0"/>
              <a:t>health belief model, see Abraham and Sheeran (2015)</a:t>
            </a:r>
          </a:p>
          <a:p>
            <a:pPr lvl="1"/>
            <a:endParaRPr lang="en-US" dirty="0"/>
          </a:p>
          <a:p>
            <a:r>
              <a:rPr lang="en-US" dirty="0"/>
              <a:t>Plausible Cross-Level Interactions and Associated Hypotheses:</a:t>
            </a:r>
          </a:p>
          <a:p>
            <a:pPr lvl="1"/>
            <a:r>
              <a:rPr lang="en-US" dirty="0"/>
              <a:t>I expect that among older Europeans working continuously through the pandemic, the positive associations of education and income with remote work are reduced by societal digitalization (H1.1). </a:t>
            </a:r>
          </a:p>
          <a:p>
            <a:pPr lvl="1"/>
            <a:endParaRPr lang="en-US" dirty="0"/>
          </a:p>
          <a:p>
            <a:pPr lvl="1"/>
            <a:r>
              <a:rPr lang="en-US" dirty="0"/>
              <a:t>I expect that among older Europeans working continuously through the pandemic, the positive associations of more advanced age and worse health with remote work are increased by societal digitalization (H1.2).</a:t>
            </a:r>
          </a:p>
          <a:p>
            <a:pPr lvl="1"/>
            <a:endParaRPr lang="en-US" dirty="0"/>
          </a:p>
        </p:txBody>
      </p:sp>
      <p:sp>
        <p:nvSpPr>
          <p:cNvPr id="4" name="Slide Number Placeholder 3">
            <a:extLst>
              <a:ext uri="{FF2B5EF4-FFF2-40B4-BE49-F238E27FC236}">
                <a16:creationId xmlns:a16="http://schemas.microsoft.com/office/drawing/2014/main" id="{1BB6B901-025E-E005-8D35-A17CF46917B2}"/>
              </a:ext>
            </a:extLst>
          </p:cNvPr>
          <p:cNvSpPr>
            <a:spLocks noGrp="1"/>
          </p:cNvSpPr>
          <p:nvPr>
            <p:ph type="sldNum" sz="quarter" idx="12"/>
          </p:nvPr>
        </p:nvSpPr>
        <p:spPr/>
        <p:txBody>
          <a:bodyPr/>
          <a:lstStyle/>
          <a:p>
            <a:fld id="{89325E60-FB16-4C8A-8003-270D96C34BE3}" type="slidenum">
              <a:rPr lang="en-US" smtClean="0"/>
              <a:t>5</a:t>
            </a:fld>
            <a:endParaRPr lang="en-US"/>
          </a:p>
        </p:txBody>
      </p:sp>
    </p:spTree>
    <p:extLst>
      <p:ext uri="{BB962C8B-B14F-4D97-AF65-F5344CB8AC3E}">
        <p14:creationId xmlns:p14="http://schemas.microsoft.com/office/powerpoint/2010/main" val="187125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86A94-CC09-0C07-9C7D-F72B5ADF96DF}"/>
              </a:ext>
            </a:extLst>
          </p:cNvPr>
          <p:cNvSpPr>
            <a:spLocks noGrp="1"/>
          </p:cNvSpPr>
          <p:nvPr>
            <p:ph type="title"/>
          </p:nvPr>
        </p:nvSpPr>
        <p:spPr>
          <a:xfrm>
            <a:off x="80963" y="88900"/>
            <a:ext cx="10934700" cy="1325563"/>
          </a:xfrm>
        </p:spPr>
        <p:txBody>
          <a:bodyPr/>
          <a:lstStyle/>
          <a:p>
            <a:r>
              <a:rPr lang="en-US" b="1" dirty="0"/>
              <a:t>Previous Research, Conceptual, and Theoretical Framework</a:t>
            </a:r>
            <a:endParaRPr lang="en-US" dirty="0"/>
          </a:p>
        </p:txBody>
      </p:sp>
      <p:sp>
        <p:nvSpPr>
          <p:cNvPr id="3" name="Content Placeholder 2">
            <a:extLst>
              <a:ext uri="{FF2B5EF4-FFF2-40B4-BE49-F238E27FC236}">
                <a16:creationId xmlns:a16="http://schemas.microsoft.com/office/drawing/2014/main" id="{EB6D7544-C83C-9934-0210-0124259F5D60}"/>
              </a:ext>
            </a:extLst>
          </p:cNvPr>
          <p:cNvSpPr>
            <a:spLocks noGrp="1"/>
          </p:cNvSpPr>
          <p:nvPr>
            <p:ph idx="1"/>
          </p:nvPr>
        </p:nvSpPr>
        <p:spPr>
          <a:xfrm>
            <a:off x="80963" y="1414463"/>
            <a:ext cx="11882438" cy="5354637"/>
          </a:xfrm>
        </p:spPr>
        <p:txBody>
          <a:bodyPr/>
          <a:lstStyle/>
          <a:p>
            <a:pPr marL="0" indent="0">
              <a:buNone/>
            </a:pPr>
            <a:endParaRPr lang="fr-LU" dirty="0"/>
          </a:p>
          <a:p>
            <a:pPr lvl="1"/>
            <a:r>
              <a:rPr lang="en-US" dirty="0"/>
              <a:t>I expect that among older Europeans working continuously through the pandemic, the positive associations of education and income (H2.1), and more advanced age and worse health (H2.2), with remote work are reduced by more stringent government containment measures. </a:t>
            </a:r>
          </a:p>
          <a:p>
            <a:pPr lvl="1"/>
            <a:endParaRPr lang="en-US" dirty="0"/>
          </a:p>
          <a:p>
            <a:pPr lvl="1"/>
            <a:r>
              <a:rPr lang="en-US" dirty="0"/>
              <a:t>I expect that among older Europeans working continuously through the pandemic, the positive associations of education and income with remote work are increased by greater contextual COVID-19 health impacts (H3.1).</a:t>
            </a:r>
          </a:p>
          <a:p>
            <a:pPr lvl="1"/>
            <a:endParaRPr lang="en-US" dirty="0"/>
          </a:p>
          <a:p>
            <a:pPr lvl="1"/>
            <a:r>
              <a:rPr lang="en-US" dirty="0"/>
              <a:t>I expect that among older Europeans working continuously through the pandemic, the positive associations of more advanced age and worse health with remote work are increased by greater contextual COVID-19 health impacts (H3.2). </a:t>
            </a:r>
          </a:p>
        </p:txBody>
      </p:sp>
      <p:sp>
        <p:nvSpPr>
          <p:cNvPr id="4" name="Slide Number Placeholder 3">
            <a:extLst>
              <a:ext uri="{FF2B5EF4-FFF2-40B4-BE49-F238E27FC236}">
                <a16:creationId xmlns:a16="http://schemas.microsoft.com/office/drawing/2014/main" id="{548F850C-3685-15E0-1ED4-344B715D6934}"/>
              </a:ext>
            </a:extLst>
          </p:cNvPr>
          <p:cNvSpPr>
            <a:spLocks noGrp="1"/>
          </p:cNvSpPr>
          <p:nvPr>
            <p:ph type="sldNum" sz="quarter" idx="12"/>
          </p:nvPr>
        </p:nvSpPr>
        <p:spPr/>
        <p:txBody>
          <a:bodyPr/>
          <a:lstStyle/>
          <a:p>
            <a:fld id="{89325E60-FB16-4C8A-8003-270D96C34BE3}" type="slidenum">
              <a:rPr lang="en-US" smtClean="0"/>
              <a:t>6</a:t>
            </a:fld>
            <a:endParaRPr lang="en-US"/>
          </a:p>
        </p:txBody>
      </p:sp>
    </p:spTree>
    <p:extLst>
      <p:ext uri="{BB962C8B-B14F-4D97-AF65-F5344CB8AC3E}">
        <p14:creationId xmlns:p14="http://schemas.microsoft.com/office/powerpoint/2010/main" val="1388477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F6F69-9431-BADF-E98F-82B7B21344C2}"/>
              </a:ext>
            </a:extLst>
          </p:cNvPr>
          <p:cNvSpPr>
            <a:spLocks noGrp="1"/>
          </p:cNvSpPr>
          <p:nvPr>
            <p:ph type="title"/>
          </p:nvPr>
        </p:nvSpPr>
        <p:spPr>
          <a:xfrm>
            <a:off x="66675" y="74614"/>
            <a:ext cx="2400300" cy="844550"/>
          </a:xfrm>
        </p:spPr>
        <p:txBody>
          <a:bodyPr/>
          <a:lstStyle/>
          <a:p>
            <a:r>
              <a:rPr lang="fr-LU" b="1" dirty="0"/>
              <a:t>Methods</a:t>
            </a:r>
            <a:endParaRPr lang="en-US" b="1" dirty="0"/>
          </a:p>
        </p:txBody>
      </p:sp>
      <p:sp>
        <p:nvSpPr>
          <p:cNvPr id="3" name="Content Placeholder 2">
            <a:extLst>
              <a:ext uri="{FF2B5EF4-FFF2-40B4-BE49-F238E27FC236}">
                <a16:creationId xmlns:a16="http://schemas.microsoft.com/office/drawing/2014/main" id="{8A222AFD-FE94-CD89-F5DA-1E8DC553BA81}"/>
              </a:ext>
            </a:extLst>
          </p:cNvPr>
          <p:cNvSpPr>
            <a:spLocks noGrp="1"/>
          </p:cNvSpPr>
          <p:nvPr>
            <p:ph idx="1"/>
          </p:nvPr>
        </p:nvSpPr>
        <p:spPr>
          <a:xfrm>
            <a:off x="176212" y="1000125"/>
            <a:ext cx="11839575" cy="5897562"/>
          </a:xfrm>
        </p:spPr>
        <p:txBody>
          <a:bodyPr/>
          <a:lstStyle/>
          <a:p>
            <a:endParaRPr lang="fr-LU" u="sng" dirty="0"/>
          </a:p>
          <a:p>
            <a:r>
              <a:rPr lang="fr-LU" u="sng" dirty="0" err="1"/>
              <a:t>Dataset</a:t>
            </a:r>
            <a:r>
              <a:rPr lang="fr-LU" dirty="0"/>
              <a:t>: </a:t>
            </a:r>
            <a:r>
              <a:rPr lang="en-US" dirty="0"/>
              <a:t>the Survey of Health, Ageing and Retirement in Europe’s (SHARE) first COVID-19 module </a:t>
            </a:r>
          </a:p>
          <a:p>
            <a:endParaRPr lang="en-US" dirty="0"/>
          </a:p>
          <a:p>
            <a:r>
              <a:rPr lang="en-US" dirty="0"/>
              <a:t>Constituent interviews across 27 nations of Europe and Israel took place between June and August 2020, thus at the height of the COVID-19 crisis and lockdowns. </a:t>
            </a:r>
          </a:p>
          <a:p>
            <a:endParaRPr lang="en-US" dirty="0"/>
          </a:p>
          <a:p>
            <a:r>
              <a:rPr lang="en-US" u="sng" dirty="0"/>
              <a:t>Sample</a:t>
            </a:r>
            <a:r>
              <a:rPr lang="en-US" dirty="0"/>
              <a:t>: this study’s sample were 50-89 years of age during the first COVID-19 module and were employed when the pandemic began (N=8,121). </a:t>
            </a:r>
          </a:p>
        </p:txBody>
      </p:sp>
      <p:sp>
        <p:nvSpPr>
          <p:cNvPr id="4" name="Slide Number Placeholder 3">
            <a:extLst>
              <a:ext uri="{FF2B5EF4-FFF2-40B4-BE49-F238E27FC236}">
                <a16:creationId xmlns:a16="http://schemas.microsoft.com/office/drawing/2014/main" id="{A8F18739-75C6-93DC-3C0B-83D4129E0958}"/>
              </a:ext>
            </a:extLst>
          </p:cNvPr>
          <p:cNvSpPr>
            <a:spLocks noGrp="1"/>
          </p:cNvSpPr>
          <p:nvPr>
            <p:ph type="sldNum" sz="quarter" idx="12"/>
          </p:nvPr>
        </p:nvSpPr>
        <p:spPr/>
        <p:txBody>
          <a:bodyPr/>
          <a:lstStyle/>
          <a:p>
            <a:fld id="{89325E60-FB16-4C8A-8003-270D96C34BE3}" type="slidenum">
              <a:rPr lang="en-US" smtClean="0"/>
              <a:t>7</a:t>
            </a:fld>
            <a:endParaRPr lang="en-US"/>
          </a:p>
        </p:txBody>
      </p:sp>
    </p:spTree>
    <p:extLst>
      <p:ext uri="{BB962C8B-B14F-4D97-AF65-F5344CB8AC3E}">
        <p14:creationId xmlns:p14="http://schemas.microsoft.com/office/powerpoint/2010/main" val="992588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F9F60-39A1-39A3-081A-88AFC93DD23E}"/>
              </a:ext>
            </a:extLst>
          </p:cNvPr>
          <p:cNvSpPr>
            <a:spLocks noGrp="1"/>
          </p:cNvSpPr>
          <p:nvPr>
            <p:ph type="title"/>
          </p:nvPr>
        </p:nvSpPr>
        <p:spPr>
          <a:xfrm>
            <a:off x="80962" y="65089"/>
            <a:ext cx="2438400" cy="992188"/>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851A8470-3900-DDE8-35C4-CB2BD3690347}"/>
              </a:ext>
            </a:extLst>
          </p:cNvPr>
          <p:cNvSpPr>
            <a:spLocks noGrp="1"/>
          </p:cNvSpPr>
          <p:nvPr>
            <p:ph idx="1"/>
          </p:nvPr>
        </p:nvSpPr>
        <p:spPr>
          <a:xfrm>
            <a:off x="190501" y="1057277"/>
            <a:ext cx="11887200" cy="5816600"/>
          </a:xfrm>
        </p:spPr>
        <p:txBody>
          <a:bodyPr/>
          <a:lstStyle/>
          <a:p>
            <a:r>
              <a:rPr lang="en-US" dirty="0"/>
              <a:t>Due to non-available country-level data on the European Commission’s Digital Economy and Society Index, Israel and Switzerland were the only countries excluded. </a:t>
            </a:r>
          </a:p>
          <a:p>
            <a:endParaRPr lang="en-US" dirty="0"/>
          </a:p>
          <a:p>
            <a:r>
              <a:rPr lang="en-US" dirty="0"/>
              <a:t>Because they were not assessed within the SHARE’s first COVID-19 module, some required variables were obtained from other SHARE waves.</a:t>
            </a:r>
          </a:p>
          <a:p>
            <a:endParaRPr lang="en-US" dirty="0"/>
          </a:p>
          <a:p>
            <a:pPr marL="0" indent="0">
              <a:buNone/>
            </a:pPr>
            <a:r>
              <a:rPr lang="en-US" b="1" u="sng" dirty="0"/>
              <a:t>Variables</a:t>
            </a:r>
          </a:p>
          <a:p>
            <a:endParaRPr lang="en-US" dirty="0"/>
          </a:p>
          <a:p>
            <a:r>
              <a:rPr lang="en-US" u="sng" dirty="0"/>
              <a:t>Dependent variable</a:t>
            </a:r>
            <a:r>
              <a:rPr lang="en-US" dirty="0"/>
              <a:t>: Employment circumstances: worked at the usual workplace (reference category), worked at home and at the usual workplace, and worked only at home</a:t>
            </a:r>
          </a:p>
          <a:p>
            <a:endParaRPr lang="en-US" dirty="0"/>
          </a:p>
        </p:txBody>
      </p:sp>
      <p:sp>
        <p:nvSpPr>
          <p:cNvPr id="4" name="Slide Number Placeholder 3">
            <a:extLst>
              <a:ext uri="{FF2B5EF4-FFF2-40B4-BE49-F238E27FC236}">
                <a16:creationId xmlns:a16="http://schemas.microsoft.com/office/drawing/2014/main" id="{0BA1A811-1FB4-E8EA-CD5D-6FA89C98B8E7}"/>
              </a:ext>
            </a:extLst>
          </p:cNvPr>
          <p:cNvSpPr>
            <a:spLocks noGrp="1"/>
          </p:cNvSpPr>
          <p:nvPr>
            <p:ph type="sldNum" sz="quarter" idx="12"/>
          </p:nvPr>
        </p:nvSpPr>
        <p:spPr/>
        <p:txBody>
          <a:bodyPr/>
          <a:lstStyle/>
          <a:p>
            <a:fld id="{89325E60-FB16-4C8A-8003-270D96C34BE3}" type="slidenum">
              <a:rPr lang="en-US" smtClean="0"/>
              <a:t>8</a:t>
            </a:fld>
            <a:endParaRPr lang="en-US"/>
          </a:p>
        </p:txBody>
      </p:sp>
    </p:spTree>
    <p:extLst>
      <p:ext uri="{BB962C8B-B14F-4D97-AF65-F5344CB8AC3E}">
        <p14:creationId xmlns:p14="http://schemas.microsoft.com/office/powerpoint/2010/main" val="2168417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4D417-2713-4A6D-3C74-4EBA1C0B758F}"/>
              </a:ext>
            </a:extLst>
          </p:cNvPr>
          <p:cNvSpPr>
            <a:spLocks noGrp="1"/>
          </p:cNvSpPr>
          <p:nvPr>
            <p:ph type="title"/>
          </p:nvPr>
        </p:nvSpPr>
        <p:spPr>
          <a:xfrm>
            <a:off x="52388" y="93662"/>
            <a:ext cx="2543175" cy="777875"/>
          </a:xfrm>
        </p:spPr>
        <p:txBody>
          <a:bodyPr/>
          <a:lstStyle/>
          <a:p>
            <a:r>
              <a:rPr lang="fr-LU" b="1" dirty="0"/>
              <a:t>Methods</a:t>
            </a:r>
            <a:endParaRPr lang="en-US" dirty="0"/>
          </a:p>
        </p:txBody>
      </p:sp>
      <p:sp>
        <p:nvSpPr>
          <p:cNvPr id="3" name="Content Placeholder 2">
            <a:extLst>
              <a:ext uri="{FF2B5EF4-FFF2-40B4-BE49-F238E27FC236}">
                <a16:creationId xmlns:a16="http://schemas.microsoft.com/office/drawing/2014/main" id="{40B28706-05BB-36A2-E7D3-187B4B089D87}"/>
              </a:ext>
            </a:extLst>
          </p:cNvPr>
          <p:cNvSpPr>
            <a:spLocks noGrp="1"/>
          </p:cNvSpPr>
          <p:nvPr>
            <p:ph idx="1"/>
          </p:nvPr>
        </p:nvSpPr>
        <p:spPr>
          <a:xfrm>
            <a:off x="159543" y="1023938"/>
            <a:ext cx="11872913" cy="5945188"/>
          </a:xfrm>
        </p:spPr>
        <p:txBody>
          <a:bodyPr/>
          <a:lstStyle/>
          <a:p>
            <a:r>
              <a:rPr lang="fr-LU" u="sng" dirty="0"/>
              <a:t>Independent variables, </a:t>
            </a:r>
            <a:r>
              <a:rPr lang="fr-LU" u="sng" dirty="0" err="1"/>
              <a:t>individual-level</a:t>
            </a:r>
            <a:r>
              <a:rPr lang="fr-LU" dirty="0"/>
              <a:t>: </a:t>
            </a:r>
          </a:p>
          <a:p>
            <a:pPr marL="0" indent="0">
              <a:buNone/>
            </a:pPr>
            <a:endParaRPr lang="fr-LU" dirty="0"/>
          </a:p>
          <a:p>
            <a:pPr marL="0" indent="0">
              <a:buNone/>
            </a:pPr>
            <a:r>
              <a:rPr lang="fr-LU" dirty="0"/>
              <a:t>                                             -</a:t>
            </a:r>
            <a:r>
              <a:rPr lang="fr-LU" dirty="0" err="1"/>
              <a:t>age</a:t>
            </a:r>
            <a:r>
              <a:rPr lang="fr-LU" dirty="0"/>
              <a:t> (50 to 89 </a:t>
            </a:r>
            <a:r>
              <a:rPr lang="fr-LU" dirty="0" err="1"/>
              <a:t>years</a:t>
            </a:r>
            <a:r>
              <a:rPr lang="fr-LU" dirty="0"/>
              <a:t>)</a:t>
            </a:r>
          </a:p>
          <a:p>
            <a:pPr marL="0" indent="0">
              <a:buNone/>
            </a:pPr>
            <a:endParaRPr lang="fr-LU" dirty="0"/>
          </a:p>
          <a:p>
            <a:pPr marL="0" indent="0">
              <a:buNone/>
            </a:pPr>
            <a:r>
              <a:rPr lang="fr-LU" dirty="0"/>
              <a:t>                                             -self-</a:t>
            </a:r>
            <a:r>
              <a:rPr lang="fr-LU" dirty="0" err="1"/>
              <a:t>perceived</a:t>
            </a:r>
            <a:r>
              <a:rPr lang="fr-LU" dirty="0"/>
              <a:t> </a:t>
            </a:r>
            <a:r>
              <a:rPr lang="fr-LU" dirty="0" err="1"/>
              <a:t>pre-pandemic</a:t>
            </a:r>
            <a:r>
              <a:rPr lang="fr-LU" dirty="0"/>
              <a:t> </a:t>
            </a:r>
            <a:r>
              <a:rPr lang="fr-LU" dirty="0" err="1"/>
              <a:t>health</a:t>
            </a:r>
            <a:r>
              <a:rPr lang="fr-LU" dirty="0"/>
              <a:t>:</a:t>
            </a:r>
          </a:p>
          <a:p>
            <a:pPr marL="0" indent="0">
              <a:lnSpc>
                <a:spcPct val="100000"/>
              </a:lnSpc>
              <a:spcBef>
                <a:spcPts val="0"/>
              </a:spcBef>
              <a:buNone/>
            </a:pPr>
            <a:r>
              <a:rPr lang="fr-LU" dirty="0"/>
              <a:t>                                                         - </a:t>
            </a:r>
            <a:r>
              <a:rPr lang="en-US" sz="2400" dirty="0"/>
              <a:t>good/very good/excellent (ref.)</a:t>
            </a:r>
          </a:p>
          <a:p>
            <a:pPr marL="0" indent="0">
              <a:lnSpc>
                <a:spcPct val="100000"/>
              </a:lnSpc>
              <a:spcBef>
                <a:spcPts val="0"/>
              </a:spcBef>
              <a:buNone/>
            </a:pPr>
            <a:r>
              <a:rPr lang="en-US" sz="2400" dirty="0"/>
              <a:t>                                                                    - poor/fair</a:t>
            </a:r>
          </a:p>
          <a:p>
            <a:pPr marL="0" indent="0">
              <a:lnSpc>
                <a:spcPct val="100000"/>
              </a:lnSpc>
              <a:spcBef>
                <a:spcPts val="0"/>
              </a:spcBef>
              <a:buNone/>
            </a:pPr>
            <a:endParaRPr lang="en-US" sz="2400" dirty="0"/>
          </a:p>
          <a:p>
            <a:pPr marL="0" indent="0">
              <a:lnSpc>
                <a:spcPct val="100000"/>
              </a:lnSpc>
              <a:spcBef>
                <a:spcPts val="0"/>
              </a:spcBef>
              <a:buNone/>
            </a:pPr>
            <a:r>
              <a:rPr lang="en-US" dirty="0"/>
              <a:t>                                             - years of education</a:t>
            </a:r>
          </a:p>
          <a:p>
            <a:pPr marL="0" indent="0">
              <a:lnSpc>
                <a:spcPct val="100000"/>
              </a:lnSpc>
              <a:spcBef>
                <a:spcPts val="0"/>
              </a:spcBef>
              <a:buNone/>
            </a:pPr>
            <a:endParaRPr lang="en-US" dirty="0"/>
          </a:p>
          <a:p>
            <a:pPr marL="0" indent="0">
              <a:lnSpc>
                <a:spcPct val="100000"/>
              </a:lnSpc>
              <a:spcBef>
                <a:spcPts val="0"/>
              </a:spcBef>
              <a:buNone/>
            </a:pPr>
            <a:r>
              <a:rPr lang="en-US" dirty="0"/>
              <a:t>                                             - 20 quantiles of household income, computed                 </a:t>
            </a:r>
          </a:p>
          <a:p>
            <a:pPr marL="0" indent="0">
              <a:lnSpc>
                <a:spcPct val="100000"/>
              </a:lnSpc>
              <a:spcBef>
                <a:spcPts val="0"/>
              </a:spcBef>
              <a:buNone/>
            </a:pPr>
            <a:r>
              <a:rPr lang="en-US" dirty="0"/>
              <a:t>                                                separately within each nation</a:t>
            </a:r>
          </a:p>
          <a:p>
            <a:pPr marL="0" indent="0">
              <a:lnSpc>
                <a:spcPct val="100000"/>
              </a:lnSpc>
              <a:spcBef>
                <a:spcPts val="0"/>
              </a:spcBef>
              <a:buNone/>
            </a:pPr>
            <a:endParaRPr lang="en-US" dirty="0"/>
          </a:p>
        </p:txBody>
      </p:sp>
      <p:sp>
        <p:nvSpPr>
          <p:cNvPr id="4" name="Slide Number Placeholder 3">
            <a:extLst>
              <a:ext uri="{FF2B5EF4-FFF2-40B4-BE49-F238E27FC236}">
                <a16:creationId xmlns:a16="http://schemas.microsoft.com/office/drawing/2014/main" id="{492CA306-2D98-3C98-6A12-94ADDB1CAB23}"/>
              </a:ext>
            </a:extLst>
          </p:cNvPr>
          <p:cNvSpPr>
            <a:spLocks noGrp="1"/>
          </p:cNvSpPr>
          <p:nvPr>
            <p:ph type="sldNum" sz="quarter" idx="12"/>
          </p:nvPr>
        </p:nvSpPr>
        <p:spPr/>
        <p:txBody>
          <a:bodyPr/>
          <a:lstStyle/>
          <a:p>
            <a:fld id="{89325E60-FB16-4C8A-8003-270D96C34BE3}" type="slidenum">
              <a:rPr lang="en-US" smtClean="0"/>
              <a:t>9</a:t>
            </a:fld>
            <a:endParaRPr lang="en-US"/>
          </a:p>
        </p:txBody>
      </p:sp>
    </p:spTree>
    <p:extLst>
      <p:ext uri="{BB962C8B-B14F-4D97-AF65-F5344CB8AC3E}">
        <p14:creationId xmlns:p14="http://schemas.microsoft.com/office/powerpoint/2010/main" val="4035420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TotalTime>
  <Words>2244</Words>
  <Application>Microsoft Office PowerPoint</Application>
  <PresentationFormat>Widescreen</PresentationFormat>
  <Paragraphs>266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Times New Roman</vt:lpstr>
      <vt:lpstr>Office Theme</vt:lpstr>
      <vt:lpstr>Conditional on the Environment? The Contextual Embeddedness of Age, Health, and Socioeconomic Status as Predictors of Remote Work among Older Europeans through the COVID-19 Pandemic</vt:lpstr>
      <vt:lpstr>Introduction</vt:lpstr>
      <vt:lpstr>Research Questions</vt:lpstr>
      <vt:lpstr>Previous Research, Conceptual, and Theoretical Framework </vt:lpstr>
      <vt:lpstr>Previous Research, Conceptual, and Theoretical Framework</vt:lpstr>
      <vt:lpstr>Previous Research, Conceptual, and Theoretical Framework</vt:lpstr>
      <vt:lpstr>Methods</vt:lpstr>
      <vt:lpstr>Methods</vt:lpstr>
      <vt:lpstr>Methods</vt:lpstr>
      <vt:lpstr>Methods</vt:lpstr>
      <vt:lpstr>Methods</vt:lpstr>
      <vt:lpstr>Methods</vt:lpstr>
      <vt:lpstr>Methods</vt:lpstr>
      <vt:lpstr>Results</vt:lpstr>
      <vt:lpstr>Results</vt:lpstr>
      <vt:lpstr>Results</vt:lpstr>
      <vt:lpstr>Discussion</vt:lpstr>
      <vt:lpstr>Discussion</vt:lpstr>
      <vt:lpstr>Discussion</vt:lpstr>
      <vt:lpstr>Discussion</vt:lpstr>
      <vt:lpstr>Discussion</vt:lpstr>
      <vt:lpstr>PowerPoint Presentation</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on the Environment? The Contextual Embeddedness of Age, Health, and Socioeconomic Status as Predictors of Remote Work among Older Europeans through the COVID-19 Pandemic</dc:title>
  <dc:creator>Jason SETTELS</dc:creator>
  <cp:lastModifiedBy>Jason SETTELS</cp:lastModifiedBy>
  <cp:revision>19</cp:revision>
  <dcterms:created xsi:type="dcterms:W3CDTF">2023-02-15T11:46:12Z</dcterms:created>
  <dcterms:modified xsi:type="dcterms:W3CDTF">2023-04-10T15:30:29Z</dcterms:modified>
</cp:coreProperties>
</file>