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811" r:id="rId5"/>
    <p:sldMasterId id="2147483824" r:id="rId6"/>
    <p:sldMasterId id="2147483812" r:id="rId7"/>
    <p:sldMasterId id="2147483852" r:id="rId8"/>
  </p:sldMasterIdLst>
  <p:notesMasterIdLst>
    <p:notesMasterId r:id="rId39"/>
  </p:notesMasterIdLst>
  <p:handoutMasterIdLst>
    <p:handoutMasterId r:id="rId40"/>
  </p:handoutMasterIdLst>
  <p:sldIdLst>
    <p:sldId id="359" r:id="rId9"/>
    <p:sldId id="356" r:id="rId10"/>
    <p:sldId id="464" r:id="rId11"/>
    <p:sldId id="533" r:id="rId12"/>
    <p:sldId id="485" r:id="rId13"/>
    <p:sldId id="486" r:id="rId14"/>
    <p:sldId id="487" r:id="rId15"/>
    <p:sldId id="549" r:id="rId16"/>
    <p:sldId id="360" r:id="rId17"/>
    <p:sldId id="449" r:id="rId18"/>
    <p:sldId id="550" r:id="rId19"/>
    <p:sldId id="457" r:id="rId20"/>
    <p:sldId id="387" r:id="rId21"/>
    <p:sldId id="472" r:id="rId22"/>
    <p:sldId id="416" r:id="rId23"/>
    <p:sldId id="488" r:id="rId24"/>
    <p:sldId id="551" r:id="rId25"/>
    <p:sldId id="537" r:id="rId26"/>
    <p:sldId id="542" r:id="rId27"/>
    <p:sldId id="539" r:id="rId28"/>
    <p:sldId id="540" r:id="rId29"/>
    <p:sldId id="552" r:id="rId30"/>
    <p:sldId id="541" r:id="rId31"/>
    <p:sldId id="538" r:id="rId32"/>
    <p:sldId id="544" r:id="rId33"/>
    <p:sldId id="545" r:id="rId34"/>
    <p:sldId id="546" r:id="rId35"/>
    <p:sldId id="553" r:id="rId36"/>
    <p:sldId id="548" r:id="rId37"/>
    <p:sldId id="532" r:id="rId38"/>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4">
          <p15:clr>
            <a:srgbClr val="A4A3A4"/>
          </p15:clr>
        </p15:guide>
        <p15:guide id="2">
          <p15:clr>
            <a:srgbClr val="A4A3A4"/>
          </p15:clr>
        </p15:guide>
        <p15:guide id="3" orient="horz"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SAMUEL" initials="RS" lastIdx="1" clrIdx="0">
    <p:extLst>
      <p:ext uri="{19B8F6BF-5375-455C-9EA6-DF929625EA0E}">
        <p15:presenceInfo xmlns:p15="http://schemas.microsoft.com/office/powerpoint/2012/main" userId="S-1-5-21-3337309816-2907398862-663535011-63471" providerId="AD"/>
      </p:ext>
    </p:extLst>
  </p:cmAuthor>
  <p:cmAuthor id="2" name="Helmut Erich WILLEMS" initials="HEW" lastIdx="14" clrIdx="1">
    <p:extLst>
      <p:ext uri="{19B8F6BF-5375-455C-9EA6-DF929625EA0E}">
        <p15:presenceInfo xmlns:p15="http://schemas.microsoft.com/office/powerpoint/2012/main" userId="S-1-5-21-3337309816-2907398862-663535011-5243" providerId="AD"/>
      </p:ext>
    </p:extLst>
  </p:cmAuthor>
  <p:cmAuthor id="3" name="Andreas HEINEN" initials="AH" lastIdx="26" clrIdx="2">
    <p:extLst>
      <p:ext uri="{19B8F6BF-5375-455C-9EA6-DF929625EA0E}">
        <p15:presenceInfo xmlns:p15="http://schemas.microsoft.com/office/powerpoint/2012/main" userId="S-1-5-21-3337309816-2907398862-663535011-5433" providerId="AD"/>
      </p:ext>
    </p:extLst>
  </p:cmAuthor>
  <p:cmAuthor id="4" name="Christiane MEYERS" initials="CM" lastIdx="3" clrIdx="3">
    <p:extLst>
      <p:ext uri="{19B8F6BF-5375-455C-9EA6-DF929625EA0E}">
        <p15:presenceInfo xmlns:p15="http://schemas.microsoft.com/office/powerpoint/2012/main" userId="S-1-5-21-3337309816-2907398862-663535011-54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5B0"/>
    <a:srgbClr val="FFFFFF"/>
    <a:srgbClr val="E03400"/>
    <a:srgbClr val="00A0CF"/>
    <a:srgbClr val="5C0025"/>
    <a:srgbClr val="FF140B"/>
    <a:srgbClr val="5C5C5C"/>
    <a:srgbClr val="406670"/>
    <a:srgbClr val="8FA175"/>
    <a:srgbClr val="659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72503" autoAdjust="0"/>
  </p:normalViewPr>
  <p:slideViewPr>
    <p:cSldViewPr snapToGrid="0" snapToObjects="1" showGuides="1">
      <p:cViewPr varScale="1">
        <p:scale>
          <a:sx n="62" d="100"/>
          <a:sy n="62" d="100"/>
        </p:scale>
        <p:origin x="2064" y="53"/>
      </p:cViewPr>
      <p:guideLst>
        <p:guide orient="horz" pos="194"/>
        <p:guide/>
        <p:guide orient="horz" pos="576"/>
      </p:guideLst>
    </p:cSldViewPr>
  </p:slideViewPr>
  <p:notesTextViewPr>
    <p:cViewPr>
      <p:scale>
        <a:sx n="100" d="100"/>
        <a:sy n="100" d="100"/>
      </p:scale>
      <p:origin x="0" y="0"/>
    </p:cViewPr>
  </p:notesTextViewPr>
  <p:sorterViewPr>
    <p:cViewPr>
      <p:scale>
        <a:sx n="120" d="100"/>
        <a:sy n="120" d="100"/>
      </p:scale>
      <p:origin x="0" y="-3036"/>
    </p:cViewPr>
  </p:sorterViewPr>
  <p:notesViewPr>
    <p:cSldViewPr snapToGrid="0" snapToObjects="1">
      <p:cViewPr varScale="1">
        <p:scale>
          <a:sx n="68" d="100"/>
          <a:sy n="68" d="100"/>
        </p:scale>
        <p:origin x="22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917208333333335"/>
          <c:y val="3.8805555555555558E-2"/>
          <c:w val="0.52659083333333334"/>
          <c:h val="0.85971166666666665"/>
        </c:manualLayout>
      </c:layout>
      <c:barChart>
        <c:barDir val="bar"/>
        <c:grouping val="stacked"/>
        <c:varyColors val="0"/>
        <c:ser>
          <c:idx val="0"/>
          <c:order val="0"/>
          <c:tx>
            <c:strRef>
              <c:f>Sheet1!$C$4</c:f>
              <c:strCache>
                <c:ptCount val="1"/>
                <c:pt idx="0">
                  <c:v>hoch</c:v>
                </c:pt>
              </c:strCache>
            </c:strRef>
          </c:tx>
          <c:spPr>
            <a:solidFill>
              <a:schemeClr val="accent1"/>
            </a:solidFill>
            <a:ln>
              <a:noFill/>
            </a:ln>
            <a:effectLst/>
          </c:spPr>
          <c:invertIfNegative val="0"/>
          <c:cat>
            <c:strRef>
              <c:f>Sheet1!$B$3:$B$6</c:f>
              <c:strCache>
                <c:ptCount val="3"/>
                <c:pt idx="0">
                  <c:v>Subjektive Gesundheit
(Quelle: HBSC 2018 &amp; YSL 2019)</c:v>
                </c:pt>
                <c:pt idx="1">
                  <c:v>WHO-5-Wohlbefindens-Index (affektives Wohlbefinden)
(Quelle: YSL 2019 )</c:v>
                </c:pt>
                <c:pt idx="2">
                  <c:v>Lebenszufriedenheit (kognitives Wohlbefinden)
(Quelle: HBSC 2018 &amp; YSL 2019)</c:v>
                </c:pt>
              </c:strCache>
            </c:strRef>
          </c:cat>
          <c:val>
            <c:numRef>
              <c:f>Sheet1!$C$3:$C$6</c:f>
              <c:numCache>
                <c:formatCode>0%</c:formatCode>
                <c:ptCount val="3"/>
                <c:pt idx="0">
                  <c:v>0.34899999999999998</c:v>
                </c:pt>
                <c:pt idx="1">
                  <c:v>0.21899999999999997</c:v>
                </c:pt>
                <c:pt idx="2">
                  <c:v>0.16</c:v>
                </c:pt>
              </c:numCache>
            </c:numRef>
          </c:val>
          <c:extLst>
            <c:ext xmlns:c16="http://schemas.microsoft.com/office/drawing/2014/chart" uri="{C3380CC4-5D6E-409C-BE32-E72D297353CC}">
              <c16:uniqueId val="{00000000-BF0D-484F-BC4B-7CE8DC5F1C31}"/>
            </c:ext>
          </c:extLst>
        </c:ser>
        <c:ser>
          <c:idx val="1"/>
          <c:order val="1"/>
          <c:tx>
            <c:strRef>
              <c:f>Sheet1!$D$4</c:f>
              <c:strCache>
                <c:ptCount val="1"/>
                <c:pt idx="0">
                  <c:v>mittel</c:v>
                </c:pt>
              </c:strCache>
            </c:strRef>
          </c:tx>
          <c:spPr>
            <a:solidFill>
              <a:schemeClr val="accent6"/>
            </a:solidFill>
            <a:ln>
              <a:noFill/>
            </a:ln>
            <a:effectLst/>
          </c:spPr>
          <c:invertIfNegative val="0"/>
          <c:cat>
            <c:strRef>
              <c:f>Sheet1!$B$3:$B$6</c:f>
              <c:strCache>
                <c:ptCount val="3"/>
                <c:pt idx="0">
                  <c:v>Subjektive Gesundheit
(Quelle: HBSC 2018 &amp; YSL 2019)</c:v>
                </c:pt>
                <c:pt idx="1">
                  <c:v>WHO-5-Wohlbefindens-Index (affektives Wohlbefinden)
(Quelle: YSL 2019 )</c:v>
                </c:pt>
                <c:pt idx="2">
                  <c:v>Lebenszufriedenheit (kognitives Wohlbefinden)
(Quelle: HBSC 2018 &amp; YSL 2019)</c:v>
                </c:pt>
              </c:strCache>
            </c:strRef>
          </c:cat>
          <c:val>
            <c:numRef>
              <c:f>Sheet1!$D$3:$D$6</c:f>
              <c:numCache>
                <c:formatCode>0%</c:formatCode>
                <c:ptCount val="3"/>
                <c:pt idx="0">
                  <c:v>0.65100000000000002</c:v>
                </c:pt>
                <c:pt idx="1">
                  <c:v>0.54</c:v>
                </c:pt>
                <c:pt idx="2">
                  <c:v>0.64300000000000002</c:v>
                </c:pt>
              </c:numCache>
            </c:numRef>
          </c:val>
          <c:extLst>
            <c:ext xmlns:c16="http://schemas.microsoft.com/office/drawing/2014/chart" uri="{C3380CC4-5D6E-409C-BE32-E72D297353CC}">
              <c16:uniqueId val="{00000001-BF0D-484F-BC4B-7CE8DC5F1C31}"/>
            </c:ext>
          </c:extLst>
        </c:ser>
        <c:ser>
          <c:idx val="2"/>
          <c:order val="2"/>
          <c:tx>
            <c:strRef>
              <c:f>Sheet1!$E$4</c:f>
              <c:strCache>
                <c:ptCount val="1"/>
                <c:pt idx="0">
                  <c:v>niedrig</c:v>
                </c:pt>
              </c:strCache>
            </c:strRef>
          </c:tx>
          <c:spPr>
            <a:solidFill>
              <a:schemeClr val="accent4"/>
            </a:solidFill>
            <a:ln>
              <a:noFill/>
            </a:ln>
            <a:effectLst/>
          </c:spPr>
          <c:invertIfNegative val="0"/>
          <c:cat>
            <c:strRef>
              <c:f>Sheet1!$B$3:$B$6</c:f>
              <c:strCache>
                <c:ptCount val="3"/>
                <c:pt idx="0">
                  <c:v>Subjektive Gesundheit
(Quelle: HBSC 2018 &amp; YSL 2019)</c:v>
                </c:pt>
                <c:pt idx="1">
                  <c:v>WHO-5-Wohlbefindens-Index (affektives Wohlbefinden)
(Quelle: YSL 2019 )</c:v>
                </c:pt>
                <c:pt idx="2">
                  <c:v>Lebenszufriedenheit (kognitives Wohlbefinden)
(Quelle: HBSC 2018 &amp; YSL 2019)</c:v>
                </c:pt>
              </c:strCache>
            </c:strRef>
          </c:cat>
          <c:val>
            <c:numRef>
              <c:f>Sheet1!$E$3:$E$6</c:f>
              <c:numCache>
                <c:formatCode>0%</c:formatCode>
                <c:ptCount val="3"/>
                <c:pt idx="1">
                  <c:v>0.24100000000000002</c:v>
                </c:pt>
                <c:pt idx="2">
                  <c:v>0.19699999999999998</c:v>
                </c:pt>
              </c:numCache>
            </c:numRef>
          </c:val>
          <c:extLst>
            <c:ext xmlns:c16="http://schemas.microsoft.com/office/drawing/2014/chart" uri="{C3380CC4-5D6E-409C-BE32-E72D297353CC}">
              <c16:uniqueId val="{00000002-BF0D-484F-BC4B-7CE8DC5F1C31}"/>
            </c:ext>
          </c:extLst>
        </c:ser>
        <c:dLbls>
          <c:showLegendKey val="0"/>
          <c:showVal val="0"/>
          <c:showCatName val="0"/>
          <c:showSerName val="0"/>
          <c:showPercent val="0"/>
          <c:showBubbleSize val="0"/>
        </c:dLbls>
        <c:gapWidth val="50"/>
        <c:overlap val="100"/>
        <c:axId val="971451647"/>
        <c:axId val="971448735"/>
      </c:barChart>
      <c:catAx>
        <c:axId val="971451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971448735"/>
        <c:crosses val="autoZero"/>
        <c:auto val="1"/>
        <c:lblAlgn val="ctr"/>
        <c:lblOffset val="100"/>
        <c:noMultiLvlLbl val="0"/>
      </c:catAx>
      <c:valAx>
        <c:axId val="971448735"/>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971451647"/>
        <c:crosses val="max"/>
        <c:crossBetween val="between"/>
      </c:valAx>
      <c:spPr>
        <a:noFill/>
        <a:ln>
          <a:noFill/>
        </a:ln>
        <a:effectLst/>
      </c:spPr>
    </c:plotArea>
    <c:plotVisOnly val="1"/>
    <c:dispBlanksAs val="gap"/>
    <c:showDLblsOverMax val="0"/>
  </c:chart>
  <c:spPr>
    <a:noFill/>
    <a:ln>
      <a:noFill/>
    </a:ln>
    <a:effectLst/>
  </c:spPr>
  <c:txPr>
    <a:bodyPr/>
    <a:lstStyle/>
    <a:p>
      <a:pPr>
        <a:defRPr sz="1200"/>
      </a:pPr>
      <a:endParaRPr lang="de-D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latin typeface="Calibri" panose="020F0502020204030204" pitchFamily="34" charset="0"/>
                <a:cs typeface="Calibri" panose="020F0502020204030204" pitchFamily="34" charset="0"/>
              </a:rPr>
              <a:t>In der Schule wurde ich nicht ausreichend</a:t>
            </a:r>
            <a:r>
              <a:rPr lang="de-DE" baseline="0">
                <a:latin typeface="Calibri" panose="020F0502020204030204" pitchFamily="34" charset="0"/>
                <a:cs typeface="Calibri" panose="020F0502020204030204" pitchFamily="34" charset="0"/>
              </a:rPr>
              <a:t> auf die Anforderungen im Berufsleben vorbereitet</a:t>
            </a:r>
            <a:endParaRPr lang="de-DE">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clustered"/>
        <c:varyColors val="0"/>
        <c:ser>
          <c:idx val="0"/>
          <c:order val="0"/>
          <c:spPr>
            <a:solidFill>
              <a:srgbClr val="39639D">
                <a:lumMod val="75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Sheet1!$G$7:$G$12</c:f>
              <c:strCache>
                <c:ptCount val="6"/>
                <c:pt idx="0">
                  <c:v>stimme überhaupt nicht zu</c:v>
                </c:pt>
                <c:pt idx="1">
                  <c:v>stimme nicht zu</c:v>
                </c:pt>
                <c:pt idx="2">
                  <c:v>stimme eher nicht zu</c:v>
                </c:pt>
                <c:pt idx="3">
                  <c:v>stimme eher zu</c:v>
                </c:pt>
                <c:pt idx="4">
                  <c:v>stimme zu</c:v>
                </c:pt>
                <c:pt idx="5">
                  <c:v>stimme voll und ganz zu</c:v>
                </c:pt>
              </c:strCache>
            </c:strRef>
          </c:cat>
          <c:val>
            <c:numRef>
              <c:f>Sheet1!$H$7:$H$12</c:f>
              <c:numCache>
                <c:formatCode>General</c:formatCode>
                <c:ptCount val="6"/>
                <c:pt idx="0">
                  <c:v>0.122</c:v>
                </c:pt>
                <c:pt idx="1">
                  <c:v>0.112</c:v>
                </c:pt>
                <c:pt idx="2">
                  <c:v>0.15</c:v>
                </c:pt>
                <c:pt idx="3">
                  <c:v>0.218</c:v>
                </c:pt>
                <c:pt idx="4">
                  <c:v>0.193</c:v>
                </c:pt>
                <c:pt idx="5">
                  <c:v>0.20399999999999999</c:v>
                </c:pt>
              </c:numCache>
            </c:numRef>
          </c:val>
          <c:extLst>
            <c:ext xmlns:c16="http://schemas.microsoft.com/office/drawing/2014/chart" uri="{C3380CC4-5D6E-409C-BE32-E72D297353CC}">
              <c16:uniqueId val="{00000000-224B-4172-8F49-2DFE9CF9D821}"/>
            </c:ext>
          </c:extLst>
        </c:ser>
        <c:dLbls>
          <c:showLegendKey val="0"/>
          <c:showVal val="0"/>
          <c:showCatName val="0"/>
          <c:showSerName val="0"/>
          <c:showPercent val="0"/>
          <c:showBubbleSize val="0"/>
        </c:dLbls>
        <c:gapWidth val="84"/>
        <c:overlap val="-27"/>
        <c:axId val="1108107375"/>
        <c:axId val="1104568031"/>
      </c:barChart>
      <c:catAx>
        <c:axId val="1108107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1104568031"/>
        <c:crosses val="autoZero"/>
        <c:auto val="1"/>
        <c:lblAlgn val="ctr"/>
        <c:lblOffset val="100"/>
        <c:noMultiLvlLbl val="0"/>
      </c:catAx>
      <c:valAx>
        <c:axId val="1104568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08107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0.44715</cdr:x>
      <cdr:y>0.14288</cdr:y>
    </cdr:from>
    <cdr:to>
      <cdr:x>0.62971</cdr:x>
      <cdr:y>0.21431</cdr:y>
    </cdr:to>
    <cdr:sp macro="" textlink="">
      <cdr:nvSpPr>
        <cdr:cNvPr id="2" name="TextBox 1"/>
        <cdr:cNvSpPr txBox="1"/>
      </cdr:nvSpPr>
      <cdr:spPr>
        <a:xfrm xmlns:a="http://schemas.openxmlformats.org/drawingml/2006/main">
          <a:off x="3219450" y="514350"/>
          <a:ext cx="131445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35% ausgezeichnet</a:t>
          </a:r>
        </a:p>
      </cdr:txBody>
    </cdr:sp>
  </cdr:relSizeAnchor>
  <cdr:relSizeAnchor xmlns:cdr="http://schemas.openxmlformats.org/drawingml/2006/chartDrawing">
    <cdr:from>
      <cdr:x>0.44979</cdr:x>
      <cdr:y>0.42863</cdr:y>
    </cdr:from>
    <cdr:to>
      <cdr:x>0.55298</cdr:x>
      <cdr:y>0.508</cdr:y>
    </cdr:to>
    <cdr:sp macro="" textlink="">
      <cdr:nvSpPr>
        <cdr:cNvPr id="3" name="TextBox 2"/>
        <cdr:cNvSpPr txBox="1"/>
      </cdr:nvSpPr>
      <cdr:spPr>
        <a:xfrm xmlns:a="http://schemas.openxmlformats.org/drawingml/2006/main">
          <a:off x="3238500" y="1543050"/>
          <a:ext cx="74295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22% hoch</a:t>
          </a:r>
        </a:p>
      </cdr:txBody>
    </cdr:sp>
  </cdr:relSizeAnchor>
  <cdr:relSizeAnchor xmlns:cdr="http://schemas.openxmlformats.org/drawingml/2006/chartDrawing">
    <cdr:from>
      <cdr:x>0.63632</cdr:x>
      <cdr:y>0.43392</cdr:y>
    </cdr:from>
    <cdr:to>
      <cdr:x>0.74348</cdr:x>
      <cdr:y>0.50271</cdr:y>
    </cdr:to>
    <cdr:sp macro="" textlink="">
      <cdr:nvSpPr>
        <cdr:cNvPr id="4" name="TextBox 3"/>
        <cdr:cNvSpPr txBox="1"/>
      </cdr:nvSpPr>
      <cdr:spPr>
        <a:xfrm xmlns:a="http://schemas.openxmlformats.org/drawingml/2006/main">
          <a:off x="4581525" y="1562100"/>
          <a:ext cx="771525" cy="2476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54% mittel</a:t>
          </a:r>
        </a:p>
      </cdr:txBody>
    </cdr:sp>
  </cdr:relSizeAnchor>
  <cdr:relSizeAnchor xmlns:cdr="http://schemas.openxmlformats.org/drawingml/2006/chartDrawing">
    <cdr:from>
      <cdr:x>0.83873</cdr:x>
      <cdr:y>0.43392</cdr:y>
    </cdr:from>
    <cdr:to>
      <cdr:x>0.95118</cdr:x>
      <cdr:y>0.51065</cdr:y>
    </cdr:to>
    <cdr:sp macro="" textlink="">
      <cdr:nvSpPr>
        <cdr:cNvPr id="5" name="TextBox 4"/>
        <cdr:cNvSpPr txBox="1"/>
      </cdr:nvSpPr>
      <cdr:spPr>
        <a:xfrm xmlns:a="http://schemas.openxmlformats.org/drawingml/2006/main">
          <a:off x="6038850" y="1562100"/>
          <a:ext cx="80962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24% niedrig</a:t>
          </a:r>
        </a:p>
      </cdr:txBody>
    </cdr:sp>
  </cdr:relSizeAnchor>
  <cdr:relSizeAnchor xmlns:cdr="http://schemas.openxmlformats.org/drawingml/2006/chartDrawing">
    <cdr:from>
      <cdr:x>0.43128</cdr:x>
      <cdr:y>0.71955</cdr:y>
    </cdr:from>
    <cdr:to>
      <cdr:x>0.53182</cdr:x>
      <cdr:y>0.7964</cdr:y>
    </cdr:to>
    <cdr:sp macro="" textlink="">
      <cdr:nvSpPr>
        <cdr:cNvPr id="6" name="TextBox 5"/>
        <cdr:cNvSpPr txBox="1"/>
      </cdr:nvSpPr>
      <cdr:spPr>
        <a:xfrm xmlns:a="http://schemas.openxmlformats.org/drawingml/2006/main">
          <a:off x="3105183" y="2590365"/>
          <a:ext cx="723888" cy="2766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16% hoch</a:t>
          </a:r>
        </a:p>
      </cdr:txBody>
    </cdr:sp>
  </cdr:relSizeAnchor>
  <cdr:relSizeAnchor xmlns:cdr="http://schemas.openxmlformats.org/drawingml/2006/chartDrawing">
    <cdr:from>
      <cdr:x>0.635</cdr:x>
      <cdr:y>0.71425</cdr:y>
    </cdr:from>
    <cdr:to>
      <cdr:x>0.7448</cdr:x>
      <cdr:y>0.78581</cdr:y>
    </cdr:to>
    <cdr:sp macro="" textlink="">
      <cdr:nvSpPr>
        <cdr:cNvPr id="7" name="TextBox 6"/>
        <cdr:cNvSpPr txBox="1"/>
      </cdr:nvSpPr>
      <cdr:spPr>
        <a:xfrm xmlns:a="http://schemas.openxmlformats.org/drawingml/2006/main">
          <a:off x="4572000" y="2571300"/>
          <a:ext cx="790575" cy="2576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64% mittel</a:t>
          </a:r>
        </a:p>
      </cdr:txBody>
    </cdr:sp>
  </cdr:relSizeAnchor>
  <cdr:relSizeAnchor xmlns:cdr="http://schemas.openxmlformats.org/drawingml/2006/chartDrawing">
    <cdr:from>
      <cdr:x>0.84919</cdr:x>
      <cdr:y>0.71954</cdr:y>
    </cdr:from>
    <cdr:to>
      <cdr:x>0.97619</cdr:x>
      <cdr:y>0.97354</cdr:y>
    </cdr:to>
    <cdr:sp macro="" textlink="">
      <cdr:nvSpPr>
        <cdr:cNvPr id="8" name="TextBox 7"/>
        <cdr:cNvSpPr txBox="1"/>
      </cdr:nvSpPr>
      <cdr:spPr>
        <a:xfrm xmlns:a="http://schemas.openxmlformats.org/drawingml/2006/main">
          <a:off x="6114150" y="25903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20% niedrig</a:t>
          </a:r>
        </a:p>
      </cdr:txBody>
    </cdr:sp>
  </cdr:relSizeAnchor>
  <cdr:relSizeAnchor xmlns:cdr="http://schemas.openxmlformats.org/drawingml/2006/chartDrawing">
    <cdr:from>
      <cdr:x>0.69409</cdr:x>
      <cdr:y>0.11782</cdr:y>
    </cdr:from>
    <cdr:to>
      <cdr:x>0.90047</cdr:x>
      <cdr:y>0.25093</cdr:y>
    </cdr:to>
    <cdr:sp macro="" textlink="">
      <cdr:nvSpPr>
        <cdr:cNvPr id="9" name="TextBox 8"/>
        <cdr:cNvSpPr txBox="1"/>
      </cdr:nvSpPr>
      <cdr:spPr>
        <a:xfrm xmlns:a="http://schemas.openxmlformats.org/drawingml/2006/main">
          <a:off x="4997450" y="415925"/>
          <a:ext cx="1485900" cy="469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65% gut, einigermaßen </a:t>
          </a:r>
        </a:p>
        <a:p xmlns:a="http://schemas.openxmlformats.org/drawingml/2006/main">
          <a:r>
            <a:rPr lang="en-US" sz="1100"/>
            <a:t>oder (sehr) schlecht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lb-LU"/>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BB2AD99-C8D0-4A84-9335-5A9B802B40CF}" type="datetimeFigureOut">
              <a:rPr lang="lb-LU" smtClean="0"/>
              <a:pPr/>
              <a:t>19.04.23</a:t>
            </a:fld>
            <a:endParaRPr lang="lb-LU"/>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lb-LU"/>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85AF1ECB-F45B-499C-B19B-FA29906B876F}" type="slidenum">
              <a:rPr lang="lb-LU" smtClean="0"/>
              <a:pPr/>
              <a:t>‹Nr.›</a:t>
            </a:fld>
            <a:endParaRPr lang="lb-LU"/>
          </a:p>
        </p:txBody>
      </p:sp>
    </p:spTree>
    <p:extLst>
      <p:ext uri="{BB962C8B-B14F-4D97-AF65-F5344CB8AC3E}">
        <p14:creationId xmlns:p14="http://schemas.microsoft.com/office/powerpoint/2010/main" val="322989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23A63E1-A2A2-6F4B-A381-048F498A91E8}" type="datetimeFigureOut">
              <a:rPr lang="en-US" smtClean="0"/>
              <a:pPr/>
              <a:t>4/19/2023</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C9B461A-2F76-9B45-BD8C-695B6B1FEEA5}" type="slidenum">
              <a:rPr lang="en-US" smtClean="0"/>
              <a:pPr/>
              <a:t>‹Nr.›</a:t>
            </a:fld>
            <a:endParaRPr lang="en-US"/>
          </a:p>
        </p:txBody>
      </p:sp>
    </p:spTree>
    <p:extLst>
      <p:ext uri="{BB962C8B-B14F-4D97-AF65-F5344CB8AC3E}">
        <p14:creationId xmlns:p14="http://schemas.microsoft.com/office/powerpoint/2010/main" val="2635265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9B461A-2F76-9B45-BD8C-695B6B1FEEA5}" type="slidenum">
              <a:rPr lang="en-US" smtClean="0"/>
              <a:pPr/>
              <a:t>1</a:t>
            </a:fld>
            <a:endParaRPr lang="en-US"/>
          </a:p>
        </p:txBody>
      </p:sp>
    </p:spTree>
    <p:extLst>
      <p:ext uri="{BB962C8B-B14F-4D97-AF65-F5344CB8AC3E}">
        <p14:creationId xmlns:p14="http://schemas.microsoft.com/office/powerpoint/2010/main" val="566142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10</a:t>
            </a:fld>
            <a:endParaRPr lang="en-US"/>
          </a:p>
        </p:txBody>
      </p:sp>
    </p:spTree>
    <p:extLst>
      <p:ext uri="{BB962C8B-B14F-4D97-AF65-F5344CB8AC3E}">
        <p14:creationId xmlns:p14="http://schemas.microsoft.com/office/powerpoint/2010/main" val="136564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87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12</a:t>
            </a:fld>
            <a:endParaRPr lang="en-US"/>
          </a:p>
        </p:txBody>
      </p:sp>
    </p:spTree>
    <p:extLst>
      <p:ext uri="{BB962C8B-B14F-4D97-AF65-F5344CB8AC3E}">
        <p14:creationId xmlns:p14="http://schemas.microsoft.com/office/powerpoint/2010/main" val="147015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13</a:t>
            </a:fld>
            <a:endParaRPr lang="en-US"/>
          </a:p>
        </p:txBody>
      </p:sp>
    </p:spTree>
    <p:extLst>
      <p:ext uri="{BB962C8B-B14F-4D97-AF65-F5344CB8AC3E}">
        <p14:creationId xmlns:p14="http://schemas.microsoft.com/office/powerpoint/2010/main" val="46404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14</a:t>
            </a:fld>
            <a:endParaRPr lang="en-US"/>
          </a:p>
        </p:txBody>
      </p:sp>
    </p:spTree>
    <p:extLst>
      <p:ext uri="{BB962C8B-B14F-4D97-AF65-F5344CB8AC3E}">
        <p14:creationId xmlns:p14="http://schemas.microsoft.com/office/powerpoint/2010/main" val="3748835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15</a:t>
            </a:fld>
            <a:endParaRPr lang="en-US"/>
          </a:p>
        </p:txBody>
      </p:sp>
    </p:spTree>
    <p:extLst>
      <p:ext uri="{BB962C8B-B14F-4D97-AF65-F5344CB8AC3E}">
        <p14:creationId xmlns:p14="http://schemas.microsoft.com/office/powerpoint/2010/main" val="204435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16</a:t>
            </a:fld>
            <a:endParaRPr lang="en-US"/>
          </a:p>
        </p:txBody>
      </p:sp>
    </p:spTree>
    <p:extLst>
      <p:ext uri="{BB962C8B-B14F-4D97-AF65-F5344CB8AC3E}">
        <p14:creationId xmlns:p14="http://schemas.microsoft.com/office/powerpoint/2010/main" val="3864625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18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18</a:t>
            </a:fld>
            <a:endParaRPr lang="en-US"/>
          </a:p>
        </p:txBody>
      </p:sp>
    </p:spTree>
    <p:extLst>
      <p:ext uri="{BB962C8B-B14F-4D97-AF65-F5344CB8AC3E}">
        <p14:creationId xmlns:p14="http://schemas.microsoft.com/office/powerpoint/2010/main" val="321212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19</a:t>
            </a:fld>
            <a:endParaRPr lang="en-US"/>
          </a:p>
        </p:txBody>
      </p:sp>
    </p:spTree>
    <p:extLst>
      <p:ext uri="{BB962C8B-B14F-4D97-AF65-F5344CB8AC3E}">
        <p14:creationId xmlns:p14="http://schemas.microsoft.com/office/powerpoint/2010/main" val="11864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  </a:t>
            </a:r>
            <a:endParaRPr lang="en-US"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2</a:t>
            </a:fld>
            <a:endParaRPr lang="en-US"/>
          </a:p>
        </p:txBody>
      </p:sp>
    </p:spTree>
    <p:extLst>
      <p:ext uri="{BB962C8B-B14F-4D97-AF65-F5344CB8AC3E}">
        <p14:creationId xmlns:p14="http://schemas.microsoft.com/office/powerpoint/2010/main" val="92724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20</a:t>
            </a:fld>
            <a:endParaRPr lang="en-US"/>
          </a:p>
        </p:txBody>
      </p:sp>
    </p:spTree>
    <p:extLst>
      <p:ext uri="{BB962C8B-B14F-4D97-AF65-F5344CB8AC3E}">
        <p14:creationId xmlns:p14="http://schemas.microsoft.com/office/powerpoint/2010/main" val="1309616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21</a:t>
            </a:fld>
            <a:endParaRPr lang="en-US"/>
          </a:p>
        </p:txBody>
      </p:sp>
    </p:spTree>
    <p:extLst>
      <p:ext uri="{BB962C8B-B14F-4D97-AF65-F5344CB8AC3E}">
        <p14:creationId xmlns:p14="http://schemas.microsoft.com/office/powerpoint/2010/main" val="191286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020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23</a:t>
            </a:fld>
            <a:endParaRPr lang="en-US"/>
          </a:p>
        </p:txBody>
      </p:sp>
    </p:spTree>
    <p:extLst>
      <p:ext uri="{BB962C8B-B14F-4D97-AF65-F5344CB8AC3E}">
        <p14:creationId xmlns:p14="http://schemas.microsoft.com/office/powerpoint/2010/main" val="1236063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24</a:t>
            </a:fld>
            <a:endParaRPr lang="en-US"/>
          </a:p>
        </p:txBody>
      </p:sp>
    </p:spTree>
    <p:extLst>
      <p:ext uri="{BB962C8B-B14F-4D97-AF65-F5344CB8AC3E}">
        <p14:creationId xmlns:p14="http://schemas.microsoft.com/office/powerpoint/2010/main" val="1265222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25</a:t>
            </a:fld>
            <a:endParaRPr lang="en-US"/>
          </a:p>
        </p:txBody>
      </p:sp>
    </p:spTree>
    <p:extLst>
      <p:ext uri="{BB962C8B-B14F-4D97-AF65-F5344CB8AC3E}">
        <p14:creationId xmlns:p14="http://schemas.microsoft.com/office/powerpoint/2010/main" val="273288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26</a:t>
            </a:fld>
            <a:endParaRPr lang="en-US"/>
          </a:p>
        </p:txBody>
      </p:sp>
    </p:spTree>
    <p:extLst>
      <p:ext uri="{BB962C8B-B14F-4D97-AF65-F5344CB8AC3E}">
        <p14:creationId xmlns:p14="http://schemas.microsoft.com/office/powerpoint/2010/main" val="784452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27</a:t>
            </a:fld>
            <a:endParaRPr lang="en-US"/>
          </a:p>
        </p:txBody>
      </p:sp>
    </p:spTree>
    <p:extLst>
      <p:ext uri="{BB962C8B-B14F-4D97-AF65-F5344CB8AC3E}">
        <p14:creationId xmlns:p14="http://schemas.microsoft.com/office/powerpoint/2010/main" val="2317974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6617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29</a:t>
            </a:fld>
            <a:endParaRPr lang="en-US"/>
          </a:p>
        </p:txBody>
      </p:sp>
    </p:spTree>
    <p:extLst>
      <p:ext uri="{BB962C8B-B14F-4D97-AF65-F5344CB8AC3E}">
        <p14:creationId xmlns:p14="http://schemas.microsoft.com/office/powerpoint/2010/main" val="149616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B461A-2F76-9B45-BD8C-695B6B1FEEA5}" type="slidenum">
              <a:rPr lang="en-US" smtClean="0"/>
              <a:pPr/>
              <a:t>3</a:t>
            </a:fld>
            <a:endParaRPr lang="en-US"/>
          </a:p>
        </p:txBody>
      </p:sp>
    </p:spTree>
    <p:extLst>
      <p:ext uri="{BB962C8B-B14F-4D97-AF65-F5344CB8AC3E}">
        <p14:creationId xmlns:p14="http://schemas.microsoft.com/office/powerpoint/2010/main" val="230586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57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4</a:t>
            </a:fld>
            <a:endParaRPr lang="en-US"/>
          </a:p>
        </p:txBody>
      </p:sp>
    </p:spTree>
    <p:extLst>
      <p:ext uri="{BB962C8B-B14F-4D97-AF65-F5344CB8AC3E}">
        <p14:creationId xmlns:p14="http://schemas.microsoft.com/office/powerpoint/2010/main" val="334633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5</a:t>
            </a:fld>
            <a:endParaRPr lang="en-US"/>
          </a:p>
        </p:txBody>
      </p:sp>
    </p:spTree>
    <p:extLst>
      <p:ext uri="{BB962C8B-B14F-4D97-AF65-F5344CB8AC3E}">
        <p14:creationId xmlns:p14="http://schemas.microsoft.com/office/powerpoint/2010/main" val="254023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6</a:t>
            </a:fld>
            <a:endParaRPr lang="en-US"/>
          </a:p>
        </p:txBody>
      </p:sp>
    </p:spTree>
    <p:extLst>
      <p:ext uri="{BB962C8B-B14F-4D97-AF65-F5344CB8AC3E}">
        <p14:creationId xmlns:p14="http://schemas.microsoft.com/office/powerpoint/2010/main" val="365441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EC9B461A-2F76-9B45-BD8C-695B6B1FEEA5}" type="slidenum">
              <a:rPr lang="en-US" smtClean="0"/>
              <a:pPr/>
              <a:t>7</a:t>
            </a:fld>
            <a:endParaRPr lang="en-US"/>
          </a:p>
        </p:txBody>
      </p:sp>
    </p:spTree>
    <p:extLst>
      <p:ext uri="{BB962C8B-B14F-4D97-AF65-F5344CB8AC3E}">
        <p14:creationId xmlns:p14="http://schemas.microsoft.com/office/powerpoint/2010/main" val="27101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9B461A-2F76-9B45-BD8C-695B6B1FEE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153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EC9B461A-2F76-9B45-BD8C-695B6B1FEEA5}" type="slidenum">
              <a:rPr lang="en-US" smtClean="0"/>
              <a:pPr/>
              <a:t>9</a:t>
            </a:fld>
            <a:endParaRPr lang="en-US"/>
          </a:p>
        </p:txBody>
      </p:sp>
    </p:spTree>
    <p:extLst>
      <p:ext uri="{BB962C8B-B14F-4D97-AF65-F5344CB8AC3E}">
        <p14:creationId xmlns:p14="http://schemas.microsoft.com/office/powerpoint/2010/main" val="3811799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UL page 1">
    <p:spTree>
      <p:nvGrpSpPr>
        <p:cNvPr id="1" name=""/>
        <p:cNvGrpSpPr/>
        <p:nvPr/>
      </p:nvGrpSpPr>
      <p:grpSpPr>
        <a:xfrm>
          <a:off x="0" y="0"/>
          <a:ext cx="0" cy="0"/>
          <a:chOff x="0" y="0"/>
          <a:chExt cx="0" cy="0"/>
        </a:xfrm>
      </p:grpSpPr>
      <p:sp>
        <p:nvSpPr>
          <p:cNvPr id="9"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12" name="Rectangle 11"/>
          <p:cNvSpPr/>
          <p:nvPr userDrawn="1"/>
        </p:nvSpPr>
        <p:spPr>
          <a:xfrm>
            <a:off x="-3772" y="241300"/>
            <a:ext cx="205478" cy="71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itle 1"/>
          <p:cNvSpPr>
            <a:spLocks noGrp="1"/>
          </p:cNvSpPr>
          <p:nvPr>
            <p:ph type="title" hasCustomPrompt="1"/>
          </p:nvPr>
        </p:nvSpPr>
        <p:spPr>
          <a:xfrm>
            <a:off x="498474" y="266700"/>
            <a:ext cx="6880226" cy="990600"/>
          </a:xfrm>
          <a:prstGeom prst="rect">
            <a:avLst/>
          </a:prstGeom>
        </p:spPr>
        <p:txBody>
          <a:bodyPr lIns="0" tIns="0" rIns="0" bIns="0" anchor="t" anchorCtr="0">
            <a:normAutofit/>
          </a:bodyPr>
          <a:lstStyle>
            <a:lvl1pPr algn="l">
              <a:defRPr sz="2000" b="1">
                <a:solidFill>
                  <a:srgbClr val="FFFFFF"/>
                </a:solidFill>
              </a:defRPr>
            </a:lvl1pPr>
          </a:lstStyle>
          <a:p>
            <a:r>
              <a:rPr lang="fr-CH" dirty="0"/>
              <a:t>Click to edit Master title style</a:t>
            </a:r>
            <a:br>
              <a:rPr lang="fr-CH" dirty="0"/>
            </a:br>
            <a:br>
              <a:rPr lang="fr-CH" dirty="0"/>
            </a:br>
            <a:endParaRPr dirty="0"/>
          </a:p>
        </p:txBody>
      </p:sp>
      <p:pic>
        <p:nvPicPr>
          <p:cNvPr id="10" name="Picture 21" descr="UNI_logo_quadri_def.pdf"/>
          <p:cNvPicPr>
            <a:picLocks noChangeAspect="1"/>
          </p:cNvPicPr>
          <p:nvPr userDrawn="1"/>
        </p:nvPicPr>
        <p:blipFill>
          <a:blip r:embed="rId2"/>
          <a:srcRect l="24471" t="27051" r="21988" b="29129"/>
          <a:stretch>
            <a:fillRect/>
          </a:stretch>
        </p:blipFill>
        <p:spPr>
          <a:xfrm>
            <a:off x="7941350" y="799858"/>
            <a:ext cx="610801" cy="499910"/>
          </a:xfrm>
          <a:prstGeom prst="rect">
            <a:avLst/>
          </a:prstGeom>
        </p:spPr>
      </p:pic>
      <p:grpSp>
        <p:nvGrpSpPr>
          <p:cNvPr id="11" name="Group 20"/>
          <p:cNvGrpSpPr/>
          <p:nvPr userDrawn="1"/>
        </p:nvGrpSpPr>
        <p:grpSpPr>
          <a:xfrm>
            <a:off x="7790625" y="692065"/>
            <a:ext cx="867600" cy="607703"/>
            <a:chOff x="6793675" y="550964"/>
            <a:chExt cx="867600" cy="607703"/>
          </a:xfrm>
        </p:grpSpPr>
        <p:grpSp>
          <p:nvGrpSpPr>
            <p:cNvPr id="14" name="Group 17"/>
            <p:cNvGrpSpPr/>
            <p:nvPr userDrawn="1"/>
          </p:nvGrpSpPr>
          <p:grpSpPr>
            <a:xfrm>
              <a:off x="6793675" y="550964"/>
              <a:ext cx="867600" cy="576072"/>
              <a:chOff x="7778187" y="681228"/>
              <a:chExt cx="900000" cy="576072"/>
            </a:xfrm>
          </p:grpSpPr>
          <p:sp>
            <p:nvSpPr>
              <p:cNvPr id="16"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17" name="Rectangle 16"/>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15"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8" name="Text Placeholder 14"/>
          <p:cNvSpPr>
            <a:spLocks noGrp="1"/>
          </p:cNvSpPr>
          <p:nvPr>
            <p:ph type="body" sz="quarter" idx="13"/>
          </p:nvPr>
        </p:nvSpPr>
        <p:spPr>
          <a:xfrm>
            <a:off x="496887" y="1800000"/>
            <a:ext cx="8136000" cy="4868863"/>
          </a:xfrm>
          <a:prstGeom prst="rect">
            <a:avLst/>
          </a:prstGeom>
        </p:spPr>
        <p:txBody>
          <a:bodyPr vert="horz" lIns="0" tIns="0" rIns="0" b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solidFill>
                  <a:schemeClr val="tx1">
                    <a:lumMod val="65000"/>
                    <a:lumOff val="35000"/>
                  </a:schemeClr>
                </a:solidFill>
              </a:defRPr>
            </a:lvl3pPr>
            <a:lvl4pPr>
              <a:buClr>
                <a:schemeClr val="accent2"/>
              </a:buClr>
              <a:buSzPct val="100000"/>
              <a:buFont typeface="Wingdings" charset="2"/>
              <a:buChar char="§"/>
              <a:defRPr>
                <a:solidFill>
                  <a:schemeClr val="tx1">
                    <a:lumMod val="65000"/>
                    <a:lumOff val="35000"/>
                  </a:schemeClr>
                </a:solidFill>
              </a:defRPr>
            </a:lvl4pPr>
            <a:lvl5pPr>
              <a:buClr>
                <a:schemeClr val="accent2"/>
              </a:buClr>
              <a:buSzPct val="100000"/>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4"/>
          </p:nvPr>
        </p:nvSpPr>
        <p:spPr/>
        <p:txBody>
          <a:bodyPr/>
          <a:lstStyle/>
          <a:p>
            <a:fld id="{1B04967B-0E26-4366-BCEE-11F907F2F855}" type="slidenum">
              <a:rPr lang="en-GB" smtClean="0"/>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25EE08-22B3-48C4-AB1F-57840B68251F}" type="slidenum">
              <a:rPr lang="en-US"/>
              <a:pPr>
                <a:defRPr/>
              </a:pPr>
              <a:t>‹Nr.›</a:t>
            </a:fld>
            <a:endParaRPr lang="en-US"/>
          </a:p>
        </p:txBody>
      </p:sp>
    </p:spTree>
    <p:extLst>
      <p:ext uri="{BB962C8B-B14F-4D97-AF65-F5344CB8AC3E}">
        <p14:creationId xmlns:p14="http://schemas.microsoft.com/office/powerpoint/2010/main" val="124446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5C4A10-EACC-4DA6-ACB3-8C4F54D5F27C}" type="slidenum">
              <a:rPr lang="en-US"/>
              <a:pPr>
                <a:defRPr/>
              </a:pPr>
              <a:t>‹Nr.›</a:t>
            </a:fld>
            <a:endParaRPr lang="en-US"/>
          </a:p>
        </p:txBody>
      </p:sp>
    </p:spTree>
    <p:extLst>
      <p:ext uri="{BB962C8B-B14F-4D97-AF65-F5344CB8AC3E}">
        <p14:creationId xmlns:p14="http://schemas.microsoft.com/office/powerpoint/2010/main" val="201149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7A76AE-4568-449E-8B30-5896DD7EAE44}" type="slidenum">
              <a:rPr lang="en-US"/>
              <a:pPr>
                <a:defRPr/>
              </a:pPr>
              <a:t>‹Nr.›</a:t>
            </a:fld>
            <a:endParaRPr lang="en-US"/>
          </a:p>
        </p:txBody>
      </p:sp>
    </p:spTree>
    <p:extLst>
      <p:ext uri="{BB962C8B-B14F-4D97-AF65-F5344CB8AC3E}">
        <p14:creationId xmlns:p14="http://schemas.microsoft.com/office/powerpoint/2010/main" val="194493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E1F9C-1F62-426A-97C2-B76A4EAA295B}" type="slidenum">
              <a:rPr lang="en-US"/>
              <a:pPr>
                <a:defRPr/>
              </a:pPr>
              <a:t>‹Nr.›</a:t>
            </a:fld>
            <a:endParaRPr lang="en-US"/>
          </a:p>
        </p:txBody>
      </p:sp>
    </p:spTree>
    <p:extLst>
      <p:ext uri="{BB962C8B-B14F-4D97-AF65-F5344CB8AC3E}">
        <p14:creationId xmlns:p14="http://schemas.microsoft.com/office/powerpoint/2010/main" val="2820042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8AEB3-09B2-461D-8613-39C108A3B260}" type="slidenum">
              <a:rPr lang="en-US"/>
              <a:pPr>
                <a:defRPr/>
              </a:pPr>
              <a:t>‹Nr.›</a:t>
            </a:fld>
            <a:endParaRPr lang="en-US"/>
          </a:p>
        </p:txBody>
      </p:sp>
    </p:spTree>
    <p:extLst>
      <p:ext uri="{BB962C8B-B14F-4D97-AF65-F5344CB8AC3E}">
        <p14:creationId xmlns:p14="http://schemas.microsoft.com/office/powerpoint/2010/main" val="2310310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093779-8016-4AB8-82EB-C9626119699E}" type="slidenum">
              <a:rPr lang="en-US"/>
              <a:pPr>
                <a:defRPr/>
              </a:pPr>
              <a:t>‹Nr.›</a:t>
            </a:fld>
            <a:endParaRPr lang="en-US"/>
          </a:p>
        </p:txBody>
      </p:sp>
    </p:spTree>
    <p:extLst>
      <p:ext uri="{BB962C8B-B14F-4D97-AF65-F5344CB8AC3E}">
        <p14:creationId xmlns:p14="http://schemas.microsoft.com/office/powerpoint/2010/main" val="276311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5B188-43C2-4699-9F60-FC221CDFAEDB}" type="slidenum">
              <a:rPr lang="en-US"/>
              <a:pPr>
                <a:defRPr/>
              </a:pPr>
              <a:t>‹Nr.›</a:t>
            </a:fld>
            <a:endParaRPr lang="en-US"/>
          </a:p>
        </p:txBody>
      </p:sp>
    </p:spTree>
    <p:extLst>
      <p:ext uri="{BB962C8B-B14F-4D97-AF65-F5344CB8AC3E}">
        <p14:creationId xmlns:p14="http://schemas.microsoft.com/office/powerpoint/2010/main" val="99756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4" name="Rectangle 3"/>
          <p:cNvSpPr/>
          <p:nvPr userDrawn="1"/>
        </p:nvSpPr>
        <p:spPr>
          <a:xfrm>
            <a:off x="-3772" y="241300"/>
            <a:ext cx="205478" cy="71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5" name="Group 20"/>
          <p:cNvGrpSpPr/>
          <p:nvPr userDrawn="1"/>
        </p:nvGrpSpPr>
        <p:grpSpPr>
          <a:xfrm>
            <a:off x="7790625" y="692065"/>
            <a:ext cx="867600" cy="607703"/>
            <a:chOff x="6793675" y="550964"/>
            <a:chExt cx="867600" cy="607703"/>
          </a:xfrm>
        </p:grpSpPr>
        <p:grpSp>
          <p:nvGrpSpPr>
            <p:cNvPr id="6" name="Group 17"/>
            <p:cNvGrpSpPr/>
            <p:nvPr userDrawn="1"/>
          </p:nvGrpSpPr>
          <p:grpSpPr>
            <a:xfrm>
              <a:off x="6793675" y="550964"/>
              <a:ext cx="867600" cy="576072"/>
              <a:chOff x="7778187" y="681228"/>
              <a:chExt cx="900000" cy="576072"/>
            </a:xfrm>
          </p:grpSpPr>
          <p:sp>
            <p:nvSpPr>
              <p:cNvPr id="8"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9" name="Rectangle 8"/>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7"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0" name="Text Placeholder 6"/>
          <p:cNvSpPr>
            <a:spLocks noGrp="1"/>
          </p:cNvSpPr>
          <p:nvPr>
            <p:ph type="body" sz="quarter" idx="13"/>
          </p:nvPr>
        </p:nvSpPr>
        <p:spPr>
          <a:xfrm>
            <a:off x="496887" y="1800000"/>
            <a:ext cx="8136000" cy="4868863"/>
          </a:xfrm>
          <a:prstGeom prst="rect">
            <a:avLst/>
          </a:prstGeom>
          <a:noFill/>
        </p:spPr>
        <p:txBody>
          <a:bodyPr lIns="0" tIns="0" rIns="0" bIns="0"/>
          <a:lstStyle>
            <a:lvl1pPr>
              <a:buFontTx/>
              <a:buNone/>
              <a:defRPr/>
            </a:lvl1pPr>
          </a:lstStyle>
          <a:p>
            <a:pPr marL="0" lvl="0" indent="0">
              <a:buNone/>
            </a:pPr>
            <a:r>
              <a:rPr lang="en-US"/>
              <a:t>Edit Master text styles</a:t>
            </a:r>
          </a:p>
        </p:txBody>
      </p:sp>
      <p:sp>
        <p:nvSpPr>
          <p:cNvPr id="11" name="Title 1"/>
          <p:cNvSpPr>
            <a:spLocks noGrp="1"/>
          </p:cNvSpPr>
          <p:nvPr>
            <p:ph type="title" hasCustomPrompt="1"/>
          </p:nvPr>
        </p:nvSpPr>
        <p:spPr>
          <a:xfrm>
            <a:off x="498474" y="266700"/>
            <a:ext cx="6880226" cy="990600"/>
          </a:xfrm>
          <a:prstGeom prst="rect">
            <a:avLst/>
          </a:prstGeom>
        </p:spPr>
        <p:txBody>
          <a:bodyPr lIns="0" tIns="0" rIns="0" bIns="0" anchor="t" anchorCtr="0">
            <a:normAutofit/>
          </a:bodyPr>
          <a:lstStyle>
            <a:lvl1pPr algn="l">
              <a:defRPr sz="2000" b="1">
                <a:solidFill>
                  <a:srgbClr val="FFFFFF"/>
                </a:solidFill>
              </a:defRPr>
            </a:lvl1pPr>
          </a:lstStyle>
          <a:p>
            <a:r>
              <a:rPr lang="fr-CH" dirty="0"/>
              <a:t>Click to edit Master title style</a:t>
            </a:r>
            <a:br>
              <a:rPr lang="fr-CH" dirty="0"/>
            </a:br>
            <a:br>
              <a:rPr lang="fr-CH" dirty="0"/>
            </a:br>
            <a:endParaRPr dirty="0"/>
          </a:p>
        </p:txBody>
      </p:sp>
      <p:sp>
        <p:nvSpPr>
          <p:cNvPr id="2" name="Slide Number Placeholder 1"/>
          <p:cNvSpPr>
            <a:spLocks noGrp="1"/>
          </p:cNvSpPr>
          <p:nvPr>
            <p:ph type="sldNum" sz="quarter" idx="14"/>
          </p:nvPr>
        </p:nvSpPr>
        <p:spPr/>
        <p:txBody>
          <a:bodyPr/>
          <a:lstStyle/>
          <a:p>
            <a:fld id="{1B04967B-0E26-4366-BCEE-11F907F2F855}" type="slidenum">
              <a:rPr lang="en-GB" smtClean="0"/>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7" name="Picture 16" descr="2016-10-05_A7r_07365_Belval_UniLu_med.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9159211" cy="6483628"/>
          </a:xfrm>
          <a:prstGeom prst="rect">
            <a:avLst/>
          </a:prstGeom>
        </p:spPr>
      </p:pic>
      <p:sp>
        <p:nvSpPr>
          <p:cNvPr id="18" name="Rectangle 2"/>
          <p:cNvSpPr>
            <a:spLocks/>
          </p:cNvSpPr>
          <p:nvPr userDrawn="1"/>
        </p:nvSpPr>
        <p:spPr bwMode="auto">
          <a:xfrm>
            <a:off x="0" y="485021"/>
            <a:ext cx="9144000" cy="1350962"/>
          </a:xfrm>
          <a:prstGeom prst="rect">
            <a:avLst/>
          </a:prstGeom>
          <a:solidFill>
            <a:srgbClr val="000000">
              <a:alpha val="29803"/>
            </a:srgbClr>
          </a:solidFill>
          <a:ln>
            <a:noFill/>
          </a:ln>
          <a:extLst>
            <a:ext uri="{91240B29-F687-4f45-9708-019B960494DF}">
              <a14:hiddenLine xmlns="" xmlns:a14="http://schemas.microsoft.com/office/drawing/2010/main" xmlns:mv="urn:schemas-microsoft-com:mac:vml" xmlns:mc="http://schemas.openxmlformats.org/markup-compatibility/2006" w="12700">
                <a:solidFill>
                  <a:srgbClr val="000000">
                    <a:alpha val="29803"/>
                  </a:srgbClr>
                </a:solidFill>
                <a:miter lim="800000"/>
                <a:headEnd/>
                <a:tailEnd/>
              </a14:hiddenLine>
            </a:ext>
          </a:extLst>
        </p:spPr>
        <p:txBody>
          <a:bodyPr lIns="0" tIns="180000" rIns="0" bIns="0" anchor="b" anchorCtr="0"/>
          <a:lstStyle/>
          <a:p>
            <a:endParaRPr lang="fr-FR"/>
          </a:p>
        </p:txBody>
      </p:sp>
      <p:grpSp>
        <p:nvGrpSpPr>
          <p:cNvPr id="8" name="Group 23"/>
          <p:cNvGrpSpPr/>
          <p:nvPr userDrawn="1"/>
        </p:nvGrpSpPr>
        <p:grpSpPr>
          <a:xfrm>
            <a:off x="7719023" y="5732426"/>
            <a:ext cx="1019412" cy="702000"/>
            <a:chOff x="7778187" y="681228"/>
            <a:chExt cx="900000" cy="576072"/>
          </a:xfrm>
        </p:grpSpPr>
        <p:sp>
          <p:nvSpPr>
            <p:cNvPr id="11" name="Rounded Rectangle 10"/>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sp>
          <p:nvSpPr>
            <p:cNvPr id="12" name="Rectangle 11"/>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grpSp>
      <p:sp>
        <p:nvSpPr>
          <p:cNvPr id="9" name="Rectangle 8"/>
          <p:cNvSpPr/>
          <p:nvPr userDrawn="1"/>
        </p:nvSpPr>
        <p:spPr>
          <a:xfrm>
            <a:off x="0" y="6434866"/>
            <a:ext cx="915921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pic>
        <p:nvPicPr>
          <p:cNvPr id="15" name="Picture 14" descr="UNI_logo_quadri_def.pdf"/>
          <p:cNvPicPr>
            <a:picLocks noChangeAspect="1"/>
          </p:cNvPicPr>
          <p:nvPr userDrawn="1"/>
        </p:nvPicPr>
        <p:blipFill>
          <a:blip r:embed="rId3"/>
          <a:srcRect l="24471" t="27051" r="21988" b="29129"/>
          <a:stretch>
            <a:fillRect/>
          </a:stretch>
        </p:blipFill>
        <p:spPr>
          <a:xfrm>
            <a:off x="7880676" y="5871628"/>
            <a:ext cx="747755" cy="612000"/>
          </a:xfrm>
          <a:prstGeom prst="rect">
            <a:avLst/>
          </a:prstGeom>
        </p:spPr>
      </p:pic>
      <p:sp>
        <p:nvSpPr>
          <p:cNvPr id="19" name="Line 3"/>
          <p:cNvSpPr>
            <a:spLocks noChangeShapeType="1"/>
          </p:cNvSpPr>
          <p:nvPr userDrawn="1"/>
        </p:nvSpPr>
        <p:spPr bwMode="auto">
          <a:xfrm rot="10800000" flipH="1">
            <a:off x="3711575" y="485021"/>
            <a:ext cx="0" cy="1350962"/>
          </a:xfrm>
          <a:prstGeom prst="line">
            <a:avLst/>
          </a:prstGeom>
          <a:noFill/>
          <a:ln w="6350">
            <a:solidFill>
              <a:srgbClr val="FFFFFF"/>
            </a:solidFill>
            <a:miter lim="800000"/>
            <a:headEnd/>
            <a:tailEnd/>
          </a:ln>
          <a:extLst>
            <a:ext uri="{909E8E84-426E-40dd-AFC4-6F175D3DCCD1}">
              <a14:hiddenFill xmlns="" xmlns:a14="http://schemas.microsoft.com/office/drawing/2010/main" xmlns:mv="urn:schemas-microsoft-com:mac:vml" xmlns:mc="http://schemas.openxmlformats.org/markup-compatibility/2006">
                <a:noFill/>
              </a14:hiddenFill>
            </a:ext>
          </a:extLst>
        </p:spPr>
        <p:txBody>
          <a:bodyPr lIns="0" tIns="0" rIns="0" bIns="0"/>
          <a:lstStyle/>
          <a:p>
            <a:endParaRPr lang="en-US"/>
          </a:p>
        </p:txBody>
      </p:sp>
      <p:sp>
        <p:nvSpPr>
          <p:cNvPr id="21" name="Rectangle 6"/>
          <p:cNvSpPr>
            <a:spLocks/>
          </p:cNvSpPr>
          <p:nvPr userDrawn="1"/>
        </p:nvSpPr>
        <p:spPr bwMode="auto">
          <a:xfrm>
            <a:off x="0" y="485021"/>
            <a:ext cx="196850" cy="1350962"/>
          </a:xfrm>
          <a:prstGeom prst="rect">
            <a:avLst/>
          </a:prstGeom>
          <a:solidFill>
            <a:srgbClr val="E03739"/>
          </a:solidFill>
          <a:ln>
            <a:noFill/>
          </a:ln>
          <a:extLs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lstStyle/>
          <a:p>
            <a:endParaRPr lang="fr-FR"/>
          </a:p>
        </p:txBody>
      </p:sp>
      <p:sp>
        <p:nvSpPr>
          <p:cNvPr id="23" name="Text Placeholder 22"/>
          <p:cNvSpPr>
            <a:spLocks noGrp="1"/>
          </p:cNvSpPr>
          <p:nvPr userDrawn="1">
            <p:ph type="body" sz="quarter" idx="10"/>
          </p:nvPr>
        </p:nvSpPr>
        <p:spPr>
          <a:xfrm>
            <a:off x="3711575" y="485775"/>
            <a:ext cx="5036425" cy="677821"/>
          </a:xfrm>
          <a:prstGeom prst="rect">
            <a:avLst/>
          </a:prstGeom>
        </p:spPr>
        <p:txBody>
          <a:bodyPr vert="horz" lIns="360000" tIns="180000" rIns="0" bIns="0" anchor="b" anchorCtr="0"/>
          <a:lstStyle>
            <a:lvl1pPr algn="l">
              <a:buFontTx/>
              <a:buNone/>
              <a:defRPr sz="2000">
                <a:solidFill>
                  <a:schemeClr val="bg1"/>
                </a:solidFill>
                <a:latin typeface="+mn-lt"/>
                <a:cs typeface="Gill Sans"/>
              </a:defRPr>
            </a:lvl1pPr>
            <a:lvl2pPr>
              <a:buNone/>
              <a:defRPr/>
            </a:lvl2pPr>
          </a:lstStyle>
          <a:p>
            <a:pPr lvl="0"/>
            <a:r>
              <a:rPr lang="fr-CH" dirty="0"/>
              <a:t>Click to edit Master text styles</a:t>
            </a:r>
          </a:p>
        </p:txBody>
      </p:sp>
      <p:sp>
        <p:nvSpPr>
          <p:cNvPr id="24" name="Text Placeholder 22"/>
          <p:cNvSpPr>
            <a:spLocks noGrp="1"/>
          </p:cNvSpPr>
          <p:nvPr userDrawn="1">
            <p:ph type="body" sz="quarter" idx="11"/>
          </p:nvPr>
        </p:nvSpPr>
        <p:spPr>
          <a:xfrm>
            <a:off x="3711574" y="1171201"/>
            <a:ext cx="5036425" cy="672387"/>
          </a:xfrm>
          <a:prstGeom prst="rect">
            <a:avLst/>
          </a:prstGeom>
        </p:spPr>
        <p:txBody>
          <a:bodyPr vert="horz" lIns="360000" tIns="72000" rIns="0" anchor="t" anchorCtr="0"/>
          <a:lstStyle>
            <a:lvl1pPr>
              <a:buFontTx/>
              <a:buNone/>
              <a:defRPr sz="1400" b="0" i="0">
                <a:solidFill>
                  <a:schemeClr val="bg1"/>
                </a:solidFill>
                <a:latin typeface="+mn-lt"/>
                <a:cs typeface="Gill Sans Light"/>
              </a:defRPr>
            </a:lvl1pPr>
            <a:lvl2pPr>
              <a:buNone/>
              <a:defRPr/>
            </a:lvl2pPr>
          </a:lstStyle>
          <a:p>
            <a:pPr lvl="0"/>
            <a:r>
              <a:rPr lang="fr-CH" dirty="0"/>
              <a:t>Click to edit Master text styles</a:t>
            </a:r>
          </a:p>
        </p:txBody>
      </p:sp>
      <p:sp>
        <p:nvSpPr>
          <p:cNvPr id="20" name="TextBox 19"/>
          <p:cNvSpPr txBox="1"/>
          <p:nvPr userDrawn="1"/>
        </p:nvSpPr>
        <p:spPr>
          <a:xfrm>
            <a:off x="196850" y="886599"/>
            <a:ext cx="3514723" cy="276999"/>
          </a:xfrm>
          <a:prstGeom prst="rect">
            <a:avLst/>
          </a:prstGeom>
          <a:noFill/>
        </p:spPr>
        <p:txBody>
          <a:bodyPr wrap="square" lIns="0" tIns="0" rIns="0" bIns="0" rtlCol="0" anchor="b" anchorCtr="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mj-lt"/>
                <a:sym typeface="Gill Sans" charset="0"/>
              </a:rPr>
              <a:t>University of Luxembourg</a:t>
            </a:r>
          </a:p>
        </p:txBody>
      </p:sp>
      <p:sp>
        <p:nvSpPr>
          <p:cNvPr id="22" name="TextBox 21"/>
          <p:cNvSpPr txBox="1"/>
          <p:nvPr userDrawn="1"/>
        </p:nvSpPr>
        <p:spPr>
          <a:xfrm>
            <a:off x="196850" y="1256164"/>
            <a:ext cx="3514723" cy="307777"/>
          </a:xfrm>
          <a:prstGeom prst="rect">
            <a:avLst/>
          </a:prstGeom>
          <a:noFill/>
        </p:spPr>
        <p:txBody>
          <a:bodyPr wrap="square" lIns="0" tIns="0" rIns="0" bIns="0" rtlCol="0" anchor="t" anchorCtr="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i="0" baseline="0" dirty="0">
                <a:solidFill>
                  <a:srgbClr val="FFFFFF"/>
                </a:solidFill>
                <a:latin typeface="+mj-lt"/>
                <a:ea typeface="ＭＳ Ｐゴシック" charset="0"/>
                <a:cs typeface="Arial"/>
              </a:rPr>
              <a:t>Multilingual. </a:t>
            </a:r>
            <a:r>
              <a:rPr lang="en-US" sz="1000" b="0" i="0" baseline="0" dirty="0" err="1">
                <a:solidFill>
                  <a:srgbClr val="FFFFFF"/>
                </a:solidFill>
                <a:latin typeface="+mj-lt"/>
                <a:ea typeface="ＭＳ Ｐゴシック" charset="0"/>
                <a:cs typeface="Arial"/>
              </a:rPr>
              <a:t>Personalised</a:t>
            </a:r>
            <a:r>
              <a:rPr lang="en-US" sz="1000" b="0" i="0" baseline="0" dirty="0">
                <a:solidFill>
                  <a:srgbClr val="FFFFFF"/>
                </a:solidFill>
                <a:latin typeface="+mj-lt"/>
                <a:ea typeface="ＭＳ Ｐゴシック" charset="0"/>
                <a:cs typeface="Arial"/>
              </a:rPr>
              <a:t>. Connected.</a:t>
            </a:r>
          </a:p>
          <a:p>
            <a:endParaRPr lang="en-US" sz="1000" b="0" i="0" baseline="0" dirty="0">
              <a:latin typeface="+mj-lt"/>
            </a:endParaRPr>
          </a:p>
        </p:txBody>
      </p:sp>
    </p:spTree>
    <p:extLst>
      <p:ext uri="{BB962C8B-B14F-4D97-AF65-F5344CB8AC3E}">
        <p14:creationId xmlns:p14="http://schemas.microsoft.com/office/powerpoint/2010/main" val="33649524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SHASE">
    <p:spTree>
      <p:nvGrpSpPr>
        <p:cNvPr id="1" name=""/>
        <p:cNvGrpSpPr/>
        <p:nvPr/>
      </p:nvGrpSpPr>
      <p:grpSpPr>
        <a:xfrm>
          <a:off x="0" y="0"/>
          <a:ext cx="0" cy="0"/>
          <a:chOff x="0" y="0"/>
          <a:chExt cx="0" cy="0"/>
        </a:xfrm>
      </p:grpSpPr>
      <p:sp>
        <p:nvSpPr>
          <p:cNvPr id="7"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8" name="Rectangle 7"/>
          <p:cNvSpPr/>
          <p:nvPr userDrawn="1"/>
        </p:nvSpPr>
        <p:spPr>
          <a:xfrm>
            <a:off x="-3772" y="241300"/>
            <a:ext cx="205478" cy="714157"/>
          </a:xfrm>
          <a:prstGeom prst="rect">
            <a:avLst/>
          </a:prstGeom>
          <a:solidFill>
            <a:srgbClr val="E03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E03400"/>
              </a:solidFill>
            </a:endParaRPr>
          </a:p>
        </p:txBody>
      </p:sp>
      <p:grpSp>
        <p:nvGrpSpPr>
          <p:cNvPr id="9" name="Group 20"/>
          <p:cNvGrpSpPr/>
          <p:nvPr userDrawn="1"/>
        </p:nvGrpSpPr>
        <p:grpSpPr>
          <a:xfrm>
            <a:off x="7790625" y="692065"/>
            <a:ext cx="867600" cy="607703"/>
            <a:chOff x="6793675" y="550964"/>
            <a:chExt cx="867600" cy="607703"/>
          </a:xfrm>
        </p:grpSpPr>
        <p:grpSp>
          <p:nvGrpSpPr>
            <p:cNvPr id="10" name="Group 17"/>
            <p:cNvGrpSpPr/>
            <p:nvPr userDrawn="1"/>
          </p:nvGrpSpPr>
          <p:grpSpPr>
            <a:xfrm>
              <a:off x="6793675" y="550964"/>
              <a:ext cx="867600" cy="576072"/>
              <a:chOff x="7778187" y="681228"/>
              <a:chExt cx="900000" cy="576072"/>
            </a:xfrm>
          </p:grpSpPr>
          <p:sp>
            <p:nvSpPr>
              <p:cNvPr id="12"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13" name="Rectangle 12"/>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11"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14" name="Title 1"/>
          <p:cNvSpPr>
            <a:spLocks noGrp="1"/>
          </p:cNvSpPr>
          <p:nvPr>
            <p:ph type="title" hasCustomPrompt="1"/>
          </p:nvPr>
        </p:nvSpPr>
        <p:spPr>
          <a:xfrm>
            <a:off x="498474" y="266700"/>
            <a:ext cx="6880226" cy="990600"/>
          </a:xfrm>
          <a:prstGeom prst="rect">
            <a:avLst/>
          </a:prstGeom>
        </p:spPr>
        <p:txBody>
          <a:bodyPr lIns="0" tIns="0" rIns="0" bIns="0" anchor="t" anchorCtr="0">
            <a:normAutofit/>
          </a:bodyPr>
          <a:lstStyle>
            <a:lvl1pPr algn="l">
              <a:defRPr sz="2000" b="1">
                <a:solidFill>
                  <a:srgbClr val="FFFFFF"/>
                </a:solidFill>
                <a:latin typeface="Arial"/>
                <a:cs typeface="Arial"/>
              </a:defRPr>
            </a:lvl1pPr>
          </a:lstStyle>
          <a:p>
            <a:r>
              <a:rPr lang="fr-CH" dirty="0"/>
              <a:t>Click to edit Master title style</a:t>
            </a:r>
            <a:br>
              <a:rPr lang="fr-CH" dirty="0"/>
            </a:br>
            <a:br>
              <a:rPr lang="fr-CH" dirty="0"/>
            </a:br>
            <a:endParaRPr dirty="0"/>
          </a:p>
        </p:txBody>
      </p:sp>
      <p:sp>
        <p:nvSpPr>
          <p:cNvPr id="15" name="Text Placeholder 14"/>
          <p:cNvSpPr>
            <a:spLocks noGrp="1"/>
          </p:cNvSpPr>
          <p:nvPr>
            <p:ph type="body" sz="quarter" idx="13"/>
          </p:nvPr>
        </p:nvSpPr>
        <p:spPr>
          <a:xfrm>
            <a:off x="496887" y="1800000"/>
            <a:ext cx="8136000" cy="4868863"/>
          </a:xfrm>
          <a:prstGeom prst="rect">
            <a:avLst/>
          </a:prstGeom>
        </p:spPr>
        <p:txBody>
          <a:bodyPr vert="horz" lIns="0" tIns="0" rIns="0" bIns="0"/>
          <a:lstStyle>
            <a:lvl1pPr marL="230400" indent="-230400">
              <a:spcBef>
                <a:spcPts val="20"/>
              </a:spcBef>
              <a:buClr>
                <a:srgbClr val="E03400"/>
              </a:buClr>
              <a:buSzPct val="100000"/>
              <a:buFont typeface="Wingdings" charset="2"/>
              <a:buChar char="§"/>
              <a:defRPr sz="2000">
                <a:solidFill>
                  <a:schemeClr val="tx1">
                    <a:lumMod val="65000"/>
                    <a:lumOff val="35000"/>
                  </a:schemeClr>
                </a:solidFill>
                <a:latin typeface="Arial"/>
                <a:cs typeface="Arial"/>
              </a:defRPr>
            </a:lvl1pPr>
            <a:lvl2pPr marL="457200" indent="-230400">
              <a:spcBef>
                <a:spcPts val="600"/>
              </a:spcBef>
              <a:buClr>
                <a:srgbClr val="E03400"/>
              </a:buClr>
              <a:buSzPct val="100000"/>
              <a:buFont typeface="Wingdings" charset="2"/>
              <a:buChar char="§"/>
              <a:defRPr sz="1800">
                <a:solidFill>
                  <a:schemeClr val="tx1">
                    <a:lumMod val="65000"/>
                    <a:lumOff val="35000"/>
                  </a:schemeClr>
                </a:solidFill>
                <a:latin typeface="Arial"/>
                <a:cs typeface="Arial"/>
              </a:defRPr>
            </a:lvl2pPr>
            <a:lvl3pPr marL="687600">
              <a:spcBef>
                <a:spcPts val="600"/>
              </a:spcBef>
              <a:buClr>
                <a:srgbClr val="E03400"/>
              </a:buClr>
              <a:buSzPct val="100000"/>
              <a:buFont typeface="Wingdings" charset="2"/>
              <a:buChar char="§"/>
              <a:defRPr sz="1800">
                <a:solidFill>
                  <a:schemeClr val="tx1">
                    <a:lumMod val="65000"/>
                    <a:lumOff val="35000"/>
                  </a:schemeClr>
                </a:solidFill>
                <a:latin typeface="Arial"/>
                <a:cs typeface="Arial"/>
              </a:defRPr>
            </a:lvl3pPr>
            <a:lvl4pPr marL="914400">
              <a:spcBef>
                <a:spcPts val="600"/>
              </a:spcBef>
              <a:buClr>
                <a:srgbClr val="E03400"/>
              </a:buClr>
              <a:buSzPct val="100000"/>
              <a:buFont typeface="Wingdings" charset="2"/>
              <a:buChar char="§"/>
              <a:defRPr sz="1800">
                <a:solidFill>
                  <a:schemeClr val="tx1">
                    <a:lumMod val="65000"/>
                    <a:lumOff val="35000"/>
                  </a:schemeClr>
                </a:solidFill>
                <a:latin typeface="Arial"/>
                <a:cs typeface="Arial"/>
              </a:defRPr>
            </a:lvl4pPr>
            <a:lvl5pPr marL="1144800">
              <a:spcBef>
                <a:spcPts val="600"/>
              </a:spcBef>
              <a:buClr>
                <a:srgbClr val="E03400"/>
              </a:buClr>
              <a:buSzPct val="100000"/>
              <a:buFont typeface="Wingdings" charset="2"/>
              <a:buChar char="§"/>
              <a:defRPr sz="1800">
                <a:solidFill>
                  <a:schemeClr val="tx1">
                    <a:lumMod val="65000"/>
                    <a:lumOff val="35000"/>
                  </a:schemeClr>
                </a:solidFill>
                <a:latin typeface="Arial"/>
                <a:cs typeface="Arial"/>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pic>
        <p:nvPicPr>
          <p:cNvPr id="17" name="Picture 6" descr="FLSHASE_Embleme_outline_ENG_vect_white.ai"/>
          <p:cNvPicPr>
            <a:picLocks noChangeAspect="1"/>
          </p:cNvPicPr>
          <p:nvPr userDrawn="1"/>
        </p:nvPicPr>
        <p:blipFill rotWithShape="1">
          <a:blip r:embed="rId3"/>
          <a:srcRect l="25858" t="48495" r="33189" b="48289"/>
          <a:stretch/>
        </p:blipFill>
        <p:spPr>
          <a:xfrm>
            <a:off x="424906" y="950400"/>
            <a:ext cx="5136076" cy="311663"/>
          </a:xfrm>
          <a:prstGeom prst="rect">
            <a:avLst/>
          </a:prstGeom>
        </p:spPr>
      </p:pic>
      <p:sp>
        <p:nvSpPr>
          <p:cNvPr id="2" name="Slide Number Placeholder 1"/>
          <p:cNvSpPr>
            <a:spLocks noGrp="1"/>
          </p:cNvSpPr>
          <p:nvPr>
            <p:ph type="sldNum" sz="quarter" idx="14"/>
          </p:nvPr>
        </p:nvSpPr>
        <p:spPr/>
        <p:txBody>
          <a:bodyPr/>
          <a:lstStyle/>
          <a:p>
            <a:fld id="{BBA1292B-5D11-439B-A881-045B159F281F}" type="slidenum">
              <a:rPr lang="en-GB" smtClean="0"/>
              <a:t>‹Nr.›</a:t>
            </a:fld>
            <a:endParaRPr lang="en-GB"/>
          </a:p>
        </p:txBody>
      </p:sp>
    </p:spTree>
    <p:extLst>
      <p:ext uri="{BB962C8B-B14F-4D97-AF65-F5344CB8AC3E}">
        <p14:creationId xmlns:p14="http://schemas.microsoft.com/office/powerpoint/2010/main" val="195496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hapter page">
    <p:bg>
      <p:bgPr>
        <a:gradFill flip="none" rotWithShape="1">
          <a:gsLst>
            <a:gs pos="0">
              <a:schemeClr val="bg1">
                <a:tint val="80000"/>
                <a:satMod val="300000"/>
                <a:alpha val="0"/>
              </a:schemeClr>
            </a:gs>
            <a:gs pos="100000">
              <a:srgbClr val="4C79AB">
                <a:alpha val="3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Line 7"/>
          <p:cNvSpPr>
            <a:spLocks noChangeShapeType="1"/>
          </p:cNvSpPr>
          <p:nvPr userDrawn="1"/>
        </p:nvSpPr>
        <p:spPr bwMode="auto">
          <a:xfrm rot="10800000" flipH="1" flipV="1">
            <a:off x="0" y="4140200"/>
            <a:ext cx="28800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6" name="Line 8"/>
          <p:cNvSpPr>
            <a:spLocks noChangeShapeType="1"/>
          </p:cNvSpPr>
          <p:nvPr userDrawn="1"/>
        </p:nvSpPr>
        <p:spPr bwMode="auto">
          <a:xfrm rot="10800000" flipH="1">
            <a:off x="6278915" y="4140200"/>
            <a:ext cx="28800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3" name="Subtitle 2"/>
          <p:cNvSpPr>
            <a:spLocks noGrp="1"/>
          </p:cNvSpPr>
          <p:nvPr>
            <p:ph type="subTitle" idx="1"/>
          </p:nvPr>
        </p:nvSpPr>
        <p:spPr>
          <a:xfrm>
            <a:off x="0" y="3886200"/>
            <a:ext cx="9144000" cy="468000"/>
          </a:xfrm>
          <a:prstGeom prst="rect">
            <a:avLst/>
          </a:prstGeom>
        </p:spPr>
        <p:txBody>
          <a:bodyPr vert="horz" lIns="0" tIns="0" rIns="0" bIns="0" anchor="ctr" anchorCtr="0"/>
          <a:lstStyle>
            <a:lvl1pPr marL="0" indent="0" algn="ctr">
              <a:buNone/>
              <a:defRPr sz="2000" b="0" i="0">
                <a:solidFill>
                  <a:srgbClr val="595959"/>
                </a:solidFill>
                <a:latin typeface="Arial"/>
                <a:cs typeface="Arial"/>
              </a:defRPr>
            </a:lvl1pPr>
            <a:lvl2pPr marL="288036" indent="0" algn="ctr">
              <a:buNone/>
              <a:defRPr/>
            </a:lvl2pPr>
            <a:lvl3pPr marL="576070" indent="0" algn="ctr">
              <a:buNone/>
              <a:defRPr/>
            </a:lvl3pPr>
            <a:lvl4pPr marL="864106" indent="0" algn="ctr">
              <a:buNone/>
              <a:defRPr/>
            </a:lvl4pPr>
            <a:lvl5pPr marL="1152142" indent="0" algn="ctr">
              <a:buNone/>
              <a:defRPr/>
            </a:lvl5pPr>
            <a:lvl6pPr marL="1440177" indent="0" algn="ctr">
              <a:buNone/>
              <a:defRPr/>
            </a:lvl6pPr>
            <a:lvl7pPr marL="1728212" indent="0" algn="ctr">
              <a:buNone/>
              <a:defRPr/>
            </a:lvl7pPr>
            <a:lvl8pPr marL="2016248" indent="0" algn="ctr">
              <a:buNone/>
              <a:defRPr/>
            </a:lvl8pPr>
            <a:lvl9pPr marL="2304283" indent="0" algn="ctr">
              <a:buNone/>
              <a:defRPr/>
            </a:lvl9pPr>
          </a:lstStyle>
          <a:p>
            <a:r>
              <a:rPr lang="fr-CH" dirty="0"/>
              <a:t>Click to edit Master</a:t>
            </a:r>
            <a:endParaRPr lang="en-US" dirty="0"/>
          </a:p>
        </p:txBody>
      </p:sp>
      <p:sp>
        <p:nvSpPr>
          <p:cNvPr id="8" name="Title 1"/>
          <p:cNvSpPr>
            <a:spLocks noGrp="1"/>
          </p:cNvSpPr>
          <p:nvPr>
            <p:ph type="ctrTitle"/>
          </p:nvPr>
        </p:nvSpPr>
        <p:spPr>
          <a:xfrm>
            <a:off x="685800" y="2130028"/>
            <a:ext cx="7772400" cy="1470422"/>
          </a:xfrm>
          <a:prstGeom prst="rect">
            <a:avLst/>
          </a:prstGeom>
        </p:spPr>
        <p:txBody>
          <a:bodyPr vert="horz" lIns="57607" tIns="28804" rIns="57607" bIns="28804"/>
          <a:lstStyle>
            <a:lvl1pPr algn="ctr">
              <a:defRPr sz="3000" b="0" i="0">
                <a:solidFill>
                  <a:schemeClr val="tx1">
                    <a:lumMod val="65000"/>
                    <a:lumOff val="35000"/>
                  </a:schemeClr>
                </a:solidFill>
                <a:latin typeface="Arial"/>
                <a:cs typeface="Arial"/>
              </a:defRPr>
            </a:lvl1pPr>
          </a:lstStyle>
          <a:p>
            <a:r>
              <a:rPr lang="fr-CH" dirty="0"/>
              <a:t>Click to edit Master title style</a:t>
            </a:r>
            <a:endParaRPr lang="en-US" dirty="0"/>
          </a:p>
        </p:txBody>
      </p:sp>
      <p:sp>
        <p:nvSpPr>
          <p:cNvPr id="18" name="Rectangle 1"/>
          <p:cNvSpPr>
            <a:spLocks/>
          </p:cNvSpPr>
          <p:nvPr userDrawn="1"/>
        </p:nvSpPr>
        <p:spPr bwMode="auto">
          <a:xfrm>
            <a:off x="0" y="0"/>
            <a:ext cx="9144000" cy="1257300"/>
          </a:xfrm>
          <a:prstGeom prst="rect">
            <a:avLst/>
          </a:prstGeom>
          <a:solidFill>
            <a:schemeClr val="bg1">
              <a:lumMod val="50000"/>
              <a:alpha val="79999"/>
            </a:schemeClr>
          </a:solidFill>
          <a:ln>
            <a:noFill/>
          </a:ln>
        </p:spPr>
        <p:txBody>
          <a:bodyPr lIns="0" tIns="0" rIns="0" bIns="0"/>
          <a:lstStyle/>
          <a:p>
            <a:r>
              <a:rPr lang="fr-FR" dirty="0"/>
              <a:t>  </a:t>
            </a:r>
          </a:p>
        </p:txBody>
      </p:sp>
      <p:sp>
        <p:nvSpPr>
          <p:cNvPr id="19" name="Rectangle 18"/>
          <p:cNvSpPr/>
          <p:nvPr userDrawn="1"/>
        </p:nvSpPr>
        <p:spPr>
          <a:xfrm>
            <a:off x="0" y="1257300"/>
            <a:ext cx="915921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nvGrpSpPr>
          <p:cNvPr id="13" name="Group 20"/>
          <p:cNvGrpSpPr/>
          <p:nvPr userDrawn="1"/>
        </p:nvGrpSpPr>
        <p:grpSpPr>
          <a:xfrm>
            <a:off x="7790625" y="692065"/>
            <a:ext cx="867600" cy="607703"/>
            <a:chOff x="6793675" y="550964"/>
            <a:chExt cx="867600" cy="607703"/>
          </a:xfrm>
        </p:grpSpPr>
        <p:grpSp>
          <p:nvGrpSpPr>
            <p:cNvPr id="14" name="Group 17"/>
            <p:cNvGrpSpPr/>
            <p:nvPr userDrawn="1"/>
          </p:nvGrpSpPr>
          <p:grpSpPr>
            <a:xfrm>
              <a:off x="6793675" y="550964"/>
              <a:ext cx="867600" cy="576072"/>
              <a:chOff x="7778187" y="681228"/>
              <a:chExt cx="900000" cy="576072"/>
            </a:xfrm>
          </p:grpSpPr>
          <p:sp>
            <p:nvSpPr>
              <p:cNvPr id="16"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17" name="Rectangle 16"/>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15"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
        <p:nvSpPr>
          <p:cNvPr id="2" name="Slide Number Placeholder 1"/>
          <p:cNvSpPr>
            <a:spLocks noGrp="1"/>
          </p:cNvSpPr>
          <p:nvPr>
            <p:ph type="sldNum" sz="quarter" idx="10"/>
          </p:nvPr>
        </p:nvSpPr>
        <p:spPr/>
        <p:txBody>
          <a:bodyPr/>
          <a:lstStyle/>
          <a:p>
            <a:fld id="{3B850116-21D1-4F76-BE35-80FB90979D2A}" type="slidenum">
              <a:rPr lang="en-GB" smtClean="0"/>
              <a:t>‹Nr.›</a:t>
            </a:fld>
            <a:endParaRPr lang="en-GB"/>
          </a:p>
        </p:txBody>
      </p:sp>
    </p:spTree>
    <p:extLst>
      <p:ext uri="{BB962C8B-B14F-4D97-AF65-F5344CB8AC3E}">
        <p14:creationId xmlns:p14="http://schemas.microsoft.com/office/powerpoint/2010/main" val="1656910730"/>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45CF9D-746A-4028-9AB7-4FBCEDD192C8}" type="slidenum">
              <a:rPr lang="en-US"/>
              <a:pPr>
                <a:defRPr/>
              </a:pPr>
              <a:t>‹Nr.›</a:t>
            </a:fld>
            <a:endParaRPr lang="en-US"/>
          </a:p>
        </p:txBody>
      </p:sp>
    </p:spTree>
    <p:extLst>
      <p:ext uri="{BB962C8B-B14F-4D97-AF65-F5344CB8AC3E}">
        <p14:creationId xmlns:p14="http://schemas.microsoft.com/office/powerpoint/2010/main" val="201332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C3B0E8-1A57-4F1C-A6B0-CD6328B83546}" type="slidenum">
              <a:rPr lang="en-US"/>
              <a:pPr>
                <a:defRPr/>
              </a:pPr>
              <a:t>‹Nr.›</a:t>
            </a:fld>
            <a:endParaRPr lang="en-US"/>
          </a:p>
        </p:txBody>
      </p:sp>
    </p:spTree>
    <p:extLst>
      <p:ext uri="{BB962C8B-B14F-4D97-AF65-F5344CB8AC3E}">
        <p14:creationId xmlns:p14="http://schemas.microsoft.com/office/powerpoint/2010/main" val="143002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E2757C-A4BE-455F-AC85-261484269997}" type="slidenum">
              <a:rPr lang="en-US"/>
              <a:pPr>
                <a:defRPr/>
              </a:pPr>
              <a:t>‹Nr.›</a:t>
            </a:fld>
            <a:endParaRPr lang="en-US"/>
          </a:p>
        </p:txBody>
      </p:sp>
    </p:spTree>
    <p:extLst>
      <p:ext uri="{BB962C8B-B14F-4D97-AF65-F5344CB8AC3E}">
        <p14:creationId xmlns:p14="http://schemas.microsoft.com/office/powerpoint/2010/main" val="400168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3F98CD-36CC-49A6-978C-95F2A7E5E3EC}" type="slidenum">
              <a:rPr lang="en-US"/>
              <a:pPr>
                <a:defRPr/>
              </a:pPr>
              <a:t>‹Nr.›</a:t>
            </a:fld>
            <a:endParaRPr lang="en-US"/>
          </a:p>
        </p:txBody>
      </p:sp>
    </p:spTree>
    <p:extLst>
      <p:ext uri="{BB962C8B-B14F-4D97-AF65-F5344CB8AC3E}">
        <p14:creationId xmlns:p14="http://schemas.microsoft.com/office/powerpoint/2010/main" val="2903326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4967B-0E26-4366-BCEE-11F907F2F855}"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3746" r:id="rId1"/>
    <p:sldLayoutId id="2147483836" r:id="rId2"/>
    <p:sldLayoutId id="2147483839" r:id="rId3"/>
  </p:sldLayoutIdLst>
  <p:hf hdr="0" ftr="0" dt="0"/>
  <p:txStyles>
    <p:titleStyle>
      <a:lvl1pPr algn="l" defTabSz="914400" rtl="0" eaLnBrk="1" latinLnBrk="0" hangingPunct="1">
        <a:spcBef>
          <a:spcPct val="0"/>
        </a:spcBef>
        <a:buNone/>
        <a:defRPr sz="3600" b="1" i="0" kern="1200">
          <a:solidFill>
            <a:schemeClr val="accent1"/>
          </a:solidFill>
          <a:latin typeface="Arial"/>
          <a:ea typeface="+mj-ea"/>
          <a:cs typeface="Arial"/>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1292B-5D11-439B-A881-045B159F281F}" type="slidenum">
              <a:rPr lang="en-GB" smtClean="0"/>
              <a:t>‹Nr.›</a:t>
            </a:fld>
            <a:endParaRPr lang="en-GB"/>
          </a:p>
        </p:txBody>
      </p:sp>
    </p:spTree>
    <p:extLst>
      <p:ext uri="{BB962C8B-B14F-4D97-AF65-F5344CB8AC3E}">
        <p14:creationId xmlns:p14="http://schemas.microsoft.com/office/powerpoint/2010/main" val="4096305538"/>
      </p:ext>
    </p:extLst>
  </p:cSld>
  <p:clrMap bg1="lt1" tx1="dk1" bg2="lt2" tx2="dk2" accent1="accent1" accent2="accent2" accent3="accent3" accent4="accent4" accent5="accent5" accent6="accent6" hlink="hlink" folHlink="folHlink"/>
  <p:sldLayoutIdLst>
    <p:sldLayoutId id="214748383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50116-21D1-4F76-BE35-80FB90979D2A}"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383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38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38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1B55CBD-359A-4192-AA89-8D7B2B49C77A}" type="slidenum">
              <a:rPr lang="en-US"/>
              <a:pPr>
                <a:defRPr/>
              </a:pPr>
              <a:t>‹Nr.›</a:t>
            </a:fld>
            <a:endParaRPr lang="en-US"/>
          </a:p>
        </p:txBody>
      </p:sp>
      <p:pic>
        <p:nvPicPr>
          <p:cNvPr id="2055" name="Picture 7" descr="bande_kleng"/>
          <p:cNvPicPr>
            <a:picLocks noChangeAspect="1" noChangeArrowheads="1"/>
          </p:cNvPicPr>
          <p:nvPr userDrawn="1"/>
        </p:nvPicPr>
        <p:blipFill>
          <a:blip r:embed="rId13">
            <a:extLst>
              <a:ext uri="{28A0092B-C50C-407E-A947-70E740481C1C}">
                <a14:useLocalDpi xmlns:a14="http://schemas.microsoft.com/office/drawing/2010/main" val="0"/>
              </a:ext>
            </a:extLst>
          </a:blip>
          <a:srcRect l="2055" r="3700" b="36719"/>
          <a:stretch>
            <a:fillRect/>
          </a:stretch>
        </p:blipFill>
        <p:spPr bwMode="auto">
          <a:xfrm>
            <a:off x="1" y="5876927"/>
            <a:ext cx="9191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INSIDE_grey_bat.ai"/>
          <p:cNvPicPr>
            <a:picLocks noChangeAspect="1"/>
          </p:cNvPicPr>
          <p:nvPr userDrawn="1"/>
        </p:nvPicPr>
        <p:blipFill>
          <a:blip r:embed="rId14">
            <a:extLst>
              <a:ext uri="{28A0092B-C50C-407E-A947-70E740481C1C}">
                <a14:useLocalDpi xmlns:a14="http://schemas.microsoft.com/office/drawing/2010/main" val="0"/>
              </a:ext>
            </a:extLst>
          </a:blip>
          <a:srcRect l="25211" t="53125" r="47563" b="28125"/>
          <a:stretch>
            <a:fillRect/>
          </a:stretch>
        </p:blipFill>
        <p:spPr bwMode="auto">
          <a:xfrm>
            <a:off x="5410200" y="60198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0400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0" fontAlgn="base" hangingPunct="0">
        <a:spcBef>
          <a:spcPct val="0"/>
        </a:spcBef>
        <a:spcAft>
          <a:spcPct val="0"/>
        </a:spcAft>
        <a:defRPr sz="3800" b="1" u="sng">
          <a:solidFill>
            <a:srgbClr val="D43721"/>
          </a:solidFill>
          <a:latin typeface="+mj-lt"/>
          <a:ea typeface="ＭＳ Ｐゴシック" pitchFamily="-44" charset="-128"/>
          <a:cs typeface="+mj-cs"/>
        </a:defRPr>
      </a:lvl1pPr>
      <a:lvl2pPr algn="l" rtl="0" eaLnBrk="0" fontAlgn="base" hangingPunct="0">
        <a:spcBef>
          <a:spcPct val="0"/>
        </a:spcBef>
        <a:spcAft>
          <a:spcPct val="0"/>
        </a:spcAft>
        <a:defRPr sz="3800" b="1" u="sng">
          <a:solidFill>
            <a:srgbClr val="D43721"/>
          </a:solidFill>
          <a:latin typeface="Arial Narrow" charset="0"/>
          <a:ea typeface="ＭＳ Ｐゴシック" pitchFamily="-44" charset="-128"/>
        </a:defRPr>
      </a:lvl2pPr>
      <a:lvl3pPr algn="l" rtl="0" eaLnBrk="0" fontAlgn="base" hangingPunct="0">
        <a:spcBef>
          <a:spcPct val="0"/>
        </a:spcBef>
        <a:spcAft>
          <a:spcPct val="0"/>
        </a:spcAft>
        <a:defRPr sz="3800" b="1" u="sng">
          <a:solidFill>
            <a:srgbClr val="D43721"/>
          </a:solidFill>
          <a:latin typeface="Arial Narrow" charset="0"/>
          <a:ea typeface="ＭＳ Ｐゴシック" pitchFamily="-44" charset="-128"/>
        </a:defRPr>
      </a:lvl3pPr>
      <a:lvl4pPr algn="l" rtl="0" eaLnBrk="0" fontAlgn="base" hangingPunct="0">
        <a:spcBef>
          <a:spcPct val="0"/>
        </a:spcBef>
        <a:spcAft>
          <a:spcPct val="0"/>
        </a:spcAft>
        <a:defRPr sz="3800" b="1" u="sng">
          <a:solidFill>
            <a:srgbClr val="D43721"/>
          </a:solidFill>
          <a:latin typeface="Arial Narrow" charset="0"/>
          <a:ea typeface="ＭＳ Ｐゴシック" pitchFamily="-44" charset="-128"/>
        </a:defRPr>
      </a:lvl4pPr>
      <a:lvl5pPr algn="l" rtl="0" eaLnBrk="0" fontAlgn="base" hangingPunct="0">
        <a:spcBef>
          <a:spcPct val="0"/>
        </a:spcBef>
        <a:spcAft>
          <a:spcPct val="0"/>
        </a:spcAft>
        <a:defRPr sz="3800" b="1" u="sng">
          <a:solidFill>
            <a:srgbClr val="D43721"/>
          </a:solidFill>
          <a:latin typeface="Arial Narrow" charset="0"/>
          <a:ea typeface="ＭＳ Ｐゴシック" pitchFamily="-44" charset="-128"/>
        </a:defRPr>
      </a:lvl5pPr>
      <a:lvl6pPr marL="457200" algn="l" rtl="0" fontAlgn="base">
        <a:spcBef>
          <a:spcPct val="0"/>
        </a:spcBef>
        <a:spcAft>
          <a:spcPct val="0"/>
        </a:spcAft>
        <a:defRPr sz="3800" b="1" u="sng">
          <a:solidFill>
            <a:srgbClr val="D43721"/>
          </a:solidFill>
          <a:latin typeface="Arial Narrow" charset="0"/>
        </a:defRPr>
      </a:lvl6pPr>
      <a:lvl7pPr marL="914400" algn="l" rtl="0" fontAlgn="base">
        <a:spcBef>
          <a:spcPct val="0"/>
        </a:spcBef>
        <a:spcAft>
          <a:spcPct val="0"/>
        </a:spcAft>
        <a:defRPr sz="3800" b="1" u="sng">
          <a:solidFill>
            <a:srgbClr val="D43721"/>
          </a:solidFill>
          <a:latin typeface="Arial Narrow" charset="0"/>
        </a:defRPr>
      </a:lvl7pPr>
      <a:lvl8pPr marL="1371600" algn="l" rtl="0" fontAlgn="base">
        <a:spcBef>
          <a:spcPct val="0"/>
        </a:spcBef>
        <a:spcAft>
          <a:spcPct val="0"/>
        </a:spcAft>
        <a:defRPr sz="3800" b="1" u="sng">
          <a:solidFill>
            <a:srgbClr val="D43721"/>
          </a:solidFill>
          <a:latin typeface="Arial Narrow" charset="0"/>
        </a:defRPr>
      </a:lvl8pPr>
      <a:lvl9pPr marL="1828800" algn="l" rtl="0" fontAlgn="base">
        <a:spcBef>
          <a:spcPct val="0"/>
        </a:spcBef>
        <a:spcAft>
          <a:spcPct val="0"/>
        </a:spcAft>
        <a:defRPr sz="3800" b="1" u="sng">
          <a:solidFill>
            <a:srgbClr val="D437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oecd.org/pisa/publications/PISA2018_CNT_LUX.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ecd.org/pisa/publications/PISA2018_CNT_LUX.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jugendbericht.l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4BE60-0876-4805-835C-DC29E7F0979F}"/>
              </a:ext>
            </a:extLst>
          </p:cNvPr>
          <p:cNvSpPr txBox="1">
            <a:spLocks/>
          </p:cNvSpPr>
          <p:nvPr/>
        </p:nvSpPr>
        <p:spPr>
          <a:xfrm>
            <a:off x="3425345" y="648526"/>
            <a:ext cx="5352895" cy="677821"/>
          </a:xfrm>
          <a:prstGeom prst="rect">
            <a:avLst/>
          </a:prstGeom>
        </p:spPr>
        <p:txBody>
          <a:bodyPr vert="horz" lIns="360000" tIns="180000" rIns="0" bIns="0" anchor="b" anchorCtr="0"/>
          <a:lstStyle>
            <a:lvl1pPr marL="342900" indent="-342900" algn="l" defTabSz="457200" rtl="0" eaLnBrk="1" latinLnBrk="0" hangingPunct="1">
              <a:spcBef>
                <a:spcPct val="20000"/>
              </a:spcBef>
              <a:buFontTx/>
              <a:buNone/>
              <a:defRPr sz="2000" kern="1200">
                <a:solidFill>
                  <a:schemeClr val="bg1"/>
                </a:solidFill>
                <a:latin typeface="+mn-lt"/>
                <a:ea typeface="+mn-ea"/>
                <a:cs typeface="Gill San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b="1" dirty="0"/>
              <a:t>Übergänge in die Arbeitswelt. </a:t>
            </a:r>
          </a:p>
          <a:p>
            <a:r>
              <a:rPr lang="de-DE" dirty="0"/>
              <a:t>Ziele – Herausforderungen – Unterstützung</a:t>
            </a:r>
          </a:p>
        </p:txBody>
      </p:sp>
      <p:sp>
        <p:nvSpPr>
          <p:cNvPr id="3" name="Text Placeholder 2">
            <a:extLst>
              <a:ext uri="{FF2B5EF4-FFF2-40B4-BE49-F238E27FC236}">
                <a16:creationId xmlns:a16="http://schemas.microsoft.com/office/drawing/2014/main" id="{EE23C675-6E4F-4263-9EF5-282FC459E8BC}"/>
              </a:ext>
            </a:extLst>
          </p:cNvPr>
          <p:cNvSpPr txBox="1">
            <a:spLocks/>
          </p:cNvSpPr>
          <p:nvPr/>
        </p:nvSpPr>
        <p:spPr>
          <a:xfrm>
            <a:off x="3425345" y="1431948"/>
            <a:ext cx="5710687" cy="385685"/>
          </a:xfrm>
          <a:prstGeom prst="rect">
            <a:avLst/>
          </a:prstGeom>
        </p:spPr>
        <p:txBody>
          <a:bodyPr vert="horz" lIns="360000" tIns="72000" rIns="0" anchor="t" anchorCtr="0"/>
          <a:lstStyle>
            <a:lvl1pPr marL="342900" indent="-342900" algn="l" defTabSz="457200" rtl="0" eaLnBrk="1" latinLnBrk="0" hangingPunct="1">
              <a:spcBef>
                <a:spcPct val="20000"/>
              </a:spcBef>
              <a:buFontTx/>
              <a:buNone/>
              <a:defRPr sz="1400" b="0" i="0" kern="1200">
                <a:solidFill>
                  <a:schemeClr val="bg1"/>
                </a:solidFill>
                <a:latin typeface="+mn-lt"/>
                <a:ea typeface="+mn-ea"/>
                <a:cs typeface="Gill Sans Light"/>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lang="fr-FR" dirty="0">
                <a:solidFill>
                  <a:prstClr val="white"/>
                </a:solidFill>
              </a:rPr>
              <a:t>13.07.2022 Workshop/</a:t>
            </a:r>
            <a:r>
              <a:rPr lang="fr-FR" dirty="0" err="1">
                <a:solidFill>
                  <a:prstClr val="white"/>
                </a:solidFill>
              </a:rPr>
              <a:t>Jugendforschung</a:t>
            </a:r>
            <a:r>
              <a:rPr lang="fr-FR" dirty="0">
                <a:solidFill>
                  <a:prstClr val="white"/>
                </a:solidFill>
              </a:rPr>
              <a:t> </a:t>
            </a:r>
            <a:r>
              <a:rPr lang="fr-FR" dirty="0" err="1">
                <a:solidFill>
                  <a:prstClr val="white"/>
                </a:solidFill>
              </a:rPr>
              <a:t>und</a:t>
            </a:r>
            <a:r>
              <a:rPr lang="fr-FR" dirty="0">
                <a:solidFill>
                  <a:prstClr val="white"/>
                </a:solidFill>
              </a:rPr>
              <a:t> Praxis </a:t>
            </a:r>
            <a:r>
              <a:rPr lang="fr-FR" dirty="0" err="1">
                <a:solidFill>
                  <a:prstClr val="white"/>
                </a:solidFill>
              </a:rPr>
              <a:t>im</a:t>
            </a:r>
            <a:r>
              <a:rPr lang="fr-FR" dirty="0">
                <a:solidFill>
                  <a:prstClr val="white"/>
                </a:solidFill>
              </a:rPr>
              <a:t> Dialog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657704" y="4575905"/>
            <a:ext cx="3105529" cy="1663439"/>
          </a:xfrm>
        </p:spPr>
        <p:txBody>
          <a:bodyPr>
            <a:normAutofit/>
          </a:bodyPr>
          <a:lstStyle/>
          <a:p>
            <a:pPr marL="0" indent="0">
              <a:buClr>
                <a:schemeClr val="tx1">
                  <a:lumMod val="50000"/>
                  <a:lumOff val="50000"/>
                </a:schemeClr>
              </a:buClr>
            </a:pPr>
            <a:r>
              <a:rPr lang="de-DE" b="1" dirty="0">
                <a:latin typeface="Calibri" panose="020F0502020204030204" pitchFamily="34" charset="0"/>
                <a:cs typeface="Calibri" panose="020F0502020204030204" pitchFamily="34" charset="0"/>
              </a:rPr>
              <a:t>Jugendbericht 2015</a:t>
            </a:r>
          </a:p>
          <a:p>
            <a:pPr marL="0" indent="0">
              <a:buClr>
                <a:schemeClr val="tx1">
                  <a:lumMod val="50000"/>
                  <a:lumOff val="50000"/>
                </a:schemeClr>
              </a:buClr>
            </a:pPr>
            <a:r>
              <a:rPr lang="de-DE" dirty="0">
                <a:latin typeface="Calibri" panose="020F0502020204030204" pitchFamily="34" charset="0"/>
                <a:cs typeface="Calibri" panose="020F0502020204030204" pitchFamily="34" charset="0"/>
              </a:rPr>
              <a:t>Übergänge vom Jugend- ins Erwachsenenalter</a:t>
            </a:r>
          </a:p>
          <a:p>
            <a:pPr marL="0" indent="0">
              <a:buClr>
                <a:schemeClr val="tx1">
                  <a:lumMod val="50000"/>
                  <a:lumOff val="50000"/>
                </a:schemeClr>
              </a:buClr>
            </a:pPr>
            <a:endParaRPr lang="de-DE" b="1" dirty="0">
              <a:latin typeface="Calibri" panose="020F0502020204030204" pitchFamily="34" charset="0"/>
              <a:cs typeface="Calibri" panose="020F0502020204030204" pitchFamily="34" charset="0"/>
            </a:endParaRPr>
          </a:p>
          <a:p>
            <a:pPr marL="0" indent="0">
              <a:buClr>
                <a:schemeClr val="tx1">
                  <a:lumMod val="50000"/>
                  <a:lumOff val="50000"/>
                </a:schemeClr>
              </a:buClr>
            </a:pPr>
            <a:endParaRPr lang="de-DE" b="1" dirty="0">
              <a:latin typeface="Calibri" panose="020F0502020204030204" pitchFamily="34" charset="0"/>
              <a:cs typeface="Calibri" panose="020F0502020204030204" pitchFamily="34" charset="0"/>
            </a:endParaRPr>
          </a:p>
          <a:p>
            <a:pPr lvl="1">
              <a:buClr>
                <a:schemeClr val="tx1">
                  <a:lumMod val="50000"/>
                  <a:lumOff val="50000"/>
                </a:schemeClr>
              </a:buClr>
              <a:buFont typeface="Wingdings" panose="05000000000000000000" pitchFamily="2" charset="2"/>
              <a:buChar char="§"/>
            </a:pPr>
            <a:endParaRPr lang="de-DE"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60000" y="252000"/>
            <a:ext cx="7416000" cy="756000"/>
          </a:xfrm>
        </p:spPr>
        <p:txBody>
          <a:bodyPr>
            <a:noAutofit/>
          </a:bodyPr>
          <a:lstStyle/>
          <a:p>
            <a:r>
              <a:rPr lang="de-DE" dirty="0"/>
              <a:t>Die Jugendberichte 2015 und 2020</a:t>
            </a:r>
            <a:endParaRPr lang="en-US" dirty="0"/>
          </a:p>
        </p:txBody>
      </p:sp>
      <p:sp>
        <p:nvSpPr>
          <p:cNvPr id="4" name="Slide Number Placeholder 3"/>
          <p:cNvSpPr>
            <a:spLocks noGrp="1"/>
          </p:cNvSpPr>
          <p:nvPr>
            <p:ph type="sldNum" sz="quarter" idx="14"/>
          </p:nvPr>
        </p:nvSpPr>
        <p:spPr/>
        <p:txBody>
          <a:bodyPr/>
          <a:lstStyle/>
          <a:p>
            <a:fld id="{1B04967B-0E26-4366-BCEE-11F907F2F855}" type="slidenum">
              <a:rPr lang="en-GB" smtClean="0"/>
              <a:t>10</a:t>
            </a:fld>
            <a:endParaRPr lang="en-GB" dirty="0"/>
          </a:p>
        </p:txBody>
      </p:sp>
      <p:pic>
        <p:nvPicPr>
          <p:cNvPr id="5" name="Image 4">
            <a:extLst>
              <a:ext uri="{FF2B5EF4-FFF2-40B4-BE49-F238E27FC236}">
                <a16:creationId xmlns:a16="http://schemas.microsoft.com/office/drawing/2014/main" id="{0788AF02-EB09-433D-B165-788189B4FD25}"/>
              </a:ext>
            </a:extLst>
          </p:cNvPr>
          <p:cNvPicPr>
            <a:picLocks noChangeAspect="1"/>
          </p:cNvPicPr>
          <p:nvPr/>
        </p:nvPicPr>
        <p:blipFill>
          <a:blip r:embed="rId3"/>
          <a:stretch>
            <a:fillRect/>
          </a:stretch>
        </p:blipFill>
        <p:spPr>
          <a:xfrm>
            <a:off x="4725614" y="1530354"/>
            <a:ext cx="1732336" cy="229576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E132214-4F47-4AD9-AD4D-515FA0C68B50}"/>
              </a:ext>
            </a:extLst>
          </p:cNvPr>
          <p:cNvSpPr/>
          <p:nvPr/>
        </p:nvSpPr>
        <p:spPr>
          <a:xfrm>
            <a:off x="926832" y="1899975"/>
            <a:ext cx="3681998" cy="1272143"/>
          </a:xfrm>
          <a:prstGeom prst="rect">
            <a:avLst/>
          </a:prstGeom>
        </p:spPr>
        <p:txBody>
          <a:bodyPr wrap="square">
            <a:spAutoFit/>
          </a:bodyPr>
          <a:lstStyle/>
          <a:p>
            <a:pPr>
              <a:buClr>
                <a:schemeClr val="tx1">
                  <a:lumMod val="50000"/>
                  <a:lumOff val="50000"/>
                </a:schemeClr>
              </a:buClr>
            </a:pPr>
            <a:r>
              <a:rPr lang="de-DE" sz="2000" b="1" dirty="0">
                <a:solidFill>
                  <a:schemeClr val="tx1">
                    <a:lumMod val="65000"/>
                    <a:lumOff val="35000"/>
                  </a:schemeClr>
                </a:solidFill>
                <a:latin typeface="Calibri" panose="020F0502020204030204" pitchFamily="34" charset="0"/>
                <a:cs typeface="Calibri" panose="020F0502020204030204" pitchFamily="34" charset="0"/>
              </a:rPr>
              <a:t>Jugendbericht 2020</a:t>
            </a:r>
          </a:p>
          <a:p>
            <a:pPr defTabSz="914400">
              <a:spcBef>
                <a:spcPts val="2000"/>
              </a:spcBef>
              <a:buClr>
                <a:schemeClr val="tx1">
                  <a:lumMod val="50000"/>
                  <a:lumOff val="50000"/>
                </a:schemeClr>
              </a:buClr>
              <a:buSzPct val="75000"/>
            </a:pPr>
            <a:r>
              <a:rPr lang="de-DE" sz="2000" dirty="0">
                <a:solidFill>
                  <a:schemeClr val="tx1">
                    <a:lumMod val="65000"/>
                    <a:lumOff val="35000"/>
                  </a:schemeClr>
                </a:solidFill>
                <a:latin typeface="Calibri" panose="020F0502020204030204" pitchFamily="34" charset="0"/>
                <a:cs typeface="Calibri" panose="020F0502020204030204" pitchFamily="34" charset="0"/>
              </a:rPr>
              <a:t>Wohlbefinden und Gesundheit                                                    von Jugendlichen in Luxemburg</a:t>
            </a:r>
          </a:p>
        </p:txBody>
      </p:sp>
      <p:pic>
        <p:nvPicPr>
          <p:cNvPr id="8" name="Picture 7">
            <a:extLst>
              <a:ext uri="{FF2B5EF4-FFF2-40B4-BE49-F238E27FC236}">
                <a16:creationId xmlns:a16="http://schemas.microsoft.com/office/drawing/2014/main" id="{F50212E4-597F-4C25-831E-4252F4FADEBB}"/>
              </a:ext>
            </a:extLst>
          </p:cNvPr>
          <p:cNvPicPr>
            <a:picLocks noChangeAspect="1"/>
          </p:cNvPicPr>
          <p:nvPr/>
        </p:nvPicPr>
        <p:blipFill>
          <a:blip r:embed="rId4"/>
          <a:stretch>
            <a:fillRect/>
          </a:stretch>
        </p:blipFill>
        <p:spPr>
          <a:xfrm>
            <a:off x="6219411" y="4292743"/>
            <a:ext cx="1696426" cy="20362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783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E9E33-F369-432B-AFC1-1CAAB5C0821A}"/>
              </a:ext>
            </a:extLst>
          </p:cNvPr>
          <p:cNvSpPr>
            <a:spLocks noGrp="1"/>
          </p:cNvSpPr>
          <p:nvPr>
            <p:ph type="title"/>
          </p:nvPr>
        </p:nvSpPr>
        <p:spPr/>
        <p:txBody>
          <a:bodyPr/>
          <a:lstStyle/>
          <a:p>
            <a:endParaRPr lang="de-DE"/>
          </a:p>
        </p:txBody>
      </p:sp>
      <p:sp>
        <p:nvSpPr>
          <p:cNvPr id="4" name="Slide Number Placeholder 3">
            <a:extLst>
              <a:ext uri="{FF2B5EF4-FFF2-40B4-BE49-F238E27FC236}">
                <a16:creationId xmlns:a16="http://schemas.microsoft.com/office/drawing/2014/main" id="{2304E9DB-78A7-4640-9FC1-B2BEA3248480}"/>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Text Placeholder 1">
            <a:extLst>
              <a:ext uri="{FF2B5EF4-FFF2-40B4-BE49-F238E27FC236}">
                <a16:creationId xmlns:a16="http://schemas.microsoft.com/office/drawing/2014/main" id="{B3DBC7F8-D7E9-48E9-87A2-5217D4273559}"/>
              </a:ext>
            </a:extLst>
          </p:cNvPr>
          <p:cNvSpPr>
            <a:spLocks noGrp="1"/>
          </p:cNvSpPr>
          <p:nvPr>
            <p:ph type="body" sz="quarter" idx="13"/>
          </p:nvPr>
        </p:nvSpPr>
        <p:spPr>
          <a:xfrm>
            <a:off x="387160" y="1946529"/>
            <a:ext cx="8135937" cy="4868863"/>
          </a:xfrm>
        </p:spPr>
        <p:txBody>
          <a:bodyPr/>
          <a:lstStyle/>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Wieso ist das Thema so relevant?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Studien und Datengrundlage</a:t>
            </a:r>
          </a:p>
          <a:p>
            <a:pPr marL="457200" indent="-457200">
              <a:buFont typeface="+mj-lt"/>
              <a:buAutoNum type="arabicPeriod"/>
            </a:pPr>
            <a:r>
              <a:rPr lang="de-DE" sz="2400" dirty="0">
                <a:solidFill>
                  <a:schemeClr val="tx2"/>
                </a:solidFill>
                <a:latin typeface="Calibri" panose="020F0502020204030204" pitchFamily="34" charset="0"/>
                <a:cs typeface="Calibri" panose="020F0502020204030204" pitchFamily="34" charset="0"/>
              </a:rPr>
              <a:t>Transition, Wohlbefinden und Gesundheit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Trends und Entwicklungen in Schule und Arbeitsmarkt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Problematische Transitionen: Maßgebliche Faktoren</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Fazit</a:t>
            </a:r>
          </a:p>
        </p:txBody>
      </p:sp>
    </p:spTree>
    <p:extLst>
      <p:ext uri="{BB962C8B-B14F-4D97-AF65-F5344CB8AC3E}">
        <p14:creationId xmlns:p14="http://schemas.microsoft.com/office/powerpoint/2010/main" val="128005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BB8E12-94C7-465F-80EC-5A87EB8CC0B2}"/>
              </a:ext>
            </a:extLst>
          </p:cNvPr>
          <p:cNvSpPr>
            <a:spLocks noGrp="1"/>
          </p:cNvSpPr>
          <p:nvPr>
            <p:ph type="sldNum" sz="quarter" idx="14"/>
          </p:nvPr>
        </p:nvSpPr>
        <p:spPr/>
        <p:txBody>
          <a:bodyPr/>
          <a:lstStyle/>
          <a:p>
            <a:fld id="{1B04967B-0E26-4366-BCEE-11F907F2F855}" type="slidenum">
              <a:rPr lang="en-GB" smtClean="0"/>
              <a:t>12</a:t>
            </a:fld>
            <a:endParaRPr lang="en-GB"/>
          </a:p>
        </p:txBody>
      </p:sp>
      <p:sp>
        <p:nvSpPr>
          <p:cNvPr id="2" name="TextBox 1"/>
          <p:cNvSpPr txBox="1"/>
          <p:nvPr/>
        </p:nvSpPr>
        <p:spPr>
          <a:xfrm>
            <a:off x="414439" y="1448945"/>
            <a:ext cx="7689710" cy="1785104"/>
          </a:xfrm>
          <a:prstGeom prst="rect">
            <a:avLst/>
          </a:prstGeom>
          <a:noFill/>
        </p:spPr>
        <p:txBody>
          <a:bodyPr wrap="square" rtlCol="0">
            <a:spAutoFit/>
          </a:bodyPr>
          <a:lstStyle/>
          <a:p>
            <a:pPr marL="342900" indent="-342900" defTabSz="914400">
              <a:spcBef>
                <a:spcPts val="600"/>
              </a:spcBef>
              <a:buClr>
                <a:srgbClr val="00A0CF"/>
              </a:buClr>
              <a:buSzPct val="75000"/>
              <a:buFont typeface="Wingdings" panose="05000000000000000000" pitchFamily="2" charset="2"/>
              <a:buChar char="§"/>
            </a:pPr>
            <a:r>
              <a:rPr lang="de-DE" sz="2000" b="1" dirty="0">
                <a:solidFill>
                  <a:schemeClr val="tx1">
                    <a:lumMod val="65000"/>
                    <a:lumOff val="35000"/>
                  </a:schemeClr>
                </a:solidFill>
                <a:latin typeface="Calibri" panose="020F0502020204030204" pitchFamily="34" charset="0"/>
                <a:cs typeface="Calibri" panose="020F0502020204030204" pitchFamily="34" charset="0"/>
              </a:rPr>
              <a:t>Gesundheit</a:t>
            </a:r>
            <a:r>
              <a:rPr lang="de-DE" sz="2000" dirty="0">
                <a:solidFill>
                  <a:schemeClr val="tx1">
                    <a:lumMod val="65000"/>
                    <a:lumOff val="35000"/>
                  </a:schemeClr>
                </a:solidFill>
                <a:latin typeface="Calibri" panose="020F0502020204030204" pitchFamily="34" charset="0"/>
                <a:cs typeface="Calibri" panose="020F0502020204030204" pitchFamily="34" charset="0"/>
              </a:rPr>
              <a:t> für Jugendliche eher Abwesenheit von Krankheiten</a:t>
            </a:r>
          </a:p>
          <a:p>
            <a:pPr marL="342900" indent="-342900" defTabSz="914400">
              <a:spcBef>
                <a:spcPts val="600"/>
              </a:spcBef>
              <a:buClr>
                <a:srgbClr val="00A0CF"/>
              </a:buClr>
              <a:buSzPct val="75000"/>
              <a:buFont typeface="Wingdings" panose="05000000000000000000" pitchFamily="2" charset="2"/>
              <a:buChar char="§"/>
            </a:pPr>
            <a:r>
              <a:rPr lang="de-DE" sz="2000" b="1" dirty="0">
                <a:solidFill>
                  <a:schemeClr val="tx1">
                    <a:lumMod val="65000"/>
                    <a:lumOff val="35000"/>
                  </a:schemeClr>
                </a:solidFill>
                <a:latin typeface="Calibri" panose="020F0502020204030204" pitchFamily="34" charset="0"/>
                <a:cs typeface="Calibri" panose="020F0502020204030204" pitchFamily="34" charset="0"/>
              </a:rPr>
              <a:t>Wohlbefinden</a:t>
            </a:r>
            <a:r>
              <a:rPr lang="de-DE" sz="2000" dirty="0">
                <a:solidFill>
                  <a:schemeClr val="tx1">
                    <a:lumMod val="65000"/>
                    <a:lumOff val="35000"/>
                  </a:schemeClr>
                </a:solidFill>
                <a:latin typeface="Calibri" panose="020F0502020204030204" pitchFamily="34" charset="0"/>
                <a:cs typeface="Calibri" panose="020F0502020204030204" pitchFamily="34" charset="0"/>
              </a:rPr>
              <a:t> als Zufriedenheit mit sich selbst und dem eigenen Körper, aber auch mit dem sozialen Umfeld</a:t>
            </a:r>
          </a:p>
          <a:p>
            <a:pPr marL="342900" indent="-342900" defTabSz="914400">
              <a:spcBef>
                <a:spcPts val="600"/>
              </a:spcBef>
              <a:buClr>
                <a:srgbClr val="00A0CF"/>
              </a:buClr>
              <a:buSzPct val="75000"/>
              <a:buFont typeface="Wingdings" panose="05000000000000000000" pitchFamily="2" charset="2"/>
              <a:buChar char="§"/>
            </a:pPr>
            <a:r>
              <a:rPr lang="de-DE" sz="2000" dirty="0">
                <a:solidFill>
                  <a:schemeClr val="tx1">
                    <a:lumMod val="65000"/>
                    <a:lumOff val="35000"/>
                  </a:schemeClr>
                </a:solidFill>
                <a:latin typeface="Calibri" panose="020F0502020204030204" pitchFamily="34" charset="0"/>
                <a:cs typeface="Calibri" panose="020F0502020204030204" pitchFamily="34" charset="0"/>
              </a:rPr>
              <a:t>Gesundheit als ein Teilaspekt des Wohlbefindens, der notwendig, aber nicht hinreichend ist</a:t>
            </a:r>
          </a:p>
        </p:txBody>
      </p:sp>
      <p:graphicFrame>
        <p:nvGraphicFramePr>
          <p:cNvPr id="8" name="Chart 7"/>
          <p:cNvGraphicFramePr>
            <a:graphicFrameLocks/>
          </p:cNvGraphicFramePr>
          <p:nvPr>
            <p:extLst>
              <p:ext uri="{D42A27DB-BD31-4B8C-83A1-F6EECF244321}">
                <p14:modId xmlns:p14="http://schemas.microsoft.com/office/powerpoint/2010/main" val="2511013520"/>
              </p:ext>
            </p:extLst>
          </p:nvPr>
        </p:nvGraphicFramePr>
        <p:xfrm>
          <a:off x="574158" y="3030279"/>
          <a:ext cx="7529991" cy="369119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2">
            <a:extLst>
              <a:ext uri="{FF2B5EF4-FFF2-40B4-BE49-F238E27FC236}">
                <a16:creationId xmlns:a16="http://schemas.microsoft.com/office/drawing/2014/main" id="{26232B8C-14C1-4472-B377-E208B536CB9C}"/>
              </a:ext>
            </a:extLst>
          </p:cNvPr>
          <p:cNvSpPr>
            <a:spLocks noGrp="1"/>
          </p:cNvSpPr>
          <p:nvPr>
            <p:ph type="title"/>
          </p:nvPr>
        </p:nvSpPr>
        <p:spPr>
          <a:xfrm>
            <a:off x="498475" y="266700"/>
            <a:ext cx="6880225" cy="990600"/>
          </a:xfrm>
        </p:spPr>
        <p:txBody>
          <a:bodyPr>
            <a:noAutofit/>
          </a:bodyPr>
          <a:lstStyle/>
          <a:p>
            <a:r>
              <a:rPr lang="de-DE" dirty="0"/>
              <a:t>Wohlbefinden und Gesundheit</a:t>
            </a:r>
            <a:br>
              <a:rPr lang="de-DE" sz="2400" dirty="0">
                <a:latin typeface="+mj-lt"/>
                <a:cs typeface="Calibri" panose="020F0502020204030204" pitchFamily="34" charset="0"/>
              </a:rPr>
            </a:br>
            <a:endParaRPr lang="en-US" sz="2400" dirty="0">
              <a:latin typeface="+mj-lt"/>
            </a:endParaRPr>
          </a:p>
        </p:txBody>
      </p:sp>
    </p:spTree>
    <p:extLst>
      <p:ext uri="{BB962C8B-B14F-4D97-AF65-F5344CB8AC3E}">
        <p14:creationId xmlns:p14="http://schemas.microsoft.com/office/powerpoint/2010/main" val="54154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576601-CE89-4329-B7AC-1FB0B045D0B8}"/>
              </a:ext>
            </a:extLst>
          </p:cNvPr>
          <p:cNvSpPr>
            <a:spLocks noGrp="1"/>
          </p:cNvSpPr>
          <p:nvPr>
            <p:ph type="body" sz="quarter" idx="13"/>
          </p:nvPr>
        </p:nvSpPr>
        <p:spPr>
          <a:xfrm>
            <a:off x="496886" y="1530511"/>
            <a:ext cx="7711114" cy="5114837"/>
          </a:xfrm>
        </p:spPr>
        <p:txBody>
          <a:bodyPr>
            <a:normAutofit/>
          </a:bodyPr>
          <a:lstStyle/>
          <a:p>
            <a:pPr marL="342900" indent="-342900">
              <a:buClr>
                <a:srgbClr val="00A0CF"/>
              </a:buClr>
              <a:buFont typeface="Wingdings" panose="05000000000000000000" pitchFamily="2" charset="2"/>
              <a:buChar char="§"/>
            </a:pPr>
            <a:r>
              <a:rPr lang="de-DE" dirty="0">
                <a:latin typeface="Calibri" panose="020F0502020204030204" pitchFamily="34" charset="0"/>
                <a:cs typeface="Calibri" panose="020F0502020204030204" pitchFamily="34" charset="0"/>
              </a:rPr>
              <a:t>Das </a:t>
            </a:r>
            <a:r>
              <a:rPr lang="de-DE" b="1" dirty="0">
                <a:latin typeface="Calibri" panose="020F0502020204030204" pitchFamily="34" charset="0"/>
                <a:cs typeface="Calibri" panose="020F0502020204030204" pitchFamily="34" charset="0"/>
              </a:rPr>
              <a:t>subjektive Wohlbefinden und die Lebenszufriedenheit </a:t>
            </a:r>
            <a:r>
              <a:rPr lang="de-DE" dirty="0">
                <a:latin typeface="Calibri" panose="020F0502020204030204" pitchFamily="34" charset="0"/>
                <a:cs typeface="Calibri" panose="020F0502020204030204" pitchFamily="34" charset="0"/>
              </a:rPr>
              <a:t>werden von den Jugendlichen </a:t>
            </a:r>
            <a:r>
              <a:rPr lang="de-DE" b="1" dirty="0">
                <a:latin typeface="Calibri" panose="020F0502020204030204" pitchFamily="34" charset="0"/>
                <a:cs typeface="Calibri" panose="020F0502020204030204" pitchFamily="34" charset="0"/>
              </a:rPr>
              <a:t>insgesamt als hoch</a:t>
            </a:r>
            <a:r>
              <a:rPr lang="de-DE" dirty="0">
                <a:latin typeface="Calibri" panose="020F0502020204030204" pitchFamily="34" charset="0"/>
                <a:cs typeface="Calibri" panose="020F0502020204030204" pitchFamily="34" charset="0"/>
              </a:rPr>
              <a:t> eingeschätzt und haben sich in den letzten 15 Jahren stabilisiert</a:t>
            </a:r>
          </a:p>
          <a:p>
            <a:pPr marL="342900" indent="-342900">
              <a:buClr>
                <a:srgbClr val="00A0CF"/>
              </a:buClr>
              <a:buFont typeface="Wingdings" panose="05000000000000000000" pitchFamily="2" charset="2"/>
              <a:buChar char="§"/>
            </a:pPr>
            <a:r>
              <a:rPr lang="de-DE" dirty="0">
                <a:latin typeface="Calibri" panose="020F0502020204030204" pitchFamily="34" charset="0"/>
                <a:cs typeface="Calibri" panose="020F0502020204030204" pitchFamily="34" charset="0"/>
              </a:rPr>
              <a:t>Jugendliche zeigen insgesamt </a:t>
            </a:r>
            <a:r>
              <a:rPr lang="de-DE" b="1" dirty="0">
                <a:latin typeface="Calibri" panose="020F0502020204030204" pitchFamily="34" charset="0"/>
                <a:cs typeface="Calibri" panose="020F0502020204030204" pitchFamily="34" charset="0"/>
              </a:rPr>
              <a:t>ein positives Gesundheitsempfinden</a:t>
            </a:r>
            <a:r>
              <a:rPr lang="de-DE" dirty="0">
                <a:latin typeface="Calibri" panose="020F0502020204030204" pitchFamily="34" charset="0"/>
                <a:cs typeface="Calibri" panose="020F0502020204030204" pitchFamily="34" charset="0"/>
              </a:rPr>
              <a:t>, das sich in den letzten 15 Jahren weiter verbessert hat</a:t>
            </a:r>
          </a:p>
          <a:p>
            <a:pPr marL="342900" indent="-342900">
              <a:buClr>
                <a:srgbClr val="00A0CF"/>
              </a:buClr>
              <a:buFont typeface="Wingdings" panose="05000000000000000000" pitchFamily="2" charset="2"/>
              <a:buChar char="§"/>
            </a:pPr>
            <a:r>
              <a:rPr lang="de-DE" dirty="0">
                <a:latin typeface="Calibri" panose="020F0502020204030204" pitchFamily="34" charset="0"/>
                <a:cs typeface="Calibri" panose="020F0502020204030204" pitchFamily="34" charset="0"/>
              </a:rPr>
              <a:t>Die Einschätzungen bzgl. </a:t>
            </a:r>
            <a:r>
              <a:rPr lang="de-DE" b="1" dirty="0">
                <a:latin typeface="Calibri" panose="020F0502020204030204" pitchFamily="34" charset="0"/>
                <a:cs typeface="Calibri" panose="020F0502020204030204" pitchFamily="34" charset="0"/>
              </a:rPr>
              <a:t>Wohlbefinden und Gesundheit </a:t>
            </a:r>
            <a:r>
              <a:rPr lang="de-DE" dirty="0">
                <a:latin typeface="Calibri" panose="020F0502020204030204" pitchFamily="34" charset="0"/>
                <a:cs typeface="Calibri" panose="020F0502020204030204" pitchFamily="34" charset="0"/>
              </a:rPr>
              <a:t>liegen im </a:t>
            </a:r>
            <a:r>
              <a:rPr lang="de-DE" b="1" dirty="0">
                <a:latin typeface="Calibri" panose="020F0502020204030204" pitchFamily="34" charset="0"/>
                <a:cs typeface="Calibri" panose="020F0502020204030204" pitchFamily="34" charset="0"/>
              </a:rPr>
              <a:t>internationalen Vergleich im oberen Mittelfeld</a:t>
            </a:r>
          </a:p>
          <a:p>
            <a:pPr marL="342900" indent="-342900">
              <a:buClr>
                <a:srgbClr val="00A0CF"/>
              </a:buClr>
              <a:buFont typeface="Wingdings" panose="05000000000000000000" pitchFamily="2" charset="2"/>
              <a:buChar char="§"/>
            </a:pPr>
            <a:r>
              <a:rPr lang="de-DE" dirty="0">
                <a:latin typeface="Calibri" panose="020F0502020204030204" pitchFamily="34" charset="0"/>
                <a:cs typeface="Calibri" panose="020F0502020204030204" pitchFamily="34" charset="0"/>
              </a:rPr>
              <a:t>Aber auch eine nicht zu vernachlässigbare Gruppe mit </a:t>
            </a:r>
            <a:r>
              <a:rPr lang="de-DE" b="1" dirty="0">
                <a:latin typeface="Calibri" panose="020F0502020204030204" pitchFamily="34" charset="0"/>
                <a:cs typeface="Calibri" panose="020F0502020204030204" pitchFamily="34" charset="0"/>
              </a:rPr>
              <a:t>Belastungen und Defiziten</a:t>
            </a:r>
          </a:p>
          <a:p>
            <a:pPr marL="342900" indent="-342900">
              <a:buClr>
                <a:srgbClr val="00A0CF"/>
              </a:buClr>
              <a:buFont typeface="Wingdings" panose="05000000000000000000" pitchFamily="2" charset="2"/>
              <a:buChar char="§"/>
            </a:pPr>
            <a:r>
              <a:rPr lang="de-DE" dirty="0">
                <a:latin typeface="Calibri" panose="020F0502020204030204" pitchFamily="34" charset="0"/>
                <a:cs typeface="Calibri" panose="020F0502020204030204" pitchFamily="34" charset="0"/>
              </a:rPr>
              <a:t>Verschlechterung der Lebenszufriedenheit bei zunehmendem Alter während der Transitionsphase</a:t>
            </a:r>
          </a:p>
          <a:p>
            <a:endParaRPr lang="en-US" dirty="0"/>
          </a:p>
        </p:txBody>
      </p:sp>
      <p:sp>
        <p:nvSpPr>
          <p:cNvPr id="3" name="Title 2">
            <a:extLst>
              <a:ext uri="{FF2B5EF4-FFF2-40B4-BE49-F238E27FC236}">
                <a16:creationId xmlns:a16="http://schemas.microsoft.com/office/drawing/2014/main" id="{4D6DF7FB-AE50-4C75-91B6-2A0FB8472516}"/>
              </a:ext>
            </a:extLst>
          </p:cNvPr>
          <p:cNvSpPr>
            <a:spLocks noGrp="1"/>
          </p:cNvSpPr>
          <p:nvPr>
            <p:ph type="title"/>
          </p:nvPr>
        </p:nvSpPr>
        <p:spPr>
          <a:xfrm>
            <a:off x="360000" y="252000"/>
            <a:ext cx="7416000" cy="756000"/>
          </a:xfrm>
        </p:spPr>
        <p:txBody>
          <a:bodyPr>
            <a:noAutofit/>
          </a:bodyPr>
          <a:lstStyle/>
          <a:p>
            <a:r>
              <a:rPr lang="de-DE" dirty="0"/>
              <a:t>Einschätzungen von Wohlbefinden und Gesundheit</a:t>
            </a:r>
            <a:br>
              <a:rPr lang="de-DE" sz="2400" dirty="0">
                <a:latin typeface="+mj-lt"/>
                <a:cs typeface="Calibri" panose="020F0502020204030204" pitchFamily="34" charset="0"/>
              </a:rPr>
            </a:br>
            <a:endParaRPr lang="en-US" sz="2400" dirty="0">
              <a:latin typeface="+mj-lt"/>
            </a:endParaRPr>
          </a:p>
        </p:txBody>
      </p:sp>
      <p:sp>
        <p:nvSpPr>
          <p:cNvPr id="4" name="Slide Number Placeholder 3">
            <a:extLst>
              <a:ext uri="{FF2B5EF4-FFF2-40B4-BE49-F238E27FC236}">
                <a16:creationId xmlns:a16="http://schemas.microsoft.com/office/drawing/2014/main" id="{214A258C-FC41-40AC-8EB9-A1D13E3F88EF}"/>
              </a:ext>
            </a:extLst>
          </p:cNvPr>
          <p:cNvSpPr>
            <a:spLocks noGrp="1"/>
          </p:cNvSpPr>
          <p:nvPr>
            <p:ph type="sldNum" sz="quarter" idx="14"/>
          </p:nvPr>
        </p:nvSpPr>
        <p:spPr/>
        <p:txBody>
          <a:bodyPr/>
          <a:lstStyle/>
          <a:p>
            <a:fld id="{1B04967B-0E26-4366-BCEE-11F907F2F855}" type="slidenum">
              <a:rPr lang="en-GB" smtClean="0"/>
              <a:t>13</a:t>
            </a:fld>
            <a:endParaRPr lang="en-GB"/>
          </a:p>
        </p:txBody>
      </p:sp>
    </p:spTree>
    <p:extLst>
      <p:ext uri="{BB962C8B-B14F-4D97-AF65-F5344CB8AC3E}">
        <p14:creationId xmlns:p14="http://schemas.microsoft.com/office/powerpoint/2010/main" val="288692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D843-DAF3-4CDA-A70F-57617B517CA7}"/>
              </a:ext>
            </a:extLst>
          </p:cNvPr>
          <p:cNvSpPr>
            <a:spLocks noGrp="1"/>
          </p:cNvSpPr>
          <p:nvPr>
            <p:ph type="sldNum" sz="quarter" idx="14"/>
          </p:nvPr>
        </p:nvSpPr>
        <p:spPr/>
        <p:txBody>
          <a:bodyPr/>
          <a:lstStyle/>
          <a:p>
            <a:fld id="{1B04967B-0E26-4366-BCEE-11F907F2F855}" type="slidenum">
              <a:rPr lang="en-GB" smtClean="0"/>
              <a:t>14</a:t>
            </a:fld>
            <a:endParaRPr lang="en-GB"/>
          </a:p>
        </p:txBody>
      </p:sp>
      <p:sp>
        <p:nvSpPr>
          <p:cNvPr id="7" name="Title 2">
            <a:extLst>
              <a:ext uri="{FF2B5EF4-FFF2-40B4-BE49-F238E27FC236}">
                <a16:creationId xmlns:a16="http://schemas.microsoft.com/office/drawing/2014/main" id="{329D783E-5051-4A83-9C3F-CBA06DEA7BB2}"/>
              </a:ext>
            </a:extLst>
          </p:cNvPr>
          <p:cNvSpPr>
            <a:spLocks noGrp="1"/>
          </p:cNvSpPr>
          <p:nvPr>
            <p:ph type="title"/>
          </p:nvPr>
        </p:nvSpPr>
        <p:spPr>
          <a:xfrm>
            <a:off x="360000" y="252000"/>
            <a:ext cx="7416000" cy="756000"/>
          </a:xfrm>
        </p:spPr>
        <p:txBody>
          <a:bodyPr>
            <a:noAutofit/>
          </a:bodyPr>
          <a:lstStyle/>
          <a:p>
            <a:r>
              <a:rPr lang="de-DE" dirty="0"/>
              <a:t>Lebenszufriedenheit in der Transitionsphase</a:t>
            </a:r>
            <a:br>
              <a:rPr lang="de-DE" sz="2400" dirty="0">
                <a:latin typeface="+mj-lt"/>
                <a:cs typeface="Calibri" panose="020F0502020204030204" pitchFamily="34" charset="0"/>
              </a:rPr>
            </a:br>
            <a:endParaRPr lang="en-US" sz="2400" dirty="0">
              <a:latin typeface="+mj-lt"/>
            </a:endParaRPr>
          </a:p>
        </p:txBody>
      </p:sp>
      <p:grpSp>
        <p:nvGrpSpPr>
          <p:cNvPr id="11" name="Group 10">
            <a:extLst>
              <a:ext uri="{FF2B5EF4-FFF2-40B4-BE49-F238E27FC236}">
                <a16:creationId xmlns:a16="http://schemas.microsoft.com/office/drawing/2014/main" id="{1DE08B91-8912-41CC-B560-9C9C66EC8C30}"/>
              </a:ext>
            </a:extLst>
          </p:cNvPr>
          <p:cNvGrpSpPr/>
          <p:nvPr/>
        </p:nvGrpSpPr>
        <p:grpSpPr>
          <a:xfrm>
            <a:off x="0" y="2455524"/>
            <a:ext cx="8986541" cy="2453301"/>
            <a:chOff x="-35214" y="2316980"/>
            <a:chExt cx="8986541" cy="2453301"/>
          </a:xfrm>
        </p:grpSpPr>
        <p:pic>
          <p:nvPicPr>
            <p:cNvPr id="8" name="Picture 7">
              <a:extLst>
                <a:ext uri="{FF2B5EF4-FFF2-40B4-BE49-F238E27FC236}">
                  <a16:creationId xmlns:a16="http://schemas.microsoft.com/office/drawing/2014/main" id="{94791938-EF19-4897-80E1-4879EEB0DA28}"/>
                </a:ext>
              </a:extLst>
            </p:cNvPr>
            <p:cNvPicPr>
              <a:picLocks noChangeAspect="1"/>
            </p:cNvPicPr>
            <p:nvPr/>
          </p:nvPicPr>
          <p:blipFill>
            <a:blip r:embed="rId3"/>
            <a:stretch>
              <a:fillRect/>
            </a:stretch>
          </p:blipFill>
          <p:spPr>
            <a:xfrm>
              <a:off x="671327" y="2316980"/>
              <a:ext cx="8260129" cy="1657329"/>
            </a:xfrm>
            <a:prstGeom prst="rect">
              <a:avLst/>
            </a:prstGeom>
          </p:spPr>
        </p:pic>
        <p:pic>
          <p:nvPicPr>
            <p:cNvPr id="9" name="Picture 8">
              <a:extLst>
                <a:ext uri="{FF2B5EF4-FFF2-40B4-BE49-F238E27FC236}">
                  <a16:creationId xmlns:a16="http://schemas.microsoft.com/office/drawing/2014/main" id="{6DD0366C-CAC5-47DB-BB93-2791B5C779EA}"/>
                </a:ext>
              </a:extLst>
            </p:cNvPr>
            <p:cNvPicPr>
              <a:picLocks noChangeAspect="1"/>
            </p:cNvPicPr>
            <p:nvPr/>
          </p:nvPicPr>
          <p:blipFill>
            <a:blip r:embed="rId4"/>
            <a:stretch>
              <a:fillRect/>
            </a:stretch>
          </p:blipFill>
          <p:spPr>
            <a:xfrm>
              <a:off x="-35214" y="3988186"/>
              <a:ext cx="8986541" cy="782095"/>
            </a:xfrm>
            <a:prstGeom prst="rect">
              <a:avLst/>
            </a:prstGeom>
          </p:spPr>
        </p:pic>
      </p:grpSp>
    </p:spTree>
    <p:extLst>
      <p:ext uri="{BB962C8B-B14F-4D97-AF65-F5344CB8AC3E}">
        <p14:creationId xmlns:p14="http://schemas.microsoft.com/office/powerpoint/2010/main" val="105245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96886" y="1800000"/>
            <a:ext cx="7711113" cy="4868863"/>
          </a:xfrm>
        </p:spPr>
        <p:txBody>
          <a:bodyPr/>
          <a:lstStyle/>
          <a:p>
            <a:pPr marL="342900" lvl="1" indent="-342900">
              <a:spcBef>
                <a:spcPts val="2000"/>
              </a:spcBef>
              <a:buClr>
                <a:schemeClr val="accent1"/>
              </a:buClr>
              <a:buFont typeface="Wingdings" panose="05000000000000000000" pitchFamily="2" charset="2"/>
              <a:buChar char="§"/>
            </a:pPr>
            <a:r>
              <a:rPr lang="en-US" sz="2000" b="1" dirty="0" err="1">
                <a:latin typeface="Calibri" panose="020F0502020204030204" pitchFamily="34" charset="0"/>
                <a:cs typeface="Calibri" panose="020F0502020204030204" pitchFamily="34" charset="0"/>
              </a:rPr>
              <a:t>Schulisches</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Wohlbefinden</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wichtig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für</a:t>
            </a:r>
            <a:r>
              <a:rPr lang="en-US" sz="2000" dirty="0">
                <a:latin typeface="Calibri" panose="020F0502020204030204" pitchFamily="34" charset="0"/>
                <a:cs typeface="Calibri" panose="020F0502020204030204" pitchFamily="34" charset="0"/>
              </a:rPr>
              <a:t> den </a:t>
            </a:r>
            <a:r>
              <a:rPr lang="en-US" sz="2000" dirty="0" err="1">
                <a:latin typeface="Calibri" panose="020F0502020204030204" pitchFamily="34" charset="0"/>
                <a:cs typeface="Calibri" panose="020F0502020204030204" pitchFamily="34" charset="0"/>
              </a:rPr>
              <a:t>Lernerfolg</a:t>
            </a:r>
            <a:r>
              <a:rPr lang="en-US" sz="2000" dirty="0">
                <a:latin typeface="Calibri" panose="020F0502020204030204" pitchFamily="34" charset="0"/>
                <a:cs typeface="Calibri" panose="020F0502020204030204" pitchFamily="34" charset="0"/>
              </a:rPr>
              <a:t> und die </a:t>
            </a:r>
            <a:r>
              <a:rPr lang="en-US" sz="2000" dirty="0" err="1">
                <a:latin typeface="Calibri" panose="020F0502020204030204" pitchFamily="34" charset="0"/>
                <a:cs typeface="Calibri" panose="020F0502020204030204" pitchFamily="34" charset="0"/>
              </a:rPr>
              <a:t>allgemeine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Lebenszufriedenheit</a:t>
            </a:r>
            <a:endParaRPr lang="en-US" sz="2000" dirty="0">
              <a:latin typeface="Calibri" panose="020F0502020204030204" pitchFamily="34" charset="0"/>
              <a:cs typeface="Calibri" panose="020F0502020204030204" pitchFamily="34" charset="0"/>
            </a:endParaRPr>
          </a:p>
          <a:p>
            <a:pPr marL="571500" lvl="2" indent="-342900">
              <a:spcBef>
                <a:spcPts val="2000"/>
              </a:spcBef>
              <a:buFont typeface="Wingdings" panose="05000000000000000000" pitchFamily="2" charset="2"/>
              <a:buChar char="§"/>
            </a:pPr>
            <a:r>
              <a:rPr lang="de-DE" dirty="0">
                <a:latin typeface="Calibri" panose="020F0502020204030204" pitchFamily="34" charset="0"/>
                <a:cs typeface="Calibri" panose="020F0502020204030204" pitchFamily="34" charset="0"/>
              </a:rPr>
              <a:t>Schulstress, Leistungsdruck, fehlende individuelle Anerkennung und Mobbing als einschränkende Faktoren (Schulstress hat zugenommen, Mobbing als Problem)</a:t>
            </a:r>
          </a:p>
          <a:p>
            <a:pPr marL="571500" lvl="2" indent="-342900">
              <a:spcBef>
                <a:spcPts val="2000"/>
              </a:spcBef>
              <a:buFont typeface="Wingdings" panose="05000000000000000000" pitchFamily="2" charset="2"/>
              <a:buChar char="§"/>
            </a:pPr>
            <a:r>
              <a:rPr lang="de-DE" dirty="0">
                <a:latin typeface="Calibri" panose="020F0502020204030204" pitchFamily="34" charset="0"/>
                <a:cs typeface="Calibri" panose="020F0502020204030204" pitchFamily="34" charset="0"/>
              </a:rPr>
              <a:t>Lehr- und Erziehungspersonal als wichtiger Einflussfaktor (negativ/positiv)</a:t>
            </a:r>
            <a:endParaRPr lang="en-US" dirty="0">
              <a:latin typeface="Calibri" panose="020F0502020204030204" pitchFamily="34" charset="0"/>
              <a:cs typeface="Calibri" panose="020F0502020204030204" pitchFamily="34" charset="0"/>
            </a:endParaRPr>
          </a:p>
          <a:p>
            <a:pPr marL="0" indent="0">
              <a:buClr>
                <a:schemeClr val="tx1">
                  <a:lumMod val="50000"/>
                  <a:lumOff val="50000"/>
                </a:schemeClr>
              </a:buClr>
            </a:pPr>
            <a:endParaRPr lang="en-US" dirty="0">
              <a:latin typeface="Calibri" panose="020F0502020204030204" pitchFamily="34" charset="0"/>
              <a:cs typeface="Calibri" panose="020F0502020204030204" pitchFamily="34" charset="0"/>
            </a:endParaRPr>
          </a:p>
        </p:txBody>
      </p:sp>
      <p:sp>
        <p:nvSpPr>
          <p:cNvPr id="7" name="Title 2">
            <a:extLst>
              <a:ext uri="{FF2B5EF4-FFF2-40B4-BE49-F238E27FC236}">
                <a16:creationId xmlns:a16="http://schemas.microsoft.com/office/drawing/2014/main" id="{B75B768B-6D63-407B-B4EB-C2714ADCF274}"/>
              </a:ext>
            </a:extLst>
          </p:cNvPr>
          <p:cNvSpPr>
            <a:spLocks noGrp="1"/>
          </p:cNvSpPr>
          <p:nvPr>
            <p:ph type="title"/>
          </p:nvPr>
        </p:nvSpPr>
        <p:spPr>
          <a:xfrm>
            <a:off x="360000" y="252000"/>
            <a:ext cx="7416000" cy="756000"/>
          </a:xfrm>
        </p:spPr>
        <p:txBody>
          <a:bodyPr>
            <a:normAutofit/>
          </a:bodyPr>
          <a:lstStyle/>
          <a:p>
            <a:r>
              <a:rPr lang="de-DE" dirty="0"/>
              <a:t>Wohlbefinden in der Schule</a:t>
            </a:r>
            <a:endParaRPr lang="en-US" dirty="0"/>
          </a:p>
        </p:txBody>
      </p:sp>
      <p:sp>
        <p:nvSpPr>
          <p:cNvPr id="4" name="Slide Number Placeholder 3"/>
          <p:cNvSpPr>
            <a:spLocks noGrp="1"/>
          </p:cNvSpPr>
          <p:nvPr>
            <p:ph type="sldNum" sz="quarter" idx="14"/>
          </p:nvPr>
        </p:nvSpPr>
        <p:spPr/>
        <p:txBody>
          <a:bodyPr/>
          <a:lstStyle/>
          <a:p>
            <a:fld id="{1B04967B-0E26-4366-BCEE-11F907F2F855}" type="slidenum">
              <a:rPr lang="en-GB" smtClean="0"/>
              <a:t>15</a:t>
            </a:fld>
            <a:endParaRPr lang="en-GB"/>
          </a:p>
        </p:txBody>
      </p:sp>
      <p:pic>
        <p:nvPicPr>
          <p:cNvPr id="5" name="Picture 4">
            <a:extLst>
              <a:ext uri="{FF2B5EF4-FFF2-40B4-BE49-F238E27FC236}">
                <a16:creationId xmlns:a16="http://schemas.microsoft.com/office/drawing/2014/main" id="{0355A261-AF56-417B-86CB-EC3CE2F5263E}"/>
              </a:ext>
            </a:extLst>
          </p:cNvPr>
          <p:cNvPicPr>
            <a:picLocks noChangeAspect="1"/>
          </p:cNvPicPr>
          <p:nvPr/>
        </p:nvPicPr>
        <p:blipFill>
          <a:blip r:embed="rId3"/>
          <a:stretch>
            <a:fillRect/>
          </a:stretch>
        </p:blipFill>
        <p:spPr>
          <a:xfrm>
            <a:off x="8208000" y="1512000"/>
            <a:ext cx="720000" cy="957600"/>
          </a:xfrm>
          <a:prstGeom prst="rect">
            <a:avLst/>
          </a:prstGeom>
        </p:spPr>
      </p:pic>
      <p:sp>
        <p:nvSpPr>
          <p:cNvPr id="3" name="Rectangle 2">
            <a:extLst>
              <a:ext uri="{FF2B5EF4-FFF2-40B4-BE49-F238E27FC236}">
                <a16:creationId xmlns:a16="http://schemas.microsoft.com/office/drawing/2014/main" id="{7B6D5048-2C50-459F-8636-FDEC1F40BA54}"/>
              </a:ext>
            </a:extLst>
          </p:cNvPr>
          <p:cNvSpPr/>
          <p:nvPr/>
        </p:nvSpPr>
        <p:spPr>
          <a:xfrm>
            <a:off x="594571" y="4491830"/>
            <a:ext cx="4137163" cy="2031325"/>
          </a:xfrm>
          <a:prstGeom prst="rect">
            <a:avLst/>
          </a:prstGeom>
        </p:spPr>
        <p:txBody>
          <a:bodyPr wrap="square">
            <a:spAutoFit/>
          </a:bodyPr>
          <a:lstStyle/>
          <a:p>
            <a:r>
              <a:rPr lang="de-DE" sz="1400" i="1" dirty="0">
                <a:latin typeface="Calibri" panose="020F0502020204030204" pitchFamily="34" charset="0"/>
                <a:cs typeface="Calibri" panose="020F0502020204030204" pitchFamily="34" charset="0"/>
              </a:rPr>
              <a:t>Also ech </a:t>
            </a:r>
            <a:r>
              <a:rPr lang="de-DE" sz="1400" i="1" dirty="0" err="1">
                <a:latin typeface="Calibri" panose="020F0502020204030204" pitchFamily="34" charset="0"/>
                <a:cs typeface="Calibri" panose="020F0502020204030204" pitchFamily="34" charset="0"/>
              </a:rPr>
              <a:t>fannen</a:t>
            </a:r>
            <a:r>
              <a:rPr lang="de-DE" sz="1400" i="1" dirty="0">
                <a:latin typeface="Calibri" panose="020F0502020204030204" pitchFamily="34" charset="0"/>
                <a:cs typeface="Calibri" panose="020F0502020204030204" pitchFamily="34" charset="0"/>
              </a:rPr>
              <a:t>, do si </a:t>
            </a:r>
            <a:r>
              <a:rPr lang="de-DE" sz="1400" i="1" dirty="0" err="1">
                <a:latin typeface="Calibri" panose="020F0502020204030204" pitchFamily="34" charset="0"/>
                <a:cs typeface="Calibri" panose="020F0502020204030204" pitchFamily="34" charset="0"/>
              </a:rPr>
              <a:t>Proffen</a:t>
            </a:r>
            <a:r>
              <a:rPr lang="de-DE" sz="1400" i="1" dirty="0">
                <a:latin typeface="Calibri" panose="020F0502020204030204" pitchFamily="34" charset="0"/>
                <a:cs typeface="Calibri" panose="020F0502020204030204" pitchFamily="34" charset="0"/>
              </a:rPr>
              <a:t>, déi, [...] wann si </a:t>
            </a:r>
            <a:r>
              <a:rPr lang="de-DE" sz="1400" i="1" dirty="0" err="1">
                <a:latin typeface="Calibri" panose="020F0502020204030204" pitchFamily="34" charset="0"/>
                <a:cs typeface="Calibri" panose="020F0502020204030204" pitchFamily="34" charset="0"/>
              </a:rPr>
              <a:t>gesinn</a:t>
            </a:r>
            <a:r>
              <a:rPr lang="de-DE" sz="1400" i="1" dirty="0">
                <a:latin typeface="Calibri" panose="020F0502020204030204" pitchFamily="34" charset="0"/>
                <a:cs typeface="Calibri" panose="020F0502020204030204" pitchFamily="34" charset="0"/>
              </a:rPr>
              <a:t>, dass et engem </a:t>
            </a:r>
            <a:r>
              <a:rPr lang="de-DE" sz="1400" i="1" dirty="0" err="1">
                <a:latin typeface="Calibri" panose="020F0502020204030204" pitchFamily="34" charset="0"/>
                <a:cs typeface="Calibri" panose="020F0502020204030204" pitchFamily="34" charset="0"/>
              </a:rPr>
              <a:t>net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esou</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gutt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geet</a:t>
            </a:r>
            <a:r>
              <a:rPr lang="de-DE" sz="1400" i="1" dirty="0">
                <a:latin typeface="Calibri" panose="020F0502020204030204" pitchFamily="34" charset="0"/>
                <a:cs typeface="Calibri" panose="020F0502020204030204" pitchFamily="34" charset="0"/>
              </a:rPr>
              <a:t> an </a:t>
            </a:r>
            <a:r>
              <a:rPr lang="de-DE" sz="1400" i="1" dirty="0" err="1">
                <a:latin typeface="Calibri" panose="020F0502020204030204" pitchFamily="34" charset="0"/>
                <a:cs typeface="Calibri" panose="020F0502020204030204" pitchFamily="34" charset="0"/>
              </a:rPr>
              <a:t>sou</a:t>
            </a:r>
            <a:r>
              <a:rPr lang="de-DE" sz="1400" i="1" dirty="0">
                <a:latin typeface="Calibri" panose="020F0502020204030204" pitchFamily="34" charset="0"/>
                <a:cs typeface="Calibri" panose="020F0502020204030204" pitchFamily="34" charset="0"/>
              </a:rPr>
              <a:t>, da kann </a:t>
            </a:r>
            <a:r>
              <a:rPr lang="de-DE" sz="1400" i="1" dirty="0" err="1">
                <a:latin typeface="Calibri" panose="020F0502020204030204" pitchFamily="34" charset="0"/>
                <a:cs typeface="Calibri" panose="020F0502020204030204" pitchFamily="34" charset="0"/>
              </a:rPr>
              <a:t>een</a:t>
            </a:r>
            <a:r>
              <a:rPr lang="de-DE" sz="1400" i="1" dirty="0">
                <a:latin typeface="Calibri" panose="020F0502020204030204" pitchFamily="34" charset="0"/>
                <a:cs typeface="Calibri" panose="020F0502020204030204" pitchFamily="34" charset="0"/>
              </a:rPr>
              <a:t>,</a:t>
            </a:r>
            <a:br>
              <a:rPr lang="de-DE" sz="1400" i="1" dirty="0">
                <a:latin typeface="Calibri" panose="020F0502020204030204" pitchFamily="34" charset="0"/>
                <a:cs typeface="Calibri" panose="020F0502020204030204" pitchFamily="34" charset="0"/>
              </a:rPr>
            </a:br>
            <a:r>
              <a:rPr lang="de-DE" sz="1400" i="1" dirty="0">
                <a:latin typeface="Calibri" panose="020F0502020204030204" pitchFamily="34" charset="0"/>
                <a:cs typeface="Calibri" panose="020F0502020204030204" pitchFamily="34" charset="0"/>
              </a:rPr>
              <a:t>da kommen si och </a:t>
            </a:r>
            <a:r>
              <a:rPr lang="de-DE" sz="1400" i="1" dirty="0" err="1">
                <a:latin typeface="Calibri" panose="020F0502020204030204" pitchFamily="34" charset="0"/>
                <a:cs typeface="Calibri" panose="020F0502020204030204" pitchFamily="34" charset="0"/>
              </a:rPr>
              <a:t>meeschtens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froe</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wat</a:t>
            </a:r>
            <a:r>
              <a:rPr lang="de-DE" sz="1400" i="1" dirty="0">
                <a:latin typeface="Calibri" panose="020F0502020204030204" pitchFamily="34" charset="0"/>
                <a:cs typeface="Calibri" panose="020F0502020204030204" pitchFamily="34" charset="0"/>
              </a:rPr>
              <a:t> lass </a:t>
            </a:r>
            <a:r>
              <a:rPr lang="de-DE" sz="1400" i="1" dirty="0" err="1">
                <a:latin typeface="Calibri" panose="020F0502020204030204" pitchFamily="34" charset="0"/>
                <a:cs typeface="Calibri" panose="020F0502020204030204" pitchFamily="34" charset="0"/>
              </a:rPr>
              <a:t>ass</a:t>
            </a:r>
            <a:r>
              <a:rPr lang="de-DE" sz="1400" i="1" dirty="0">
                <a:latin typeface="Calibri" panose="020F0502020204030204" pitchFamily="34" charset="0"/>
                <a:cs typeface="Calibri" panose="020F0502020204030204" pitchFamily="34" charset="0"/>
              </a:rPr>
              <a:t> an </a:t>
            </a:r>
            <a:r>
              <a:rPr lang="de-DE" sz="1400" i="1" dirty="0" err="1">
                <a:latin typeface="Calibri" panose="020F0502020204030204" pitchFamily="34" charset="0"/>
                <a:cs typeface="Calibri" panose="020F0502020204030204" pitchFamily="34" charset="0"/>
              </a:rPr>
              <a:t>sou</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Mee</a:t>
            </a:r>
            <a:r>
              <a:rPr lang="de-DE" sz="1400" i="1" dirty="0">
                <a:latin typeface="Calibri" panose="020F0502020204030204" pitchFamily="34" charset="0"/>
                <a:cs typeface="Calibri" panose="020F0502020204030204" pitchFamily="34" charset="0"/>
              </a:rPr>
              <a:t>, also wann nach </a:t>
            </a:r>
            <a:r>
              <a:rPr lang="de-DE" sz="1400" i="1" dirty="0" err="1">
                <a:latin typeface="Calibri" panose="020F0502020204030204" pitchFamily="34" charset="0"/>
                <a:cs typeface="Calibri" panose="020F0502020204030204" pitchFamily="34" charset="0"/>
              </a:rPr>
              <a:t>eppes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ass</a:t>
            </a:r>
            <a:r>
              <a:rPr lang="de-DE" sz="1400" i="1" dirty="0">
                <a:latin typeface="Calibri" panose="020F0502020204030204" pitchFamily="34" charset="0"/>
                <a:cs typeface="Calibri" panose="020F0502020204030204" pitchFamily="34" charset="0"/>
              </a:rPr>
              <a:t>, da kann </a:t>
            </a:r>
            <a:r>
              <a:rPr lang="de-DE" sz="1400" i="1" dirty="0" err="1">
                <a:latin typeface="Calibri" panose="020F0502020204030204" pitchFamily="34" charset="0"/>
                <a:cs typeface="Calibri" panose="020F0502020204030204" pitchFamily="34" charset="0"/>
              </a:rPr>
              <a:t>een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ëmmer</a:t>
            </a:r>
            <a:r>
              <a:rPr lang="de-DE" sz="1400" i="1" dirty="0">
                <a:latin typeface="Calibri" panose="020F0502020204030204" pitchFamily="34" charset="0"/>
                <a:cs typeface="Calibri" panose="020F0502020204030204" pitchFamily="34" charset="0"/>
              </a:rPr>
              <a:t> bei </a:t>
            </a:r>
            <a:r>
              <a:rPr lang="de-DE" sz="1400" i="1" dirty="0" err="1">
                <a:latin typeface="Calibri" panose="020F0502020204030204" pitchFamily="34" charset="0"/>
                <a:cs typeface="Calibri" panose="020F0502020204030204" pitchFamily="34" charset="0"/>
              </a:rPr>
              <a:t>d’Regente</a:t>
            </a:r>
            <a:r>
              <a:rPr lang="de-DE" sz="1400" i="1" dirty="0">
                <a:latin typeface="Calibri" panose="020F0502020204030204" pitchFamily="34" charset="0"/>
                <a:cs typeface="Calibri" panose="020F0502020204030204" pitchFamily="34" charset="0"/>
              </a:rPr>
              <a:t> schwätze </a:t>
            </a:r>
            <a:r>
              <a:rPr lang="de-DE" sz="1400" i="1" dirty="0" err="1">
                <a:latin typeface="Calibri" panose="020F0502020204030204" pitchFamily="34" charset="0"/>
                <a:cs typeface="Calibri" panose="020F0502020204030204" pitchFamily="34" charset="0"/>
              </a:rPr>
              <a:t>goen</a:t>
            </a:r>
            <a:r>
              <a:rPr lang="de-DE" sz="1400" i="1" dirty="0">
                <a:latin typeface="Calibri" panose="020F0502020204030204" pitchFamily="34" charset="0"/>
                <a:cs typeface="Calibri" panose="020F0502020204030204" pitchFamily="34" charset="0"/>
              </a:rPr>
              <a:t>, [...] déi </a:t>
            </a:r>
            <a:r>
              <a:rPr lang="de-DE" sz="1400" i="1" dirty="0" err="1">
                <a:latin typeface="Calibri" panose="020F0502020204030204" pitchFamily="34" charset="0"/>
                <a:cs typeface="Calibri" panose="020F0502020204030204" pitchFamily="34" charset="0"/>
              </a:rPr>
              <a:t>hëlleft</a:t>
            </a:r>
            <a:r>
              <a:rPr lang="de-DE" sz="1400" i="1" dirty="0">
                <a:latin typeface="Calibri" panose="020F0502020204030204" pitchFamily="34" charset="0"/>
                <a:cs typeface="Calibri" panose="020F0502020204030204" pitchFamily="34" charset="0"/>
              </a:rPr>
              <a:t> dann engem </a:t>
            </a:r>
            <a:r>
              <a:rPr lang="de-DE" sz="1400" i="1" dirty="0" err="1">
                <a:latin typeface="Calibri" panose="020F0502020204030204" pitchFamily="34" charset="0"/>
                <a:cs typeface="Calibri" panose="020F0502020204030204" pitchFamily="34" charset="0"/>
              </a:rPr>
              <a:t>scho</a:t>
            </a:r>
            <a:r>
              <a:rPr lang="de-DE" sz="1400" i="1" dirty="0">
                <a:latin typeface="Calibri" panose="020F0502020204030204" pitchFamily="34" charset="0"/>
                <a:cs typeface="Calibri" panose="020F0502020204030204" pitchFamily="34" charset="0"/>
              </a:rPr>
              <a:t> relativ </a:t>
            </a:r>
            <a:r>
              <a:rPr lang="de-DE" sz="1400" i="1" dirty="0" err="1">
                <a:latin typeface="Calibri" panose="020F0502020204030204" pitchFamily="34" charset="0"/>
                <a:cs typeface="Calibri" panose="020F0502020204030204" pitchFamily="34" charset="0"/>
              </a:rPr>
              <a:t>vill</a:t>
            </a:r>
            <a:r>
              <a:rPr lang="de-DE" sz="1400" i="1" dirty="0">
                <a:latin typeface="Calibri" panose="020F0502020204030204" pitchFamily="34" charset="0"/>
                <a:cs typeface="Calibri" panose="020F0502020204030204" pitchFamily="34" charset="0"/>
              </a:rPr>
              <a:t>. Also déi </a:t>
            </a:r>
            <a:r>
              <a:rPr lang="de-DE" sz="1400" i="1" dirty="0" err="1">
                <a:latin typeface="Calibri" panose="020F0502020204030204" pitchFamily="34" charset="0"/>
                <a:cs typeface="Calibri" panose="020F0502020204030204" pitchFamily="34" charset="0"/>
              </a:rPr>
              <a:t>mécht</a:t>
            </a:r>
            <a:r>
              <a:rPr lang="de-DE" sz="1400" i="1" dirty="0">
                <a:latin typeface="Calibri" panose="020F0502020204030204" pitchFamily="34" charset="0"/>
                <a:cs typeface="Calibri" panose="020F0502020204030204" pitchFamily="34" charset="0"/>
              </a:rPr>
              <a:t> dann alles, </a:t>
            </a:r>
            <a:r>
              <a:rPr lang="de-DE" sz="1400" i="1" dirty="0" err="1">
                <a:latin typeface="Calibri" panose="020F0502020204030204" pitchFamily="34" charset="0"/>
                <a:cs typeface="Calibri" panose="020F0502020204030204" pitchFamily="34" charset="0"/>
              </a:rPr>
              <a:t>fir</a:t>
            </a:r>
            <a:r>
              <a:rPr lang="de-DE" sz="1400" i="1" dirty="0">
                <a:latin typeface="Calibri" panose="020F0502020204030204" pitchFamily="34" charset="0"/>
                <a:cs typeface="Calibri" panose="020F0502020204030204" pitchFamily="34" charset="0"/>
              </a:rPr>
              <a:t> dass eng, dass déi </a:t>
            </a:r>
            <a:r>
              <a:rPr lang="de-DE" sz="1400" i="1" dirty="0" err="1">
                <a:latin typeface="Calibri" panose="020F0502020204030204" pitchFamily="34" charset="0"/>
                <a:cs typeface="Calibri" panose="020F0502020204030204" pitchFamily="34" charset="0"/>
              </a:rPr>
              <a:t>Situatioun</a:t>
            </a:r>
            <a:r>
              <a:rPr lang="de-DE" sz="1400" i="1" dirty="0">
                <a:latin typeface="Calibri" panose="020F0502020204030204" pitchFamily="34" charset="0"/>
                <a:cs typeface="Calibri" panose="020F0502020204030204" pitchFamily="34" charset="0"/>
              </a:rPr>
              <a:t> dann </a:t>
            </a:r>
            <a:r>
              <a:rPr lang="de-DE" sz="1400" i="1" dirty="0" err="1">
                <a:latin typeface="Calibri" panose="020F0502020204030204" pitchFamily="34" charset="0"/>
                <a:cs typeface="Calibri" panose="020F0502020204030204" pitchFamily="34" charset="0"/>
              </a:rPr>
              <a:t>ebe</a:t>
            </a:r>
            <a:r>
              <a:rPr lang="de-DE" sz="1400" i="1" dirty="0">
                <a:latin typeface="Calibri" panose="020F0502020204030204" pitchFamily="34" charset="0"/>
                <a:cs typeface="Calibri" panose="020F0502020204030204" pitchFamily="34" charset="0"/>
              </a:rPr>
              <a:t> besser </a:t>
            </a:r>
            <a:r>
              <a:rPr lang="de-DE" sz="1400" i="1" dirty="0" err="1">
                <a:latin typeface="Calibri" panose="020F0502020204030204" pitchFamily="34" charset="0"/>
                <a:cs typeface="Calibri" panose="020F0502020204030204" pitchFamily="34" charset="0"/>
              </a:rPr>
              <a:t>gëtt</a:t>
            </a:r>
            <a:r>
              <a:rPr lang="de-DE" sz="1400" i="1" dirty="0">
                <a:latin typeface="Calibri" panose="020F0502020204030204" pitchFamily="34" charset="0"/>
                <a:cs typeface="Calibri" panose="020F0502020204030204" pitchFamily="34" charset="0"/>
              </a:rPr>
              <a:t>, wann </a:t>
            </a:r>
            <a:r>
              <a:rPr lang="de-DE" sz="1400" i="1" dirty="0" err="1">
                <a:latin typeface="Calibri" panose="020F0502020204030204" pitchFamily="34" charset="0"/>
                <a:cs typeface="Calibri" panose="020F0502020204030204" pitchFamily="34" charset="0"/>
              </a:rPr>
              <a:t>eppes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wier</a:t>
            </a:r>
            <a:r>
              <a:rPr lang="de-DE" sz="1400" i="1" dirty="0">
                <a:latin typeface="Calibri" panose="020F0502020204030204" pitchFamily="34" charset="0"/>
                <a:cs typeface="Calibri" panose="020F0502020204030204" pitchFamily="34" charset="0"/>
              </a:rPr>
              <a:t>.“</a:t>
            </a:r>
            <a:br>
              <a:rPr lang="de-DE" sz="1400" i="1" dirty="0">
                <a:latin typeface="Calibri" panose="020F0502020204030204" pitchFamily="34" charset="0"/>
                <a:cs typeface="Calibri" panose="020F0502020204030204" pitchFamily="34" charset="0"/>
              </a:rPr>
            </a:br>
            <a:r>
              <a:rPr lang="de-DE" sz="1400" i="1" dirty="0">
                <a:latin typeface="Calibri" panose="020F0502020204030204" pitchFamily="34" charset="0"/>
                <a:cs typeface="Calibri" panose="020F0502020204030204" pitchFamily="34" charset="0"/>
              </a:rPr>
              <a:t>(Marcel, 14 Jahre, 49:21)</a:t>
            </a:r>
          </a:p>
        </p:txBody>
      </p:sp>
      <p:sp>
        <p:nvSpPr>
          <p:cNvPr id="6" name="Rectangle 5">
            <a:extLst>
              <a:ext uri="{FF2B5EF4-FFF2-40B4-BE49-F238E27FC236}">
                <a16:creationId xmlns:a16="http://schemas.microsoft.com/office/drawing/2014/main" id="{69C0EDFD-EF14-4C9D-95AD-C579236D988B}"/>
              </a:ext>
            </a:extLst>
          </p:cNvPr>
          <p:cNvSpPr/>
          <p:nvPr/>
        </p:nvSpPr>
        <p:spPr>
          <a:xfrm>
            <a:off x="5088835" y="4458024"/>
            <a:ext cx="3635237" cy="2031325"/>
          </a:xfrm>
          <a:prstGeom prst="rect">
            <a:avLst/>
          </a:prstGeom>
        </p:spPr>
        <p:txBody>
          <a:bodyPr wrap="square">
            <a:spAutoFit/>
          </a:bodyPr>
          <a:lstStyle/>
          <a:p>
            <a:r>
              <a:rPr lang="de-DE" sz="1400" i="1" dirty="0">
                <a:latin typeface="Calibri" panose="020F0502020204030204" pitchFamily="34" charset="0"/>
                <a:cs typeface="Calibri" panose="020F0502020204030204" pitchFamily="34" charset="0"/>
              </a:rPr>
              <a:t>Also an der </a:t>
            </a:r>
            <a:r>
              <a:rPr lang="de-DE" sz="1400" i="1" dirty="0" err="1">
                <a:latin typeface="Calibri" panose="020F0502020204030204" pitchFamily="34" charset="0"/>
                <a:cs typeface="Calibri" panose="020F0502020204030204" pitchFamily="34" charset="0"/>
              </a:rPr>
              <a:t>Schoul</a:t>
            </a:r>
            <a:r>
              <a:rPr lang="de-DE" sz="1400" i="1" dirty="0">
                <a:latin typeface="Calibri" panose="020F0502020204030204" pitchFamily="34" charset="0"/>
                <a:cs typeface="Calibri" panose="020F0502020204030204" pitchFamily="34" charset="0"/>
              </a:rPr>
              <a:t> sinn ech </a:t>
            </a:r>
            <a:r>
              <a:rPr lang="de-DE" sz="1400" i="1" dirty="0" err="1">
                <a:latin typeface="Calibri" panose="020F0502020204030204" pitchFamily="34" charset="0"/>
                <a:cs typeface="Calibri" panose="020F0502020204030204" pitchFamily="34" charset="0"/>
              </a:rPr>
              <a:t>wierklech</a:t>
            </a:r>
            <a:r>
              <a:rPr lang="de-DE" sz="1400" i="1" dirty="0">
                <a:latin typeface="Calibri" panose="020F0502020204030204" pitchFamily="34" charset="0"/>
                <a:cs typeface="Calibri" panose="020F0502020204030204" pitchFamily="34" charset="0"/>
              </a:rPr>
              <a:t> am </a:t>
            </a:r>
            <a:r>
              <a:rPr lang="de-DE" sz="1400" i="1" dirty="0" err="1">
                <a:latin typeface="Calibri" panose="020F0502020204030204" pitchFamily="34" charset="0"/>
                <a:cs typeface="Calibri" panose="020F0502020204030204" pitchFamily="34" charset="0"/>
              </a:rPr>
              <a:t>onglécklechsten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sou</a:t>
            </a:r>
            <a:r>
              <a:rPr lang="de-DE" sz="1400" i="1" dirty="0">
                <a:latin typeface="Calibri" panose="020F0502020204030204" pitchFamily="34" charset="0"/>
                <a:cs typeface="Calibri" panose="020F0502020204030204" pitchFamily="34" charset="0"/>
              </a:rPr>
              <a:t>, ’t </a:t>
            </a:r>
            <a:r>
              <a:rPr lang="de-DE" sz="1400" i="1" dirty="0" err="1">
                <a:latin typeface="Calibri" panose="020F0502020204030204" pitchFamily="34" charset="0"/>
                <a:cs typeface="Calibri" panose="020F0502020204030204" pitchFamily="34" charset="0"/>
              </a:rPr>
              <a:t>ass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wierklech</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d’Schoul</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ass</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wierklech</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enrichteg</a:t>
            </a:r>
            <a:r>
              <a:rPr lang="de-DE" sz="1400" i="1" dirty="0">
                <a:latin typeface="Calibri" panose="020F0502020204030204" pitchFamily="34" charset="0"/>
                <a:cs typeface="Calibri" panose="020F0502020204030204" pitchFamily="34" charset="0"/>
              </a:rPr>
              <a:t> krassen negativen Deel </a:t>
            </a:r>
            <a:r>
              <a:rPr lang="de-DE" sz="1400" i="1" dirty="0" err="1">
                <a:latin typeface="Calibri" panose="020F0502020204030204" pitchFamily="34" charset="0"/>
                <a:cs typeface="Calibri" panose="020F0502020204030204" pitchFamily="34" charset="0"/>
              </a:rPr>
              <a:t>vun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mengem</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Liewen</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well</a:t>
            </a:r>
            <a:r>
              <a:rPr lang="de-DE" sz="1400" i="1" dirty="0">
                <a:latin typeface="Calibri" panose="020F0502020204030204" pitchFamily="34" charset="0"/>
                <a:cs typeface="Calibri" panose="020F0502020204030204" pitchFamily="34" charset="0"/>
              </a:rPr>
              <a:t> och </a:t>
            </a:r>
            <a:r>
              <a:rPr lang="de-DE" sz="1400" i="1" dirty="0" err="1">
                <a:latin typeface="Calibri" panose="020F0502020204030204" pitchFamily="34" charset="0"/>
                <a:cs typeface="Calibri" panose="020F0502020204030204" pitchFamily="34" charset="0"/>
              </a:rPr>
              <a:t>sou</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d’Proffen</a:t>
            </a:r>
            <a:r>
              <a:rPr lang="de-DE" sz="1400" i="1" dirty="0">
                <a:latin typeface="Calibri" panose="020F0502020204030204" pitchFamily="34" charset="0"/>
                <a:cs typeface="Calibri" panose="020F0502020204030204" pitchFamily="34" charset="0"/>
              </a:rPr>
              <a:t>, an </a:t>
            </a:r>
            <a:r>
              <a:rPr lang="de-DE" sz="1400" i="1" dirty="0" err="1">
                <a:latin typeface="Calibri" panose="020F0502020204030204" pitchFamily="34" charset="0"/>
                <a:cs typeface="Calibri" panose="020F0502020204030204" pitchFamily="34" charset="0"/>
              </a:rPr>
              <a:t>sou</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weider</a:t>
            </a:r>
            <a:r>
              <a:rPr lang="de-DE" sz="1400" i="1" dirty="0">
                <a:latin typeface="Calibri" panose="020F0502020204030204" pitchFamily="34" charset="0"/>
                <a:cs typeface="Calibri" panose="020F0502020204030204" pitchFamily="34" charset="0"/>
              </a:rPr>
              <a:t>, ech mengen si </a:t>
            </a:r>
            <a:r>
              <a:rPr lang="de-DE" sz="1400" i="1" dirty="0" err="1">
                <a:latin typeface="Calibri" panose="020F0502020204030204" pitchFamily="34" charset="0"/>
                <a:cs typeface="Calibri" panose="020F0502020204030204" pitchFamily="34" charset="0"/>
              </a:rPr>
              <a:t>ginn</a:t>
            </a:r>
            <a:r>
              <a:rPr lang="de-DE" sz="1400" i="1" dirty="0">
                <a:latin typeface="Calibri" panose="020F0502020204030204" pitchFamily="34" charset="0"/>
                <a:cs typeface="Calibri" panose="020F0502020204030204" pitchFamily="34" charset="0"/>
              </a:rPr>
              <a:t> och </a:t>
            </a:r>
            <a:r>
              <a:rPr lang="de-DE" sz="1400" i="1" dirty="0" err="1">
                <a:latin typeface="Calibri" panose="020F0502020204030204" pitchFamily="34" charset="0"/>
                <a:cs typeface="Calibri" panose="020F0502020204030204" pitchFamily="34" charset="0"/>
              </a:rPr>
              <a:t>sou</a:t>
            </a:r>
            <a:r>
              <a:rPr lang="de-DE" sz="1400" i="1" dirty="0">
                <a:latin typeface="Calibri" panose="020F0502020204030204" pitchFamily="34" charset="0"/>
                <a:cs typeface="Calibri" panose="020F0502020204030204" pitchFamily="34" charset="0"/>
              </a:rPr>
              <a:t> do an </a:t>
            </a:r>
            <a:r>
              <a:rPr lang="de-DE" sz="1400" i="1" dirty="0" err="1">
                <a:latin typeface="Calibri" panose="020F0502020204030204" pitchFamily="34" charset="0"/>
                <a:cs typeface="Calibri" panose="020F0502020204030204" pitchFamily="34" charset="0"/>
              </a:rPr>
              <a:t>d’Schoul</a:t>
            </a:r>
            <a:r>
              <a:rPr lang="de-DE" sz="1400" i="1" dirty="0">
                <a:latin typeface="Calibri" panose="020F0502020204030204" pitchFamily="34" charset="0"/>
                <a:cs typeface="Calibri" panose="020F0502020204030204" pitchFamily="34" charset="0"/>
              </a:rPr>
              <a:t>, si schaffen, dat </a:t>
            </a:r>
            <a:r>
              <a:rPr lang="de-DE" sz="1400" i="1" dirty="0" err="1">
                <a:latin typeface="Calibri" panose="020F0502020204030204" pitchFamily="34" charset="0"/>
                <a:cs typeface="Calibri" panose="020F0502020204030204" pitchFamily="34" charset="0"/>
              </a:rPr>
              <a:t>ass</a:t>
            </a:r>
            <a:r>
              <a:rPr lang="de-DE" sz="1400" i="1" dirty="0">
                <a:latin typeface="Calibri" panose="020F0502020204030204" pitchFamily="34" charset="0"/>
                <a:cs typeface="Calibri" panose="020F0502020204030204" pitchFamily="34" charset="0"/>
              </a:rPr>
              <a:t> och ganz </a:t>
            </a:r>
            <a:r>
              <a:rPr lang="de-DE" sz="1400" i="1" dirty="0" err="1">
                <a:latin typeface="Calibri" panose="020F0502020204030204" pitchFamily="34" charset="0"/>
                <a:cs typeface="Calibri" panose="020F0502020204030204" pitchFamily="34" charset="0"/>
              </a:rPr>
              <a:t>kloer</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mee</a:t>
            </a:r>
            <a:r>
              <a:rPr lang="de-DE" sz="1400" i="1" dirty="0">
                <a:latin typeface="Calibri" panose="020F0502020204030204" pitchFamily="34" charset="0"/>
                <a:cs typeface="Calibri" panose="020F0502020204030204" pitchFamily="34" charset="0"/>
              </a:rPr>
              <a:t> ’t </a:t>
            </a:r>
            <a:r>
              <a:rPr lang="de-DE" sz="1400" i="1" dirty="0" err="1">
                <a:latin typeface="Calibri" panose="020F0502020204030204" pitchFamily="34" charset="0"/>
                <a:cs typeface="Calibri" panose="020F0502020204030204" pitchFamily="34" charset="0"/>
              </a:rPr>
              <a:t>ass</a:t>
            </a:r>
            <a:r>
              <a:rPr lang="de-DE" sz="1400" i="1" dirty="0">
                <a:latin typeface="Calibri" panose="020F0502020204030204" pitchFamily="34" charset="0"/>
                <a:cs typeface="Calibri" panose="020F0502020204030204" pitchFamily="34" charset="0"/>
              </a:rPr>
              <a:t> eng </a:t>
            </a:r>
            <a:r>
              <a:rPr lang="de-DE" sz="1400" i="1" dirty="0" err="1">
                <a:latin typeface="Calibri" panose="020F0502020204030204" pitchFamily="34" charset="0"/>
                <a:cs typeface="Calibri" panose="020F0502020204030204" pitchFamily="34" charset="0"/>
              </a:rPr>
              <a:t>extreem</a:t>
            </a:r>
            <a:r>
              <a:rPr lang="de-DE" sz="1400" i="1" dirty="0">
                <a:latin typeface="Calibri" panose="020F0502020204030204" pitchFamily="34" charset="0"/>
                <a:cs typeface="Calibri" panose="020F0502020204030204" pitchFamily="34" charset="0"/>
              </a:rPr>
              <a:t> Hierarchie do. [...] Also et </a:t>
            </a:r>
            <a:r>
              <a:rPr lang="de-DE" sz="1400" i="1" dirty="0" err="1">
                <a:latin typeface="Calibri" panose="020F0502020204030204" pitchFamily="34" charset="0"/>
                <a:cs typeface="Calibri" panose="020F0502020204030204" pitchFamily="34" charset="0"/>
              </a:rPr>
              <a:t>feelt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extreem</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vill</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sou</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Mënschlechkeet</a:t>
            </a:r>
            <a:r>
              <a:rPr lang="de-DE" sz="1400" i="1" dirty="0">
                <a:latin typeface="Calibri" panose="020F0502020204030204" pitchFamily="34" charset="0"/>
                <a:cs typeface="Calibri" panose="020F0502020204030204" pitchFamily="34" charset="0"/>
              </a:rPr>
              <a:t> </a:t>
            </a:r>
            <a:r>
              <a:rPr lang="de-DE" sz="1400" i="1" dirty="0" err="1">
                <a:latin typeface="Calibri" panose="020F0502020204030204" pitchFamily="34" charset="0"/>
                <a:cs typeface="Calibri" panose="020F0502020204030204" pitchFamily="34" charset="0"/>
              </a:rPr>
              <a:t>iergendwéi</a:t>
            </a:r>
            <a:r>
              <a:rPr lang="de-DE" sz="1400" i="1" dirty="0">
                <a:latin typeface="Calibri" panose="020F0502020204030204" pitchFamily="34" charset="0"/>
                <a:cs typeface="Calibri" panose="020F0502020204030204" pitchFamily="34" charset="0"/>
              </a:rPr>
              <a:t>.“ (Sonja, 20 Jahre, 41:26)</a:t>
            </a:r>
          </a:p>
        </p:txBody>
      </p:sp>
    </p:spTree>
    <p:extLst>
      <p:ext uri="{BB962C8B-B14F-4D97-AF65-F5344CB8AC3E}">
        <p14:creationId xmlns:p14="http://schemas.microsoft.com/office/powerpoint/2010/main" val="77789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fld id="{1B04967B-0E26-4366-BCEE-11F907F2F855}" type="slidenum">
              <a:rPr lang="en-GB" smtClean="0"/>
              <a:t>16</a:t>
            </a:fld>
            <a:endParaRPr lang="en-GB"/>
          </a:p>
        </p:txBody>
      </p:sp>
      <p:sp>
        <p:nvSpPr>
          <p:cNvPr id="6" name="Text Placeholder 1">
            <a:extLst>
              <a:ext uri="{FF2B5EF4-FFF2-40B4-BE49-F238E27FC236}">
                <a16:creationId xmlns:a16="http://schemas.microsoft.com/office/drawing/2014/main" id="{85E7F014-D5CD-4D85-818F-E05945D2A01B}"/>
              </a:ext>
            </a:extLst>
          </p:cNvPr>
          <p:cNvSpPr>
            <a:spLocks noGrp="1"/>
          </p:cNvSpPr>
          <p:nvPr>
            <p:ph type="body" sz="quarter" idx="13"/>
          </p:nvPr>
        </p:nvSpPr>
        <p:spPr>
          <a:xfrm>
            <a:off x="496886" y="1800000"/>
            <a:ext cx="7711113" cy="4868863"/>
          </a:xfrm>
        </p:spPr>
        <p:txBody>
          <a:bodyPr/>
          <a:lstStyle/>
          <a:p>
            <a:pPr marL="342900" lvl="1" indent="-342900">
              <a:spcBef>
                <a:spcPts val="2000"/>
              </a:spcBef>
              <a:buClr>
                <a:schemeClr val="accent1"/>
              </a:buClr>
              <a:buFont typeface="Wingdings" panose="05000000000000000000" pitchFamily="2" charset="2"/>
              <a:buChar char="§"/>
            </a:pPr>
            <a:r>
              <a:rPr lang="en-US" sz="2000" b="1" dirty="0" err="1">
                <a:latin typeface="Calibri" panose="020F0502020204030204" pitchFamily="34" charset="0"/>
                <a:cs typeface="Calibri" panose="020F0502020204030204" pitchFamily="34" charset="0"/>
              </a:rPr>
              <a:t>Wohlbefinden</a:t>
            </a:r>
            <a:r>
              <a:rPr lang="en-US" sz="2000" b="1" dirty="0">
                <a:latin typeface="Calibri" panose="020F0502020204030204" pitchFamily="34" charset="0"/>
                <a:cs typeface="Calibri" panose="020F0502020204030204" pitchFamily="34" charset="0"/>
              </a:rPr>
              <a:t> am </a:t>
            </a:r>
            <a:r>
              <a:rPr lang="en-US" sz="2000" b="1" dirty="0" err="1">
                <a:latin typeface="Calibri" panose="020F0502020204030204" pitchFamily="34" charset="0"/>
                <a:cs typeface="Calibri" panose="020F0502020204030204" pitchFamily="34" charset="0"/>
              </a:rPr>
              <a:t>Arbeitsplatz</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wichtig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für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Leistung</a:t>
            </a:r>
            <a:r>
              <a:rPr lang="en-US" sz="2000" dirty="0">
                <a:latin typeface="Calibri" panose="020F0502020204030204" pitchFamily="34" charset="0"/>
                <a:cs typeface="Calibri" panose="020F0502020204030204" pitchFamily="34" charset="0"/>
              </a:rPr>
              <a:t> und die </a:t>
            </a:r>
            <a:r>
              <a:rPr lang="en-US" sz="2000" dirty="0" err="1">
                <a:latin typeface="Calibri" panose="020F0502020204030204" pitchFamily="34" charset="0"/>
                <a:cs typeface="Calibri" panose="020F0502020204030204" pitchFamily="34" charset="0"/>
              </a:rPr>
              <a:t>allgemeine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Lebenszufriedenheit</a:t>
            </a:r>
            <a:endParaRPr lang="en-US" sz="2000" dirty="0">
              <a:latin typeface="Calibri" panose="020F0502020204030204" pitchFamily="34" charset="0"/>
              <a:cs typeface="Calibri" panose="020F0502020204030204" pitchFamily="34" charset="0"/>
            </a:endParaRPr>
          </a:p>
          <a:p>
            <a:pPr marL="571500" lvl="2" indent="-342900">
              <a:spcBef>
                <a:spcPts val="2000"/>
              </a:spcBef>
              <a:buFont typeface="Wingdings" panose="05000000000000000000" pitchFamily="2" charset="2"/>
              <a:buChar char="§"/>
            </a:pPr>
            <a:r>
              <a:rPr lang="de-DE" dirty="0"/>
              <a:t>Beziehung zu Vorgesetzten und Kollegen, Entfaltung von Kompetenzen, Flexibilität</a:t>
            </a:r>
            <a:endParaRPr lang="de-DE"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613DC3B-22CA-4538-A3E3-1B44A4D89C33}"/>
              </a:ext>
            </a:extLst>
          </p:cNvPr>
          <p:cNvSpPr/>
          <p:nvPr/>
        </p:nvSpPr>
        <p:spPr>
          <a:xfrm>
            <a:off x="1080782" y="3772767"/>
            <a:ext cx="2723323" cy="830997"/>
          </a:xfrm>
          <a:prstGeom prst="rect">
            <a:avLst/>
          </a:prstGeom>
        </p:spPr>
        <p:txBody>
          <a:bodyPr wrap="square">
            <a:spAutoFit/>
          </a:bodyPr>
          <a:lstStyle/>
          <a:p>
            <a:pPr>
              <a:buClr>
                <a:schemeClr val="tx1">
                  <a:lumMod val="50000"/>
                  <a:lumOff val="50000"/>
                </a:schemeClr>
              </a:buClr>
            </a:pPr>
            <a:r>
              <a:rPr lang="de-DE" sz="1200" dirty="0">
                <a:latin typeface="Arial" panose="020B0604020202020204" pitchFamily="34" charset="0"/>
              </a:rPr>
              <a:t>„</a:t>
            </a:r>
            <a:r>
              <a:rPr lang="de-DE" sz="1200" dirty="0" err="1">
                <a:latin typeface="Arial" panose="020B0604020202020204" pitchFamily="34" charset="0"/>
              </a:rPr>
              <a:t>Deen</a:t>
            </a:r>
            <a:r>
              <a:rPr lang="de-DE" sz="1200" dirty="0">
                <a:latin typeface="Arial" panose="020B0604020202020204" pitchFamily="34" charset="0"/>
              </a:rPr>
              <a:t> </a:t>
            </a:r>
            <a:r>
              <a:rPr lang="de-DE" sz="1200" dirty="0" err="1">
                <a:latin typeface="Arial" panose="020B0604020202020204" pitchFamily="34" charset="0"/>
              </a:rPr>
              <a:t>ass</a:t>
            </a:r>
            <a:r>
              <a:rPr lang="de-DE" sz="1200" dirty="0">
                <a:latin typeface="Arial" panose="020B0604020202020204" pitchFamily="34" charset="0"/>
              </a:rPr>
              <a:t> ganz fein. Do kann ech </a:t>
            </a:r>
            <a:r>
              <a:rPr lang="de-DE" sz="1200" dirty="0" err="1">
                <a:latin typeface="Arial" panose="020B0604020202020204" pitchFamily="34" charset="0"/>
              </a:rPr>
              <a:t>näischt</a:t>
            </a:r>
            <a:r>
              <a:rPr lang="de-DE" sz="1200" dirty="0">
                <a:latin typeface="Arial" panose="020B0604020202020204" pitchFamily="34" charset="0"/>
              </a:rPr>
              <a:t> </a:t>
            </a:r>
            <a:r>
              <a:rPr lang="de-DE" sz="1200" dirty="0" err="1">
                <a:latin typeface="Arial" panose="020B0604020202020204" pitchFamily="34" charset="0"/>
              </a:rPr>
              <a:t>soen</a:t>
            </a:r>
            <a:r>
              <a:rPr lang="de-DE" sz="1200" dirty="0">
                <a:latin typeface="Arial" panose="020B0604020202020204" pitchFamily="34" charset="0"/>
              </a:rPr>
              <a:t>. </a:t>
            </a:r>
            <a:r>
              <a:rPr lang="de-DE" sz="1200" dirty="0" err="1">
                <a:latin typeface="Arial" panose="020B0604020202020204" pitchFamily="34" charset="0"/>
              </a:rPr>
              <a:t>Deen</a:t>
            </a:r>
            <a:r>
              <a:rPr lang="de-DE" sz="1200" dirty="0">
                <a:latin typeface="Arial" panose="020B0604020202020204" pitchFamily="34" charset="0"/>
              </a:rPr>
              <a:t> </a:t>
            </a:r>
            <a:r>
              <a:rPr lang="de-DE" sz="1200" dirty="0" err="1">
                <a:latin typeface="Arial" panose="020B0604020202020204" pitchFamily="34" charset="0"/>
              </a:rPr>
              <a:t>ass</a:t>
            </a:r>
            <a:r>
              <a:rPr lang="de-DE" sz="1200" dirty="0">
                <a:latin typeface="Arial" panose="020B0604020202020204" pitchFamily="34" charset="0"/>
              </a:rPr>
              <a:t>, </a:t>
            </a:r>
            <a:r>
              <a:rPr lang="de-DE" sz="1200" dirty="0" err="1">
                <a:latin typeface="Arial" panose="020B0604020202020204" pitchFamily="34" charset="0"/>
              </a:rPr>
              <a:t>dee</a:t>
            </a:r>
            <a:r>
              <a:rPr lang="de-DE" sz="1200" dirty="0">
                <a:latin typeface="Arial" panose="020B0604020202020204" pitchFamily="34" charset="0"/>
              </a:rPr>
              <a:t> kuckt, dass et dir </a:t>
            </a:r>
            <a:r>
              <a:rPr lang="de-DE" sz="1200" dirty="0" err="1">
                <a:latin typeface="Arial" panose="020B0604020202020204" pitchFamily="34" charset="0"/>
              </a:rPr>
              <a:t>gutt</a:t>
            </a:r>
            <a:r>
              <a:rPr lang="de-DE" sz="1200" dirty="0">
                <a:latin typeface="Arial" panose="020B0604020202020204" pitchFamily="34" charset="0"/>
              </a:rPr>
              <a:t> </a:t>
            </a:r>
            <a:r>
              <a:rPr lang="de-DE" sz="1200" dirty="0" err="1">
                <a:latin typeface="Arial" panose="020B0604020202020204" pitchFamily="34" charset="0"/>
              </a:rPr>
              <a:t>geet</a:t>
            </a:r>
            <a:r>
              <a:rPr lang="de-DE" sz="1200" dirty="0">
                <a:latin typeface="Arial" panose="020B0604020202020204" pitchFamily="34" charset="0"/>
              </a:rPr>
              <a:t> (…).“</a:t>
            </a:r>
          </a:p>
          <a:p>
            <a:pPr>
              <a:buClr>
                <a:schemeClr val="tx1">
                  <a:lumMod val="50000"/>
                  <a:lumOff val="50000"/>
                </a:schemeClr>
              </a:buClr>
            </a:pPr>
            <a:r>
              <a:rPr lang="de-DE" sz="1200" dirty="0">
                <a:latin typeface="Arial" panose="020B0604020202020204" pitchFamily="34" charset="0"/>
              </a:rPr>
              <a:t>(Ben, 28 Jahre, 48:31)</a:t>
            </a:r>
            <a:endParaRPr lang="en-US" sz="1200" dirty="0">
              <a:latin typeface="Arial" panose="020B0604020202020204" pitchFamily="34" charset="0"/>
            </a:endParaRPr>
          </a:p>
        </p:txBody>
      </p:sp>
      <p:sp>
        <p:nvSpPr>
          <p:cNvPr id="8" name="Rectangle 7">
            <a:extLst>
              <a:ext uri="{FF2B5EF4-FFF2-40B4-BE49-F238E27FC236}">
                <a16:creationId xmlns:a16="http://schemas.microsoft.com/office/drawing/2014/main" id="{65B89D1E-8159-4DFC-BD10-3401DC9348E9}"/>
              </a:ext>
            </a:extLst>
          </p:cNvPr>
          <p:cNvSpPr/>
          <p:nvPr/>
        </p:nvSpPr>
        <p:spPr>
          <a:xfrm>
            <a:off x="4677986" y="3768664"/>
            <a:ext cx="3154048" cy="1200329"/>
          </a:xfrm>
          <a:prstGeom prst="rect">
            <a:avLst/>
          </a:prstGeom>
        </p:spPr>
        <p:txBody>
          <a:bodyPr wrap="square">
            <a:spAutoFit/>
          </a:bodyPr>
          <a:lstStyle/>
          <a:p>
            <a:r>
              <a:rPr lang="de-DE" sz="1200" dirty="0">
                <a:latin typeface="Arial" panose="020B0604020202020204" pitchFamily="34" charset="0"/>
              </a:rPr>
              <a:t>„Well </a:t>
            </a:r>
            <a:r>
              <a:rPr lang="de-DE" sz="1200" dirty="0" err="1">
                <a:latin typeface="Arial" panose="020B0604020202020204" pitchFamily="34" charset="0"/>
              </a:rPr>
              <a:t>dee</a:t>
            </a:r>
            <a:r>
              <a:rPr lang="de-DE" sz="1200" dirty="0">
                <a:latin typeface="Arial" panose="020B0604020202020204" pitchFamily="34" charset="0"/>
              </a:rPr>
              <a:t>, </a:t>
            </a:r>
            <a:r>
              <a:rPr lang="de-DE" sz="1200" dirty="0" err="1">
                <a:latin typeface="Arial" panose="020B0604020202020204" pitchFamily="34" charset="0"/>
              </a:rPr>
              <a:t>wou</a:t>
            </a:r>
            <a:r>
              <a:rPr lang="de-DE" sz="1200" dirty="0">
                <a:latin typeface="Arial" panose="020B0604020202020204" pitchFamily="34" charset="0"/>
              </a:rPr>
              <a:t> ech </a:t>
            </a:r>
            <a:r>
              <a:rPr lang="de-DE" sz="1200" dirty="0" err="1">
                <a:latin typeface="Arial" panose="020B0604020202020204" pitchFamily="34" charset="0"/>
              </a:rPr>
              <a:t>virdrun</a:t>
            </a:r>
            <a:r>
              <a:rPr lang="de-DE" sz="1200" dirty="0">
                <a:latin typeface="Arial" panose="020B0604020202020204" pitchFamily="34" charset="0"/>
              </a:rPr>
              <a:t> hat, et </a:t>
            </a:r>
            <a:r>
              <a:rPr lang="de-DE" sz="1200" dirty="0" err="1">
                <a:latin typeface="Arial" panose="020B0604020202020204" pitchFamily="34" charset="0"/>
              </a:rPr>
              <a:t>huet</a:t>
            </a:r>
            <a:r>
              <a:rPr lang="de-DE" sz="1200" dirty="0">
                <a:latin typeface="Arial" panose="020B0604020202020204" pitchFamily="34" charset="0"/>
              </a:rPr>
              <a:t> </a:t>
            </a:r>
            <a:r>
              <a:rPr lang="de-DE" sz="1200" dirty="0" err="1">
                <a:latin typeface="Arial" panose="020B0604020202020204" pitchFamily="34" charset="0"/>
              </a:rPr>
              <a:t>een</a:t>
            </a:r>
            <a:r>
              <a:rPr lang="de-DE" sz="1200" dirty="0">
                <a:latin typeface="Arial" panose="020B0604020202020204" pitchFamily="34" charset="0"/>
              </a:rPr>
              <a:t> </a:t>
            </a:r>
            <a:r>
              <a:rPr lang="de-DE" sz="1200" dirty="0" err="1">
                <a:latin typeface="Arial" panose="020B0604020202020204" pitchFamily="34" charset="0"/>
              </a:rPr>
              <a:t>Angscht</a:t>
            </a:r>
            <a:r>
              <a:rPr lang="de-DE" sz="1200" dirty="0">
                <a:latin typeface="Arial" panose="020B0604020202020204" pitchFamily="34" charset="0"/>
              </a:rPr>
              <a:t> </a:t>
            </a:r>
            <a:r>
              <a:rPr lang="de-DE" sz="1200" dirty="0" err="1">
                <a:latin typeface="Arial" panose="020B0604020202020204" pitchFamily="34" charset="0"/>
              </a:rPr>
              <a:t>virun</a:t>
            </a:r>
            <a:r>
              <a:rPr lang="de-DE" sz="1200" dirty="0">
                <a:latin typeface="Arial" panose="020B0604020202020204" pitchFamily="34" charset="0"/>
              </a:rPr>
              <a:t> </a:t>
            </a:r>
            <a:r>
              <a:rPr lang="de-DE" sz="1200" dirty="0" err="1">
                <a:latin typeface="Arial" panose="020B0604020202020204" pitchFamily="34" charset="0"/>
              </a:rPr>
              <a:t>där</a:t>
            </a:r>
            <a:r>
              <a:rPr lang="de-DE" sz="1200" dirty="0">
                <a:latin typeface="Arial" panose="020B0604020202020204" pitchFamily="34" charset="0"/>
              </a:rPr>
              <a:t> </a:t>
            </a:r>
            <a:r>
              <a:rPr lang="de-DE" sz="1200" dirty="0" err="1">
                <a:latin typeface="Arial" panose="020B0604020202020204" pitchFamily="34" charset="0"/>
              </a:rPr>
              <a:t>kritt</a:t>
            </a:r>
            <a:r>
              <a:rPr lang="de-DE" sz="1200" dirty="0">
                <a:latin typeface="Arial" panose="020B0604020202020204" pitchFamily="34" charset="0"/>
              </a:rPr>
              <a:t>. Et </a:t>
            </a:r>
            <a:r>
              <a:rPr lang="de-DE" sz="1200" dirty="0" err="1">
                <a:latin typeface="Arial" panose="020B0604020202020204" pitchFamily="34" charset="0"/>
              </a:rPr>
              <a:t>ass</a:t>
            </a:r>
            <a:r>
              <a:rPr lang="de-DE" sz="1200" dirty="0">
                <a:latin typeface="Arial" panose="020B0604020202020204" pitchFamily="34" charset="0"/>
              </a:rPr>
              <a:t> krass. Well déi einfach </a:t>
            </a:r>
            <a:r>
              <a:rPr lang="de-DE" sz="1200" dirty="0" err="1">
                <a:latin typeface="Arial" panose="020B0604020202020204" pitchFamily="34" charset="0"/>
              </a:rPr>
              <a:t>sou</a:t>
            </a:r>
            <a:r>
              <a:rPr lang="de-DE" sz="1200" dirty="0">
                <a:latin typeface="Arial" panose="020B0604020202020204" pitchFamily="34" charset="0"/>
              </a:rPr>
              <a:t> krass </a:t>
            </a:r>
            <a:r>
              <a:rPr lang="de-DE" sz="1200" dirty="0" err="1">
                <a:latin typeface="Arial" panose="020B0604020202020204" pitchFamily="34" charset="0"/>
              </a:rPr>
              <a:t>drop</a:t>
            </a:r>
            <a:r>
              <a:rPr lang="de-DE" sz="1200" dirty="0">
                <a:latin typeface="Arial" panose="020B0604020202020204" pitchFamily="34" charset="0"/>
              </a:rPr>
              <a:t> war. Déi </a:t>
            </a:r>
            <a:r>
              <a:rPr lang="de-DE" sz="1200" dirty="0" err="1">
                <a:latin typeface="Arial" panose="020B0604020202020204" pitchFamily="34" charset="0"/>
              </a:rPr>
              <a:t>huet</a:t>
            </a:r>
            <a:r>
              <a:rPr lang="de-DE" sz="1200" dirty="0">
                <a:latin typeface="Arial" panose="020B0604020202020204" pitchFamily="34" charset="0"/>
              </a:rPr>
              <a:t> </a:t>
            </a:r>
            <a:r>
              <a:rPr lang="de-DE" sz="1200" dirty="0" err="1">
                <a:latin typeface="Arial" panose="020B0604020202020204" pitchFamily="34" charset="0"/>
              </a:rPr>
              <a:t>Saache</a:t>
            </a:r>
            <a:r>
              <a:rPr lang="de-DE" sz="1200" dirty="0">
                <a:latin typeface="Arial" panose="020B0604020202020204" pitchFamily="34" charset="0"/>
              </a:rPr>
              <a:t> </a:t>
            </a:r>
            <a:r>
              <a:rPr lang="de-DE" sz="1200" dirty="0" err="1">
                <a:latin typeface="Arial" panose="020B0604020202020204" pitchFamily="34" charset="0"/>
              </a:rPr>
              <a:t>vun</a:t>
            </a:r>
            <a:r>
              <a:rPr lang="de-DE" sz="1200" dirty="0">
                <a:latin typeface="Arial" panose="020B0604020202020204" pitchFamily="34" charset="0"/>
              </a:rPr>
              <a:t> engem </a:t>
            </a:r>
            <a:r>
              <a:rPr lang="de-DE" sz="1200" dirty="0" err="1">
                <a:latin typeface="Arial" panose="020B0604020202020204" pitchFamily="34" charset="0"/>
              </a:rPr>
              <a:t>verlaangt</a:t>
            </a:r>
            <a:r>
              <a:rPr lang="de-DE" sz="1200" dirty="0">
                <a:latin typeface="Arial" panose="020B0604020202020204" pitchFamily="34" charset="0"/>
              </a:rPr>
              <a:t>, déi einfach </a:t>
            </a:r>
            <a:r>
              <a:rPr lang="de-DE" sz="1200" dirty="0" err="1">
                <a:latin typeface="Arial" panose="020B0604020202020204" pitchFamily="34" charset="0"/>
              </a:rPr>
              <a:t>onméiglech</a:t>
            </a:r>
            <a:r>
              <a:rPr lang="de-DE" sz="1200" dirty="0">
                <a:latin typeface="Arial" panose="020B0604020202020204" pitchFamily="34" charset="0"/>
              </a:rPr>
              <a:t> waren, an déi </a:t>
            </a:r>
            <a:r>
              <a:rPr lang="de-DE" sz="1200" dirty="0" err="1">
                <a:latin typeface="Arial" panose="020B0604020202020204" pitchFamily="34" charset="0"/>
              </a:rPr>
              <a:t>ass</a:t>
            </a:r>
            <a:r>
              <a:rPr lang="de-DE" sz="1200" dirty="0">
                <a:latin typeface="Arial" panose="020B0604020202020204" pitchFamily="34" charset="0"/>
              </a:rPr>
              <a:t> </a:t>
            </a:r>
            <a:r>
              <a:rPr lang="de-DE" sz="1200" dirty="0" err="1">
                <a:latin typeface="Arial" panose="020B0604020202020204" pitchFamily="34" charset="0"/>
              </a:rPr>
              <a:t>zimmlech</a:t>
            </a:r>
            <a:r>
              <a:rPr lang="de-DE" sz="1200" dirty="0">
                <a:latin typeface="Arial" panose="020B0604020202020204" pitchFamily="34" charset="0"/>
              </a:rPr>
              <a:t> schnell ausgeflippt (…).“</a:t>
            </a:r>
          </a:p>
        </p:txBody>
      </p:sp>
      <p:sp>
        <p:nvSpPr>
          <p:cNvPr id="11" name="Title 2">
            <a:extLst>
              <a:ext uri="{FF2B5EF4-FFF2-40B4-BE49-F238E27FC236}">
                <a16:creationId xmlns:a16="http://schemas.microsoft.com/office/drawing/2014/main" id="{8B22690D-436A-40F0-A1FE-37E21535CC38}"/>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r>
              <a:rPr lang="de-DE" dirty="0"/>
              <a:t>Wohlbefinden am Arbeitsplatz</a:t>
            </a:r>
            <a:endParaRPr lang="en-US" dirty="0"/>
          </a:p>
        </p:txBody>
      </p:sp>
    </p:spTree>
    <p:extLst>
      <p:ext uri="{BB962C8B-B14F-4D97-AF65-F5344CB8AC3E}">
        <p14:creationId xmlns:p14="http://schemas.microsoft.com/office/powerpoint/2010/main" val="236931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E9E33-F369-432B-AFC1-1CAAB5C0821A}"/>
              </a:ext>
            </a:extLst>
          </p:cNvPr>
          <p:cNvSpPr>
            <a:spLocks noGrp="1"/>
          </p:cNvSpPr>
          <p:nvPr>
            <p:ph type="title"/>
          </p:nvPr>
        </p:nvSpPr>
        <p:spPr/>
        <p:txBody>
          <a:bodyPr/>
          <a:lstStyle/>
          <a:p>
            <a:endParaRPr lang="de-DE"/>
          </a:p>
        </p:txBody>
      </p:sp>
      <p:sp>
        <p:nvSpPr>
          <p:cNvPr id="4" name="Slide Number Placeholder 3">
            <a:extLst>
              <a:ext uri="{FF2B5EF4-FFF2-40B4-BE49-F238E27FC236}">
                <a16:creationId xmlns:a16="http://schemas.microsoft.com/office/drawing/2014/main" id="{2304E9DB-78A7-4640-9FC1-B2BEA3248480}"/>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Text Placeholder 1">
            <a:extLst>
              <a:ext uri="{FF2B5EF4-FFF2-40B4-BE49-F238E27FC236}">
                <a16:creationId xmlns:a16="http://schemas.microsoft.com/office/drawing/2014/main" id="{B3DBC7F8-D7E9-48E9-87A2-5217D4273559}"/>
              </a:ext>
            </a:extLst>
          </p:cNvPr>
          <p:cNvSpPr>
            <a:spLocks noGrp="1"/>
          </p:cNvSpPr>
          <p:nvPr>
            <p:ph type="body" sz="quarter" idx="13"/>
          </p:nvPr>
        </p:nvSpPr>
        <p:spPr>
          <a:xfrm>
            <a:off x="387160" y="1946529"/>
            <a:ext cx="8135937" cy="4868863"/>
          </a:xfrm>
        </p:spPr>
        <p:txBody>
          <a:bodyPr/>
          <a:lstStyle/>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Wieso ist das Thema so relevant?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Studien und Datengrundlage</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Transition, Wohlbefinden und Gesundheit</a:t>
            </a:r>
          </a:p>
          <a:p>
            <a:pPr marL="457200" indent="-457200">
              <a:buFont typeface="+mj-lt"/>
              <a:buAutoNum type="arabicPeriod"/>
            </a:pPr>
            <a:r>
              <a:rPr lang="de-DE" sz="2400" dirty="0">
                <a:solidFill>
                  <a:schemeClr val="tx2"/>
                </a:solidFill>
                <a:latin typeface="Calibri" panose="020F0502020204030204" pitchFamily="34" charset="0"/>
                <a:cs typeface="Calibri" panose="020F0502020204030204" pitchFamily="34" charset="0"/>
              </a:rPr>
              <a:t>Trends und Entwicklungen in Schule und Arbeitsmarkt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Problematische Transitionen: Maßgebliche Faktoren</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Fazit</a:t>
            </a:r>
          </a:p>
        </p:txBody>
      </p:sp>
    </p:spTree>
    <p:extLst>
      <p:ext uri="{BB962C8B-B14F-4D97-AF65-F5344CB8AC3E}">
        <p14:creationId xmlns:p14="http://schemas.microsoft.com/office/powerpoint/2010/main" val="313011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2">
            <a:extLst>
              <a:ext uri="{FF2B5EF4-FFF2-40B4-BE49-F238E27FC236}">
                <a16:creationId xmlns:a16="http://schemas.microsoft.com/office/drawing/2014/main" id="{C4BE0646-312D-4294-88D5-2C9191D74015}"/>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r>
              <a:rPr lang="de-DE" dirty="0"/>
              <a:t>Ungleichheit und Selektion im luxemburgischen Schulsystem </a:t>
            </a:r>
            <a:endParaRPr lang="en-US" dirty="0"/>
          </a:p>
        </p:txBody>
      </p:sp>
      <p:sp>
        <p:nvSpPr>
          <p:cNvPr id="2" name="Rectangle 1">
            <a:extLst>
              <a:ext uri="{FF2B5EF4-FFF2-40B4-BE49-F238E27FC236}">
                <a16:creationId xmlns:a16="http://schemas.microsoft.com/office/drawing/2014/main" id="{1337FA30-A5B9-4591-B0A4-2259EAE22765}"/>
              </a:ext>
            </a:extLst>
          </p:cNvPr>
          <p:cNvSpPr/>
          <p:nvPr/>
        </p:nvSpPr>
        <p:spPr>
          <a:xfrm>
            <a:off x="360000" y="1539232"/>
            <a:ext cx="8802255" cy="5078313"/>
          </a:xfrm>
          <a:prstGeom prst="rect">
            <a:avLst/>
          </a:prstGeom>
        </p:spPr>
        <p:txBody>
          <a:bodyPr wrap="square">
            <a:spAutoFit/>
          </a:bodyPr>
          <a:lstStyle/>
          <a:p>
            <a:pPr lvl="0" defTabSz="914400" eaLnBrk="0" fontAlgn="base" hangingPunct="0">
              <a:spcBef>
                <a:spcPct val="20000"/>
              </a:spcBef>
              <a:spcAft>
                <a:spcPct val="0"/>
              </a:spcAft>
            </a:pPr>
            <a:r>
              <a:rPr lang="de-DE" sz="2000" b="1" dirty="0">
                <a:solidFill>
                  <a:schemeClr val="tx1">
                    <a:lumMod val="65000"/>
                    <a:lumOff val="35000"/>
                  </a:schemeClr>
                </a:solidFill>
                <a:latin typeface="Calibri" panose="020F0502020204030204" pitchFamily="34" charset="0"/>
                <a:cs typeface="Calibri" panose="020F0502020204030204" pitchFamily="34" charset="0"/>
              </a:rPr>
              <a:t>Ungleich verteilte Bildungschancen </a:t>
            </a:r>
          </a:p>
          <a:p>
            <a:pPr marL="342900" lvl="0" indent="-342900" defTabSz="914400" eaLnBrk="0" fontAlgn="base" hangingPunct="0">
              <a:spcBef>
                <a:spcPct val="20000"/>
              </a:spcBef>
              <a:spcAft>
                <a:spcPct val="0"/>
              </a:spcAft>
              <a:buFontTx/>
              <a:buChar char="•"/>
            </a:pP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2019/2020 wurden von den Jugendlichen mit niedrigem SES 16% im ESC platziert,  von den Jugendlichen  mit hohem SES 72%  </a:t>
            </a:r>
            <a:r>
              <a:rPr lang="de-DE"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a:t>
            </a:r>
            <a:r>
              <a:rPr lang="de-DE"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Hadjar</a:t>
            </a:r>
            <a:r>
              <a:rPr lang="de-DE"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 &amp; Backes, 2021)</a:t>
            </a: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 </a:t>
            </a:r>
          </a:p>
          <a:p>
            <a:pPr marL="342900" lvl="0" indent="-342900" defTabSz="914400" eaLnBrk="0" fontAlgn="base" hangingPunct="0">
              <a:spcBef>
                <a:spcPct val="20000"/>
              </a:spcBef>
              <a:spcAft>
                <a:spcPct val="0"/>
              </a:spcAft>
              <a:buFontTx/>
              <a:buChar char="•"/>
            </a:pP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Enger Zusammenhang des SES mit Leistungen in Mathematik und Naturwissenschaften. Er sagte 19 % der  Variation in den Mathematikleistungen bei PISA 2018 voraus (14% OECD-Länder) und 21% der Variation in den naturwissenschaftlichen Leistungen (OECD-Durchschnitt von 13 %) </a:t>
            </a:r>
            <a:r>
              <a:rPr lang="de-DE"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a:t>
            </a:r>
            <a:r>
              <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https://</a:t>
            </a:r>
            <a:r>
              <a:rPr lang="en-US" sz="1600"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www.oecd.org</a:t>
            </a:r>
            <a:r>
              <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1600"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pisa</a:t>
            </a:r>
            <a:r>
              <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/publications/</a:t>
            </a:r>
            <a:r>
              <a:rPr lang="en-US" sz="1600"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PISA2018_CNT_LUX.pdf</a:t>
            </a:r>
            <a:r>
              <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a:t>
            </a:r>
          </a:p>
          <a:p>
            <a:pPr marL="342900" lvl="0" indent="-342900" defTabSz="914400" eaLnBrk="0" fontAlgn="base" hangingPunct="0">
              <a:spcBef>
                <a:spcPct val="20000"/>
              </a:spcBef>
              <a:spcAft>
                <a:spcPct val="0"/>
              </a:spcAft>
              <a:buFontTx/>
              <a:buChar char="•"/>
            </a:pP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Weltweit gibt Luxemburg laut OECD (2018) den höchsten Betrag für Ausbildung aus</a:t>
            </a:r>
          </a:p>
          <a:p>
            <a:pPr defTabSz="914400" eaLnBrk="0" fontAlgn="base" hangingPunct="0">
              <a:spcBef>
                <a:spcPct val="20000"/>
              </a:spcBef>
              <a:spcAft>
                <a:spcPct val="0"/>
              </a:spcAft>
            </a:pPr>
            <a:r>
              <a:rPr lang="de-DE" sz="2000" b="1" dirty="0">
                <a:solidFill>
                  <a:schemeClr val="tx1">
                    <a:lumMod val="65000"/>
                    <a:lumOff val="35000"/>
                  </a:schemeClr>
                </a:solidFill>
                <a:latin typeface="Calibri" panose="020F0502020204030204" pitchFamily="34" charset="0"/>
                <a:cs typeface="Calibri" panose="020F0502020204030204" pitchFamily="34" charset="0"/>
              </a:rPr>
              <a:t>Frühe Selektion im Schulsystem</a:t>
            </a:r>
          </a:p>
          <a:p>
            <a:pPr marL="342900" lvl="0" indent="-342900" defTabSz="914400" eaLnBrk="0" fontAlgn="base" hangingPunct="0">
              <a:spcBef>
                <a:spcPct val="20000"/>
              </a:spcBef>
              <a:spcAft>
                <a:spcPct val="0"/>
              </a:spcAft>
              <a:buFontTx/>
              <a:buChar char="•"/>
            </a:pP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Übergangsempfehlung stark beeinflusst von SES und sprachlichem Hintergrund. Der ab dem Schuljahr 2017/2018 geänderte Orientierungsmodus mit der frühen Mitsprache der Eltern zeigt kaum Wirkung </a:t>
            </a:r>
            <a:r>
              <a:rPr lang="de-DE"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a:t>
            </a:r>
            <a:r>
              <a:rPr lang="de-DE" sz="1600"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Hadjar</a:t>
            </a:r>
            <a:r>
              <a:rPr lang="de-DE"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 &amp; Backes, 2021)</a:t>
            </a: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a:t>
            </a:r>
          </a:p>
          <a:p>
            <a:pPr marL="342900" lvl="0" indent="-342900" defTabSz="914400" eaLnBrk="0" fontAlgn="base" hangingPunct="0">
              <a:spcBef>
                <a:spcPct val="20000"/>
              </a:spcBef>
              <a:spcAft>
                <a:spcPct val="0"/>
              </a:spcAft>
              <a:buFontTx/>
              <a:buChar char="•"/>
            </a:pP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Geringe Aufwärtsmobilität im Sekundarschulsystem</a:t>
            </a:r>
            <a:endParaRPr lang="en-US"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endParaRPr>
          </a:p>
        </p:txBody>
      </p:sp>
    </p:spTree>
    <p:extLst>
      <p:ext uri="{BB962C8B-B14F-4D97-AF65-F5344CB8AC3E}">
        <p14:creationId xmlns:p14="http://schemas.microsoft.com/office/powerpoint/2010/main" val="1657525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2">
            <a:extLst>
              <a:ext uri="{FF2B5EF4-FFF2-40B4-BE49-F238E27FC236}">
                <a16:creationId xmlns:a16="http://schemas.microsoft.com/office/drawing/2014/main" id="{C4BE0646-312D-4294-88D5-2C9191D74015}"/>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Berufserwartungen – Berufswahl – Elternbeteiligung</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2" name="Rectangle 1">
            <a:extLst>
              <a:ext uri="{FF2B5EF4-FFF2-40B4-BE49-F238E27FC236}">
                <a16:creationId xmlns:a16="http://schemas.microsoft.com/office/drawing/2014/main" id="{1337FA30-A5B9-4591-B0A4-2259EAE22765}"/>
              </a:ext>
            </a:extLst>
          </p:cNvPr>
          <p:cNvSpPr/>
          <p:nvPr/>
        </p:nvSpPr>
        <p:spPr>
          <a:xfrm>
            <a:off x="312305" y="1539232"/>
            <a:ext cx="8802255" cy="5127558"/>
          </a:xfrm>
          <a:prstGeom prst="rect">
            <a:avLst/>
          </a:prstGeom>
        </p:spPr>
        <p:txBody>
          <a:bodyPr wrap="square">
            <a:spAutoFit/>
          </a:bodyPr>
          <a:lstStyle/>
          <a:p>
            <a:pPr marL="342900" lvl="0" indent="-342900" algn="just" defTabSz="914400" eaLnBrk="0" fontAlgn="base" hangingPunct="0">
              <a:spcBef>
                <a:spcPct val="20000"/>
              </a:spcBef>
              <a:spcAft>
                <a:spcPct val="0"/>
              </a:spcAft>
              <a:buFont typeface="Arial" panose="020B0604020202020204" pitchFamily="34" charset="0"/>
              <a:buChar char="•"/>
            </a:pP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Die Berufserwartungen der leistungsstärksten 15-jährigen Schüler spiegeln starke </a:t>
            </a:r>
            <a:r>
              <a:rPr lang="de-DE" sz="2000" b="1"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Geschlechterstereotypen</a:t>
            </a: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 wider. Unter den leistungsstarken Schülern in Mathematik und Naturwissenschaften erwartet einer von vier Jungen in Luxemburg, dass er im Alter von 30 Jahren als </a:t>
            </a:r>
            <a:r>
              <a:rPr lang="de-DE" sz="2000" b="1"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Ingenieur oder Naturwissenschaftler </a:t>
            </a: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arbeiten wird, während nur etwa eines von sieben Mädchen dies erwartet.</a:t>
            </a:r>
          </a:p>
          <a:p>
            <a:pPr marL="342900" lvl="0" indent="-342900" algn="just" defTabSz="914400" eaLnBrk="0" fontAlgn="base" hangingPunct="0">
              <a:spcBef>
                <a:spcPct val="20000"/>
              </a:spcBef>
              <a:spcAft>
                <a:spcPct val="0"/>
              </a:spcAft>
              <a:buFontTx/>
              <a:buChar char="•"/>
            </a:pP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Eines von vier leistungsstarken Mädchen in Luxemburg erwartet, in </a:t>
            </a:r>
            <a:r>
              <a:rPr lang="de-DE" sz="2000" b="1"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gesundheitsbezogenen Berufen </a:t>
            </a: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zu arbeiten, aber nur einer von zehn leistungsstarken Jungen. Nur 8 % der Jungen und 1 % der Mädchen in Luxemburg erwarten, in IKT-bezogenen Berufen zu arbeiten.</a:t>
            </a:r>
          </a:p>
          <a:p>
            <a:pPr marL="342900" lvl="0" indent="-342900" algn="just" defTabSz="914400" eaLnBrk="0" fontAlgn="base" hangingPunct="0">
              <a:spcBef>
                <a:spcPct val="20000"/>
              </a:spcBef>
              <a:spcAft>
                <a:spcPct val="0"/>
              </a:spcAft>
              <a:buFontTx/>
              <a:buChar char="•"/>
            </a:pPr>
            <a:r>
              <a:rPr lang="de-DE" sz="2000" b="1"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38 % der Eltern </a:t>
            </a: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sprechen über die Fortschritte ihres Kindes mit einem Lehrer (OECD-Durchschnitt:41%), nur 6% der Eltern sind an der lokalen Schulverwaltung</a:t>
            </a:r>
            <a:r>
              <a:rPr lang="de-DE" sz="2000" b="1"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 beteiligt </a:t>
            </a:r>
            <a:r>
              <a:rPr lang="de-DE" sz="20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rPr>
              <a:t>(OECD-Durchschnitt:17%). Genannte Gründe: z.B. die Notwendigkeit zu arbeiten (28%) und nicht passende Besprechungszeiten (29%). </a:t>
            </a:r>
          </a:p>
          <a:p>
            <a:pPr marL="360363" lvl="0" defTabSz="914400" eaLnBrk="0" fontAlgn="base" hangingPunct="0">
              <a:spcBef>
                <a:spcPct val="20000"/>
              </a:spcBef>
              <a:spcAft>
                <a:spcPct val="0"/>
              </a:spcAft>
            </a:pPr>
            <a:r>
              <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https://</a:t>
            </a:r>
            <a:r>
              <a:rPr lang="en-US" sz="1600"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www.oecd.org</a:t>
            </a:r>
            <a:r>
              <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a:t>
            </a:r>
            <a:r>
              <a:rPr lang="en-US" sz="1600"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pisa</a:t>
            </a:r>
            <a:r>
              <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/publications/</a:t>
            </a:r>
            <a:r>
              <a:rPr lang="en-US" sz="1600" kern="0" dirty="0" err="1">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hlinkClick r:id="rId3">
                  <a:extLst>
                    <a:ext uri="{A12FA001-AC4F-418D-AE19-62706E023703}">
                      <ahyp:hlinkClr xmlns:ahyp="http://schemas.microsoft.com/office/drawing/2018/hyperlinkcolor" val="tx"/>
                    </a:ext>
                  </a:extLst>
                </a:hlinkClick>
              </a:rPr>
              <a:t>PISA2018_CNT_LUX.pdf</a:t>
            </a:r>
            <a:endParaRPr lang="en-US" sz="1600" kern="0" dirty="0">
              <a:solidFill>
                <a:schemeClr val="tx1">
                  <a:lumMod val="65000"/>
                  <a:lumOff val="35000"/>
                </a:schemeClr>
              </a:solidFill>
              <a:latin typeface="Calibri" panose="020F0502020204030204" pitchFamily="34" charset="0"/>
              <a:ea typeface="ＭＳ Ｐゴシック" pitchFamily="-44" charset="-128"/>
              <a:cs typeface="Calibri" panose="020F0502020204030204" pitchFamily="34" charset="0"/>
            </a:endParaRPr>
          </a:p>
        </p:txBody>
      </p:sp>
    </p:spTree>
    <p:extLst>
      <p:ext uri="{BB962C8B-B14F-4D97-AF65-F5344CB8AC3E}">
        <p14:creationId xmlns:p14="http://schemas.microsoft.com/office/powerpoint/2010/main" val="199503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1B04967B-0E26-4366-BCEE-11F907F2F855}" type="slidenum">
              <a:rPr lang="en-GB" smtClean="0"/>
              <a:t>2</a:t>
            </a:fld>
            <a:endParaRPr lang="en-GB"/>
          </a:p>
        </p:txBody>
      </p:sp>
      <p:sp>
        <p:nvSpPr>
          <p:cNvPr id="5" name="Text Placeholder 6"/>
          <p:cNvSpPr>
            <a:spLocks noGrp="1"/>
          </p:cNvSpPr>
          <p:nvPr>
            <p:ph type="body" sz="quarter" idx="13"/>
          </p:nvPr>
        </p:nvSpPr>
        <p:spPr>
          <a:xfrm>
            <a:off x="628650" y="1650761"/>
            <a:ext cx="8131556" cy="5070714"/>
          </a:xfrm>
        </p:spPr>
        <p:txBody>
          <a:bodyPr anchor="ctr"/>
          <a:lstStyle/>
          <a:p>
            <a:pPr marL="0" indent="0">
              <a:lnSpc>
                <a:spcPct val="107000"/>
              </a:lnSpc>
              <a:spcAft>
                <a:spcPts val="0"/>
              </a:spcAft>
              <a:buNone/>
            </a:pPr>
            <a:r>
              <a:rPr lang="de-DE" sz="3200" b="1" dirty="0">
                <a:latin typeface="Calibri" panose="020F0502020204030204" pitchFamily="34" charset="0"/>
                <a:ea typeface="Calibri" panose="020F0502020204030204" pitchFamily="34" charset="0"/>
                <a:cs typeface="Times New Roman" panose="02020603050405020304" pitchFamily="18" charset="0"/>
              </a:rPr>
              <a:t>Übergänge in die Arbeitswelt</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a:spcBef>
                <a:spcPts val="0"/>
              </a:spcBef>
              <a:buClrTx/>
              <a:buSzTx/>
              <a:buNone/>
            </a:pPr>
            <a:r>
              <a:rPr lang="de-DE" sz="2800" dirty="0">
                <a:latin typeface="Calibri" panose="020F0502020204030204" pitchFamily="34" charset="0"/>
                <a:cs typeface="Calibri" panose="020F0502020204030204" pitchFamily="34" charset="0"/>
              </a:rPr>
              <a:t>Ziele – Herausforderungen – Unterstützung</a:t>
            </a:r>
          </a:p>
          <a:p>
            <a:pPr marL="0" indent="0">
              <a:spcBef>
                <a:spcPts val="600"/>
              </a:spcBef>
              <a:buNone/>
            </a:pPr>
            <a:endParaRPr lang="de-DE" sz="2800" dirty="0">
              <a:latin typeface="Calibri" panose="020F0502020204030204" pitchFamily="34" charset="0"/>
              <a:cs typeface="Calibri" panose="020F0502020204030204" pitchFamily="34" charset="0"/>
            </a:endParaRPr>
          </a:p>
          <a:p>
            <a:pPr marL="0" indent="0">
              <a:spcBef>
                <a:spcPts val="600"/>
              </a:spcBef>
              <a:buNone/>
            </a:pPr>
            <a:r>
              <a:rPr lang="de-DE" sz="2400" dirty="0">
                <a:latin typeface="Calibri" panose="020F0502020204030204" pitchFamily="34" charset="0"/>
                <a:cs typeface="Calibri" panose="020F0502020204030204" pitchFamily="34" charset="0"/>
              </a:rPr>
              <a:t>Empirische Befunde der luxemburgischen Jugendforschung</a:t>
            </a:r>
          </a:p>
          <a:p>
            <a:pPr marL="0" indent="0">
              <a:spcBef>
                <a:spcPts val="600"/>
              </a:spcBef>
              <a:buNone/>
            </a:pPr>
            <a:endParaRPr lang="de-DE" sz="1400" dirty="0">
              <a:latin typeface="Calibri" panose="020F0502020204030204" pitchFamily="34" charset="0"/>
              <a:cs typeface="Calibri" panose="020F0502020204030204" pitchFamily="34" charset="0"/>
            </a:endParaRPr>
          </a:p>
          <a:p>
            <a:pPr marL="0" indent="0">
              <a:spcBef>
                <a:spcPts val="600"/>
              </a:spcBef>
              <a:buNone/>
            </a:pPr>
            <a:endParaRPr lang="de-DE" sz="1400" dirty="0">
              <a:latin typeface="Calibri" panose="020F0502020204030204" pitchFamily="34" charset="0"/>
              <a:cs typeface="Calibri" panose="020F0502020204030204" pitchFamily="34" charset="0"/>
            </a:endParaRPr>
          </a:p>
          <a:p>
            <a:pPr marL="0" indent="0">
              <a:spcBef>
                <a:spcPts val="600"/>
              </a:spcBef>
              <a:buNone/>
            </a:pPr>
            <a:r>
              <a:rPr lang="en-US" sz="1800" dirty="0">
                <a:latin typeface="Calibri" panose="020F0502020204030204" pitchFamily="34" charset="0"/>
                <a:cs typeface="Calibri" panose="020F0502020204030204" pitchFamily="34" charset="0"/>
              </a:rPr>
              <a:t>Centre for Childhood and Youth Research (CCY) </a:t>
            </a:r>
          </a:p>
          <a:p>
            <a:pPr marL="0" indent="0">
              <a:spcBef>
                <a:spcPts val="600"/>
              </a:spcBef>
              <a:buNone/>
            </a:pPr>
            <a:r>
              <a:rPr lang="en-US" sz="1800" dirty="0">
                <a:latin typeface="Calibri" panose="020F0502020204030204" pitchFamily="34" charset="0"/>
                <a:cs typeface="Calibri" panose="020F0502020204030204" pitchFamily="34" charset="0"/>
              </a:rPr>
              <a:t>Department of Social Sciences</a:t>
            </a:r>
          </a:p>
          <a:p>
            <a:pPr marL="0" indent="0">
              <a:spcBef>
                <a:spcPts val="600"/>
              </a:spcBef>
              <a:buNone/>
            </a:pPr>
            <a:r>
              <a:rPr lang="en-US" sz="1800" dirty="0">
                <a:latin typeface="Calibri" panose="020F0502020204030204" pitchFamily="34" charset="0"/>
                <a:cs typeface="Calibri" panose="020F0502020204030204" pitchFamily="34" charset="0"/>
              </a:rPr>
              <a:t>Universität Luxemburg</a:t>
            </a:r>
          </a:p>
          <a:p>
            <a:pPr marL="0" indent="0">
              <a:spcBef>
                <a:spcPts val="600"/>
              </a:spcBef>
              <a:buNone/>
            </a:pPr>
            <a:endParaRPr lang="de-DE" sz="1800" dirty="0">
              <a:latin typeface="Calibri" panose="020F0502020204030204" pitchFamily="34" charset="0"/>
              <a:cs typeface="Calibri" panose="020F0502020204030204" pitchFamily="34" charset="0"/>
            </a:endParaRPr>
          </a:p>
          <a:p>
            <a:pPr marL="0" indent="0">
              <a:spcBef>
                <a:spcPts val="600"/>
              </a:spcBef>
              <a:buNone/>
            </a:pPr>
            <a:r>
              <a:rPr lang="de-DE" sz="1800" dirty="0">
                <a:latin typeface="Calibri" panose="020F0502020204030204" pitchFamily="34" charset="0"/>
                <a:cs typeface="Calibri" panose="020F0502020204030204" pitchFamily="34" charset="0"/>
              </a:rPr>
              <a:t>Dr. Anette Schumacher, Andreas Heinen, Prof. Dr. Robin Samuel</a:t>
            </a:r>
          </a:p>
          <a:p>
            <a:pPr marL="0" indent="0">
              <a:spcBef>
                <a:spcPts val="600"/>
              </a:spcBef>
              <a:buNone/>
            </a:pPr>
            <a:endParaRPr lang="en-US" dirty="0"/>
          </a:p>
        </p:txBody>
      </p:sp>
      <p:sp>
        <p:nvSpPr>
          <p:cNvPr id="8" name="Titre 7">
            <a:extLst>
              <a:ext uri="{FF2B5EF4-FFF2-40B4-BE49-F238E27FC236}">
                <a16:creationId xmlns:a16="http://schemas.microsoft.com/office/drawing/2014/main" id="{EE74AC2B-471E-43E3-BE04-13D9B8241BB4}"/>
              </a:ext>
            </a:extLst>
          </p:cNvPr>
          <p:cNvSpPr>
            <a:spLocks noGrp="1"/>
          </p:cNvSpPr>
          <p:nvPr>
            <p:ph type="title"/>
          </p:nvPr>
        </p:nvSpPr>
        <p:spPr/>
        <p:txBody>
          <a:bodyPr/>
          <a:lstStyle/>
          <a:p>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Title 2">
            <a:extLst>
              <a:ext uri="{FF2B5EF4-FFF2-40B4-BE49-F238E27FC236}">
                <a16:creationId xmlns:a16="http://schemas.microsoft.com/office/drawing/2014/main" id="{AD4A2498-349E-465B-84D9-7296EEE5FF71}"/>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 Entwicklung der Jugendarbeitslosigkeit</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5" name="TextBox 4">
            <a:extLst>
              <a:ext uri="{FF2B5EF4-FFF2-40B4-BE49-F238E27FC236}">
                <a16:creationId xmlns:a16="http://schemas.microsoft.com/office/drawing/2014/main" id="{AAD5AEF7-6CCA-4A0F-B875-ADF2CCC0C75D}"/>
              </a:ext>
            </a:extLst>
          </p:cNvPr>
          <p:cNvSpPr txBox="1"/>
          <p:nvPr/>
        </p:nvSpPr>
        <p:spPr>
          <a:xfrm>
            <a:off x="292556" y="6408107"/>
            <a:ext cx="308494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err="1">
                <a:ln>
                  <a:noFill/>
                </a:ln>
                <a:solidFill>
                  <a:srgbClr val="000000"/>
                </a:solidFill>
                <a:effectLst/>
                <a:uLnTx/>
                <a:uFillTx/>
              </a:rPr>
              <a:t>Eurostat</a:t>
            </a:r>
            <a:r>
              <a:rPr kumimoji="0" lang="de-DE" sz="1100" b="0" i="0" u="none" strike="noStrike" kern="0" cap="none" spc="0" normalizeH="0" baseline="0" noProof="0" dirty="0">
                <a:ln>
                  <a:noFill/>
                </a:ln>
                <a:solidFill>
                  <a:srgbClr val="000000"/>
                </a:solidFill>
                <a:effectLst/>
                <a:uLnTx/>
                <a:uFillTx/>
              </a:rPr>
              <a:t>, 2022, </a:t>
            </a:r>
            <a:r>
              <a:rPr kumimoji="0" lang="de-DE" sz="1100" b="0" i="0" u="none" strike="noStrike" kern="0" cap="none" spc="0" normalizeH="0" baseline="0" noProof="0" dirty="0" err="1">
                <a:ln>
                  <a:noFill/>
                </a:ln>
                <a:solidFill>
                  <a:srgbClr val="000000"/>
                </a:solidFill>
                <a:effectLst/>
                <a:uLnTx/>
                <a:uFillTx/>
              </a:rPr>
              <a:t>une_rt_a</a:t>
            </a:r>
            <a:endParaRPr kumimoji="0" lang="en-US" sz="1100" b="0" i="0" u="none" strike="noStrike" kern="0" cap="none" spc="0" normalizeH="0" baseline="0" noProof="0" dirty="0">
              <a:ln>
                <a:noFill/>
              </a:ln>
              <a:solidFill>
                <a:srgbClr val="000000"/>
              </a:solidFill>
              <a:effectLst/>
              <a:uLnTx/>
              <a:uFillTx/>
            </a:endParaRPr>
          </a:p>
        </p:txBody>
      </p:sp>
      <p:pic>
        <p:nvPicPr>
          <p:cNvPr id="6" name="Picture 5">
            <a:extLst>
              <a:ext uri="{FF2B5EF4-FFF2-40B4-BE49-F238E27FC236}">
                <a16:creationId xmlns:a16="http://schemas.microsoft.com/office/drawing/2014/main" id="{3EB62E47-0EE6-4C4D-9780-5730B59893F3}"/>
              </a:ext>
            </a:extLst>
          </p:cNvPr>
          <p:cNvPicPr>
            <a:picLocks noChangeAspect="1"/>
          </p:cNvPicPr>
          <p:nvPr/>
        </p:nvPicPr>
        <p:blipFill>
          <a:blip r:embed="rId3"/>
          <a:stretch>
            <a:fillRect/>
          </a:stretch>
        </p:blipFill>
        <p:spPr>
          <a:xfrm>
            <a:off x="191644" y="1570311"/>
            <a:ext cx="8760711" cy="4523624"/>
          </a:xfrm>
          <a:prstGeom prst="rect">
            <a:avLst/>
          </a:prstGeom>
        </p:spPr>
      </p:pic>
    </p:spTree>
    <p:extLst>
      <p:ext uri="{BB962C8B-B14F-4D97-AF65-F5344CB8AC3E}">
        <p14:creationId xmlns:p14="http://schemas.microsoft.com/office/powerpoint/2010/main" val="265498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Title 2">
            <a:extLst>
              <a:ext uri="{FF2B5EF4-FFF2-40B4-BE49-F238E27FC236}">
                <a16:creationId xmlns:a16="http://schemas.microsoft.com/office/drawing/2014/main" id="{DE23F6D0-6E16-4C03-B624-28DADD3D92BC}"/>
              </a:ext>
            </a:extLst>
          </p:cNvPr>
          <p:cNvSpPr txBox="1">
            <a:spLocks/>
          </p:cNvSpPr>
          <p:nvPr/>
        </p:nvSpPr>
        <p:spPr>
          <a:xfrm>
            <a:off x="360000" y="252000"/>
            <a:ext cx="795809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Erwerbstätigenquote nach Bildungsabschluss 2011/2022 (in%)</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5" name="TextBox 4">
            <a:extLst>
              <a:ext uri="{FF2B5EF4-FFF2-40B4-BE49-F238E27FC236}">
                <a16:creationId xmlns:a16="http://schemas.microsoft.com/office/drawing/2014/main" id="{C480E697-CCED-4D94-9720-42E3DF8A2593}"/>
              </a:ext>
            </a:extLst>
          </p:cNvPr>
          <p:cNvSpPr txBox="1"/>
          <p:nvPr/>
        </p:nvSpPr>
        <p:spPr>
          <a:xfrm>
            <a:off x="223283" y="6243782"/>
            <a:ext cx="187498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srgbClr val="000000"/>
                </a:solidFill>
                <a:effectLst/>
                <a:uLnTx/>
                <a:uFillTx/>
                <a:latin typeface="Arial"/>
                <a:ea typeface="+mn-ea"/>
                <a:cs typeface="+mn-cs"/>
              </a:rPr>
              <a:t>Eurostat</a:t>
            </a:r>
            <a:r>
              <a:rPr kumimoji="0" lang="de-DE" sz="1100" b="0" i="0" u="none" strike="noStrike" kern="1200" cap="none" spc="0" normalizeH="0" baseline="0" noProof="0" dirty="0">
                <a:ln>
                  <a:noFill/>
                </a:ln>
                <a:solidFill>
                  <a:srgbClr val="000000"/>
                </a:solidFill>
                <a:effectLst/>
                <a:uLnTx/>
                <a:uFillTx/>
                <a:latin typeface="Arial"/>
                <a:ea typeface="+mn-ea"/>
                <a:cs typeface="+mn-cs"/>
              </a:rPr>
              <a:t>, 2022</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3C9E2ACC-4D94-4F87-8B60-DFB94D534596}"/>
              </a:ext>
            </a:extLst>
          </p:cNvPr>
          <p:cNvPicPr>
            <a:picLocks noChangeAspect="1"/>
          </p:cNvPicPr>
          <p:nvPr/>
        </p:nvPicPr>
        <p:blipFill>
          <a:blip r:embed="rId3"/>
          <a:stretch>
            <a:fillRect/>
          </a:stretch>
        </p:blipFill>
        <p:spPr>
          <a:xfrm>
            <a:off x="223283" y="1534228"/>
            <a:ext cx="8920717" cy="4822122"/>
          </a:xfrm>
          <a:prstGeom prst="rect">
            <a:avLst/>
          </a:prstGeom>
        </p:spPr>
      </p:pic>
      <p:pic>
        <p:nvPicPr>
          <p:cNvPr id="8" name="Picture 7">
            <a:extLst>
              <a:ext uri="{FF2B5EF4-FFF2-40B4-BE49-F238E27FC236}">
                <a16:creationId xmlns:a16="http://schemas.microsoft.com/office/drawing/2014/main" id="{C08A9559-D60E-41D1-96B5-AE0C2A90282D}"/>
              </a:ext>
            </a:extLst>
          </p:cNvPr>
          <p:cNvPicPr>
            <a:picLocks noChangeAspect="1"/>
          </p:cNvPicPr>
          <p:nvPr/>
        </p:nvPicPr>
        <p:blipFill>
          <a:blip r:embed="rId4"/>
          <a:stretch>
            <a:fillRect/>
          </a:stretch>
        </p:blipFill>
        <p:spPr>
          <a:xfrm rot="483781">
            <a:off x="6493537" y="4668823"/>
            <a:ext cx="585267" cy="548688"/>
          </a:xfrm>
          <a:prstGeom prst="rect">
            <a:avLst/>
          </a:prstGeom>
        </p:spPr>
      </p:pic>
      <p:pic>
        <p:nvPicPr>
          <p:cNvPr id="9" name="Picture 8">
            <a:extLst>
              <a:ext uri="{FF2B5EF4-FFF2-40B4-BE49-F238E27FC236}">
                <a16:creationId xmlns:a16="http://schemas.microsoft.com/office/drawing/2014/main" id="{D29DCFB1-252C-48BD-9CC6-2931FEA929C3}"/>
              </a:ext>
            </a:extLst>
          </p:cNvPr>
          <p:cNvPicPr>
            <a:picLocks noChangeAspect="1"/>
          </p:cNvPicPr>
          <p:nvPr/>
        </p:nvPicPr>
        <p:blipFill>
          <a:blip r:embed="rId5"/>
          <a:stretch>
            <a:fillRect/>
          </a:stretch>
        </p:blipFill>
        <p:spPr>
          <a:xfrm>
            <a:off x="7193050" y="2676940"/>
            <a:ext cx="804742" cy="810838"/>
          </a:xfrm>
          <a:prstGeom prst="rect">
            <a:avLst/>
          </a:prstGeom>
        </p:spPr>
      </p:pic>
    </p:spTree>
    <p:extLst>
      <p:ext uri="{BB962C8B-B14F-4D97-AF65-F5344CB8AC3E}">
        <p14:creationId xmlns:p14="http://schemas.microsoft.com/office/powerpoint/2010/main" val="3385054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E9E33-F369-432B-AFC1-1CAAB5C0821A}"/>
              </a:ext>
            </a:extLst>
          </p:cNvPr>
          <p:cNvSpPr>
            <a:spLocks noGrp="1"/>
          </p:cNvSpPr>
          <p:nvPr>
            <p:ph type="title"/>
          </p:nvPr>
        </p:nvSpPr>
        <p:spPr/>
        <p:txBody>
          <a:bodyPr/>
          <a:lstStyle/>
          <a:p>
            <a:endParaRPr lang="de-DE"/>
          </a:p>
        </p:txBody>
      </p:sp>
      <p:sp>
        <p:nvSpPr>
          <p:cNvPr id="4" name="Slide Number Placeholder 3">
            <a:extLst>
              <a:ext uri="{FF2B5EF4-FFF2-40B4-BE49-F238E27FC236}">
                <a16:creationId xmlns:a16="http://schemas.microsoft.com/office/drawing/2014/main" id="{2304E9DB-78A7-4640-9FC1-B2BEA3248480}"/>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Text Placeholder 1">
            <a:extLst>
              <a:ext uri="{FF2B5EF4-FFF2-40B4-BE49-F238E27FC236}">
                <a16:creationId xmlns:a16="http://schemas.microsoft.com/office/drawing/2014/main" id="{B3DBC7F8-D7E9-48E9-87A2-5217D4273559}"/>
              </a:ext>
            </a:extLst>
          </p:cNvPr>
          <p:cNvSpPr>
            <a:spLocks noGrp="1"/>
          </p:cNvSpPr>
          <p:nvPr>
            <p:ph type="body" sz="quarter" idx="13"/>
          </p:nvPr>
        </p:nvSpPr>
        <p:spPr>
          <a:xfrm>
            <a:off x="387160" y="1946529"/>
            <a:ext cx="8135937" cy="4868863"/>
          </a:xfrm>
        </p:spPr>
        <p:txBody>
          <a:bodyPr/>
          <a:lstStyle/>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Wieso ist das Thema so relevant?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Studien und Datengrundlage</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Transition, Wohlbefinden und Gesundheit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Trends und Entwicklungen in Schule und Arbeitsmarkt</a:t>
            </a:r>
          </a:p>
          <a:p>
            <a:pPr marL="457200" indent="-457200">
              <a:buFont typeface="+mj-lt"/>
              <a:buAutoNum type="arabicPeriod"/>
            </a:pPr>
            <a:r>
              <a:rPr lang="de-DE" sz="2400" dirty="0">
                <a:solidFill>
                  <a:schemeClr val="tx2"/>
                </a:solidFill>
                <a:latin typeface="Calibri" panose="020F0502020204030204" pitchFamily="34" charset="0"/>
                <a:cs typeface="Calibri" panose="020F0502020204030204" pitchFamily="34" charset="0"/>
              </a:rPr>
              <a:t>Problematische Transitionen: Maßgebliche Faktoren</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Fazit</a:t>
            </a:r>
          </a:p>
        </p:txBody>
      </p:sp>
    </p:spTree>
    <p:extLst>
      <p:ext uri="{BB962C8B-B14F-4D97-AF65-F5344CB8AC3E}">
        <p14:creationId xmlns:p14="http://schemas.microsoft.com/office/powerpoint/2010/main" val="877170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Title 2">
            <a:extLst>
              <a:ext uri="{FF2B5EF4-FFF2-40B4-BE49-F238E27FC236}">
                <a16:creationId xmlns:a16="http://schemas.microsoft.com/office/drawing/2014/main" id="{CFCB3A20-B87A-4222-B20A-532EE291F841}"/>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Berufsvorbereitung</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6" name="TextBox 5">
            <a:extLst>
              <a:ext uri="{FF2B5EF4-FFF2-40B4-BE49-F238E27FC236}">
                <a16:creationId xmlns:a16="http://schemas.microsoft.com/office/drawing/2014/main" id="{2CF3E3DC-1DC5-479F-8620-562295DD6714}"/>
              </a:ext>
            </a:extLst>
          </p:cNvPr>
          <p:cNvSpPr txBox="1"/>
          <p:nvPr/>
        </p:nvSpPr>
        <p:spPr>
          <a:xfrm>
            <a:off x="6317671" y="2383819"/>
            <a:ext cx="2863273" cy="29546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„Die Lehrer müssten uns mehr auf die Arbeitswelt vorbereiten.“</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„Viel Theorie in der Schule, die man nicht konkret in der Berufswelt anwenden kann. Keine Vorbereitung auf Jobsuche: Bewerbung, CV, Bewerbungsgespräche“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„Wir wissen nicht, was uns erwartet, wenn wir den Schulabschluss haben.“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000000"/>
              </a:solidFill>
              <a:effectLst/>
              <a:uLnTx/>
              <a:uFillTx/>
            </a:endParaRPr>
          </a:p>
        </p:txBody>
      </p:sp>
      <p:sp>
        <p:nvSpPr>
          <p:cNvPr id="7" name="TextBox 6">
            <a:extLst>
              <a:ext uri="{FF2B5EF4-FFF2-40B4-BE49-F238E27FC236}">
                <a16:creationId xmlns:a16="http://schemas.microsoft.com/office/drawing/2014/main" id="{E7943B12-25A2-4BAE-9CC3-729AA1F13EE4}"/>
              </a:ext>
            </a:extLst>
          </p:cNvPr>
          <p:cNvSpPr txBox="1"/>
          <p:nvPr/>
        </p:nvSpPr>
        <p:spPr>
          <a:xfrm>
            <a:off x="3221327" y="5432104"/>
            <a:ext cx="309634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Zustimmung liegt bei 61,5%!</a:t>
            </a:r>
            <a:endParaRPr kumimoji="0" lang="en-US" sz="1800" b="0"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A32EF675-AE23-46E7-B53F-C46B52E6FB07}"/>
              </a:ext>
            </a:extLst>
          </p:cNvPr>
          <p:cNvGraphicFramePr>
            <a:graphicFrameLocks/>
          </p:cNvGraphicFramePr>
          <p:nvPr>
            <p:extLst>
              <p:ext uri="{D42A27DB-BD31-4B8C-83A1-F6EECF244321}">
                <p14:modId xmlns:p14="http://schemas.microsoft.com/office/powerpoint/2010/main" val="2591908937"/>
              </p:ext>
            </p:extLst>
          </p:nvPr>
        </p:nvGraphicFramePr>
        <p:xfrm>
          <a:off x="359999" y="1815350"/>
          <a:ext cx="5717527" cy="3661814"/>
        </p:xfrm>
        <a:graphic>
          <a:graphicData uri="http://schemas.openxmlformats.org/drawingml/2006/chart">
            <c:chart xmlns:c="http://schemas.openxmlformats.org/drawingml/2006/chart" xmlns:r="http://schemas.openxmlformats.org/officeDocument/2006/relationships" r:id="rId3"/>
          </a:graphicData>
        </a:graphic>
      </p:graphicFrame>
      <p:sp>
        <p:nvSpPr>
          <p:cNvPr id="2" name="Left Bracket 1">
            <a:extLst>
              <a:ext uri="{FF2B5EF4-FFF2-40B4-BE49-F238E27FC236}">
                <a16:creationId xmlns:a16="http://schemas.microsoft.com/office/drawing/2014/main" id="{AE0B0FE6-C3C7-4795-BCD9-CC65E0467A84}"/>
              </a:ext>
            </a:extLst>
          </p:cNvPr>
          <p:cNvSpPr/>
          <p:nvPr/>
        </p:nvSpPr>
        <p:spPr>
          <a:xfrm rot="16200000">
            <a:off x="4531830" y="3977356"/>
            <a:ext cx="182922" cy="2520548"/>
          </a:xfrm>
          <a:prstGeom prst="leftBracket">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41014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Title 2">
            <a:extLst>
              <a:ext uri="{FF2B5EF4-FFF2-40B4-BE49-F238E27FC236}">
                <a16:creationId xmlns:a16="http://schemas.microsoft.com/office/drawing/2014/main" id="{0A0045B6-D249-403B-9AAA-27DADB43F3EF}"/>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Informationswege zu Maßnahmen</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7" name="TextBox 6">
            <a:extLst>
              <a:ext uri="{FF2B5EF4-FFF2-40B4-BE49-F238E27FC236}">
                <a16:creationId xmlns:a16="http://schemas.microsoft.com/office/drawing/2014/main" id="{71BBD4FA-F1C1-4757-B736-02A3B6B2AC47}"/>
              </a:ext>
            </a:extLst>
          </p:cNvPr>
          <p:cNvSpPr txBox="1"/>
          <p:nvPr/>
        </p:nvSpPr>
        <p:spPr>
          <a:xfrm>
            <a:off x="5196387" y="2484731"/>
            <a:ext cx="3809292" cy="3219343"/>
          </a:xfrm>
          <a:prstGeom prst="rect">
            <a:avLst/>
          </a:prstGeom>
          <a:noFill/>
        </p:spPr>
        <p:txBody>
          <a:bodyPr wrap="square" rtlCol="0">
            <a:spAutoFit/>
          </a:bodyPr>
          <a:lstStyle/>
          <a:p>
            <a:pPr defTabSz="914400" eaLnBrk="0" fontAlgn="base" hangingPunct="0">
              <a:spcBef>
                <a:spcPct val="20000"/>
              </a:spcBef>
              <a:spcAft>
                <a:spcPct val="0"/>
              </a:spcAft>
              <a:defRPr/>
            </a:pPr>
            <a:r>
              <a:rPr lang="de-DE" sz="1400" i="1" dirty="0">
                <a:solidFill>
                  <a:srgbClr val="000000"/>
                </a:solidFill>
                <a:latin typeface="Calibri" panose="020F0502020204030204" pitchFamily="34" charset="0"/>
                <a:cs typeface="Calibri" panose="020F0502020204030204" pitchFamily="34" charset="0"/>
              </a:rPr>
              <a:t>„Keine Einsicht und Durchblick über die Möglichkeiten über Weiterbildung und Maßnahmen in Luxemburg. Selbst durchfragen ist die Devise.“</a:t>
            </a:r>
          </a:p>
          <a:p>
            <a:pPr defTabSz="914400" eaLnBrk="0" fontAlgn="base" hangingPunct="0">
              <a:spcBef>
                <a:spcPct val="20000"/>
              </a:spcBef>
              <a:spcAft>
                <a:spcPct val="0"/>
              </a:spcAft>
              <a:defRPr/>
            </a:pPr>
            <a:endParaRPr lang="de-DE" sz="1400" i="1" dirty="0">
              <a:solidFill>
                <a:srgbClr val="000000"/>
              </a:solidFill>
              <a:latin typeface="Calibri" panose="020F0502020204030204" pitchFamily="34" charset="0"/>
              <a:cs typeface="Calibri" panose="020F0502020204030204" pitchFamily="34" charset="0"/>
            </a:endParaRPr>
          </a:p>
          <a:p>
            <a:pPr defTabSz="914400" eaLnBrk="0" fontAlgn="base" hangingPunct="0">
              <a:spcBef>
                <a:spcPct val="20000"/>
              </a:spcBef>
              <a:spcAft>
                <a:spcPct val="0"/>
              </a:spcAft>
              <a:defRPr/>
            </a:pPr>
            <a:r>
              <a:rPr lang="de-DE" sz="1400" i="1" dirty="0">
                <a:solidFill>
                  <a:srgbClr val="000000"/>
                </a:solidFill>
                <a:latin typeface="Calibri" panose="020F0502020204030204" pitchFamily="34" charset="0"/>
                <a:cs typeface="Calibri" panose="020F0502020204030204" pitchFamily="34" charset="0"/>
              </a:rPr>
              <a:t>„Die Jugendlichen in den 12èmen und 13èmen über die Maßnahmen … informieren“, </a:t>
            </a:r>
          </a:p>
          <a:p>
            <a:pPr defTabSz="914400" eaLnBrk="0" fontAlgn="base" hangingPunct="0">
              <a:spcBef>
                <a:spcPct val="20000"/>
              </a:spcBef>
              <a:spcAft>
                <a:spcPct val="0"/>
              </a:spcAft>
              <a:defRPr/>
            </a:pPr>
            <a:endParaRPr lang="de-DE" sz="1400" i="1" dirty="0">
              <a:solidFill>
                <a:srgbClr val="000000"/>
              </a:solidFill>
              <a:latin typeface="Calibri" panose="020F0502020204030204" pitchFamily="34" charset="0"/>
              <a:cs typeface="Calibri" panose="020F0502020204030204" pitchFamily="34" charset="0"/>
            </a:endParaRPr>
          </a:p>
          <a:p>
            <a:pPr defTabSz="914400" eaLnBrk="0" fontAlgn="base" hangingPunct="0">
              <a:spcBef>
                <a:spcPct val="20000"/>
              </a:spcBef>
              <a:spcAft>
                <a:spcPct val="0"/>
              </a:spcAft>
              <a:defRPr/>
            </a:pPr>
            <a:r>
              <a:rPr lang="de-DE" sz="1400" i="1" dirty="0">
                <a:solidFill>
                  <a:srgbClr val="000000"/>
                </a:solidFill>
                <a:latin typeface="Calibri" panose="020F0502020204030204" pitchFamily="34" charset="0"/>
                <a:cs typeface="Calibri" panose="020F0502020204030204" pitchFamily="34" charset="0"/>
              </a:rPr>
              <a:t>„Gespräche, in denen man erklärt, was nach dieser Klasse die Möglichkeiten sind und was man erreichen muss, um die gewünschten Möglichkeiten umzusetzen.“</a:t>
            </a:r>
          </a:p>
          <a:p>
            <a:pPr defTabSz="914400" eaLnBrk="0" fontAlgn="base" hangingPunct="0">
              <a:spcBef>
                <a:spcPct val="20000"/>
              </a:spcBef>
              <a:spcAft>
                <a:spcPct val="0"/>
              </a:spcAft>
              <a:defRPr/>
            </a:pPr>
            <a:endParaRPr lang="de-DE" sz="2000" i="1" kern="0" dirty="0">
              <a:solidFill>
                <a:srgbClr val="000000"/>
              </a:solidFill>
              <a:ea typeface="ＭＳ Ｐゴシック" pitchFamily="-44" charset="-128"/>
            </a:endParaRPr>
          </a:p>
        </p:txBody>
      </p:sp>
      <p:graphicFrame>
        <p:nvGraphicFramePr>
          <p:cNvPr id="2" name="Table 1">
            <a:extLst>
              <a:ext uri="{FF2B5EF4-FFF2-40B4-BE49-F238E27FC236}">
                <a16:creationId xmlns:a16="http://schemas.microsoft.com/office/drawing/2014/main" id="{E62C0895-5520-4545-A9CD-A57CC65E0FF4}"/>
              </a:ext>
            </a:extLst>
          </p:cNvPr>
          <p:cNvGraphicFramePr>
            <a:graphicFrameLocks noGrp="1"/>
          </p:cNvGraphicFramePr>
          <p:nvPr>
            <p:extLst>
              <p:ext uri="{D42A27DB-BD31-4B8C-83A1-F6EECF244321}">
                <p14:modId xmlns:p14="http://schemas.microsoft.com/office/powerpoint/2010/main" val="2734901527"/>
              </p:ext>
            </p:extLst>
          </p:nvPr>
        </p:nvGraphicFramePr>
        <p:xfrm>
          <a:off x="424873" y="1843038"/>
          <a:ext cx="4331856" cy="4343400"/>
        </p:xfrm>
        <a:graphic>
          <a:graphicData uri="http://schemas.openxmlformats.org/drawingml/2006/table">
            <a:tbl>
              <a:tblPr firstRow="1" bandRow="1">
                <a:tableStyleId>{00A15C55-8517-42AA-B614-E9B94910E393}</a:tableStyleId>
              </a:tblPr>
              <a:tblGrid>
                <a:gridCol w="3186545">
                  <a:extLst>
                    <a:ext uri="{9D8B030D-6E8A-4147-A177-3AD203B41FA5}">
                      <a16:colId xmlns:a16="http://schemas.microsoft.com/office/drawing/2014/main" val="2283221662"/>
                    </a:ext>
                  </a:extLst>
                </a:gridCol>
                <a:gridCol w="1145311">
                  <a:extLst>
                    <a:ext uri="{9D8B030D-6E8A-4147-A177-3AD203B41FA5}">
                      <a16:colId xmlns:a16="http://schemas.microsoft.com/office/drawing/2014/main" val="16702057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u="none" strike="noStrike" kern="0" cap="none" spc="0" normalizeH="0" baseline="0" noProof="0" dirty="0">
                          <a:ln>
                            <a:noFill/>
                          </a:ln>
                          <a:effectLst/>
                          <a:uLnTx/>
                          <a:uFillTx/>
                          <a:latin typeface="Calibri" panose="020F0502020204030204" pitchFamily="34" charset="0"/>
                          <a:cs typeface="Calibri" panose="020F0502020204030204" pitchFamily="34" charset="0"/>
                        </a:rPr>
                        <a:t>Von wem hast Du von der genutzten Maßnahme erfahren?</a:t>
                      </a:r>
                      <a:endParaRPr lang="de-DE" b="0" dirty="0">
                        <a:solidFill>
                          <a:schemeClr val="bg1"/>
                        </a:solidFill>
                        <a:latin typeface="Calibri" panose="020F0502020204030204" pitchFamily="34" charset="0"/>
                        <a:cs typeface="Calibri" panose="020F0502020204030204" pitchFamily="34" charset="0"/>
                      </a:endParaRPr>
                    </a:p>
                  </a:txBody>
                  <a:tcPr>
                    <a:solidFill>
                      <a:schemeClr val="accent4">
                        <a:lumMod val="75000"/>
                      </a:schemeClr>
                    </a:solidFill>
                  </a:tcPr>
                </a:tc>
                <a:tc>
                  <a:txBody>
                    <a:bodyPr/>
                    <a:lstStyle/>
                    <a:p>
                      <a:endParaRPr lang="de-DE" dirty="0">
                        <a:latin typeface="Calibri" panose="020F0502020204030204" pitchFamily="34" charset="0"/>
                        <a:cs typeface="Calibri" panose="020F0502020204030204" pitchFamily="34" charset="0"/>
                      </a:endParaRPr>
                    </a:p>
                  </a:txBody>
                  <a:tcPr>
                    <a:solidFill>
                      <a:schemeClr val="accent4">
                        <a:lumMod val="75000"/>
                      </a:schemeClr>
                    </a:solidFill>
                  </a:tcPr>
                </a:tc>
                <a:extLst>
                  <a:ext uri="{0D108BD9-81ED-4DB2-BD59-A6C34878D82A}">
                    <a16:rowId xmlns:a16="http://schemas.microsoft.com/office/drawing/2014/main" val="31009446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Öffentliche Einrichtung</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31%</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60182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Anbieter der Maßnahme</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20%</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99570894"/>
                  </a:ext>
                </a:extLst>
              </a:tr>
              <a:tr h="370840">
                <a:tc>
                  <a:txBody>
                    <a:bodyPr/>
                    <a:lstStyle/>
                    <a:p>
                      <a:r>
                        <a:rPr lang="de-DE" sz="1800" dirty="0">
                          <a:latin typeface="Calibri" panose="020F0502020204030204" pitchFamily="34" charset="0"/>
                          <a:cs typeface="Calibri" panose="020F0502020204030204" pitchFamily="34" charset="0"/>
                        </a:rPr>
                        <a:t>Arbeitgeber</a:t>
                      </a:r>
                      <a:endParaRPr lang="de-DE"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16,7%</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41946455"/>
                  </a:ext>
                </a:extLst>
              </a:tr>
              <a:tr h="370840">
                <a:tc>
                  <a:txBody>
                    <a:bodyPr/>
                    <a:lstStyle/>
                    <a:p>
                      <a:r>
                        <a:rPr lang="de-DE" sz="1800" dirty="0">
                          <a:latin typeface="Calibri" panose="020F0502020204030204" pitchFamily="34" charset="0"/>
                          <a:cs typeface="Calibri" panose="020F0502020204030204" pitchFamily="34" charset="0"/>
                        </a:rPr>
                        <a:t>Familie</a:t>
                      </a:r>
                      <a:endParaRPr lang="de-DE"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24,4%</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2952631"/>
                  </a:ext>
                </a:extLst>
              </a:tr>
              <a:tr h="370840">
                <a:tc>
                  <a:txBody>
                    <a:bodyPr/>
                    <a:lstStyle/>
                    <a:p>
                      <a:r>
                        <a:rPr lang="de-DE" sz="1800" dirty="0">
                          <a:latin typeface="Calibri" panose="020F0502020204030204" pitchFamily="34" charset="0"/>
                          <a:cs typeface="Calibri" panose="020F0502020204030204" pitchFamily="34" charset="0"/>
                        </a:rPr>
                        <a:t>Freunde und Bekannte</a:t>
                      </a:r>
                      <a:endParaRPr lang="de-DE"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40%</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934904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Plakate, Broschüren,</a:t>
                      </a:r>
                      <a:r>
                        <a:rPr lang="de-DE" sz="1800" baseline="0" dirty="0">
                          <a:latin typeface="Calibri" panose="020F0502020204030204" pitchFamily="34" charset="0"/>
                          <a:cs typeface="Calibri" panose="020F0502020204030204" pitchFamily="34" charset="0"/>
                        </a:rPr>
                        <a:t> Anzeigen</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8,3%</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270182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Internet</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14,7%</a:t>
                      </a:r>
                      <a:endParaRPr lang="de-D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091202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Calibri" panose="020F0502020204030204" pitchFamily="34" charset="0"/>
                          <a:cs typeface="Calibri" panose="020F0502020204030204" pitchFamily="34" charset="0"/>
                        </a:rPr>
                        <a:t>Schule, Lehrer</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tx1"/>
                          </a:solidFill>
                          <a:highlight>
                            <a:srgbClr val="FFFF00"/>
                          </a:highlight>
                          <a:latin typeface="Calibri" panose="020F0502020204030204" pitchFamily="34" charset="0"/>
                          <a:cs typeface="Calibri" panose="020F0502020204030204" pitchFamily="34" charset="0"/>
                        </a:rPr>
                        <a:t>4,9%</a:t>
                      </a:r>
                      <a:endParaRPr lang="de-DE" dirty="0">
                        <a:solidFill>
                          <a:schemeClr val="tx1"/>
                        </a:solidFill>
                        <a:highlight>
                          <a:srgbClr val="FFFF00"/>
                        </a:highligh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445368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latin typeface="Calibri" panose="020F0502020204030204" pitchFamily="34" charset="0"/>
                          <a:cs typeface="Calibri" panose="020F0502020204030204" pitchFamily="34" charset="0"/>
                        </a:rPr>
                        <a:t>Auf anderem Weg</a:t>
                      </a:r>
                      <a:endParaRPr lang="en-US" sz="1800" kern="1200" dirty="0">
                        <a:solidFill>
                          <a:schemeClr val="tx1">
                            <a:lumMod val="65000"/>
                            <a:lumOff val="35000"/>
                          </a:schemeClr>
                        </a:solidFill>
                        <a:latin typeface="Calibri" panose="020F0502020204030204" pitchFamily="34" charset="0"/>
                        <a:ea typeface="+mn-ea"/>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noProof="0" dirty="0">
                          <a:latin typeface="Calibri" panose="020F0502020204030204" pitchFamily="34" charset="0"/>
                          <a:cs typeface="Calibri" panose="020F0502020204030204" pitchFamily="34" charset="0"/>
                        </a:rPr>
                        <a:t>6,5%</a:t>
                      </a:r>
                      <a:endParaRPr lang="de-DE" sz="1800" kern="1200" dirty="0">
                        <a:solidFill>
                          <a:schemeClr val="tx1">
                            <a:lumMod val="65000"/>
                            <a:lumOff val="35000"/>
                          </a:schemeClr>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276529197"/>
                  </a:ext>
                </a:extLst>
              </a:tr>
            </a:tbl>
          </a:graphicData>
        </a:graphic>
      </p:graphicFrame>
    </p:spTree>
    <p:extLst>
      <p:ext uri="{BB962C8B-B14F-4D97-AF65-F5344CB8AC3E}">
        <p14:creationId xmlns:p14="http://schemas.microsoft.com/office/powerpoint/2010/main" val="59272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2">
            <a:extLst>
              <a:ext uri="{FF2B5EF4-FFF2-40B4-BE49-F238E27FC236}">
                <a16:creationId xmlns:a16="http://schemas.microsoft.com/office/drawing/2014/main" id="{C4BE0646-312D-4294-88D5-2C9191D74015}"/>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Sprachkompetenz</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7" name="TextBox 6">
            <a:extLst>
              <a:ext uri="{FF2B5EF4-FFF2-40B4-BE49-F238E27FC236}">
                <a16:creationId xmlns:a16="http://schemas.microsoft.com/office/drawing/2014/main" id="{B5EB7B5C-C0DF-4936-979B-FE6862831F65}"/>
              </a:ext>
            </a:extLst>
          </p:cNvPr>
          <p:cNvSpPr txBox="1"/>
          <p:nvPr/>
        </p:nvSpPr>
        <p:spPr>
          <a:xfrm>
            <a:off x="7047345" y="2547904"/>
            <a:ext cx="2096655" cy="2031325"/>
          </a:xfrm>
          <a:prstGeom prst="rect">
            <a:avLst/>
          </a:prstGeom>
          <a:noFill/>
        </p:spPr>
        <p:txBody>
          <a:bodyPr wrap="square" rtlCol="0">
            <a:spAutoFit/>
          </a:bodyPr>
          <a:lstStyle/>
          <a:p>
            <a:pPr defTabSz="914400">
              <a:defRPr/>
            </a:pPr>
            <a:r>
              <a:rPr lang="de-DE" sz="1400" i="1" dirty="0">
                <a:solidFill>
                  <a:srgbClr val="000000"/>
                </a:solidFill>
                <a:latin typeface="Calibri" panose="020F0502020204030204" pitchFamily="34" charset="0"/>
                <a:cs typeface="Calibri" panose="020F0502020204030204" pitchFamily="34" charset="0"/>
              </a:rPr>
              <a:t>„Ich finde es sehr schwer in der Arbeitswelt Fuß zu fassen. Man bekommt nicht einmal die Möglichkeit sich zu beweisen. Wenn man eine Sprache nicht gut kann, wird man sofort abgelehnt!“</a:t>
            </a:r>
          </a:p>
        </p:txBody>
      </p:sp>
      <p:pic>
        <p:nvPicPr>
          <p:cNvPr id="2" name="Picture 1">
            <a:extLst>
              <a:ext uri="{FF2B5EF4-FFF2-40B4-BE49-F238E27FC236}">
                <a16:creationId xmlns:a16="http://schemas.microsoft.com/office/drawing/2014/main" id="{C4810E7C-485E-4485-9BC2-CCA0EF84BECF}"/>
              </a:ext>
            </a:extLst>
          </p:cNvPr>
          <p:cNvPicPr>
            <a:picLocks noChangeAspect="1"/>
          </p:cNvPicPr>
          <p:nvPr/>
        </p:nvPicPr>
        <p:blipFill>
          <a:blip r:embed="rId3"/>
          <a:stretch>
            <a:fillRect/>
          </a:stretch>
        </p:blipFill>
        <p:spPr>
          <a:xfrm>
            <a:off x="160250" y="1736435"/>
            <a:ext cx="6877858" cy="4304689"/>
          </a:xfrm>
          <a:prstGeom prst="rect">
            <a:avLst/>
          </a:prstGeom>
        </p:spPr>
      </p:pic>
    </p:spTree>
    <p:extLst>
      <p:ext uri="{BB962C8B-B14F-4D97-AF65-F5344CB8AC3E}">
        <p14:creationId xmlns:p14="http://schemas.microsoft.com/office/powerpoint/2010/main" val="306917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2">
            <a:extLst>
              <a:ext uri="{FF2B5EF4-FFF2-40B4-BE49-F238E27FC236}">
                <a16:creationId xmlns:a16="http://schemas.microsoft.com/office/drawing/2014/main" id="{C4BE0646-312D-4294-88D5-2C9191D74015}"/>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Selbstwirksamkeit</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2" name="Rectangle 1">
            <a:extLst>
              <a:ext uri="{FF2B5EF4-FFF2-40B4-BE49-F238E27FC236}">
                <a16:creationId xmlns:a16="http://schemas.microsoft.com/office/drawing/2014/main" id="{1337FA30-A5B9-4591-B0A4-2259EAE22765}"/>
              </a:ext>
            </a:extLst>
          </p:cNvPr>
          <p:cNvSpPr/>
          <p:nvPr/>
        </p:nvSpPr>
        <p:spPr>
          <a:xfrm>
            <a:off x="312305" y="1539232"/>
            <a:ext cx="4407477" cy="3170099"/>
          </a:xfrm>
          <a:prstGeom prst="rect">
            <a:avLst/>
          </a:prstGeom>
        </p:spPr>
        <p:txBody>
          <a:bodyPr wrap="square">
            <a:spAutoFit/>
          </a:bodyPr>
          <a:lstStyle/>
          <a:p>
            <a:pPr marL="342900" indent="-342900">
              <a:buFont typeface="Arial" panose="020B0604020202020204" pitchFamily="34" charset="0"/>
              <a:buChar char="•"/>
            </a:pPr>
            <a:r>
              <a:rPr lang="de-DE" sz="2000" dirty="0">
                <a:solidFill>
                  <a:schemeClr val="tx1">
                    <a:lumMod val="65000"/>
                    <a:lumOff val="35000"/>
                  </a:schemeClr>
                </a:solidFill>
                <a:latin typeface="Calibri" panose="020F0502020204030204" pitchFamily="34" charset="0"/>
                <a:cs typeface="Calibri" panose="020F0502020204030204" pitchFamily="34" charset="0"/>
              </a:rPr>
              <a:t>Jugendliche und junge Erwachsene in einer Maßnahme zeigen </a:t>
            </a:r>
            <a:r>
              <a:rPr lang="de-DE" sz="2000" dirty="0">
                <a:solidFill>
                  <a:schemeClr val="accent2"/>
                </a:solidFill>
                <a:latin typeface="Calibri" panose="020F0502020204030204" pitchFamily="34" charset="0"/>
                <a:cs typeface="Calibri" panose="020F0502020204030204" pitchFamily="34" charset="0"/>
              </a:rPr>
              <a:t>unterdurchschnittliche</a:t>
            </a:r>
            <a:r>
              <a:rPr lang="de-DE" sz="2000" dirty="0">
                <a:solidFill>
                  <a:schemeClr val="tx1">
                    <a:lumMod val="65000"/>
                    <a:lumOff val="35000"/>
                  </a:schemeClr>
                </a:solidFill>
                <a:latin typeface="Calibri" panose="020F0502020204030204" pitchFamily="34" charset="0"/>
                <a:cs typeface="Calibri" panose="020F0502020204030204" pitchFamily="34" charset="0"/>
              </a:rPr>
              <a:t> Werte im Bereich der Selbstwirksamkeit!</a:t>
            </a:r>
          </a:p>
          <a:p>
            <a:endParaRPr lang="de-DE" sz="20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a:solidFill>
                  <a:schemeClr val="tx1">
                    <a:lumMod val="65000"/>
                    <a:lumOff val="35000"/>
                  </a:schemeClr>
                </a:solidFill>
                <a:latin typeface="Calibri" panose="020F0502020204030204" pitchFamily="34" charset="0"/>
                <a:cs typeface="Calibri" panose="020F0502020204030204" pitchFamily="34" charset="0"/>
              </a:rPr>
              <a:t>Das Konstrukt Selbstwirksamkeit (Bewältigungsressource) bezieht sich auf die Einschätzung eigener Kompetenzen, Handlungen erfolgreich ausführen zu können</a:t>
            </a:r>
          </a:p>
        </p:txBody>
      </p:sp>
      <p:sp>
        <p:nvSpPr>
          <p:cNvPr id="6" name="Content Placeholder 6">
            <a:extLst>
              <a:ext uri="{FF2B5EF4-FFF2-40B4-BE49-F238E27FC236}">
                <a16:creationId xmlns:a16="http://schemas.microsoft.com/office/drawing/2014/main" id="{A088B868-DA2F-4DB0-9E67-7063F3DBC71D}"/>
              </a:ext>
            </a:extLst>
          </p:cNvPr>
          <p:cNvSpPr txBox="1">
            <a:spLocks/>
          </p:cNvSpPr>
          <p:nvPr/>
        </p:nvSpPr>
        <p:spPr bwMode="auto">
          <a:xfrm>
            <a:off x="5491931" y="2095762"/>
            <a:ext cx="3023419" cy="171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4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128"/>
              </a:defRPr>
            </a:lvl5pPr>
            <a:lvl6pPr marL="2514600" indent="-228600" algn="l" rtl="0" fontAlgn="base">
              <a:spcBef>
                <a:spcPct val="20000"/>
              </a:spcBef>
              <a:spcAft>
                <a:spcPct val="0"/>
              </a:spcAft>
              <a:buChar char="»"/>
              <a:defRPr sz="1800">
                <a:solidFill>
                  <a:schemeClr val="tx1"/>
                </a:solidFill>
                <a:latin typeface="+mn-lt"/>
                <a:ea typeface="ＭＳ Ｐゴシック" charset="-128"/>
              </a:defRPr>
            </a:lvl6pPr>
            <a:lvl7pPr marL="2971800" indent="-228600" algn="l" rtl="0" fontAlgn="base">
              <a:spcBef>
                <a:spcPct val="20000"/>
              </a:spcBef>
              <a:spcAft>
                <a:spcPct val="0"/>
              </a:spcAft>
              <a:buChar char="»"/>
              <a:defRPr sz="1800">
                <a:solidFill>
                  <a:schemeClr val="tx1"/>
                </a:solidFill>
                <a:latin typeface="+mn-lt"/>
                <a:ea typeface="ＭＳ Ｐゴシック" charset="-128"/>
              </a:defRPr>
            </a:lvl7pPr>
            <a:lvl8pPr marL="3429000" indent="-228600" algn="l" rtl="0" fontAlgn="base">
              <a:spcBef>
                <a:spcPct val="20000"/>
              </a:spcBef>
              <a:spcAft>
                <a:spcPct val="0"/>
              </a:spcAft>
              <a:buChar char="»"/>
              <a:defRPr sz="1800">
                <a:solidFill>
                  <a:schemeClr val="tx1"/>
                </a:solidFill>
                <a:latin typeface="+mn-lt"/>
                <a:ea typeface="ＭＳ Ｐゴシック" charset="-128"/>
              </a:defRPr>
            </a:lvl8pPr>
            <a:lvl9pPr marL="3886200" indent="-228600" algn="l" rtl="0" fontAlgn="base">
              <a:spcBef>
                <a:spcPct val="20000"/>
              </a:spcBef>
              <a:spcAft>
                <a:spcPct val="0"/>
              </a:spcAft>
              <a:buChar char="»"/>
              <a:defRPr sz="1800">
                <a:solidFill>
                  <a:schemeClr val="tx1"/>
                </a:solidFill>
                <a:latin typeface="+mn-lt"/>
                <a:ea typeface="ＭＳ Ｐゴシック" charset="-128"/>
              </a:defRPr>
            </a:lvl9pPr>
          </a:lstStyle>
          <a:p>
            <a:pPr marL="0" indent="0" defTabSz="914400">
              <a:buFontTx/>
              <a:buNone/>
            </a:pPr>
            <a:r>
              <a:rPr lang="de-DE" sz="1400" i="1" kern="1200" dirty="0">
                <a:latin typeface="Calibri" panose="020F0502020204030204" pitchFamily="34" charset="0"/>
                <a:ea typeface="+mn-ea"/>
                <a:cs typeface="Calibri" panose="020F0502020204030204" pitchFamily="34" charset="0"/>
              </a:rPr>
              <a:t>„Mehr psychologische Unterstützung“</a:t>
            </a:r>
          </a:p>
          <a:p>
            <a:pPr marL="0" indent="0" defTabSz="914400">
              <a:buFontTx/>
              <a:buNone/>
            </a:pPr>
            <a:endParaRPr lang="de-DE" sz="1400" i="1" kern="1200" dirty="0">
              <a:latin typeface="Calibri" panose="020F0502020204030204" pitchFamily="34" charset="0"/>
              <a:ea typeface="+mn-ea"/>
              <a:cs typeface="Calibri" panose="020F0502020204030204" pitchFamily="34" charset="0"/>
            </a:endParaRPr>
          </a:p>
          <a:p>
            <a:pPr marL="0" indent="0" defTabSz="914400">
              <a:buFontTx/>
              <a:buNone/>
            </a:pPr>
            <a:r>
              <a:rPr lang="de-DE" sz="1400" i="1" kern="1200" dirty="0">
                <a:latin typeface="Calibri" panose="020F0502020204030204" pitchFamily="34" charset="0"/>
                <a:ea typeface="+mn-ea"/>
                <a:cs typeface="Calibri" panose="020F0502020204030204" pitchFamily="34" charset="0"/>
              </a:rPr>
              <a:t>„Ich brauche Unterstützung im Selbstvertrauen“</a:t>
            </a:r>
          </a:p>
          <a:p>
            <a:pPr marL="0" indent="0" defTabSz="914400">
              <a:buFontTx/>
              <a:buNone/>
            </a:pPr>
            <a:endParaRPr lang="de-DE" sz="1400" i="1" kern="1200" dirty="0">
              <a:latin typeface="Calibri" panose="020F0502020204030204" pitchFamily="34" charset="0"/>
              <a:ea typeface="+mn-ea"/>
              <a:cs typeface="Calibri" panose="020F0502020204030204" pitchFamily="34" charset="0"/>
            </a:endParaRPr>
          </a:p>
          <a:p>
            <a:pPr marL="0" indent="0" defTabSz="914400">
              <a:buFontTx/>
              <a:buNone/>
            </a:pPr>
            <a:r>
              <a:rPr lang="de-DE" sz="1400" i="1" kern="1200" dirty="0">
                <a:latin typeface="Calibri" panose="020F0502020204030204" pitchFamily="34" charset="0"/>
                <a:ea typeface="+mn-ea"/>
                <a:cs typeface="Calibri" panose="020F0502020204030204" pitchFamily="34" charset="0"/>
              </a:rPr>
              <a:t>„Mehr auf die Bedürfnisse der Menschen eingehen, mehr Interesse“</a:t>
            </a:r>
            <a:endParaRPr lang="en-US" sz="1400" i="1" kern="12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716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2">
            <a:extLst>
              <a:ext uri="{FF2B5EF4-FFF2-40B4-BE49-F238E27FC236}">
                <a16:creationId xmlns:a16="http://schemas.microsoft.com/office/drawing/2014/main" id="{C4BE0646-312D-4294-88D5-2C9191D74015}"/>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Motivation und Bewerbungen</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7" name="TextBox 6">
            <a:extLst>
              <a:ext uri="{FF2B5EF4-FFF2-40B4-BE49-F238E27FC236}">
                <a16:creationId xmlns:a16="http://schemas.microsoft.com/office/drawing/2014/main" id="{82ED82B5-AED6-447A-9790-14F784243728}"/>
              </a:ext>
            </a:extLst>
          </p:cNvPr>
          <p:cNvSpPr txBox="1"/>
          <p:nvPr/>
        </p:nvSpPr>
        <p:spPr>
          <a:xfrm>
            <a:off x="5291309" y="5351651"/>
            <a:ext cx="2643535" cy="14465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„Ich habe fast keine Antworten auf Bewerbungen bekommen und alle im Umkreis von 40km angeschrieben.“ </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1" u="none" strike="noStrike" kern="0" cap="none" spc="0" normalizeH="0" baseline="0" noProof="0" dirty="0">
              <a:ln>
                <a:noFill/>
              </a:ln>
              <a:solidFill>
                <a:srgbClr val="000000"/>
              </a:solidFill>
              <a:effectLst/>
              <a:uLnTx/>
              <a:uFillTx/>
            </a:endParaRPr>
          </a:p>
        </p:txBody>
      </p:sp>
      <p:graphicFrame>
        <p:nvGraphicFramePr>
          <p:cNvPr id="8" name="Table 7">
            <a:extLst>
              <a:ext uri="{FF2B5EF4-FFF2-40B4-BE49-F238E27FC236}">
                <a16:creationId xmlns:a16="http://schemas.microsoft.com/office/drawing/2014/main" id="{E72F983F-D4EE-4509-B2D6-386C8B570766}"/>
              </a:ext>
            </a:extLst>
          </p:cNvPr>
          <p:cNvGraphicFramePr>
            <a:graphicFrameLocks noGrp="1"/>
          </p:cNvGraphicFramePr>
          <p:nvPr>
            <p:extLst>
              <p:ext uri="{D42A27DB-BD31-4B8C-83A1-F6EECF244321}">
                <p14:modId xmlns:p14="http://schemas.microsoft.com/office/powerpoint/2010/main" val="2441813817"/>
              </p:ext>
            </p:extLst>
          </p:nvPr>
        </p:nvGraphicFramePr>
        <p:xfrm>
          <a:off x="786792" y="5085283"/>
          <a:ext cx="6096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95473994"/>
                    </a:ext>
                  </a:extLst>
                </a:gridCol>
                <a:gridCol w="3048000">
                  <a:extLst>
                    <a:ext uri="{9D8B030D-6E8A-4147-A177-3AD203B41FA5}">
                      <a16:colId xmlns:a16="http://schemas.microsoft.com/office/drawing/2014/main" val="953624583"/>
                    </a:ext>
                  </a:extLst>
                </a:gridCol>
              </a:tblGrid>
              <a:tr h="370840">
                <a:tc>
                  <a:txBody>
                    <a:bodyPr/>
                    <a:lstStyle/>
                    <a:p>
                      <a:endParaRPr lang="de-D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de-DE"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0248240"/>
                  </a:ext>
                </a:extLst>
              </a:tr>
            </a:tbl>
          </a:graphicData>
        </a:graphic>
      </p:graphicFrame>
      <p:sp>
        <p:nvSpPr>
          <p:cNvPr id="9" name="Rectangle 8">
            <a:extLst>
              <a:ext uri="{FF2B5EF4-FFF2-40B4-BE49-F238E27FC236}">
                <a16:creationId xmlns:a16="http://schemas.microsoft.com/office/drawing/2014/main" id="{F80ABE94-E63B-423B-9080-BD31DEB68077}"/>
              </a:ext>
            </a:extLst>
          </p:cNvPr>
          <p:cNvSpPr/>
          <p:nvPr/>
        </p:nvSpPr>
        <p:spPr>
          <a:xfrm>
            <a:off x="731963" y="5586532"/>
            <a:ext cx="3976026" cy="1169551"/>
          </a:xfrm>
          <a:prstGeom prst="rect">
            <a:avLst/>
          </a:prstGeom>
        </p:spPr>
        <p:txBody>
          <a:bodyPr wrap="square">
            <a:spAutoFit/>
          </a:bodyPr>
          <a:lstStyle/>
          <a:p>
            <a:pPr lvl="0" defTabSz="914400">
              <a:defRPr/>
            </a:pPr>
            <a:r>
              <a:rPr lang="de-DE" sz="1400" i="1" kern="0" dirty="0">
                <a:solidFill>
                  <a:srgbClr val="000000"/>
                </a:solidFill>
                <a:latin typeface="Calibri" panose="020F0502020204030204" pitchFamily="34" charset="0"/>
                <a:cs typeface="Calibri" panose="020F0502020204030204" pitchFamily="34" charset="0"/>
              </a:rPr>
              <a:t>„Die berufliche Orientation in den Schulen STARK zu verbessern. Es wäre sehr gut, wenn ein Gesetz eingeführt würde, so dass man bei Bewerbungen für eine Arbeitsstelle eine Antwort bekäme. Bei meiner Situation, über 100 Bewerbungen geschickt.“</a:t>
            </a:r>
          </a:p>
        </p:txBody>
      </p:sp>
      <p:pic>
        <p:nvPicPr>
          <p:cNvPr id="11" name="Picture 10">
            <a:extLst>
              <a:ext uri="{FF2B5EF4-FFF2-40B4-BE49-F238E27FC236}">
                <a16:creationId xmlns:a16="http://schemas.microsoft.com/office/drawing/2014/main" id="{2BAA17BF-1D11-4CFC-9B09-E47766170306}"/>
              </a:ext>
            </a:extLst>
          </p:cNvPr>
          <p:cNvPicPr>
            <a:picLocks noChangeAspect="1"/>
          </p:cNvPicPr>
          <p:nvPr/>
        </p:nvPicPr>
        <p:blipFill>
          <a:blip r:embed="rId3"/>
          <a:stretch>
            <a:fillRect/>
          </a:stretch>
        </p:blipFill>
        <p:spPr>
          <a:xfrm>
            <a:off x="536299" y="1333053"/>
            <a:ext cx="7309843" cy="4184659"/>
          </a:xfrm>
          <a:prstGeom prst="rect">
            <a:avLst/>
          </a:prstGeom>
        </p:spPr>
      </p:pic>
    </p:spTree>
    <p:extLst>
      <p:ext uri="{BB962C8B-B14F-4D97-AF65-F5344CB8AC3E}">
        <p14:creationId xmlns:p14="http://schemas.microsoft.com/office/powerpoint/2010/main" val="38378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E9E33-F369-432B-AFC1-1CAAB5C0821A}"/>
              </a:ext>
            </a:extLst>
          </p:cNvPr>
          <p:cNvSpPr>
            <a:spLocks noGrp="1"/>
          </p:cNvSpPr>
          <p:nvPr>
            <p:ph type="title"/>
          </p:nvPr>
        </p:nvSpPr>
        <p:spPr/>
        <p:txBody>
          <a:bodyPr/>
          <a:lstStyle/>
          <a:p>
            <a:endParaRPr lang="de-DE"/>
          </a:p>
        </p:txBody>
      </p:sp>
      <p:sp>
        <p:nvSpPr>
          <p:cNvPr id="4" name="Slide Number Placeholder 3">
            <a:extLst>
              <a:ext uri="{FF2B5EF4-FFF2-40B4-BE49-F238E27FC236}">
                <a16:creationId xmlns:a16="http://schemas.microsoft.com/office/drawing/2014/main" id="{2304E9DB-78A7-4640-9FC1-B2BEA3248480}"/>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Text Placeholder 1">
            <a:extLst>
              <a:ext uri="{FF2B5EF4-FFF2-40B4-BE49-F238E27FC236}">
                <a16:creationId xmlns:a16="http://schemas.microsoft.com/office/drawing/2014/main" id="{B3DBC7F8-D7E9-48E9-87A2-5217D4273559}"/>
              </a:ext>
            </a:extLst>
          </p:cNvPr>
          <p:cNvSpPr>
            <a:spLocks noGrp="1"/>
          </p:cNvSpPr>
          <p:nvPr>
            <p:ph type="body" sz="quarter" idx="13"/>
          </p:nvPr>
        </p:nvSpPr>
        <p:spPr>
          <a:xfrm>
            <a:off x="387160" y="1946529"/>
            <a:ext cx="8135937" cy="4868863"/>
          </a:xfrm>
        </p:spPr>
        <p:txBody>
          <a:bodyPr/>
          <a:lstStyle/>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Wieso ist das Thema so relevant?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Studien und Datengrundlage</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Transition, Wohlbefinden und Gesundheit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Trends und Entwicklungen in Schule und Arbeitsmarkt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Problematische Transitionen: Maßgebliche Faktoren</a:t>
            </a:r>
          </a:p>
          <a:p>
            <a:pPr marL="457200" indent="-457200">
              <a:buFont typeface="+mj-lt"/>
              <a:buAutoNum type="arabicPeriod"/>
            </a:pPr>
            <a:r>
              <a:rPr lang="de-DE" sz="2400" dirty="0">
                <a:solidFill>
                  <a:schemeClr val="tx2"/>
                </a:solidFill>
                <a:latin typeface="Calibri" panose="020F0502020204030204" pitchFamily="34" charset="0"/>
                <a:cs typeface="Calibri" panose="020F0502020204030204" pitchFamily="34" charset="0"/>
              </a:rPr>
              <a:t>Fazit</a:t>
            </a:r>
          </a:p>
        </p:txBody>
      </p:sp>
    </p:spTree>
    <p:extLst>
      <p:ext uri="{BB962C8B-B14F-4D97-AF65-F5344CB8AC3E}">
        <p14:creationId xmlns:p14="http://schemas.microsoft.com/office/powerpoint/2010/main" val="4020287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81AD5-8656-4747-A798-1F76847ADCC8}"/>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Title 2">
            <a:extLst>
              <a:ext uri="{FF2B5EF4-FFF2-40B4-BE49-F238E27FC236}">
                <a16:creationId xmlns:a16="http://schemas.microsoft.com/office/drawing/2014/main" id="{BF8B3E49-A34A-4B9A-9DE5-AA157F543E92}"/>
              </a:ext>
            </a:extLst>
          </p:cNvPr>
          <p:cNvSpPr txBox="1">
            <a:spLocks/>
          </p:cNvSpPr>
          <p:nvPr/>
        </p:nvSpPr>
        <p:spPr>
          <a:xfrm>
            <a:off x="360000" y="252000"/>
            <a:ext cx="7416000" cy="756000"/>
          </a:xfrm>
          <a:prstGeom prst="rect">
            <a:avLst/>
          </a:prstGeom>
        </p:spPr>
        <p:txBody>
          <a:bodyPr lIns="0" tIns="0" rIns="0" bIns="0" anchor="t" anchorCtr="0">
            <a:normAutofit/>
          </a:bodyPr>
          <a:lstStyle>
            <a:lvl1pPr algn="l" defTabSz="914400" rtl="0" eaLnBrk="1" latinLnBrk="0" hangingPunct="1">
              <a:spcBef>
                <a:spcPct val="0"/>
              </a:spcBef>
              <a:buNone/>
              <a:defRPr sz="2000" b="1" i="0" kern="1200">
                <a:solidFill>
                  <a:srgbClr val="FFFFFF"/>
                </a:solidFill>
                <a:latin typeface="Arial"/>
                <a:ea typeface="+mj-ea"/>
                <a:cs typeface="Arial"/>
              </a:defRPr>
            </a:lvl1pPr>
          </a:lstStyle>
          <a:p>
            <a:pPr lvl="0"/>
            <a:r>
              <a:rPr lang="de-DE" dirty="0"/>
              <a:t>Potentielle Ansatz- und Diskussionspunkte</a:t>
            </a:r>
            <a:endParaRPr kumimoji="0" lang="en-US" sz="2000" b="1" i="0" u="none" strike="noStrike" kern="1200" cap="none" spc="0" normalizeH="0" baseline="0" noProof="0" dirty="0">
              <a:ln>
                <a:noFill/>
              </a:ln>
              <a:solidFill>
                <a:srgbClr val="FFFFFF"/>
              </a:solidFill>
              <a:effectLst/>
              <a:uLnTx/>
              <a:uFillTx/>
              <a:latin typeface="Arial"/>
              <a:ea typeface="+mj-ea"/>
              <a:cs typeface="Arial"/>
            </a:endParaRPr>
          </a:p>
        </p:txBody>
      </p:sp>
      <p:sp>
        <p:nvSpPr>
          <p:cNvPr id="6" name="Content Placeholder 2">
            <a:extLst>
              <a:ext uri="{FF2B5EF4-FFF2-40B4-BE49-F238E27FC236}">
                <a16:creationId xmlns:a16="http://schemas.microsoft.com/office/drawing/2014/main" id="{FE591AF8-3C57-4059-8D93-38DF51C62395}"/>
              </a:ext>
            </a:extLst>
          </p:cNvPr>
          <p:cNvSpPr txBox="1">
            <a:spLocks/>
          </p:cNvSpPr>
          <p:nvPr/>
        </p:nvSpPr>
        <p:spPr bwMode="auto">
          <a:xfrm>
            <a:off x="457200" y="1851147"/>
            <a:ext cx="8342671" cy="42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Wohlbefinden in Schule und Arbeitsplatz stärken</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Besonderer Fokus auf Geringqualifizierte</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Frühe Beratung/Hilfe/Informationen bei Berufswahl/Berufsmöglichkeiten/Maßnahmen</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Schulen stärker einbinden</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Rückmeldung bei Bewerbung</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Attraktivität nicht akademischer Berufe stärken</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Sprachkompetenzen früh fördern/Verbindung zu non-formaler Bildung ausbauen</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Selbstwirksamkeit stärken</a:t>
            </a:r>
          </a:p>
          <a:p>
            <a:pPr defTabSz="914400"/>
            <a:r>
              <a:rPr lang="de-DE" sz="2000" kern="0" dirty="0">
                <a:solidFill>
                  <a:schemeClr val="tx1">
                    <a:lumMod val="65000"/>
                    <a:lumOff val="35000"/>
                  </a:schemeClr>
                </a:solidFill>
                <a:latin typeface="Calibri" panose="020F0502020204030204" pitchFamily="34" charset="0"/>
                <a:cs typeface="Calibri" panose="020F0502020204030204" pitchFamily="34" charset="0"/>
              </a:rPr>
              <a:t>Auswirkungen der SES/Genderaspekte entgegensteuern </a:t>
            </a:r>
          </a:p>
          <a:p>
            <a:pPr defTabSz="914400"/>
            <a:endParaRPr lang="en-US"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765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A52FD-5C84-4DB1-A304-F86B3D34F4FF}"/>
              </a:ext>
            </a:extLst>
          </p:cNvPr>
          <p:cNvSpPr>
            <a:spLocks noGrp="1"/>
          </p:cNvSpPr>
          <p:nvPr>
            <p:ph type="body" sz="quarter" idx="13"/>
          </p:nvPr>
        </p:nvSpPr>
        <p:spPr>
          <a:xfrm>
            <a:off x="360000" y="1954868"/>
            <a:ext cx="8540752" cy="3468688"/>
          </a:xfrm>
        </p:spPr>
        <p:txBody>
          <a:bodyPr/>
          <a:lstStyle/>
          <a:p>
            <a:pPr marL="457200" indent="-457200">
              <a:buFont typeface="+mj-lt"/>
              <a:buAutoNum type="arabicPeriod"/>
            </a:pPr>
            <a:r>
              <a:rPr lang="de-DE" sz="2400" dirty="0">
                <a:latin typeface="Calibri" panose="020F0502020204030204" pitchFamily="34" charset="0"/>
                <a:cs typeface="Calibri" panose="020F0502020204030204" pitchFamily="34" charset="0"/>
              </a:rPr>
              <a:t>Wieso ist das Thema so relevant?</a:t>
            </a:r>
          </a:p>
          <a:p>
            <a:pPr marL="457200" indent="-457200">
              <a:buFont typeface="+mj-lt"/>
              <a:buAutoNum type="arabicPeriod"/>
            </a:pPr>
            <a:r>
              <a:rPr lang="de-DE" sz="2400" dirty="0">
                <a:latin typeface="Calibri" panose="020F0502020204030204" pitchFamily="34" charset="0"/>
                <a:cs typeface="Calibri" panose="020F0502020204030204" pitchFamily="34" charset="0"/>
              </a:rPr>
              <a:t>Studien und Datengrundlage</a:t>
            </a:r>
          </a:p>
          <a:p>
            <a:pPr marL="457200" indent="-457200">
              <a:buFont typeface="+mj-lt"/>
              <a:buAutoNum type="arabicPeriod"/>
            </a:pPr>
            <a:r>
              <a:rPr lang="de-DE" sz="2400" dirty="0">
                <a:latin typeface="Calibri" panose="020F0502020204030204" pitchFamily="34" charset="0"/>
                <a:cs typeface="Calibri" panose="020F0502020204030204" pitchFamily="34" charset="0"/>
              </a:rPr>
              <a:t>Transition, Wohlbefinden und Gesundheit</a:t>
            </a:r>
          </a:p>
          <a:p>
            <a:pPr marL="457200" indent="-457200">
              <a:buFont typeface="+mj-lt"/>
              <a:buAutoNum type="arabicPeriod"/>
            </a:pPr>
            <a:r>
              <a:rPr lang="de-DE" sz="2400" dirty="0">
                <a:latin typeface="Calibri" panose="020F0502020204030204" pitchFamily="34" charset="0"/>
                <a:cs typeface="Calibri" panose="020F0502020204030204" pitchFamily="34" charset="0"/>
              </a:rPr>
              <a:t>Trends und Entwicklungen in Schule und Arbeitsmarkt</a:t>
            </a:r>
          </a:p>
          <a:p>
            <a:pPr marL="457200" indent="-457200">
              <a:buFont typeface="+mj-lt"/>
              <a:buAutoNum type="arabicPeriod"/>
            </a:pPr>
            <a:r>
              <a:rPr lang="de-DE" sz="2400" dirty="0">
                <a:latin typeface="Calibri" panose="020F0502020204030204" pitchFamily="34" charset="0"/>
                <a:cs typeface="Calibri" panose="020F0502020204030204" pitchFamily="34" charset="0"/>
              </a:rPr>
              <a:t>Problematische Transitionen: Maßgebliche Faktoren</a:t>
            </a:r>
          </a:p>
          <a:p>
            <a:pPr marL="457200" indent="-457200">
              <a:buFont typeface="+mj-lt"/>
              <a:buAutoNum type="arabicPeriod"/>
            </a:pPr>
            <a:r>
              <a:rPr lang="de-DE" sz="2400" dirty="0">
                <a:latin typeface="Calibri" panose="020F0502020204030204" pitchFamily="34" charset="0"/>
                <a:cs typeface="Calibri" panose="020F0502020204030204" pitchFamily="34" charset="0"/>
              </a:rPr>
              <a:t>Fazit</a:t>
            </a:r>
          </a:p>
        </p:txBody>
      </p:sp>
      <p:sp>
        <p:nvSpPr>
          <p:cNvPr id="3" name="Title 2">
            <a:extLst>
              <a:ext uri="{FF2B5EF4-FFF2-40B4-BE49-F238E27FC236}">
                <a16:creationId xmlns:a16="http://schemas.microsoft.com/office/drawing/2014/main" id="{5EFCE1AA-F77E-49E3-953A-F742A8F50763}"/>
              </a:ext>
            </a:extLst>
          </p:cNvPr>
          <p:cNvSpPr>
            <a:spLocks noGrp="1"/>
          </p:cNvSpPr>
          <p:nvPr>
            <p:ph type="title"/>
          </p:nvPr>
        </p:nvSpPr>
        <p:spPr>
          <a:xfrm>
            <a:off x="360000" y="396000"/>
            <a:ext cx="7416000" cy="360000"/>
          </a:xfrm>
        </p:spPr>
        <p:txBody>
          <a:bodyPr>
            <a:normAutofit fontScale="90000"/>
          </a:bodyPr>
          <a:lstStyle/>
          <a:p>
            <a:r>
              <a:rPr lang="de-DE" sz="2400" dirty="0">
                <a:latin typeface="+mj-lt"/>
                <a:cs typeface="Calibri" panose="020F0502020204030204" pitchFamily="34" charset="0"/>
              </a:rPr>
              <a:t>Inhalt des Vortrags</a:t>
            </a:r>
            <a:br>
              <a:rPr lang="de-DE" sz="2400" dirty="0">
                <a:latin typeface="+mj-lt"/>
              </a:rPr>
            </a:br>
            <a:endParaRPr lang="de-DE" sz="2400" dirty="0">
              <a:latin typeface="+mj-lt"/>
            </a:endParaRPr>
          </a:p>
        </p:txBody>
      </p:sp>
      <p:sp>
        <p:nvSpPr>
          <p:cNvPr id="4" name="Slide Number Placeholder 3">
            <a:extLst>
              <a:ext uri="{FF2B5EF4-FFF2-40B4-BE49-F238E27FC236}">
                <a16:creationId xmlns:a16="http://schemas.microsoft.com/office/drawing/2014/main" id="{1F698763-852A-4C2A-9BD1-6AA8493CBE06}"/>
              </a:ext>
            </a:extLst>
          </p:cNvPr>
          <p:cNvSpPr>
            <a:spLocks noGrp="1"/>
          </p:cNvSpPr>
          <p:nvPr>
            <p:ph type="sldNum" sz="quarter" idx="14"/>
          </p:nvPr>
        </p:nvSpPr>
        <p:spPr/>
        <p:txBody>
          <a:bodyPr/>
          <a:lstStyle/>
          <a:p>
            <a:fld id="{1B04967B-0E26-4366-BCEE-11F907F2F855}" type="slidenum">
              <a:rPr lang="en-GB" smtClean="0"/>
              <a:t>3</a:t>
            </a:fld>
            <a:endParaRPr lang="en-GB"/>
          </a:p>
        </p:txBody>
      </p:sp>
    </p:spTree>
    <p:extLst>
      <p:ext uri="{BB962C8B-B14F-4D97-AF65-F5344CB8AC3E}">
        <p14:creationId xmlns:p14="http://schemas.microsoft.com/office/powerpoint/2010/main" val="2907152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98473" y="1736202"/>
            <a:ext cx="8688053" cy="4868863"/>
          </a:xfrm>
        </p:spPr>
        <p:txBody>
          <a:bodyPr/>
          <a:lstStyle/>
          <a:p>
            <a:pPr>
              <a:spcBef>
                <a:spcPts val="400"/>
              </a:spcBef>
            </a:pPr>
            <a:r>
              <a:rPr lang="de-CH" sz="1800" dirty="0">
                <a:solidFill>
                  <a:schemeClr val="tx1">
                    <a:lumMod val="50000"/>
                    <a:lumOff val="50000"/>
                  </a:schemeClr>
                </a:solidFill>
                <a:latin typeface="Calibri" panose="020F0502020204030204" pitchFamily="34" charset="0"/>
                <a:cs typeface="Calibri" panose="020F0502020204030204" pitchFamily="34" charset="0"/>
              </a:rPr>
              <a:t>				</a:t>
            </a:r>
          </a:p>
          <a:p>
            <a:pPr>
              <a:spcBef>
                <a:spcPts val="400"/>
              </a:spcBef>
            </a:pPr>
            <a:r>
              <a:rPr lang="de-CH" sz="1800" dirty="0">
                <a:solidFill>
                  <a:schemeClr val="tx1">
                    <a:lumMod val="50000"/>
                    <a:lumOff val="50000"/>
                  </a:schemeClr>
                </a:solidFill>
                <a:latin typeface="Calibri" panose="020F0502020204030204" pitchFamily="34" charset="0"/>
                <a:cs typeface="Calibri" panose="020F0502020204030204" pitchFamily="34" charset="0"/>
              </a:rPr>
              <a:t>				Der Jugendbericht als Download</a:t>
            </a:r>
          </a:p>
          <a:p>
            <a:pPr>
              <a:spcBef>
                <a:spcPts val="400"/>
              </a:spcBef>
            </a:pPr>
            <a:r>
              <a:rPr lang="de-CH" sz="1800" dirty="0">
                <a:solidFill>
                  <a:schemeClr val="tx1">
                    <a:lumMod val="50000"/>
                    <a:lumOff val="50000"/>
                  </a:schemeClr>
                </a:solidFill>
                <a:latin typeface="Calibri" panose="020F0502020204030204" pitchFamily="34" charset="0"/>
                <a:cs typeface="Calibri" panose="020F0502020204030204" pitchFamily="34" charset="0"/>
              </a:rPr>
              <a:t>				sowie weitere Materialien</a:t>
            </a:r>
          </a:p>
          <a:p>
            <a:pPr>
              <a:spcBef>
                <a:spcPts val="400"/>
              </a:spcBef>
            </a:pPr>
            <a:endParaRPr lang="de-CH" sz="1800" dirty="0">
              <a:solidFill>
                <a:schemeClr val="tx1">
                  <a:lumMod val="50000"/>
                  <a:lumOff val="50000"/>
                </a:schemeClr>
              </a:solidFill>
              <a:latin typeface="Calibri" panose="020F0502020204030204" pitchFamily="34" charset="0"/>
              <a:cs typeface="Calibri" panose="020F0502020204030204" pitchFamily="34" charset="0"/>
            </a:endParaRPr>
          </a:p>
          <a:p>
            <a:pPr>
              <a:spcBef>
                <a:spcPts val="400"/>
              </a:spcBef>
            </a:pPr>
            <a:r>
              <a:rPr lang="de-CH" sz="1800" dirty="0">
                <a:solidFill>
                  <a:schemeClr val="tx1">
                    <a:lumMod val="50000"/>
                    <a:lumOff val="50000"/>
                  </a:schemeClr>
                </a:solidFill>
                <a:latin typeface="Calibri" panose="020F0502020204030204" pitchFamily="34" charset="0"/>
                <a:cs typeface="Calibri" panose="020F0502020204030204" pitchFamily="34" charset="0"/>
              </a:rPr>
              <a:t>				</a:t>
            </a:r>
            <a:r>
              <a:rPr lang="de-CH" sz="18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www.jugendbericht.lu</a:t>
            </a:r>
            <a:endParaRPr lang="de-CH" sz="1800" b="1" dirty="0">
              <a:latin typeface="Calibri" panose="020F0502020204030204" pitchFamily="34" charset="0"/>
              <a:cs typeface="Calibri" panose="020F0502020204030204" pitchFamily="34" charset="0"/>
            </a:endParaRPr>
          </a:p>
          <a:p>
            <a:pPr>
              <a:spcBef>
                <a:spcPts val="400"/>
              </a:spcBef>
            </a:pPr>
            <a:endParaRPr lang="de-CH" sz="1800" b="1" dirty="0">
              <a:latin typeface="Calibri" panose="020F0502020204030204" pitchFamily="34" charset="0"/>
              <a:cs typeface="Calibri" panose="020F0502020204030204" pitchFamily="34" charset="0"/>
            </a:endParaRPr>
          </a:p>
          <a:p>
            <a:pPr>
              <a:spcBef>
                <a:spcPts val="400"/>
              </a:spcBef>
            </a:pPr>
            <a:endParaRPr lang="de-CH" sz="1800" b="1" dirty="0">
              <a:latin typeface="Calibri" panose="020F0502020204030204" pitchFamily="34" charset="0"/>
              <a:cs typeface="Calibri" panose="020F0502020204030204" pitchFamily="34" charset="0"/>
            </a:endParaRPr>
          </a:p>
          <a:p>
            <a:pPr>
              <a:spcBef>
                <a:spcPts val="400"/>
              </a:spcBef>
            </a:pPr>
            <a:endParaRPr lang="de-CH" sz="1800" b="1" dirty="0">
              <a:latin typeface="Calibri" panose="020F0502020204030204" pitchFamily="34" charset="0"/>
              <a:cs typeface="Calibri" panose="020F0502020204030204" pitchFamily="34" charset="0"/>
            </a:endParaRPr>
          </a:p>
          <a:p>
            <a:pPr>
              <a:spcBef>
                <a:spcPts val="400"/>
              </a:spcBef>
            </a:pPr>
            <a:r>
              <a:rPr lang="de-CH" sz="1800" b="1" dirty="0">
                <a:latin typeface="Calibri" panose="020F0502020204030204" pitchFamily="34" charset="0"/>
                <a:cs typeface="Calibri" panose="020F0502020204030204" pitchFamily="34" charset="0"/>
              </a:rPr>
              <a:t>				</a:t>
            </a:r>
          </a:p>
          <a:p>
            <a:r>
              <a:rPr lang="en-US" b="1" dirty="0">
                <a:solidFill>
                  <a:schemeClr val="tx1">
                    <a:lumMod val="50000"/>
                    <a:lumOff val="50000"/>
                  </a:schemeClr>
                </a:solidFill>
                <a:latin typeface="Calibri" panose="020F0502020204030204" pitchFamily="34" charset="0"/>
                <a:cs typeface="Calibri" panose="020F0502020204030204" pitchFamily="34" charset="0"/>
              </a:rPr>
              <a:t>				</a:t>
            </a:r>
            <a:r>
              <a:rPr lang="en-US" b="1" u="sng" dirty="0">
                <a:solidFill>
                  <a:schemeClr val="tx1">
                    <a:lumMod val="50000"/>
                    <a:lumOff val="50000"/>
                  </a:schemeClr>
                </a:solidFill>
                <a:latin typeface="Calibri" panose="020F0502020204030204" pitchFamily="34" charset="0"/>
                <a:cs typeface="Calibri" panose="020F0502020204030204" pitchFamily="34" charset="0"/>
              </a:rPr>
              <a:t>www.jugend-in-</a:t>
            </a:r>
            <a:r>
              <a:rPr lang="en-US" b="1" u="sng" dirty="0" err="1">
                <a:solidFill>
                  <a:schemeClr val="tx1">
                    <a:lumMod val="50000"/>
                    <a:lumOff val="50000"/>
                  </a:schemeClr>
                </a:solidFill>
                <a:latin typeface="Calibri" panose="020F0502020204030204" pitchFamily="34" charset="0"/>
                <a:cs typeface="Calibri" panose="020F0502020204030204" pitchFamily="34" charset="0"/>
              </a:rPr>
              <a:t>luxemburg.lu</a:t>
            </a:r>
            <a:r>
              <a:rPr lang="en-US" b="1" u="sng"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3" name="Title 2"/>
          <p:cNvSpPr>
            <a:spLocks noGrp="1"/>
          </p:cNvSpPr>
          <p:nvPr>
            <p:ph type="title"/>
          </p:nvPr>
        </p:nvSpPr>
        <p:spPr/>
        <p:txBody>
          <a:bodyPr>
            <a:normAutofit/>
          </a:bodyPr>
          <a:lstStyle/>
          <a:p>
            <a:r>
              <a:rPr lang="de-CH" sz="3200" dirty="0"/>
              <a:t>Vielen Dank!</a:t>
            </a:r>
            <a:endParaRPr lang="en-US" sz="3200" dirty="0"/>
          </a:p>
        </p:txBody>
      </p:sp>
      <p:sp>
        <p:nvSpPr>
          <p:cNvPr id="4" name="Slide Number Placeholder 3"/>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15" y="2308662"/>
            <a:ext cx="2570590" cy="3033932"/>
          </a:xfrm>
          <a:prstGeom prst="rect">
            <a:avLst/>
          </a:prstGeom>
        </p:spPr>
      </p:pic>
    </p:spTree>
    <p:extLst>
      <p:ext uri="{BB962C8B-B14F-4D97-AF65-F5344CB8AC3E}">
        <p14:creationId xmlns:p14="http://schemas.microsoft.com/office/powerpoint/2010/main" val="387306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E9E33-F369-432B-AFC1-1CAAB5C0821A}"/>
              </a:ext>
            </a:extLst>
          </p:cNvPr>
          <p:cNvSpPr>
            <a:spLocks noGrp="1"/>
          </p:cNvSpPr>
          <p:nvPr>
            <p:ph type="title"/>
          </p:nvPr>
        </p:nvSpPr>
        <p:spPr/>
        <p:txBody>
          <a:bodyPr/>
          <a:lstStyle/>
          <a:p>
            <a:endParaRPr lang="de-DE"/>
          </a:p>
        </p:txBody>
      </p:sp>
      <p:sp>
        <p:nvSpPr>
          <p:cNvPr id="4" name="Slide Number Placeholder 3">
            <a:extLst>
              <a:ext uri="{FF2B5EF4-FFF2-40B4-BE49-F238E27FC236}">
                <a16:creationId xmlns:a16="http://schemas.microsoft.com/office/drawing/2014/main" id="{2304E9DB-78A7-4640-9FC1-B2BEA3248480}"/>
              </a:ext>
            </a:extLst>
          </p:cNvPr>
          <p:cNvSpPr>
            <a:spLocks noGrp="1"/>
          </p:cNvSpPr>
          <p:nvPr>
            <p:ph type="sldNum" sz="quarter" idx="14"/>
          </p:nvPr>
        </p:nvSpPr>
        <p:spPr/>
        <p:txBody>
          <a:bodyPr/>
          <a:lstStyle/>
          <a:p>
            <a:fld id="{1B04967B-0E26-4366-BCEE-11F907F2F855}" type="slidenum">
              <a:rPr lang="en-GB" smtClean="0"/>
              <a:t>4</a:t>
            </a:fld>
            <a:endParaRPr lang="en-GB"/>
          </a:p>
        </p:txBody>
      </p:sp>
      <p:sp>
        <p:nvSpPr>
          <p:cNvPr id="7" name="Text Placeholder 1">
            <a:extLst>
              <a:ext uri="{FF2B5EF4-FFF2-40B4-BE49-F238E27FC236}">
                <a16:creationId xmlns:a16="http://schemas.microsoft.com/office/drawing/2014/main" id="{B3DBC7F8-D7E9-48E9-87A2-5217D4273559}"/>
              </a:ext>
            </a:extLst>
          </p:cNvPr>
          <p:cNvSpPr>
            <a:spLocks noGrp="1"/>
          </p:cNvSpPr>
          <p:nvPr>
            <p:ph type="body" sz="quarter" idx="13"/>
          </p:nvPr>
        </p:nvSpPr>
        <p:spPr>
          <a:xfrm>
            <a:off x="387160" y="1946529"/>
            <a:ext cx="8135937" cy="4868863"/>
          </a:xfrm>
        </p:spPr>
        <p:txBody>
          <a:bodyPr/>
          <a:lstStyle/>
          <a:p>
            <a:pPr marL="457200" indent="-457200">
              <a:buFont typeface="+mj-lt"/>
              <a:buAutoNum type="arabicPeriod"/>
            </a:pPr>
            <a:r>
              <a:rPr lang="de-DE" sz="2400" dirty="0">
                <a:latin typeface="Calibri" panose="020F0502020204030204" pitchFamily="34" charset="0"/>
                <a:cs typeface="Calibri" panose="020F0502020204030204" pitchFamily="34" charset="0"/>
              </a:rPr>
              <a:t>Wieso ist das Thema so relevant?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Studien und Datengrundlage</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Transition, Wohlbefinden und Gesundheit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Trends und Entwicklungen in Schule und Arbeitsmarkt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Problematische Transitionen: Maßgebliche Faktoren</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Fazit</a:t>
            </a:r>
          </a:p>
        </p:txBody>
      </p:sp>
    </p:spTree>
    <p:extLst>
      <p:ext uri="{BB962C8B-B14F-4D97-AF65-F5344CB8AC3E}">
        <p14:creationId xmlns:p14="http://schemas.microsoft.com/office/powerpoint/2010/main" val="273120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FACD66-1BD4-4C71-8F48-12A5EF6D4CA4}"/>
              </a:ext>
            </a:extLst>
          </p:cNvPr>
          <p:cNvSpPr>
            <a:spLocks noGrp="1"/>
          </p:cNvSpPr>
          <p:nvPr>
            <p:ph type="body" sz="quarter" idx="13"/>
          </p:nvPr>
        </p:nvSpPr>
        <p:spPr>
          <a:xfrm>
            <a:off x="401714" y="1571400"/>
            <a:ext cx="8136000" cy="4868863"/>
          </a:xfrm>
        </p:spPr>
        <p:txBody>
          <a:bodyPr/>
          <a:lstStyle/>
          <a:p>
            <a:pPr marL="0" indent="0">
              <a:spcBef>
                <a:spcPts val="1200"/>
              </a:spcBef>
            </a:pPr>
            <a:r>
              <a:rPr lang="de-DE" b="1" dirty="0">
                <a:latin typeface="Calibri" panose="020F0502020204030204" pitchFamily="34" charset="0"/>
                <a:cs typeface="Calibri" panose="020F0502020204030204" pitchFamily="34" charset="0"/>
              </a:rPr>
              <a:t>Übergänge in das Erwachsenenalter: Entwicklung von Identität und Autonomie</a:t>
            </a:r>
          </a:p>
          <a:p>
            <a:pPr marL="342900" indent="-342900">
              <a:spcBef>
                <a:spcPts val="1200"/>
              </a:spcBef>
              <a:buFont typeface="Wingdings" panose="05000000000000000000" pitchFamily="2" charset="2"/>
              <a:buChar char="§"/>
            </a:pPr>
            <a:r>
              <a:rPr lang="de-DE" dirty="0">
                <a:latin typeface="Calibri" panose="020F0502020204030204" pitchFamily="34" charset="0"/>
                <a:cs typeface="Calibri" panose="020F0502020204030204" pitchFamily="34" charset="0"/>
              </a:rPr>
              <a:t>Erlangung von sozial verantwortungsvollem Handeln, Persönlichkeitsentwicklung, Individuation (Reinders 2006)</a:t>
            </a:r>
          </a:p>
          <a:p>
            <a:pPr marL="342900" indent="-342900">
              <a:spcBef>
                <a:spcPts val="1200"/>
              </a:spcBef>
              <a:buFont typeface="Wingdings" panose="05000000000000000000" pitchFamily="2" charset="2"/>
              <a:buChar char="§"/>
            </a:pPr>
            <a:r>
              <a:rPr lang="de-DE" dirty="0">
                <a:latin typeface="Calibri" panose="020F0502020204030204" pitchFamily="34" charset="0"/>
                <a:cs typeface="Calibri" panose="020F0502020204030204" pitchFamily="34" charset="0"/>
              </a:rPr>
              <a:t>Statuswechsel auf dem Weg zum Erwachsenenstatus, soziale und ökonomischen Verselbständigung (Hill &amp; Redding, 2021)</a:t>
            </a:r>
          </a:p>
          <a:p>
            <a:pPr marL="0" indent="0">
              <a:spcBef>
                <a:spcPts val="1200"/>
              </a:spcBef>
            </a:pPr>
            <a:r>
              <a:rPr lang="de-DE" b="1" dirty="0">
                <a:latin typeface="Calibri" panose="020F0502020204030204" pitchFamily="34" charset="0"/>
                <a:cs typeface="Calibri" panose="020F0502020204030204" pitchFamily="34" charset="0"/>
              </a:rPr>
              <a:t>Aufnahme einer Erwerbsarbeit als ein zentraler „Marker“ </a:t>
            </a:r>
            <a:br>
              <a:rPr lang="de-DE" b="1" dirty="0">
                <a:latin typeface="Calibri" panose="020F0502020204030204" pitchFamily="34" charset="0"/>
                <a:cs typeface="Calibri" panose="020F0502020204030204" pitchFamily="34" charset="0"/>
              </a:rPr>
            </a:br>
            <a:r>
              <a:rPr lang="de-DE" b="1" dirty="0">
                <a:latin typeface="Calibri" panose="020F0502020204030204" pitchFamily="34" charset="0"/>
                <a:cs typeface="Calibri" panose="020F0502020204030204" pitchFamily="34" charset="0"/>
              </a:rPr>
              <a:t>und Voraussetzung für…</a:t>
            </a:r>
          </a:p>
          <a:p>
            <a:pPr marL="342900" indent="-342900">
              <a:spcBef>
                <a:spcPts val="1200"/>
              </a:spcBef>
              <a:buFont typeface="Wingdings" panose="05000000000000000000" pitchFamily="2" charset="2"/>
              <a:buChar char="§"/>
            </a:pPr>
            <a:r>
              <a:rPr lang="de-DE" dirty="0">
                <a:latin typeface="Calibri" panose="020F0502020204030204" pitchFamily="34" charset="0"/>
                <a:cs typeface="Calibri" panose="020F0502020204030204" pitchFamily="34" charset="0"/>
              </a:rPr>
              <a:t>Ökonomische Verselbstständigung</a:t>
            </a:r>
          </a:p>
          <a:p>
            <a:pPr marL="342900" indent="-342900">
              <a:spcBef>
                <a:spcPts val="1200"/>
              </a:spcBef>
              <a:buFont typeface="Wingdings" panose="05000000000000000000" pitchFamily="2" charset="2"/>
              <a:buChar char="§"/>
            </a:pPr>
            <a:r>
              <a:rPr lang="de-DE" dirty="0">
                <a:latin typeface="Calibri" panose="020F0502020204030204" pitchFamily="34" charset="0"/>
                <a:cs typeface="Calibri" panose="020F0502020204030204" pitchFamily="34" charset="0"/>
              </a:rPr>
              <a:t>Soziale Integration</a:t>
            </a:r>
          </a:p>
          <a:p>
            <a:pPr marL="342900" indent="-342900">
              <a:spcBef>
                <a:spcPts val="1200"/>
              </a:spcBef>
              <a:buFont typeface="Wingdings" panose="05000000000000000000" pitchFamily="2" charset="2"/>
              <a:buChar char="§"/>
            </a:pPr>
            <a:r>
              <a:rPr lang="de-DE" dirty="0">
                <a:latin typeface="Calibri" panose="020F0502020204030204" pitchFamily="34" charset="0"/>
                <a:cs typeface="Calibri" panose="020F0502020204030204" pitchFamily="34" charset="0"/>
              </a:rPr>
              <a:t>Identitätsentwicklung</a:t>
            </a:r>
          </a:p>
          <a:p>
            <a:pPr marL="342900" indent="-342900">
              <a:spcBef>
                <a:spcPts val="1200"/>
              </a:spcBef>
              <a:buFont typeface="Wingdings" panose="05000000000000000000" pitchFamily="2" charset="2"/>
              <a:buChar char="§"/>
            </a:pPr>
            <a:r>
              <a:rPr lang="de-DE" dirty="0">
                <a:latin typeface="Calibri" panose="020F0502020204030204" pitchFamily="34" charset="0"/>
                <a:cs typeface="Calibri" panose="020F0502020204030204" pitchFamily="34" charset="0"/>
              </a:rPr>
              <a:t>Wohlbefinden und Lebenszufriedenheit</a:t>
            </a:r>
          </a:p>
          <a:p>
            <a:pPr>
              <a:spcBef>
                <a:spcPts val="1200"/>
              </a:spcBef>
            </a:pPr>
            <a:endParaRPr lang="de-DE" dirty="0"/>
          </a:p>
        </p:txBody>
      </p:sp>
      <p:sp>
        <p:nvSpPr>
          <p:cNvPr id="3" name="Title 2">
            <a:extLst>
              <a:ext uri="{FF2B5EF4-FFF2-40B4-BE49-F238E27FC236}">
                <a16:creationId xmlns:a16="http://schemas.microsoft.com/office/drawing/2014/main" id="{083779E3-0EC0-4601-A15E-F19B07D87D51}"/>
              </a:ext>
            </a:extLst>
          </p:cNvPr>
          <p:cNvSpPr>
            <a:spLocks noGrp="1"/>
          </p:cNvSpPr>
          <p:nvPr>
            <p:ph type="title"/>
          </p:nvPr>
        </p:nvSpPr>
        <p:spPr/>
        <p:txBody>
          <a:bodyPr/>
          <a:lstStyle/>
          <a:p>
            <a:r>
              <a:rPr lang="de-DE" dirty="0"/>
              <a:t>Übergänge in die Arbeitswelt</a:t>
            </a:r>
          </a:p>
        </p:txBody>
      </p:sp>
      <p:sp>
        <p:nvSpPr>
          <p:cNvPr id="4" name="Slide Number Placeholder 3">
            <a:extLst>
              <a:ext uri="{FF2B5EF4-FFF2-40B4-BE49-F238E27FC236}">
                <a16:creationId xmlns:a16="http://schemas.microsoft.com/office/drawing/2014/main" id="{894F83E5-164B-41F6-9C51-4A1E21D11D73}"/>
              </a:ext>
            </a:extLst>
          </p:cNvPr>
          <p:cNvSpPr>
            <a:spLocks noGrp="1"/>
          </p:cNvSpPr>
          <p:nvPr>
            <p:ph type="sldNum" sz="quarter" idx="14"/>
          </p:nvPr>
        </p:nvSpPr>
        <p:spPr/>
        <p:txBody>
          <a:bodyPr/>
          <a:lstStyle/>
          <a:p>
            <a:fld id="{1B04967B-0E26-4366-BCEE-11F907F2F855}" type="slidenum">
              <a:rPr lang="en-GB" smtClean="0"/>
              <a:t>5</a:t>
            </a:fld>
            <a:endParaRPr lang="en-GB"/>
          </a:p>
        </p:txBody>
      </p:sp>
    </p:spTree>
    <p:extLst>
      <p:ext uri="{BB962C8B-B14F-4D97-AF65-F5344CB8AC3E}">
        <p14:creationId xmlns:p14="http://schemas.microsoft.com/office/powerpoint/2010/main" val="1081736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D6282-5F18-44BF-BE8A-E01FFFECECAC}"/>
              </a:ext>
            </a:extLst>
          </p:cNvPr>
          <p:cNvSpPr>
            <a:spLocks noGrp="1"/>
          </p:cNvSpPr>
          <p:nvPr>
            <p:ph type="body" sz="quarter" idx="13"/>
          </p:nvPr>
        </p:nvSpPr>
        <p:spPr/>
        <p:txBody>
          <a:bodyPr/>
          <a:lstStyle/>
          <a:p>
            <a:pPr marL="342900" indent="-342900">
              <a:buFont typeface="Wingdings" panose="05000000000000000000" pitchFamily="2" charset="2"/>
              <a:buChar char="§"/>
            </a:pPr>
            <a:r>
              <a:rPr lang="de-DE" dirty="0">
                <a:latin typeface="Calibri" panose="020F0502020204030204" pitchFamily="34" charset="0"/>
                <a:cs typeface="Calibri" panose="020F0502020204030204" pitchFamily="34" charset="0"/>
              </a:rPr>
              <a:t>Verlängerung, </a:t>
            </a:r>
            <a:r>
              <a:rPr lang="de-DE" dirty="0" err="1">
                <a:latin typeface="Calibri" panose="020F0502020204030204" pitchFamily="34" charset="0"/>
                <a:cs typeface="Calibri" panose="020F0502020204030204" pitchFamily="34" charset="0"/>
              </a:rPr>
              <a:t>Entstandardisierung</a:t>
            </a:r>
            <a:r>
              <a:rPr lang="de-DE" dirty="0">
                <a:latin typeface="Calibri" panose="020F0502020204030204" pitchFamily="34" charset="0"/>
                <a:cs typeface="Calibri" panose="020F0502020204030204" pitchFamily="34" charset="0"/>
              </a:rPr>
              <a:t> und Ausdifferenzierung der Übergänge in den Beruf</a:t>
            </a:r>
          </a:p>
          <a:p>
            <a:pPr marL="342900" indent="-342900">
              <a:buFont typeface="Wingdings" panose="05000000000000000000" pitchFamily="2" charset="2"/>
              <a:buChar char="§"/>
            </a:pPr>
            <a:r>
              <a:rPr lang="de-DE" dirty="0">
                <a:latin typeface="Calibri" panose="020F0502020204030204" pitchFamily="34" charset="0"/>
                <a:cs typeface="Calibri" panose="020F0502020204030204" pitchFamily="34" charset="0"/>
              </a:rPr>
              <a:t>Schwierige, unvollständige, wiederholende Übergänge («</a:t>
            </a:r>
            <a:r>
              <a:rPr lang="de-DE" dirty="0" err="1">
                <a:latin typeface="Calibri" panose="020F0502020204030204" pitchFamily="34" charset="0"/>
                <a:cs typeface="Calibri" panose="020F0502020204030204" pitchFamily="34" charset="0"/>
              </a:rPr>
              <a:t>yoyo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transitions</a:t>
            </a:r>
            <a:r>
              <a:rPr lang="de-DE" dirty="0">
                <a:latin typeface="Calibri" panose="020F0502020204030204" pitchFamily="34" charset="0"/>
                <a:cs typeface="Calibri" panose="020F0502020204030204" pitchFamily="34" charset="0"/>
              </a:rPr>
              <a:t>», Suchphasen, unsichere Beschäftigung)</a:t>
            </a:r>
          </a:p>
          <a:p>
            <a:pPr marL="342900" indent="-342900">
              <a:buClr>
                <a:srgbClr val="00A0CF"/>
              </a:buClr>
              <a:buFont typeface="Wingdings" panose="05000000000000000000" pitchFamily="2" charset="2"/>
              <a:buChar char="§"/>
            </a:pPr>
            <a:r>
              <a:rPr lang="de-DE" dirty="0">
                <a:latin typeface="Calibri" panose="020F0502020204030204" pitchFamily="34" charset="0"/>
                <a:cs typeface="Calibri" panose="020F0502020204030204" pitchFamily="34" charset="0"/>
              </a:rPr>
              <a:t>Belastung der Jugendlichen durch zunehmenden Stress, steigenden Leistungs- und Erfolgsdruck</a:t>
            </a:r>
          </a:p>
          <a:p>
            <a:pPr marL="342900" indent="-342900">
              <a:buClr>
                <a:srgbClr val="00A0CF"/>
              </a:buClr>
              <a:buFont typeface="Wingdings" panose="05000000000000000000" pitchFamily="2" charset="2"/>
              <a:buChar char="§"/>
            </a:pPr>
            <a:r>
              <a:rPr lang="de-DE" dirty="0">
                <a:latin typeface="Calibri" panose="020F0502020204030204" pitchFamily="34" charset="0"/>
                <a:cs typeface="Calibri" panose="020F0502020204030204" pitchFamily="34" charset="0"/>
              </a:rPr>
              <a:t>Integrationsängste durch </a:t>
            </a:r>
            <a:r>
              <a:rPr lang="de-DE" dirty="0" err="1">
                <a:latin typeface="Calibri" panose="020F0502020204030204" pitchFamily="34" charset="0"/>
                <a:cs typeface="Calibri" panose="020F0502020204030204" pitchFamily="34" charset="0"/>
              </a:rPr>
              <a:t>Transitionsprobleme</a:t>
            </a:r>
            <a:r>
              <a:rPr lang="de-DE" dirty="0">
                <a:latin typeface="Calibri" panose="020F0502020204030204" pitchFamily="34" charset="0"/>
                <a:cs typeface="Calibri" panose="020F0502020204030204" pitchFamily="34" charset="0"/>
              </a:rPr>
              <a:t>, Jugendarbeitslosigkeit, prekäre Jobs und Armutsgefährdung (→ Verunsicherungen), Einschränkung des Wohlbefindens</a:t>
            </a:r>
          </a:p>
          <a:p>
            <a:endParaRPr lang="de-DE"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84D3392-4317-43DE-8AF0-BA0C6B24C62D}"/>
              </a:ext>
            </a:extLst>
          </p:cNvPr>
          <p:cNvSpPr>
            <a:spLocks noGrp="1"/>
          </p:cNvSpPr>
          <p:nvPr>
            <p:ph type="title"/>
          </p:nvPr>
        </p:nvSpPr>
        <p:spPr/>
        <p:txBody>
          <a:bodyPr/>
          <a:lstStyle/>
          <a:p>
            <a:r>
              <a:rPr lang="de-DE" dirty="0"/>
              <a:t>Aktuelle Trends</a:t>
            </a:r>
          </a:p>
        </p:txBody>
      </p:sp>
      <p:sp>
        <p:nvSpPr>
          <p:cNvPr id="4" name="Slide Number Placeholder 3">
            <a:extLst>
              <a:ext uri="{FF2B5EF4-FFF2-40B4-BE49-F238E27FC236}">
                <a16:creationId xmlns:a16="http://schemas.microsoft.com/office/drawing/2014/main" id="{D0B3197D-81A9-4DE1-A3FA-1F9FB355C464}"/>
              </a:ext>
            </a:extLst>
          </p:cNvPr>
          <p:cNvSpPr>
            <a:spLocks noGrp="1"/>
          </p:cNvSpPr>
          <p:nvPr>
            <p:ph type="sldNum" sz="quarter" idx="14"/>
          </p:nvPr>
        </p:nvSpPr>
        <p:spPr/>
        <p:txBody>
          <a:bodyPr/>
          <a:lstStyle/>
          <a:p>
            <a:fld id="{1B04967B-0E26-4366-BCEE-11F907F2F855}" type="slidenum">
              <a:rPr lang="en-GB" smtClean="0"/>
              <a:t>6</a:t>
            </a:fld>
            <a:endParaRPr lang="en-GB"/>
          </a:p>
        </p:txBody>
      </p:sp>
    </p:spTree>
    <p:extLst>
      <p:ext uri="{BB962C8B-B14F-4D97-AF65-F5344CB8AC3E}">
        <p14:creationId xmlns:p14="http://schemas.microsoft.com/office/powerpoint/2010/main" val="121527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0BC6D-B4A0-4F32-B279-263E81FF9E59}"/>
              </a:ext>
            </a:extLst>
          </p:cNvPr>
          <p:cNvSpPr>
            <a:spLocks noGrp="1"/>
          </p:cNvSpPr>
          <p:nvPr>
            <p:ph type="body" sz="quarter" idx="13"/>
          </p:nvPr>
        </p:nvSpPr>
        <p:spPr/>
        <p:txBody>
          <a:bodyPr/>
          <a:lstStyle/>
          <a:p>
            <a:pPr marL="342900" lvl="1" indent="-342900">
              <a:spcBef>
                <a:spcPts val="2000"/>
              </a:spcBef>
              <a:buClr>
                <a:schemeClr val="accent1"/>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Wissensgesellschaft/-ökonomie</a:t>
            </a:r>
          </a:p>
          <a:p>
            <a:pPr marL="342900" lvl="1" indent="-342900">
              <a:spcBef>
                <a:spcPts val="2000"/>
              </a:spcBef>
              <a:buClr>
                <a:schemeClr val="accent1"/>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Steigende Qualifikationen bei steigenden Anforderungen</a:t>
            </a:r>
          </a:p>
          <a:p>
            <a:pPr marL="342900" lvl="1" indent="-342900">
              <a:spcBef>
                <a:spcPts val="2000"/>
              </a:spcBef>
              <a:buClr>
                <a:schemeClr val="accent1"/>
              </a:buClr>
              <a:buFont typeface="Wingdings" panose="05000000000000000000" pitchFamily="2" charset="2"/>
              <a:buChar char="§"/>
            </a:pPr>
            <a:r>
              <a:rPr lang="de-DE" sz="2000" dirty="0">
                <a:latin typeface="Calibri" panose="020F0502020204030204" pitchFamily="34" charset="0"/>
                <a:cs typeface="Calibri" panose="020F0502020204030204" pitchFamily="34" charset="0"/>
              </a:rPr>
              <a:t>Höhere Flexibilität, Internationalisierung (Großregion)</a:t>
            </a:r>
          </a:p>
          <a:p>
            <a:endParaRPr lang="de-DE" dirty="0"/>
          </a:p>
        </p:txBody>
      </p:sp>
      <p:sp>
        <p:nvSpPr>
          <p:cNvPr id="3" name="Title 2">
            <a:extLst>
              <a:ext uri="{FF2B5EF4-FFF2-40B4-BE49-F238E27FC236}">
                <a16:creationId xmlns:a16="http://schemas.microsoft.com/office/drawing/2014/main" id="{A2ED13C6-DFF5-4C36-B44B-EF300D04925A}"/>
              </a:ext>
            </a:extLst>
          </p:cNvPr>
          <p:cNvSpPr>
            <a:spLocks noGrp="1"/>
          </p:cNvSpPr>
          <p:nvPr>
            <p:ph type="title"/>
          </p:nvPr>
        </p:nvSpPr>
        <p:spPr/>
        <p:txBody>
          <a:bodyPr/>
          <a:lstStyle/>
          <a:p>
            <a:r>
              <a:rPr lang="de-DE" dirty="0"/>
              <a:t>Strukturelle Veränderungen</a:t>
            </a:r>
            <a:br>
              <a:rPr lang="de-DE" dirty="0"/>
            </a:br>
            <a:br>
              <a:rPr lang="de-DE" dirty="0">
                <a:solidFill>
                  <a:prstClr val="black">
                    <a:lumMod val="65000"/>
                    <a:lumOff val="35000"/>
                  </a:prstClr>
                </a:solidFill>
              </a:rPr>
            </a:br>
            <a:endParaRPr lang="de-DE" dirty="0"/>
          </a:p>
        </p:txBody>
      </p:sp>
      <p:sp>
        <p:nvSpPr>
          <p:cNvPr id="4" name="Slide Number Placeholder 3">
            <a:extLst>
              <a:ext uri="{FF2B5EF4-FFF2-40B4-BE49-F238E27FC236}">
                <a16:creationId xmlns:a16="http://schemas.microsoft.com/office/drawing/2014/main" id="{4324D955-B9DE-4BFE-80AC-904AF7762C0F}"/>
              </a:ext>
            </a:extLst>
          </p:cNvPr>
          <p:cNvSpPr>
            <a:spLocks noGrp="1"/>
          </p:cNvSpPr>
          <p:nvPr>
            <p:ph type="sldNum" sz="quarter" idx="14"/>
          </p:nvPr>
        </p:nvSpPr>
        <p:spPr/>
        <p:txBody>
          <a:bodyPr/>
          <a:lstStyle/>
          <a:p>
            <a:fld id="{1B04967B-0E26-4366-BCEE-11F907F2F855}" type="slidenum">
              <a:rPr lang="en-GB" smtClean="0"/>
              <a:t>7</a:t>
            </a:fld>
            <a:endParaRPr lang="en-GB"/>
          </a:p>
        </p:txBody>
      </p:sp>
    </p:spTree>
    <p:extLst>
      <p:ext uri="{BB962C8B-B14F-4D97-AF65-F5344CB8AC3E}">
        <p14:creationId xmlns:p14="http://schemas.microsoft.com/office/powerpoint/2010/main" val="358719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E9E33-F369-432B-AFC1-1CAAB5C0821A}"/>
              </a:ext>
            </a:extLst>
          </p:cNvPr>
          <p:cNvSpPr>
            <a:spLocks noGrp="1"/>
          </p:cNvSpPr>
          <p:nvPr>
            <p:ph type="title"/>
          </p:nvPr>
        </p:nvSpPr>
        <p:spPr/>
        <p:txBody>
          <a:bodyPr/>
          <a:lstStyle/>
          <a:p>
            <a:endParaRPr lang="de-DE"/>
          </a:p>
        </p:txBody>
      </p:sp>
      <p:sp>
        <p:nvSpPr>
          <p:cNvPr id="4" name="Slide Number Placeholder 3">
            <a:extLst>
              <a:ext uri="{FF2B5EF4-FFF2-40B4-BE49-F238E27FC236}">
                <a16:creationId xmlns:a16="http://schemas.microsoft.com/office/drawing/2014/main" id="{2304E9DB-78A7-4640-9FC1-B2BEA3248480}"/>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04967B-0E26-4366-BCEE-11F907F2F855}"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Text Placeholder 1">
            <a:extLst>
              <a:ext uri="{FF2B5EF4-FFF2-40B4-BE49-F238E27FC236}">
                <a16:creationId xmlns:a16="http://schemas.microsoft.com/office/drawing/2014/main" id="{B3DBC7F8-D7E9-48E9-87A2-5217D4273559}"/>
              </a:ext>
            </a:extLst>
          </p:cNvPr>
          <p:cNvSpPr>
            <a:spLocks noGrp="1"/>
          </p:cNvSpPr>
          <p:nvPr>
            <p:ph type="body" sz="quarter" idx="13"/>
          </p:nvPr>
        </p:nvSpPr>
        <p:spPr>
          <a:xfrm>
            <a:off x="387160" y="1946529"/>
            <a:ext cx="8135937" cy="4868863"/>
          </a:xfrm>
        </p:spPr>
        <p:txBody>
          <a:bodyPr/>
          <a:lstStyle/>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Wieso ist das Thema so relevant?</a:t>
            </a:r>
          </a:p>
          <a:p>
            <a:pPr marL="457200" indent="-457200">
              <a:buFont typeface="+mj-lt"/>
              <a:buAutoNum type="arabicPeriod"/>
            </a:pPr>
            <a:r>
              <a:rPr lang="de-DE" sz="2400" dirty="0">
                <a:latin typeface="Calibri" panose="020F0502020204030204" pitchFamily="34" charset="0"/>
                <a:cs typeface="Calibri" panose="020F0502020204030204" pitchFamily="34" charset="0"/>
              </a:rPr>
              <a:t>Studien und Datengrundlage</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Transition, Wohlbefinden und Gesundheit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Trends und Entwicklungen in Schule und Arbeitsmarkt</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Problematische Transitionen: Maßgebliche Faktoren</a:t>
            </a:r>
          </a:p>
          <a:p>
            <a:pPr marL="457200" indent="-457200">
              <a:buFont typeface="+mj-lt"/>
              <a:buAutoNum type="arabicPeriod"/>
            </a:pPr>
            <a:r>
              <a:rPr lang="de-DE" sz="2400" dirty="0">
                <a:solidFill>
                  <a:schemeClr val="bg1">
                    <a:lumMod val="85000"/>
                  </a:schemeClr>
                </a:solidFill>
                <a:latin typeface="Calibri" panose="020F0502020204030204" pitchFamily="34" charset="0"/>
                <a:cs typeface="Calibri" panose="020F0502020204030204" pitchFamily="34" charset="0"/>
              </a:rPr>
              <a:t>Fazit</a:t>
            </a:r>
          </a:p>
        </p:txBody>
      </p:sp>
    </p:spTree>
    <p:extLst>
      <p:ext uri="{BB962C8B-B14F-4D97-AF65-F5344CB8AC3E}">
        <p14:creationId xmlns:p14="http://schemas.microsoft.com/office/powerpoint/2010/main" val="363230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40427" y="1710750"/>
            <a:ext cx="5509530" cy="4328635"/>
          </a:xfrm>
        </p:spPr>
        <p:txBody>
          <a:bodyPr>
            <a:normAutofit/>
          </a:bodyPr>
          <a:lstStyle/>
          <a:p>
            <a:pPr marL="0" indent="0">
              <a:spcBef>
                <a:spcPts val="600"/>
              </a:spcBef>
              <a:buClr>
                <a:schemeClr val="tx1">
                  <a:lumMod val="50000"/>
                  <a:lumOff val="50000"/>
                </a:schemeClr>
              </a:buClr>
            </a:pPr>
            <a:endParaRPr lang="de-DE" sz="2200" dirty="0">
              <a:latin typeface="Calibri" panose="020F0502020204030204" pitchFamily="34" charset="0"/>
              <a:cs typeface="Calibri" panose="020F0502020204030204" pitchFamily="34" charset="0"/>
            </a:endParaRPr>
          </a:p>
          <a:p>
            <a:pPr marL="342900" indent="-342900">
              <a:spcBef>
                <a:spcPts val="600"/>
              </a:spcBef>
              <a:buClr>
                <a:schemeClr val="tx1">
                  <a:lumMod val="50000"/>
                  <a:lumOff val="50000"/>
                </a:schemeClr>
              </a:buClr>
              <a:buFont typeface="Wingdings" panose="05000000000000000000" pitchFamily="2" charset="2"/>
              <a:buChar char="§"/>
            </a:pPr>
            <a:r>
              <a:rPr lang="de-DE" sz="2200" dirty="0">
                <a:latin typeface="Calibri" panose="020F0502020204030204" pitchFamily="34" charset="0"/>
                <a:cs typeface="Calibri" panose="020F0502020204030204" pitchFamily="34" charset="0"/>
              </a:rPr>
              <a:t>Nationale Jugendberichte </a:t>
            </a:r>
            <a:r>
              <a:rPr lang="de-DE" sz="1600" dirty="0">
                <a:latin typeface="Calibri" panose="020F0502020204030204" pitchFamily="34" charset="0"/>
                <a:cs typeface="Calibri" panose="020F0502020204030204" pitchFamily="34" charset="0"/>
              </a:rPr>
              <a:t>2010, 2015, 2020</a:t>
            </a:r>
          </a:p>
          <a:p>
            <a:pPr marL="342900" indent="-342900">
              <a:buClr>
                <a:schemeClr val="tx1">
                  <a:lumMod val="50000"/>
                  <a:lumOff val="50000"/>
                </a:schemeClr>
              </a:buClr>
              <a:buFont typeface="Wingdings" panose="05000000000000000000" pitchFamily="2" charset="2"/>
              <a:buChar char="§"/>
            </a:pPr>
            <a:r>
              <a:rPr lang="de-DE" sz="2200" dirty="0">
                <a:latin typeface="Calibri" panose="020F0502020204030204" pitchFamily="34" charset="0"/>
                <a:cs typeface="Calibri" panose="020F0502020204030204" pitchFamily="34" charset="0"/>
              </a:rPr>
              <a:t>Youth Survey Luxembourg </a:t>
            </a:r>
            <a:r>
              <a:rPr lang="en-US" sz="2200" dirty="0">
                <a:latin typeface="Calibri" panose="020F0502020204030204" pitchFamily="34" charset="0"/>
                <a:cs typeface="Calibri" panose="020F0502020204030204" pitchFamily="34" charset="0"/>
              </a:rPr>
              <a:t> – </a:t>
            </a:r>
            <a:r>
              <a:rPr lang="de-DE" sz="1700" dirty="0">
                <a:latin typeface="Calibri" panose="020F0502020204030204" pitchFamily="34" charset="0"/>
                <a:cs typeface="Calibri" panose="020F0502020204030204" pitchFamily="34" charset="0"/>
              </a:rPr>
              <a:t>2019</a:t>
            </a:r>
          </a:p>
          <a:p>
            <a:pPr marL="342900" indent="-342900">
              <a:buClr>
                <a:schemeClr val="tx1">
                  <a:lumMod val="50000"/>
                  <a:lumOff val="50000"/>
                </a:schemeClr>
              </a:buClr>
              <a:buFont typeface="Wingdings" panose="05000000000000000000" pitchFamily="2" charset="2"/>
              <a:buChar char="§"/>
            </a:pPr>
            <a:r>
              <a:rPr lang="en-US" sz="2200" dirty="0">
                <a:latin typeface="Calibri" panose="020F0502020204030204" pitchFamily="34" charset="0"/>
                <a:cs typeface="Calibri" panose="020F0502020204030204" pitchFamily="34" charset="0"/>
              </a:rPr>
              <a:t>Young People and COVID-19 (YAC) – </a:t>
            </a:r>
            <a:r>
              <a:rPr lang="en-US" sz="1800" dirty="0">
                <a:latin typeface="Calibri" panose="020F0502020204030204" pitchFamily="34" charset="0"/>
                <a:cs typeface="Calibri" panose="020F0502020204030204" pitchFamily="34" charset="0"/>
              </a:rPr>
              <a:t>2020/2021</a:t>
            </a:r>
            <a:endParaRPr lang="de-DE" sz="1800" dirty="0">
              <a:latin typeface="Calibri" panose="020F0502020204030204" pitchFamily="34" charset="0"/>
              <a:cs typeface="Calibri" panose="020F0502020204030204" pitchFamily="34" charset="0"/>
            </a:endParaRPr>
          </a:p>
          <a:p>
            <a:pPr marL="342900" indent="-342900">
              <a:buClr>
                <a:schemeClr val="tx1">
                  <a:lumMod val="50000"/>
                  <a:lumOff val="50000"/>
                </a:schemeClr>
              </a:buClr>
              <a:buFont typeface="Wingdings" panose="05000000000000000000" pitchFamily="2" charset="2"/>
              <a:buChar char="§"/>
            </a:pPr>
            <a:r>
              <a:rPr lang="en-US" sz="2200" dirty="0">
                <a:latin typeface="Calibri" panose="020F0502020204030204" pitchFamily="34" charset="0"/>
                <a:cs typeface="Calibri" panose="020F0502020204030204" pitchFamily="34" charset="0"/>
              </a:rPr>
              <a:t>Health </a:t>
            </a:r>
            <a:r>
              <a:rPr lang="en-US" sz="2200" dirty="0" err="1">
                <a:latin typeface="Calibri" panose="020F0502020204030204" pitchFamily="34" charset="0"/>
                <a:cs typeface="Calibri" panose="020F0502020204030204" pitchFamily="34" charset="0"/>
              </a:rPr>
              <a:t>Behaviour</a:t>
            </a:r>
            <a:r>
              <a:rPr lang="en-US" sz="2200" dirty="0">
                <a:latin typeface="Calibri" panose="020F0502020204030204" pitchFamily="34" charset="0"/>
                <a:cs typeface="Calibri" panose="020F0502020204030204" pitchFamily="34" charset="0"/>
              </a:rPr>
              <a:t> in School-aged Children (</a:t>
            </a:r>
            <a:r>
              <a:rPr lang="de-DE" sz="2200" dirty="0">
                <a:latin typeface="Calibri" panose="020F0502020204030204" pitchFamily="34" charset="0"/>
                <a:cs typeface="Calibri" panose="020F0502020204030204" pitchFamily="34" charset="0"/>
              </a:rPr>
              <a:t>HBSC) </a:t>
            </a:r>
            <a:r>
              <a:rPr lang="de-DE" sz="1800" dirty="0">
                <a:latin typeface="Calibri" panose="020F0502020204030204" pitchFamily="34" charset="0"/>
                <a:cs typeface="Calibri" panose="020F0502020204030204" pitchFamily="34" charset="0"/>
              </a:rPr>
              <a:t>– 2018, 2022 … (2006, 2010, 2014)</a:t>
            </a:r>
          </a:p>
        </p:txBody>
      </p:sp>
      <p:sp>
        <p:nvSpPr>
          <p:cNvPr id="3" name="Title 2"/>
          <p:cNvSpPr>
            <a:spLocks noGrp="1"/>
          </p:cNvSpPr>
          <p:nvPr>
            <p:ph type="title"/>
          </p:nvPr>
        </p:nvSpPr>
        <p:spPr>
          <a:xfrm>
            <a:off x="360000" y="252000"/>
            <a:ext cx="7416000" cy="756000"/>
          </a:xfrm>
        </p:spPr>
        <p:txBody>
          <a:bodyPr>
            <a:noAutofit/>
          </a:bodyPr>
          <a:lstStyle/>
          <a:p>
            <a:pPr>
              <a:buClr>
                <a:schemeClr val="tx1">
                  <a:lumMod val="50000"/>
                  <a:lumOff val="50000"/>
                </a:schemeClr>
              </a:buClr>
            </a:pPr>
            <a:r>
              <a:rPr lang="de-DE" dirty="0"/>
              <a:t>Studien am Zentrum für Kindheits- und Jugendforschung</a:t>
            </a:r>
            <a:br>
              <a:rPr lang="de-DE" sz="2400" dirty="0">
                <a:latin typeface="+mj-lt"/>
                <a:cs typeface="Calibri" panose="020F0502020204030204" pitchFamily="34" charset="0"/>
              </a:rPr>
            </a:br>
            <a:br>
              <a:rPr lang="de-DE" sz="2400" dirty="0">
                <a:latin typeface="+mj-lt"/>
                <a:cs typeface="Calibri" panose="020F0502020204030204" pitchFamily="34" charset="0"/>
              </a:rPr>
            </a:br>
            <a:endParaRPr lang="de-DE" sz="2400" dirty="0">
              <a:latin typeface="+mj-lt"/>
              <a:cs typeface="Calibri" panose="020F0502020204030204" pitchFamily="34" charset="0"/>
            </a:endParaRPr>
          </a:p>
        </p:txBody>
      </p:sp>
      <p:sp>
        <p:nvSpPr>
          <p:cNvPr id="4" name="Slide Number Placeholder 3"/>
          <p:cNvSpPr>
            <a:spLocks noGrp="1"/>
          </p:cNvSpPr>
          <p:nvPr>
            <p:ph type="sldNum" sz="quarter" idx="14"/>
          </p:nvPr>
        </p:nvSpPr>
        <p:spPr/>
        <p:txBody>
          <a:bodyPr/>
          <a:lstStyle/>
          <a:p>
            <a:fld id="{1B04967B-0E26-4366-BCEE-11F907F2F855}" type="slidenum">
              <a:rPr lang="en-GB" smtClean="0"/>
              <a:t>9</a:t>
            </a:fld>
            <a:endParaRPr lang="en-GB" dirty="0"/>
          </a:p>
        </p:txBody>
      </p:sp>
      <p:pic>
        <p:nvPicPr>
          <p:cNvPr id="7" name="Picture 1">
            <a:extLst>
              <a:ext uri="{FF2B5EF4-FFF2-40B4-BE49-F238E27FC236}">
                <a16:creationId xmlns:a16="http://schemas.microsoft.com/office/drawing/2014/main" id="{3DEEE39A-3EE3-40E9-AB2A-4301420B2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57" y="2041168"/>
            <a:ext cx="2057401" cy="2032319"/>
          </a:xfrm>
          <a:prstGeom prst="rect">
            <a:avLst/>
          </a:prstGeom>
        </p:spPr>
      </p:pic>
      <p:pic>
        <p:nvPicPr>
          <p:cNvPr id="8" name="Picture 6">
            <a:extLst>
              <a:ext uri="{FF2B5EF4-FFF2-40B4-BE49-F238E27FC236}">
                <a16:creationId xmlns:a16="http://schemas.microsoft.com/office/drawing/2014/main" id="{02DC5311-3529-4CEA-B334-9FF83CFA0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456" y="3533739"/>
            <a:ext cx="797184" cy="1177847"/>
          </a:xfrm>
          <a:prstGeom prst="rect">
            <a:avLst/>
          </a:prstGeom>
        </p:spPr>
      </p:pic>
      <p:pic>
        <p:nvPicPr>
          <p:cNvPr id="5" name="Picture 4">
            <a:extLst>
              <a:ext uri="{FF2B5EF4-FFF2-40B4-BE49-F238E27FC236}">
                <a16:creationId xmlns:a16="http://schemas.microsoft.com/office/drawing/2014/main" id="{00D59CC9-C0D0-4B7A-8F5E-2525B50B5CD1}"/>
              </a:ext>
            </a:extLst>
          </p:cNvPr>
          <p:cNvPicPr>
            <a:picLocks noChangeAspect="1"/>
          </p:cNvPicPr>
          <p:nvPr/>
        </p:nvPicPr>
        <p:blipFill>
          <a:blip r:embed="rId5"/>
          <a:stretch>
            <a:fillRect/>
          </a:stretch>
        </p:blipFill>
        <p:spPr>
          <a:xfrm>
            <a:off x="6260358" y="1710140"/>
            <a:ext cx="990645" cy="1203863"/>
          </a:xfrm>
          <a:prstGeom prst="rect">
            <a:avLst/>
          </a:prstGeom>
        </p:spPr>
      </p:pic>
      <p:pic>
        <p:nvPicPr>
          <p:cNvPr id="6" name="Picture 5">
            <a:extLst>
              <a:ext uri="{FF2B5EF4-FFF2-40B4-BE49-F238E27FC236}">
                <a16:creationId xmlns:a16="http://schemas.microsoft.com/office/drawing/2014/main" id="{4D8DE9EC-9E75-4DBA-8032-C05E12220072}"/>
              </a:ext>
            </a:extLst>
          </p:cNvPr>
          <p:cNvPicPr>
            <a:picLocks noChangeAspect="1"/>
          </p:cNvPicPr>
          <p:nvPr/>
        </p:nvPicPr>
        <p:blipFill>
          <a:blip r:embed="rId6"/>
          <a:stretch>
            <a:fillRect/>
          </a:stretch>
        </p:blipFill>
        <p:spPr>
          <a:xfrm>
            <a:off x="7644461" y="4752987"/>
            <a:ext cx="1151194" cy="1151194"/>
          </a:xfrm>
          <a:prstGeom prst="rect">
            <a:avLst/>
          </a:prstGeom>
        </p:spPr>
      </p:pic>
    </p:spTree>
    <p:extLst>
      <p:ext uri="{BB962C8B-B14F-4D97-AF65-F5344CB8AC3E}">
        <p14:creationId xmlns:p14="http://schemas.microsoft.com/office/powerpoint/2010/main" val="646500696"/>
      </p:ext>
    </p:extLst>
  </p:cSld>
  <p:clrMapOvr>
    <a:masterClrMapping/>
  </p:clrMapOvr>
</p:sld>
</file>

<file path=ppt/theme/theme1.xml><?xml version="1.0" encoding="utf-8"?>
<a:theme xmlns:a="http://schemas.openxmlformats.org/drawingml/2006/main" name="Rector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PP_Template_2017_FLSHASE_with slide number" id="{9C38E63E-4977-4EF9-9602-95D35E241F93}" vid="{1BE1FFC0-DFF3-4262-B3F7-E51D2806969E}"/>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PP_Template_2017_FLSHASE_with slide number" id="{9C38E63E-4977-4EF9-9602-95D35E241F93}" vid="{82781E57-5849-464F-A2F3-C523F00A5053}"/>
    </a:ext>
  </a:extLst>
</a:theme>
</file>

<file path=ppt/theme/theme3.xml><?xml version="1.0" encoding="utf-8"?>
<a:theme xmlns:a="http://schemas.openxmlformats.org/drawingml/2006/main" name="FLSHAS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PP_Template_2017_FLSHASE_with slide number" id="{9C38E63E-4977-4EF9-9602-95D35E241F93}" vid="{6B6A1655-465F-4A28-ADBA-911416029BF7}"/>
    </a:ext>
  </a:extLst>
</a:theme>
</file>

<file path=ppt/theme/theme4.xml><?xml version="1.0" encoding="utf-8"?>
<a:theme xmlns:a="http://schemas.openxmlformats.org/drawingml/2006/main" name="Chapt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_PP_Template_2017_FLSHASE_with slide number" id="{9C38E63E-4977-4EF9-9602-95D35E241F93}" vid="{BC699223-6523-48C7-913C-DB0CCDF3A1D3}"/>
    </a:ext>
  </a:extLst>
</a:theme>
</file>

<file path=ppt/theme/theme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TaxCatchAll xmlns="a6c533f7-61db-40a9-92cc-7bf39d0de398"/>
    <o606121503634f60aadbd34f286ff3d9 xmlns="a6c533f7-61db-40a9-92cc-7bf39d0de398">
      <Terms xmlns="http://schemas.microsoft.com/office/infopath/2007/PartnerControls"/>
    </o606121503634f60aadbd34f286ff3d9>
    <a60e8a9bb7a5498084be0308f3b51622 xmlns="a6c533f7-61db-40a9-92cc-7bf39d0de398">
      <Terms xmlns="http://schemas.microsoft.com/office/infopath/2007/PartnerControls"/>
    </a60e8a9bb7a5498084be0308f3b5162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91315580376B46A11719EE4F871FF5" ma:contentTypeVersion="2" ma:contentTypeDescription="Create a new document." ma:contentTypeScope="" ma:versionID="8854321e5d77485fd489825fc93e6ca5">
  <xsd:schema xmlns:xsd="http://www.w3.org/2001/XMLSchema" xmlns:xs="http://www.w3.org/2001/XMLSchema" xmlns:p="http://schemas.microsoft.com/office/2006/metadata/properties" xmlns:ns1="http://schemas.microsoft.com/sharepoint/v3" xmlns:ns2="a6c533f7-61db-40a9-92cc-7bf39d0de398" targetNamespace="http://schemas.microsoft.com/office/2006/metadata/properties" ma:root="true" ma:fieldsID="d4c04313973a0c9248cfae03f8c66896" ns1:_="" ns2:_="">
    <xsd:import namespace="http://schemas.microsoft.com/sharepoint/v3"/>
    <xsd:import namespace="a6c533f7-61db-40a9-92cc-7bf39d0de398"/>
    <xsd:element name="properties">
      <xsd:complexType>
        <xsd:sequence>
          <xsd:element name="documentManagement">
            <xsd:complexType>
              <xsd:all>
                <xsd:element ref="ns1:PublishingStartDate" minOccurs="0"/>
                <xsd:element ref="ns1:PublishingExpirationDate" minOccurs="0"/>
                <xsd:element ref="ns2:o606121503634f60aadbd34f286ff3d9" minOccurs="0"/>
                <xsd:element ref="ns2:TaxCatchAll" minOccurs="0"/>
                <xsd:element ref="ns2:TaxCatchAllLabel" minOccurs="0"/>
                <xsd:element ref="ns2:a60e8a9bb7a5498084be0308f3b5162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c533f7-61db-40a9-92cc-7bf39d0de398" elementFormDefault="qualified">
    <xsd:import namespace="http://schemas.microsoft.com/office/2006/documentManagement/types"/>
    <xsd:import namespace="http://schemas.microsoft.com/office/infopath/2007/PartnerControls"/>
    <xsd:element name="o606121503634f60aadbd34f286ff3d9" ma:index="10" nillable="true" ma:taxonomy="true" ma:internalName="o606121503634f60aadbd34f286ff3d9" ma:taxonomyFieldName="Document_x0020_Category" ma:displayName="Document Category" ma:default="" ma:fieldId="{86061215-0363-4f60-aadb-d34f286ff3d9}" ma:taxonomyMulti="true" ma:sspId="ceefa7fb-4336-4fa1-9d81-8bd6ad6a0761" ma:termSetId="8467628b-cc19-41c8-84de-1e197b3524fe"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88da9af2-fc06-457f-9f9b-54ea4b8c2f8e}" ma:internalName="TaxCatchAll" ma:showField="CatchAllData"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88da9af2-fc06-457f-9f9b-54ea4b8c2f8e}" ma:internalName="TaxCatchAllLabel" ma:readOnly="true" ma:showField="CatchAllDataLabel"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a60e8a9bb7a5498084be0308f3b51622" ma:index="14" nillable="true" ma:taxonomy="true" ma:internalName="a60e8a9bb7a5498084be0308f3b51622" ma:taxonomyFieldName="The_x0020_University" ma:displayName="The University" ma:default="" ma:fieldId="{a60e8a9b-b7a5-4980-84be-0308f3b51622}" ma:taxonomyMulti="true" ma:sspId="ceefa7fb-4336-4fa1-9d81-8bd6ad6a0761" ma:termSetId="d027352d-354c-4edb-9a10-0a26093ac2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061AB-008C-4B13-A51D-B0B618334E1E}">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a6c533f7-61db-40a9-92cc-7bf39d0de398"/>
    <ds:schemaRef ds:uri="http://schemas.microsoft.com/sharepoint/v3"/>
    <ds:schemaRef ds:uri="http://purl.org/dc/terms/"/>
  </ds:schemaRefs>
</ds:datastoreItem>
</file>

<file path=customXml/itemProps2.xml><?xml version="1.0" encoding="utf-8"?>
<ds:datastoreItem xmlns:ds="http://schemas.openxmlformats.org/officeDocument/2006/customXml" ds:itemID="{21A17246-69DF-4258-81C7-4881F90A0038}">
  <ds:schemaRefs>
    <ds:schemaRef ds:uri="http://schemas.microsoft.com/sharepoint/v3/contenttype/forms"/>
  </ds:schemaRefs>
</ds:datastoreItem>
</file>

<file path=customXml/itemProps3.xml><?xml version="1.0" encoding="utf-8"?>
<ds:datastoreItem xmlns:ds="http://schemas.openxmlformats.org/officeDocument/2006/customXml" ds:itemID="{5DA2B562-9EA8-4D58-BF81-D75E7CFA4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c533f7-61db-40a9-92cc-7bf39d0de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UL_PP_Template_2017_FLSHASE_with slide number</Template>
  <TotalTime>0</TotalTime>
  <Words>1821</Words>
  <Application>Microsoft Office PowerPoint</Application>
  <PresentationFormat>Bildschirmpräsentation (4:3)</PresentationFormat>
  <Paragraphs>265</Paragraphs>
  <Slides>30</Slides>
  <Notes>30</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30</vt:i4>
      </vt:variant>
    </vt:vector>
  </HeadingPairs>
  <TitlesOfParts>
    <vt:vector size="39" baseType="lpstr">
      <vt:lpstr>Arial</vt:lpstr>
      <vt:lpstr>Arial Narrow</vt:lpstr>
      <vt:lpstr>Calibri</vt:lpstr>
      <vt:lpstr>Wingdings</vt:lpstr>
      <vt:lpstr>Rectorate</vt:lpstr>
      <vt:lpstr>Cover</vt:lpstr>
      <vt:lpstr>FLSHASE</vt:lpstr>
      <vt:lpstr>Chapter page</vt:lpstr>
      <vt:lpstr>3_Custom Design</vt:lpstr>
      <vt:lpstr>PowerPoint-Präsentation</vt:lpstr>
      <vt:lpstr>PowerPoint-Präsentation</vt:lpstr>
      <vt:lpstr>Inhalt des Vortrags </vt:lpstr>
      <vt:lpstr>PowerPoint-Präsentation</vt:lpstr>
      <vt:lpstr>Übergänge in die Arbeitswelt</vt:lpstr>
      <vt:lpstr>Aktuelle Trends</vt:lpstr>
      <vt:lpstr>Strukturelle Veränderungen  </vt:lpstr>
      <vt:lpstr>PowerPoint-Präsentation</vt:lpstr>
      <vt:lpstr>Studien am Zentrum für Kindheits- und Jugendforschung  </vt:lpstr>
      <vt:lpstr>Die Jugendberichte 2015 und 2020</vt:lpstr>
      <vt:lpstr>PowerPoint-Präsentation</vt:lpstr>
      <vt:lpstr>Wohlbefinden und Gesundheit </vt:lpstr>
      <vt:lpstr>Einschätzungen von Wohlbefinden und Gesundheit </vt:lpstr>
      <vt:lpstr>Lebenszufriedenheit in der Transitionsphase </vt:lpstr>
      <vt:lpstr>Wohlbefinden in der Schule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vt:lpstr>
    </vt:vector>
  </TitlesOfParts>
  <Company>University of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HEINEN</dc:creator>
  <cp:lastModifiedBy>Anette SCHUMACHER</cp:lastModifiedBy>
  <cp:revision>430</cp:revision>
  <cp:lastPrinted>2022-07-12T07:44:14Z</cp:lastPrinted>
  <dcterms:created xsi:type="dcterms:W3CDTF">2019-11-26T14:38:52Z</dcterms:created>
  <dcterms:modified xsi:type="dcterms:W3CDTF">2023-04-19T07:54:27Z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ategory">
    <vt:lpwstr/>
  </property>
  <property fmtid="{D5CDD505-2E9C-101B-9397-08002B2CF9AE}" pid="3" name="ContentTypeId">
    <vt:lpwstr>0x0101000D91315580376B46A11719EE4F871FF5</vt:lpwstr>
  </property>
  <property fmtid="{D5CDD505-2E9C-101B-9397-08002B2CF9AE}" pid="4" name="The University">
    <vt:lpwstr/>
  </property>
</Properties>
</file>