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2D39F1-8ED2-49BD-BE4A-1F2CCBB8D5CD}">
  <a:tblStyle styleId="{0F2D39F1-8ED2-49BD-BE4A-1F2CCBB8D5C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nvestopedia.com/terms/o/overfitting.asp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zestedesavoir.com/billets/4104/regularisation-ridge-lasso-et-elastic-net-1/#:~:text=La%20r%C3%A9gularisation%20de%20type%20%22Elastic,possiblement%20des%20variables%20fortement%20corr%C3%A9l%C3%A9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9bc66d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9bc66d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c9bc66da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c9bc66da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c9bc66da5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c9bc66da5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more independent variables or predictors to a regression model tends to increase the R-squared value, which tempts makers of the model to add even more variables. This is called </a:t>
            </a:r>
            <a:r>
              <a:rPr lang="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overfitting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can return an unwarranted high R-squared value. </a:t>
            </a:r>
            <a:r>
              <a:rPr b="1"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Adjusted R-squared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used to determine how reliable the correlation is and how much it is determined by the addition of independent variables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c9bc66da5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c9bc66da5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c9bc66da5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c9bc66da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ea56fadc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ea56fadc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ea56fadc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ea56fadc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ea56fadc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ea56fadc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ea56fadc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ea56fadc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ea56fadc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ea56fadc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 </a:t>
            </a:r>
            <a:r>
              <a:rPr lang="fr" sz="1200">
                <a:solidFill>
                  <a:schemeClr val="dk1"/>
                </a:solidFill>
              </a:rPr>
              <a:t>=&gt;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 desirability, poor self-reflection abilities and recall bias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Self-selected nature of the sample </a:t>
            </a:r>
            <a:r>
              <a:rPr lang="fr" sz="1200">
                <a:solidFill>
                  <a:schemeClr val="dk1"/>
                </a:solidFill>
              </a:rPr>
              <a:t>=&gt;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Our sample was mostly composed of highly educated individuals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Retrospective </a:t>
            </a:r>
            <a:r>
              <a:rPr lang="fr" sz="1200">
                <a:solidFill>
                  <a:schemeClr val="dk1"/>
                </a:solidFill>
              </a:rPr>
              <a:t>=&gt;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the actual level, difficulties to call, underestimating, etc.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ea56fadc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ea56fadc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c9bc66da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c9bc66da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ea56fadc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ea56fadc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ea56fadc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ea56fadc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ea56fadc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ea56fadc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c9bc66da5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c9bc66da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c9bc66da5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c9bc66da5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c9bc66da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c9bc66da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c9bc66da5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c9bc66da5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c9bc66da5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c9bc66da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c9bc66da5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c9bc66da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c9bc66da5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c9bc66da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pour l’explication de l’Elastic Net 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2"/>
              </a:rPr>
              <a:t>https://zestedesavoir.com/billets/4104/regularisation-ridge-lasso-et-elastic-net-1/#:~:text=La%20r%C3%A9gularisation%20de%20type%20%22Elastic,possiblement%20des%20variables%20fortement%20corr%C3%A9l%C3%A9es</a:t>
            </a:r>
            <a:r>
              <a:rPr lang="fr"/>
              <a:t>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3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1187/cbe.13-04-0082" TargetMode="External"/><Relationship Id="rId10" Type="http://schemas.openxmlformats.org/officeDocument/2006/relationships/hyperlink" Target="https://doi.org/10.1016/j.janxdis.2020.102239" TargetMode="External"/><Relationship Id="rId13" Type="http://schemas.openxmlformats.org/officeDocument/2006/relationships/hyperlink" Target="https://doi.org/10.1089/cyber.2018.0624" TargetMode="External"/><Relationship Id="rId12" Type="http://schemas.openxmlformats.org/officeDocument/2006/relationships/hyperlink" Target="https://doi.org/10.1187/cbe.13-04-0082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i.org/10.1016/j.jpsychires.2021.09.014" TargetMode="External"/><Relationship Id="rId4" Type="http://schemas.openxmlformats.org/officeDocument/2006/relationships/hyperlink" Target="https://doi.org/10.1016/j.jpsychires.2021.09.014" TargetMode="External"/><Relationship Id="rId9" Type="http://schemas.openxmlformats.org/officeDocument/2006/relationships/hyperlink" Target="https://doi.org/10.1016/j.janxdis.2020.102239" TargetMode="External"/><Relationship Id="rId15" Type="http://schemas.openxmlformats.org/officeDocument/2006/relationships/hyperlink" Target="https://doi.org/10.1016/j.jad.2018.11.037" TargetMode="External"/><Relationship Id="rId14" Type="http://schemas.openxmlformats.org/officeDocument/2006/relationships/hyperlink" Target="https://doi.org/10.1089/cyber.2018.0624" TargetMode="External"/><Relationship Id="rId17" Type="http://schemas.openxmlformats.org/officeDocument/2006/relationships/hyperlink" Target="https://doi.org/10.1371/journal.pone.0255750" TargetMode="External"/><Relationship Id="rId16" Type="http://schemas.openxmlformats.org/officeDocument/2006/relationships/hyperlink" Target="https://doi.org/10.1016/j.jad.2018.11.037" TargetMode="External"/><Relationship Id="rId5" Type="http://schemas.openxmlformats.org/officeDocument/2006/relationships/hyperlink" Target="https://doi.org/10.4324/9780203771587" TargetMode="External"/><Relationship Id="rId6" Type="http://schemas.openxmlformats.org/officeDocument/2006/relationships/hyperlink" Target="https://doi.org/10.4324/9780203771587" TargetMode="External"/><Relationship Id="rId18" Type="http://schemas.openxmlformats.org/officeDocument/2006/relationships/hyperlink" Target="https://doi.org/10.1371/journal.pone.0255750" TargetMode="External"/><Relationship Id="rId7" Type="http://schemas.openxmlformats.org/officeDocument/2006/relationships/hyperlink" Target="https://doi.org/10.1016/j.janxdis.2018.09.003" TargetMode="External"/><Relationship Id="rId8" Type="http://schemas.openxmlformats.org/officeDocument/2006/relationships/hyperlink" Target="https://doi.org/10.1016/j.janxdis.2018.09.003" TargetMode="External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3389/fpsyt.2021.618508" TargetMode="External"/><Relationship Id="rId10" Type="http://schemas.openxmlformats.org/officeDocument/2006/relationships/hyperlink" Target="https://doi.org/10.1002/hbe2.233" TargetMode="External"/><Relationship Id="rId13" Type="http://schemas.openxmlformats.org/officeDocument/2006/relationships/hyperlink" Target="https://doi.org/10.1016/j.comppsych.2020.152167" TargetMode="External"/><Relationship Id="rId12" Type="http://schemas.openxmlformats.org/officeDocument/2006/relationships/hyperlink" Target="https://doi.org/10.3389/fpsyt.2021.61850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i.org/10.1016/j.heliyon.2020.e05135" TargetMode="External"/><Relationship Id="rId4" Type="http://schemas.openxmlformats.org/officeDocument/2006/relationships/hyperlink" Target="https://doi.org/10.1016/j.heliyon.2020.e05135" TargetMode="External"/><Relationship Id="rId9" Type="http://schemas.openxmlformats.org/officeDocument/2006/relationships/hyperlink" Target="https://doi.org/10.1002/hbe2.233" TargetMode="External"/><Relationship Id="rId15" Type="http://schemas.openxmlformats.org/officeDocument/2006/relationships/hyperlink" Target="https://doi.org/10.2196/26285" TargetMode="External"/><Relationship Id="rId14" Type="http://schemas.openxmlformats.org/officeDocument/2006/relationships/hyperlink" Target="https://doi.org/10.1016/j.comppsych.2020.152167" TargetMode="External"/><Relationship Id="rId17" Type="http://schemas.openxmlformats.org/officeDocument/2006/relationships/hyperlink" Target="https://doi.org/10.1080/00220970109600656" TargetMode="External"/><Relationship Id="rId16" Type="http://schemas.openxmlformats.org/officeDocument/2006/relationships/hyperlink" Target="https://doi.org/10.2196/26285" TargetMode="External"/><Relationship Id="rId5" Type="http://schemas.openxmlformats.org/officeDocument/2006/relationships/hyperlink" Target="https://doi.org/10.1007/s11126-019-09640-5" TargetMode="External"/><Relationship Id="rId6" Type="http://schemas.openxmlformats.org/officeDocument/2006/relationships/hyperlink" Target="https://doi.org/10.1007/s11126-019-09640-5" TargetMode="External"/><Relationship Id="rId18" Type="http://schemas.openxmlformats.org/officeDocument/2006/relationships/hyperlink" Target="https://doi.org/10.1080/00220970109600656" TargetMode="External"/><Relationship Id="rId7" Type="http://schemas.openxmlformats.org/officeDocument/2006/relationships/hyperlink" Target="https://doi.org/10.1007/s11920-020-01179-" TargetMode="External"/><Relationship Id="rId8" Type="http://schemas.openxmlformats.org/officeDocument/2006/relationships/hyperlink" Target="https://doi.org/10.1007/s11920-020-01179-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780">
                <a:solidFill>
                  <a:schemeClr val="accent3"/>
                </a:solidFill>
              </a:rPr>
              <a:t>Les prédicteurs de la cyberchondrie durant la pandémie de COVID-19 : Une approche en apprentissage automatique supervisé</a:t>
            </a:r>
            <a:endParaRPr sz="2780">
              <a:solidFill>
                <a:schemeClr val="accent3"/>
              </a:solidFill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7950" y="3102325"/>
            <a:ext cx="7688100" cy="12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" sz="1160"/>
              <a:t>Alexandre Infanti</a:t>
            </a:r>
            <a:r>
              <a:rPr b="1" baseline="30000" lang="fr" sz="1160">
                <a:solidFill>
                  <a:srgbClr val="0000FF"/>
                </a:solidFill>
              </a:rPr>
              <a:t>1</a:t>
            </a:r>
            <a:r>
              <a:rPr lang="fr" sz="1160"/>
              <a:t>, Vladan Starcevic</a:t>
            </a:r>
            <a:r>
              <a:rPr b="1" baseline="30000" lang="fr" sz="1160">
                <a:solidFill>
                  <a:srgbClr val="0000FF"/>
                </a:solidFill>
              </a:rPr>
              <a:t>2</a:t>
            </a:r>
            <a:r>
              <a:rPr lang="fr" sz="1160"/>
              <a:t>, Adriano Schimmenti</a:t>
            </a:r>
            <a:r>
              <a:rPr b="1" baseline="30000" lang="fr" sz="1160">
                <a:solidFill>
                  <a:srgbClr val="0000FF"/>
                </a:solidFill>
              </a:rPr>
              <a:t>3</a:t>
            </a:r>
            <a:r>
              <a:rPr lang="fr" sz="1160"/>
              <a:t>, Yasser Khazaal</a:t>
            </a:r>
            <a:r>
              <a:rPr b="1" baseline="30000" lang="fr" sz="1160">
                <a:solidFill>
                  <a:srgbClr val="0000FF"/>
                </a:solidFill>
              </a:rPr>
              <a:t>4</a:t>
            </a:r>
            <a:r>
              <a:rPr lang="fr" sz="1160"/>
              <a:t>, Laurent Karila</a:t>
            </a:r>
            <a:r>
              <a:rPr b="1" baseline="30000" lang="fr" sz="1160">
                <a:solidFill>
                  <a:srgbClr val="0000FF"/>
                </a:solidFill>
              </a:rPr>
              <a:t>5</a:t>
            </a:r>
            <a:r>
              <a:rPr lang="fr" sz="1160"/>
              <a:t>, Alessandro Giardina</a:t>
            </a:r>
            <a:r>
              <a:rPr b="1" baseline="30000" lang="fr" sz="1160">
                <a:solidFill>
                  <a:srgbClr val="0000FF"/>
                </a:solidFill>
              </a:rPr>
              <a:t>6</a:t>
            </a:r>
            <a:r>
              <a:rPr lang="fr" sz="1160"/>
              <a:t>, Maèva Flayelle</a:t>
            </a:r>
            <a:r>
              <a:rPr b="1" baseline="30000" lang="fr" sz="1160">
                <a:solidFill>
                  <a:srgbClr val="0000FF"/>
                </a:solidFill>
              </a:rPr>
              <a:t>6</a:t>
            </a:r>
            <a:r>
              <a:rPr lang="fr" sz="1160"/>
              <a:t>, Stéphanie Baggio</a:t>
            </a:r>
            <a:r>
              <a:rPr b="1" baseline="30000" lang="fr" sz="1160">
                <a:solidFill>
                  <a:srgbClr val="0000FF"/>
                </a:solidFill>
              </a:rPr>
              <a:t>7,8</a:t>
            </a:r>
            <a:r>
              <a:rPr lang="fr" sz="1160"/>
              <a:t>, Claus Vögele</a:t>
            </a:r>
            <a:r>
              <a:rPr b="1" baseline="30000" lang="fr" sz="1160">
                <a:solidFill>
                  <a:srgbClr val="0000FF"/>
                </a:solidFill>
              </a:rPr>
              <a:t>1</a:t>
            </a:r>
            <a:r>
              <a:rPr lang="fr" sz="1160"/>
              <a:t>, Joël Billieux</a:t>
            </a:r>
            <a:r>
              <a:rPr b="1" baseline="30000" lang="fr" sz="1160">
                <a:solidFill>
                  <a:srgbClr val="0000FF"/>
                </a:solidFill>
              </a:rPr>
              <a:t>6,4</a:t>
            </a:r>
            <a:endParaRPr b="1" baseline="30000" sz="116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16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89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baseline="30000" lang="fr" sz="754">
                <a:solidFill>
                  <a:srgbClr val="0000FF"/>
                </a:solidFill>
              </a:rPr>
              <a:t>1</a:t>
            </a:r>
            <a:r>
              <a:rPr lang="fr" sz="754"/>
              <a:t>Université du Luxembourg, Luxembourg ; </a:t>
            </a:r>
            <a:r>
              <a:rPr b="1" baseline="30000" lang="fr" sz="754">
                <a:solidFill>
                  <a:srgbClr val="0000FF"/>
                </a:solidFill>
              </a:rPr>
              <a:t>2</a:t>
            </a:r>
            <a:r>
              <a:rPr lang="fr" sz="754"/>
              <a:t>Université de Sydney, Australie ; </a:t>
            </a:r>
            <a:r>
              <a:rPr b="1" baseline="30000" lang="fr" sz="754">
                <a:solidFill>
                  <a:srgbClr val="0000FF"/>
                </a:solidFill>
              </a:rPr>
              <a:t>3</a:t>
            </a:r>
            <a:r>
              <a:rPr lang="fr" sz="754"/>
              <a:t>Université Kore d’Enna, Italie ; </a:t>
            </a:r>
            <a:r>
              <a:rPr b="1" baseline="30000" lang="fr" sz="754">
                <a:solidFill>
                  <a:srgbClr val="0000FF"/>
                </a:solidFill>
              </a:rPr>
              <a:t>4</a:t>
            </a:r>
            <a:r>
              <a:rPr lang="fr" sz="754"/>
              <a:t>Hopital Universitaire de Lausanne (CHUV), Suisse ;</a:t>
            </a:r>
            <a:r>
              <a:rPr b="1" lang="fr" sz="754"/>
              <a:t> </a:t>
            </a:r>
            <a:r>
              <a:rPr b="1" baseline="30000" lang="fr" sz="754">
                <a:solidFill>
                  <a:srgbClr val="0000FF"/>
                </a:solidFill>
              </a:rPr>
              <a:t>5</a:t>
            </a:r>
            <a:r>
              <a:rPr lang="fr" sz="754"/>
              <a:t>Université de Paris-Saclay, France ; </a:t>
            </a:r>
            <a:r>
              <a:rPr b="1" baseline="30000" lang="fr" sz="754">
                <a:solidFill>
                  <a:srgbClr val="0000FF"/>
                </a:solidFill>
              </a:rPr>
              <a:t>6</a:t>
            </a:r>
            <a:r>
              <a:rPr lang="fr" sz="754"/>
              <a:t>Université de Lausanne, Suisse ; </a:t>
            </a:r>
            <a:r>
              <a:rPr b="1" baseline="30000" lang="fr" sz="754">
                <a:solidFill>
                  <a:srgbClr val="0000FF"/>
                </a:solidFill>
              </a:rPr>
              <a:t>7</a:t>
            </a:r>
            <a:r>
              <a:rPr lang="fr" sz="754"/>
              <a:t>Hopital Universitaire de Genève, Suisse ; </a:t>
            </a:r>
            <a:r>
              <a:rPr b="1" baseline="30000" lang="fr" sz="754">
                <a:solidFill>
                  <a:srgbClr val="0000FF"/>
                </a:solidFill>
              </a:rPr>
              <a:t>8</a:t>
            </a:r>
            <a:r>
              <a:rPr lang="fr" sz="754"/>
              <a:t>Office pénitentiaire, Suisse </a:t>
            </a:r>
            <a:endParaRPr sz="754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754" y="4483500"/>
            <a:ext cx="53749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6725" y="4534650"/>
            <a:ext cx="1606525" cy="3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1725" y="4483467"/>
            <a:ext cx="946525" cy="45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725" y="4491603"/>
            <a:ext cx="1606525" cy="433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29450" y="1619250"/>
            <a:ext cx="76887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400"/>
              <a:t>La validation croisée imbriquée</a:t>
            </a:r>
            <a:endParaRPr b="1" i="1"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125" y="1323975"/>
            <a:ext cx="5736276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729450" y="1619250"/>
            <a:ext cx="7688700" cy="27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accent3"/>
                </a:solidFill>
              </a:rPr>
              <a:t>✔</a:t>
            </a:r>
            <a:r>
              <a:rPr lang="fr" sz="1400">
                <a:solidFill>
                  <a:schemeClr val="accent3"/>
                </a:solidFill>
              </a:rPr>
              <a:t> </a:t>
            </a:r>
            <a:r>
              <a:rPr lang="fr" sz="1400"/>
              <a:t>Mesures rapportées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📏	Moyenne des </a:t>
            </a:r>
            <a:r>
              <a:rPr b="1" lang="fr"/>
              <a:t>R²</a:t>
            </a:r>
            <a:r>
              <a:rPr lang="fr"/>
              <a:t>  avec </a:t>
            </a:r>
            <a:r>
              <a:rPr b="1" i="1" lang="fr"/>
              <a:t>écart-type</a:t>
            </a:r>
            <a:endParaRPr b="1" i="1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📏	</a:t>
            </a:r>
            <a:r>
              <a:rPr b="1" lang="fr"/>
              <a:t>R² ajusté</a:t>
            </a:r>
            <a:r>
              <a:rPr lang="fr"/>
              <a:t> :  </a:t>
            </a:r>
            <a:br>
              <a:rPr lang="fr"/>
            </a:br>
            <a:r>
              <a:rPr lang="fr"/>
              <a:t>		</a:t>
            </a:r>
            <a:r>
              <a:rPr lang="fr">
                <a:solidFill>
                  <a:srgbClr val="0070C0"/>
                </a:solidFill>
              </a:rPr>
              <a:t>(Yin et Fan, 2001)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287" y="3152475"/>
            <a:ext cx="2951025" cy="6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729450" y="1275150"/>
            <a:ext cx="7688700" cy="30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400"/>
              <a:t>Scores CSS-12 </a:t>
            </a:r>
            <a:r>
              <a:rPr b="1" i="1" lang="fr" sz="1400">
                <a:solidFill>
                  <a:schemeClr val="dk1"/>
                </a:solidFill>
              </a:rPr>
              <a:t>avant </a:t>
            </a:r>
            <a:r>
              <a:rPr b="1" i="1" lang="fr" sz="1400"/>
              <a:t>vs.</a:t>
            </a:r>
            <a:r>
              <a:rPr b="1" i="1" lang="fr" sz="1400">
                <a:solidFill>
                  <a:schemeClr val="dk1"/>
                </a:solidFill>
              </a:rPr>
              <a:t> </a:t>
            </a:r>
            <a:r>
              <a:rPr b="1" i="1" lang="fr" sz="1400">
                <a:solidFill>
                  <a:schemeClr val="dk1"/>
                </a:solidFill>
              </a:rPr>
              <a:t>pendant</a:t>
            </a:r>
            <a:r>
              <a:rPr b="1" i="1" lang="fr" sz="1400"/>
              <a:t> </a:t>
            </a:r>
            <a:r>
              <a:rPr b="1" lang="fr" sz="1400"/>
              <a:t>la COVID-19</a:t>
            </a:r>
            <a:endParaRPr/>
          </a:p>
        </p:txBody>
      </p:sp>
      <p:sp>
        <p:nvSpPr>
          <p:cNvPr id="163" name="Google Shape;163;p24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RÉSULTATS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>
                <a:solidFill>
                  <a:schemeClr val="accent1"/>
                </a:solidFill>
              </a:rPr>
              <a:t>-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>
                <a:solidFill>
                  <a:schemeClr val="dk1"/>
                </a:solidFill>
              </a:rPr>
              <a:t>Objectif 1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4" name="Google Shape;164;p24"/>
          <p:cNvGraphicFramePr/>
          <p:nvPr/>
        </p:nvGraphicFramePr>
        <p:xfrm>
          <a:off x="309550" y="193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{0F2D39F1-8ED2-49BD-BE4A-1F2CCBB8D5CD}</a:tableStyleId>
              </a:tblPr>
              <a:tblGrid>
                <a:gridCol w="1195075"/>
                <a:gridCol w="810000"/>
                <a:gridCol w="981150"/>
                <a:gridCol w="1063750"/>
                <a:gridCol w="1208375"/>
                <a:gridCol w="1062275"/>
                <a:gridCol w="995900"/>
                <a:gridCol w="1208375"/>
              </a:tblGrid>
              <a:tr h="693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 (ET) 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score </a:t>
                      </a: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avant </a:t>
                      </a: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COVID-19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(ET)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score </a:t>
                      </a: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pendant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COVID-19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Mdn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score </a:t>
                      </a: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avant </a:t>
                      </a: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COVID-19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Mdn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score </a:t>
                      </a: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pendant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COVID-19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Z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i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i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 </a:t>
                      </a: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value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Effect size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01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Score total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26.68 (8.04)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26.64 (8.88)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-.150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.880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0.006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Démesure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9.36 (2.85)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9.26 (3.06)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-.763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.446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0.028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Détresse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 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6.67 (2.88)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6.83 (3.12)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-3.651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&lt;.001</a:t>
                      </a:r>
                      <a:endParaRPr b="1" sz="10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0.136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Réassurance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5.90 (2.32)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5.54 (2.48)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-6.680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&lt;.001</a:t>
                      </a:r>
                      <a:endParaRPr b="1" sz="10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0.248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Compulsion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4.75 (2.24)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5.00 (2.51)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-5.697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&lt;.001</a:t>
                      </a:r>
                      <a:endParaRPr b="1" sz="10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0.212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600" y="1529425"/>
            <a:ext cx="6939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5"/>
          <p:cNvGraphicFramePr/>
          <p:nvPr/>
        </p:nvGraphicFramePr>
        <p:xfrm>
          <a:off x="262425" y="184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{0F2D39F1-8ED2-49BD-BE4A-1F2CCBB8D5CD}</a:tableStyleId>
              </a:tblPr>
              <a:tblGrid>
                <a:gridCol w="627225"/>
                <a:gridCol w="671725"/>
                <a:gridCol w="604425"/>
                <a:gridCol w="382850"/>
                <a:gridCol w="516450"/>
                <a:gridCol w="776875"/>
                <a:gridCol w="445375"/>
                <a:gridCol w="669100"/>
                <a:gridCol w="506175"/>
                <a:gridCol w="781475"/>
                <a:gridCol w="506175"/>
                <a:gridCol w="781475"/>
                <a:gridCol w="479525"/>
                <a:gridCol w="870275"/>
              </a:tblGrid>
              <a:tr h="2725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Effet</a:t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Test</a:t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Groupes</a:t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Score total</a:t>
                      </a:r>
                      <a:b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CSS-12</a:t>
                      </a:r>
                      <a:endParaRPr b="1" sz="9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Démesure</a:t>
                      </a:r>
                      <a:b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Détresse</a:t>
                      </a:r>
                      <a:b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Réassurance</a:t>
                      </a:r>
                      <a:br>
                        <a:rPr b="1" lang="fr" sz="9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Compulsion</a:t>
                      </a:r>
                      <a:br>
                        <a:rPr b="1"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fr" sz="9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b="1" sz="9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16665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Mdn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Résultat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test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Mdn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Résultat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test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Mdn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Résultat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test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Mdn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Résultat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test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Mdn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Résultat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test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06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Genre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Mann-</a:t>
                      </a:r>
                      <a:b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Whitney U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Femme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Homme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416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302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Z = - .413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 = .680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Z = -.013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 = .989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Z = -1.362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 = .173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Z = -1.075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 = .282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Z = -1.567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 = .117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Âge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Kruskal-</a:t>
                      </a:r>
                      <a:b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Wallis H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15-24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25-34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35-44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45-54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55 et +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248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204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117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91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65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28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22.941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&lt; .001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31.993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&lt; .001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20.168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&lt;.001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7.001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 = .136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6.768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 = .149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Education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Kruskal-</a:t>
                      </a:r>
                      <a:b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Wallis H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Sec. Inf.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Sec. Sup.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Bachelier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Master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PhD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23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102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308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236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56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25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10.825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= .029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11.838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= .019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15.115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= .004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b="1" sz="8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12.366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b="1" lang="fr" sz="8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= .015</a:t>
                      </a:r>
                      <a:endParaRPr b="1" sz="8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(4) = 2.597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fr" sz="800">
                          <a:latin typeface="Lato"/>
                          <a:ea typeface="Lato"/>
                          <a:cs typeface="Lato"/>
                          <a:sym typeface="Lato"/>
                        </a:rPr>
                        <a:t> = .627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727650" y="1275150"/>
            <a:ext cx="8509200" cy="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400"/>
              <a:t>Effet de l’</a:t>
            </a:r>
            <a:r>
              <a:rPr b="1" lang="fr" sz="1400">
                <a:solidFill>
                  <a:schemeClr val="dk1"/>
                </a:solidFill>
              </a:rPr>
              <a:t>âge,</a:t>
            </a:r>
            <a:r>
              <a:rPr b="1" lang="fr" sz="1400"/>
              <a:t> du </a:t>
            </a:r>
            <a:r>
              <a:rPr b="1" lang="fr" sz="1400">
                <a:solidFill>
                  <a:schemeClr val="dk1"/>
                </a:solidFill>
              </a:rPr>
              <a:t>genre</a:t>
            </a:r>
            <a:r>
              <a:rPr b="1" lang="fr" sz="1400"/>
              <a:t>, et de l’</a:t>
            </a:r>
            <a:r>
              <a:rPr b="1" lang="fr" sz="1400">
                <a:solidFill>
                  <a:schemeClr val="dk1"/>
                </a:solidFill>
              </a:rPr>
              <a:t>éducation</a:t>
            </a:r>
            <a:r>
              <a:rPr b="1" lang="fr" sz="1400"/>
              <a:t> sur le score obtenu au CSS-12 (</a:t>
            </a:r>
            <a:r>
              <a:rPr b="1" lang="fr" sz="1400" u="sng"/>
              <a:t>pendant</a:t>
            </a:r>
            <a:r>
              <a:rPr b="1" lang="fr" sz="1400"/>
              <a:t> COVID-19)</a:t>
            </a:r>
            <a:endParaRPr sz="1400"/>
          </a:p>
        </p:txBody>
      </p:sp>
      <p:sp>
        <p:nvSpPr>
          <p:cNvPr id="172" name="Google Shape;172;p25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RÉSULTATS </a:t>
            </a:r>
            <a:r>
              <a:rPr lang="fr">
                <a:solidFill>
                  <a:schemeClr val="accent1"/>
                </a:solidFill>
              </a:rPr>
              <a:t>-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>
                <a:solidFill>
                  <a:schemeClr val="dk1"/>
                </a:solidFill>
              </a:rPr>
              <a:t>Objectif 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729450" y="1607350"/>
            <a:ext cx="7688700" cy="3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Matrice de corrélations de Spearman</a:t>
            </a:r>
            <a:br>
              <a:rPr b="1" lang="fr" sz="1400">
                <a:solidFill>
                  <a:schemeClr val="dk1"/>
                </a:solidFill>
              </a:rPr>
            </a:b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⚠ </a:t>
            </a:r>
            <a:r>
              <a:rPr lang="fr" strike="sngStrike">
                <a:solidFill>
                  <a:srgbClr val="FF0000"/>
                </a:solidFill>
              </a:rPr>
              <a:t>Réassurance</a:t>
            </a:r>
            <a:r>
              <a:rPr lang="fr">
                <a:solidFill>
                  <a:srgbClr val="FF0000"/>
                </a:solidFill>
              </a:rPr>
              <a:t> </a:t>
            </a:r>
            <a:r>
              <a:rPr lang="fr"/>
              <a:t>(sous-échelle) → corrélations ≤ .30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b="1" lang="fr"/>
              <a:t>Détresse </a:t>
            </a:r>
            <a:r>
              <a:rPr lang="fr"/>
              <a:t>(sous-échelle):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→ Peurs liées à la COVID-19  (</a:t>
            </a:r>
            <a:r>
              <a:rPr i="1" lang="fr"/>
              <a:t>r</a:t>
            </a:r>
            <a:r>
              <a:rPr lang="fr"/>
              <a:t> = .515; </a:t>
            </a:r>
            <a:r>
              <a:rPr i="1" lang="fr"/>
              <a:t>p</a:t>
            </a:r>
            <a:r>
              <a:rPr lang="fr"/>
              <a:t> &lt;.01)</a:t>
            </a:r>
            <a:br>
              <a:rPr lang="fr"/>
            </a:br>
            <a:r>
              <a:rPr lang="fr"/>
              <a:t>	→ Anxiété liée à la santé (</a:t>
            </a:r>
            <a:r>
              <a:rPr i="1" lang="fr"/>
              <a:t>r </a:t>
            </a:r>
            <a:r>
              <a:rPr lang="fr"/>
              <a:t>= .491; </a:t>
            </a:r>
            <a:r>
              <a:rPr i="1" lang="fr"/>
              <a:t>p </a:t>
            </a:r>
            <a:r>
              <a:rPr lang="fr"/>
              <a:t>&lt;.01)</a:t>
            </a:r>
            <a:br>
              <a:rPr lang="fr"/>
            </a:br>
            <a:r>
              <a:rPr lang="fr"/>
              <a:t>	→ Intolérance face à l’incertitude (</a:t>
            </a:r>
            <a:r>
              <a:rPr i="1" lang="fr"/>
              <a:t>r</a:t>
            </a:r>
            <a:r>
              <a:rPr lang="fr"/>
              <a:t> = .315; </a:t>
            </a:r>
            <a:r>
              <a:rPr i="1" lang="fr"/>
              <a:t>p</a:t>
            </a:r>
            <a:r>
              <a:rPr lang="fr"/>
              <a:t> &lt;.01)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b="1" lang="fr"/>
              <a:t>Compulsion</a:t>
            </a:r>
            <a:r>
              <a:rPr lang="fr"/>
              <a:t> (sous-échelle)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	→ Peurs liées à la COVID-19 (</a:t>
            </a:r>
            <a:r>
              <a:rPr i="1" lang="fr"/>
              <a:t>r</a:t>
            </a:r>
            <a:r>
              <a:rPr lang="fr"/>
              <a:t> = .348; </a:t>
            </a:r>
            <a:r>
              <a:rPr i="1" lang="fr"/>
              <a:t>p</a:t>
            </a:r>
            <a:r>
              <a:rPr lang="fr"/>
              <a:t> &lt;.01)</a:t>
            </a:r>
            <a:br>
              <a:rPr lang="fr"/>
            </a:br>
            <a:r>
              <a:rPr lang="fr"/>
              <a:t>	→ Anxiété liée à la santé (</a:t>
            </a:r>
            <a:r>
              <a:rPr i="1" lang="fr"/>
              <a:t>r </a:t>
            </a:r>
            <a:r>
              <a:rPr lang="fr"/>
              <a:t>= .355; </a:t>
            </a:r>
            <a:r>
              <a:rPr i="1" lang="fr"/>
              <a:t>p</a:t>
            </a:r>
            <a:r>
              <a:rPr lang="fr"/>
              <a:t> &lt; .01)</a:t>
            </a:r>
            <a:endParaRPr/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RÉSULTATS </a:t>
            </a:r>
            <a:r>
              <a:rPr lang="fr">
                <a:solidFill>
                  <a:schemeClr val="accent1"/>
                </a:solidFill>
              </a:rPr>
              <a:t>-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>
                <a:solidFill>
                  <a:schemeClr val="dk1"/>
                </a:solidFill>
              </a:rPr>
              <a:t>Objectif 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729450" y="1607350"/>
            <a:ext cx="76887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Régressions </a:t>
            </a:r>
            <a:r>
              <a:rPr b="1" lang="fr" sz="1400"/>
              <a:t>Elastic Net</a:t>
            </a:r>
            <a:r>
              <a:rPr lang="fr" sz="1400"/>
              <a:t> (v</a:t>
            </a:r>
            <a:r>
              <a:rPr lang="fr" sz="1400"/>
              <a:t>alidation croisée imbriquée)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900"/>
              <a:t>n.b. pendant le COVID-19</a:t>
            </a:r>
            <a:endParaRPr sz="900"/>
          </a:p>
        </p:txBody>
      </p:sp>
      <p:sp>
        <p:nvSpPr>
          <p:cNvPr id="184" name="Google Shape;184;p27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RÉSULTATS </a:t>
            </a:r>
            <a:r>
              <a:rPr lang="fr">
                <a:solidFill>
                  <a:schemeClr val="accent1"/>
                </a:solidFill>
              </a:rPr>
              <a:t>-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>
                <a:solidFill>
                  <a:schemeClr val="dk1"/>
                </a:solidFill>
              </a:rPr>
              <a:t>Objectif 2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85" name="Google Shape;185;p27"/>
          <p:cNvGraphicFramePr/>
          <p:nvPr/>
        </p:nvGraphicFramePr>
        <p:xfrm>
          <a:off x="72763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{0F2D39F1-8ED2-49BD-BE4A-1F2CCBB8D5CD}</a:tableStyleId>
              </a:tblPr>
              <a:tblGrid>
                <a:gridCol w="1168100"/>
                <a:gridCol w="640050"/>
                <a:gridCol w="1240100"/>
                <a:gridCol w="680075"/>
                <a:gridCol w="680075"/>
                <a:gridCol w="1016100"/>
                <a:gridCol w="834925"/>
                <a:gridCol w="1429275"/>
              </a:tblGrid>
              <a:tr h="600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Prédicteur (VD)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R²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(ET)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R² ajusté (ET)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[95% IC]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RMSE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(ET)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MAE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(ET)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Peurs liées à la COVID-19</a:t>
                      </a:r>
                      <a:endParaRPr b="1" sz="10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coef. (ET)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Anxiété liée à la santé</a:t>
                      </a: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 coef. (ET)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Intolérance face à l’incertitude</a:t>
                      </a:r>
                      <a:endParaRPr b="1" sz="10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coef. (ET)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Détresse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0.344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(0.059)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0.333</a:t>
                      </a: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 (0.06)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[0.321, 0.345]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2.512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(0.109)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2.003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(0.09)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1.018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(0.073)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0.938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(0.075)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0.158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(0.088)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Compulsion</a:t>
                      </a:r>
                      <a:b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(sous-échelle)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0.152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(0.046)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0.143</a:t>
                      </a: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 (0.047)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[0.133, 0.152]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2.294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(0.14)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1.776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(0.092)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0.609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(0.054)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0.505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(0.055)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Non inclus </a:t>
                      </a:r>
                      <a:b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f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dans le modèle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729450" y="1618050"/>
            <a:ext cx="8068200" cy="27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b="1" lang="fr">
                <a:solidFill>
                  <a:schemeClr val="dk1"/>
                </a:solidFill>
              </a:rPr>
              <a:t>Sous-échelles CSS-12 :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b="1" lang="fr"/>
              <a:t>Détresse </a:t>
            </a:r>
            <a:r>
              <a:rPr lang="fr">
                <a:solidFill>
                  <a:srgbClr val="404040"/>
                </a:solidFill>
              </a:rPr>
              <a:t>↑↑</a:t>
            </a:r>
            <a:r>
              <a:rPr lang="fr"/>
              <a:t>, </a:t>
            </a:r>
            <a:r>
              <a:rPr b="1" lang="fr"/>
              <a:t>Compulsion </a:t>
            </a:r>
            <a:r>
              <a:rPr lang="fr">
                <a:solidFill>
                  <a:srgbClr val="404040"/>
                </a:solidFill>
              </a:rPr>
              <a:t>↑↑</a:t>
            </a:r>
            <a:r>
              <a:rPr lang="fr"/>
              <a:t>, </a:t>
            </a:r>
            <a:r>
              <a:rPr b="1" lang="fr"/>
              <a:t>Réassurance </a:t>
            </a:r>
            <a:r>
              <a:rPr lang="fr">
                <a:solidFill>
                  <a:srgbClr val="404040"/>
                </a:solidFill>
              </a:rPr>
              <a:t>↓↓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</a:t>
            </a:r>
            <a:r>
              <a:rPr b="1" lang="fr"/>
              <a:t>→</a:t>
            </a:r>
            <a:r>
              <a:rPr lang="fr"/>
              <a:t> Recherches excessives sur la santé ligne </a:t>
            </a:r>
            <a:r>
              <a:rPr b="1" i="1" lang="fr"/>
              <a:t>ne rassurent pas</a:t>
            </a:r>
            <a:br>
              <a:rPr lang="fr"/>
            </a:br>
            <a:r>
              <a:rPr lang="fr"/>
              <a:t>	</a:t>
            </a:r>
            <a:r>
              <a:rPr b="1" lang="fr"/>
              <a:t>→</a:t>
            </a:r>
            <a:r>
              <a:rPr lang="fr"/>
              <a:t> Les recherches créent de la </a:t>
            </a:r>
            <a:r>
              <a:rPr b="1" i="1" lang="fr"/>
              <a:t>détresse </a:t>
            </a:r>
            <a:r>
              <a:rPr lang="fr"/>
              <a:t>et </a:t>
            </a:r>
            <a:r>
              <a:rPr b="1" i="1" lang="fr"/>
              <a:t>altèrent le fonctionnement</a:t>
            </a:r>
            <a:endParaRPr b="1"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 </a:t>
            </a:r>
            <a:r>
              <a:rPr b="1" lang="fr">
                <a:solidFill>
                  <a:schemeClr val="dk1"/>
                </a:solidFill>
              </a:rPr>
              <a:t>Score total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b="1" lang="fr">
                <a:solidFill>
                  <a:schemeClr val="dk1"/>
                </a:solidFill>
              </a:rPr>
              <a:t>CSS-12 :</a:t>
            </a:r>
            <a:r>
              <a:rPr b="1" lang="fr"/>
              <a:t> ne change pas</a:t>
            </a:r>
            <a:r>
              <a:rPr lang="fr"/>
              <a:t> durant la pandémie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	→ Peut ne </a:t>
            </a:r>
            <a:r>
              <a:rPr b="1" lang="fr"/>
              <a:t>pas </a:t>
            </a:r>
            <a:r>
              <a:rPr lang="fr"/>
              <a:t>refléter les </a:t>
            </a:r>
            <a:r>
              <a:rPr b="1" lang="fr"/>
              <a:t>modifications pertinentes</a:t>
            </a:r>
            <a:r>
              <a:rPr lang="fr"/>
              <a:t>/</a:t>
            </a:r>
            <a:r>
              <a:rPr b="1" lang="fr"/>
              <a:t>significatives</a:t>
            </a:r>
            <a:r>
              <a:rPr lang="fr"/>
              <a:t> dans la </a:t>
            </a:r>
            <a:r>
              <a:rPr b="1" lang="fr"/>
              <a:t>structure </a:t>
            </a:r>
            <a:r>
              <a:rPr lang="fr"/>
              <a:t>du comportement</a:t>
            </a:r>
            <a:br>
              <a:rPr lang="fr"/>
            </a:br>
            <a:r>
              <a:rPr lang="fr"/>
              <a:t>	→ Intérêt à </a:t>
            </a:r>
            <a:r>
              <a:rPr b="1" lang="fr"/>
              <a:t>utiliser </a:t>
            </a:r>
            <a:r>
              <a:rPr lang="fr"/>
              <a:t>également les </a:t>
            </a:r>
            <a:r>
              <a:rPr b="1" lang="fr"/>
              <a:t>sous-échelles</a:t>
            </a:r>
            <a:endParaRPr b="1"/>
          </a:p>
        </p:txBody>
      </p:sp>
      <p:sp>
        <p:nvSpPr>
          <p:cNvPr id="191" name="Google Shape;191;p28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DISCUSSION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729450" y="1618050"/>
            <a:ext cx="8175300" cy="35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 </a:t>
            </a:r>
            <a:r>
              <a:rPr b="1" lang="fr">
                <a:solidFill>
                  <a:schemeClr val="dk1"/>
                </a:solidFill>
              </a:rPr>
              <a:t>Confirme </a:t>
            </a:r>
            <a:r>
              <a:rPr lang="fr"/>
              <a:t>les résultats de </a:t>
            </a:r>
            <a:r>
              <a:rPr lang="fr">
                <a:solidFill>
                  <a:schemeClr val="dk1"/>
                </a:solidFill>
              </a:rPr>
              <a:t>plusieurs </a:t>
            </a:r>
            <a:r>
              <a:rPr b="1" lang="fr">
                <a:solidFill>
                  <a:schemeClr val="dk1"/>
                </a:solidFill>
              </a:rPr>
              <a:t>études </a:t>
            </a:r>
            <a:r>
              <a:rPr lang="fr"/>
              <a:t>établissant une </a:t>
            </a:r>
            <a:r>
              <a:rPr b="1" lang="fr">
                <a:solidFill>
                  <a:schemeClr val="dk1"/>
                </a:solidFill>
              </a:rPr>
              <a:t>relation significative</a:t>
            </a:r>
            <a:r>
              <a:rPr lang="fr"/>
              <a:t> entre cyberchondrie et 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→ Anxiété liée à la santé </a:t>
            </a:r>
            <a:br>
              <a:rPr lang="fr" sz="1500"/>
            </a:br>
            <a:r>
              <a:rPr lang="fr" sz="1500"/>
              <a:t>	      </a:t>
            </a:r>
            <a:r>
              <a:rPr lang="fr" sz="1150">
                <a:solidFill>
                  <a:srgbClr val="0070C0"/>
                </a:solidFill>
              </a:rPr>
              <a:t>(Arsenakis et al., 2021; Fergus &amp; Spada, 2018; McElroy et al., 2019; McMullan et al., 2019; Starcevic et al., 2019)</a:t>
            </a:r>
            <a:endParaRPr sz="115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→ Peurs liées à la COVID-19</a:t>
            </a:r>
            <a:br>
              <a:rPr lang="fr" sz="1500"/>
            </a:br>
            <a:r>
              <a:rPr lang="fr" sz="1500"/>
              <a:t>	      </a:t>
            </a:r>
            <a:r>
              <a:rPr lang="fr" sz="1150">
                <a:solidFill>
                  <a:srgbClr val="0070C0"/>
                </a:solidFill>
              </a:rPr>
              <a:t>(Jungmann &amp; Witthöft, 2020; Oniszczenko, 2021; Seyed Hashemi et al., 2020; Wu et al., 2021)</a:t>
            </a:r>
            <a:br>
              <a:rPr lang="fr" sz="1150">
                <a:solidFill>
                  <a:srgbClr val="2E83C3"/>
                </a:solidFill>
              </a:rPr>
            </a:br>
            <a:endParaRPr sz="1150">
              <a:solidFill>
                <a:srgbClr val="2E83C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 </a:t>
            </a:r>
            <a:r>
              <a:rPr lang="fr"/>
              <a:t>Traits de l’</a:t>
            </a:r>
            <a:r>
              <a:rPr lang="fr">
                <a:solidFill>
                  <a:schemeClr val="dk1"/>
                </a:solidFill>
              </a:rPr>
              <a:t>impulsivité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→ Corrélations faibles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	→ Cyberchondrie = </a:t>
            </a:r>
            <a:r>
              <a:rPr b="1" lang="fr"/>
              <a:t>mieux conceptualisé</a:t>
            </a:r>
            <a:r>
              <a:rPr lang="fr"/>
              <a:t> comme un comportement caractérisé par</a:t>
            </a:r>
            <a:br>
              <a:rPr lang="fr"/>
            </a:br>
            <a:r>
              <a:rPr lang="fr"/>
              <a:t>				 la </a:t>
            </a:r>
            <a:r>
              <a:rPr b="1" lang="fr"/>
              <a:t>compulsivité </a:t>
            </a:r>
            <a:r>
              <a:rPr lang="fr"/>
              <a:t>et/ou la recherche de </a:t>
            </a:r>
            <a:r>
              <a:rPr b="1" lang="fr"/>
              <a:t>réconfort </a:t>
            </a:r>
            <a:r>
              <a:rPr lang="fr"/>
              <a:t>plutôt que l'impulsivité.</a:t>
            </a:r>
            <a:br>
              <a:rPr lang="fr" sz="1400"/>
            </a:br>
            <a:r>
              <a:rPr lang="fr" sz="1400"/>
              <a:t>	      </a:t>
            </a:r>
            <a:r>
              <a:rPr lang="fr" sz="1150">
                <a:solidFill>
                  <a:srgbClr val="0070C0"/>
                </a:solidFill>
              </a:rPr>
              <a:t>(Starcevic, Berle, &amp; Arnáez, 2020 ; Vismara et al., 2020)</a:t>
            </a:r>
            <a:r>
              <a:rPr lang="fr" sz="1150"/>
              <a:t> </a:t>
            </a:r>
            <a:endParaRPr sz="1150"/>
          </a:p>
        </p:txBody>
      </p:sp>
      <p:sp>
        <p:nvSpPr>
          <p:cNvPr id="197" name="Google Shape;197;p29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DISCUSSION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729450" y="1607350"/>
            <a:ext cx="76887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Mesures auto rapportées </a:t>
            </a:r>
            <a:r>
              <a:rPr b="1" lang="fr"/>
              <a:t>→</a:t>
            </a:r>
            <a:r>
              <a:rPr lang="fr"/>
              <a:t> biais</a:t>
            </a:r>
            <a:br>
              <a:rPr lang="fr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Transversale </a:t>
            </a:r>
            <a:r>
              <a:rPr b="1" lang="fr"/>
              <a:t>→</a:t>
            </a:r>
            <a:r>
              <a:rPr lang="fr"/>
              <a:t> </a:t>
            </a:r>
            <a:r>
              <a:rPr lang="fr" strike="sngStrike"/>
              <a:t>relations causales</a:t>
            </a:r>
            <a:br>
              <a:rPr lang="fr" strike="sngStrike"/>
            </a:br>
            <a:endParaRPr strike="sngStrike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Nature auto-sélectionnée de l'échantillon </a:t>
            </a:r>
            <a:r>
              <a:rPr b="1" lang="fr"/>
              <a:t>→</a:t>
            </a:r>
            <a:r>
              <a:rPr lang="fr"/>
              <a:t> </a:t>
            </a:r>
            <a:r>
              <a:rPr lang="fr" strike="sngStrike"/>
              <a:t>population générale</a:t>
            </a:r>
            <a:br>
              <a:rPr lang="fr" strike="sngStrike"/>
            </a:br>
            <a:endParaRPr strike="sngStrike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Évaluation rétrospective des niveaux pré-pandémiques de cyberchondrie</a:t>
            </a:r>
            <a:endParaRPr strike="sngStrike"/>
          </a:p>
        </p:txBody>
      </p:sp>
      <p:sp>
        <p:nvSpPr>
          <p:cNvPr id="203" name="Google Shape;203;p30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LIMITES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727650" y="1607350"/>
            <a:ext cx="8112900" cy="35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 </a:t>
            </a:r>
            <a:r>
              <a:rPr b="1" lang="fr">
                <a:solidFill>
                  <a:schemeClr val="dk1"/>
                </a:solidFill>
              </a:rPr>
              <a:t>Détresse </a:t>
            </a:r>
            <a:r>
              <a:rPr lang="fr"/>
              <a:t>et </a:t>
            </a:r>
            <a:r>
              <a:rPr b="1" lang="fr">
                <a:solidFill>
                  <a:schemeClr val="dk1"/>
                </a:solidFill>
              </a:rPr>
              <a:t>Compulsion </a:t>
            </a:r>
            <a:r>
              <a:rPr lang="fr"/>
              <a:t>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→ </a:t>
            </a:r>
            <a:r>
              <a:rPr b="1" lang="fr"/>
              <a:t>Augmentent </a:t>
            </a:r>
            <a:r>
              <a:rPr lang="fr"/>
              <a:t>pendant la pandémie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→ </a:t>
            </a:r>
            <a:r>
              <a:rPr b="1" lang="fr"/>
              <a:t>Prédites </a:t>
            </a:r>
            <a:r>
              <a:rPr lang="fr"/>
              <a:t>par les </a:t>
            </a:r>
            <a:r>
              <a:rPr i="1" lang="fr">
                <a:solidFill>
                  <a:schemeClr val="accent3"/>
                </a:solidFill>
              </a:rPr>
              <a:t>peurs liées à la COVID-19</a:t>
            </a:r>
            <a:r>
              <a:rPr lang="fr"/>
              <a:t> et l’</a:t>
            </a:r>
            <a:r>
              <a:rPr i="1" lang="fr">
                <a:solidFill>
                  <a:schemeClr val="accent3"/>
                </a:solidFill>
              </a:rPr>
              <a:t>anxiété liée à la santé</a:t>
            </a:r>
            <a:endParaRPr i="1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→ </a:t>
            </a:r>
            <a:r>
              <a:rPr b="1" lang="fr"/>
              <a:t>Soutien </a:t>
            </a:r>
            <a:r>
              <a:rPr lang="fr"/>
              <a:t>le modèle théorique de la cyberchondrie pendant la pandémie de la COVID-19 </a:t>
            </a:r>
            <a:br>
              <a:rPr lang="fr"/>
            </a:br>
            <a:r>
              <a:rPr lang="fr"/>
              <a:t>	      </a:t>
            </a:r>
            <a:r>
              <a:rPr lang="fr">
                <a:solidFill>
                  <a:srgbClr val="0070C0"/>
                </a:solidFill>
              </a:rPr>
              <a:t>(Starcevic et al., 2021)</a:t>
            </a:r>
            <a:br>
              <a:rPr lang="fr">
                <a:solidFill>
                  <a:srgbClr val="0070C0"/>
                </a:solidFill>
              </a:rPr>
            </a:br>
            <a:endParaRPr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La cyberchondrie en tant que </a:t>
            </a:r>
            <a:r>
              <a:rPr b="1" lang="fr">
                <a:solidFill>
                  <a:schemeClr val="dk1"/>
                </a:solidFill>
              </a:rPr>
              <a:t>construit multidimensionnel</a:t>
            </a:r>
            <a:r>
              <a:rPr lang="fr"/>
              <a:t> et son </a:t>
            </a:r>
            <a:r>
              <a:rPr b="1" lang="fr">
                <a:solidFill>
                  <a:schemeClr val="dk1"/>
                </a:solidFill>
              </a:rPr>
              <a:t>évaluation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	</a:t>
            </a:r>
            <a:r>
              <a:rPr lang="fr"/>
              <a:t>→ Besoin d’être </a:t>
            </a:r>
            <a:r>
              <a:rPr b="1" lang="fr"/>
              <a:t>réexaminé</a:t>
            </a:r>
            <a:br>
              <a:rPr b="1" lang="fr"/>
            </a:b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/>
              <a:t>La cyberchondrie est un </a:t>
            </a:r>
            <a:r>
              <a:rPr b="1" lang="fr">
                <a:solidFill>
                  <a:schemeClr val="dk1"/>
                </a:solidFill>
              </a:rPr>
              <a:t>problème de santé publique</a:t>
            </a:r>
            <a:r>
              <a:rPr lang="fr"/>
              <a:t> particulièrement </a:t>
            </a:r>
            <a:r>
              <a:rPr b="1" lang="fr"/>
              <a:t>pertinent </a:t>
            </a:r>
            <a:r>
              <a:rPr lang="fr"/>
              <a:t>lors de crises sanitaires telles que les </a:t>
            </a:r>
            <a:r>
              <a:rPr b="1" lang="fr">
                <a:solidFill>
                  <a:schemeClr val="accent3"/>
                </a:solidFill>
              </a:rPr>
              <a:t>pandémies </a:t>
            </a:r>
            <a:r>
              <a:rPr lang="fr">
                <a:solidFill>
                  <a:srgbClr val="0070C0"/>
                </a:solidFill>
              </a:rPr>
              <a:t>(Starcevic et al., 2021 ; Varma et al., 2021)</a:t>
            </a:r>
            <a:endParaRPr b="1"/>
          </a:p>
        </p:txBody>
      </p:sp>
      <p:sp>
        <p:nvSpPr>
          <p:cNvPr id="209" name="Google Shape;209;p31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CONCLUSION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INTRODUCTION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729450" y="1621550"/>
            <a:ext cx="7688700" cy="34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Cyberchondrie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/>
              <a:t>Recherches compulsives sur la santée en ligne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/>
              <a:t>Perte de contrôle, anxiété liée à la santé, interférence, détresse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/>
              <a:t>Associé avec : </a:t>
            </a:r>
            <a:br>
              <a:rPr lang="fr"/>
            </a:br>
            <a:r>
              <a:rPr lang="fr"/>
              <a:t>			(a) anxiété liée à la santée</a:t>
            </a:r>
            <a:br>
              <a:rPr lang="fr"/>
            </a:br>
            <a:r>
              <a:rPr lang="fr"/>
              <a:t>			(b) usage problématique d’internet </a:t>
            </a:r>
            <a:br>
              <a:rPr lang="fr"/>
            </a:br>
            <a:r>
              <a:rPr lang="fr"/>
              <a:t>			</a:t>
            </a:r>
            <a:r>
              <a:rPr lang="fr"/>
              <a:t>(c) symptômes obsessionnels compulsifs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fr" sz="1000">
                <a:solidFill>
                  <a:srgbClr val="0070C0"/>
                </a:solidFill>
              </a:rPr>
            </a:br>
            <a:r>
              <a:rPr lang="fr">
                <a:solidFill>
                  <a:srgbClr val="0070C0"/>
                </a:solidFill>
              </a:rPr>
              <a:t>(Arsenakis et al., 2021; Starcevic et al., 2019)</a:t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972" y="2078878"/>
            <a:ext cx="2283175" cy="133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4"/>
          <p:cNvCxnSpPr/>
          <p:nvPr/>
        </p:nvCxnSpPr>
        <p:spPr>
          <a:xfrm>
            <a:off x="6090025" y="2069150"/>
            <a:ext cx="2164500" cy="1313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4"/>
          <p:cNvCxnSpPr/>
          <p:nvPr/>
        </p:nvCxnSpPr>
        <p:spPr>
          <a:xfrm flipH="1" rot="10800000">
            <a:off x="6112025" y="2113225"/>
            <a:ext cx="2142600" cy="1269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729450" y="1318650"/>
            <a:ext cx="7688700" cy="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524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Merci</a:t>
            </a:r>
            <a:r>
              <a:rPr lang="fr" sz="304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" sz="5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52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554" y="4312125"/>
            <a:ext cx="53749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8525" y="4363275"/>
            <a:ext cx="1606525" cy="3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3525" y="4312092"/>
            <a:ext cx="946525" cy="45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8525" y="4320228"/>
            <a:ext cx="1606525" cy="43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7550" y="2775350"/>
            <a:ext cx="2484349" cy="16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1888" y="2775350"/>
            <a:ext cx="28575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729450" y="1410175"/>
            <a:ext cx="76887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Arsenakis, S., Chatton, A., Penzenstadler, L., Billieux, J., Berle, D., Starcevic, V., Viswasam, K., &amp; Khazaal, Y. (2021). Unveiling the relationships between cyberchondria and psychopathological symptoms. </a:t>
            </a:r>
            <a:r>
              <a:rPr i="1" lang="fr" sz="800">
                <a:solidFill>
                  <a:srgbClr val="000000"/>
                </a:solidFill>
              </a:rPr>
              <a:t>Journal of Psychiatric Research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143</a:t>
            </a:r>
            <a:r>
              <a:rPr lang="fr" sz="800">
                <a:solidFill>
                  <a:srgbClr val="000000"/>
                </a:solidFill>
              </a:rPr>
              <a:t>, 254‑261.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hlink"/>
                </a:solidFill>
                <a:hlinkClick r:id="rId4"/>
              </a:rPr>
              <a:t>https://doi.org/10.1016/j.jpsychires.2021.09.014</a:t>
            </a:r>
            <a:endParaRPr sz="800" u="sng">
              <a:solidFill>
                <a:schemeClr val="hlink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Cohen, J. (1988). Statistical power analysis for the behavioral sciences (2</a:t>
            </a:r>
            <a:r>
              <a:rPr baseline="30000" lang="fr" sz="800">
                <a:solidFill>
                  <a:srgbClr val="000000"/>
                </a:solidFill>
              </a:rPr>
              <a:t>nd</a:t>
            </a:r>
            <a:r>
              <a:rPr lang="fr" sz="800">
                <a:solidFill>
                  <a:srgbClr val="000000"/>
                </a:solidFill>
              </a:rPr>
              <a:t> ed.). Routledge.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hlink"/>
                </a:solidFill>
                <a:hlinkClick r:id="rId6"/>
              </a:rPr>
              <a:t>https://doi.org/10.4324/9780203771587</a:t>
            </a:r>
            <a:endParaRPr sz="800" u="sng">
              <a:solidFill>
                <a:schemeClr val="hlink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Fergus, T. A., &amp; Spada, M. M. (2018). Moving toward a metacognitive conceptualization of cyberchondria: Examining the contribution of metacognitive beliefs, beliefs about rituals, and stop signals. </a:t>
            </a:r>
            <a:r>
              <a:rPr i="1" lang="fr" sz="800">
                <a:solidFill>
                  <a:srgbClr val="000000"/>
                </a:solidFill>
              </a:rPr>
              <a:t>Journal of Anxiety Disorders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60</a:t>
            </a:r>
            <a:r>
              <a:rPr lang="fr" sz="800">
                <a:solidFill>
                  <a:srgbClr val="000000"/>
                </a:solidFill>
              </a:rPr>
              <a:t>, 11‑19.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hlink"/>
                </a:solidFill>
                <a:hlinkClick r:id="rId8"/>
              </a:rPr>
              <a:t>https://doi.org/10.1016/j.janxdis.2018.09.003</a:t>
            </a:r>
            <a:endParaRPr sz="800" u="sng">
              <a:solidFill>
                <a:schemeClr val="hlink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Jungmann, S. M., &amp; Witthöft, M. (2020). Health anxiety, cyberchondria, and coping in the current COVID-19 pandemic: Which factors are related to coronavirus anxiety? </a:t>
            </a:r>
            <a:r>
              <a:rPr i="1" lang="fr" sz="800">
                <a:solidFill>
                  <a:srgbClr val="000000"/>
                </a:solidFill>
              </a:rPr>
              <a:t>Journal of Anxiety Disorders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73</a:t>
            </a:r>
            <a:r>
              <a:rPr lang="fr" sz="800">
                <a:solidFill>
                  <a:srgbClr val="000000"/>
                </a:solidFill>
              </a:rPr>
              <a:t>, 102239.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hlink"/>
                </a:solidFill>
                <a:hlinkClick r:id="rId10"/>
              </a:rPr>
              <a:t>https://doi.org/10.1016/j.janxdis.2020.102239</a:t>
            </a:r>
            <a:endParaRPr sz="800" u="sng">
              <a:solidFill>
                <a:schemeClr val="hlink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Maher, J. M., Markey, J. C., &amp; Ebert-May, D. (2013). The other half of the story: Effect size analysis in quantitative research. </a:t>
            </a:r>
            <a:r>
              <a:rPr i="1" lang="fr" sz="800">
                <a:solidFill>
                  <a:srgbClr val="000000"/>
                </a:solidFill>
              </a:rPr>
              <a:t>CBE—Life Sciences Education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12</a:t>
            </a:r>
            <a:r>
              <a:rPr lang="fr" sz="800">
                <a:solidFill>
                  <a:srgbClr val="000000"/>
                </a:solidFill>
              </a:rPr>
              <a:t>(3), 345‑351.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hlink"/>
                </a:solidFill>
                <a:hlinkClick r:id="rId12"/>
              </a:rPr>
              <a:t>https://doi.org/10.1187/cbe.13-04-0082</a:t>
            </a:r>
            <a:endParaRPr sz="800" u="sng">
              <a:solidFill>
                <a:schemeClr val="hlink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McElroy, E., Kearney, M., Touhey, J., Evans, J., Cooke, Y., &amp; Shevlin, M. (2019). The CSS-12: Development and validation of a short-form version of the cyberchondria severity scale. </a:t>
            </a:r>
            <a:r>
              <a:rPr i="1" lang="fr" sz="800">
                <a:solidFill>
                  <a:srgbClr val="000000"/>
                </a:solidFill>
              </a:rPr>
              <a:t>Cyberpsychology, Behavior, and Social Networking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22</a:t>
            </a:r>
            <a:r>
              <a:rPr lang="fr" sz="800">
                <a:solidFill>
                  <a:srgbClr val="000000"/>
                </a:solidFill>
              </a:rPr>
              <a:t>(5), 330‑335.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hlink"/>
                </a:solidFill>
                <a:hlinkClick r:id="rId14"/>
              </a:rPr>
              <a:t>https://doi.org/10.1089/cyber.2018.0624</a:t>
            </a:r>
            <a:endParaRPr sz="800" u="sng">
              <a:solidFill>
                <a:schemeClr val="hlink"/>
              </a:solidFill>
            </a:endParaRPr>
          </a:p>
          <a:p>
            <a:pPr indent="-360000" lvl="0" marL="36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McMullan, R. D., Berle, D., Arnáez, S., &amp; Starcevic, V. (2019). The relationships between health anxiety, online health information seeking, and cyberchondria: Systematic review and meta-analysis. </a:t>
            </a:r>
            <a:r>
              <a:rPr i="1" lang="fr" sz="800">
                <a:solidFill>
                  <a:srgbClr val="000000"/>
                </a:solidFill>
              </a:rPr>
              <a:t>Journal of Affective Disorders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245</a:t>
            </a:r>
            <a:r>
              <a:rPr lang="fr" sz="800">
                <a:solidFill>
                  <a:srgbClr val="000000"/>
                </a:solidFill>
              </a:rPr>
              <a:t>, 270‑278.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hlink"/>
                </a:solidFill>
                <a:hlinkClick r:id="rId16"/>
              </a:rPr>
              <a:t>https://doi.org/10.1016/j.jad.2018.11.037</a:t>
            </a:r>
            <a:endParaRPr sz="800" u="sng">
              <a:solidFill>
                <a:schemeClr val="hlink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Oniszczenko, W. (2021). Anxious temperament and cyberchondria as mediated by fear of COVID-19 infection: A cross-sectional study. </a:t>
            </a:r>
            <a:r>
              <a:rPr i="1" lang="fr" sz="800">
                <a:solidFill>
                  <a:srgbClr val="000000"/>
                </a:solidFill>
              </a:rPr>
              <a:t>PLOS ONE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16</a:t>
            </a:r>
            <a:r>
              <a:rPr lang="fr" sz="800">
                <a:solidFill>
                  <a:srgbClr val="000000"/>
                </a:solidFill>
              </a:rPr>
              <a:t>(8), e0255750.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hlink"/>
                </a:solidFill>
                <a:hlinkClick r:id="rId18"/>
              </a:rPr>
              <a:t>https://doi.org/10.1371/journal.pone.0255750</a:t>
            </a:r>
            <a:endParaRPr sz="8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BIBLIOGRAPHIE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729450" y="1618050"/>
            <a:ext cx="7688700" cy="3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Seyed Hashemi, S. G., Hosseinnezhad, S., Dini, S., Griffiths, M. D., Lin, C.-Y., &amp; Pakpour, A. H. (2020). The mediating effect of the cyberchondria and anxiety sensitivity in the association between problematic internet use, metacognition beliefs, and fear of COVID-19 among Iranian online population. </a:t>
            </a:r>
            <a:r>
              <a:rPr i="1" lang="fr" sz="800">
                <a:solidFill>
                  <a:srgbClr val="000000"/>
                </a:solidFill>
              </a:rPr>
              <a:t>Heliyon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6</a:t>
            </a:r>
            <a:r>
              <a:rPr lang="fr" sz="800">
                <a:solidFill>
                  <a:srgbClr val="000000"/>
                </a:solidFill>
              </a:rPr>
              <a:t>(10), e05135.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https://doi.org/10.1016/j.heliyon.2020.e05135</a:t>
            </a:r>
            <a:endParaRPr sz="800" u="sng">
              <a:solidFill>
                <a:schemeClr val="accent5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Starcevic, V., Baggio, S., Berle, D., Khazaal, Y., &amp; Viswasam, K. (2019). Cyberchondria and its relationships with related constructs: A network analysis. </a:t>
            </a:r>
            <a:r>
              <a:rPr i="1" lang="fr" sz="800">
                <a:solidFill>
                  <a:srgbClr val="000000"/>
                </a:solidFill>
              </a:rPr>
              <a:t>Psychiatric Quarterly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90</a:t>
            </a:r>
            <a:r>
              <a:rPr lang="fr" sz="800">
                <a:solidFill>
                  <a:srgbClr val="000000"/>
                </a:solidFill>
              </a:rPr>
              <a:t>(3), 491‑505.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https://doi.org/10.1007/s11126-019-09640-5</a:t>
            </a:r>
            <a:endParaRPr sz="800" u="sng">
              <a:solidFill>
                <a:schemeClr val="accent5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Starcevic, V., Berle, D., &amp; Arnáez, S. (2020). Recent insights into cyberchondria. </a:t>
            </a:r>
            <a:r>
              <a:rPr i="1" lang="fr" sz="800">
                <a:solidFill>
                  <a:srgbClr val="000000"/>
                </a:solidFill>
              </a:rPr>
              <a:t>Current Psychiatry Reports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22</a:t>
            </a:r>
            <a:r>
              <a:rPr lang="fr" sz="800">
                <a:solidFill>
                  <a:srgbClr val="000000"/>
                </a:solidFill>
              </a:rPr>
              <a:t>(11), 56.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https://doi.org/10.1007/s11920-020-01179-</a:t>
            </a:r>
            <a:r>
              <a:rPr lang="fr" sz="800">
                <a:solidFill>
                  <a:srgbClr val="000000"/>
                </a:solidFill>
              </a:rPr>
              <a:t>8</a:t>
            </a:r>
            <a:endParaRPr sz="800">
              <a:solidFill>
                <a:srgbClr val="000000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Starcevic, V., Schimmenti, A., Billieux, J., &amp; Berle, D. (2021). Cyberchondria in the time of the COVID‐19 pandemic. </a:t>
            </a:r>
            <a:r>
              <a:rPr i="1" lang="fr" sz="800">
                <a:solidFill>
                  <a:srgbClr val="000000"/>
                </a:solidFill>
              </a:rPr>
              <a:t>Human Behavior and Emerging Technologies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3</a:t>
            </a:r>
            <a:r>
              <a:rPr lang="fr" sz="800">
                <a:solidFill>
                  <a:srgbClr val="000000"/>
                </a:solidFill>
              </a:rPr>
              <a:t>(1), 53‑62.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https://doi.org/10.1002/hbe2.233</a:t>
            </a:r>
            <a:endParaRPr sz="800" u="sng">
              <a:solidFill>
                <a:schemeClr val="accent5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Varma, R., Das, S., &amp; Singh, T. (2021). Cyberchondria amidst COVID-19 pandemic: Challenges and management strategies. </a:t>
            </a:r>
            <a:r>
              <a:rPr i="1" lang="fr" sz="800">
                <a:solidFill>
                  <a:srgbClr val="000000"/>
                </a:solidFill>
              </a:rPr>
              <a:t>Frontiers in Psychiatry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12</a:t>
            </a:r>
            <a:r>
              <a:rPr lang="fr" sz="800">
                <a:solidFill>
                  <a:srgbClr val="000000"/>
                </a:solidFill>
              </a:rPr>
              <a:t>, 618508.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https://doi.org/10.3389/fpsyt.2021.618508</a:t>
            </a:r>
            <a:endParaRPr sz="800" u="sng">
              <a:solidFill>
                <a:schemeClr val="accent5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Vismara, M., Caricasole, V., Starcevic, V., Cinosi, E., Dell’Osso, B., Martinotti, G., &amp; Fineberg, N. A. (2020). Is cyberchondria a new transdiagnostic digital compulsive syndrome? A systematic review of the evidence. </a:t>
            </a:r>
            <a:r>
              <a:rPr i="1" lang="fr" sz="800">
                <a:solidFill>
                  <a:srgbClr val="000000"/>
                </a:solidFill>
              </a:rPr>
              <a:t>Comprehensive Psychiatry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99</a:t>
            </a:r>
            <a:r>
              <a:rPr lang="fr" sz="800">
                <a:solidFill>
                  <a:srgbClr val="000000"/>
                </a:solidFill>
              </a:rPr>
              <a:t>, 152167.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accent5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https://doi.org/10.1016/j.comppsych.2020.152167</a:t>
            </a:r>
            <a:endParaRPr sz="800" u="sng">
              <a:solidFill>
                <a:schemeClr val="accent5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Wu, X., Nazari, N., &amp; Griffiths, M. D. (2021). Using fear and anxiety related to COVID-19 to predict cyberchondria: Cross-sectional survey study. </a:t>
            </a:r>
            <a:r>
              <a:rPr i="1" lang="fr" sz="800">
                <a:solidFill>
                  <a:srgbClr val="000000"/>
                </a:solidFill>
              </a:rPr>
              <a:t>Journal of Medical Internet Research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23</a:t>
            </a:r>
            <a:r>
              <a:rPr lang="fr" sz="800">
                <a:solidFill>
                  <a:srgbClr val="000000"/>
                </a:solidFill>
              </a:rPr>
              <a:t>(6), e26285.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accent5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https://doi.org/10.2196/26285</a:t>
            </a:r>
            <a:endParaRPr sz="800" u="sng">
              <a:solidFill>
                <a:schemeClr val="accent5"/>
              </a:solidFill>
            </a:endParaRPr>
          </a:p>
          <a:p>
            <a:pPr indent="-17999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Yin, P., &amp; Fan, X. (2001). Estimating </a:t>
            </a:r>
            <a:r>
              <a:rPr i="1" lang="fr" sz="800">
                <a:solidFill>
                  <a:srgbClr val="000000"/>
                </a:solidFill>
              </a:rPr>
              <a:t>R</a:t>
            </a:r>
            <a:r>
              <a:rPr lang="fr" sz="800">
                <a:solidFill>
                  <a:srgbClr val="000000"/>
                </a:solidFill>
              </a:rPr>
              <a:t> </a:t>
            </a:r>
            <a:r>
              <a:rPr baseline="30000" lang="fr" sz="800">
                <a:solidFill>
                  <a:srgbClr val="000000"/>
                </a:solidFill>
              </a:rPr>
              <a:t>2</a:t>
            </a:r>
            <a:r>
              <a:rPr lang="fr" sz="800">
                <a:solidFill>
                  <a:srgbClr val="000000"/>
                </a:solidFill>
              </a:rPr>
              <a:t> shrinkage in multiple regression: A Comparison of different analytical methods. </a:t>
            </a:r>
            <a:r>
              <a:rPr i="1" lang="fr" sz="800">
                <a:solidFill>
                  <a:srgbClr val="000000"/>
                </a:solidFill>
              </a:rPr>
              <a:t>The Journal of Experimental Education</a:t>
            </a:r>
            <a:r>
              <a:rPr lang="fr" sz="800">
                <a:solidFill>
                  <a:srgbClr val="000000"/>
                </a:solidFill>
              </a:rPr>
              <a:t>, </a:t>
            </a:r>
            <a:r>
              <a:rPr i="1" lang="fr" sz="800">
                <a:solidFill>
                  <a:srgbClr val="000000"/>
                </a:solidFill>
              </a:rPr>
              <a:t>69</a:t>
            </a:r>
            <a:r>
              <a:rPr lang="fr" sz="800">
                <a:solidFill>
                  <a:srgbClr val="000000"/>
                </a:solidFill>
              </a:rPr>
              <a:t>(2), 203‑224.</a:t>
            </a:r>
            <a:r>
              <a:rPr lang="fr" sz="800">
                <a:solidFill>
                  <a:srgbClr val="000000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800" u="sng">
                <a:solidFill>
                  <a:schemeClr val="accent5"/>
                </a:solid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https://doi.org/10.1080/00220970109600656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BIBLIOGRAPHIE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729450" y="1621550"/>
            <a:ext cx="8416200" cy="35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Context : COVID-19</a:t>
            </a:r>
            <a:r>
              <a:rPr lang="fr">
                <a:solidFill>
                  <a:srgbClr val="0070C0"/>
                </a:solidFill>
              </a:rPr>
              <a:t>	</a:t>
            </a:r>
            <a:r>
              <a:rPr lang="fr" sz="1400">
                <a:solidFill>
                  <a:srgbClr val="0070C0"/>
                </a:solidFill>
              </a:rPr>
              <a:t>(</a:t>
            </a:r>
            <a:r>
              <a:rPr lang="fr" sz="1400">
                <a:solidFill>
                  <a:srgbClr val="0070C0"/>
                </a:solidFill>
              </a:rPr>
              <a:t>Starcevic et al., 2021)</a:t>
            </a:r>
            <a:br>
              <a:rPr lang="fr">
                <a:solidFill>
                  <a:srgbClr val="0070C0"/>
                </a:solidFill>
              </a:rPr>
            </a:br>
            <a:br>
              <a:rPr lang="fr">
                <a:solidFill>
                  <a:srgbClr val="0070C0"/>
                </a:solidFill>
              </a:rPr>
            </a:br>
            <a:r>
              <a:rPr lang="fr"/>
              <a:t>Peut </a:t>
            </a:r>
            <a:r>
              <a:rPr b="1" lang="fr" u="sng"/>
              <a:t>contribuer</a:t>
            </a:r>
            <a:r>
              <a:rPr b="1" lang="fr"/>
              <a:t> </a:t>
            </a:r>
            <a:r>
              <a:rPr lang="fr"/>
              <a:t>à l’</a:t>
            </a:r>
            <a:r>
              <a:rPr b="1" i="1" lang="fr"/>
              <a:t>apparition</a:t>
            </a:r>
            <a:r>
              <a:rPr lang="fr"/>
              <a:t> ou à l’</a:t>
            </a:r>
            <a:r>
              <a:rPr b="1" i="1" lang="fr"/>
              <a:t>exacerbation</a:t>
            </a:r>
            <a:r>
              <a:rPr lang="fr"/>
              <a:t> :</a:t>
            </a:r>
            <a:r>
              <a:rPr b="1" lang="fr" u="sng">
                <a:solidFill>
                  <a:schemeClr val="dk1"/>
                </a:solidFill>
              </a:rPr>
              <a:t>	</a:t>
            </a:r>
            <a:endParaRPr/>
          </a:p>
          <a:p>
            <a:pPr indent="-3048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lphaLcParenBoth"/>
            </a:pPr>
            <a:r>
              <a:rPr lang="fr" sz="1200"/>
              <a:t>Perception d’une menace + peu comprise</a:t>
            </a:r>
            <a:endParaRPr sz="1200"/>
          </a:p>
          <a:p>
            <a:pPr indent="-3048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lphaLcParenBoth"/>
            </a:pPr>
            <a:r>
              <a:rPr lang="fr" sz="1200"/>
              <a:t>Incertitude</a:t>
            </a:r>
            <a:br>
              <a:rPr lang="fr" sz="1200"/>
            </a:br>
            <a:r>
              <a:rPr lang="fr" sz="1200"/>
              <a:t>	→ Mine les tentatives de faire face à la situation</a:t>
            </a:r>
            <a:endParaRPr sz="1200"/>
          </a:p>
          <a:p>
            <a:pPr indent="-304800" lvl="0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lphaLcParenBoth"/>
            </a:pPr>
            <a:r>
              <a:rPr lang="fr" sz="1200"/>
              <a:t>Manque d'informations sur la santé fondées sur des données probantes</a:t>
            </a:r>
            <a:br>
              <a:rPr lang="fr" sz="1200"/>
            </a:br>
            <a:r>
              <a:rPr lang="fr" sz="1200"/>
              <a:t>	→ Les efforts d'adaptation échouent</a:t>
            </a:r>
            <a:endParaRPr sz="1200"/>
          </a:p>
          <a:p>
            <a:pPr indent="-304800" lvl="0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lphaLcParenBoth"/>
            </a:pPr>
            <a:r>
              <a:rPr lang="fr" sz="1200"/>
              <a:t>Informations contradictoires, non vérifiées et constamment mises à jour</a:t>
            </a:r>
            <a:br>
              <a:rPr lang="fr" sz="1200"/>
            </a:br>
            <a:r>
              <a:rPr lang="fr" sz="1200"/>
              <a:t>	→ Confusion</a:t>
            </a:r>
            <a:endParaRPr sz="1200"/>
          </a:p>
          <a:p>
            <a:pPr indent="-304800" lvl="0" marL="228600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>
                <a:schemeClr val="accent3"/>
              </a:buClr>
              <a:buSzPts val="1200"/>
              <a:buAutoNum type="alphaLcParenBoth"/>
            </a:pPr>
            <a:r>
              <a:rPr lang="fr" sz="1200"/>
              <a:t>Recherche d'informations sur la santé en ligne</a:t>
            </a:r>
            <a:br>
              <a:rPr lang="fr" sz="1200"/>
            </a:br>
            <a:r>
              <a:rPr lang="fr" sz="1200"/>
              <a:t>	→ </a:t>
            </a:r>
            <a:r>
              <a:rPr lang="fr" sz="1200" strike="sngStrike"/>
              <a:t>information</a:t>
            </a:r>
            <a:r>
              <a:rPr lang="fr" sz="1200"/>
              <a:t>   ;   </a:t>
            </a:r>
            <a:r>
              <a:rPr lang="fr" sz="1200" strike="sngStrike"/>
              <a:t>réassurance </a:t>
            </a:r>
            <a:r>
              <a:rPr lang="fr" sz="1200"/>
              <a:t>	==	peur ++     ;     détresse ++</a:t>
            </a:r>
            <a:endParaRPr sz="1200"/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1950" y="0"/>
            <a:ext cx="9144000" cy="4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INTRODUCTION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250" y="769378"/>
            <a:ext cx="4182701" cy="1276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OBJECTIF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9450" y="1621550"/>
            <a:ext cx="7958100" cy="27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🔎	</a:t>
            </a:r>
            <a:r>
              <a:rPr b="1" lang="fr">
                <a:solidFill>
                  <a:schemeClr val="dk1"/>
                </a:solidFill>
              </a:rPr>
              <a:t>Observer </a:t>
            </a:r>
            <a:r>
              <a:rPr lang="fr"/>
              <a:t>les </a:t>
            </a:r>
            <a:r>
              <a:rPr lang="fr">
                <a:solidFill>
                  <a:schemeClr val="accent3"/>
                </a:solidFill>
              </a:rPr>
              <a:t>niveaux </a:t>
            </a:r>
            <a:r>
              <a:rPr lang="fr"/>
              <a:t>de la cyberchondrie </a:t>
            </a:r>
            <a:r>
              <a:rPr lang="fr">
                <a:solidFill>
                  <a:schemeClr val="accent3"/>
                </a:solidFill>
              </a:rPr>
              <a:t>pendant </a:t>
            </a:r>
            <a:r>
              <a:rPr lang="fr"/>
              <a:t>et </a:t>
            </a:r>
            <a:r>
              <a:rPr lang="fr">
                <a:solidFill>
                  <a:schemeClr val="accent3"/>
                </a:solidFill>
              </a:rPr>
              <a:t>avant </a:t>
            </a:r>
            <a:r>
              <a:rPr lang="fr"/>
              <a:t>la pandémie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🔎	</a:t>
            </a:r>
            <a:r>
              <a:rPr b="1" lang="fr">
                <a:solidFill>
                  <a:schemeClr val="dk1"/>
                </a:solidFill>
              </a:rPr>
              <a:t>Identifier </a:t>
            </a:r>
            <a:r>
              <a:rPr lang="fr"/>
              <a:t>les </a:t>
            </a:r>
            <a:r>
              <a:rPr lang="fr">
                <a:solidFill>
                  <a:schemeClr val="accent3"/>
                </a:solidFill>
              </a:rPr>
              <a:t>facteurs </a:t>
            </a:r>
            <a:r>
              <a:rPr lang="fr"/>
              <a:t>psychologiques qui </a:t>
            </a:r>
            <a:r>
              <a:rPr lang="fr">
                <a:solidFill>
                  <a:schemeClr val="accent3"/>
                </a:solidFill>
              </a:rPr>
              <a:t>prédisent </a:t>
            </a:r>
            <a:r>
              <a:rPr lang="fr"/>
              <a:t>le niveau de la cyberchondrie </a:t>
            </a:r>
            <a:br>
              <a:rPr lang="fr"/>
            </a:br>
            <a:r>
              <a:rPr lang="fr"/>
              <a:t>	</a:t>
            </a:r>
            <a:r>
              <a:rPr lang="fr">
                <a:solidFill>
                  <a:schemeClr val="accent3"/>
                </a:solidFill>
              </a:rPr>
              <a:t>pendant </a:t>
            </a:r>
            <a:r>
              <a:rPr lang="fr"/>
              <a:t>la pandémie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0" y="0"/>
            <a:ext cx="9144000" cy="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29450" y="1621550"/>
            <a:ext cx="7688700" cy="27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Participants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Francophones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Pays de résidence : </a:t>
            </a:r>
            <a:br>
              <a:rPr lang="fr"/>
            </a:br>
            <a:r>
              <a:rPr lang="fr" sz="1000"/>
              <a:t>	Suisse (8.8%)</a:t>
            </a:r>
            <a:br>
              <a:rPr lang="fr" sz="1000"/>
            </a:br>
            <a:r>
              <a:rPr lang="fr" sz="1000"/>
              <a:t>	France (66.1%)</a:t>
            </a:r>
            <a:br>
              <a:rPr lang="fr" sz="1000"/>
            </a:br>
            <a:r>
              <a:rPr lang="fr" sz="1000"/>
              <a:t>	Belgique (6.2%)</a:t>
            </a:r>
            <a:br>
              <a:rPr lang="fr" sz="1000"/>
            </a:br>
            <a:r>
              <a:rPr lang="fr" sz="1000"/>
              <a:t>	Autre (18.9%)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/>
              <a:t> N = 725 (♀ = 416; 57.4%)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/>
              <a:t>18 - 77 ans (M = 33.29, SD = 12.88)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29450" y="1621550"/>
            <a:ext cx="8057400" cy="3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82">
                <a:solidFill>
                  <a:schemeClr val="dk1"/>
                </a:solidFill>
              </a:rPr>
              <a:t>Measures</a:t>
            </a:r>
            <a:endParaRPr b="1" sz="168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32"/>
              <a:t>Prédicteurs basés sur le </a:t>
            </a:r>
            <a:r>
              <a:rPr b="1" i="1" lang="fr" sz="1532"/>
              <a:t>modèle psychologique de la cyberchondrie pendant la COVID-19</a:t>
            </a:r>
            <a:r>
              <a:rPr lang="fr" sz="1532"/>
              <a:t> </a:t>
            </a:r>
            <a:r>
              <a:rPr lang="fr" sz="1532">
                <a:solidFill>
                  <a:srgbClr val="0070C0"/>
                </a:solidFill>
              </a:rPr>
              <a:t>(Starcevic et al., 2021)</a:t>
            </a:r>
            <a:br>
              <a:rPr lang="fr" sz="1650">
                <a:solidFill>
                  <a:srgbClr val="0070C0"/>
                </a:solidFill>
              </a:rPr>
            </a:br>
            <a:endParaRPr sz="165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532">
                <a:solidFill>
                  <a:schemeClr val="accent3"/>
                </a:solidFill>
              </a:rPr>
              <a:t>✔</a:t>
            </a:r>
            <a:r>
              <a:rPr lang="fr" sz="1532">
                <a:solidFill>
                  <a:schemeClr val="accent3"/>
                </a:solidFill>
              </a:rPr>
              <a:t> </a:t>
            </a:r>
            <a:r>
              <a:rPr lang="fr" sz="1532"/>
              <a:t>Échelle de gravité de la cyberchondrie - Forme abrégée (</a:t>
            </a:r>
            <a:r>
              <a:rPr b="1" lang="fr" sz="1532"/>
              <a:t>CSS-12</a:t>
            </a:r>
            <a:r>
              <a:rPr lang="fr" sz="1532"/>
              <a:t>)</a:t>
            </a:r>
            <a:br>
              <a:rPr lang="fr" sz="1532"/>
            </a:br>
            <a:r>
              <a:rPr lang="fr" sz="1532"/>
              <a:t>	→ </a:t>
            </a:r>
            <a:r>
              <a:rPr b="1" i="1" lang="fr" sz="1532"/>
              <a:t>avant </a:t>
            </a:r>
            <a:r>
              <a:rPr lang="fr" sz="1532"/>
              <a:t>(❗ rétrospectif)</a:t>
            </a:r>
            <a:r>
              <a:rPr b="1" i="1" lang="fr" sz="1532"/>
              <a:t> </a:t>
            </a:r>
            <a:r>
              <a:rPr lang="fr" sz="1532"/>
              <a:t>et </a:t>
            </a:r>
            <a:r>
              <a:rPr b="1" i="1" lang="fr" sz="1532"/>
              <a:t>pendant </a:t>
            </a:r>
            <a:r>
              <a:rPr lang="fr" sz="1532"/>
              <a:t>la COVID-19</a:t>
            </a:r>
            <a:endParaRPr sz="1532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532">
                <a:solidFill>
                  <a:schemeClr val="accent3"/>
                </a:solidFill>
              </a:rPr>
              <a:t>✔</a:t>
            </a:r>
            <a:r>
              <a:rPr lang="fr" sz="1532">
                <a:solidFill>
                  <a:schemeClr val="accent3"/>
                </a:solidFill>
              </a:rPr>
              <a:t> </a:t>
            </a:r>
            <a:r>
              <a:rPr lang="fr" sz="1532"/>
              <a:t>Évaluation multidimensionnelle des peur liées à la COVID-19 (</a:t>
            </a:r>
            <a:r>
              <a:rPr b="1" lang="fr" sz="1532"/>
              <a:t>MAC-RF</a:t>
            </a:r>
            <a:r>
              <a:rPr lang="fr" sz="1532"/>
              <a:t>)</a:t>
            </a:r>
            <a:endParaRPr sz="1532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532">
                <a:solidFill>
                  <a:schemeClr val="accent3"/>
                </a:solidFill>
              </a:rPr>
              <a:t>✔</a:t>
            </a:r>
            <a:r>
              <a:rPr lang="fr" sz="1532">
                <a:solidFill>
                  <a:schemeClr val="accent3"/>
                </a:solidFill>
              </a:rPr>
              <a:t> </a:t>
            </a:r>
            <a:r>
              <a:rPr lang="fr" sz="1532"/>
              <a:t>Échelle d'intolérance à l'incertitude - Forme abrégée (</a:t>
            </a:r>
            <a:r>
              <a:rPr b="1" lang="fr" sz="1532"/>
              <a:t>IUS-SH</a:t>
            </a:r>
            <a:r>
              <a:rPr lang="fr" sz="1532"/>
              <a:t>)</a:t>
            </a:r>
            <a:endParaRPr sz="1532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532">
                <a:solidFill>
                  <a:schemeClr val="accent3"/>
                </a:solidFill>
              </a:rPr>
              <a:t>✔</a:t>
            </a:r>
            <a:r>
              <a:rPr lang="fr" sz="1532">
                <a:solidFill>
                  <a:schemeClr val="accent3"/>
                </a:solidFill>
              </a:rPr>
              <a:t> </a:t>
            </a:r>
            <a:r>
              <a:rPr lang="fr" sz="1532"/>
              <a:t>Questionnaire sur la santé des patients (</a:t>
            </a:r>
            <a:r>
              <a:rPr b="1" lang="fr" sz="1532"/>
              <a:t>PHQ-15</a:t>
            </a:r>
            <a:r>
              <a:rPr lang="fr" sz="1532"/>
              <a:t>)</a:t>
            </a:r>
            <a:endParaRPr sz="1532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532">
                <a:solidFill>
                  <a:schemeClr val="accent3"/>
                </a:solidFill>
              </a:rPr>
              <a:t>✔</a:t>
            </a:r>
            <a:r>
              <a:rPr lang="fr" sz="1532">
                <a:solidFill>
                  <a:schemeClr val="accent3"/>
                </a:solidFill>
              </a:rPr>
              <a:t> </a:t>
            </a:r>
            <a:r>
              <a:rPr lang="fr" sz="1532"/>
              <a:t>Inventaire court de l'anxiété liée à la santé (</a:t>
            </a:r>
            <a:r>
              <a:rPr b="1" lang="fr" sz="1532"/>
              <a:t>SHAI</a:t>
            </a:r>
            <a:r>
              <a:rPr lang="fr" sz="1532"/>
              <a:t>)</a:t>
            </a:r>
            <a:endParaRPr sz="1532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729450" y="1614225"/>
            <a:ext cx="7958100" cy="3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Measures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+"/>
            </a:pPr>
            <a:r>
              <a:rPr b="1" lang="fr"/>
              <a:t>2 potentiellement pertinents :</a:t>
            </a:r>
            <a:r>
              <a:rPr lang="fr"/>
              <a:t> contrôle diminué + difficultés relationnelles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/>
              <a:t>Questionnaires sur les relations - types d’attachement (</a:t>
            </a:r>
            <a:r>
              <a:rPr b="1" lang="fr"/>
              <a:t>QR</a:t>
            </a:r>
            <a:r>
              <a:rPr lang="fr"/>
              <a:t>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lang="fr"/>
              <a:t>Échelle courte de comportement impulsif UPPS-P (</a:t>
            </a:r>
            <a:r>
              <a:rPr b="1" lang="fr"/>
              <a:t>s-UPPS-P</a:t>
            </a:r>
            <a:r>
              <a:rPr lang="fr"/>
              <a:t>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29450" y="1621550"/>
            <a:ext cx="7688700" cy="35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Analyse des données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Objectif 1 :</a:t>
            </a:r>
            <a:r>
              <a:rPr b="1" lang="fr"/>
              <a:t> augmentation du niveau de la cyberchondrie pendant la pandémie ?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⚠</a:t>
            </a:r>
            <a:r>
              <a:rPr lang="fr"/>
              <a:t> Distribution non normale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	</a:t>
            </a: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b="1" lang="fr"/>
              <a:t>Comparaison </a:t>
            </a:r>
            <a:r>
              <a:rPr i="1" lang="fr"/>
              <a:t>avant </a:t>
            </a:r>
            <a:r>
              <a:rPr lang="fr"/>
              <a:t>et </a:t>
            </a:r>
            <a:r>
              <a:rPr i="1" lang="fr"/>
              <a:t>pendant </a:t>
            </a:r>
            <a:r>
              <a:rPr lang="fr"/>
              <a:t>la COVID-19:</a:t>
            </a:r>
            <a:br>
              <a:rPr lang="fr"/>
            </a:br>
            <a:r>
              <a:rPr lang="fr"/>
              <a:t>		→ Test des </a:t>
            </a:r>
            <a:r>
              <a:rPr lang="fr">
                <a:solidFill>
                  <a:schemeClr val="accent3"/>
                </a:solidFill>
              </a:rPr>
              <a:t>rangs signés de Wilcoxon</a:t>
            </a:r>
            <a:r>
              <a:rPr lang="fr"/>
              <a:t> pour les échantillons dépendants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</a:t>
            </a:r>
            <a:r>
              <a:rPr b="1" lang="fr"/>
              <a:t>+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	</a:t>
            </a: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b="1" lang="fr"/>
              <a:t>Effet </a:t>
            </a:r>
            <a:r>
              <a:rPr lang="fr"/>
              <a:t>du </a:t>
            </a:r>
            <a:r>
              <a:rPr i="1" lang="fr"/>
              <a:t>genre </a:t>
            </a:r>
            <a:r>
              <a:rPr lang="fr"/>
              <a:t>(pendant la COVID-19)</a:t>
            </a:r>
            <a:br>
              <a:rPr lang="fr"/>
            </a:br>
            <a:r>
              <a:rPr lang="fr"/>
              <a:t>		→ Test </a:t>
            </a:r>
            <a:r>
              <a:rPr lang="fr">
                <a:solidFill>
                  <a:schemeClr val="accent3"/>
                </a:solidFill>
              </a:rPr>
              <a:t>U de Mann-Whitney 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accent3"/>
                </a:solidFill>
              </a:rPr>
              <a:t>	</a:t>
            </a: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b="1" lang="fr"/>
              <a:t>Effet </a:t>
            </a:r>
            <a:r>
              <a:rPr lang="fr"/>
              <a:t>de l’</a:t>
            </a:r>
            <a:r>
              <a:rPr i="1" lang="fr"/>
              <a:t>âge</a:t>
            </a:r>
            <a:r>
              <a:rPr lang="fr"/>
              <a:t> et de l</a:t>
            </a:r>
            <a:r>
              <a:rPr i="1" lang="fr"/>
              <a:t>’éducation</a:t>
            </a:r>
            <a:r>
              <a:rPr lang="fr"/>
              <a:t> (pendant la COVID-19)</a:t>
            </a:r>
            <a:br>
              <a:rPr lang="fr"/>
            </a:br>
            <a:r>
              <a:rPr lang="fr"/>
              <a:t>		→ Test de </a:t>
            </a:r>
            <a:r>
              <a:rPr lang="fr">
                <a:solidFill>
                  <a:schemeClr val="accent3"/>
                </a:solidFill>
              </a:rPr>
              <a:t>Kruskal-Wallis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7" name="Google Shape;137;p20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729450" y="1614225"/>
            <a:ext cx="8414400" cy="3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Analyse des données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Objectif 2 : </a:t>
            </a:r>
            <a:r>
              <a:rPr b="1" lang="fr"/>
              <a:t>déterminer des facteurs capables de prédire le niveau de cyberchondrie pendant la COVID-19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⚠</a:t>
            </a:r>
            <a:r>
              <a:rPr lang="fr"/>
              <a:t> Distribution non normale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b="1" lang="fr"/>
              <a:t>VD </a:t>
            </a:r>
            <a:r>
              <a:rPr lang="fr"/>
              <a:t>= sous échelles du CSS-12 les plus impactées par la pandémie (</a:t>
            </a:r>
            <a:r>
              <a:rPr b="1" i="1" lang="fr"/>
              <a:t>objectif 1</a:t>
            </a:r>
            <a:r>
              <a:rPr lang="fr"/>
              <a:t>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i="1" lang="fr"/>
              <a:t>Sélection </a:t>
            </a:r>
            <a:r>
              <a:rPr lang="fr"/>
              <a:t>des </a:t>
            </a:r>
            <a:r>
              <a:rPr b="1" lang="fr"/>
              <a:t>prédicteurs </a:t>
            </a:r>
            <a:r>
              <a:rPr lang="fr"/>
              <a:t>: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→ Matrice de corrélations de </a:t>
            </a:r>
            <a:r>
              <a:rPr lang="fr">
                <a:solidFill>
                  <a:schemeClr val="accent3"/>
                </a:solidFill>
              </a:rPr>
              <a:t>Spearman</a:t>
            </a:r>
            <a:br>
              <a:rPr lang="fr"/>
            </a:br>
            <a:r>
              <a:rPr lang="fr"/>
              <a:t>	→ Seuil de sélection : </a:t>
            </a:r>
            <a:r>
              <a:rPr lang="fr">
                <a:solidFill>
                  <a:schemeClr val="accent3"/>
                </a:solidFill>
              </a:rPr>
              <a:t>≥.30</a:t>
            </a:r>
            <a:r>
              <a:rPr lang="fr"/>
              <a:t> (effet modéré : </a:t>
            </a:r>
            <a:r>
              <a:rPr lang="fr">
                <a:solidFill>
                  <a:srgbClr val="2E83C3"/>
                </a:solidFill>
              </a:rPr>
              <a:t>Cohen, 1988; Maher et al., 2013</a:t>
            </a:r>
            <a:r>
              <a:rPr lang="fr"/>
              <a:t>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3"/>
                </a:solidFill>
              </a:rPr>
              <a:t>✔</a:t>
            </a:r>
            <a:r>
              <a:rPr lang="fr">
                <a:solidFill>
                  <a:schemeClr val="accent3"/>
                </a:solidFill>
              </a:rPr>
              <a:t> </a:t>
            </a:r>
            <a:r>
              <a:rPr i="1" lang="fr"/>
              <a:t>Analyse </a:t>
            </a:r>
            <a:r>
              <a:rPr lang="fr"/>
              <a:t>de </a:t>
            </a:r>
            <a:r>
              <a:rPr b="1" lang="fr"/>
              <a:t>régression </a:t>
            </a:r>
            <a:r>
              <a:rPr lang="fr"/>
              <a:t>(</a:t>
            </a:r>
            <a:r>
              <a:rPr b="1" i="1" lang="fr"/>
              <a:t>machine learning</a:t>
            </a:r>
            <a:r>
              <a:rPr lang="fr"/>
              <a:t>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	→ Modèle = </a:t>
            </a:r>
            <a:r>
              <a:rPr lang="fr">
                <a:solidFill>
                  <a:schemeClr val="accent3"/>
                </a:solidFill>
              </a:rPr>
              <a:t>Elastic Net</a:t>
            </a:r>
            <a:br>
              <a:rPr lang="fr"/>
            </a:br>
            <a:r>
              <a:rPr lang="fr"/>
              <a:t>	→ Méthode = </a:t>
            </a:r>
            <a:r>
              <a:rPr lang="fr">
                <a:solidFill>
                  <a:schemeClr val="accent3"/>
                </a:solidFill>
              </a:rPr>
              <a:t>Validation croisée imbriquée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0" y="0"/>
            <a:ext cx="91440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