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fe59143498_0_1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fe59143498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6c0bed9957_0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16c0bed9957_0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55" name="Google Shape;155;g16c0bed9957_0_17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947e2b7710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947e2b77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9487d5b284_7_2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9487d5b284_7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6c0bed9957_0_28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6c0bed9957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6c0bed9957_0_29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6c0bed9957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fe59143498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fe591434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fe59143498_0_2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1fe59143498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8d99f73d28_0_5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8d99f73d2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9487d5b284_7_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9487d5b284_7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fe59143498_0_3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1fe59143498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156da832f1_0_1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1156da832f1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fe59143498_0_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g1fe5914349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00eae993d2_2_1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00eae993d2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00eae993d2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00eae993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6c0bed9957_0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g16c0bed9957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AWJC nozzle uses high-speed water jet entrained with abrasive particles for cutting. But the Nozzle itself is often the first target of these particles. Which causes erosion inside the nozzle.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This erosion inside the nozzle is very difficult to capture through experimentation. So it makes it desirable to have simulations.</a:t>
            </a:r>
            <a:endParaRPr/>
          </a:p>
          <a:p>
            <a:pPr indent="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The plan is to evaluate the erosion through a DEM+CFD+FEM coupling.</a:t>
            </a:r>
            <a:endParaRPr/>
          </a:p>
          <a:p>
            <a:pPr indent="0" lvl="0" marL="0" rtl="0" algn="l">
              <a:lnSpc>
                <a:spcPct val="100000"/>
              </a:lnSpc>
              <a:spcBef>
                <a:spcPts val="0"/>
              </a:spcBef>
              <a:spcAft>
                <a:spcPts val="0"/>
              </a:spcAft>
              <a:buNone/>
            </a:pPr>
            <a:r>
              <a:t/>
            </a:r>
            <a:endParaRPr/>
          </a:p>
        </p:txBody>
      </p:sp>
      <p:sp>
        <p:nvSpPr>
          <p:cNvPr id="101" name="Google Shape;101;g16c0bed9957_0_8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51fea4b43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1151fea4b43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US"/>
              <a:t>We don’t have much to talk in case of OF and CalculiX, we will directly see DEM and CFD coupling</a:t>
            </a:r>
            <a:endParaRPr/>
          </a:p>
          <a:p>
            <a:pPr indent="-298450" lvl="0" marL="457200" rtl="0" algn="l">
              <a:spcBef>
                <a:spcPts val="0"/>
              </a:spcBef>
              <a:spcAft>
                <a:spcPts val="0"/>
              </a:spcAft>
              <a:buClr>
                <a:schemeClr val="dk1"/>
              </a:buClr>
              <a:buSzPts val="1100"/>
              <a:buChar char="●"/>
            </a:pPr>
            <a:r>
              <a:rPr lang="en-US"/>
              <a:t>Apart from flow conditions, XDEM now receives flow conditions, such as pressures gradient, gradient of alpha.</a:t>
            </a:r>
            <a:endParaRPr/>
          </a:p>
          <a:p>
            <a:pPr indent="-298450" lvl="0" marL="457200" rtl="0" algn="l">
              <a:spcBef>
                <a:spcPts val="0"/>
              </a:spcBef>
              <a:spcAft>
                <a:spcPts val="0"/>
              </a:spcAft>
              <a:buSzPts val="1100"/>
              <a:buChar char="●"/>
            </a:pPr>
            <a:r>
              <a:rPr lang="en-US"/>
              <a:t>depending on the flow conditions, suitable buoyancy force is calculated and applied on the particle. Drag force acting on the particle is calculated depending on drag law selected from the various drag laws in-built in XDEM.</a:t>
            </a:r>
            <a:endParaRPr/>
          </a:p>
          <a:p>
            <a:pPr indent="-298450" lvl="0" marL="457200" rtl="0" algn="l">
              <a:spcBef>
                <a:spcPts val="0"/>
              </a:spcBef>
              <a:spcAft>
                <a:spcPts val="0"/>
              </a:spcAft>
              <a:buSzPts val="1100"/>
              <a:buChar char="●"/>
            </a:pPr>
            <a:r>
              <a:rPr lang="en-US"/>
              <a:t>For single phase flows, particles can be modelled in fluid only by using porosity. but for multiphase flow, the porosity is not enough to model the particles in the fluid. So, an implicit and explicit momentum source term is calculated, which can be found in literature denoted. </a:t>
            </a:r>
            <a:endParaRPr/>
          </a:p>
          <a:p>
            <a:pPr indent="-298450" lvl="0" marL="457200" rtl="0" algn="l">
              <a:spcBef>
                <a:spcPts val="0"/>
              </a:spcBef>
              <a:spcAft>
                <a:spcPts val="0"/>
              </a:spcAft>
              <a:buSzPts val="1100"/>
              <a:buChar char="●"/>
            </a:pPr>
            <a:r>
              <a:rPr lang="en-US"/>
              <a:t>The momentum source terms are then transferred to Openfoam.Which are added through fvOptions to the momentum equation.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00eae993d2_2_4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00eae993d2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0105d449d3_0_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0105d449d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3"/>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p:txBody>
      </p:sp>
      <p:sp>
        <p:nvSpPr>
          <p:cNvPr id="18" name="Google Shape;18;p3"/>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9" name="Google Shape;19;p3"/>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3"/>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21" name="Google Shape;21;p3"/>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 name="Shape 22"/>
        <p:cNvGrpSpPr/>
        <p:nvPr/>
      </p:nvGrpSpPr>
      <p:grpSpPr>
        <a:xfrm>
          <a:off x="0" y="0"/>
          <a:ext cx="0" cy="0"/>
          <a:chOff x="0" y="0"/>
          <a:chExt cx="0" cy="0"/>
        </a:xfrm>
      </p:grpSpPr>
      <p:sp>
        <p:nvSpPr>
          <p:cNvPr id="23" name="Google Shape;23;p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4" name="Google Shape;24;p4"/>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4"/>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26" name="Google Shape;26;p4"/>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5"/>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p5"/>
          <p:cNvSpPr txBox="1"/>
          <p:nvPr/>
        </p:nvSpPr>
        <p:spPr>
          <a:xfrm>
            <a:off x="168200" y="4922575"/>
            <a:ext cx="1674300" cy="22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0" name="Google Shape;30;p5"/>
          <p:cNvSpPr txBox="1"/>
          <p:nvPr/>
        </p:nvSpPr>
        <p:spPr>
          <a:xfrm>
            <a:off x="2124925" y="4922575"/>
            <a:ext cx="3922500" cy="22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1" name="Google Shape;31;p5"/>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32" name="Google Shape;32;p5"/>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5" name="Google Shape;35;p6"/>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6"/>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37" name="Google Shape;37;p6"/>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1" name="Google Shape;41;p7"/>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7"/>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43" name="Google Shape;43;p7"/>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7" name="Google Shape;47;p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8" name="Google Shape;48;p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9" name="Google Shape;49;p8"/>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8"/>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51" name="Google Shape;51;p8"/>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4" name="Google Shape;54;p9"/>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9"/>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56" name="Google Shape;56;p9"/>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1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p1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0" name="Google Shape;60;p10"/>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1" name="Google Shape;61;p10"/>
          <p:cNvSpPr txBox="1"/>
          <p:nvPr/>
        </p:nvSpPr>
        <p:spPr>
          <a:xfrm>
            <a:off x="-39125" y="4855975"/>
            <a:ext cx="32298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AWJC Nozzle results investigation</a:t>
            </a:r>
            <a:endParaRPr b="0" i="0" sz="1100" u="none" cap="none" strike="noStrike">
              <a:solidFill>
                <a:srgbClr val="B7B7B7"/>
              </a:solidFill>
              <a:latin typeface="Arial"/>
              <a:ea typeface="Arial"/>
              <a:cs typeface="Arial"/>
              <a:sym typeface="Arial"/>
            </a:endParaRPr>
          </a:p>
        </p:txBody>
      </p:sp>
      <p:sp>
        <p:nvSpPr>
          <p:cNvPr id="62" name="Google Shape;62;p10"/>
          <p:cNvSpPr txBox="1"/>
          <p:nvPr/>
        </p:nvSpPr>
        <p:spPr>
          <a:xfrm>
            <a:off x="3646350" y="4855975"/>
            <a:ext cx="1851300" cy="354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B7B7B7"/>
                </a:solidFill>
              </a:rPr>
              <a:t>preCICE Workshop 2023</a:t>
            </a:r>
            <a:endParaRPr b="0" i="0" sz="1100" u="none" cap="none" strike="noStrike">
              <a:solidFill>
                <a:srgbClr val="B7B7B7"/>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descr="UL-bottom.png" id="6" name="Google Shape;6;p1"/>
          <p:cNvPicPr preferRelativeResize="0"/>
          <p:nvPr/>
        </p:nvPicPr>
        <p:blipFill rotWithShape="1">
          <a:blip r:embed="rId1">
            <a:alphaModFix/>
          </a:blip>
          <a:srcRect b="0" l="0" r="0" t="0"/>
          <a:stretch/>
        </p:blipFill>
        <p:spPr>
          <a:xfrm>
            <a:off x="0" y="4366906"/>
            <a:ext cx="9143998" cy="776587"/>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 name="Google Shape;9;p1"/>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 name="Google Shape;10;p1"/>
          <p:cNvSpPr txBox="1"/>
          <p:nvPr/>
        </p:nvSpPr>
        <p:spPr>
          <a:xfrm>
            <a:off x="-31975" y="4922575"/>
            <a:ext cx="5458800" cy="22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1" name="Google Shape;11;p1"/>
          <p:cNvSpPr txBox="1"/>
          <p:nvPr/>
        </p:nvSpPr>
        <p:spPr>
          <a:xfrm>
            <a:off x="3511575" y="4922575"/>
            <a:ext cx="4711500" cy="22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luxdem.uni.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gif"/><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q67E7oi-x4M"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youtube.com/watch?v=ZSBrVkhCJqE" TargetMode="Externa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tjDDUb56Gco" TargetMode="Externa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luxdem.uni.lu/"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mailto:bernhard.peters@uni.lu" TargetMode="External"/><Relationship Id="rId4" Type="http://schemas.openxmlformats.org/officeDocument/2006/relationships/hyperlink" Target="mailto:xavier.besseron@uni.l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EqpdPc7urGQ" TargetMode="Externa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1"/>
          <p:cNvSpPr txBox="1"/>
          <p:nvPr>
            <p:ph type="ctrTitle"/>
          </p:nvPr>
        </p:nvSpPr>
        <p:spPr>
          <a:xfrm>
            <a:off x="52425" y="1025208"/>
            <a:ext cx="9034200" cy="1394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lang="en-US" sz="3400"/>
              <a:t>Investigation of OpenFOAM-XDEM momentum coupling results for </a:t>
            </a:r>
            <a:endParaRPr sz="3400"/>
          </a:p>
          <a:p>
            <a:pPr indent="0" lvl="0" marL="0" rtl="0" algn="ctr">
              <a:lnSpc>
                <a:spcPct val="100000"/>
              </a:lnSpc>
              <a:spcBef>
                <a:spcPts val="0"/>
              </a:spcBef>
              <a:spcAft>
                <a:spcPts val="0"/>
              </a:spcAft>
              <a:buSzPts val="5200"/>
              <a:buNone/>
            </a:pPr>
            <a:r>
              <a:rPr lang="en-US" sz="3400"/>
              <a:t>AWJC Nozzle using preCICE</a:t>
            </a:r>
            <a:endParaRPr sz="3400"/>
          </a:p>
        </p:txBody>
      </p:sp>
      <p:sp>
        <p:nvSpPr>
          <p:cNvPr id="68" name="Google Shape;68;p11"/>
          <p:cNvSpPr txBox="1"/>
          <p:nvPr/>
        </p:nvSpPr>
        <p:spPr>
          <a:xfrm>
            <a:off x="311700" y="3255607"/>
            <a:ext cx="8520600" cy="106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a:solidFill>
                <a:srgbClr val="222222"/>
              </a:solidFill>
              <a:highlight>
                <a:srgbClr val="FFFFFF"/>
              </a:highlight>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22222"/>
                </a:solidFill>
                <a:highlight>
                  <a:srgbClr val="FFFFFF"/>
                </a:highlight>
                <a:latin typeface="Arial"/>
                <a:ea typeface="Arial"/>
                <a:cs typeface="Arial"/>
                <a:sym typeface="Arial"/>
              </a:rPr>
              <a:t>by Prasad ADHAV</a:t>
            </a:r>
            <a:r>
              <a:rPr lang="en-US">
                <a:solidFill>
                  <a:srgbClr val="222222"/>
                </a:solidFill>
                <a:highlight>
                  <a:srgbClr val="FFFFFF"/>
                </a:highlight>
              </a:rPr>
              <a:t>, </a:t>
            </a:r>
            <a:r>
              <a:rPr lang="en-US">
                <a:solidFill>
                  <a:srgbClr val="222222"/>
                </a:solidFill>
                <a:highlight>
                  <a:schemeClr val="lt1"/>
                </a:highlight>
              </a:rPr>
              <a:t>Xavier BESSERON, </a:t>
            </a:r>
            <a:r>
              <a:rPr b="0" i="0" lang="en-US" sz="1400" u="none" cap="none" strike="noStrike">
                <a:solidFill>
                  <a:srgbClr val="222222"/>
                </a:solidFill>
                <a:highlight>
                  <a:srgbClr val="FFFFFF"/>
                </a:highlight>
                <a:latin typeface="Arial"/>
                <a:ea typeface="Arial"/>
                <a:cs typeface="Arial"/>
                <a:sym typeface="Arial"/>
              </a:rPr>
              <a:t>Bernhard PETERS</a:t>
            </a:r>
            <a:endParaRPr b="0" i="0" sz="1400" u="none" cap="none" strike="noStrike">
              <a:solidFill>
                <a:srgbClr val="222222"/>
              </a:solidFill>
              <a:highlight>
                <a:srgbClr val="FFFFFF"/>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222222"/>
              </a:solidFill>
              <a:highlight>
                <a:srgbClr val="FFFFFF"/>
              </a:highlight>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222222"/>
              </a:solidFill>
              <a:highlight>
                <a:srgbClr val="FFFFFF"/>
              </a:highlight>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22222"/>
                </a:solidFill>
                <a:highlight>
                  <a:srgbClr val="FFFFFF"/>
                </a:highlight>
                <a:latin typeface="Arial"/>
                <a:ea typeface="Arial"/>
                <a:cs typeface="Arial"/>
                <a:sym typeface="Arial"/>
              </a:rPr>
              <a:t>Luxembourg XDEM Research Centre</a:t>
            </a:r>
            <a:endParaRPr b="0" i="0" sz="1400" u="none" cap="none" strike="noStrike">
              <a:solidFill>
                <a:srgbClr val="222222"/>
              </a:solidFill>
              <a:highlight>
                <a:srgbClr val="FFFFFF"/>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sng" cap="none" strike="noStrike">
                <a:solidFill>
                  <a:schemeClr val="hlink"/>
                </a:solidFill>
                <a:highlight>
                  <a:srgbClr val="FFFFFF"/>
                </a:highlight>
                <a:latin typeface="Arial"/>
                <a:ea typeface="Arial"/>
                <a:cs typeface="Arial"/>
                <a:sym typeface="Arial"/>
                <a:hlinkClick r:id="rId3"/>
              </a:rPr>
              <a:t>http://luxdem.uni.lu/</a:t>
            </a:r>
            <a:endParaRPr b="0" i="0" sz="1400" u="none" cap="none" strike="noStrike">
              <a:solidFill>
                <a:srgbClr val="222222"/>
              </a:solidFill>
              <a:highlight>
                <a:srgbClr val="FFFFFF"/>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Arial"/>
              <a:ea typeface="Arial"/>
              <a:cs typeface="Arial"/>
              <a:sym typeface="Arial"/>
            </a:endParaRPr>
          </a:p>
        </p:txBody>
      </p:sp>
      <p:sp>
        <p:nvSpPr>
          <p:cNvPr id="69" name="Google Shape;69;p11"/>
          <p:cNvSpPr txBox="1"/>
          <p:nvPr/>
        </p:nvSpPr>
        <p:spPr>
          <a:xfrm>
            <a:off x="2877450" y="2804100"/>
            <a:ext cx="3747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t>preCICE Workshop 2023</a:t>
            </a:r>
            <a:endParaRPr b="0" i="0" sz="2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3300"/>
              <a:buNone/>
            </a:pPr>
            <a:r>
              <a:rPr lang="en-US"/>
              <a:t>Contents</a:t>
            </a:r>
            <a:endParaRPr/>
          </a:p>
        </p:txBody>
      </p:sp>
      <p:sp>
        <p:nvSpPr>
          <p:cNvPr id="150" name="Google Shape;150;p20"/>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800"/>
              </a:spcBef>
              <a:spcAft>
                <a:spcPts val="0"/>
              </a:spcAft>
              <a:buClr>
                <a:srgbClr val="A7A7A7"/>
              </a:buClr>
              <a:buSzPts val="2100"/>
              <a:buChar char="•"/>
            </a:pPr>
            <a:r>
              <a:rPr lang="en-US">
                <a:solidFill>
                  <a:srgbClr val="A7A7A7"/>
                </a:solidFill>
              </a:rPr>
              <a:t>Brief Introduction &amp; recap</a:t>
            </a:r>
            <a:endParaRPr>
              <a:solidFill>
                <a:srgbClr val="A7A7A7"/>
              </a:solidFill>
            </a:endParaRPr>
          </a:p>
          <a:p>
            <a:pPr indent="-361950" lvl="0" marL="457200" rtl="0" algn="l">
              <a:lnSpc>
                <a:spcPct val="115000"/>
              </a:lnSpc>
              <a:spcBef>
                <a:spcPts val="800"/>
              </a:spcBef>
              <a:spcAft>
                <a:spcPts val="0"/>
              </a:spcAft>
              <a:buSzPts val="2100"/>
              <a:buChar char="•"/>
            </a:pPr>
            <a:r>
              <a:rPr lang="en-US"/>
              <a:t>AWJC Nozzle Case Setup &amp; Results</a:t>
            </a:r>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preCICE coupling performance analysis</a:t>
            </a:r>
            <a:endParaRPr>
              <a:solidFill>
                <a:srgbClr val="A7A7A7"/>
              </a:solidFill>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Conclusions, </a:t>
            </a:r>
            <a:r>
              <a:rPr lang="en-US">
                <a:solidFill>
                  <a:srgbClr val="A7A7A7"/>
                </a:solidFill>
              </a:rPr>
              <a:t>WIP &amp; Future work</a:t>
            </a:r>
            <a:endParaRPr>
              <a:solidFill>
                <a:srgbClr val="A7A7A7"/>
              </a:solidFill>
            </a:endParaRPr>
          </a:p>
        </p:txBody>
      </p:sp>
      <p:sp>
        <p:nvSpPr>
          <p:cNvPr id="151" name="Google Shape;151;p20"/>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close up of an object&#10;&#10;Description automatically generated" id="157" name="Google Shape;157;p21"/>
          <p:cNvPicPr preferRelativeResize="0"/>
          <p:nvPr/>
        </p:nvPicPr>
        <p:blipFill rotWithShape="1">
          <a:blip r:embed="rId3">
            <a:alphaModFix/>
          </a:blip>
          <a:srcRect b="0" l="0" r="0" t="0"/>
          <a:stretch/>
        </p:blipFill>
        <p:spPr>
          <a:xfrm>
            <a:off x="0" y="1146692"/>
            <a:ext cx="7074506" cy="3098788"/>
          </a:xfrm>
          <a:prstGeom prst="rect">
            <a:avLst/>
          </a:prstGeom>
          <a:noFill/>
          <a:ln>
            <a:noFill/>
          </a:ln>
        </p:spPr>
      </p:pic>
      <p:pic>
        <p:nvPicPr>
          <p:cNvPr descr="A picture containing knife&#10;&#10;Description automatically generated" id="158" name="Google Shape;158;p21"/>
          <p:cNvPicPr preferRelativeResize="0"/>
          <p:nvPr/>
        </p:nvPicPr>
        <p:blipFill rotWithShape="1">
          <a:blip r:embed="rId4">
            <a:alphaModFix amt="52999"/>
          </a:blip>
          <a:srcRect b="0" l="0" r="0" t="0"/>
          <a:stretch/>
        </p:blipFill>
        <p:spPr>
          <a:xfrm>
            <a:off x="0" y="1148152"/>
            <a:ext cx="7074505" cy="3097658"/>
          </a:xfrm>
          <a:prstGeom prst="rect">
            <a:avLst/>
          </a:prstGeom>
          <a:noFill/>
          <a:ln>
            <a:noFill/>
          </a:ln>
        </p:spPr>
      </p:pic>
      <p:sp>
        <p:nvSpPr>
          <p:cNvPr id="159" name="Google Shape;159;p21"/>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300"/>
              <a:buFont typeface="Calibri"/>
              <a:buNone/>
            </a:pPr>
            <a:r>
              <a:rPr lang="en-US"/>
              <a:t>Nozzle set-up</a:t>
            </a:r>
            <a:endParaRPr/>
          </a:p>
        </p:txBody>
      </p:sp>
      <p:sp>
        <p:nvSpPr>
          <p:cNvPr id="160" name="Google Shape;160;p21"/>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
        <p:nvSpPr>
          <p:cNvPr id="161" name="Google Shape;161;p21"/>
          <p:cNvSpPr txBox="1"/>
          <p:nvPr/>
        </p:nvSpPr>
        <p:spPr>
          <a:xfrm>
            <a:off x="465100" y="4572075"/>
            <a:ext cx="73590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B7B7B7"/>
                </a:solidFill>
                <a:latin typeface="Arial"/>
                <a:ea typeface="Arial"/>
                <a:cs typeface="Arial"/>
                <a:sym typeface="Arial"/>
              </a:rPr>
              <a:t>[</a:t>
            </a:r>
            <a:r>
              <a:rPr lang="en-US" sz="1000">
                <a:solidFill>
                  <a:srgbClr val="B7B7B7"/>
                </a:solidFill>
              </a:rPr>
              <a:t>3</a:t>
            </a:r>
            <a:r>
              <a:rPr b="0" i="0" lang="en-US" sz="1000" u="none" cap="none" strike="noStrike">
                <a:solidFill>
                  <a:srgbClr val="B7B7B7"/>
                </a:solidFill>
                <a:latin typeface="Arial"/>
                <a:ea typeface="Arial"/>
                <a:cs typeface="Arial"/>
                <a:sym typeface="Arial"/>
              </a:rPr>
              <a:t>] Pozzetti, Gabriele, and Bernhard Peters. "Evaluating Erosion Patterns in an abrasive water jet cutting nozzle</a:t>
            </a:r>
            <a:endParaRPr b="0" i="0" sz="1400" u="none" cap="none" strike="noStrike">
              <a:solidFill>
                <a:srgbClr val="B7B7B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B7B7B7"/>
                </a:solidFill>
                <a:latin typeface="Arial"/>
                <a:ea typeface="Arial"/>
                <a:cs typeface="Arial"/>
                <a:sym typeface="Arial"/>
              </a:rPr>
              <a:t>using XDEM." Advances in Powder Metallurgy &amp; Particulate Materials (2017): 191-205.</a:t>
            </a:r>
            <a:endParaRPr b="0" i="0" sz="1400" u="none" cap="none" strike="noStrike">
              <a:solidFill>
                <a:srgbClr val="B7B7B7"/>
              </a:solidFill>
              <a:latin typeface="Arial"/>
              <a:ea typeface="Arial"/>
              <a:cs typeface="Arial"/>
              <a:sym typeface="Arial"/>
            </a:endParaRPr>
          </a:p>
        </p:txBody>
      </p:sp>
      <p:sp>
        <p:nvSpPr>
          <p:cNvPr id="162" name="Google Shape;162;p21"/>
          <p:cNvSpPr txBox="1"/>
          <p:nvPr/>
        </p:nvSpPr>
        <p:spPr>
          <a:xfrm>
            <a:off x="311575" y="1988500"/>
            <a:ext cx="305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CC00"/>
                </a:solidFill>
                <a:latin typeface="Arial"/>
                <a:ea typeface="Arial"/>
                <a:cs typeface="Arial"/>
                <a:sym typeface="Arial"/>
              </a:rPr>
              <a:t>Particle inlet (</a:t>
            </a:r>
            <a:r>
              <a:rPr lang="en-US" sz="1800">
                <a:solidFill>
                  <a:srgbClr val="00CC00"/>
                </a:solidFill>
              </a:rPr>
              <a:t>1 to 10 gm/s</a:t>
            </a:r>
            <a:r>
              <a:rPr b="0" i="0" lang="en-US" sz="1800" u="none" cap="none" strike="noStrike">
                <a:solidFill>
                  <a:srgbClr val="00CC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63" name="Google Shape;163;p21"/>
          <p:cNvSpPr txBox="1"/>
          <p:nvPr/>
        </p:nvSpPr>
        <p:spPr>
          <a:xfrm>
            <a:off x="448200" y="2235925"/>
            <a:ext cx="959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0000"/>
                </a:solidFill>
              </a:rPr>
              <a:t>Air inlet</a:t>
            </a:r>
            <a:endParaRPr b="0" i="0" sz="1400" u="none" cap="none" strike="noStrike">
              <a:solidFill>
                <a:srgbClr val="000000"/>
              </a:solidFill>
              <a:latin typeface="Arial"/>
              <a:ea typeface="Arial"/>
              <a:cs typeface="Arial"/>
              <a:sym typeface="Arial"/>
            </a:endParaRPr>
          </a:p>
        </p:txBody>
      </p:sp>
      <p:sp>
        <p:nvSpPr>
          <p:cNvPr id="164" name="Google Shape;164;p21"/>
          <p:cNvSpPr txBox="1"/>
          <p:nvPr/>
        </p:nvSpPr>
        <p:spPr>
          <a:xfrm>
            <a:off x="439800" y="4064575"/>
            <a:ext cx="2715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0000"/>
                </a:solidFill>
              </a:rPr>
              <a:t>Water jet</a:t>
            </a:r>
            <a:r>
              <a:rPr b="0" i="0" lang="en-US" sz="1800" u="none" cap="none" strike="noStrike">
                <a:solidFill>
                  <a:srgbClr val="FF0000"/>
                </a:solidFill>
                <a:latin typeface="Arial"/>
                <a:ea typeface="Arial"/>
                <a:cs typeface="Arial"/>
                <a:sym typeface="Arial"/>
              </a:rPr>
              <a:t> Inlet (300m/s)</a:t>
            </a:r>
            <a:endParaRPr b="0" i="0" sz="1400" u="none" cap="none" strike="noStrike">
              <a:solidFill>
                <a:srgbClr val="000000"/>
              </a:solidFill>
              <a:latin typeface="Arial"/>
              <a:ea typeface="Arial"/>
              <a:cs typeface="Arial"/>
              <a:sym typeface="Arial"/>
            </a:endParaRPr>
          </a:p>
        </p:txBody>
      </p:sp>
      <p:sp>
        <p:nvSpPr>
          <p:cNvPr id="165" name="Google Shape;165;p21"/>
          <p:cNvSpPr txBox="1"/>
          <p:nvPr/>
        </p:nvSpPr>
        <p:spPr>
          <a:xfrm>
            <a:off x="6024825" y="1226750"/>
            <a:ext cx="1408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0000"/>
                </a:solidFill>
              </a:rPr>
              <a:t>Fluid outlet</a:t>
            </a:r>
            <a:endParaRPr b="0" i="0" sz="1400" u="none" cap="none" strike="noStrike">
              <a:solidFill>
                <a:srgbClr val="000000"/>
              </a:solidFill>
              <a:latin typeface="Arial"/>
              <a:ea typeface="Arial"/>
              <a:cs typeface="Arial"/>
              <a:sym typeface="Arial"/>
            </a:endParaRPr>
          </a:p>
        </p:txBody>
      </p:sp>
      <p:sp>
        <p:nvSpPr>
          <p:cNvPr id="166" name="Google Shape;166;p21"/>
          <p:cNvSpPr txBox="1"/>
          <p:nvPr/>
        </p:nvSpPr>
        <p:spPr>
          <a:xfrm>
            <a:off x="5040028" y="2235926"/>
            <a:ext cx="1343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55FF"/>
                </a:solidFill>
                <a:latin typeface="Arial"/>
                <a:ea typeface="Arial"/>
                <a:cs typeface="Arial"/>
                <a:sym typeface="Arial"/>
              </a:rPr>
              <a:t>Fluid Part</a:t>
            </a:r>
            <a:r>
              <a:rPr b="0" baseline="30000" i="0" lang="en-US" sz="1800" u="none" cap="none" strike="noStrike">
                <a:solidFill>
                  <a:srgbClr val="A7A7A7"/>
                </a:solidFill>
                <a:latin typeface="Arial"/>
                <a:ea typeface="Arial"/>
                <a:cs typeface="Arial"/>
                <a:sym typeface="Arial"/>
              </a:rPr>
              <a:t>[</a:t>
            </a:r>
            <a:r>
              <a:rPr baseline="30000" lang="en-US" sz="1800">
                <a:solidFill>
                  <a:srgbClr val="A7A7A7"/>
                </a:solidFill>
              </a:rPr>
              <a:t>3</a:t>
            </a:r>
            <a:r>
              <a:rPr b="0" baseline="30000" i="0" lang="en-US" sz="1800" u="none" cap="none" strike="noStrike">
                <a:solidFill>
                  <a:srgbClr val="A7A7A7"/>
                </a:solidFill>
                <a:latin typeface="Arial"/>
                <a:ea typeface="Arial"/>
                <a:cs typeface="Arial"/>
                <a:sym typeface="Arial"/>
              </a:rPr>
              <a:t>]</a:t>
            </a:r>
            <a:endParaRPr b="0" i="0" sz="1400" u="none" cap="none" strike="noStrike">
              <a:solidFill>
                <a:srgbClr val="A7A7A7"/>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txBox="1"/>
          <p:nvPr>
            <p:ph type="title"/>
          </p:nvPr>
        </p:nvSpPr>
        <p:spPr>
          <a:xfrm>
            <a:off x="628650" y="24429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Nozzle unstable results with complex interaction particle-entrained air interaction</a:t>
            </a:r>
            <a:endParaRPr/>
          </a:p>
          <a:p>
            <a:pPr indent="0" lvl="0" marL="0" rtl="0" algn="l">
              <a:spcBef>
                <a:spcPts val="0"/>
              </a:spcBef>
              <a:spcAft>
                <a:spcPts val="0"/>
              </a:spcAft>
              <a:buNone/>
            </a:pPr>
            <a:r>
              <a:t/>
            </a:r>
            <a:endParaRPr/>
          </a:p>
        </p:txBody>
      </p:sp>
      <p:sp>
        <p:nvSpPr>
          <p:cNvPr id="172" name="Google Shape;172;p22"/>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173" name="Google Shape;173;p22"/>
          <p:cNvPicPr preferRelativeResize="0"/>
          <p:nvPr/>
        </p:nvPicPr>
        <p:blipFill>
          <a:blip r:embed="rId3">
            <a:alphaModFix/>
          </a:blip>
          <a:stretch>
            <a:fillRect/>
          </a:stretch>
        </p:blipFill>
        <p:spPr>
          <a:xfrm>
            <a:off x="698800" y="1201869"/>
            <a:ext cx="6872601" cy="3570655"/>
          </a:xfrm>
          <a:prstGeom prst="rect">
            <a:avLst/>
          </a:prstGeom>
          <a:noFill/>
          <a:ln>
            <a:noFill/>
          </a:ln>
        </p:spPr>
      </p:pic>
      <p:grpSp>
        <p:nvGrpSpPr>
          <p:cNvPr id="174" name="Google Shape;174;p22"/>
          <p:cNvGrpSpPr/>
          <p:nvPr/>
        </p:nvGrpSpPr>
        <p:grpSpPr>
          <a:xfrm>
            <a:off x="1347950" y="3409388"/>
            <a:ext cx="415525" cy="270925"/>
            <a:chOff x="122850" y="889463"/>
            <a:chExt cx="415525" cy="270925"/>
          </a:xfrm>
        </p:grpSpPr>
        <p:cxnSp>
          <p:nvCxnSpPr>
            <p:cNvPr id="175" name="Google Shape;175;p22"/>
            <p:cNvCxnSpPr/>
            <p:nvPr/>
          </p:nvCxnSpPr>
          <p:spPr>
            <a:xfrm>
              <a:off x="321175" y="1024925"/>
              <a:ext cx="217200" cy="0"/>
            </a:xfrm>
            <a:prstGeom prst="straightConnector1">
              <a:avLst/>
            </a:prstGeom>
            <a:noFill/>
            <a:ln cap="flat" cmpd="sng" w="9525">
              <a:solidFill>
                <a:schemeClr val="dk1"/>
              </a:solidFill>
              <a:prstDash val="solid"/>
              <a:round/>
              <a:headEnd len="med" w="med" type="none"/>
              <a:tailEnd len="med" w="med" type="triangle"/>
            </a:ln>
          </p:spPr>
        </p:cxnSp>
        <p:pic>
          <p:nvPicPr>
            <p:cNvPr descr="\vec{g}" id="176" name="Google Shape;176;p22"/>
            <p:cNvPicPr preferRelativeResize="0"/>
            <p:nvPr/>
          </p:nvPicPr>
          <p:blipFill>
            <a:blip r:embed="rId4">
              <a:alphaModFix/>
            </a:blip>
            <a:stretch>
              <a:fillRect/>
            </a:stretch>
          </p:blipFill>
          <p:spPr>
            <a:xfrm>
              <a:off x="122850" y="889463"/>
              <a:ext cx="168254" cy="27092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3"/>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Negative fluid p</a:t>
            </a:r>
            <a:r>
              <a:rPr lang="en-US"/>
              <a:t>ressures in the focusing tube pull particles in the mixing chamber</a:t>
            </a:r>
            <a:endParaRPr/>
          </a:p>
          <a:p>
            <a:pPr indent="0" lvl="0" marL="0" rtl="0" algn="l">
              <a:spcBef>
                <a:spcPts val="0"/>
              </a:spcBef>
              <a:spcAft>
                <a:spcPts val="0"/>
              </a:spcAft>
              <a:buNone/>
            </a:pPr>
            <a:r>
              <a:t/>
            </a:r>
            <a:endParaRPr/>
          </a:p>
        </p:txBody>
      </p:sp>
      <p:sp>
        <p:nvSpPr>
          <p:cNvPr id="182" name="Google Shape;182;p23"/>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183" name="Google Shape;183;p23"/>
          <p:cNvPicPr preferRelativeResize="0"/>
          <p:nvPr/>
        </p:nvPicPr>
        <p:blipFill>
          <a:blip r:embed="rId3">
            <a:alphaModFix/>
          </a:blip>
          <a:stretch>
            <a:fillRect/>
          </a:stretch>
        </p:blipFill>
        <p:spPr>
          <a:xfrm>
            <a:off x="2110663" y="964025"/>
            <a:ext cx="4922681" cy="3958550"/>
          </a:xfrm>
          <a:prstGeom prst="rect">
            <a:avLst/>
          </a:prstGeom>
          <a:noFill/>
          <a:ln>
            <a:noFill/>
          </a:ln>
        </p:spPr>
      </p:pic>
      <p:grpSp>
        <p:nvGrpSpPr>
          <p:cNvPr id="184" name="Google Shape;184;p23"/>
          <p:cNvGrpSpPr/>
          <p:nvPr/>
        </p:nvGrpSpPr>
        <p:grpSpPr>
          <a:xfrm>
            <a:off x="5467475" y="2539288"/>
            <a:ext cx="415525" cy="270925"/>
            <a:chOff x="122850" y="889463"/>
            <a:chExt cx="415525" cy="270925"/>
          </a:xfrm>
        </p:grpSpPr>
        <p:cxnSp>
          <p:nvCxnSpPr>
            <p:cNvPr id="185" name="Google Shape;185;p23"/>
            <p:cNvCxnSpPr/>
            <p:nvPr/>
          </p:nvCxnSpPr>
          <p:spPr>
            <a:xfrm>
              <a:off x="321175" y="1024925"/>
              <a:ext cx="217200" cy="0"/>
            </a:xfrm>
            <a:prstGeom prst="straightConnector1">
              <a:avLst/>
            </a:prstGeom>
            <a:noFill/>
            <a:ln cap="flat" cmpd="sng" w="9525">
              <a:solidFill>
                <a:schemeClr val="dk1"/>
              </a:solidFill>
              <a:prstDash val="solid"/>
              <a:round/>
              <a:headEnd len="med" w="med" type="none"/>
              <a:tailEnd len="med" w="med" type="triangle"/>
            </a:ln>
          </p:spPr>
        </p:cxnSp>
        <p:pic>
          <p:nvPicPr>
            <p:cNvPr descr="\vec{g}" id="186" name="Google Shape;186;p23"/>
            <p:cNvPicPr preferRelativeResize="0"/>
            <p:nvPr/>
          </p:nvPicPr>
          <p:blipFill>
            <a:blip r:embed="rId4">
              <a:alphaModFix/>
            </a:blip>
            <a:stretch>
              <a:fillRect/>
            </a:stretch>
          </p:blipFill>
          <p:spPr>
            <a:xfrm>
              <a:off x="122850" y="889463"/>
              <a:ext cx="168254" cy="27092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Particle flow and interaction with waterjet</a:t>
            </a:r>
            <a:endParaRPr/>
          </a:p>
          <a:p>
            <a:pPr indent="0" lvl="0" marL="0" rtl="0" algn="l">
              <a:spcBef>
                <a:spcPts val="0"/>
              </a:spcBef>
              <a:spcAft>
                <a:spcPts val="0"/>
              </a:spcAft>
              <a:buNone/>
            </a:pPr>
            <a:r>
              <a:t/>
            </a:r>
            <a:endParaRPr/>
          </a:p>
        </p:txBody>
      </p:sp>
      <p:sp>
        <p:nvSpPr>
          <p:cNvPr id="192" name="Google Shape;192;p24"/>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descr="This video shows the momentum exchange between abrasive particles and entrained air, and waterjet. Volumetric coupling between XDEM and OpenFOAM is achieved using preCICE coupling library." id="193" name="Google Shape;193;p24" title="CFD-DEM Abrasive Water Jet Cutting (AWJC) Nozzle results by coupling XDEM &amp; OpenFOAM using preCICE">
            <a:hlinkClick r:id="rId3"/>
          </p:cNvPr>
          <p:cNvPicPr preferRelativeResize="0"/>
          <p:nvPr/>
        </p:nvPicPr>
        <p:blipFill>
          <a:blip r:embed="rId4">
            <a:alphaModFix/>
          </a:blip>
          <a:stretch>
            <a:fillRect/>
          </a:stretch>
        </p:blipFill>
        <p:spPr>
          <a:xfrm>
            <a:off x="1927313" y="955550"/>
            <a:ext cx="5289374" cy="3967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5" title="CFD-DEM AWJC Nozzle Streamlines Results">
            <a:hlinkClick r:id="rId3"/>
          </p:cNvPr>
          <p:cNvPicPr preferRelativeResize="0"/>
          <p:nvPr/>
        </p:nvPicPr>
        <p:blipFill>
          <a:blip r:embed="rId4">
            <a:alphaModFix/>
          </a:blip>
          <a:stretch>
            <a:fillRect/>
          </a:stretch>
        </p:blipFill>
        <p:spPr>
          <a:xfrm>
            <a:off x="1920700" y="945625"/>
            <a:ext cx="5302600" cy="3976950"/>
          </a:xfrm>
          <a:prstGeom prst="rect">
            <a:avLst/>
          </a:prstGeom>
          <a:noFill/>
          <a:ln>
            <a:noFill/>
          </a:ln>
        </p:spPr>
      </p:pic>
      <p:sp>
        <p:nvSpPr>
          <p:cNvPr id="199" name="Google Shape;199;p25"/>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Streamlines to demonstrate turbulence </a:t>
            </a:r>
            <a:endParaRPr/>
          </a:p>
          <a:p>
            <a:pPr indent="0" lvl="0" marL="0" rtl="0" algn="l">
              <a:spcBef>
                <a:spcPts val="0"/>
              </a:spcBef>
              <a:spcAft>
                <a:spcPts val="0"/>
              </a:spcAft>
              <a:buNone/>
            </a:pPr>
            <a:r>
              <a:rPr lang="en-US"/>
              <a:t>&amp; it’s effect on particle flow</a:t>
            </a:r>
            <a:endParaRPr/>
          </a:p>
          <a:p>
            <a:pPr indent="0" lvl="0" marL="0" rtl="0" algn="l">
              <a:spcBef>
                <a:spcPts val="0"/>
              </a:spcBef>
              <a:spcAft>
                <a:spcPts val="0"/>
              </a:spcAft>
              <a:buNone/>
            </a:pPr>
            <a:r>
              <a:t/>
            </a:r>
            <a:endParaRPr/>
          </a:p>
        </p:txBody>
      </p:sp>
      <p:sp>
        <p:nvSpPr>
          <p:cNvPr id="200" name="Google Shape;200;p25"/>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6"/>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Comparison of different particle inlet velocities &amp; it’s effects on flow </a:t>
            </a:r>
            <a:endParaRPr/>
          </a:p>
          <a:p>
            <a:pPr indent="0" lvl="0" marL="0" rtl="0" algn="l">
              <a:spcBef>
                <a:spcPts val="0"/>
              </a:spcBef>
              <a:spcAft>
                <a:spcPts val="0"/>
              </a:spcAft>
              <a:buClr>
                <a:schemeClr val="dk1"/>
              </a:buClr>
              <a:buSzPts val="1100"/>
              <a:buFont typeface="Arial"/>
              <a:buNone/>
            </a:pPr>
            <a:r>
              <a:t/>
            </a:r>
            <a:endParaRPr/>
          </a:p>
        </p:txBody>
      </p:sp>
      <p:sp>
        <p:nvSpPr>
          <p:cNvPr id="206" name="Google Shape;206;p26"/>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207" name="Google Shape;207;p26" title="Particle flow in AWJC Nozzle compared for 2 different inlet velocities.">
            <a:hlinkClick r:id="rId3"/>
          </p:cNvPr>
          <p:cNvPicPr preferRelativeResize="0"/>
          <p:nvPr/>
        </p:nvPicPr>
        <p:blipFill>
          <a:blip r:embed="rId4">
            <a:alphaModFix/>
          </a:blip>
          <a:stretch>
            <a:fillRect/>
          </a:stretch>
        </p:blipFill>
        <p:spPr>
          <a:xfrm>
            <a:off x="1920588" y="945450"/>
            <a:ext cx="5302825" cy="397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3300"/>
              <a:buNone/>
            </a:pPr>
            <a:r>
              <a:rPr lang="en-US"/>
              <a:t>Contents</a:t>
            </a:r>
            <a:endParaRPr/>
          </a:p>
        </p:txBody>
      </p:sp>
      <p:sp>
        <p:nvSpPr>
          <p:cNvPr id="213" name="Google Shape;213;p27"/>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800"/>
              </a:spcBef>
              <a:spcAft>
                <a:spcPts val="0"/>
              </a:spcAft>
              <a:buClr>
                <a:srgbClr val="A7A7A7"/>
              </a:buClr>
              <a:buSzPts val="2100"/>
              <a:buChar char="•"/>
            </a:pPr>
            <a:r>
              <a:rPr lang="en-US">
                <a:solidFill>
                  <a:srgbClr val="A7A7A7"/>
                </a:solidFill>
              </a:rPr>
              <a:t>Brief Introduction &amp; recap</a:t>
            </a:r>
            <a:endParaRPr>
              <a:solidFill>
                <a:srgbClr val="A7A7A7"/>
              </a:solidFill>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AWJC Nozzle Case Setup &amp; Results</a:t>
            </a:r>
            <a:endParaRPr>
              <a:solidFill>
                <a:srgbClr val="A7A7A7"/>
              </a:solidFill>
            </a:endParaRPr>
          </a:p>
          <a:p>
            <a:pPr indent="-361950" lvl="0" marL="457200" rtl="0" algn="l">
              <a:lnSpc>
                <a:spcPct val="115000"/>
              </a:lnSpc>
              <a:spcBef>
                <a:spcPts val="800"/>
              </a:spcBef>
              <a:spcAft>
                <a:spcPts val="0"/>
              </a:spcAft>
              <a:buSzPts val="2100"/>
              <a:buChar char="•"/>
            </a:pPr>
            <a:r>
              <a:rPr lang="en-US"/>
              <a:t>preCICE coupling performance analysis</a:t>
            </a:r>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Conclusions, </a:t>
            </a:r>
            <a:r>
              <a:rPr lang="en-US">
                <a:solidFill>
                  <a:srgbClr val="A7A7A7"/>
                </a:solidFill>
              </a:rPr>
              <a:t>WIP &amp; Future work</a:t>
            </a:r>
            <a:endParaRPr>
              <a:solidFill>
                <a:srgbClr val="A7A7A7"/>
              </a:solidFill>
            </a:endParaRPr>
          </a:p>
        </p:txBody>
      </p:sp>
      <p:sp>
        <p:nvSpPr>
          <p:cNvPr id="214" name="Google Shape;214;p27"/>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8"/>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preCICE coupling performance analysis</a:t>
            </a:r>
            <a:endParaRPr/>
          </a:p>
        </p:txBody>
      </p:sp>
      <p:sp>
        <p:nvSpPr>
          <p:cNvPr id="220" name="Google Shape;220;p28"/>
          <p:cNvSpPr txBox="1"/>
          <p:nvPr>
            <p:ph idx="1" type="body"/>
          </p:nvPr>
        </p:nvSpPr>
        <p:spPr>
          <a:xfrm>
            <a:off x="628650" y="1369219"/>
            <a:ext cx="7886700" cy="3263400"/>
          </a:xfrm>
          <a:prstGeom prst="rect">
            <a:avLst/>
          </a:prstGeom>
        </p:spPr>
        <p:txBody>
          <a:bodyPr anchorCtr="0" anchor="t" bIns="91425" lIns="91425" spcFirstLastPara="1" rIns="91425" wrap="square" tIns="91425">
            <a:noAutofit/>
          </a:bodyPr>
          <a:lstStyle/>
          <a:p>
            <a:pPr indent="-361950" lvl="0" marL="457200" rtl="0" algn="l">
              <a:lnSpc>
                <a:spcPct val="150000"/>
              </a:lnSpc>
              <a:spcBef>
                <a:spcPts val="800"/>
              </a:spcBef>
              <a:spcAft>
                <a:spcPts val="0"/>
              </a:spcAft>
              <a:buSzPts val="2100"/>
              <a:buChar char="•"/>
            </a:pPr>
            <a:r>
              <a:rPr lang="en-US"/>
              <a:t>AWJC Nozzle case unsuitable to run on a workstation</a:t>
            </a:r>
            <a:endParaRPr/>
          </a:p>
          <a:p>
            <a:pPr indent="-361950" lvl="0" marL="457200" rtl="0" algn="l">
              <a:lnSpc>
                <a:spcPct val="150000"/>
              </a:lnSpc>
              <a:spcBef>
                <a:spcPts val="0"/>
              </a:spcBef>
              <a:spcAft>
                <a:spcPts val="0"/>
              </a:spcAft>
              <a:buSzPts val="2100"/>
              <a:buChar char="•"/>
            </a:pPr>
            <a:r>
              <a:rPr lang="en-US"/>
              <a:t>Momentum Case: Rotating drum with Gravel &amp; water</a:t>
            </a:r>
            <a:r>
              <a:rPr baseline="30000" lang="en-US" sz="1800">
                <a:solidFill>
                  <a:srgbClr val="A7A7A7"/>
                </a:solidFill>
                <a:latin typeface="Arial"/>
                <a:ea typeface="Arial"/>
                <a:cs typeface="Arial"/>
                <a:sym typeface="Arial"/>
              </a:rPr>
              <a:t>[4]</a:t>
            </a:r>
            <a:endParaRPr/>
          </a:p>
          <a:p>
            <a:pPr indent="-361950" lvl="0" marL="457200" rtl="0" algn="l">
              <a:lnSpc>
                <a:spcPct val="150000"/>
              </a:lnSpc>
              <a:spcBef>
                <a:spcPts val="0"/>
              </a:spcBef>
              <a:spcAft>
                <a:spcPts val="0"/>
              </a:spcAft>
              <a:buSzPts val="2100"/>
              <a:buChar char="•"/>
            </a:pPr>
            <a:r>
              <a:rPr lang="en-US"/>
              <a:t>Only CFD-DEM cases compared with Legacy coupling</a:t>
            </a:r>
            <a:endParaRPr/>
          </a:p>
          <a:p>
            <a:pPr indent="-361950" lvl="0" marL="457200" rtl="0" algn="l">
              <a:lnSpc>
                <a:spcPct val="150000"/>
              </a:lnSpc>
              <a:spcBef>
                <a:spcPts val="0"/>
              </a:spcBef>
              <a:spcAft>
                <a:spcPts val="0"/>
              </a:spcAft>
              <a:buSzPts val="2100"/>
              <a:buChar char="•"/>
            </a:pPr>
            <a:r>
              <a:rPr lang="en-US"/>
              <a:t>Identical set-up and same machine</a:t>
            </a:r>
            <a:endParaRPr/>
          </a:p>
        </p:txBody>
      </p:sp>
      <p:sp>
        <p:nvSpPr>
          <p:cNvPr id="221" name="Google Shape;221;p28"/>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22" name="Google Shape;222;p28"/>
          <p:cNvSpPr txBox="1"/>
          <p:nvPr/>
        </p:nvSpPr>
        <p:spPr>
          <a:xfrm>
            <a:off x="465100" y="4378350"/>
            <a:ext cx="6964500" cy="59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B7B7B7"/>
                </a:solidFill>
                <a:latin typeface="Arial"/>
                <a:ea typeface="Arial"/>
                <a:cs typeface="Arial"/>
                <a:sym typeface="Arial"/>
              </a:rPr>
              <a:t>[</a:t>
            </a:r>
            <a:r>
              <a:rPr lang="en-US" sz="1000">
                <a:solidFill>
                  <a:srgbClr val="B7B7B7"/>
                </a:solidFill>
              </a:rPr>
              <a:t>4</a:t>
            </a:r>
            <a:r>
              <a:rPr b="0" i="0" lang="en-US" sz="1000" u="none" cap="none" strike="noStrike">
                <a:solidFill>
                  <a:srgbClr val="B7B7B7"/>
                </a:solidFill>
                <a:latin typeface="Arial"/>
                <a:ea typeface="Arial"/>
                <a:cs typeface="Arial"/>
                <a:sym typeface="Arial"/>
              </a:rPr>
              <a:t>] </a:t>
            </a:r>
            <a:r>
              <a:rPr lang="en-US" sz="1000">
                <a:solidFill>
                  <a:srgbClr val="B7B7B7"/>
                </a:solidFill>
              </a:rPr>
              <a:t>Schneider, D., R. Kaitna, W. E. Dietrich, L. Hsu, C. Huggel, and B. W. McArdell. "Frictional behavior of granular gravel–ice mixtures in vertically rotating drum experiments and implications for rock–ice avalanches." Cold Regions Science and Technology 69, no. 1 (2011): 70-90.</a:t>
            </a:r>
            <a:endParaRPr b="0" i="0" sz="1400" u="none" cap="none" strike="noStrike">
              <a:solidFill>
                <a:srgbClr val="B7B7B7"/>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animEffect filter="fade" transition="in">
                                      <p:cBhvr>
                                        <p:cTn dur="1000"/>
                                        <p:tgtEl>
                                          <p:spTgt spid="2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animEffect filter="fade" transition="in">
                                      <p:cBhvr>
                                        <p:cTn dur="1000"/>
                                        <p:tgtEl>
                                          <p:spTgt spid="2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animEffect filter="fade" transition="in">
                                      <p:cBhvr>
                                        <p:cTn dur="1000"/>
                                        <p:tgtEl>
                                          <p:spTgt spid="2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3" st="3"/>
                                            </p:txEl>
                                          </p:spTgt>
                                        </p:tgtEl>
                                        <p:attrNameLst>
                                          <p:attrName>style.visibility</p:attrName>
                                        </p:attrNameLst>
                                      </p:cBhvr>
                                      <p:to>
                                        <p:strVal val="visible"/>
                                      </p:to>
                                    </p:set>
                                    <p:animEffect filter="fade" transition="in">
                                      <p:cBhvr>
                                        <p:cTn dur="1000"/>
                                        <p:tgtEl>
                                          <p:spTgt spid="22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9"/>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preCICE Momentum coupling </a:t>
            </a:r>
            <a:endParaRPr/>
          </a:p>
          <a:p>
            <a:pPr indent="0" lvl="0" marL="0" rtl="0" algn="l">
              <a:spcBef>
                <a:spcPts val="0"/>
              </a:spcBef>
              <a:spcAft>
                <a:spcPts val="0"/>
              </a:spcAft>
              <a:buNone/>
            </a:pPr>
            <a:r>
              <a:rPr lang="en-US"/>
              <a:t>performance analysis</a:t>
            </a:r>
            <a:endParaRPr/>
          </a:p>
        </p:txBody>
      </p:sp>
      <p:sp>
        <p:nvSpPr>
          <p:cNvPr id="228" name="Google Shape;228;p29"/>
          <p:cNvSpPr txBox="1"/>
          <p:nvPr>
            <p:ph idx="1" type="body"/>
          </p:nvPr>
        </p:nvSpPr>
        <p:spPr>
          <a:xfrm>
            <a:off x="628650" y="1369219"/>
            <a:ext cx="7886700" cy="3263400"/>
          </a:xfrm>
          <a:prstGeom prst="rect">
            <a:avLst/>
          </a:prstGeom>
        </p:spPr>
        <p:txBody>
          <a:bodyPr anchorCtr="0" anchor="t" bIns="91425" lIns="91425" spcFirstLastPara="1" rIns="91425" wrap="square" tIns="91425">
            <a:noAutofit/>
          </a:bodyPr>
          <a:lstStyle/>
          <a:p>
            <a:pPr indent="-361950" lvl="0" marL="457200" rtl="0" algn="l">
              <a:spcBef>
                <a:spcPts val="800"/>
              </a:spcBef>
              <a:spcAft>
                <a:spcPts val="0"/>
              </a:spcAft>
              <a:buSzPts val="2100"/>
              <a:buChar char="•"/>
            </a:pPr>
            <a:r>
              <a:rPr lang="en-US"/>
              <a:t>Momentum Case : Rotating drum with Gravel &amp; water</a:t>
            </a:r>
            <a:endParaRPr/>
          </a:p>
          <a:p>
            <a:pPr indent="-342900" lvl="1" marL="914400" rtl="0" algn="l">
              <a:spcBef>
                <a:spcPts val="0"/>
              </a:spcBef>
              <a:spcAft>
                <a:spcPts val="0"/>
              </a:spcAft>
              <a:buSzPts val="1800"/>
              <a:buChar char="•"/>
            </a:pPr>
            <a:r>
              <a:rPr lang="en-US"/>
              <a:t>No. of particles: 125,000</a:t>
            </a:r>
            <a:endParaRPr/>
          </a:p>
          <a:p>
            <a:pPr indent="-342900" lvl="1" marL="914400" rtl="0" algn="l">
              <a:spcBef>
                <a:spcPts val="0"/>
              </a:spcBef>
              <a:spcAft>
                <a:spcPts val="0"/>
              </a:spcAft>
              <a:buSzPts val="1800"/>
              <a:buChar char="•"/>
            </a:pPr>
            <a:r>
              <a:rPr lang="en-US"/>
              <a:t>XDEM Domain cells: 12,800</a:t>
            </a:r>
            <a:endParaRPr/>
          </a:p>
          <a:p>
            <a:pPr indent="-342900" lvl="1" marL="914400" rtl="0" algn="l">
              <a:spcBef>
                <a:spcPts val="0"/>
              </a:spcBef>
              <a:spcAft>
                <a:spcPts val="0"/>
              </a:spcAft>
              <a:buSzPts val="1800"/>
              <a:buChar char="•"/>
            </a:pPr>
            <a:r>
              <a:rPr lang="en-US"/>
              <a:t>OF cells: 12,000</a:t>
            </a:r>
            <a:endParaRPr/>
          </a:p>
          <a:p>
            <a:pPr indent="-342900" lvl="1" marL="914400" rtl="0" algn="l">
              <a:spcBef>
                <a:spcPts val="0"/>
              </a:spcBef>
              <a:spcAft>
                <a:spcPts val="0"/>
              </a:spcAft>
              <a:buSzPts val="1800"/>
              <a:buChar char="•"/>
            </a:pPr>
            <a:r>
              <a:rPr lang="en-US"/>
              <a:t>Coupling time step: 1e-05 s</a:t>
            </a:r>
            <a:endParaRPr/>
          </a:p>
          <a:p>
            <a:pPr indent="-342900" lvl="1" marL="914400" rtl="0" algn="l">
              <a:spcBef>
                <a:spcPts val="0"/>
              </a:spcBef>
              <a:spcAft>
                <a:spcPts val="0"/>
              </a:spcAft>
              <a:buSzPts val="1800"/>
              <a:buChar char="•"/>
            </a:pPr>
            <a:r>
              <a:rPr lang="en-US"/>
              <a:t>Simulated time: 50 s</a:t>
            </a:r>
            <a:endParaRPr/>
          </a:p>
          <a:p>
            <a:pPr indent="-342900" lvl="1" marL="914400" rtl="0" algn="l">
              <a:spcBef>
                <a:spcPts val="0"/>
              </a:spcBef>
              <a:spcAft>
                <a:spcPts val="0"/>
              </a:spcAft>
              <a:buSzPts val="1800"/>
              <a:buChar char="•"/>
            </a:pPr>
            <a:r>
              <a:rPr lang="en-US"/>
              <a:t>OF solver: interFoam</a:t>
            </a:r>
            <a:endParaRPr/>
          </a:p>
          <a:p>
            <a:pPr indent="0" lvl="0" marL="0" rtl="0" algn="l">
              <a:spcBef>
                <a:spcPts val="800"/>
              </a:spcBef>
              <a:spcAft>
                <a:spcPts val="0"/>
              </a:spcAft>
              <a:buNone/>
            </a:pPr>
            <a:r>
              <a:t/>
            </a:r>
            <a:endParaRPr sz="600"/>
          </a:p>
          <a:p>
            <a:pPr indent="-361950" lvl="0" marL="457200" rtl="0" algn="l">
              <a:spcBef>
                <a:spcPts val="800"/>
              </a:spcBef>
              <a:spcAft>
                <a:spcPts val="0"/>
              </a:spcAft>
              <a:buSzPts val="2100"/>
              <a:buChar char="•"/>
            </a:pPr>
            <a:r>
              <a:rPr lang="en-US"/>
              <a:t>preCICE coupling </a:t>
            </a:r>
            <a:r>
              <a:rPr b="1" lang="en-US"/>
              <a:t>~21%</a:t>
            </a:r>
            <a:r>
              <a:rPr lang="en-US"/>
              <a:t> faster</a:t>
            </a:r>
            <a:endParaRPr/>
          </a:p>
          <a:p>
            <a:pPr indent="0" lvl="0" marL="457200" rtl="0" algn="l">
              <a:spcBef>
                <a:spcPts val="800"/>
              </a:spcBef>
              <a:spcAft>
                <a:spcPts val="0"/>
              </a:spcAft>
              <a:buNone/>
            </a:pPr>
            <a:r>
              <a:rPr lang="en-US"/>
              <a:t>than legacy coupling</a:t>
            </a:r>
            <a:endParaRPr/>
          </a:p>
        </p:txBody>
      </p:sp>
      <p:sp>
        <p:nvSpPr>
          <p:cNvPr id="229" name="Google Shape;229;p29"/>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30" name="Google Shape;230;p29"/>
          <p:cNvPicPr preferRelativeResize="0"/>
          <p:nvPr/>
        </p:nvPicPr>
        <p:blipFill>
          <a:blip r:embed="rId3">
            <a:alphaModFix/>
          </a:blip>
          <a:stretch>
            <a:fillRect/>
          </a:stretch>
        </p:blipFill>
        <p:spPr>
          <a:xfrm>
            <a:off x="4419600" y="1755337"/>
            <a:ext cx="4535650" cy="2568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2"/>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3300"/>
              <a:buNone/>
            </a:pPr>
            <a:r>
              <a:rPr lang="en-US"/>
              <a:t>Contents</a:t>
            </a:r>
            <a:endParaRPr/>
          </a:p>
        </p:txBody>
      </p:sp>
      <p:sp>
        <p:nvSpPr>
          <p:cNvPr id="75" name="Google Shape;75;p12"/>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800"/>
              </a:spcBef>
              <a:spcAft>
                <a:spcPts val="0"/>
              </a:spcAft>
              <a:buSzPts val="2100"/>
              <a:buChar char="•"/>
            </a:pPr>
            <a:r>
              <a:rPr lang="en-US"/>
              <a:t>Brief Introduction &amp; recap</a:t>
            </a:r>
            <a:endParaRPr/>
          </a:p>
          <a:p>
            <a:pPr indent="-361950" lvl="0" marL="457200" rtl="0" algn="l">
              <a:lnSpc>
                <a:spcPct val="115000"/>
              </a:lnSpc>
              <a:spcBef>
                <a:spcPts val="800"/>
              </a:spcBef>
              <a:spcAft>
                <a:spcPts val="0"/>
              </a:spcAft>
              <a:buSzPts val="2100"/>
              <a:buChar char="•"/>
            </a:pPr>
            <a:r>
              <a:rPr lang="en-US"/>
              <a:t>AWJC Nozzle Case Setup &amp; Results</a:t>
            </a:r>
            <a:endParaRPr/>
          </a:p>
          <a:p>
            <a:pPr indent="-361950" lvl="0" marL="457200" rtl="0" algn="l">
              <a:lnSpc>
                <a:spcPct val="115000"/>
              </a:lnSpc>
              <a:spcBef>
                <a:spcPts val="800"/>
              </a:spcBef>
              <a:spcAft>
                <a:spcPts val="0"/>
              </a:spcAft>
              <a:buSzPts val="2100"/>
              <a:buChar char="•"/>
            </a:pPr>
            <a:r>
              <a:rPr lang="en-US"/>
              <a:t>preCICE coupling performance analysis</a:t>
            </a:r>
            <a:endParaRPr/>
          </a:p>
          <a:p>
            <a:pPr indent="-361950" lvl="0" marL="457200" rtl="0" algn="l">
              <a:lnSpc>
                <a:spcPct val="115000"/>
              </a:lnSpc>
              <a:spcBef>
                <a:spcPts val="800"/>
              </a:spcBef>
              <a:spcAft>
                <a:spcPts val="0"/>
              </a:spcAft>
              <a:buSzPts val="2100"/>
              <a:buChar char="•"/>
            </a:pPr>
            <a:r>
              <a:rPr lang="en-US"/>
              <a:t>Conclusions, </a:t>
            </a:r>
            <a:r>
              <a:rPr lang="en-US"/>
              <a:t>WIP &amp; Future work</a:t>
            </a:r>
            <a:endParaRPr/>
          </a:p>
        </p:txBody>
      </p:sp>
      <p:sp>
        <p:nvSpPr>
          <p:cNvPr id="76" name="Google Shape;76;p12"/>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Effect filter="fade" transition="in">
                                      <p:cBhvr>
                                        <p:cTn dur="1000"/>
                                        <p:tgtEl>
                                          <p:spTgt spid="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Effect filter="fade" transition="in">
                                      <p:cBhvr>
                                        <p:cTn dur="1000"/>
                                        <p:tgtEl>
                                          <p:spTgt spid="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Effect filter="fade" transition="in">
                                      <p:cBhvr>
                                        <p:cTn dur="1000"/>
                                        <p:tgtEl>
                                          <p:spTgt spid="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Effect filter="fade" transition="in">
                                      <p:cBhvr>
                                        <p:cTn dur="1000"/>
                                        <p:tgtEl>
                                          <p:spTgt spid="7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3300"/>
              <a:buNone/>
            </a:pPr>
            <a:r>
              <a:rPr lang="en-US"/>
              <a:t>Contents</a:t>
            </a:r>
            <a:endParaRPr/>
          </a:p>
        </p:txBody>
      </p:sp>
      <p:sp>
        <p:nvSpPr>
          <p:cNvPr id="236" name="Google Shape;236;p30"/>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800"/>
              </a:spcBef>
              <a:spcAft>
                <a:spcPts val="0"/>
              </a:spcAft>
              <a:buClr>
                <a:srgbClr val="A7A7A7"/>
              </a:buClr>
              <a:buSzPts val="2100"/>
              <a:buChar char="•"/>
            </a:pPr>
            <a:r>
              <a:rPr lang="en-US">
                <a:solidFill>
                  <a:srgbClr val="A7A7A7"/>
                </a:solidFill>
              </a:rPr>
              <a:t>Brief Introduction &amp; recap</a:t>
            </a:r>
            <a:endParaRPr>
              <a:solidFill>
                <a:srgbClr val="A7A7A7"/>
              </a:solidFill>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AWJC Nozzle Case Setup &amp; Results</a:t>
            </a:r>
            <a:endParaRPr>
              <a:solidFill>
                <a:srgbClr val="A7A7A7"/>
              </a:solidFill>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preCICE coupling performance analysis</a:t>
            </a:r>
            <a:endParaRPr>
              <a:solidFill>
                <a:srgbClr val="A7A7A7"/>
              </a:solidFill>
            </a:endParaRPr>
          </a:p>
          <a:p>
            <a:pPr indent="-361950" lvl="0" marL="457200" rtl="0" algn="l">
              <a:lnSpc>
                <a:spcPct val="115000"/>
              </a:lnSpc>
              <a:spcBef>
                <a:spcPts val="800"/>
              </a:spcBef>
              <a:spcAft>
                <a:spcPts val="0"/>
              </a:spcAft>
              <a:buSzPts val="2100"/>
              <a:buChar char="•"/>
            </a:pPr>
            <a:r>
              <a:rPr lang="en-US"/>
              <a:t>Conclusions, </a:t>
            </a:r>
            <a:r>
              <a:rPr lang="en-US"/>
              <a:t>WIP &amp; Future work</a:t>
            </a:r>
            <a:endParaRPr/>
          </a:p>
        </p:txBody>
      </p:sp>
      <p:sp>
        <p:nvSpPr>
          <p:cNvPr id="237" name="Google Shape;237;p30"/>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1"/>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3300"/>
              <a:buNone/>
            </a:pPr>
            <a:r>
              <a:rPr lang="en-US"/>
              <a:t>Conclusions</a:t>
            </a:r>
            <a:r>
              <a:rPr lang="en-US"/>
              <a:t>, Work In Progress </a:t>
            </a:r>
            <a:endParaRPr/>
          </a:p>
          <a:p>
            <a:pPr indent="0" lvl="0" marL="0" rtl="0" algn="l">
              <a:lnSpc>
                <a:spcPct val="90000"/>
              </a:lnSpc>
              <a:spcBef>
                <a:spcPts val="0"/>
              </a:spcBef>
              <a:spcAft>
                <a:spcPts val="0"/>
              </a:spcAft>
              <a:buSzPts val="3300"/>
              <a:buNone/>
            </a:pPr>
            <a:r>
              <a:rPr lang="en-US"/>
              <a:t>&amp; Future work</a:t>
            </a:r>
            <a:endParaRPr/>
          </a:p>
        </p:txBody>
      </p:sp>
      <p:sp>
        <p:nvSpPr>
          <p:cNvPr id="243" name="Google Shape;243;p31"/>
          <p:cNvSpPr txBox="1"/>
          <p:nvPr>
            <p:ph idx="1" type="body"/>
          </p:nvPr>
        </p:nvSpPr>
        <p:spPr>
          <a:xfrm>
            <a:off x="628650" y="1369225"/>
            <a:ext cx="5739000" cy="3263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800"/>
              </a:spcBef>
              <a:spcAft>
                <a:spcPts val="0"/>
              </a:spcAft>
              <a:buSzPts val="2100"/>
              <a:buChar char="•"/>
            </a:pPr>
            <a:r>
              <a:rPr lang="en-US"/>
              <a:t>Particle laden flow characteristics same as the literature</a:t>
            </a:r>
            <a:r>
              <a:rPr baseline="30000" lang="en-US" sz="1800">
                <a:solidFill>
                  <a:srgbClr val="A7A7A7"/>
                </a:solidFill>
                <a:latin typeface="Arial"/>
                <a:ea typeface="Arial"/>
                <a:cs typeface="Arial"/>
                <a:sym typeface="Arial"/>
              </a:rPr>
              <a:t>[3]</a:t>
            </a:r>
            <a:endParaRPr/>
          </a:p>
          <a:p>
            <a:pPr indent="-361950" lvl="0" marL="457200" rtl="0" algn="l">
              <a:lnSpc>
                <a:spcPct val="115000"/>
              </a:lnSpc>
              <a:spcBef>
                <a:spcPts val="800"/>
              </a:spcBef>
              <a:spcAft>
                <a:spcPts val="0"/>
              </a:spcAft>
              <a:buSzPts val="2100"/>
              <a:buChar char="•"/>
            </a:pPr>
            <a:r>
              <a:rPr lang="en-US"/>
              <a:t>Simulate different operating conditions</a:t>
            </a:r>
            <a:endParaRPr/>
          </a:p>
          <a:p>
            <a:pPr indent="-361950" lvl="0" marL="457200" rtl="0" algn="l">
              <a:lnSpc>
                <a:spcPct val="115000"/>
              </a:lnSpc>
              <a:spcBef>
                <a:spcPts val="800"/>
              </a:spcBef>
              <a:spcAft>
                <a:spcPts val="0"/>
              </a:spcAft>
              <a:buSzPts val="2100"/>
              <a:buChar char="•"/>
            </a:pPr>
            <a:r>
              <a:rPr lang="en-US"/>
              <a:t>WIP: Run simulation on HPC</a:t>
            </a:r>
            <a:r>
              <a:rPr lang="en-US"/>
              <a:t> (multi-thread)</a:t>
            </a:r>
            <a:endParaRPr/>
          </a:p>
          <a:p>
            <a:pPr indent="-361950" lvl="0" marL="457200" rtl="0" algn="l">
              <a:lnSpc>
                <a:spcPct val="90000"/>
              </a:lnSpc>
              <a:spcBef>
                <a:spcPts val="800"/>
              </a:spcBef>
              <a:spcAft>
                <a:spcPts val="0"/>
              </a:spcAft>
              <a:buSzPts val="2100"/>
              <a:buChar char="•"/>
            </a:pPr>
            <a:r>
              <a:rPr lang="en-US"/>
              <a:t>Performance analysis for Nozzle case</a:t>
            </a:r>
            <a:endParaRPr/>
          </a:p>
          <a:p>
            <a:pPr indent="-361950" lvl="0" marL="457200" rtl="0" algn="l">
              <a:lnSpc>
                <a:spcPct val="90000"/>
              </a:lnSpc>
              <a:spcBef>
                <a:spcPts val="800"/>
              </a:spcBef>
              <a:spcAft>
                <a:spcPts val="0"/>
              </a:spcAft>
              <a:buSzPts val="2100"/>
              <a:buChar char="•"/>
            </a:pPr>
            <a:r>
              <a:rPr lang="en-US"/>
              <a:t>Add</a:t>
            </a:r>
            <a:r>
              <a:rPr lang="en-US"/>
              <a:t> tutorial case with XDEM binaries to community projects</a:t>
            </a:r>
            <a:endParaRPr/>
          </a:p>
        </p:txBody>
      </p:sp>
      <p:sp>
        <p:nvSpPr>
          <p:cNvPr id="244" name="Google Shape;244;p31"/>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pSp>
        <p:nvGrpSpPr>
          <p:cNvPr id="245" name="Google Shape;245;p31"/>
          <p:cNvGrpSpPr/>
          <p:nvPr/>
        </p:nvGrpSpPr>
        <p:grpSpPr>
          <a:xfrm>
            <a:off x="6059325" y="735825"/>
            <a:ext cx="3212700" cy="3784075"/>
            <a:chOff x="6059325" y="735825"/>
            <a:chExt cx="3212700" cy="3784075"/>
          </a:xfrm>
        </p:grpSpPr>
        <p:sp>
          <p:nvSpPr>
            <p:cNvPr id="246" name="Google Shape;246;p31"/>
            <p:cNvSpPr txBox="1"/>
            <p:nvPr/>
          </p:nvSpPr>
          <p:spPr>
            <a:xfrm>
              <a:off x="6059325" y="3484300"/>
              <a:ext cx="3212700" cy="103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800" u="none" cap="none" strike="noStrike">
                  <a:solidFill>
                    <a:srgbClr val="222222"/>
                  </a:solidFill>
                  <a:highlight>
                    <a:srgbClr val="FFFFFF"/>
                  </a:highlight>
                  <a:latin typeface="Arial"/>
                  <a:ea typeface="Arial"/>
                  <a:cs typeface="Arial"/>
                  <a:sym typeface="Arial"/>
                </a:rPr>
                <a:t>Luxembourg XDEM Research Centre</a:t>
              </a:r>
              <a:endParaRPr b="0" i="0" sz="1800" u="none" cap="none" strike="noStrike">
                <a:solidFill>
                  <a:srgbClr val="222222"/>
                </a:solidFill>
                <a:highlight>
                  <a:srgbClr val="FFFFFF"/>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800" u="sng" cap="none" strike="noStrike">
                  <a:solidFill>
                    <a:schemeClr val="hlink"/>
                  </a:solidFill>
                  <a:highlight>
                    <a:srgbClr val="FFFFFF"/>
                  </a:highlight>
                  <a:latin typeface="Arial"/>
                  <a:ea typeface="Arial"/>
                  <a:cs typeface="Arial"/>
                  <a:sym typeface="Arial"/>
                  <a:hlinkClick r:id="rId3"/>
                </a:rPr>
                <a:t>http://luxdem.uni.lu/</a:t>
              </a:r>
              <a:endParaRPr b="0" i="0" sz="1800" u="none" cap="none" strike="noStrike">
                <a:solidFill>
                  <a:srgbClr val="000000"/>
                </a:solidFill>
                <a:latin typeface="Arial"/>
                <a:ea typeface="Arial"/>
                <a:cs typeface="Arial"/>
                <a:sym typeface="Arial"/>
              </a:endParaRPr>
            </a:p>
          </p:txBody>
        </p:sp>
        <p:pic>
          <p:nvPicPr>
            <p:cNvPr id="247" name="Google Shape;247;p31"/>
            <p:cNvPicPr preferRelativeResize="0"/>
            <p:nvPr/>
          </p:nvPicPr>
          <p:blipFill>
            <a:blip r:embed="rId4">
              <a:alphaModFix/>
            </a:blip>
            <a:stretch>
              <a:fillRect/>
            </a:stretch>
          </p:blipFill>
          <p:spPr>
            <a:xfrm>
              <a:off x="6248150" y="735825"/>
              <a:ext cx="2835050" cy="28350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Effect filter="fade" transition="in">
                                      <p:cBhvr>
                                        <p:cTn dur="1000"/>
                                        <p:tgtEl>
                                          <p:spTgt spid="2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1" st="1"/>
                                            </p:txEl>
                                          </p:spTgt>
                                        </p:tgtEl>
                                        <p:attrNameLst>
                                          <p:attrName>style.visibility</p:attrName>
                                        </p:attrNameLst>
                                      </p:cBhvr>
                                      <p:to>
                                        <p:strVal val="visible"/>
                                      </p:to>
                                    </p:set>
                                    <p:animEffect filter="fade" transition="in">
                                      <p:cBhvr>
                                        <p:cTn dur="1000"/>
                                        <p:tgtEl>
                                          <p:spTgt spid="2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2" st="2"/>
                                            </p:txEl>
                                          </p:spTgt>
                                        </p:tgtEl>
                                        <p:attrNameLst>
                                          <p:attrName>style.visibility</p:attrName>
                                        </p:attrNameLst>
                                      </p:cBhvr>
                                      <p:to>
                                        <p:strVal val="visible"/>
                                      </p:to>
                                    </p:set>
                                    <p:animEffect filter="fade" transition="in">
                                      <p:cBhvr>
                                        <p:cTn dur="1000"/>
                                        <p:tgtEl>
                                          <p:spTgt spid="2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3" st="3"/>
                                            </p:txEl>
                                          </p:spTgt>
                                        </p:tgtEl>
                                        <p:attrNameLst>
                                          <p:attrName>style.visibility</p:attrName>
                                        </p:attrNameLst>
                                      </p:cBhvr>
                                      <p:to>
                                        <p:strVal val="visible"/>
                                      </p:to>
                                    </p:set>
                                    <p:animEffect filter="fade" transition="in">
                                      <p:cBhvr>
                                        <p:cTn dur="1000"/>
                                        <p:tgtEl>
                                          <p:spTgt spid="2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4" st="4"/>
                                            </p:txEl>
                                          </p:spTgt>
                                        </p:tgtEl>
                                        <p:attrNameLst>
                                          <p:attrName>style.visibility</p:attrName>
                                        </p:attrNameLst>
                                      </p:cBhvr>
                                      <p:to>
                                        <p:strVal val="visible"/>
                                      </p:to>
                                    </p:set>
                                    <p:animEffect filter="fade" transition="in">
                                      <p:cBhvr>
                                        <p:cTn dur="1000"/>
                                        <p:tgtEl>
                                          <p:spTgt spid="24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3"/>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3300"/>
              <a:buNone/>
            </a:pPr>
            <a:r>
              <a:rPr lang="en-US"/>
              <a:t>Contents</a:t>
            </a:r>
            <a:endParaRPr/>
          </a:p>
        </p:txBody>
      </p:sp>
      <p:sp>
        <p:nvSpPr>
          <p:cNvPr id="82" name="Google Shape;82;p13"/>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800"/>
              </a:spcBef>
              <a:spcAft>
                <a:spcPts val="0"/>
              </a:spcAft>
              <a:buSzPts val="2100"/>
              <a:buChar char="•"/>
            </a:pPr>
            <a:r>
              <a:rPr lang="en-US"/>
              <a:t>Brief Introduction &amp; recap</a:t>
            </a:r>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AWJC Nozzle Case Setup &amp; Results</a:t>
            </a:r>
            <a:endParaRPr>
              <a:solidFill>
                <a:srgbClr val="A7A7A7"/>
              </a:solidFill>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preCICE coupling performance analysis</a:t>
            </a:r>
            <a:endParaRPr>
              <a:solidFill>
                <a:srgbClr val="A7A7A7"/>
              </a:solidFill>
            </a:endParaRPr>
          </a:p>
          <a:p>
            <a:pPr indent="-361950" lvl="0" marL="457200" rtl="0" algn="l">
              <a:lnSpc>
                <a:spcPct val="115000"/>
              </a:lnSpc>
              <a:spcBef>
                <a:spcPts val="800"/>
              </a:spcBef>
              <a:spcAft>
                <a:spcPts val="0"/>
              </a:spcAft>
              <a:buClr>
                <a:srgbClr val="A7A7A7"/>
              </a:buClr>
              <a:buSzPts val="2100"/>
              <a:buChar char="•"/>
            </a:pPr>
            <a:r>
              <a:rPr lang="en-US">
                <a:solidFill>
                  <a:srgbClr val="A7A7A7"/>
                </a:solidFill>
              </a:rPr>
              <a:t>Conclusions, </a:t>
            </a:r>
            <a:r>
              <a:rPr lang="en-US">
                <a:solidFill>
                  <a:srgbClr val="A7A7A7"/>
                </a:solidFill>
              </a:rPr>
              <a:t>WIP &amp; Future work</a:t>
            </a:r>
            <a:endParaRPr>
              <a:solidFill>
                <a:srgbClr val="A7A7A7"/>
              </a:solidFill>
            </a:endParaRPr>
          </a:p>
        </p:txBody>
      </p:sp>
      <p:sp>
        <p:nvSpPr>
          <p:cNvPr id="83" name="Google Shape;83;p13"/>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4"/>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Introduction to </a:t>
            </a:r>
            <a:endParaRPr/>
          </a:p>
          <a:p>
            <a:pPr indent="0" lvl="0" marL="0" rtl="0" algn="l">
              <a:spcBef>
                <a:spcPts val="0"/>
              </a:spcBef>
              <a:spcAft>
                <a:spcPts val="0"/>
              </a:spcAft>
              <a:buNone/>
            </a:pPr>
            <a:r>
              <a:rPr lang="en-US"/>
              <a:t>eXtended Discrete Element Methods (XDEM)</a:t>
            </a:r>
            <a:endParaRPr/>
          </a:p>
        </p:txBody>
      </p:sp>
      <p:sp>
        <p:nvSpPr>
          <p:cNvPr id="89" name="Google Shape;89;p14"/>
          <p:cNvSpPr txBox="1"/>
          <p:nvPr>
            <p:ph idx="1" type="body"/>
          </p:nvPr>
        </p:nvSpPr>
        <p:spPr>
          <a:xfrm>
            <a:off x="628650" y="1369225"/>
            <a:ext cx="8156400" cy="3254400"/>
          </a:xfrm>
          <a:prstGeom prst="rect">
            <a:avLst/>
          </a:prstGeom>
        </p:spPr>
        <p:txBody>
          <a:bodyPr anchorCtr="0" anchor="t" bIns="91425" lIns="91425" spcFirstLastPara="1" rIns="91425" wrap="square" tIns="91425">
            <a:noAutofit/>
          </a:bodyPr>
          <a:lstStyle/>
          <a:p>
            <a:pPr indent="-361950" lvl="0" marL="457200" rtl="0" algn="l">
              <a:spcBef>
                <a:spcPts val="800"/>
              </a:spcBef>
              <a:spcAft>
                <a:spcPts val="0"/>
              </a:spcAft>
              <a:buSzPts val="2100"/>
              <a:buChar char="•"/>
            </a:pPr>
            <a:r>
              <a:rPr lang="en-US"/>
              <a:t>Dynamics</a:t>
            </a:r>
            <a:endParaRPr/>
          </a:p>
          <a:p>
            <a:pPr indent="-342900" lvl="1" marL="914400" rtl="0" algn="l">
              <a:spcBef>
                <a:spcPts val="0"/>
              </a:spcBef>
              <a:spcAft>
                <a:spcPts val="0"/>
              </a:spcAft>
              <a:buSzPts val="1800"/>
              <a:buChar char="•"/>
            </a:pPr>
            <a:r>
              <a:rPr lang="en-US"/>
              <a:t>Particle Motion</a:t>
            </a:r>
            <a:endParaRPr/>
          </a:p>
          <a:p>
            <a:pPr indent="-342900" lvl="1" marL="914400" rtl="0" algn="l">
              <a:spcBef>
                <a:spcPts val="0"/>
              </a:spcBef>
              <a:spcAft>
                <a:spcPts val="0"/>
              </a:spcAft>
              <a:buSzPts val="1800"/>
              <a:buChar char="•"/>
            </a:pPr>
            <a:r>
              <a:rPr lang="en-US"/>
              <a:t>Forces, and torques</a:t>
            </a:r>
            <a:endParaRPr/>
          </a:p>
          <a:p>
            <a:pPr indent="-361950" lvl="0" marL="457200" rtl="0" algn="l">
              <a:spcBef>
                <a:spcPts val="0"/>
              </a:spcBef>
              <a:spcAft>
                <a:spcPts val="0"/>
              </a:spcAft>
              <a:buSzPts val="2100"/>
              <a:buChar char="•"/>
            </a:pPr>
            <a:r>
              <a:rPr lang="en-US"/>
              <a:t>Conversion</a:t>
            </a:r>
            <a:endParaRPr/>
          </a:p>
          <a:p>
            <a:pPr indent="-342900" lvl="1" marL="914400" rtl="0" algn="l">
              <a:spcBef>
                <a:spcPts val="0"/>
              </a:spcBef>
              <a:spcAft>
                <a:spcPts val="0"/>
              </a:spcAft>
              <a:buSzPts val="1800"/>
              <a:buChar char="•"/>
            </a:pPr>
            <a:r>
              <a:rPr lang="en-US"/>
              <a:t>Heat &amp; Mass Transfer </a:t>
            </a:r>
            <a:endParaRPr/>
          </a:p>
          <a:p>
            <a:pPr indent="-342900" lvl="1" marL="914400" rtl="0" algn="l">
              <a:spcBef>
                <a:spcPts val="0"/>
              </a:spcBef>
              <a:spcAft>
                <a:spcPts val="0"/>
              </a:spcAft>
              <a:buSzPts val="1800"/>
              <a:buChar char="•"/>
            </a:pPr>
            <a:r>
              <a:rPr lang="en-US"/>
              <a:t>Chemical Reactions</a:t>
            </a:r>
            <a:endParaRPr/>
          </a:p>
          <a:p>
            <a:pPr indent="-361950" lvl="0" marL="457200" rtl="0" algn="l">
              <a:spcBef>
                <a:spcPts val="0"/>
              </a:spcBef>
              <a:spcAft>
                <a:spcPts val="0"/>
              </a:spcAft>
              <a:buSzPts val="2100"/>
              <a:buChar char="•"/>
            </a:pPr>
            <a:r>
              <a:rPr lang="en-US"/>
              <a:t>AD-Hoc Coupling</a:t>
            </a:r>
            <a:endParaRPr/>
          </a:p>
          <a:p>
            <a:pPr indent="-342900" lvl="1" marL="914400" rtl="0" algn="l">
              <a:spcBef>
                <a:spcPts val="0"/>
              </a:spcBef>
              <a:spcAft>
                <a:spcPts val="0"/>
              </a:spcAft>
              <a:buSzPts val="1800"/>
              <a:buChar char="•"/>
            </a:pPr>
            <a:r>
              <a:rPr lang="en-US"/>
              <a:t>CFD: OpenFOAM/Foam-Extend</a:t>
            </a:r>
            <a:endParaRPr/>
          </a:p>
          <a:p>
            <a:pPr indent="-342900" lvl="1" marL="914400" rtl="0" algn="l">
              <a:spcBef>
                <a:spcPts val="0"/>
              </a:spcBef>
              <a:spcAft>
                <a:spcPts val="0"/>
              </a:spcAft>
              <a:buSzPts val="1800"/>
              <a:buChar char="•"/>
            </a:pPr>
            <a:r>
              <a:rPr lang="en-US"/>
              <a:t>FEM: Diffpack</a:t>
            </a:r>
            <a:endParaRPr/>
          </a:p>
          <a:p>
            <a:pPr indent="-361950" lvl="0" marL="457200" rtl="0" algn="l">
              <a:spcBef>
                <a:spcPts val="0"/>
              </a:spcBef>
              <a:spcAft>
                <a:spcPts val="0"/>
              </a:spcAft>
              <a:buSzPts val="2100"/>
              <a:buChar char="•"/>
            </a:pPr>
            <a:r>
              <a:rPr lang="en-US"/>
              <a:t>License/Usage: </a:t>
            </a:r>
            <a:r>
              <a:rPr lang="en-US" sz="1800"/>
              <a:t>No public Distribution yet</a:t>
            </a:r>
            <a:endParaRPr/>
          </a:p>
          <a:p>
            <a:pPr indent="-342900" lvl="1" marL="914400" rtl="0" algn="l">
              <a:spcBef>
                <a:spcPts val="0"/>
              </a:spcBef>
              <a:spcAft>
                <a:spcPts val="0"/>
              </a:spcAft>
              <a:buSzPts val="1800"/>
              <a:buChar char="•"/>
            </a:pPr>
            <a:r>
              <a:rPr lang="en-US"/>
              <a:t>Binaries/Source Code available on request </a:t>
            </a:r>
            <a:endParaRPr/>
          </a:p>
          <a:p>
            <a:pPr indent="0" lvl="0" marL="914400" rtl="0" algn="l">
              <a:lnSpc>
                <a:spcPct val="50000"/>
              </a:lnSpc>
              <a:spcBef>
                <a:spcPts val="800"/>
              </a:spcBef>
              <a:spcAft>
                <a:spcPts val="0"/>
              </a:spcAft>
              <a:buNone/>
            </a:pPr>
            <a:r>
              <a:rPr lang="en-US" sz="1800"/>
              <a:t>(</a:t>
            </a:r>
            <a:r>
              <a:rPr lang="en-US" sz="1800" u="sng">
                <a:solidFill>
                  <a:schemeClr val="hlink"/>
                </a:solidFill>
                <a:hlinkClick r:id="rId3"/>
              </a:rPr>
              <a:t>bernhard.peters@uni.lu</a:t>
            </a:r>
            <a:r>
              <a:rPr lang="en-US" sz="1800"/>
              <a:t>, </a:t>
            </a:r>
            <a:r>
              <a:rPr lang="en-US" sz="1800" u="sng">
                <a:solidFill>
                  <a:schemeClr val="hlink"/>
                </a:solidFill>
                <a:hlinkClick r:id="rId4"/>
              </a:rPr>
              <a:t>xavier.besseron@uni.lu</a:t>
            </a:r>
            <a:r>
              <a:rPr lang="en-US" sz="1800"/>
              <a:t>)</a:t>
            </a:r>
            <a:endParaRPr sz="1800"/>
          </a:p>
        </p:txBody>
      </p:sp>
      <p:sp>
        <p:nvSpPr>
          <p:cNvPr id="90" name="Google Shape;90;p14"/>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Abrasive</a:t>
            </a:r>
            <a:r>
              <a:rPr lang="en-US"/>
              <a:t> Water Jet Cutting (AWJC) in action</a:t>
            </a:r>
            <a:endParaRPr/>
          </a:p>
        </p:txBody>
      </p:sp>
      <p:sp>
        <p:nvSpPr>
          <p:cNvPr id="96" name="Google Shape;96;p15"/>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97" name="Google Shape;97;p15" title="Abrasive jet machining on aluminum material">
            <a:hlinkClick r:id="rId3"/>
          </p:cNvPr>
          <p:cNvPicPr preferRelativeResize="0"/>
          <p:nvPr/>
        </p:nvPicPr>
        <p:blipFill>
          <a:blip r:embed="rId4">
            <a:alphaModFix/>
          </a:blip>
          <a:stretch>
            <a:fillRect/>
          </a:stretch>
        </p:blipFill>
        <p:spPr>
          <a:xfrm>
            <a:off x="1979637" y="1006025"/>
            <a:ext cx="5184725" cy="3888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6"/>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3300"/>
              <a:buFont typeface="Calibri"/>
              <a:buNone/>
            </a:pPr>
            <a:r>
              <a:rPr lang="en-US"/>
              <a:t>Research Aim</a:t>
            </a:r>
            <a:endParaRPr/>
          </a:p>
        </p:txBody>
      </p:sp>
      <p:sp>
        <p:nvSpPr>
          <p:cNvPr id="104" name="Google Shape;104;p16"/>
          <p:cNvSpPr txBox="1"/>
          <p:nvPr>
            <p:ph idx="1" type="body"/>
          </p:nvPr>
        </p:nvSpPr>
        <p:spPr>
          <a:xfrm>
            <a:off x="628650" y="1369225"/>
            <a:ext cx="4671900" cy="32634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90000"/>
              </a:lnSpc>
              <a:spcBef>
                <a:spcPts val="800"/>
              </a:spcBef>
              <a:spcAft>
                <a:spcPts val="0"/>
              </a:spcAft>
              <a:buClr>
                <a:schemeClr val="dk1"/>
              </a:buClr>
              <a:buSzPts val="2100"/>
              <a:buFont typeface="Arial"/>
              <a:buChar char="•"/>
            </a:pPr>
            <a:r>
              <a:rPr lang="en-US"/>
              <a:t>Development of multiphysics simulation environment</a:t>
            </a:r>
            <a:endParaRPr/>
          </a:p>
          <a:p>
            <a:pPr indent="-361950" lvl="0" marL="457200" rtl="0" algn="l">
              <a:lnSpc>
                <a:spcPct val="90000"/>
              </a:lnSpc>
              <a:spcBef>
                <a:spcPts val="800"/>
              </a:spcBef>
              <a:spcAft>
                <a:spcPts val="0"/>
              </a:spcAft>
              <a:buSzPts val="2100"/>
              <a:buChar char="•"/>
            </a:pPr>
            <a:r>
              <a:rPr lang="en-US"/>
              <a:t>Evaluation of erosion in  </a:t>
            </a:r>
            <a:r>
              <a:rPr lang="en-US"/>
              <a:t>AWJC</a:t>
            </a:r>
            <a:r>
              <a:rPr lang="en-US"/>
              <a:t> Nozzle by DEM+CFD+FEM coupling</a:t>
            </a:r>
            <a:endParaRPr/>
          </a:p>
        </p:txBody>
      </p:sp>
      <p:sp>
        <p:nvSpPr>
          <p:cNvPr id="105" name="Google Shape;105;p16"/>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106" name="Google Shape;106;p16"/>
          <p:cNvPicPr preferRelativeResize="0"/>
          <p:nvPr/>
        </p:nvPicPr>
        <p:blipFill rotWithShape="1">
          <a:blip r:embed="rId3">
            <a:alphaModFix/>
          </a:blip>
          <a:srcRect b="0" l="0" r="0" t="0"/>
          <a:stretch/>
        </p:blipFill>
        <p:spPr>
          <a:xfrm>
            <a:off x="5408952" y="575100"/>
            <a:ext cx="2911975" cy="2486500"/>
          </a:xfrm>
          <a:prstGeom prst="rect">
            <a:avLst/>
          </a:prstGeom>
          <a:noFill/>
          <a:ln>
            <a:noFill/>
          </a:ln>
        </p:spPr>
      </p:pic>
      <p:grpSp>
        <p:nvGrpSpPr>
          <p:cNvPr id="107" name="Google Shape;107;p16"/>
          <p:cNvGrpSpPr/>
          <p:nvPr/>
        </p:nvGrpSpPr>
        <p:grpSpPr>
          <a:xfrm>
            <a:off x="799130" y="3356225"/>
            <a:ext cx="6477619" cy="1065334"/>
            <a:chOff x="-1465983" y="3296375"/>
            <a:chExt cx="6477619" cy="1065334"/>
          </a:xfrm>
        </p:grpSpPr>
        <p:pic>
          <p:nvPicPr>
            <p:cNvPr id="108" name="Google Shape;108;p16"/>
            <p:cNvPicPr preferRelativeResize="0"/>
            <p:nvPr/>
          </p:nvPicPr>
          <p:blipFill rotWithShape="1">
            <a:blip r:embed="rId4">
              <a:alphaModFix/>
            </a:blip>
            <a:srcRect b="52263" l="13749" r="18751" t="32234"/>
            <a:stretch/>
          </p:blipFill>
          <p:spPr>
            <a:xfrm>
              <a:off x="-1465983" y="3296375"/>
              <a:ext cx="6477619" cy="836725"/>
            </a:xfrm>
            <a:prstGeom prst="rect">
              <a:avLst/>
            </a:prstGeom>
            <a:noFill/>
            <a:ln>
              <a:noFill/>
            </a:ln>
          </p:spPr>
        </p:pic>
        <p:sp>
          <p:nvSpPr>
            <p:cNvPr id="109" name="Google Shape;109;p16"/>
            <p:cNvSpPr txBox="1"/>
            <p:nvPr/>
          </p:nvSpPr>
          <p:spPr>
            <a:xfrm>
              <a:off x="765455" y="4107909"/>
              <a:ext cx="3761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B7B7B7"/>
                  </a:solidFill>
                  <a:latin typeface="Arial"/>
                  <a:ea typeface="Arial"/>
                  <a:cs typeface="Arial"/>
                  <a:sym typeface="Arial"/>
                </a:rPr>
                <a:t>[</a:t>
              </a:r>
              <a:r>
                <a:rPr lang="en-US" sz="1050">
                  <a:solidFill>
                    <a:srgbClr val="B7B7B7"/>
                  </a:solidFill>
                </a:rPr>
                <a:t>1</a:t>
              </a:r>
              <a:r>
                <a:rPr b="0" i="0" lang="en-US" sz="1050" u="none" cap="none" strike="noStrike">
                  <a:solidFill>
                    <a:srgbClr val="B7B7B7"/>
                  </a:solidFill>
                  <a:latin typeface="Arial"/>
                  <a:ea typeface="Arial"/>
                  <a:cs typeface="Arial"/>
                  <a:sym typeface="Arial"/>
                </a:rPr>
                <a:t>] Sectioned Nozzle with erosion</a:t>
              </a:r>
              <a:endParaRPr b="0" i="0" sz="1400" u="none" cap="none" strike="noStrike">
                <a:solidFill>
                  <a:srgbClr val="B7B7B7"/>
                </a:solidFill>
                <a:latin typeface="Arial"/>
                <a:ea typeface="Arial"/>
                <a:cs typeface="Arial"/>
                <a:sym typeface="Arial"/>
              </a:endParaRPr>
            </a:p>
          </p:txBody>
        </p:sp>
      </p:grpSp>
      <p:sp>
        <p:nvSpPr>
          <p:cNvPr id="110" name="Google Shape;110;p16"/>
          <p:cNvSpPr txBox="1"/>
          <p:nvPr/>
        </p:nvSpPr>
        <p:spPr>
          <a:xfrm>
            <a:off x="465100" y="4572075"/>
            <a:ext cx="7359000" cy="33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B7B7B7"/>
                </a:solidFill>
                <a:latin typeface="Arial"/>
                <a:ea typeface="Arial"/>
                <a:cs typeface="Arial"/>
                <a:sym typeface="Arial"/>
              </a:rPr>
              <a:t>[</a:t>
            </a:r>
            <a:r>
              <a:rPr lang="en-US" sz="1000">
                <a:solidFill>
                  <a:srgbClr val="B7B7B7"/>
                </a:solidFill>
              </a:rPr>
              <a:t>1</a:t>
            </a:r>
            <a:r>
              <a:rPr b="0" i="0" lang="en-US" sz="1000" u="none" cap="none" strike="noStrike">
                <a:solidFill>
                  <a:srgbClr val="B7B7B7"/>
                </a:solidFill>
                <a:latin typeface="Arial"/>
                <a:ea typeface="Arial"/>
                <a:cs typeface="Arial"/>
                <a:sym typeface="Arial"/>
              </a:rPr>
              <a:t>] Nanduri, Madhusarathi, David G. Taggart, and Thomas J. Kim. "The effects of system and geometric parameters on </a:t>
            </a:r>
            <a:endParaRPr b="0" i="0" sz="1000" u="none" cap="none" strike="noStrike">
              <a:solidFill>
                <a:srgbClr val="B7B7B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B7B7B7"/>
                </a:solidFill>
                <a:latin typeface="Arial"/>
                <a:ea typeface="Arial"/>
                <a:cs typeface="Arial"/>
                <a:sym typeface="Arial"/>
              </a:rPr>
              <a:t>abrasive water jet nozzle wear." International Journal of Machine Tools and Manufacture 42.5 (2002): 615-623.</a:t>
            </a:r>
            <a:endParaRPr b="0" i="0" sz="1000" u="none" cap="none" strike="noStrike">
              <a:solidFill>
                <a:srgbClr val="B7B7B7"/>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0" st="0"/>
                                            </p:txEl>
                                          </p:spTgt>
                                        </p:tgtEl>
                                        <p:attrNameLst>
                                          <p:attrName>style.visibility</p:attrName>
                                        </p:attrNameLst>
                                      </p:cBhvr>
                                      <p:to>
                                        <p:strVal val="visible"/>
                                      </p:to>
                                    </p:set>
                                    <p:animEffect filter="fade" transition="in">
                                      <p:cBhvr>
                                        <p:cTn dur="1000"/>
                                        <p:tgtEl>
                                          <p:spTgt spid="1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1" st="1"/>
                                            </p:txEl>
                                          </p:spTgt>
                                        </p:tgtEl>
                                        <p:attrNameLst>
                                          <p:attrName>style.visibility</p:attrName>
                                        </p:attrNameLst>
                                      </p:cBhvr>
                                      <p:to>
                                        <p:strVal val="visible"/>
                                      </p:to>
                                    </p:set>
                                    <p:animEffect filter="fade" transition="in">
                                      <p:cBhvr>
                                        <p:cTn dur="1000"/>
                                        <p:tgtEl>
                                          <p:spTgt spid="1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7"/>
          <p:cNvPicPr preferRelativeResize="0"/>
          <p:nvPr/>
        </p:nvPicPr>
        <p:blipFill>
          <a:blip r:embed="rId3">
            <a:alphaModFix/>
          </a:blip>
          <a:stretch>
            <a:fillRect/>
          </a:stretch>
        </p:blipFill>
        <p:spPr>
          <a:xfrm>
            <a:off x="5865833" y="2129675"/>
            <a:ext cx="2791470" cy="802825"/>
          </a:xfrm>
          <a:prstGeom prst="rect">
            <a:avLst/>
          </a:prstGeom>
          <a:noFill/>
          <a:ln>
            <a:noFill/>
          </a:ln>
        </p:spPr>
      </p:pic>
      <p:sp>
        <p:nvSpPr>
          <p:cNvPr id="116" name="Google Shape;116;p17"/>
          <p:cNvSpPr txBox="1"/>
          <p:nvPr/>
        </p:nvSpPr>
        <p:spPr>
          <a:xfrm>
            <a:off x="6738025" y="3008700"/>
            <a:ext cx="2127000" cy="761700"/>
          </a:xfrm>
          <a:prstGeom prst="rect">
            <a:avLst/>
          </a:prstGeom>
          <a:noFill/>
          <a:ln>
            <a:noFill/>
          </a:ln>
        </p:spPr>
        <p:txBody>
          <a:bodyPr anchorCtr="0" anchor="t" bIns="0" lIns="0" spcFirstLastPara="1" rIns="0" wrap="square" tIns="0">
            <a:noAutofit/>
          </a:bodyPr>
          <a:lstStyle/>
          <a:p>
            <a:pPr indent="-161290" lvl="0" marL="182880" marR="0" rtl="0" algn="l">
              <a:lnSpc>
                <a:spcPct val="100000"/>
              </a:lnSpc>
              <a:spcBef>
                <a:spcPts val="0"/>
              </a:spcBef>
              <a:spcAft>
                <a:spcPts val="0"/>
              </a:spcAft>
              <a:buClr>
                <a:srgbClr val="FF0000"/>
              </a:buClr>
              <a:buSzPts val="1100"/>
              <a:buChar char="●"/>
            </a:pPr>
            <a:r>
              <a:rPr lang="en-US" sz="1100" u="none" cap="none" strike="noStrike">
                <a:solidFill>
                  <a:srgbClr val="FF0000"/>
                </a:solidFill>
              </a:rPr>
              <a:t>Compute Drag &amp; Buoyancy force on particles</a:t>
            </a:r>
            <a:endParaRPr sz="1100" u="none" cap="none" strike="noStrike">
              <a:solidFill>
                <a:srgbClr val="FF0000"/>
              </a:solidFill>
            </a:endParaRPr>
          </a:p>
          <a:p>
            <a:pPr indent="-161290" lvl="0" marL="182880" marR="0" rtl="0" algn="l">
              <a:lnSpc>
                <a:spcPct val="100000"/>
              </a:lnSpc>
              <a:spcBef>
                <a:spcPts val="0"/>
              </a:spcBef>
              <a:spcAft>
                <a:spcPts val="0"/>
              </a:spcAft>
              <a:buClr>
                <a:srgbClr val="FF0000"/>
              </a:buClr>
              <a:buSzPts val="1100"/>
              <a:buChar char="●"/>
            </a:pPr>
            <a:r>
              <a:rPr lang="en-US" sz="1100">
                <a:solidFill>
                  <a:srgbClr val="FF0000"/>
                </a:solidFill>
              </a:rPr>
              <a:t>Compute momentum source terms</a:t>
            </a:r>
            <a:r>
              <a:rPr lang="en-US" sz="1000">
                <a:solidFill>
                  <a:srgbClr val="B7B7B7"/>
                </a:solidFill>
              </a:rPr>
              <a:t>[2]</a:t>
            </a:r>
            <a:endParaRPr sz="1100" u="none" cap="none" strike="noStrike">
              <a:solidFill>
                <a:srgbClr val="000000"/>
              </a:solidFill>
            </a:endParaRPr>
          </a:p>
        </p:txBody>
      </p:sp>
      <p:sp>
        <p:nvSpPr>
          <p:cNvPr id="117" name="Google Shape;117;p17"/>
          <p:cNvSpPr txBox="1"/>
          <p:nvPr>
            <p:ph type="title"/>
          </p:nvPr>
        </p:nvSpPr>
        <p:spPr>
          <a:xfrm>
            <a:off x="628650" y="426244"/>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3300"/>
              <a:buNone/>
            </a:pPr>
            <a:r>
              <a:rPr lang="en-US"/>
              <a:t>CFD</a:t>
            </a:r>
            <a:r>
              <a:rPr lang="en-US"/>
              <a:t>-DEM </a:t>
            </a:r>
            <a:r>
              <a:rPr lang="en-US"/>
              <a:t>Momentum coupling summary</a:t>
            </a:r>
            <a:endParaRPr/>
          </a:p>
          <a:p>
            <a:pPr indent="0" lvl="0" marL="0" rtl="0" algn="l">
              <a:spcBef>
                <a:spcPts val="0"/>
              </a:spcBef>
              <a:spcAft>
                <a:spcPts val="0"/>
              </a:spcAft>
              <a:buSzPts val="3300"/>
              <a:buNone/>
            </a:pPr>
            <a:r>
              <a:t/>
            </a:r>
            <a:endParaRPr/>
          </a:p>
        </p:txBody>
      </p:sp>
      <p:sp>
        <p:nvSpPr>
          <p:cNvPr id="118" name="Google Shape;118;p17"/>
          <p:cNvSpPr txBox="1"/>
          <p:nvPr/>
        </p:nvSpPr>
        <p:spPr>
          <a:xfrm>
            <a:off x="6850550" y="1639125"/>
            <a:ext cx="685800" cy="2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7"/>
          <p:cNvSpPr txBox="1"/>
          <p:nvPr>
            <p:ph idx="12" type="sldNum"/>
          </p:nvPr>
        </p:nvSpPr>
        <p:spPr>
          <a:xfrm>
            <a:off x="8486925" y="4922574"/>
            <a:ext cx="548700" cy="220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
        <p:nvSpPr>
          <p:cNvPr id="120" name="Google Shape;120;p17"/>
          <p:cNvSpPr txBox="1"/>
          <p:nvPr/>
        </p:nvSpPr>
        <p:spPr>
          <a:xfrm>
            <a:off x="194700" y="4246650"/>
            <a:ext cx="7255200" cy="70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rgbClr val="B7B7B7"/>
                </a:solidFill>
              </a:rPr>
              <a:t>[2] Xiao H, Sun J. Algorithms in a robust hybrid CFD-DEM solver for particle-laden flows. Communications in Computational Physics. 2011;9(2):297-323.</a:t>
            </a:r>
            <a:endParaRPr sz="1000">
              <a:solidFill>
                <a:srgbClr val="B7B7B7"/>
              </a:solidFill>
            </a:endParaRPr>
          </a:p>
          <a:p>
            <a:pPr indent="0" lvl="0" marL="0" marR="0" rtl="0" algn="l">
              <a:lnSpc>
                <a:spcPct val="100000"/>
              </a:lnSpc>
              <a:spcBef>
                <a:spcPts val="0"/>
              </a:spcBef>
              <a:spcAft>
                <a:spcPts val="0"/>
              </a:spcAft>
              <a:buClr>
                <a:srgbClr val="000000"/>
              </a:buClr>
              <a:buSzPts val="1000"/>
              <a:buFont typeface="Arial"/>
              <a:buNone/>
            </a:pPr>
            <a:r>
              <a:rPr lang="en-US" sz="1000">
                <a:solidFill>
                  <a:srgbClr val="B7B7B7"/>
                </a:solidFill>
              </a:rPr>
              <a:t>[-] preCICE 2021, Momentum coupling: </a:t>
            </a:r>
            <a:r>
              <a:rPr lang="en-US" sz="1000">
                <a:solidFill>
                  <a:srgbClr val="B7B7B7"/>
                </a:solidFill>
              </a:rPr>
              <a:t>https://youtu.be/7fpRsB55Oss</a:t>
            </a:r>
            <a:endParaRPr sz="1000">
              <a:solidFill>
                <a:srgbClr val="B7B7B7"/>
              </a:solidFill>
            </a:endParaRPr>
          </a:p>
          <a:p>
            <a:pPr indent="0" lvl="0" marL="0" marR="0" rtl="0" algn="l">
              <a:lnSpc>
                <a:spcPct val="100000"/>
              </a:lnSpc>
              <a:spcBef>
                <a:spcPts val="0"/>
              </a:spcBef>
              <a:spcAft>
                <a:spcPts val="0"/>
              </a:spcAft>
              <a:buClr>
                <a:srgbClr val="000000"/>
              </a:buClr>
              <a:buSzPts val="1000"/>
              <a:buFont typeface="Arial"/>
              <a:buNone/>
            </a:pPr>
            <a:r>
              <a:t/>
            </a:r>
            <a:endParaRPr sz="1000">
              <a:solidFill>
                <a:srgbClr val="B7B7B7"/>
              </a:solidFill>
            </a:endParaRPr>
          </a:p>
        </p:txBody>
      </p:sp>
      <p:pic>
        <p:nvPicPr>
          <p:cNvPr id="121" name="Google Shape;121;p17"/>
          <p:cNvPicPr preferRelativeResize="0"/>
          <p:nvPr/>
        </p:nvPicPr>
        <p:blipFill>
          <a:blip r:embed="rId4">
            <a:alphaModFix/>
          </a:blip>
          <a:stretch>
            <a:fillRect/>
          </a:stretch>
        </p:blipFill>
        <p:spPr>
          <a:xfrm>
            <a:off x="472575" y="2129675"/>
            <a:ext cx="2791572" cy="802825"/>
          </a:xfrm>
          <a:prstGeom prst="rect">
            <a:avLst/>
          </a:prstGeom>
          <a:noFill/>
          <a:ln>
            <a:noFill/>
          </a:ln>
        </p:spPr>
      </p:pic>
      <p:cxnSp>
        <p:nvCxnSpPr>
          <p:cNvPr id="122" name="Google Shape;122;p17"/>
          <p:cNvCxnSpPr/>
          <p:nvPr/>
        </p:nvCxnSpPr>
        <p:spPr>
          <a:xfrm>
            <a:off x="3253800" y="2288225"/>
            <a:ext cx="2647500" cy="0"/>
          </a:xfrm>
          <a:prstGeom prst="straightConnector1">
            <a:avLst/>
          </a:prstGeom>
          <a:noFill/>
          <a:ln cap="flat" cmpd="sng" w="19050">
            <a:solidFill>
              <a:schemeClr val="dk1"/>
            </a:solidFill>
            <a:prstDash val="solid"/>
            <a:round/>
            <a:headEnd len="med" w="med" type="none"/>
            <a:tailEnd len="med" w="med" type="triangle"/>
          </a:ln>
        </p:spPr>
      </p:cxnSp>
      <p:cxnSp>
        <p:nvCxnSpPr>
          <p:cNvPr id="123" name="Google Shape;123;p17"/>
          <p:cNvCxnSpPr/>
          <p:nvPr/>
        </p:nvCxnSpPr>
        <p:spPr>
          <a:xfrm>
            <a:off x="3218325" y="2745425"/>
            <a:ext cx="2647500" cy="0"/>
          </a:xfrm>
          <a:prstGeom prst="straightConnector1">
            <a:avLst/>
          </a:prstGeom>
          <a:noFill/>
          <a:ln cap="flat" cmpd="sng" w="19050">
            <a:solidFill>
              <a:schemeClr val="dk1"/>
            </a:solidFill>
            <a:prstDash val="solid"/>
            <a:round/>
            <a:headEnd len="med" w="med" type="triangle"/>
            <a:tailEnd len="med" w="med" type="none"/>
          </a:ln>
        </p:spPr>
      </p:cxnSp>
      <p:pic>
        <p:nvPicPr>
          <p:cNvPr id="124" name="Google Shape;124;p17"/>
          <p:cNvPicPr preferRelativeResize="0"/>
          <p:nvPr/>
        </p:nvPicPr>
        <p:blipFill>
          <a:blip r:embed="rId5">
            <a:alphaModFix/>
          </a:blip>
          <a:stretch>
            <a:fillRect/>
          </a:stretch>
        </p:blipFill>
        <p:spPr>
          <a:xfrm>
            <a:off x="6004875" y="1755900"/>
            <a:ext cx="1131226" cy="373775"/>
          </a:xfrm>
          <a:prstGeom prst="rect">
            <a:avLst/>
          </a:prstGeom>
          <a:noFill/>
          <a:ln>
            <a:noFill/>
          </a:ln>
        </p:spPr>
      </p:pic>
      <p:sp>
        <p:nvSpPr>
          <p:cNvPr id="125" name="Google Shape;125;p17"/>
          <p:cNvSpPr txBox="1"/>
          <p:nvPr/>
        </p:nvSpPr>
        <p:spPr>
          <a:xfrm>
            <a:off x="472575" y="3008700"/>
            <a:ext cx="1975500" cy="421500"/>
          </a:xfrm>
          <a:prstGeom prst="rect">
            <a:avLst/>
          </a:prstGeom>
          <a:noFill/>
          <a:ln>
            <a:noFill/>
          </a:ln>
        </p:spPr>
        <p:txBody>
          <a:bodyPr anchorCtr="0" anchor="t" bIns="0" lIns="0" spcFirstLastPara="1" rIns="0" wrap="square" tIns="0">
            <a:noAutofit/>
          </a:bodyPr>
          <a:lstStyle/>
          <a:p>
            <a:pPr indent="-298450" lvl="0" marL="457200" rtl="0" algn="l">
              <a:spcBef>
                <a:spcPts val="0"/>
              </a:spcBef>
              <a:spcAft>
                <a:spcPts val="0"/>
              </a:spcAft>
              <a:buClr>
                <a:srgbClr val="FF0000"/>
              </a:buClr>
              <a:buSzPts val="1100"/>
              <a:buChar char="●"/>
            </a:pPr>
            <a:r>
              <a:rPr lang="en-US" sz="1100">
                <a:solidFill>
                  <a:srgbClr val="FF0000"/>
                </a:solidFill>
              </a:rPr>
              <a:t>Add</a:t>
            </a:r>
            <a:r>
              <a:rPr b="1" i="1" lang="en-US" sz="1100">
                <a:solidFill>
                  <a:srgbClr val="FF0000"/>
                </a:solidFill>
              </a:rPr>
              <a:t> </a:t>
            </a:r>
            <a:r>
              <a:rPr lang="en-US" sz="1100">
                <a:solidFill>
                  <a:srgbClr val="FF0000"/>
                </a:solidFill>
              </a:rPr>
              <a:t>momentum source</a:t>
            </a:r>
            <a:r>
              <a:rPr b="1" i="1" lang="en-US" sz="1100">
                <a:solidFill>
                  <a:srgbClr val="FF0000"/>
                </a:solidFill>
              </a:rPr>
              <a:t> </a:t>
            </a:r>
            <a:r>
              <a:rPr lang="en-US" sz="1100">
                <a:solidFill>
                  <a:srgbClr val="FF0000"/>
                </a:solidFill>
              </a:rPr>
              <a:t>with fvOptions/fvModels</a:t>
            </a:r>
            <a:endParaRPr sz="1100">
              <a:solidFill>
                <a:srgbClr val="FF0000"/>
              </a:solidFill>
            </a:endParaRPr>
          </a:p>
        </p:txBody>
      </p:sp>
      <p:pic>
        <p:nvPicPr>
          <p:cNvPr id="126" name="Google Shape;126;p17"/>
          <p:cNvPicPr preferRelativeResize="0"/>
          <p:nvPr/>
        </p:nvPicPr>
        <p:blipFill>
          <a:blip r:embed="rId6">
            <a:alphaModFix/>
          </a:blip>
          <a:stretch>
            <a:fillRect/>
          </a:stretch>
        </p:blipFill>
        <p:spPr>
          <a:xfrm>
            <a:off x="1655255" y="1755900"/>
            <a:ext cx="956520" cy="373775"/>
          </a:xfrm>
          <a:prstGeom prst="rect">
            <a:avLst/>
          </a:prstGeom>
          <a:noFill/>
          <a:ln>
            <a:noFill/>
          </a:ln>
        </p:spPr>
      </p:pic>
      <p:sp>
        <p:nvSpPr>
          <p:cNvPr id="127" name="Google Shape;127;p17"/>
          <p:cNvSpPr txBox="1"/>
          <p:nvPr/>
        </p:nvSpPr>
        <p:spPr>
          <a:xfrm>
            <a:off x="3253800" y="1674747"/>
            <a:ext cx="1527300" cy="6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chemeClr val="dk1"/>
                </a:solidFill>
              </a:rPr>
              <a:t>Physical </a:t>
            </a:r>
            <a:endParaRPr sz="1100">
              <a:solidFill>
                <a:schemeClr val="dk1"/>
              </a:solidFill>
            </a:endParaRPr>
          </a:p>
          <a:p>
            <a:pPr indent="0" lvl="0" marL="0" rtl="0" algn="l">
              <a:spcBef>
                <a:spcPts val="0"/>
              </a:spcBef>
              <a:spcAft>
                <a:spcPts val="0"/>
              </a:spcAft>
              <a:buClr>
                <a:schemeClr val="dk1"/>
              </a:buClr>
              <a:buSzPts val="1100"/>
              <a:buFont typeface="Arial"/>
              <a:buNone/>
            </a:pPr>
            <a:r>
              <a:rPr lang="en-US" sz="1100">
                <a:solidFill>
                  <a:schemeClr val="dk1"/>
                </a:solidFill>
              </a:rPr>
              <a:t>properties,</a:t>
            </a:r>
            <a:endParaRPr sz="1100">
              <a:solidFill>
                <a:schemeClr val="dk1"/>
              </a:solidFill>
            </a:endParaRPr>
          </a:p>
          <a:p>
            <a:pPr indent="0" lvl="0" marL="0" rtl="0" algn="l">
              <a:spcBef>
                <a:spcPts val="0"/>
              </a:spcBef>
              <a:spcAft>
                <a:spcPts val="0"/>
              </a:spcAft>
              <a:buClr>
                <a:schemeClr val="dk1"/>
              </a:buClr>
              <a:buSzPts val="1100"/>
              <a:buFont typeface="Arial"/>
              <a:buNone/>
            </a:pPr>
            <a:r>
              <a:rPr lang="en-US" sz="1100" u="sng">
                <a:solidFill>
                  <a:schemeClr val="dk1"/>
                </a:solidFill>
              </a:rPr>
              <a:t>flow conditions</a:t>
            </a:r>
            <a:endParaRPr sz="1100" u="sng">
              <a:solidFill>
                <a:schemeClr val="dk1"/>
              </a:solidFill>
            </a:endParaRPr>
          </a:p>
        </p:txBody>
      </p:sp>
      <p:sp>
        <p:nvSpPr>
          <p:cNvPr id="128" name="Google Shape;128;p17"/>
          <p:cNvSpPr txBox="1"/>
          <p:nvPr/>
        </p:nvSpPr>
        <p:spPr>
          <a:xfrm>
            <a:off x="4596475" y="2664025"/>
            <a:ext cx="1527300" cy="5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u="sng">
                <a:solidFill>
                  <a:schemeClr val="dk1"/>
                </a:solidFill>
              </a:rPr>
              <a:t>Momentum source</a:t>
            </a:r>
            <a:endParaRPr sz="1100" u="sng">
              <a:solidFill>
                <a:schemeClr val="dk1"/>
              </a:solidFill>
            </a:endParaRPr>
          </a:p>
          <a:p>
            <a:pPr indent="0" lvl="0" marL="0" rtl="0" algn="l">
              <a:spcBef>
                <a:spcPts val="0"/>
              </a:spcBef>
              <a:spcAft>
                <a:spcPts val="0"/>
              </a:spcAft>
              <a:buClr>
                <a:schemeClr val="dk1"/>
              </a:buClr>
              <a:buSzPts val="1100"/>
              <a:buFont typeface="Arial"/>
              <a:buNone/>
            </a:pPr>
            <a:r>
              <a:rPr lang="en-US" sz="1100" u="sng">
                <a:solidFill>
                  <a:schemeClr val="dk1"/>
                </a:solidFill>
              </a:rPr>
              <a:t>(explicit + implicit),</a:t>
            </a:r>
            <a:endParaRPr sz="1100" u="sng">
              <a:solidFill>
                <a:schemeClr val="dk1"/>
              </a:solidFill>
            </a:endParaRPr>
          </a:p>
          <a:p>
            <a:pPr indent="0" lvl="0" marL="0" rtl="0" algn="l">
              <a:spcBef>
                <a:spcPts val="0"/>
              </a:spcBef>
              <a:spcAft>
                <a:spcPts val="0"/>
              </a:spcAft>
              <a:buClr>
                <a:schemeClr val="dk1"/>
              </a:buClr>
              <a:buSzPts val="1100"/>
              <a:buFont typeface="Arial"/>
              <a:buNone/>
            </a:pPr>
            <a:r>
              <a:rPr lang="en-US" sz="1100">
                <a:solidFill>
                  <a:schemeClr val="dk1"/>
                </a:solidFill>
              </a:rPr>
              <a:t>Porosity</a:t>
            </a:r>
            <a:endParaRPr sz="11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8"/>
          <p:cNvPicPr preferRelativeResize="0"/>
          <p:nvPr/>
        </p:nvPicPr>
        <p:blipFill rotWithShape="1">
          <a:blip r:embed="rId3">
            <a:alphaModFix/>
          </a:blip>
          <a:srcRect b="0" l="10126" r="8796" t="0"/>
          <a:stretch/>
        </p:blipFill>
        <p:spPr>
          <a:xfrm>
            <a:off x="-838200" y="1107900"/>
            <a:ext cx="6257351" cy="3984101"/>
          </a:xfrm>
          <a:prstGeom prst="rect">
            <a:avLst/>
          </a:prstGeom>
          <a:noFill/>
          <a:ln>
            <a:noFill/>
          </a:ln>
        </p:spPr>
      </p:pic>
      <p:sp>
        <p:nvSpPr>
          <p:cNvPr id="134" name="Google Shape;134;p18"/>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XDEM cell centers used mapping data </a:t>
            </a:r>
            <a:endParaRPr/>
          </a:p>
          <a:p>
            <a:pPr indent="0" lvl="0" marL="0" rtl="0" algn="l">
              <a:spcBef>
                <a:spcPts val="0"/>
              </a:spcBef>
              <a:spcAft>
                <a:spcPts val="0"/>
              </a:spcAft>
              <a:buNone/>
            </a:pPr>
            <a:r>
              <a:rPr lang="en-US"/>
              <a:t>to &amp; from CFD mesh (volume coupling)</a:t>
            </a:r>
            <a:endParaRPr/>
          </a:p>
        </p:txBody>
      </p:sp>
      <p:sp>
        <p:nvSpPr>
          <p:cNvPr id="135" name="Google Shape;135;p18"/>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136" name="Google Shape;136;p18"/>
          <p:cNvPicPr preferRelativeResize="0"/>
          <p:nvPr/>
        </p:nvPicPr>
        <p:blipFill rotWithShape="1">
          <a:blip r:embed="rId4">
            <a:alphaModFix/>
          </a:blip>
          <a:srcRect b="2202" l="5840" r="22495" t="3652"/>
          <a:stretch/>
        </p:blipFill>
        <p:spPr>
          <a:xfrm>
            <a:off x="5198850" y="1194775"/>
            <a:ext cx="4029799" cy="27329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0" name="Shape 140"/>
        <p:cNvGrpSpPr/>
        <p:nvPr/>
      </p:nvGrpSpPr>
      <p:grpSpPr>
        <a:xfrm>
          <a:off x="0" y="0"/>
          <a:ext cx="0" cy="0"/>
          <a:chOff x="0" y="0"/>
          <a:chExt cx="0" cy="0"/>
        </a:xfrm>
      </p:grpSpPr>
      <p:sp>
        <p:nvSpPr>
          <p:cNvPr id="141" name="Google Shape;141;p19"/>
          <p:cNvSpPr txBox="1"/>
          <p:nvPr>
            <p:ph type="title"/>
          </p:nvPr>
        </p:nvSpPr>
        <p:spPr>
          <a:xfrm>
            <a:off x="628650" y="273844"/>
            <a:ext cx="7886700" cy="99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Data from XDEM mapped to CFD cell centers</a:t>
            </a:r>
            <a:endParaRPr/>
          </a:p>
        </p:txBody>
      </p:sp>
      <p:sp>
        <p:nvSpPr>
          <p:cNvPr id="142" name="Google Shape;142;p19"/>
          <p:cNvSpPr txBox="1"/>
          <p:nvPr>
            <p:ph idx="12" type="sldNum"/>
          </p:nvPr>
        </p:nvSpPr>
        <p:spPr>
          <a:xfrm>
            <a:off x="8486925" y="4922574"/>
            <a:ext cx="548700" cy="22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pic>
        <p:nvPicPr>
          <p:cNvPr id="143" name="Google Shape;143;p19"/>
          <p:cNvPicPr preferRelativeResize="0"/>
          <p:nvPr/>
        </p:nvPicPr>
        <p:blipFill rotWithShape="1">
          <a:blip r:embed="rId3">
            <a:alphaModFix/>
          </a:blip>
          <a:srcRect b="0" l="2439" r="0" t="0"/>
          <a:stretch/>
        </p:blipFill>
        <p:spPr>
          <a:xfrm>
            <a:off x="1219200" y="1437375"/>
            <a:ext cx="3923510" cy="3479926"/>
          </a:xfrm>
          <a:prstGeom prst="rect">
            <a:avLst/>
          </a:prstGeom>
          <a:noFill/>
          <a:ln>
            <a:noFill/>
          </a:ln>
        </p:spPr>
      </p:pic>
      <p:pic>
        <p:nvPicPr>
          <p:cNvPr id="144" name="Google Shape;144;p19"/>
          <p:cNvPicPr preferRelativeResize="0"/>
          <p:nvPr/>
        </p:nvPicPr>
        <p:blipFill rotWithShape="1">
          <a:blip r:embed="rId4">
            <a:alphaModFix/>
          </a:blip>
          <a:srcRect b="0" l="205" r="48369" t="0"/>
          <a:stretch/>
        </p:blipFill>
        <p:spPr>
          <a:xfrm>
            <a:off x="5323900" y="1437375"/>
            <a:ext cx="3270627" cy="3479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L Simpl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