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34"/>
  </p:notesMasterIdLst>
  <p:sldIdLst>
    <p:sldId id="256" r:id="rId5"/>
    <p:sldId id="831" r:id="rId6"/>
    <p:sldId id="954" r:id="rId7"/>
    <p:sldId id="955" r:id="rId8"/>
    <p:sldId id="961" r:id="rId9"/>
    <p:sldId id="964" r:id="rId10"/>
    <p:sldId id="941" r:id="rId11"/>
    <p:sldId id="973" r:id="rId12"/>
    <p:sldId id="972" r:id="rId13"/>
    <p:sldId id="971" r:id="rId14"/>
    <p:sldId id="962" r:id="rId15"/>
    <p:sldId id="965" r:id="rId16"/>
    <p:sldId id="969" r:id="rId17"/>
    <p:sldId id="956" r:id="rId18"/>
    <p:sldId id="959" r:id="rId19"/>
    <p:sldId id="950" r:id="rId20"/>
    <p:sldId id="957" r:id="rId21"/>
    <p:sldId id="960" r:id="rId22"/>
    <p:sldId id="958" r:id="rId23"/>
    <p:sldId id="939" r:id="rId24"/>
    <p:sldId id="967" r:id="rId25"/>
    <p:sldId id="838" r:id="rId26"/>
    <p:sldId id="901" r:id="rId27"/>
    <p:sldId id="975" r:id="rId28"/>
    <p:sldId id="914" r:id="rId29"/>
    <p:sldId id="966" r:id="rId30"/>
    <p:sldId id="970" r:id="rId31"/>
    <p:sldId id="976" r:id="rId32"/>
    <p:sldId id="7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D20985-057B-7E46-8F32-94D6C6DF4064}">
          <p14:sldIdLst>
            <p14:sldId id="256"/>
          </p14:sldIdLst>
        </p14:section>
        <p14:section name="Intro" id="{BBD57344-3AE9-D54C-91B2-5ED4593CFFF8}">
          <p14:sldIdLst>
            <p14:sldId id="831"/>
          </p14:sldIdLst>
        </p14:section>
        <p14:section name="Analyse théorique&#10;Analyse théorique&#10;Analyse théorique" id="{8E32FF2F-CAB8-704C-A281-A021996C92A9}">
          <p14:sldIdLst>
            <p14:sldId id="954"/>
            <p14:sldId id="955"/>
            <p14:sldId id="961"/>
            <p14:sldId id="964"/>
            <p14:sldId id="941"/>
            <p14:sldId id="973"/>
            <p14:sldId id="972"/>
            <p14:sldId id="971"/>
            <p14:sldId id="962"/>
            <p14:sldId id="965"/>
            <p14:sldId id="969"/>
            <p14:sldId id="956"/>
            <p14:sldId id="959"/>
            <p14:sldId id="950"/>
            <p14:sldId id="957"/>
            <p14:sldId id="960"/>
            <p14:sldId id="958"/>
            <p14:sldId id="939"/>
            <p14:sldId id="967"/>
            <p14:sldId id="838"/>
            <p14:sldId id="901"/>
            <p14:sldId id="975"/>
            <p14:sldId id="914"/>
            <p14:sldId id="966"/>
            <p14:sldId id="970"/>
            <p14:sldId id="976"/>
            <p14:sldId id="7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cha Leduc" initials="NLE" lastIdx="18" clrIdx="0">
    <p:extLst>
      <p:ext uri="{19B8F6BF-5375-455C-9EA6-DF929625EA0E}">
        <p15:presenceInfo xmlns:p15="http://schemas.microsoft.com/office/powerpoint/2012/main" userId="Natacha Ledu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C4B5"/>
    <a:srgbClr val="4D91F0"/>
    <a:srgbClr val="92D3EE"/>
    <a:srgbClr val="EE7661"/>
    <a:srgbClr val="00B0F1"/>
    <a:srgbClr val="F9BE2A"/>
    <a:srgbClr val="E7AC21"/>
    <a:srgbClr val="F3A188"/>
    <a:srgbClr val="DDA420"/>
    <a:srgbClr val="BE8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5"/>
    <p:restoredTop sz="94960"/>
  </p:normalViewPr>
  <p:slideViewPr>
    <p:cSldViewPr snapToGrid="0">
      <p:cViewPr varScale="1">
        <p:scale>
          <a:sx n="187" d="100"/>
          <a:sy n="187" d="100"/>
        </p:scale>
        <p:origin x="1632" y="184"/>
      </p:cViewPr>
      <p:guideLst/>
    </p:cSldViewPr>
  </p:slideViewPr>
  <p:notesTextViewPr>
    <p:cViewPr>
      <p:scale>
        <a:sx n="20" d="100"/>
        <a:sy n="20" d="100"/>
      </p:scale>
      <p:origin x="0" y="0"/>
    </p:cViewPr>
  </p:notesTextViewPr>
  <p:sorterViewPr>
    <p:cViewPr>
      <p:scale>
        <a:sx n="80" d="100"/>
        <a:sy n="80" d="100"/>
      </p:scale>
      <p:origin x="0" y="0"/>
    </p:cViewPr>
  </p:sorterViewPr>
  <p:notesViewPr>
    <p:cSldViewPr snapToGrid="0">
      <p:cViewPr varScale="1">
        <p:scale>
          <a:sx n="94" d="100"/>
          <a:sy n="94" d="100"/>
        </p:scale>
        <p:origin x="254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76FF4B1-1D55-F24D-A826-EA1B07890F5B}" type="datetimeFigureOut">
              <a:rPr lang="fr-FR" smtClean="0"/>
              <a:t>30/06/2022</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7B4E5-12CE-6540-B34B-FFD9E795E1DB}" type="slidenum">
              <a:rPr lang="fr-FR" smtClean="0"/>
              <a:t>‹#›</a:t>
            </a:fld>
            <a:endParaRPr lang="fr-FR" dirty="0"/>
          </a:p>
        </p:txBody>
      </p:sp>
    </p:spTree>
    <p:extLst>
      <p:ext uri="{BB962C8B-B14F-4D97-AF65-F5344CB8AC3E}">
        <p14:creationId xmlns:p14="http://schemas.microsoft.com/office/powerpoint/2010/main" val="239933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a:t>
            </a:fld>
            <a:endParaRPr lang="fr-FR" dirty="0"/>
          </a:p>
        </p:txBody>
      </p:sp>
    </p:spTree>
    <p:extLst>
      <p:ext uri="{BB962C8B-B14F-4D97-AF65-F5344CB8AC3E}">
        <p14:creationId xmlns:p14="http://schemas.microsoft.com/office/powerpoint/2010/main" val="279813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14</a:t>
            </a:fld>
            <a:endParaRPr lang="fr-FR" dirty="0"/>
          </a:p>
        </p:txBody>
      </p:sp>
    </p:spTree>
    <p:extLst>
      <p:ext uri="{BB962C8B-B14F-4D97-AF65-F5344CB8AC3E}">
        <p14:creationId xmlns:p14="http://schemas.microsoft.com/office/powerpoint/2010/main" val="40700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15</a:t>
            </a:fld>
            <a:endParaRPr lang="fr-FR" dirty="0"/>
          </a:p>
        </p:txBody>
      </p:sp>
    </p:spTree>
    <p:extLst>
      <p:ext uri="{BB962C8B-B14F-4D97-AF65-F5344CB8AC3E}">
        <p14:creationId xmlns:p14="http://schemas.microsoft.com/office/powerpoint/2010/main" val="348262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17</a:t>
            </a:fld>
            <a:endParaRPr lang="fr-FR" dirty="0"/>
          </a:p>
        </p:txBody>
      </p:sp>
    </p:spTree>
    <p:extLst>
      <p:ext uri="{BB962C8B-B14F-4D97-AF65-F5344CB8AC3E}">
        <p14:creationId xmlns:p14="http://schemas.microsoft.com/office/powerpoint/2010/main" val="400249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18</a:t>
            </a:fld>
            <a:endParaRPr lang="fr-FR" dirty="0"/>
          </a:p>
        </p:txBody>
      </p:sp>
    </p:spTree>
    <p:extLst>
      <p:ext uri="{BB962C8B-B14F-4D97-AF65-F5344CB8AC3E}">
        <p14:creationId xmlns:p14="http://schemas.microsoft.com/office/powerpoint/2010/main" val="305255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20</a:t>
            </a:fld>
            <a:endParaRPr lang="fr-FR" dirty="0"/>
          </a:p>
        </p:txBody>
      </p:sp>
    </p:spTree>
    <p:extLst>
      <p:ext uri="{BB962C8B-B14F-4D97-AF65-F5344CB8AC3E}">
        <p14:creationId xmlns:p14="http://schemas.microsoft.com/office/powerpoint/2010/main" val="379484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21</a:t>
            </a:fld>
            <a:endParaRPr lang="fr-FR" dirty="0"/>
          </a:p>
        </p:txBody>
      </p:sp>
    </p:spTree>
    <p:extLst>
      <p:ext uri="{BB962C8B-B14F-4D97-AF65-F5344CB8AC3E}">
        <p14:creationId xmlns:p14="http://schemas.microsoft.com/office/powerpoint/2010/main" val="402258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22</a:t>
            </a:fld>
            <a:endParaRPr lang="fr-FR" dirty="0"/>
          </a:p>
        </p:txBody>
      </p:sp>
    </p:spTree>
    <p:extLst>
      <p:ext uri="{BB962C8B-B14F-4D97-AF65-F5344CB8AC3E}">
        <p14:creationId xmlns:p14="http://schemas.microsoft.com/office/powerpoint/2010/main" val="8252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23</a:t>
            </a:fld>
            <a:endParaRPr lang="fr-FR" dirty="0"/>
          </a:p>
        </p:txBody>
      </p:sp>
    </p:spTree>
    <p:extLst>
      <p:ext uri="{BB962C8B-B14F-4D97-AF65-F5344CB8AC3E}">
        <p14:creationId xmlns:p14="http://schemas.microsoft.com/office/powerpoint/2010/main" val="282491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3</a:t>
            </a:fld>
            <a:endParaRPr lang="fr-FR" dirty="0"/>
          </a:p>
        </p:txBody>
      </p:sp>
    </p:spTree>
    <p:extLst>
      <p:ext uri="{BB962C8B-B14F-4D97-AF65-F5344CB8AC3E}">
        <p14:creationId xmlns:p14="http://schemas.microsoft.com/office/powerpoint/2010/main" val="237947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4</a:t>
            </a:fld>
            <a:endParaRPr lang="fr-FR" dirty="0"/>
          </a:p>
        </p:txBody>
      </p:sp>
    </p:spTree>
    <p:extLst>
      <p:ext uri="{BB962C8B-B14F-4D97-AF65-F5344CB8AC3E}">
        <p14:creationId xmlns:p14="http://schemas.microsoft.com/office/powerpoint/2010/main" val="327140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7</a:t>
            </a:fld>
            <a:endParaRPr lang="fr-FR" dirty="0"/>
          </a:p>
        </p:txBody>
      </p:sp>
    </p:spTree>
    <p:extLst>
      <p:ext uri="{BB962C8B-B14F-4D97-AF65-F5344CB8AC3E}">
        <p14:creationId xmlns:p14="http://schemas.microsoft.com/office/powerpoint/2010/main" val="429486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8</a:t>
            </a:fld>
            <a:endParaRPr lang="fr-FR" dirty="0"/>
          </a:p>
        </p:txBody>
      </p:sp>
    </p:spTree>
    <p:extLst>
      <p:ext uri="{BB962C8B-B14F-4D97-AF65-F5344CB8AC3E}">
        <p14:creationId xmlns:p14="http://schemas.microsoft.com/office/powerpoint/2010/main" val="292762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9</a:t>
            </a:fld>
            <a:endParaRPr lang="fr-FR" dirty="0"/>
          </a:p>
        </p:txBody>
      </p:sp>
    </p:spTree>
    <p:extLst>
      <p:ext uri="{BB962C8B-B14F-4D97-AF65-F5344CB8AC3E}">
        <p14:creationId xmlns:p14="http://schemas.microsoft.com/office/powerpoint/2010/main" val="32775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10</a:t>
            </a:fld>
            <a:endParaRPr lang="fr-FR" dirty="0"/>
          </a:p>
        </p:txBody>
      </p:sp>
    </p:spTree>
    <p:extLst>
      <p:ext uri="{BB962C8B-B14F-4D97-AF65-F5344CB8AC3E}">
        <p14:creationId xmlns:p14="http://schemas.microsoft.com/office/powerpoint/2010/main" val="297542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12</a:t>
            </a:fld>
            <a:endParaRPr lang="fr-FR" dirty="0"/>
          </a:p>
        </p:txBody>
      </p:sp>
    </p:spTree>
    <p:extLst>
      <p:ext uri="{BB962C8B-B14F-4D97-AF65-F5344CB8AC3E}">
        <p14:creationId xmlns:p14="http://schemas.microsoft.com/office/powerpoint/2010/main" val="280281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7B4E5-12CE-6540-B34B-FFD9E795E1DB}" type="slidenum">
              <a:rPr lang="fr-FR" smtClean="0"/>
              <a:t>13</a:t>
            </a:fld>
            <a:endParaRPr lang="fr-FR" dirty="0"/>
          </a:p>
        </p:txBody>
      </p:sp>
    </p:spTree>
    <p:extLst>
      <p:ext uri="{BB962C8B-B14F-4D97-AF65-F5344CB8AC3E}">
        <p14:creationId xmlns:p14="http://schemas.microsoft.com/office/powerpoint/2010/main" val="6647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tiff"/></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tiff"/></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tiff"/></Relationships>
</file>

<file path=ppt/slideLayouts/_rels/slideLayout29.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11.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14.png"/><Relationship Id="rId4" Type="http://schemas.microsoft.com/office/2007/relationships/hdphoto" Target="../media/hdphoto8.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7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9648-A8DC-8E4D-A341-35DEB1B154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FD9F944-A3FF-9043-8AFF-BC00BA3558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56747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BA7-88D7-9C4B-B8A5-C6526D1C44F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2E7D6C22-24A7-8448-A158-9935679C392E}"/>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331D20E-F764-6C4F-BDF9-FD4485E0FF8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4698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9A84-4B18-EC43-88E2-45E2DD9D012B}"/>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7612D5C7-9E0B-3847-A786-1E64287D0D0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B80E90-D950-164B-A47F-59D85458FD6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2FA4CED-9B07-B84E-AE4C-7EC65E66F8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22B749-BF5E-584C-A879-B4291A66FD26}"/>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05951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AB97-1526-8547-86B7-1ADDDD2D433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771029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44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D91C-B3C2-5D45-B452-1A59342B2C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C920B6E-5DDD-F64C-809E-AE7759C89AD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F49A6B1-AAD7-3749-8A32-0B33792A24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6900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5C8B-18BE-1741-BE88-FFD34C7747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03CCDC2-5265-D94D-8694-270D23A1BCD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72C5484-CC88-6846-874F-4FC96F9D04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3167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0201-1EB7-D04B-9C1F-08C990DC38B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5E635B-5E02-2644-AD96-D042D862870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8153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0530A-CCAA-9248-82F6-86740A1C267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8B1F703-F14D-EE4B-91E2-D99F62FD088B}"/>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43616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5" name="Picture 4" descr="A picture containing sky, outdoor&#10;&#10;Description automatically generated">
            <a:extLst>
              <a:ext uri="{FF2B5EF4-FFF2-40B4-BE49-F238E27FC236}">
                <a16:creationId xmlns:a16="http://schemas.microsoft.com/office/drawing/2014/main" id="{CF0DBF91-1B40-3847-B1EB-324E5FC93A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77867" cy="6858000"/>
          </a:xfrm>
          <a:prstGeom prst="rect">
            <a:avLst/>
          </a:prstGeom>
          <a:gradFill>
            <a:gsLst>
              <a:gs pos="27048">
                <a:srgbClr val="61D4E6"/>
              </a:gs>
              <a:gs pos="0">
                <a:srgbClr val="71DAE2"/>
              </a:gs>
              <a:gs pos="98000">
                <a:srgbClr val="37C4F1">
                  <a:alpha val="81176"/>
                </a:srgbClr>
              </a:gs>
            </a:gsLst>
            <a:lin ang="13500000" scaled="1"/>
          </a:gradFill>
        </p:spPr>
      </p:pic>
      <p:sp>
        <p:nvSpPr>
          <p:cNvPr id="12" name="Rectangle 11">
            <a:extLst>
              <a:ext uri="{FF2B5EF4-FFF2-40B4-BE49-F238E27FC236}">
                <a16:creationId xmlns:a16="http://schemas.microsoft.com/office/drawing/2014/main" id="{06C1A108-8667-0F49-BF86-22AF573137C1}"/>
              </a:ext>
            </a:extLst>
          </p:cNvPr>
          <p:cNvSpPr/>
          <p:nvPr userDrawn="1"/>
        </p:nvSpPr>
        <p:spPr>
          <a:xfrm>
            <a:off x="0" y="0"/>
            <a:ext cx="9736667" cy="6857999"/>
          </a:xfrm>
          <a:prstGeom prst="rect">
            <a:avLst/>
          </a:prstGeom>
          <a:gradFill>
            <a:gsLst>
              <a:gs pos="39000">
                <a:srgbClr val="61D4E6">
                  <a:lumMod val="61000"/>
                  <a:lumOff val="39000"/>
                  <a:alpha val="45371"/>
                </a:srgbClr>
              </a:gs>
              <a:gs pos="0">
                <a:srgbClr val="71DAE2"/>
              </a:gs>
              <a:gs pos="98000">
                <a:srgbClr val="37C4F1">
                  <a:alpha val="81176"/>
                </a:srgb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1178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1670374" y="6356350"/>
            <a:ext cx="2743200" cy="365125"/>
          </a:xfrm>
        </p:spPr>
        <p:txBody>
          <a:bodyPr/>
          <a:lstStyle/>
          <a:p>
            <a:fld id="{6A4B53A7-3209-46A6-9454-F38EAC8F11E7}" type="datetimeFigureOut">
              <a:rPr lang="en-US" smtClean="0"/>
              <a:t>6/30/22</a:t>
            </a:fld>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339203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3" name="Picture 2" descr="A picture containing text, floor, indoor, library&#10;&#10;Description automatically generated">
            <a:extLst>
              <a:ext uri="{FF2B5EF4-FFF2-40B4-BE49-F238E27FC236}">
                <a16:creationId xmlns:a16="http://schemas.microsoft.com/office/drawing/2014/main" id="{C0AF1B31-948D-824B-A582-67D11422EB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855" y="-2"/>
            <a:ext cx="9302513" cy="6891869"/>
          </a:xfrm>
          <a:prstGeom prst="rect">
            <a:avLst/>
          </a:prstGeom>
        </p:spPr>
      </p:pic>
      <p:sp>
        <p:nvSpPr>
          <p:cNvPr id="12" name="Rectangle 11">
            <a:extLst>
              <a:ext uri="{FF2B5EF4-FFF2-40B4-BE49-F238E27FC236}">
                <a16:creationId xmlns:a16="http://schemas.microsoft.com/office/drawing/2014/main" id="{06C1A108-8667-0F49-BF86-22AF573137C1}"/>
              </a:ext>
            </a:extLst>
          </p:cNvPr>
          <p:cNvSpPr/>
          <p:nvPr userDrawn="1"/>
        </p:nvSpPr>
        <p:spPr>
          <a:xfrm>
            <a:off x="0" y="8467"/>
            <a:ext cx="9736667" cy="6857999"/>
          </a:xfrm>
          <a:prstGeom prst="rect">
            <a:avLst/>
          </a:prstGeom>
          <a:gradFill>
            <a:gsLst>
              <a:gs pos="39000">
                <a:srgbClr val="61D4E6">
                  <a:lumMod val="61000"/>
                  <a:lumOff val="39000"/>
                  <a:alpha val="45371"/>
                </a:srgbClr>
              </a:gs>
              <a:gs pos="0">
                <a:srgbClr val="71DAE2"/>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865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128CA4C9-B6A0-3F4A-9A83-E7B1A860C6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88" y="-1"/>
            <a:ext cx="9025468" cy="6867805"/>
          </a:xfrm>
          <a:prstGeom prst="rect">
            <a:avLst/>
          </a:prstGeom>
        </p:spPr>
      </p:pic>
      <p:sp>
        <p:nvSpPr>
          <p:cNvPr id="12" name="Rectangle 11">
            <a:extLst>
              <a:ext uri="{FF2B5EF4-FFF2-40B4-BE49-F238E27FC236}">
                <a16:creationId xmlns:a16="http://schemas.microsoft.com/office/drawing/2014/main" id="{06C1A108-8667-0F49-BF86-22AF573137C1}"/>
              </a:ext>
            </a:extLst>
          </p:cNvPr>
          <p:cNvSpPr/>
          <p:nvPr userDrawn="1"/>
        </p:nvSpPr>
        <p:spPr>
          <a:xfrm>
            <a:off x="0" y="529"/>
            <a:ext cx="9736667" cy="6857999"/>
          </a:xfrm>
          <a:prstGeom prst="rect">
            <a:avLst/>
          </a:prstGeom>
          <a:gradFill>
            <a:gsLst>
              <a:gs pos="11000">
                <a:srgbClr val="71DAE2">
                  <a:alpha val="33524"/>
                </a:srgbClr>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7088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3" name="Picture 2" descr="A picture containing text, indoor, ceiling, room&#10;&#10;Description automatically generated">
            <a:extLst>
              <a:ext uri="{FF2B5EF4-FFF2-40B4-BE49-F238E27FC236}">
                <a16:creationId xmlns:a16="http://schemas.microsoft.com/office/drawing/2014/main" id="{B2DD6674-0D68-F14C-9A2E-42694F1BFD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556" y="0"/>
            <a:ext cx="10286120" cy="6858000"/>
          </a:xfrm>
          <a:prstGeom prst="rect">
            <a:avLst/>
          </a:prstGeom>
        </p:spPr>
      </p:pic>
      <p:sp>
        <p:nvSpPr>
          <p:cNvPr id="12" name="Rectangle 11">
            <a:extLst>
              <a:ext uri="{FF2B5EF4-FFF2-40B4-BE49-F238E27FC236}">
                <a16:creationId xmlns:a16="http://schemas.microsoft.com/office/drawing/2014/main" id="{06C1A108-8667-0F49-BF86-22AF573137C1}"/>
              </a:ext>
            </a:extLst>
          </p:cNvPr>
          <p:cNvSpPr/>
          <p:nvPr userDrawn="1"/>
        </p:nvSpPr>
        <p:spPr>
          <a:xfrm>
            <a:off x="-14294" y="2646"/>
            <a:ext cx="9736667" cy="6857999"/>
          </a:xfrm>
          <a:prstGeom prst="rect">
            <a:avLst/>
          </a:prstGeom>
          <a:gradFill>
            <a:gsLst>
              <a:gs pos="50000">
                <a:srgbClr val="52A9AF">
                  <a:alpha val="83922"/>
                </a:srgbClr>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74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person using a computer&#10;&#10;Description automatically generated with medium confidence">
            <a:extLst>
              <a:ext uri="{FF2B5EF4-FFF2-40B4-BE49-F238E27FC236}">
                <a16:creationId xmlns:a16="http://schemas.microsoft.com/office/drawing/2014/main" id="{FD6E71FA-CA02-FD42-83A5-CD1DC07818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9" y="0"/>
            <a:ext cx="10287000" cy="6858000"/>
          </a:xfrm>
          <a:prstGeom prst="rect">
            <a:avLst/>
          </a:prstGeom>
        </p:spPr>
      </p:pic>
      <p:sp>
        <p:nvSpPr>
          <p:cNvPr id="12" name="Rectangle 11">
            <a:extLst>
              <a:ext uri="{FF2B5EF4-FFF2-40B4-BE49-F238E27FC236}">
                <a16:creationId xmlns:a16="http://schemas.microsoft.com/office/drawing/2014/main" id="{06C1A108-8667-0F49-BF86-22AF573137C1}"/>
              </a:ext>
            </a:extLst>
          </p:cNvPr>
          <p:cNvSpPr/>
          <p:nvPr userDrawn="1"/>
        </p:nvSpPr>
        <p:spPr>
          <a:xfrm>
            <a:off x="-6" y="2646"/>
            <a:ext cx="9736667" cy="6857999"/>
          </a:xfrm>
          <a:prstGeom prst="rect">
            <a:avLst/>
          </a:prstGeom>
          <a:gradFill>
            <a:gsLst>
              <a:gs pos="39000">
                <a:srgbClr val="61D4E6">
                  <a:lumMod val="61000"/>
                  <a:lumOff val="39000"/>
                  <a:alpha val="45371"/>
                </a:srgbClr>
              </a:gs>
              <a:gs pos="0">
                <a:srgbClr val="71DAE2"/>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7212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picture containing person, ceiling, crowd&#10;&#10;Description automatically generated">
            <a:extLst>
              <a:ext uri="{FF2B5EF4-FFF2-40B4-BE49-F238E27FC236}">
                <a16:creationId xmlns:a16="http://schemas.microsoft.com/office/drawing/2014/main" id="{67B05C69-5963-B844-B120-10DA53ED79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28" y="-16936"/>
            <a:ext cx="10273339" cy="6880756"/>
          </a:xfrm>
          <a:prstGeom prst="rect">
            <a:avLst/>
          </a:prstGeom>
        </p:spPr>
      </p:pic>
      <p:sp>
        <p:nvSpPr>
          <p:cNvPr id="12" name="Rectangle 11">
            <a:extLst>
              <a:ext uri="{FF2B5EF4-FFF2-40B4-BE49-F238E27FC236}">
                <a16:creationId xmlns:a16="http://schemas.microsoft.com/office/drawing/2014/main" id="{06C1A108-8667-0F49-BF86-22AF573137C1}"/>
              </a:ext>
            </a:extLst>
          </p:cNvPr>
          <p:cNvSpPr/>
          <p:nvPr userDrawn="1"/>
        </p:nvSpPr>
        <p:spPr>
          <a:xfrm>
            <a:off x="557" y="-16936"/>
            <a:ext cx="9736667" cy="6904569"/>
          </a:xfrm>
          <a:prstGeom prst="rect">
            <a:avLst/>
          </a:prstGeom>
          <a:gradFill>
            <a:gsLst>
              <a:gs pos="39000">
                <a:srgbClr val="61D4E6">
                  <a:lumMod val="61000"/>
                  <a:lumOff val="39000"/>
                  <a:alpha val="45371"/>
                </a:srgbClr>
              </a:gs>
              <a:gs pos="0">
                <a:srgbClr val="71DAE2"/>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2892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89B67-C5B5-A248-9BAF-71A4469B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936"/>
            <a:ext cx="10287000" cy="6858000"/>
          </a:xfrm>
          <a:prstGeom prst="rect">
            <a:avLst/>
          </a:prstGeom>
        </p:spPr>
      </p:pic>
      <p:sp>
        <p:nvSpPr>
          <p:cNvPr id="12" name="Rectangle 11">
            <a:extLst>
              <a:ext uri="{FF2B5EF4-FFF2-40B4-BE49-F238E27FC236}">
                <a16:creationId xmlns:a16="http://schemas.microsoft.com/office/drawing/2014/main" id="{06C1A108-8667-0F49-BF86-22AF573137C1}"/>
              </a:ext>
            </a:extLst>
          </p:cNvPr>
          <p:cNvSpPr/>
          <p:nvPr userDrawn="1"/>
        </p:nvSpPr>
        <p:spPr>
          <a:xfrm>
            <a:off x="0" y="-63505"/>
            <a:ext cx="9736667" cy="6904569"/>
          </a:xfrm>
          <a:prstGeom prst="rect">
            <a:avLst/>
          </a:prstGeom>
          <a:gradFill>
            <a:gsLst>
              <a:gs pos="39000">
                <a:srgbClr val="61D4E6">
                  <a:lumMod val="61000"/>
                  <a:lumOff val="39000"/>
                  <a:alpha val="45371"/>
                </a:srgbClr>
              </a:gs>
              <a:gs pos="0">
                <a:srgbClr val="71DAE2"/>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53988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pic>
        <p:nvPicPr>
          <p:cNvPr id="6" name="Picture 5">
            <a:extLst>
              <a:ext uri="{FF2B5EF4-FFF2-40B4-BE49-F238E27FC236}">
                <a16:creationId xmlns:a16="http://schemas.microsoft.com/office/drawing/2014/main" id="{93053DF9-AFB5-0B4C-8792-83A6FFB97B0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4000" contrast="8000"/>
                    </a14:imgEffect>
                  </a14:imgLayer>
                </a14:imgProps>
              </a:ext>
              <a:ext uri="{28A0092B-C50C-407E-A947-70E740481C1C}">
                <a14:useLocalDpi xmlns:a14="http://schemas.microsoft.com/office/drawing/2010/main"/>
              </a:ext>
            </a:extLst>
          </a:blip>
          <a:stretch>
            <a:fillRect/>
          </a:stretch>
        </p:blipFill>
        <p:spPr>
          <a:xfrm>
            <a:off x="806720" y="6254184"/>
            <a:ext cx="418531" cy="354195"/>
          </a:xfrm>
          <a:prstGeom prst="rect">
            <a:avLst/>
          </a:prstGeom>
        </p:spPr>
      </p:pic>
      <p:sp>
        <p:nvSpPr>
          <p:cNvPr id="7" name="Rounded Rectangle 6">
            <a:extLst>
              <a:ext uri="{FF2B5EF4-FFF2-40B4-BE49-F238E27FC236}">
                <a16:creationId xmlns:a16="http://schemas.microsoft.com/office/drawing/2014/main" id="{5B4E9D3F-F9A9-1647-BB50-23887339857E}"/>
              </a:ext>
            </a:extLst>
          </p:cNvPr>
          <p:cNvSpPr/>
          <p:nvPr userDrawn="1"/>
        </p:nvSpPr>
        <p:spPr>
          <a:xfrm>
            <a:off x="0" y="970618"/>
            <a:ext cx="11318231" cy="84704"/>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F42C2D70-D512-F64F-BE9A-0FAB95E22F07}"/>
              </a:ext>
            </a:extLst>
          </p:cNvPr>
          <p:cNvSpPr/>
          <p:nvPr userDrawn="1"/>
        </p:nvSpPr>
        <p:spPr>
          <a:xfrm>
            <a:off x="1" y="0"/>
            <a:ext cx="365168" cy="6858000"/>
          </a:xfrm>
          <a:prstGeom prst="rect">
            <a:avLst/>
          </a:prstGeom>
          <a:solidFill>
            <a:srgbClr val="00B0F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C037098-F73C-394B-BCA4-BB28A5888429}"/>
              </a:ext>
            </a:extLst>
          </p:cNvPr>
          <p:cNvSpPr/>
          <p:nvPr userDrawn="1"/>
        </p:nvSpPr>
        <p:spPr>
          <a:xfrm>
            <a:off x="348025" y="0"/>
            <a:ext cx="45719" cy="68580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9">
            <a:extLst>
              <a:ext uri="{FF2B5EF4-FFF2-40B4-BE49-F238E27FC236}">
                <a16:creationId xmlns:a16="http://schemas.microsoft.com/office/drawing/2014/main" id="{F55A83B0-1B10-F647-973B-834DDCAEDA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8755" y="6254184"/>
            <a:ext cx="858237" cy="357599"/>
          </a:xfrm>
          <a:prstGeom prst="rect">
            <a:avLst/>
          </a:prstGeom>
        </p:spPr>
      </p:pic>
      <p:sp>
        <p:nvSpPr>
          <p:cNvPr id="11" name="Title 1">
            <a:extLst>
              <a:ext uri="{FF2B5EF4-FFF2-40B4-BE49-F238E27FC236}">
                <a16:creationId xmlns:a16="http://schemas.microsoft.com/office/drawing/2014/main" id="{FCEAE0AF-5F7B-8E41-9D8F-8801A953EE6C}"/>
              </a:ext>
            </a:extLst>
          </p:cNvPr>
          <p:cNvSpPr>
            <a:spLocks noGrp="1"/>
          </p:cNvSpPr>
          <p:nvPr>
            <p:ph type="title"/>
          </p:nvPr>
        </p:nvSpPr>
        <p:spPr>
          <a:xfrm>
            <a:off x="684616" y="474669"/>
            <a:ext cx="10515600" cy="433017"/>
          </a:xfrm>
        </p:spPr>
        <p:txBody>
          <a:bodyPr>
            <a:noAutofit/>
          </a:bodyPr>
          <a:lstStyle>
            <a:lvl1pPr>
              <a:defRPr sz="3200" b="0" i="0">
                <a:solidFill>
                  <a:srgbClr val="00B0F0"/>
                </a:solidFill>
                <a:latin typeface="Univers Condensed Light" panose="020B0306020202040204" pitchFamily="34" charset="0"/>
              </a:defRPr>
            </a:lvl1pPr>
          </a:lstStyle>
          <a:p>
            <a:r>
              <a:rPr lang="en-US" dirty="0"/>
              <a:t>Click to edit Master title style</a:t>
            </a:r>
          </a:p>
        </p:txBody>
      </p:sp>
    </p:spTree>
    <p:extLst>
      <p:ext uri="{BB962C8B-B14F-4D97-AF65-F5344CB8AC3E}">
        <p14:creationId xmlns:p14="http://schemas.microsoft.com/office/powerpoint/2010/main" val="175903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pic>
        <p:nvPicPr>
          <p:cNvPr id="6" name="Picture 5">
            <a:extLst>
              <a:ext uri="{FF2B5EF4-FFF2-40B4-BE49-F238E27FC236}">
                <a16:creationId xmlns:a16="http://schemas.microsoft.com/office/drawing/2014/main" id="{93053DF9-AFB5-0B4C-8792-83A6FFB97B0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4000" contrast="8000"/>
                    </a14:imgEffect>
                  </a14:imgLayer>
                </a14:imgProps>
              </a:ext>
              <a:ext uri="{28A0092B-C50C-407E-A947-70E740481C1C}">
                <a14:useLocalDpi xmlns:a14="http://schemas.microsoft.com/office/drawing/2010/main"/>
              </a:ext>
            </a:extLst>
          </a:blip>
          <a:stretch>
            <a:fillRect/>
          </a:stretch>
        </p:blipFill>
        <p:spPr>
          <a:xfrm>
            <a:off x="806720" y="6254184"/>
            <a:ext cx="418531" cy="354195"/>
          </a:xfrm>
          <a:prstGeom prst="rect">
            <a:avLst/>
          </a:prstGeom>
        </p:spPr>
      </p:pic>
      <p:sp>
        <p:nvSpPr>
          <p:cNvPr id="7" name="Rounded Rectangle 6">
            <a:extLst>
              <a:ext uri="{FF2B5EF4-FFF2-40B4-BE49-F238E27FC236}">
                <a16:creationId xmlns:a16="http://schemas.microsoft.com/office/drawing/2014/main" id="{5B4E9D3F-F9A9-1647-BB50-23887339857E}"/>
              </a:ext>
            </a:extLst>
          </p:cNvPr>
          <p:cNvSpPr/>
          <p:nvPr userDrawn="1"/>
        </p:nvSpPr>
        <p:spPr>
          <a:xfrm>
            <a:off x="0" y="970618"/>
            <a:ext cx="11318231" cy="84704"/>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F42C2D70-D512-F64F-BE9A-0FAB95E22F07}"/>
              </a:ext>
            </a:extLst>
          </p:cNvPr>
          <p:cNvSpPr/>
          <p:nvPr userDrawn="1"/>
        </p:nvSpPr>
        <p:spPr>
          <a:xfrm>
            <a:off x="1" y="0"/>
            <a:ext cx="365168" cy="6858000"/>
          </a:xfrm>
          <a:prstGeom prst="rect">
            <a:avLst/>
          </a:prstGeom>
          <a:solidFill>
            <a:srgbClr val="00B0F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C037098-F73C-394B-BCA4-BB28A5888429}"/>
              </a:ext>
            </a:extLst>
          </p:cNvPr>
          <p:cNvSpPr/>
          <p:nvPr userDrawn="1"/>
        </p:nvSpPr>
        <p:spPr>
          <a:xfrm>
            <a:off x="348025" y="0"/>
            <a:ext cx="45719" cy="68580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9">
            <a:extLst>
              <a:ext uri="{FF2B5EF4-FFF2-40B4-BE49-F238E27FC236}">
                <a16:creationId xmlns:a16="http://schemas.microsoft.com/office/drawing/2014/main" id="{F55A83B0-1B10-F647-973B-834DDCAEDA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8755" y="6254184"/>
            <a:ext cx="858237" cy="357599"/>
          </a:xfrm>
          <a:prstGeom prst="rect">
            <a:avLst/>
          </a:prstGeom>
        </p:spPr>
      </p:pic>
      <p:sp>
        <p:nvSpPr>
          <p:cNvPr id="11" name="Title 1">
            <a:extLst>
              <a:ext uri="{FF2B5EF4-FFF2-40B4-BE49-F238E27FC236}">
                <a16:creationId xmlns:a16="http://schemas.microsoft.com/office/drawing/2014/main" id="{FCEAE0AF-5F7B-8E41-9D8F-8801A953EE6C}"/>
              </a:ext>
            </a:extLst>
          </p:cNvPr>
          <p:cNvSpPr>
            <a:spLocks noGrp="1"/>
          </p:cNvSpPr>
          <p:nvPr>
            <p:ph type="title"/>
          </p:nvPr>
        </p:nvSpPr>
        <p:spPr>
          <a:xfrm>
            <a:off x="684616" y="474669"/>
            <a:ext cx="10515600" cy="433017"/>
          </a:xfrm>
        </p:spPr>
        <p:txBody>
          <a:bodyPr>
            <a:noAutofit/>
          </a:bodyPr>
          <a:lstStyle>
            <a:lvl1pPr>
              <a:defRPr sz="3200" b="0" i="0">
                <a:solidFill>
                  <a:srgbClr val="00B0F0"/>
                </a:solidFill>
                <a:latin typeface="Univers Condensed Light" panose="020B0306020202040204" pitchFamily="34" charset="0"/>
              </a:defRPr>
            </a:lvl1pPr>
          </a:lstStyle>
          <a:p>
            <a:r>
              <a:rPr lang="en-US" dirty="0"/>
              <a:t>Click to edit Master title style</a:t>
            </a:r>
          </a:p>
        </p:txBody>
      </p:sp>
      <p:sp>
        <p:nvSpPr>
          <p:cNvPr id="12" name="Oval 11">
            <a:extLst>
              <a:ext uri="{FF2B5EF4-FFF2-40B4-BE49-F238E27FC236}">
                <a16:creationId xmlns:a16="http://schemas.microsoft.com/office/drawing/2014/main" id="{50EC5E34-4019-BD4A-9900-D5DA55215B2D}"/>
              </a:ext>
            </a:extLst>
          </p:cNvPr>
          <p:cNvSpPr/>
          <p:nvPr userDrawn="1"/>
        </p:nvSpPr>
        <p:spPr>
          <a:xfrm>
            <a:off x="10833548" y="605205"/>
            <a:ext cx="813146" cy="813146"/>
          </a:xfrm>
          <a:prstGeom prst="ellipse">
            <a:avLst/>
          </a:prstGeom>
          <a:solidFill>
            <a:schemeClr val="bg1"/>
          </a:solidFill>
          <a:ln w="76200">
            <a:solidFill>
              <a:srgbClr val="FFB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69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pic>
        <p:nvPicPr>
          <p:cNvPr id="6" name="Picture 5">
            <a:extLst>
              <a:ext uri="{FF2B5EF4-FFF2-40B4-BE49-F238E27FC236}">
                <a16:creationId xmlns:a16="http://schemas.microsoft.com/office/drawing/2014/main" id="{93053DF9-AFB5-0B4C-8792-83A6FFB97B0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4000" contrast="8000"/>
                    </a14:imgEffect>
                  </a14:imgLayer>
                </a14:imgProps>
              </a:ext>
              <a:ext uri="{28A0092B-C50C-407E-A947-70E740481C1C}">
                <a14:useLocalDpi xmlns:a14="http://schemas.microsoft.com/office/drawing/2010/main"/>
              </a:ext>
            </a:extLst>
          </a:blip>
          <a:stretch>
            <a:fillRect/>
          </a:stretch>
        </p:blipFill>
        <p:spPr>
          <a:xfrm>
            <a:off x="806720" y="6254184"/>
            <a:ext cx="418531" cy="354195"/>
          </a:xfrm>
          <a:prstGeom prst="rect">
            <a:avLst/>
          </a:prstGeom>
        </p:spPr>
      </p:pic>
      <p:sp>
        <p:nvSpPr>
          <p:cNvPr id="8" name="Rectangle 7">
            <a:extLst>
              <a:ext uri="{FF2B5EF4-FFF2-40B4-BE49-F238E27FC236}">
                <a16:creationId xmlns:a16="http://schemas.microsoft.com/office/drawing/2014/main" id="{F42C2D70-D512-F64F-BE9A-0FAB95E22F07}"/>
              </a:ext>
            </a:extLst>
          </p:cNvPr>
          <p:cNvSpPr/>
          <p:nvPr userDrawn="1"/>
        </p:nvSpPr>
        <p:spPr>
          <a:xfrm>
            <a:off x="1" y="0"/>
            <a:ext cx="365168" cy="6858000"/>
          </a:xfrm>
          <a:prstGeom prst="rect">
            <a:avLst/>
          </a:prstGeom>
          <a:solidFill>
            <a:srgbClr val="00B0F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C037098-F73C-394B-BCA4-BB28A5888429}"/>
              </a:ext>
            </a:extLst>
          </p:cNvPr>
          <p:cNvSpPr/>
          <p:nvPr userDrawn="1"/>
        </p:nvSpPr>
        <p:spPr>
          <a:xfrm>
            <a:off x="348025" y="0"/>
            <a:ext cx="45719" cy="68580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9">
            <a:extLst>
              <a:ext uri="{FF2B5EF4-FFF2-40B4-BE49-F238E27FC236}">
                <a16:creationId xmlns:a16="http://schemas.microsoft.com/office/drawing/2014/main" id="{F55A83B0-1B10-F647-973B-834DDCAEDA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8755" y="6254184"/>
            <a:ext cx="858237" cy="357599"/>
          </a:xfrm>
          <a:prstGeom prst="rect">
            <a:avLst/>
          </a:prstGeom>
        </p:spPr>
      </p:pic>
      <p:sp>
        <p:nvSpPr>
          <p:cNvPr id="11" name="Title 1">
            <a:extLst>
              <a:ext uri="{FF2B5EF4-FFF2-40B4-BE49-F238E27FC236}">
                <a16:creationId xmlns:a16="http://schemas.microsoft.com/office/drawing/2014/main" id="{FCEAE0AF-5F7B-8E41-9D8F-8801A953EE6C}"/>
              </a:ext>
            </a:extLst>
          </p:cNvPr>
          <p:cNvSpPr>
            <a:spLocks noGrp="1"/>
          </p:cNvSpPr>
          <p:nvPr>
            <p:ph type="title"/>
          </p:nvPr>
        </p:nvSpPr>
        <p:spPr>
          <a:xfrm>
            <a:off x="684616" y="474669"/>
            <a:ext cx="10515600" cy="433017"/>
          </a:xfrm>
        </p:spPr>
        <p:txBody>
          <a:bodyPr>
            <a:noAutofit/>
          </a:bodyPr>
          <a:lstStyle>
            <a:lvl1pPr>
              <a:defRPr sz="3200" b="0" i="0">
                <a:solidFill>
                  <a:srgbClr val="00B0F0"/>
                </a:solidFill>
                <a:latin typeface="Univers Condensed Light" panose="020B0306020202040204" pitchFamily="34" charset="0"/>
              </a:defRPr>
            </a:lvl1pPr>
          </a:lstStyle>
          <a:p>
            <a:r>
              <a:rPr lang="en-US" dirty="0"/>
              <a:t>Click to edit Master title style</a:t>
            </a:r>
          </a:p>
        </p:txBody>
      </p:sp>
    </p:spTree>
    <p:extLst>
      <p:ext uri="{BB962C8B-B14F-4D97-AF65-F5344CB8AC3E}">
        <p14:creationId xmlns:p14="http://schemas.microsoft.com/office/powerpoint/2010/main" val="3670504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lvl1pPr>
              <a:defRPr b="0" i="0">
                <a:latin typeface="Helvetica Light" panose="020B0403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lvl1pPr>
              <a:defRPr b="0" i="0">
                <a:latin typeface="Helvetica Light" panose="020B0403020202020204" pitchFamily="34" charset="0"/>
              </a:defRPr>
            </a:lvl1pPr>
          </a:lstStyle>
          <a:p>
            <a:fld id="{27CE633F-9882-4A5C-83A2-1109D0C73261}" type="slidenum">
              <a:rPr lang="en-US" smtClean="0"/>
              <a:pPr/>
              <a:t>‹#›</a:t>
            </a:fld>
            <a:endParaRPr lang="en-US" dirty="0"/>
          </a:p>
        </p:txBody>
      </p:sp>
      <p:sp>
        <p:nvSpPr>
          <p:cNvPr id="7" name="Slide Number Placeholder 3">
            <a:extLst>
              <a:ext uri="{FF2B5EF4-FFF2-40B4-BE49-F238E27FC236}">
                <a16:creationId xmlns:a16="http://schemas.microsoft.com/office/drawing/2014/main" id="{334A4F5E-9FBD-2B48-AAB0-7C47D98B9488}"/>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E633F-9882-4A5C-83A2-1109D0C73261}" type="slidenum">
              <a:rPr lang="en-US" b="0" i="0" smtClean="0">
                <a:latin typeface="Helvetica Light" panose="020B0403020202020204" pitchFamily="34" charset="0"/>
              </a:rPr>
              <a:pPr/>
              <a:t>‹#›</a:t>
            </a:fld>
            <a:endParaRPr lang="en-US" b="0" i="0" dirty="0">
              <a:latin typeface="Helvetica Light" panose="020B0403020202020204" pitchFamily="34" charset="0"/>
            </a:endParaRPr>
          </a:p>
        </p:txBody>
      </p:sp>
      <p:grpSp>
        <p:nvGrpSpPr>
          <p:cNvPr id="2" name="Group 1">
            <a:extLst>
              <a:ext uri="{FF2B5EF4-FFF2-40B4-BE49-F238E27FC236}">
                <a16:creationId xmlns:a16="http://schemas.microsoft.com/office/drawing/2014/main" id="{61212CE8-6DFF-B446-9FDF-8491DBE72AAB}"/>
              </a:ext>
            </a:extLst>
          </p:cNvPr>
          <p:cNvGrpSpPr/>
          <p:nvPr userDrawn="1"/>
        </p:nvGrpSpPr>
        <p:grpSpPr>
          <a:xfrm>
            <a:off x="757081" y="829338"/>
            <a:ext cx="2627618" cy="689197"/>
            <a:chOff x="597086" y="691118"/>
            <a:chExt cx="3364610" cy="882502"/>
          </a:xfrm>
        </p:grpSpPr>
        <p:pic>
          <p:nvPicPr>
            <p:cNvPr id="9" name="Picture 8">
              <a:extLst>
                <a:ext uri="{FF2B5EF4-FFF2-40B4-BE49-F238E27FC236}">
                  <a16:creationId xmlns:a16="http://schemas.microsoft.com/office/drawing/2014/main" id="{12A0114F-0275-7247-979D-D63EFF562A3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073350" y="786809"/>
              <a:ext cx="1888346" cy="786811"/>
            </a:xfrm>
            <a:prstGeom prst="rect">
              <a:avLst/>
            </a:prstGeom>
          </p:spPr>
        </p:pic>
        <p:pic>
          <p:nvPicPr>
            <p:cNvPr id="1030" name="Picture 6">
              <a:extLst>
                <a:ext uri="{FF2B5EF4-FFF2-40B4-BE49-F238E27FC236}">
                  <a16:creationId xmlns:a16="http://schemas.microsoft.com/office/drawing/2014/main" id="{671842BF-3B73-BA4C-ABA9-EDB809DA9B47}"/>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597086" y="691118"/>
              <a:ext cx="1042864" cy="88250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4D8258C0-1CCC-664A-B4D0-88A614608DE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6" name="Rectangle 15">
            <a:extLst>
              <a:ext uri="{FF2B5EF4-FFF2-40B4-BE49-F238E27FC236}">
                <a16:creationId xmlns:a16="http://schemas.microsoft.com/office/drawing/2014/main" id="{C7A0DADC-41A8-334E-BD6B-9745E03CB4B1}"/>
              </a:ext>
            </a:extLst>
          </p:cNvPr>
          <p:cNvSpPr/>
          <p:nvPr userDrawn="1"/>
        </p:nvSpPr>
        <p:spPr>
          <a:xfrm>
            <a:off x="2" y="0"/>
            <a:ext cx="8077198" cy="6858000"/>
          </a:xfrm>
          <a:prstGeom prst="rect">
            <a:avLst/>
          </a:prstGeom>
          <a:gradFill flip="none" rotWithShape="1">
            <a:gsLst>
              <a:gs pos="92000">
                <a:schemeClr val="tx1">
                  <a:alpha val="0"/>
                </a:schemeClr>
              </a:gs>
              <a:gs pos="26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Light" panose="020B0403020202020204" pitchFamily="34" charset="0"/>
            </a:endParaRPr>
          </a:p>
        </p:txBody>
      </p:sp>
      <p:pic>
        <p:nvPicPr>
          <p:cNvPr id="17" name="Picture 16">
            <a:extLst>
              <a:ext uri="{FF2B5EF4-FFF2-40B4-BE49-F238E27FC236}">
                <a16:creationId xmlns:a16="http://schemas.microsoft.com/office/drawing/2014/main" id="{21F14326-1F7E-614D-95E4-53A848B6AFF5}"/>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314112" y="907621"/>
            <a:ext cx="1624378" cy="676824"/>
          </a:xfrm>
          <a:prstGeom prst="rect">
            <a:avLst/>
          </a:prstGeom>
        </p:spPr>
      </p:pic>
      <p:pic>
        <p:nvPicPr>
          <p:cNvPr id="18" name="Picture 2">
            <a:extLst>
              <a:ext uri="{FF2B5EF4-FFF2-40B4-BE49-F238E27FC236}">
                <a16:creationId xmlns:a16="http://schemas.microsoft.com/office/drawing/2014/main" id="{79A55390-89ED-5947-B2DF-E75F5BF739E9}"/>
              </a:ext>
            </a:extLst>
          </p:cNvPr>
          <p:cNvPicPr>
            <a:picLocks noChangeAspect="1" noChangeArrowheads="1"/>
          </p:cNvPicPr>
          <p:nvPr userDrawn="1"/>
        </p:nvPicPr>
        <p:blipFill>
          <a:blip r:embed="rId9" cstate="screen">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858571" y="907621"/>
            <a:ext cx="799812" cy="6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7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668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5_Blank">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invertebrate, coelenterate, hydrozoan, jellyfish&#10;&#10;Description automatically generated">
            <a:extLst>
              <a:ext uri="{FF2B5EF4-FFF2-40B4-BE49-F238E27FC236}">
                <a16:creationId xmlns:a16="http://schemas.microsoft.com/office/drawing/2014/main" id="{E5D0F4AA-0590-9B45-8AE2-E793D739A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81200" y="0"/>
            <a:ext cx="10210800" cy="6858000"/>
          </a:xfrm>
          <a:prstGeom prst="rect">
            <a:avLst/>
          </a:prstGeom>
        </p:spPr>
      </p:pic>
      <p:sp>
        <p:nvSpPr>
          <p:cNvPr id="15" name="Rectangle 14">
            <a:extLst>
              <a:ext uri="{FF2B5EF4-FFF2-40B4-BE49-F238E27FC236}">
                <a16:creationId xmlns:a16="http://schemas.microsoft.com/office/drawing/2014/main" id="{F0267E36-4161-0342-B79F-29D806BE1BCD}"/>
              </a:ext>
            </a:extLst>
          </p:cNvPr>
          <p:cNvSpPr/>
          <p:nvPr userDrawn="1"/>
        </p:nvSpPr>
        <p:spPr>
          <a:xfrm>
            <a:off x="2" y="0"/>
            <a:ext cx="8077198" cy="6858000"/>
          </a:xfrm>
          <a:prstGeom prst="rect">
            <a:avLst/>
          </a:prstGeom>
          <a:gradFill flip="none" rotWithShape="1">
            <a:gsLst>
              <a:gs pos="92000">
                <a:schemeClr val="tx1">
                  <a:alpha val="0"/>
                </a:schemeClr>
              </a:gs>
              <a:gs pos="26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Light" panose="020B0403020202020204" pitchFamily="34" charset="0"/>
            </a:endParaRPr>
          </a:p>
        </p:txBody>
      </p:sp>
      <p:pic>
        <p:nvPicPr>
          <p:cNvPr id="7" name="Picture 6">
            <a:extLst>
              <a:ext uri="{FF2B5EF4-FFF2-40B4-BE49-F238E27FC236}">
                <a16:creationId xmlns:a16="http://schemas.microsoft.com/office/drawing/2014/main" id="{741938B1-057E-1941-9C5D-08231BA9DBF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314112" y="907621"/>
            <a:ext cx="1624378" cy="676824"/>
          </a:xfrm>
          <a:prstGeom prst="rect">
            <a:avLst/>
          </a:prstGeom>
        </p:spPr>
      </p:pic>
      <p:pic>
        <p:nvPicPr>
          <p:cNvPr id="9" name="Picture 2">
            <a:extLst>
              <a:ext uri="{FF2B5EF4-FFF2-40B4-BE49-F238E27FC236}">
                <a16:creationId xmlns:a16="http://schemas.microsoft.com/office/drawing/2014/main" id="{73A889F3-E8E4-704E-BFA9-673792C30C09}"/>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858571" y="907621"/>
            <a:ext cx="799812" cy="6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01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CC10EC-E640-A921-62B3-ED6C65D771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9714" cy="6858000"/>
          </a:xfrm>
          <a:prstGeom prst="rect">
            <a:avLst/>
          </a:prstGeom>
        </p:spPr>
      </p:pic>
      <p:sp>
        <p:nvSpPr>
          <p:cNvPr id="15" name="Rectangle 14">
            <a:extLst>
              <a:ext uri="{FF2B5EF4-FFF2-40B4-BE49-F238E27FC236}">
                <a16:creationId xmlns:a16="http://schemas.microsoft.com/office/drawing/2014/main" id="{4F54EF48-56B9-5B41-B0AB-51D273B0BF5E}"/>
              </a:ext>
            </a:extLst>
          </p:cNvPr>
          <p:cNvSpPr/>
          <p:nvPr userDrawn="1"/>
        </p:nvSpPr>
        <p:spPr>
          <a:xfrm>
            <a:off x="2" y="0"/>
            <a:ext cx="8077198" cy="6858000"/>
          </a:xfrm>
          <a:prstGeom prst="rect">
            <a:avLst/>
          </a:prstGeom>
          <a:gradFill flip="none" rotWithShape="1">
            <a:gsLst>
              <a:gs pos="92000">
                <a:schemeClr val="tx1">
                  <a:alpha val="0"/>
                </a:schemeClr>
              </a:gs>
              <a:gs pos="26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Light" panose="020B0403020202020204" pitchFamily="34" charset="0"/>
            </a:endParaRPr>
          </a:p>
        </p:txBody>
      </p:sp>
      <p:sp>
        <p:nvSpPr>
          <p:cNvPr id="7" name="Slide Number Placeholder 3">
            <a:extLst>
              <a:ext uri="{FF2B5EF4-FFF2-40B4-BE49-F238E27FC236}">
                <a16:creationId xmlns:a16="http://schemas.microsoft.com/office/drawing/2014/main" id="{334A4F5E-9FBD-2B48-AAB0-7C47D98B9488}"/>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E633F-9882-4A5C-83A2-1109D0C73261}" type="slidenum">
              <a:rPr lang="en-US" b="0" i="0" smtClean="0">
                <a:latin typeface="Helvetica Light" panose="020B0403020202020204" pitchFamily="34" charset="0"/>
              </a:rPr>
              <a:pPr/>
              <a:t>‹#›</a:t>
            </a:fld>
            <a:endParaRPr lang="en-US" b="0" i="0" dirty="0">
              <a:latin typeface="Helvetica Light" panose="020B0403020202020204" pitchFamily="34" charset="0"/>
            </a:endParaRPr>
          </a:p>
        </p:txBody>
      </p:sp>
      <p:pic>
        <p:nvPicPr>
          <p:cNvPr id="9" name="Picture 8">
            <a:extLst>
              <a:ext uri="{FF2B5EF4-FFF2-40B4-BE49-F238E27FC236}">
                <a16:creationId xmlns:a16="http://schemas.microsoft.com/office/drawing/2014/main" id="{800C0318-8A53-2046-AE7B-6B77B0DC56A3}"/>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314112" y="907621"/>
            <a:ext cx="1624378" cy="676824"/>
          </a:xfrm>
          <a:prstGeom prst="rect">
            <a:avLst/>
          </a:prstGeom>
        </p:spPr>
      </p:pic>
      <p:pic>
        <p:nvPicPr>
          <p:cNvPr id="10" name="Picture 2">
            <a:extLst>
              <a:ext uri="{FF2B5EF4-FFF2-40B4-BE49-F238E27FC236}">
                <a16:creationId xmlns:a16="http://schemas.microsoft.com/office/drawing/2014/main" id="{09431B72-B71A-0C44-B9B8-822B6A758DBD}"/>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858571" y="907621"/>
            <a:ext cx="799812" cy="6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0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lvl1pPr>
              <a:defRPr b="0" i="0">
                <a:latin typeface="Helvetica Light" panose="020B0403020202020204" pitchFamily="34" charset="0"/>
              </a:defRPr>
            </a:lvl1pPr>
          </a:lstStyle>
          <a:p>
            <a:fld id="{6A4B53A7-3209-46A6-9454-F38EAC8F11E7}" type="datetimeFigureOut">
              <a:rPr lang="en-US" smtClean="0"/>
              <a:pPr/>
              <a:t>6/30/22</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lvl1pPr>
              <a:defRPr b="0" i="0">
                <a:latin typeface="Helvetica Light" panose="020B0403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lvl1pPr>
              <a:defRPr b="0" i="0">
                <a:latin typeface="Helvetica Light" panose="020B0403020202020204" pitchFamily="34" charset="0"/>
              </a:defRPr>
            </a:lvl1pPr>
          </a:lstStyle>
          <a:p>
            <a:fld id="{27CE633F-9882-4A5C-83A2-1109D0C73261}" type="slidenum">
              <a:rPr lang="en-US" smtClean="0"/>
              <a:pPr/>
              <a:t>‹#›</a:t>
            </a:fld>
            <a:endParaRPr lang="en-US" dirty="0"/>
          </a:p>
        </p:txBody>
      </p:sp>
      <p:sp>
        <p:nvSpPr>
          <p:cNvPr id="5" name="Rectangle 4">
            <a:extLst>
              <a:ext uri="{FF2B5EF4-FFF2-40B4-BE49-F238E27FC236}">
                <a16:creationId xmlns:a16="http://schemas.microsoft.com/office/drawing/2014/main" id="{6F1E5240-0DE9-1444-86EA-F5CAFFB5ACED}"/>
              </a:ext>
            </a:extLst>
          </p:cNvPr>
          <p:cNvSpPr/>
          <p:nvPr userDrawn="1"/>
        </p:nvSpPr>
        <p:spPr>
          <a:xfrm>
            <a:off x="0" y="0"/>
            <a:ext cx="12191999" cy="6858000"/>
          </a:xfrm>
          <a:prstGeom prst="rect">
            <a:avLst/>
          </a:prstGeom>
          <a:gradFill>
            <a:gsLst>
              <a:gs pos="0">
                <a:schemeClr val="accent2"/>
              </a:gs>
              <a:gs pos="100000">
                <a:schemeClr val="accent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Light" panose="020B0403020202020204" pitchFamily="34" charset="0"/>
            </a:endParaRPr>
          </a:p>
        </p:txBody>
      </p:sp>
      <p:sp>
        <p:nvSpPr>
          <p:cNvPr id="7" name="Slide Number Placeholder 3">
            <a:extLst>
              <a:ext uri="{FF2B5EF4-FFF2-40B4-BE49-F238E27FC236}">
                <a16:creationId xmlns:a16="http://schemas.microsoft.com/office/drawing/2014/main" id="{334A4F5E-9FBD-2B48-AAB0-7C47D98B9488}"/>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E633F-9882-4A5C-83A2-1109D0C73261}" type="slidenum">
              <a:rPr lang="en-US" b="0" i="0" smtClean="0">
                <a:latin typeface="Helvetica Light" panose="020B0403020202020204" pitchFamily="34" charset="0"/>
              </a:rPr>
              <a:pPr/>
              <a:t>‹#›</a:t>
            </a:fld>
            <a:endParaRPr lang="en-US" b="0" i="0" dirty="0">
              <a:latin typeface="Helvetica Light" panose="020B0403020202020204" pitchFamily="34" charset="0"/>
            </a:endParaRPr>
          </a:p>
        </p:txBody>
      </p:sp>
      <p:sp>
        <p:nvSpPr>
          <p:cNvPr id="13" name="Rounded Rectangle 12">
            <a:extLst>
              <a:ext uri="{FF2B5EF4-FFF2-40B4-BE49-F238E27FC236}">
                <a16:creationId xmlns:a16="http://schemas.microsoft.com/office/drawing/2014/main" id="{52406CF2-2610-7F41-A3DB-4F2A8AAF3F93}"/>
              </a:ext>
            </a:extLst>
          </p:cNvPr>
          <p:cNvSpPr/>
          <p:nvPr userDrawn="1"/>
        </p:nvSpPr>
        <p:spPr>
          <a:xfrm>
            <a:off x="-14317" y="1225209"/>
            <a:ext cx="1141996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7388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lvl1pPr>
              <a:defRPr b="0" i="0">
                <a:latin typeface="Helvetica Light" panose="020B0403020202020204" pitchFamily="34" charset="0"/>
              </a:defRPr>
            </a:lvl1pPr>
          </a:lstStyle>
          <a:p>
            <a:fld id="{6A4B53A7-3209-46A6-9454-F38EAC8F11E7}" type="datetimeFigureOut">
              <a:rPr lang="en-US" smtClean="0"/>
              <a:pPr/>
              <a:t>6/30/22</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lvl1pPr>
              <a:defRPr b="0" i="0">
                <a:latin typeface="Helvetica Light" panose="020B0403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lvl1pPr>
              <a:defRPr b="0" i="0">
                <a:latin typeface="Helvetica Light" panose="020B0403020202020204" pitchFamily="34" charset="0"/>
              </a:defRPr>
            </a:lvl1pPr>
          </a:lstStyle>
          <a:p>
            <a:fld id="{27CE633F-9882-4A5C-83A2-1109D0C73261}" type="slidenum">
              <a:rPr lang="en-US" smtClean="0"/>
              <a:pPr/>
              <a:t>‹#›</a:t>
            </a:fld>
            <a:endParaRPr lang="en-US" dirty="0"/>
          </a:p>
        </p:txBody>
      </p:sp>
      <p:sp>
        <p:nvSpPr>
          <p:cNvPr id="7" name="Slide Number Placeholder 3">
            <a:extLst>
              <a:ext uri="{FF2B5EF4-FFF2-40B4-BE49-F238E27FC236}">
                <a16:creationId xmlns:a16="http://schemas.microsoft.com/office/drawing/2014/main" id="{334A4F5E-9FBD-2B48-AAB0-7C47D98B9488}"/>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E633F-9882-4A5C-83A2-1109D0C73261}" type="slidenum">
              <a:rPr lang="en-US" b="0" i="0" smtClean="0">
                <a:latin typeface="Helvetica Light" panose="020B0403020202020204" pitchFamily="34" charset="0"/>
              </a:rPr>
              <a:pPr/>
              <a:t>‹#›</a:t>
            </a:fld>
            <a:endParaRPr lang="en-US" b="0" i="0" dirty="0">
              <a:latin typeface="Helvetica Light" panose="020B0403020202020204" pitchFamily="34" charset="0"/>
            </a:endParaRPr>
          </a:p>
        </p:txBody>
      </p:sp>
      <p:pic>
        <p:nvPicPr>
          <p:cNvPr id="6" name="Picture 5">
            <a:extLst>
              <a:ext uri="{FF2B5EF4-FFF2-40B4-BE49-F238E27FC236}">
                <a16:creationId xmlns:a16="http://schemas.microsoft.com/office/drawing/2014/main" id="{983579EB-9C2F-2EE1-5C76-DCF5274122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B206930-70DA-8747-9B1A-05A00D814FB0}"/>
              </a:ext>
            </a:extLst>
          </p:cNvPr>
          <p:cNvSpPr/>
          <p:nvPr userDrawn="1"/>
        </p:nvSpPr>
        <p:spPr>
          <a:xfrm rot="16200000">
            <a:off x="4005944" y="-1328057"/>
            <a:ext cx="4180114" cy="12192000"/>
          </a:xfrm>
          <a:prstGeom prst="rect">
            <a:avLst/>
          </a:prstGeom>
          <a:gradFill flip="none" rotWithShape="1">
            <a:gsLst>
              <a:gs pos="0">
                <a:schemeClr val="tx1"/>
              </a:gs>
              <a:gs pos="96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Light" panose="020B0403020202020204" pitchFamily="34" charset="0"/>
            </a:endParaRPr>
          </a:p>
        </p:txBody>
      </p:sp>
    </p:spTree>
    <p:extLst>
      <p:ext uri="{BB962C8B-B14F-4D97-AF65-F5344CB8AC3E}">
        <p14:creationId xmlns:p14="http://schemas.microsoft.com/office/powerpoint/2010/main" val="160396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a:xfrm>
            <a:off x="6240780" y="6356350"/>
            <a:ext cx="1912620" cy="365125"/>
          </a:xfrm>
        </p:spPr>
        <p:txBody>
          <a:bodyPr/>
          <a:lstStyle/>
          <a:p>
            <a:endParaRPr lang="en-US" dirty="0"/>
          </a:p>
        </p:txBody>
      </p:sp>
      <p:sp>
        <p:nvSpPr>
          <p:cNvPr id="5" name="Rectangle 4">
            <a:extLst>
              <a:ext uri="{FF2B5EF4-FFF2-40B4-BE49-F238E27FC236}">
                <a16:creationId xmlns:a16="http://schemas.microsoft.com/office/drawing/2014/main" id="{6F1E5240-0DE9-1444-86EA-F5CAFFB5ACED}"/>
              </a:ext>
            </a:extLst>
          </p:cNvPr>
          <p:cNvSpPr/>
          <p:nvPr userDrawn="1"/>
        </p:nvSpPr>
        <p:spPr>
          <a:xfrm>
            <a:off x="1" y="0"/>
            <a:ext cx="6096000" cy="6858000"/>
          </a:xfrm>
          <a:prstGeom prst="rect">
            <a:avLst/>
          </a:prstGeom>
          <a:gradFill>
            <a:gsLst>
              <a:gs pos="0">
                <a:schemeClr val="accent2"/>
              </a:gs>
              <a:gs pos="100000">
                <a:schemeClr val="accent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lvl1pPr>
              <a:defRPr>
                <a:solidFill>
                  <a:schemeClr val="tx1">
                    <a:lumMod val="75000"/>
                    <a:lumOff val="25000"/>
                  </a:schemeClr>
                </a:solidFill>
              </a:defRPr>
            </a:lvl1pPr>
          </a:lstStyle>
          <a:p>
            <a:fld id="{27CE633F-9882-4A5C-83A2-1109D0C73261}" type="slidenum">
              <a:rPr lang="en-US" smtClean="0"/>
              <a:pPr/>
              <a:t>‹#›</a:t>
            </a:fld>
            <a:endParaRPr lang="en-US" dirty="0"/>
          </a:p>
        </p:txBody>
      </p:sp>
      <p:pic>
        <p:nvPicPr>
          <p:cNvPr id="8" name="Picture 7">
            <a:extLst>
              <a:ext uri="{FF2B5EF4-FFF2-40B4-BE49-F238E27FC236}">
                <a16:creationId xmlns:a16="http://schemas.microsoft.com/office/drawing/2014/main" id="{3BB49434-9CDB-5447-829F-7DA528652493}"/>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85800" y="6116137"/>
            <a:ext cx="567690" cy="480425"/>
          </a:xfrm>
          <a:prstGeom prst="rect">
            <a:avLst/>
          </a:prstGeom>
        </p:spPr>
      </p:pic>
      <p:grpSp>
        <p:nvGrpSpPr>
          <p:cNvPr id="9" name="Group 8">
            <a:extLst>
              <a:ext uri="{FF2B5EF4-FFF2-40B4-BE49-F238E27FC236}">
                <a16:creationId xmlns:a16="http://schemas.microsoft.com/office/drawing/2014/main" id="{AF0CA37A-AF07-924E-A03F-7835691105EF}"/>
              </a:ext>
            </a:extLst>
          </p:cNvPr>
          <p:cNvGrpSpPr/>
          <p:nvPr userDrawn="1"/>
        </p:nvGrpSpPr>
        <p:grpSpPr>
          <a:xfrm>
            <a:off x="10874794" y="-339034"/>
            <a:ext cx="1262811" cy="202509"/>
            <a:chOff x="-9321" y="7595447"/>
            <a:chExt cx="3935477" cy="677636"/>
          </a:xfrm>
        </p:grpSpPr>
        <p:sp>
          <p:nvSpPr>
            <p:cNvPr id="10" name="Rectangle 9">
              <a:extLst>
                <a:ext uri="{FF2B5EF4-FFF2-40B4-BE49-F238E27FC236}">
                  <a16:creationId xmlns:a16="http://schemas.microsoft.com/office/drawing/2014/main" id="{8A9C70D7-356A-DF47-8AC7-AD75956728E3}"/>
                </a:ext>
              </a:extLst>
            </p:cNvPr>
            <p:cNvSpPr/>
            <p:nvPr/>
          </p:nvSpPr>
          <p:spPr>
            <a:xfrm>
              <a:off x="-9321" y="7595447"/>
              <a:ext cx="899075" cy="677636"/>
            </a:xfrm>
            <a:prstGeom prst="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900" dirty="0">
                <a:solidFill>
                  <a:schemeClr val="bg1"/>
                </a:solidFill>
              </a:endParaRPr>
            </a:p>
          </p:txBody>
        </p:sp>
        <p:sp>
          <p:nvSpPr>
            <p:cNvPr id="11" name="Rectangle 10">
              <a:extLst>
                <a:ext uri="{FF2B5EF4-FFF2-40B4-BE49-F238E27FC236}">
                  <a16:creationId xmlns:a16="http://schemas.microsoft.com/office/drawing/2014/main" id="{8C8CF5DC-8D1B-B74A-AAC7-60D3F4200F48}"/>
                </a:ext>
              </a:extLst>
            </p:cNvPr>
            <p:cNvSpPr/>
            <p:nvPr/>
          </p:nvSpPr>
          <p:spPr>
            <a:xfrm>
              <a:off x="978482" y="7595447"/>
              <a:ext cx="899075" cy="677636"/>
            </a:xfrm>
            <a:prstGeom prst="rect">
              <a:avLst/>
            </a:prstGeom>
            <a:solidFill>
              <a:srgbClr val="00A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900" dirty="0">
                <a:solidFill>
                  <a:schemeClr val="bg1"/>
                </a:solidFill>
              </a:endParaRPr>
            </a:p>
          </p:txBody>
        </p:sp>
        <p:sp>
          <p:nvSpPr>
            <p:cNvPr id="12" name="Rectangle 11">
              <a:extLst>
                <a:ext uri="{FF2B5EF4-FFF2-40B4-BE49-F238E27FC236}">
                  <a16:creationId xmlns:a16="http://schemas.microsoft.com/office/drawing/2014/main" id="{232B1533-1FEA-D44F-B837-906F293A066D}"/>
                </a:ext>
              </a:extLst>
            </p:cNvPr>
            <p:cNvSpPr/>
            <p:nvPr/>
          </p:nvSpPr>
          <p:spPr>
            <a:xfrm>
              <a:off x="1966285" y="7595447"/>
              <a:ext cx="899075" cy="67763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900" dirty="0">
                <a:solidFill>
                  <a:schemeClr val="bg1"/>
                </a:solidFill>
              </a:endParaRPr>
            </a:p>
          </p:txBody>
        </p:sp>
        <p:sp>
          <p:nvSpPr>
            <p:cNvPr id="13" name="Rectangle 12">
              <a:extLst>
                <a:ext uri="{FF2B5EF4-FFF2-40B4-BE49-F238E27FC236}">
                  <a16:creationId xmlns:a16="http://schemas.microsoft.com/office/drawing/2014/main" id="{33D83D9E-3BB5-7E47-BEA3-A60A7009AD45}"/>
                </a:ext>
              </a:extLst>
            </p:cNvPr>
            <p:cNvSpPr/>
            <p:nvPr/>
          </p:nvSpPr>
          <p:spPr>
            <a:xfrm>
              <a:off x="3027081" y="7595447"/>
              <a:ext cx="899075" cy="677636"/>
            </a:xfrm>
            <a:prstGeom prst="rect">
              <a:avLst/>
            </a:prstGeom>
            <a:solidFill>
              <a:srgbClr val="59AF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fr-FR" sz="900" dirty="0">
                <a:solidFill>
                  <a:schemeClr val="bg1"/>
                </a:solidFill>
              </a:endParaRPr>
            </a:p>
          </p:txBody>
        </p:sp>
      </p:grpSp>
    </p:spTree>
    <p:extLst>
      <p:ext uri="{BB962C8B-B14F-4D97-AF65-F5344CB8AC3E}">
        <p14:creationId xmlns:p14="http://schemas.microsoft.com/office/powerpoint/2010/main" val="298114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15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81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16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36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79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34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6/30/22</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0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sky, outdoor&#10;&#10;Description automatically generated">
            <a:extLst>
              <a:ext uri="{FF2B5EF4-FFF2-40B4-BE49-F238E27FC236}">
                <a16:creationId xmlns:a16="http://schemas.microsoft.com/office/drawing/2014/main" id="{CF0DBF91-1B40-3847-B1EB-324E5FC93A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77867" cy="6858000"/>
          </a:xfrm>
          <a:prstGeom prst="rect">
            <a:avLst/>
          </a:prstGeom>
          <a:gradFill>
            <a:gsLst>
              <a:gs pos="27048">
                <a:srgbClr val="61D4E6"/>
              </a:gs>
              <a:gs pos="0">
                <a:srgbClr val="71DAE2"/>
              </a:gs>
              <a:gs pos="98000">
                <a:srgbClr val="37C4F1">
                  <a:alpha val="81176"/>
                </a:srgbClr>
              </a:gs>
            </a:gsLst>
            <a:lin ang="13500000" scaled="1"/>
          </a:gradFill>
        </p:spPr>
      </p:pic>
      <p:sp>
        <p:nvSpPr>
          <p:cNvPr id="12" name="Rectangle 11">
            <a:extLst>
              <a:ext uri="{FF2B5EF4-FFF2-40B4-BE49-F238E27FC236}">
                <a16:creationId xmlns:a16="http://schemas.microsoft.com/office/drawing/2014/main" id="{06C1A108-8667-0F49-BF86-22AF573137C1}"/>
              </a:ext>
            </a:extLst>
          </p:cNvPr>
          <p:cNvSpPr/>
          <p:nvPr userDrawn="1"/>
        </p:nvSpPr>
        <p:spPr>
          <a:xfrm>
            <a:off x="0" y="0"/>
            <a:ext cx="9736667" cy="6857999"/>
          </a:xfrm>
          <a:prstGeom prst="rect">
            <a:avLst/>
          </a:prstGeom>
          <a:gradFill>
            <a:gsLst>
              <a:gs pos="39000">
                <a:srgbClr val="61D4E6">
                  <a:lumMod val="61000"/>
                  <a:lumOff val="39000"/>
                  <a:alpha val="45371"/>
                </a:srgbClr>
              </a:gs>
              <a:gs pos="0">
                <a:srgbClr val="71DAE2"/>
              </a:gs>
              <a:gs pos="98000">
                <a:srgbClr val="37C4F1">
                  <a:alpha val="81176"/>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a:extLst>
              <a:ext uri="{FF2B5EF4-FFF2-40B4-BE49-F238E27FC236}">
                <a16:creationId xmlns:a16="http://schemas.microsoft.com/office/drawing/2014/main" id="{2D6D27E5-02AB-9046-92EB-A17673618EA0}"/>
              </a:ext>
            </a:extLst>
          </p:cNvPr>
          <p:cNvSpPr/>
          <p:nvPr userDrawn="1"/>
        </p:nvSpPr>
        <p:spPr>
          <a:xfrm>
            <a:off x="7399867" y="-16934"/>
            <a:ext cx="4825999" cy="6874933"/>
          </a:xfrm>
          <a:custGeom>
            <a:avLst/>
            <a:gdLst>
              <a:gd name="connsiteX0" fmla="*/ 1286933 w 3996267"/>
              <a:gd name="connsiteY0" fmla="*/ 0 h 6874933"/>
              <a:gd name="connsiteX1" fmla="*/ 3962400 w 3996267"/>
              <a:gd name="connsiteY1" fmla="*/ 0 h 6874933"/>
              <a:gd name="connsiteX2" fmla="*/ 3996267 w 3996267"/>
              <a:gd name="connsiteY2" fmla="*/ 6874933 h 6874933"/>
              <a:gd name="connsiteX3" fmla="*/ 0 w 3996267"/>
              <a:gd name="connsiteY3" fmla="*/ 6874933 h 6874933"/>
              <a:gd name="connsiteX4" fmla="*/ 1286933 w 3996267"/>
              <a:gd name="connsiteY4" fmla="*/ 0 h 687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267" h="6874933">
                <a:moveTo>
                  <a:pt x="1286933" y="0"/>
                </a:moveTo>
                <a:lnTo>
                  <a:pt x="3962400" y="0"/>
                </a:lnTo>
                <a:lnTo>
                  <a:pt x="3996267" y="6874933"/>
                </a:lnTo>
                <a:lnTo>
                  <a:pt x="0" y="6874933"/>
                </a:lnTo>
                <a:lnTo>
                  <a:pt x="12869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FABB2938-A4F6-5545-AF8B-F6B79A7BEEE0}"/>
              </a:ext>
            </a:extLst>
          </p:cNvPr>
          <p:cNvSpPr/>
          <p:nvPr userDrawn="1"/>
        </p:nvSpPr>
        <p:spPr>
          <a:xfrm>
            <a:off x="7095068" y="-16936"/>
            <a:ext cx="1930400" cy="6891869"/>
          </a:xfrm>
          <a:prstGeom prst="parallelogram">
            <a:avLst>
              <a:gd name="adj" fmla="val 8440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4030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C08E-E82D-B845-BB44-F6CC0A6363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00F690B-4E8D-084E-8301-5CC55179F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8986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992D-CF8E-B941-B317-FE24AB3DC2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FBB0AA21-D016-2341-9A44-F7F9E348A16C}"/>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655080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6/30/22</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2168052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27"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44" r:id="rId20"/>
    <p:sldLayoutId id="2147483757" r:id="rId21"/>
    <p:sldLayoutId id="2147483758" r:id="rId22"/>
    <p:sldLayoutId id="2147483759" r:id="rId23"/>
    <p:sldLayoutId id="2147483760" r:id="rId24"/>
    <p:sldLayoutId id="2147483765" r:id="rId25"/>
    <p:sldLayoutId id="2147483742" r:id="rId26"/>
    <p:sldLayoutId id="2147483762" r:id="rId27"/>
    <p:sldLayoutId id="2147483761" r:id="rId28"/>
    <p:sldLayoutId id="2147483739" r:id="rId29"/>
    <p:sldLayoutId id="2147483763" r:id="rId30"/>
    <p:sldLayoutId id="2147483764" r:id="rId31"/>
    <p:sldLayoutId id="2147483743" r:id="rId32"/>
    <p:sldLayoutId id="2147483741" r:id="rId33"/>
    <p:sldLayoutId id="2147483740" r:id="rId34"/>
    <p:sldLayoutId id="2147483728" r:id="rId35"/>
    <p:sldLayoutId id="2147483729" r:id="rId36"/>
    <p:sldLayoutId id="2147483730" r:id="rId37"/>
    <p:sldLayoutId id="2147483737"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microsoft.com/office/2007/relationships/hdphoto" Target="../media/hdphoto12.wdp"/><Relationship Id="rId5" Type="http://schemas.openxmlformats.org/officeDocument/2006/relationships/image" Target="../media/image14.png"/><Relationship Id="rId4" Type="http://schemas.microsoft.com/office/2007/relationships/hdphoto" Target="../media/hdphoto11.wdp"/></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6" Type="http://schemas.openxmlformats.org/officeDocument/2006/relationships/image" Target="../media/image62.png"/><Relationship Id="rId21" Type="http://schemas.openxmlformats.org/officeDocument/2006/relationships/image" Target="../media/image57.png"/><Relationship Id="rId42" Type="http://schemas.openxmlformats.org/officeDocument/2006/relationships/image" Target="../media/image78.png"/><Relationship Id="rId47" Type="http://schemas.openxmlformats.org/officeDocument/2006/relationships/image" Target="../media/image83.png"/><Relationship Id="rId63" Type="http://schemas.openxmlformats.org/officeDocument/2006/relationships/image" Target="../media/image99.png"/><Relationship Id="rId68" Type="http://schemas.openxmlformats.org/officeDocument/2006/relationships/image" Target="../media/image104.png"/><Relationship Id="rId16" Type="http://schemas.openxmlformats.org/officeDocument/2006/relationships/image" Target="../media/image5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45" Type="http://schemas.openxmlformats.org/officeDocument/2006/relationships/image" Target="../media/image81.png"/><Relationship Id="rId53" Type="http://schemas.openxmlformats.org/officeDocument/2006/relationships/image" Target="../media/image89.png"/><Relationship Id="rId58" Type="http://schemas.openxmlformats.org/officeDocument/2006/relationships/image" Target="../media/image94.png"/><Relationship Id="rId66" Type="http://schemas.openxmlformats.org/officeDocument/2006/relationships/image" Target="../media/image102.png"/><Relationship Id="rId74" Type="http://schemas.openxmlformats.org/officeDocument/2006/relationships/image" Target="../media/image110.png"/><Relationship Id="rId5" Type="http://schemas.openxmlformats.org/officeDocument/2006/relationships/image" Target="../media/image39.png"/><Relationship Id="rId61" Type="http://schemas.openxmlformats.org/officeDocument/2006/relationships/image" Target="../media/image97.png"/><Relationship Id="rId19" Type="http://schemas.openxmlformats.org/officeDocument/2006/relationships/image" Target="../media/image55.png"/><Relationship Id="rId14" Type="http://schemas.openxmlformats.org/officeDocument/2006/relationships/image" Target="../media/image50.tiff"/><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79.png"/><Relationship Id="rId48" Type="http://schemas.openxmlformats.org/officeDocument/2006/relationships/image" Target="../media/image84.png"/><Relationship Id="rId56" Type="http://schemas.openxmlformats.org/officeDocument/2006/relationships/image" Target="../media/image92.png"/><Relationship Id="rId64" Type="http://schemas.openxmlformats.org/officeDocument/2006/relationships/image" Target="../media/image100.jpeg"/><Relationship Id="rId69" Type="http://schemas.openxmlformats.org/officeDocument/2006/relationships/image" Target="../media/image105.png"/><Relationship Id="rId77" Type="http://schemas.openxmlformats.org/officeDocument/2006/relationships/image" Target="../media/image113.png"/><Relationship Id="rId8" Type="http://schemas.openxmlformats.org/officeDocument/2006/relationships/image" Target="../media/image44.png"/><Relationship Id="rId51" Type="http://schemas.openxmlformats.org/officeDocument/2006/relationships/image" Target="../media/image87.png"/><Relationship Id="rId72" Type="http://schemas.openxmlformats.org/officeDocument/2006/relationships/image" Target="../media/image108.png"/><Relationship Id="rId3" Type="http://schemas.openxmlformats.org/officeDocument/2006/relationships/image" Target="../media/image41.png"/><Relationship Id="rId12" Type="http://schemas.openxmlformats.org/officeDocument/2006/relationships/image" Target="../media/image48.tiff"/><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jpeg"/><Relationship Id="rId38" Type="http://schemas.openxmlformats.org/officeDocument/2006/relationships/image" Target="../media/image74.png"/><Relationship Id="rId46" Type="http://schemas.openxmlformats.org/officeDocument/2006/relationships/image" Target="../media/image82.png"/><Relationship Id="rId59" Type="http://schemas.openxmlformats.org/officeDocument/2006/relationships/image" Target="../media/image95.png"/><Relationship Id="rId67" Type="http://schemas.openxmlformats.org/officeDocument/2006/relationships/image" Target="../media/image103.png"/><Relationship Id="rId20" Type="http://schemas.openxmlformats.org/officeDocument/2006/relationships/image" Target="../media/image56.png"/><Relationship Id="rId41" Type="http://schemas.openxmlformats.org/officeDocument/2006/relationships/image" Target="../media/image77.png"/><Relationship Id="rId54" Type="http://schemas.openxmlformats.org/officeDocument/2006/relationships/image" Target="../media/image90.png"/><Relationship Id="rId62" Type="http://schemas.openxmlformats.org/officeDocument/2006/relationships/image" Target="../media/image98.png"/><Relationship Id="rId70" Type="http://schemas.openxmlformats.org/officeDocument/2006/relationships/image" Target="../media/image106.png"/><Relationship Id="rId75" Type="http://schemas.openxmlformats.org/officeDocument/2006/relationships/image" Target="../media/image111.jpeg"/><Relationship Id="rId1" Type="http://schemas.openxmlformats.org/officeDocument/2006/relationships/slideLayout" Target="../slideLayouts/slideLayout26.xml"/><Relationship Id="rId6" Type="http://schemas.openxmlformats.org/officeDocument/2006/relationships/image" Target="../media/image40.sv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49" Type="http://schemas.openxmlformats.org/officeDocument/2006/relationships/image" Target="../media/image85.png"/><Relationship Id="rId57" Type="http://schemas.openxmlformats.org/officeDocument/2006/relationships/image" Target="../media/image93.png"/><Relationship Id="rId10" Type="http://schemas.openxmlformats.org/officeDocument/2006/relationships/image" Target="../media/image46.tiff"/><Relationship Id="rId31" Type="http://schemas.openxmlformats.org/officeDocument/2006/relationships/image" Target="../media/image67.png"/><Relationship Id="rId44" Type="http://schemas.openxmlformats.org/officeDocument/2006/relationships/image" Target="../media/image80.jpeg"/><Relationship Id="rId52" Type="http://schemas.openxmlformats.org/officeDocument/2006/relationships/image" Target="../media/image88.png"/><Relationship Id="rId60" Type="http://schemas.openxmlformats.org/officeDocument/2006/relationships/image" Target="../media/image96.png"/><Relationship Id="rId65" Type="http://schemas.openxmlformats.org/officeDocument/2006/relationships/image" Target="../media/image101.png"/><Relationship Id="rId73" Type="http://schemas.openxmlformats.org/officeDocument/2006/relationships/image" Target="../media/image109.png"/><Relationship Id="rId78" Type="http://schemas.openxmlformats.org/officeDocument/2006/relationships/image" Target="../media/image114.png"/><Relationship Id="rId4" Type="http://schemas.openxmlformats.org/officeDocument/2006/relationships/image" Target="../media/image42.svg"/><Relationship Id="rId9" Type="http://schemas.openxmlformats.org/officeDocument/2006/relationships/image" Target="../media/image45.tiff"/><Relationship Id="rId13" Type="http://schemas.openxmlformats.org/officeDocument/2006/relationships/image" Target="../media/image49.tiff"/><Relationship Id="rId18" Type="http://schemas.openxmlformats.org/officeDocument/2006/relationships/image" Target="../media/image54.png"/><Relationship Id="rId39" Type="http://schemas.openxmlformats.org/officeDocument/2006/relationships/image" Target="../media/image75.png"/><Relationship Id="rId34" Type="http://schemas.openxmlformats.org/officeDocument/2006/relationships/image" Target="../media/image70.png"/><Relationship Id="rId50" Type="http://schemas.openxmlformats.org/officeDocument/2006/relationships/image" Target="../media/image86.png"/><Relationship Id="rId55" Type="http://schemas.openxmlformats.org/officeDocument/2006/relationships/image" Target="../media/image91.png"/><Relationship Id="rId76" Type="http://schemas.openxmlformats.org/officeDocument/2006/relationships/image" Target="../media/image112.png"/><Relationship Id="rId7" Type="http://schemas.openxmlformats.org/officeDocument/2006/relationships/image" Target="../media/image43.png"/><Relationship Id="rId71" Type="http://schemas.openxmlformats.org/officeDocument/2006/relationships/image" Target="../media/image107.png"/><Relationship Id="rId2" Type="http://schemas.openxmlformats.org/officeDocument/2006/relationships/notesSlide" Target="../notesSlides/notesSlide17.xml"/><Relationship Id="rId2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6.xml"/><Relationship Id="rId5" Type="http://schemas.openxmlformats.org/officeDocument/2006/relationships/image" Target="../media/image120.png"/><Relationship Id="rId4" Type="http://schemas.openxmlformats.org/officeDocument/2006/relationships/image" Target="../media/image119.png"/></Relationships>
</file>

<file path=ppt/slides/_rels/slide2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26.xml"/><Relationship Id="rId4" Type="http://schemas.openxmlformats.org/officeDocument/2006/relationships/image" Target="../media/image123.svg"/></Relationships>
</file>

<file path=ppt/slides/_rels/slide2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eg"/><Relationship Id="rId1" Type="http://schemas.openxmlformats.org/officeDocument/2006/relationships/slideLayout" Target="../slideLayouts/slideLayout26.xml"/><Relationship Id="rId4" Type="http://schemas.openxmlformats.org/officeDocument/2006/relationships/image" Target="../media/image12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28.jpeg"/><Relationship Id="rId7" Type="http://schemas.microsoft.com/office/2007/relationships/hdphoto" Target="../media/hdphoto14.wdp"/><Relationship Id="rId2" Type="http://schemas.openxmlformats.org/officeDocument/2006/relationships/image" Target="../media/image127.jpeg"/><Relationship Id="rId1" Type="http://schemas.openxmlformats.org/officeDocument/2006/relationships/slideLayout" Target="../slideLayouts/slideLayout33.xml"/><Relationship Id="rId6" Type="http://schemas.openxmlformats.org/officeDocument/2006/relationships/image" Target="../media/image14.png"/><Relationship Id="rId5" Type="http://schemas.microsoft.com/office/2007/relationships/hdphoto" Target="../media/hdphoto13.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6.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28.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2B20-ACB5-ED4E-A942-6D894E78BCF2}"/>
              </a:ext>
            </a:extLst>
          </p:cNvPr>
          <p:cNvSpPr>
            <a:spLocks noGrp="1"/>
          </p:cNvSpPr>
          <p:nvPr>
            <p:ph type="ctrTitle" idx="4294967295"/>
          </p:nvPr>
        </p:nvSpPr>
        <p:spPr>
          <a:xfrm>
            <a:off x="445908" y="4742037"/>
            <a:ext cx="4509063" cy="799416"/>
          </a:xfrm>
        </p:spPr>
        <p:txBody>
          <a:bodyPr anchor="ctr">
            <a:noAutofit/>
          </a:bodyPr>
          <a:lstStyle/>
          <a:p>
            <a:r>
              <a:rPr lang="fr-FR" sz="1800" dirty="0">
                <a:solidFill>
                  <a:schemeClr val="bg1"/>
                </a:solidFill>
                <a:latin typeface="Futura Medium" panose="020B0602020204020303" pitchFamily="34" charset="-79"/>
                <a:cs typeface="Futura Medium" panose="020B0602020204020303" pitchFamily="34" charset="-79"/>
              </a:rPr>
              <a:t>Dossier recherche : l’écosystème d’entrepreneuriat et l’écosystème digital</a:t>
            </a:r>
          </a:p>
        </p:txBody>
      </p:sp>
      <p:grpSp>
        <p:nvGrpSpPr>
          <p:cNvPr id="24" name="Group 23">
            <a:extLst>
              <a:ext uri="{FF2B5EF4-FFF2-40B4-BE49-F238E27FC236}">
                <a16:creationId xmlns:a16="http://schemas.microsoft.com/office/drawing/2014/main" id="{9DDAB909-A7B4-144F-9C08-C8324F33AC9E}"/>
              </a:ext>
            </a:extLst>
          </p:cNvPr>
          <p:cNvGrpSpPr/>
          <p:nvPr/>
        </p:nvGrpSpPr>
        <p:grpSpPr>
          <a:xfrm>
            <a:off x="445909" y="3026665"/>
            <a:ext cx="2397135" cy="1215325"/>
            <a:chOff x="752137" y="2397424"/>
            <a:chExt cx="3545543" cy="1797558"/>
          </a:xfrm>
        </p:grpSpPr>
        <p:sp>
          <p:nvSpPr>
            <p:cNvPr id="26" name="Freeform 25">
              <a:extLst>
                <a:ext uri="{FF2B5EF4-FFF2-40B4-BE49-F238E27FC236}">
                  <a16:creationId xmlns:a16="http://schemas.microsoft.com/office/drawing/2014/main" id="{A34D3F6F-2BCC-5E4B-A398-22A89331EA6A}"/>
                </a:ext>
              </a:extLst>
            </p:cNvPr>
            <p:cNvSpPr/>
            <p:nvPr/>
          </p:nvSpPr>
          <p:spPr>
            <a:xfrm>
              <a:off x="821115" y="2735063"/>
              <a:ext cx="950819" cy="480560"/>
            </a:xfrm>
            <a:custGeom>
              <a:avLst/>
              <a:gdLst>
                <a:gd name="connsiteX0" fmla="*/ 230654 w 461308"/>
                <a:gd name="connsiteY0" fmla="*/ 0 h 245768"/>
                <a:gd name="connsiteX1" fmla="*/ 461308 w 461308"/>
                <a:gd name="connsiteY1" fmla="*/ 230654 h 245768"/>
                <a:gd name="connsiteX2" fmla="*/ 459785 w 461308"/>
                <a:gd name="connsiteY2" fmla="*/ 245768 h 245768"/>
                <a:gd name="connsiteX3" fmla="*/ 1524 w 461308"/>
                <a:gd name="connsiteY3" fmla="*/ 245768 h 245768"/>
                <a:gd name="connsiteX4" fmla="*/ 0 w 461308"/>
                <a:gd name="connsiteY4" fmla="*/ 230654 h 245768"/>
                <a:gd name="connsiteX5" fmla="*/ 230654 w 461308"/>
                <a:gd name="connsiteY5" fmla="*/ 0 h 24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08" h="245768">
                  <a:moveTo>
                    <a:pt x="230654" y="0"/>
                  </a:moveTo>
                  <a:cubicBezTo>
                    <a:pt x="358041" y="0"/>
                    <a:pt x="461308" y="103267"/>
                    <a:pt x="461308" y="230654"/>
                  </a:cubicBezTo>
                  <a:lnTo>
                    <a:pt x="459785" y="245768"/>
                  </a:lnTo>
                  <a:lnTo>
                    <a:pt x="1524" y="245768"/>
                  </a:lnTo>
                  <a:lnTo>
                    <a:pt x="0" y="230654"/>
                  </a:lnTo>
                  <a:cubicBezTo>
                    <a:pt x="0" y="103267"/>
                    <a:pt x="103267" y="0"/>
                    <a:pt x="2306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100" dirty="0"/>
            </a:p>
          </p:txBody>
        </p:sp>
        <p:sp>
          <p:nvSpPr>
            <p:cNvPr id="27" name="Freeform 26">
              <a:extLst>
                <a:ext uri="{FF2B5EF4-FFF2-40B4-BE49-F238E27FC236}">
                  <a16:creationId xmlns:a16="http://schemas.microsoft.com/office/drawing/2014/main" id="{064707D0-CD4E-3F4E-941A-22D6366734A7}"/>
                </a:ext>
              </a:extLst>
            </p:cNvPr>
            <p:cNvSpPr/>
            <p:nvPr/>
          </p:nvSpPr>
          <p:spPr>
            <a:xfrm>
              <a:off x="752137" y="3277929"/>
              <a:ext cx="1196037" cy="545794"/>
            </a:xfrm>
            <a:custGeom>
              <a:avLst/>
              <a:gdLst>
                <a:gd name="connsiteX0" fmla="*/ 53012 w 580280"/>
                <a:gd name="connsiteY0" fmla="*/ 0 h 495370"/>
                <a:gd name="connsiteX1" fmla="*/ 475228 w 580280"/>
                <a:gd name="connsiteY1" fmla="*/ 0 h 495370"/>
                <a:gd name="connsiteX2" fmla="*/ 494774 w 580280"/>
                <a:gd name="connsiteY2" fmla="*/ 19546 h 495370"/>
                <a:gd name="connsiteX3" fmla="*/ 494774 w 580280"/>
                <a:gd name="connsiteY3" fmla="*/ 87044 h 495370"/>
                <a:gd name="connsiteX4" fmla="*/ 553498 w 580280"/>
                <a:gd name="connsiteY4" fmla="*/ 87044 h 495370"/>
                <a:gd name="connsiteX5" fmla="*/ 580280 w 580280"/>
                <a:gd name="connsiteY5" fmla="*/ 113826 h 495370"/>
                <a:gd name="connsiteX6" fmla="*/ 580280 w 580280"/>
                <a:gd name="connsiteY6" fmla="*/ 468588 h 495370"/>
                <a:gd name="connsiteX7" fmla="*/ 553498 w 580280"/>
                <a:gd name="connsiteY7" fmla="*/ 495370 h 495370"/>
                <a:gd name="connsiteX8" fmla="*/ 428727 w 580280"/>
                <a:gd name="connsiteY8" fmla="*/ 495370 h 495370"/>
                <a:gd name="connsiteX9" fmla="*/ 342564 w 580280"/>
                <a:gd name="connsiteY9" fmla="*/ 468623 h 495370"/>
                <a:gd name="connsiteX10" fmla="*/ 17563 w 580280"/>
                <a:gd name="connsiteY10" fmla="*/ 143622 h 495370"/>
                <a:gd name="connsiteX11" fmla="*/ 0 w 580280"/>
                <a:gd name="connsiteY11" fmla="*/ 87044 h 495370"/>
                <a:gd name="connsiteX12" fmla="*/ 33466 w 580280"/>
                <a:gd name="connsiteY12" fmla="*/ 87044 h 495370"/>
                <a:gd name="connsiteX13" fmla="*/ 33466 w 580280"/>
                <a:gd name="connsiteY13" fmla="*/ 19546 h 495370"/>
                <a:gd name="connsiteX14" fmla="*/ 53012 w 580280"/>
                <a:gd name="connsiteY14" fmla="*/ 0 h 49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280" h="495370">
                  <a:moveTo>
                    <a:pt x="53012" y="0"/>
                  </a:moveTo>
                  <a:lnTo>
                    <a:pt x="475228" y="0"/>
                  </a:lnTo>
                  <a:cubicBezTo>
                    <a:pt x="486023" y="0"/>
                    <a:pt x="494774" y="8751"/>
                    <a:pt x="494774" y="19546"/>
                  </a:cubicBezTo>
                  <a:lnTo>
                    <a:pt x="494774" y="87044"/>
                  </a:lnTo>
                  <a:lnTo>
                    <a:pt x="553498" y="87044"/>
                  </a:lnTo>
                  <a:cubicBezTo>
                    <a:pt x="568289" y="87044"/>
                    <a:pt x="580280" y="99035"/>
                    <a:pt x="580280" y="113826"/>
                  </a:cubicBezTo>
                  <a:lnTo>
                    <a:pt x="580280" y="468588"/>
                  </a:lnTo>
                  <a:cubicBezTo>
                    <a:pt x="580280" y="483379"/>
                    <a:pt x="568289" y="495370"/>
                    <a:pt x="553498" y="495370"/>
                  </a:cubicBezTo>
                  <a:lnTo>
                    <a:pt x="428727" y="495370"/>
                  </a:lnTo>
                  <a:lnTo>
                    <a:pt x="342564" y="468623"/>
                  </a:lnTo>
                  <a:cubicBezTo>
                    <a:pt x="196435" y="406816"/>
                    <a:pt x="79370" y="289751"/>
                    <a:pt x="17563" y="143622"/>
                  </a:cubicBezTo>
                  <a:lnTo>
                    <a:pt x="0" y="87044"/>
                  </a:lnTo>
                  <a:lnTo>
                    <a:pt x="33466" y="87044"/>
                  </a:lnTo>
                  <a:lnTo>
                    <a:pt x="33466" y="19546"/>
                  </a:lnTo>
                  <a:cubicBezTo>
                    <a:pt x="33466" y="8751"/>
                    <a:pt x="42217" y="0"/>
                    <a:pt x="53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100" dirty="0"/>
            </a:p>
          </p:txBody>
        </p:sp>
        <p:sp>
          <p:nvSpPr>
            <p:cNvPr id="28" name="Freeform 27">
              <a:extLst>
                <a:ext uri="{FF2B5EF4-FFF2-40B4-BE49-F238E27FC236}">
                  <a16:creationId xmlns:a16="http://schemas.microsoft.com/office/drawing/2014/main" id="{DCFE04A2-DE22-7944-894F-9FA483404035}"/>
                </a:ext>
              </a:extLst>
            </p:cNvPr>
            <p:cNvSpPr/>
            <p:nvPr/>
          </p:nvSpPr>
          <p:spPr>
            <a:xfrm>
              <a:off x="1564610" y="2727943"/>
              <a:ext cx="271128" cy="351449"/>
            </a:xfrm>
            <a:custGeom>
              <a:avLst/>
              <a:gdLst>
                <a:gd name="connsiteX0" fmla="*/ 0 w 230654"/>
                <a:gd name="connsiteY0" fmla="*/ 0 h 233153"/>
                <a:gd name="connsiteX1" fmla="*/ 230654 w 230654"/>
                <a:gd name="connsiteY1" fmla="*/ 218815 h 233153"/>
                <a:gd name="connsiteX2" fmla="*/ 229131 w 230654"/>
                <a:gd name="connsiteY2" fmla="*/ 233153 h 233153"/>
                <a:gd name="connsiteX3" fmla="*/ 203685 w 230654"/>
                <a:gd name="connsiteY3" fmla="*/ 233153 h 233153"/>
                <a:gd name="connsiteX4" fmla="*/ 188278 w 230654"/>
                <a:gd name="connsiteY4" fmla="*/ 186067 h 233153"/>
                <a:gd name="connsiteX5" fmla="*/ 31614 w 230654"/>
                <a:gd name="connsiteY5" fmla="*/ 37445 h 233153"/>
                <a:gd name="connsiteX6" fmla="*/ 0 w 230654"/>
                <a:gd name="connsiteY6" fmla="*/ 28135 h 233153"/>
                <a:gd name="connsiteX7" fmla="*/ 0 w 230654"/>
                <a:gd name="connsiteY7" fmla="*/ 0 h 2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654" h="233153">
                  <a:moveTo>
                    <a:pt x="0" y="0"/>
                  </a:moveTo>
                  <a:cubicBezTo>
                    <a:pt x="127387" y="0"/>
                    <a:pt x="230654" y="97966"/>
                    <a:pt x="230654" y="218815"/>
                  </a:cubicBezTo>
                  <a:lnTo>
                    <a:pt x="229131" y="233153"/>
                  </a:lnTo>
                  <a:lnTo>
                    <a:pt x="203685" y="233153"/>
                  </a:lnTo>
                  <a:lnTo>
                    <a:pt x="188278" y="186067"/>
                  </a:lnTo>
                  <a:cubicBezTo>
                    <a:pt x="158484" y="119242"/>
                    <a:pt x="102054" y="65709"/>
                    <a:pt x="31614" y="37445"/>
                  </a:cubicBezTo>
                  <a:lnTo>
                    <a:pt x="0" y="2813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100" dirty="0"/>
            </a:p>
          </p:txBody>
        </p:sp>
        <p:sp>
          <p:nvSpPr>
            <p:cNvPr id="29" name="TextBox 28">
              <a:extLst>
                <a:ext uri="{FF2B5EF4-FFF2-40B4-BE49-F238E27FC236}">
                  <a16:creationId xmlns:a16="http://schemas.microsoft.com/office/drawing/2014/main" id="{51E95B36-DC66-044E-81DB-FEE037B1EC1F}"/>
                </a:ext>
              </a:extLst>
            </p:cNvPr>
            <p:cNvSpPr txBox="1"/>
            <p:nvPr/>
          </p:nvSpPr>
          <p:spPr>
            <a:xfrm>
              <a:off x="2107974" y="3333142"/>
              <a:ext cx="2113001" cy="455226"/>
            </a:xfrm>
            <a:prstGeom prst="rect">
              <a:avLst/>
            </a:prstGeom>
            <a:noFill/>
          </p:spPr>
          <p:txBody>
            <a:bodyPr wrap="none" rtlCol="0">
              <a:spAutoFit/>
            </a:bodyPr>
            <a:lstStyle/>
            <a:p>
              <a:r>
                <a:rPr lang="fr-FR" sz="1400" dirty="0">
                  <a:solidFill>
                    <a:schemeClr val="bg1"/>
                  </a:solidFill>
                </a:rPr>
                <a:t>L’Observatoire</a:t>
              </a:r>
            </a:p>
          </p:txBody>
        </p:sp>
        <p:sp>
          <p:nvSpPr>
            <p:cNvPr id="32" name="TextBox 31">
              <a:extLst>
                <a:ext uri="{FF2B5EF4-FFF2-40B4-BE49-F238E27FC236}">
                  <a16:creationId xmlns:a16="http://schemas.microsoft.com/office/drawing/2014/main" id="{F2A136A7-E5A3-D64A-8366-2BDA02DD34FD}"/>
                </a:ext>
              </a:extLst>
            </p:cNvPr>
            <p:cNvSpPr txBox="1"/>
            <p:nvPr/>
          </p:nvSpPr>
          <p:spPr>
            <a:xfrm>
              <a:off x="2151373" y="3876324"/>
              <a:ext cx="1702825" cy="318658"/>
            </a:xfrm>
            <a:prstGeom prst="rect">
              <a:avLst/>
            </a:prstGeom>
            <a:noFill/>
          </p:spPr>
          <p:txBody>
            <a:bodyPr wrap="none" rtlCol="0">
              <a:spAutoFit/>
            </a:bodyPr>
            <a:lstStyle/>
            <a:p>
              <a:r>
                <a:rPr lang="fr-FR" sz="800" dirty="0">
                  <a:solidFill>
                    <a:schemeClr val="bg1"/>
                  </a:solidFill>
                </a:rPr>
                <a:t>de l’Entrepreneuriat</a:t>
              </a:r>
            </a:p>
          </p:txBody>
        </p:sp>
        <p:grpSp>
          <p:nvGrpSpPr>
            <p:cNvPr id="37" name="Group 36">
              <a:extLst>
                <a:ext uri="{FF2B5EF4-FFF2-40B4-BE49-F238E27FC236}">
                  <a16:creationId xmlns:a16="http://schemas.microsoft.com/office/drawing/2014/main" id="{2611A34B-70F5-554B-A24E-EA93BB1852E0}"/>
                </a:ext>
              </a:extLst>
            </p:cNvPr>
            <p:cNvGrpSpPr/>
            <p:nvPr/>
          </p:nvGrpSpPr>
          <p:grpSpPr>
            <a:xfrm>
              <a:off x="1947945" y="2637155"/>
              <a:ext cx="120859" cy="121003"/>
              <a:chOff x="2170213" y="1463606"/>
              <a:chExt cx="609122" cy="609122"/>
            </a:xfrm>
            <a:solidFill>
              <a:schemeClr val="bg1"/>
            </a:solidFill>
          </p:grpSpPr>
          <p:sp>
            <p:nvSpPr>
              <p:cNvPr id="45" name="Rounded Rectangle 44">
                <a:extLst>
                  <a:ext uri="{FF2B5EF4-FFF2-40B4-BE49-F238E27FC236}">
                    <a16:creationId xmlns:a16="http://schemas.microsoft.com/office/drawing/2014/main" id="{9CDAAFCB-1578-8241-B0A7-54003EB0FB75}"/>
                  </a:ext>
                </a:extLst>
              </p:cNvPr>
              <p:cNvSpPr/>
              <p:nvPr/>
            </p:nvSpPr>
            <p:spPr>
              <a:xfrm>
                <a:off x="2375371" y="1463606"/>
                <a:ext cx="198807" cy="6091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46" name="Rounded Rectangle 45">
                <a:extLst>
                  <a:ext uri="{FF2B5EF4-FFF2-40B4-BE49-F238E27FC236}">
                    <a16:creationId xmlns:a16="http://schemas.microsoft.com/office/drawing/2014/main" id="{360374F8-FC07-EF41-861E-08F233D053A0}"/>
                  </a:ext>
                </a:extLst>
              </p:cNvPr>
              <p:cNvSpPr/>
              <p:nvPr/>
            </p:nvSpPr>
            <p:spPr>
              <a:xfrm rot="5400000">
                <a:off x="2390020" y="1463607"/>
                <a:ext cx="169507" cy="6091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grpSp>
        <p:cxnSp>
          <p:nvCxnSpPr>
            <p:cNvPr id="42" name="Straight Connector 41">
              <a:extLst>
                <a:ext uri="{FF2B5EF4-FFF2-40B4-BE49-F238E27FC236}">
                  <a16:creationId xmlns:a16="http://schemas.microsoft.com/office/drawing/2014/main" id="{3E64BFF8-D49E-1745-9A4B-7A3450E5243F}"/>
                </a:ext>
              </a:extLst>
            </p:cNvPr>
            <p:cNvCxnSpPr>
              <a:cxnSpLocks/>
            </p:cNvCxnSpPr>
            <p:nvPr/>
          </p:nvCxnSpPr>
          <p:spPr>
            <a:xfrm>
              <a:off x="2011009" y="3813237"/>
              <a:ext cx="2286671"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9EFA685-8E88-3249-A8E2-DE8C17A0C84D}"/>
                </a:ext>
              </a:extLst>
            </p:cNvPr>
            <p:cNvSpPr/>
            <p:nvPr/>
          </p:nvSpPr>
          <p:spPr>
            <a:xfrm>
              <a:off x="1947945" y="23974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44" name="Oval 43">
              <a:extLst>
                <a:ext uri="{FF2B5EF4-FFF2-40B4-BE49-F238E27FC236}">
                  <a16:creationId xmlns:a16="http://schemas.microsoft.com/office/drawing/2014/main" id="{637DBDBD-3861-2741-872A-3C7581007D4E}"/>
                </a:ext>
              </a:extLst>
            </p:cNvPr>
            <p:cNvSpPr/>
            <p:nvPr/>
          </p:nvSpPr>
          <p:spPr>
            <a:xfrm>
              <a:off x="2156479" y="2549824"/>
              <a:ext cx="87331" cy="87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grpSp>
      <p:sp>
        <p:nvSpPr>
          <p:cNvPr id="25" name="Title 1">
            <a:extLst>
              <a:ext uri="{FF2B5EF4-FFF2-40B4-BE49-F238E27FC236}">
                <a16:creationId xmlns:a16="http://schemas.microsoft.com/office/drawing/2014/main" id="{8887E9EC-84E2-2343-ACF6-AB8EA9A447B9}"/>
              </a:ext>
            </a:extLst>
          </p:cNvPr>
          <p:cNvSpPr txBox="1">
            <a:spLocks/>
          </p:cNvSpPr>
          <p:nvPr/>
        </p:nvSpPr>
        <p:spPr>
          <a:xfrm>
            <a:off x="5158510" y="4717790"/>
            <a:ext cx="2270987" cy="273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2000" dirty="0">
                <a:solidFill>
                  <a:schemeClr val="bg1"/>
                </a:solidFill>
              </a:rPr>
            </a:br>
            <a:br>
              <a:rPr lang="fr-FR" sz="2000" dirty="0">
                <a:solidFill>
                  <a:schemeClr val="bg1"/>
                </a:solidFill>
              </a:rPr>
            </a:br>
            <a:br>
              <a:rPr lang="fr-FR" sz="2000" dirty="0">
                <a:solidFill>
                  <a:schemeClr val="bg1"/>
                </a:solidFill>
              </a:rPr>
            </a:br>
            <a:br>
              <a:rPr lang="fr-FR" sz="1400" dirty="0">
                <a:solidFill>
                  <a:schemeClr val="bg1"/>
                </a:solidFill>
              </a:rPr>
            </a:br>
            <a:r>
              <a:rPr lang="fr-FR" sz="1400" dirty="0">
                <a:solidFill>
                  <a:schemeClr val="bg1"/>
                </a:solidFill>
              </a:rPr>
              <a:t>Juin 2022</a:t>
            </a:r>
          </a:p>
        </p:txBody>
      </p:sp>
      <p:sp>
        <p:nvSpPr>
          <p:cNvPr id="19" name="TextBox 18">
            <a:extLst>
              <a:ext uri="{FF2B5EF4-FFF2-40B4-BE49-F238E27FC236}">
                <a16:creationId xmlns:a16="http://schemas.microsoft.com/office/drawing/2014/main" id="{901F301E-A75C-894B-A198-539193994CA0}"/>
              </a:ext>
            </a:extLst>
          </p:cNvPr>
          <p:cNvSpPr txBox="1"/>
          <p:nvPr/>
        </p:nvSpPr>
        <p:spPr>
          <a:xfrm>
            <a:off x="2878868" y="5763541"/>
            <a:ext cx="2234907" cy="553998"/>
          </a:xfrm>
          <a:prstGeom prst="rect">
            <a:avLst/>
          </a:prstGeom>
          <a:noFill/>
        </p:spPr>
        <p:txBody>
          <a:bodyPr wrap="none" rtlCol="0">
            <a:spAutoFit/>
          </a:bodyPr>
          <a:lstStyle/>
          <a:p>
            <a:pPr fontAlgn="base"/>
            <a:r>
              <a:rPr lang="fr-FR" sz="1000" b="1" dirty="0">
                <a:solidFill>
                  <a:schemeClr val="bg1"/>
                </a:solidFill>
                <a:latin typeface="Helvetica" pitchFamily="2" charset="0"/>
              </a:rPr>
              <a:t>Thomas Evans</a:t>
            </a:r>
          </a:p>
          <a:p>
            <a:pPr fontAlgn="base"/>
            <a:r>
              <a:rPr lang="fr-FR" sz="1000" dirty="0">
                <a:solidFill>
                  <a:schemeClr val="bg1"/>
                </a:solidFill>
                <a:latin typeface="Helvetica Light" panose="020B0403020202020204" pitchFamily="34" charset="0"/>
              </a:rPr>
              <a:t>Research &amp; Development Specialist</a:t>
            </a:r>
          </a:p>
          <a:p>
            <a:pPr fontAlgn="base"/>
            <a:r>
              <a:rPr lang="fr-FR" sz="1000" dirty="0">
                <a:solidFill>
                  <a:schemeClr val="bg1"/>
                </a:solidFill>
                <a:latin typeface="Helvetica Light" panose="020B0403020202020204" pitchFamily="34" charset="0"/>
              </a:rPr>
              <a:t>thomas.evans@uni.lu</a:t>
            </a:r>
          </a:p>
        </p:txBody>
      </p:sp>
      <p:sp>
        <p:nvSpPr>
          <p:cNvPr id="20" name="TextBox 19">
            <a:extLst>
              <a:ext uri="{FF2B5EF4-FFF2-40B4-BE49-F238E27FC236}">
                <a16:creationId xmlns:a16="http://schemas.microsoft.com/office/drawing/2014/main" id="{FE684835-5F34-8649-B123-8073503D3391}"/>
              </a:ext>
            </a:extLst>
          </p:cNvPr>
          <p:cNvSpPr txBox="1"/>
          <p:nvPr/>
        </p:nvSpPr>
        <p:spPr>
          <a:xfrm>
            <a:off x="509496" y="5763541"/>
            <a:ext cx="2103461" cy="553998"/>
          </a:xfrm>
          <a:prstGeom prst="rect">
            <a:avLst/>
          </a:prstGeom>
          <a:noFill/>
        </p:spPr>
        <p:txBody>
          <a:bodyPr wrap="none" rtlCol="0">
            <a:spAutoFit/>
          </a:bodyPr>
          <a:lstStyle/>
          <a:p>
            <a:pPr fontAlgn="base"/>
            <a:r>
              <a:rPr lang="fr-FR" sz="1000" b="1" dirty="0">
                <a:solidFill>
                  <a:schemeClr val="bg1"/>
                </a:solidFill>
                <a:latin typeface="Helvetica" pitchFamily="2" charset="0"/>
              </a:rPr>
              <a:t>Prof. Dr. Mickaël Géraudel</a:t>
            </a:r>
          </a:p>
          <a:p>
            <a:pPr fontAlgn="base"/>
            <a:r>
              <a:rPr lang="fr-FR" sz="1000" dirty="0">
                <a:solidFill>
                  <a:schemeClr val="bg1"/>
                </a:solidFill>
                <a:latin typeface="Helvetica Light" panose="020B0403020202020204" pitchFamily="34" charset="0"/>
              </a:rPr>
              <a:t>Chair Holder in Entrepreneurship</a:t>
            </a:r>
          </a:p>
          <a:p>
            <a:pPr fontAlgn="base"/>
            <a:r>
              <a:rPr lang="fr-FR" sz="1000" dirty="0">
                <a:solidFill>
                  <a:schemeClr val="bg1"/>
                </a:solidFill>
                <a:latin typeface="Helvetica Light" panose="020B0403020202020204" pitchFamily="34" charset="0"/>
              </a:rPr>
              <a:t>mickael.geraudel@uni.lu</a:t>
            </a:r>
          </a:p>
        </p:txBody>
      </p:sp>
      <p:sp>
        <p:nvSpPr>
          <p:cNvPr id="21" name="Rectangle 20">
            <a:extLst>
              <a:ext uri="{FF2B5EF4-FFF2-40B4-BE49-F238E27FC236}">
                <a16:creationId xmlns:a16="http://schemas.microsoft.com/office/drawing/2014/main" id="{89ADF5BA-2AAB-8841-9F69-E38C69D93532}"/>
              </a:ext>
            </a:extLst>
          </p:cNvPr>
          <p:cNvSpPr/>
          <p:nvPr/>
        </p:nvSpPr>
        <p:spPr>
          <a:xfrm>
            <a:off x="4954972" y="4717790"/>
            <a:ext cx="77159" cy="76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23" name="Picture 22">
            <a:extLst>
              <a:ext uri="{FF2B5EF4-FFF2-40B4-BE49-F238E27FC236}">
                <a16:creationId xmlns:a16="http://schemas.microsoft.com/office/drawing/2014/main" id="{8B870288-03C5-0241-BC90-4F74C3F93A9A}"/>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758403" y="5597955"/>
            <a:ext cx="1624378" cy="676824"/>
          </a:xfrm>
          <a:prstGeom prst="rect">
            <a:avLst/>
          </a:prstGeom>
        </p:spPr>
      </p:pic>
      <p:pic>
        <p:nvPicPr>
          <p:cNvPr id="33" name="Picture 2">
            <a:extLst>
              <a:ext uri="{FF2B5EF4-FFF2-40B4-BE49-F238E27FC236}">
                <a16:creationId xmlns:a16="http://schemas.microsoft.com/office/drawing/2014/main" id="{D3ABC041-0DB4-8448-BE10-D64C23F4C370}"/>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8302862" y="5597955"/>
            <a:ext cx="799812" cy="6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8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mountain, sky, outdoor, nature&#10;&#10;Description automatically generated">
            <a:extLst>
              <a:ext uri="{FF2B5EF4-FFF2-40B4-BE49-F238E27FC236}">
                <a16:creationId xmlns:a16="http://schemas.microsoft.com/office/drawing/2014/main" id="{F41709FA-05F5-B03C-DC84-4569DF7F1293}"/>
              </a:ext>
            </a:extLst>
          </p:cNvPr>
          <p:cNvPicPr>
            <a:picLocks noChangeAspect="1"/>
          </p:cNvPicPr>
          <p:nvPr/>
        </p:nvPicPr>
        <p:blipFill rotWithShape="1">
          <a:blip r:embed="rId3"/>
          <a:srcRect l="16682" r="46120"/>
          <a:stretch/>
        </p:blipFill>
        <p:spPr>
          <a:xfrm>
            <a:off x="0" y="0"/>
            <a:ext cx="3851564" cy="6858000"/>
          </a:xfrm>
          <a:prstGeom prst="rect">
            <a:avLst/>
          </a:prstGeom>
        </p:spPr>
      </p:pic>
      <p:sp>
        <p:nvSpPr>
          <p:cNvPr id="2" name="Title 1">
            <a:extLst>
              <a:ext uri="{FF2B5EF4-FFF2-40B4-BE49-F238E27FC236}">
                <a16:creationId xmlns:a16="http://schemas.microsoft.com/office/drawing/2014/main" id="{9913105C-149B-BF41-0F26-638C1E95B76E}"/>
              </a:ext>
            </a:extLst>
          </p:cNvPr>
          <p:cNvSpPr>
            <a:spLocks noGrp="1"/>
          </p:cNvSpPr>
          <p:nvPr>
            <p:ph type="title"/>
          </p:nvPr>
        </p:nvSpPr>
        <p:spPr>
          <a:xfrm>
            <a:off x="3913157" y="1149169"/>
            <a:ext cx="7280871" cy="433017"/>
          </a:xfrm>
        </p:spPr>
        <p:txBody>
          <a:bodyPr/>
          <a:lstStyle/>
          <a:p>
            <a:r>
              <a:rPr lang="fr-FR" sz="2800" b="1" dirty="0"/>
              <a:t>Classements présentant des liens indirects</a:t>
            </a:r>
            <a:endParaRPr lang="fr-FR" sz="2800" dirty="0"/>
          </a:p>
        </p:txBody>
      </p:sp>
      <p:sp>
        <p:nvSpPr>
          <p:cNvPr id="5" name="Rectangle 4">
            <a:extLst>
              <a:ext uri="{FF2B5EF4-FFF2-40B4-BE49-F238E27FC236}">
                <a16:creationId xmlns:a16="http://schemas.microsoft.com/office/drawing/2014/main" id="{3A217C5A-63F0-667D-45B6-5CA6899F6D11}"/>
              </a:ext>
            </a:extLst>
          </p:cNvPr>
          <p:cNvSpPr/>
          <p:nvPr/>
        </p:nvSpPr>
        <p:spPr>
          <a:xfrm>
            <a:off x="4074145" y="1785901"/>
            <a:ext cx="6531278" cy="3647152"/>
          </a:xfrm>
          <a:prstGeom prst="rect">
            <a:avLst/>
          </a:prstGeom>
        </p:spPr>
        <p:txBody>
          <a:bodyPr wrap="square">
            <a:spAutoFit/>
          </a:bodyPr>
          <a:lstStyle/>
          <a:p>
            <a:pPr>
              <a:spcBef>
                <a:spcPts val="600"/>
              </a:spcBef>
              <a:spcAft>
                <a:spcPts val="1200"/>
              </a:spcAft>
            </a:pPr>
            <a:r>
              <a:rPr lang="fr-FR" sz="1200" b="1" dirty="0">
                <a:solidFill>
                  <a:srgbClr val="00B0F0"/>
                </a:solidFill>
              </a:rPr>
              <a:t>Le lien entre les thématiques d’entrepreneuriat et digital sont présentés de manière indirecte dans cinq autres classements présentés lors de la la Mission 1.1 :</a:t>
            </a:r>
          </a:p>
          <a:p>
            <a:pPr marL="171450" indent="-171450">
              <a:spcBef>
                <a:spcPts val="600"/>
              </a:spcBef>
              <a:spcAft>
                <a:spcPts val="1200"/>
              </a:spcAft>
              <a:buFont typeface="Arial" panose="020B0604020202020204" pitchFamily="34" charset="0"/>
              <a:buChar char="•"/>
            </a:pPr>
            <a:r>
              <a:rPr lang="fr-FR" sz="1200" b="1" dirty="0">
                <a:solidFill>
                  <a:srgbClr val="00B0F0"/>
                </a:solidFill>
              </a:rPr>
              <a:t>Digital Readiness Index </a:t>
            </a:r>
          </a:p>
          <a:p>
            <a:pPr marL="171450" indent="-171450">
              <a:spcBef>
                <a:spcPts val="600"/>
              </a:spcBef>
              <a:spcAft>
                <a:spcPts val="1200"/>
              </a:spcAft>
              <a:buFont typeface="Arial" panose="020B0604020202020204" pitchFamily="34" charset="0"/>
              <a:buChar char="•"/>
            </a:pPr>
            <a:r>
              <a:rPr lang="fr-FR" sz="1200" b="1" dirty="0">
                <a:solidFill>
                  <a:srgbClr val="00B0F0"/>
                </a:solidFill>
              </a:rPr>
              <a:t>European Innovation Scoreboard</a:t>
            </a:r>
          </a:p>
          <a:p>
            <a:pPr marL="171450" indent="-171450">
              <a:spcBef>
                <a:spcPts val="600"/>
              </a:spcBef>
              <a:spcAft>
                <a:spcPts val="1200"/>
              </a:spcAft>
              <a:buFont typeface="Arial" panose="020B0604020202020204" pitchFamily="34" charset="0"/>
              <a:buChar char="•"/>
            </a:pPr>
            <a:r>
              <a:rPr lang="fr-FR" sz="1200" b="1" dirty="0">
                <a:solidFill>
                  <a:srgbClr val="00B0F0"/>
                </a:solidFill>
              </a:rPr>
              <a:t>The Global Competitiveness Report</a:t>
            </a:r>
          </a:p>
          <a:p>
            <a:pPr marL="171450" indent="-171450">
              <a:spcBef>
                <a:spcPts val="600"/>
              </a:spcBef>
              <a:spcAft>
                <a:spcPts val="1200"/>
              </a:spcAft>
              <a:buFont typeface="Arial" panose="020B0604020202020204" pitchFamily="34" charset="0"/>
              <a:buChar char="•"/>
            </a:pPr>
            <a:r>
              <a:rPr lang="fr-FR" sz="1200" b="1" dirty="0">
                <a:solidFill>
                  <a:srgbClr val="00B0F0"/>
                </a:solidFill>
              </a:rPr>
              <a:t>The Global Innovation Index</a:t>
            </a:r>
          </a:p>
          <a:p>
            <a:pPr marL="171450" indent="-171450">
              <a:spcBef>
                <a:spcPts val="600"/>
              </a:spcBef>
              <a:spcAft>
                <a:spcPts val="1200"/>
              </a:spcAft>
              <a:buFont typeface="Arial" panose="020B0604020202020204" pitchFamily="34" charset="0"/>
              <a:buChar char="•"/>
            </a:pPr>
            <a:r>
              <a:rPr lang="fr-FR" sz="1200" b="1" dirty="0">
                <a:solidFill>
                  <a:srgbClr val="00B0F0"/>
                </a:solidFill>
              </a:rPr>
              <a:t>The Global Entrepreneurship Index</a:t>
            </a:r>
          </a:p>
          <a:p>
            <a:pPr>
              <a:spcBef>
                <a:spcPts val="600"/>
              </a:spcBef>
              <a:spcAft>
                <a:spcPts val="1200"/>
              </a:spcAft>
            </a:pPr>
            <a:r>
              <a:rPr lang="fr-FR" sz="1200" dirty="0">
                <a:solidFill>
                  <a:srgbClr val="262626"/>
                </a:solidFill>
                <a:ea typeface="MS Mincho" panose="02020609040205080304" pitchFamily="49" charset="-128"/>
                <a:cs typeface="Times New Roman" panose="02020603050405020304" pitchFamily="18" charset="0"/>
              </a:rPr>
              <a:t>Les indices appartenant à la thématique entrepreneuriale ou à la thématique digitale sont présentés dans le tableau suivant.</a:t>
            </a:r>
          </a:p>
          <a:p>
            <a:pPr>
              <a:spcBef>
                <a:spcPts val="600"/>
              </a:spcBef>
              <a:spcAft>
                <a:spcPts val="1200"/>
              </a:spcAft>
            </a:pPr>
            <a:endParaRPr lang="fr-FR" sz="14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7F97C5BD-C2EE-D4E9-59A0-F2E17D7DDCF6}"/>
              </a:ext>
            </a:extLst>
          </p:cNvPr>
          <p:cNvSpPr/>
          <p:nvPr/>
        </p:nvSpPr>
        <p:spPr>
          <a:xfrm>
            <a:off x="0" y="0"/>
            <a:ext cx="3851564" cy="6858000"/>
          </a:xfrm>
          <a:prstGeom prst="rect">
            <a:avLst/>
          </a:prstGeom>
          <a:gradFill>
            <a:gsLst>
              <a:gs pos="0">
                <a:srgbClr val="00B0F0">
                  <a:alpha val="49686"/>
                </a:srgbClr>
              </a:gs>
              <a:gs pos="100000">
                <a:srgbClr val="71DAE2">
                  <a:alpha val="60000"/>
                </a:srgbClr>
              </a:gs>
              <a:gs pos="33000">
                <a:srgbClr val="37C4F1">
                  <a:alpha val="50265"/>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05222326-56B1-69C9-C18B-9C4EBDF4B536}"/>
              </a:ext>
            </a:extLst>
          </p:cNvPr>
          <p:cNvSpPr/>
          <p:nvPr/>
        </p:nvSpPr>
        <p:spPr>
          <a:xfrm>
            <a:off x="2369583" y="1342102"/>
            <a:ext cx="1481981" cy="103239"/>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Oval 7">
            <a:extLst>
              <a:ext uri="{FF2B5EF4-FFF2-40B4-BE49-F238E27FC236}">
                <a16:creationId xmlns:a16="http://schemas.microsoft.com/office/drawing/2014/main" id="{6ED7A885-1AA5-0C54-81BA-0F849F1F345E}"/>
              </a:ext>
            </a:extLst>
          </p:cNvPr>
          <p:cNvSpPr/>
          <p:nvPr/>
        </p:nvSpPr>
        <p:spPr>
          <a:xfrm>
            <a:off x="1586577" y="988147"/>
            <a:ext cx="797754" cy="797754"/>
          </a:xfrm>
          <a:prstGeom prst="ellipse">
            <a:avLst/>
          </a:prstGeom>
          <a:solidFill>
            <a:srgbClr val="00B0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Graphic 9" descr="Connected with solid fill">
            <a:extLst>
              <a:ext uri="{FF2B5EF4-FFF2-40B4-BE49-F238E27FC236}">
                <a16:creationId xmlns:a16="http://schemas.microsoft.com/office/drawing/2014/main" id="{5C6D12F1-B8F6-A40E-E384-F380F89484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36842" y="1081978"/>
            <a:ext cx="652981" cy="652981"/>
          </a:xfrm>
          <a:prstGeom prst="rect">
            <a:avLst/>
          </a:prstGeom>
        </p:spPr>
      </p:pic>
    </p:spTree>
    <p:extLst>
      <p:ext uri="{BB962C8B-B14F-4D97-AF65-F5344CB8AC3E}">
        <p14:creationId xmlns:p14="http://schemas.microsoft.com/office/powerpoint/2010/main" val="1552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3C63441-3B0C-7F1D-4217-8542ED1EA3E8}"/>
              </a:ext>
            </a:extLst>
          </p:cNvPr>
          <p:cNvGraphicFramePr>
            <a:graphicFrameLocks noGrp="1"/>
          </p:cNvGraphicFramePr>
          <p:nvPr>
            <p:extLst>
              <p:ext uri="{D42A27DB-BD31-4B8C-83A1-F6EECF244321}">
                <p14:modId xmlns:p14="http://schemas.microsoft.com/office/powerpoint/2010/main" val="4235957735"/>
              </p:ext>
            </p:extLst>
          </p:nvPr>
        </p:nvGraphicFramePr>
        <p:xfrm>
          <a:off x="4165041" y="1702862"/>
          <a:ext cx="6947351" cy="4433647"/>
        </p:xfrm>
        <a:graphic>
          <a:graphicData uri="http://schemas.openxmlformats.org/drawingml/2006/table">
            <a:tbl>
              <a:tblPr firstRow="1" firstCol="1" bandRow="1">
                <a:tableStyleId>{5C22544A-7EE6-4342-B048-85BDC9FD1C3A}</a:tableStyleId>
              </a:tblPr>
              <a:tblGrid>
                <a:gridCol w="2749387">
                  <a:extLst>
                    <a:ext uri="{9D8B030D-6E8A-4147-A177-3AD203B41FA5}">
                      <a16:colId xmlns:a16="http://schemas.microsoft.com/office/drawing/2014/main" val="2632385496"/>
                    </a:ext>
                  </a:extLst>
                </a:gridCol>
                <a:gridCol w="2175287">
                  <a:extLst>
                    <a:ext uri="{9D8B030D-6E8A-4147-A177-3AD203B41FA5}">
                      <a16:colId xmlns:a16="http://schemas.microsoft.com/office/drawing/2014/main" val="2227311305"/>
                    </a:ext>
                  </a:extLst>
                </a:gridCol>
                <a:gridCol w="2022677">
                  <a:extLst>
                    <a:ext uri="{9D8B030D-6E8A-4147-A177-3AD203B41FA5}">
                      <a16:colId xmlns:a16="http://schemas.microsoft.com/office/drawing/2014/main" val="2017805300"/>
                    </a:ext>
                  </a:extLst>
                </a:gridCol>
              </a:tblGrid>
              <a:tr h="254624">
                <a:tc>
                  <a:txBody>
                    <a:bodyPr/>
                    <a:lstStyle/>
                    <a:p>
                      <a:pPr>
                        <a:spcBef>
                          <a:spcPts val="600"/>
                        </a:spcBef>
                        <a:spcAft>
                          <a:spcPts val="1200"/>
                        </a:spcAft>
                      </a:pPr>
                      <a:r>
                        <a:rPr lang="fr-FR" sz="1050" dirty="0">
                          <a:effectLst/>
                        </a:rPr>
                        <a:t>Classement</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Indices en lien direct avec l’entrepreneuriat</a:t>
                      </a:r>
                      <a:endParaRPr lang="en-LU" sz="105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Indices en lien direct avec le digital</a:t>
                      </a:r>
                      <a:endParaRPr lang="en-LU" sz="105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extLst>
                  <a:ext uri="{0D108BD9-81ED-4DB2-BD59-A6C34878D82A}">
                    <a16:rowId xmlns:a16="http://schemas.microsoft.com/office/drawing/2014/main" val="877632094"/>
                  </a:ext>
                </a:extLst>
              </a:tr>
              <a:tr h="827527">
                <a:tc>
                  <a:txBody>
                    <a:bodyPr/>
                    <a:lstStyle/>
                    <a:p>
                      <a:pPr>
                        <a:spcBef>
                          <a:spcPts val="600"/>
                        </a:spcBef>
                        <a:spcAft>
                          <a:spcPts val="1200"/>
                        </a:spcAft>
                      </a:pPr>
                      <a:r>
                        <a:rPr lang="fr-FR" sz="1050" dirty="0">
                          <a:effectLst/>
                        </a:rPr>
                        <a:t>Digital Readiness Index - (Cisco 2019)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Environnement de start-ups</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tc>
                  <a:txBody>
                    <a:bodyPr/>
                    <a:lstStyle/>
                    <a:p>
                      <a:pPr>
                        <a:spcBef>
                          <a:spcPts val="600"/>
                        </a:spcBef>
                        <a:spcAft>
                          <a:spcPts val="1200"/>
                        </a:spcAft>
                      </a:pPr>
                      <a:r>
                        <a:rPr lang="fr-FR" sz="1050" dirty="0">
                          <a:effectLst/>
                        </a:rPr>
                        <a:t>Adoption technologique et Infrastructure technologique </a:t>
                      </a:r>
                      <a:endParaRPr lang="en-LU" sz="1050" dirty="0">
                        <a:effectLst/>
                      </a:endParaRPr>
                    </a:p>
                    <a:p>
                      <a:pPr>
                        <a:spcBef>
                          <a:spcPts val="600"/>
                        </a:spcBef>
                        <a:spcAft>
                          <a:spcPts val="1200"/>
                        </a:spcAft>
                      </a:pPr>
                      <a:r>
                        <a:rPr lang="fr-FR" sz="1050" dirty="0">
                          <a:effectLst/>
                        </a:rPr>
                        <a:t>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extLst>
                  <a:ext uri="{0D108BD9-81ED-4DB2-BD59-A6C34878D82A}">
                    <a16:rowId xmlns:a16="http://schemas.microsoft.com/office/drawing/2014/main" val="2312137750"/>
                  </a:ext>
                </a:extLst>
              </a:tr>
              <a:tr h="827527">
                <a:tc>
                  <a:txBody>
                    <a:bodyPr/>
                    <a:lstStyle/>
                    <a:p>
                      <a:pPr>
                        <a:spcBef>
                          <a:spcPts val="600"/>
                        </a:spcBef>
                        <a:spcAft>
                          <a:spcPts val="1200"/>
                        </a:spcAft>
                      </a:pPr>
                      <a:r>
                        <a:rPr lang="fr-FR" sz="1050" dirty="0">
                          <a:effectLst/>
                        </a:rPr>
                        <a:t>European Innovation Scoreboard - (European Commission 2021)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Activités d’innovation, PMEs introduisant des produits ou processus innovants </a:t>
                      </a:r>
                      <a:endParaRPr lang="en-LU" sz="1050" dirty="0">
                        <a:effectLst/>
                      </a:endParaRPr>
                    </a:p>
                    <a:p>
                      <a:pPr>
                        <a:spcBef>
                          <a:spcPts val="600"/>
                        </a:spcBef>
                        <a:spcAft>
                          <a:spcPts val="1200"/>
                        </a:spcAft>
                      </a:pPr>
                      <a:r>
                        <a:rPr lang="fr-FR" sz="1050" dirty="0">
                          <a:effectLst/>
                        </a:rPr>
                        <a:t>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tc>
                  <a:txBody>
                    <a:bodyPr/>
                    <a:lstStyle/>
                    <a:p>
                      <a:pPr>
                        <a:spcBef>
                          <a:spcPts val="600"/>
                        </a:spcBef>
                        <a:spcAft>
                          <a:spcPts val="1200"/>
                        </a:spcAft>
                      </a:pPr>
                      <a:r>
                        <a:rPr lang="fr-FR" sz="1050" kern="1200" dirty="0">
                          <a:solidFill>
                            <a:schemeClr val="dk1"/>
                          </a:solidFill>
                          <a:effectLst/>
                          <a:latin typeface="+mn-lt"/>
                          <a:ea typeface="+mn-ea"/>
                          <a:cs typeface="+mn-cs"/>
                        </a:rPr>
                        <a:t>Digitalisation du pays, Utilisation technologiques</a:t>
                      </a:r>
                      <a:endParaRPr lang="en-LU" sz="1050" kern="1200" dirty="0">
                        <a:solidFill>
                          <a:schemeClr val="dk1"/>
                        </a:solidFill>
                        <a:effectLst/>
                        <a:latin typeface="+mn-lt"/>
                        <a:ea typeface="+mn-ea"/>
                        <a:cs typeface="+mn-cs"/>
                      </a:endParaRPr>
                    </a:p>
                    <a:p>
                      <a:pPr>
                        <a:spcBef>
                          <a:spcPts val="600"/>
                        </a:spcBef>
                        <a:spcAft>
                          <a:spcPts val="1200"/>
                        </a:spcAft>
                      </a:pPr>
                      <a:r>
                        <a:rPr lang="fr-FR" sz="1050" dirty="0">
                          <a:effectLst/>
                        </a:rPr>
                        <a:t>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extLst>
                  <a:ext uri="{0D108BD9-81ED-4DB2-BD59-A6C34878D82A}">
                    <a16:rowId xmlns:a16="http://schemas.microsoft.com/office/drawing/2014/main" val="2990717403"/>
                  </a:ext>
                </a:extLst>
              </a:tr>
              <a:tr h="381936">
                <a:tc>
                  <a:txBody>
                    <a:bodyPr/>
                    <a:lstStyle/>
                    <a:p>
                      <a:pPr>
                        <a:spcBef>
                          <a:spcPts val="600"/>
                        </a:spcBef>
                        <a:spcAft>
                          <a:spcPts val="1200"/>
                        </a:spcAft>
                      </a:pPr>
                      <a:r>
                        <a:rPr lang="en-US" sz="1050" dirty="0">
                          <a:effectLst/>
                        </a:rPr>
                        <a:t>The Global Competitiveness Report - (World Economic Forum 2019 &amp; 2020)</a:t>
                      </a:r>
                      <a:endParaRPr lang="en-LU" sz="105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Capacité d’innovation, Dynamisme d’entreprise</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tc>
                  <a:txBody>
                    <a:bodyPr/>
                    <a:lstStyle/>
                    <a:p>
                      <a:pPr>
                        <a:spcBef>
                          <a:spcPts val="600"/>
                        </a:spcBef>
                        <a:spcAft>
                          <a:spcPts val="1200"/>
                        </a:spcAft>
                      </a:pPr>
                      <a:r>
                        <a:rPr lang="fr-FR" sz="1050" dirty="0">
                          <a:effectLst/>
                        </a:rPr>
                        <a:t>Adoption d’ICT</a:t>
                      </a:r>
                      <a:endParaRPr lang="en-LU" sz="105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extLst>
                  <a:ext uri="{0D108BD9-81ED-4DB2-BD59-A6C34878D82A}">
                    <a16:rowId xmlns:a16="http://schemas.microsoft.com/office/drawing/2014/main" val="2518114557"/>
                  </a:ext>
                </a:extLst>
              </a:tr>
              <a:tr h="954839">
                <a:tc>
                  <a:txBody>
                    <a:bodyPr/>
                    <a:lstStyle/>
                    <a:p>
                      <a:pPr>
                        <a:spcBef>
                          <a:spcPts val="600"/>
                        </a:spcBef>
                        <a:spcAft>
                          <a:spcPts val="1200"/>
                        </a:spcAft>
                      </a:pPr>
                      <a:r>
                        <a:rPr lang="en-US" sz="1050" dirty="0">
                          <a:effectLst/>
                        </a:rPr>
                        <a:t>The Global Innovation Index - (Cornell, Insead, WIPO 2020)</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 Input » en innovation (éléments de l’économie nationale qui permettent le développement d’activités innovantes)</a:t>
                      </a:r>
                      <a:endParaRPr lang="en-LU" sz="1050" dirty="0">
                        <a:effectLst/>
                      </a:endParaRPr>
                    </a:p>
                    <a:p>
                      <a:pPr>
                        <a:spcBef>
                          <a:spcPts val="600"/>
                        </a:spcBef>
                        <a:spcAft>
                          <a:spcPts val="1200"/>
                        </a:spcAft>
                      </a:pPr>
                      <a:r>
                        <a:rPr lang="fr-FR" sz="1050" dirty="0">
                          <a:effectLst/>
                        </a:rPr>
                        <a:t>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tc>
                  <a:txBody>
                    <a:bodyPr/>
                    <a:lstStyle/>
                    <a:p>
                      <a:pPr>
                        <a:spcBef>
                          <a:spcPts val="600"/>
                        </a:spcBef>
                        <a:spcAft>
                          <a:spcPts val="1200"/>
                        </a:spcAft>
                      </a:pPr>
                      <a:r>
                        <a:rPr lang="fr-FR" sz="1050" dirty="0">
                          <a:effectLst/>
                        </a:rPr>
                        <a:t>« Outputs » en savoir et en technologie</a:t>
                      </a:r>
                      <a:endParaRPr lang="en-LU" sz="1050" dirty="0">
                        <a:effectLst/>
                      </a:endParaRPr>
                    </a:p>
                    <a:p>
                      <a:pPr>
                        <a:spcBef>
                          <a:spcPts val="600"/>
                        </a:spcBef>
                        <a:spcAft>
                          <a:spcPts val="1200"/>
                        </a:spcAft>
                      </a:pPr>
                      <a:r>
                        <a:rPr lang="fr-FR" sz="1050" dirty="0">
                          <a:effectLst/>
                        </a:rPr>
                        <a:t>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extLst>
                  <a:ext uri="{0D108BD9-81ED-4DB2-BD59-A6C34878D82A}">
                    <a16:rowId xmlns:a16="http://schemas.microsoft.com/office/drawing/2014/main" val="1298736700"/>
                  </a:ext>
                </a:extLst>
              </a:tr>
              <a:tr h="572903">
                <a:tc>
                  <a:txBody>
                    <a:bodyPr/>
                    <a:lstStyle/>
                    <a:p>
                      <a:pPr>
                        <a:spcBef>
                          <a:spcPts val="600"/>
                        </a:spcBef>
                        <a:spcAft>
                          <a:spcPts val="1200"/>
                        </a:spcAft>
                      </a:pPr>
                      <a:r>
                        <a:rPr lang="en-US" sz="1050" dirty="0">
                          <a:effectLst/>
                        </a:rPr>
                        <a:t>The Global Entrepreneurship Index - (Regional Innovation &amp; Entrepreneurship Research Center &amp; GEDI 2019)</a:t>
                      </a:r>
                      <a:endParaRPr lang="en-LU" sz="105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rgbClr val="00B0F0"/>
                    </a:solidFill>
                  </a:tcPr>
                </a:tc>
                <a:tc>
                  <a:txBody>
                    <a:bodyPr/>
                    <a:lstStyle/>
                    <a:p>
                      <a:pPr>
                        <a:spcBef>
                          <a:spcPts val="600"/>
                        </a:spcBef>
                        <a:spcAft>
                          <a:spcPts val="1200"/>
                        </a:spcAft>
                      </a:pPr>
                      <a:r>
                        <a:rPr lang="fr-FR" sz="1050" dirty="0">
                          <a:effectLst/>
                        </a:rPr>
                        <a:t>Compétences des start-ups</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tc>
                  <a:txBody>
                    <a:bodyPr/>
                    <a:lstStyle/>
                    <a:p>
                      <a:pPr>
                        <a:spcBef>
                          <a:spcPts val="600"/>
                        </a:spcBef>
                        <a:spcAft>
                          <a:spcPts val="1200"/>
                        </a:spcAft>
                      </a:pPr>
                      <a:r>
                        <a:rPr lang="fr-FR" sz="1050" dirty="0">
                          <a:effectLst/>
                        </a:rPr>
                        <a:t>Absorption technologique </a:t>
                      </a:r>
                      <a:endParaRPr lang="en-LU" sz="1050" dirty="0">
                        <a:effectLst/>
                      </a:endParaRPr>
                    </a:p>
                    <a:p>
                      <a:pPr>
                        <a:spcBef>
                          <a:spcPts val="600"/>
                        </a:spcBef>
                        <a:spcAft>
                          <a:spcPts val="1200"/>
                        </a:spcAft>
                      </a:pPr>
                      <a:r>
                        <a:rPr lang="fr-FR" sz="1050" dirty="0">
                          <a:effectLst/>
                        </a:rPr>
                        <a:t> </a:t>
                      </a:r>
                      <a:endParaRPr lang="en-LU" sz="1050" dirty="0">
                        <a:solidFill>
                          <a:srgbClr val="262626"/>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4945" marR="64945" marT="36000" marB="36000">
                    <a:solidFill>
                      <a:schemeClr val="bg1">
                        <a:lumMod val="85000"/>
                      </a:schemeClr>
                    </a:solidFill>
                  </a:tcPr>
                </a:tc>
                <a:extLst>
                  <a:ext uri="{0D108BD9-81ED-4DB2-BD59-A6C34878D82A}">
                    <a16:rowId xmlns:a16="http://schemas.microsoft.com/office/drawing/2014/main" val="3836870130"/>
                  </a:ext>
                </a:extLst>
              </a:tr>
            </a:tbl>
          </a:graphicData>
        </a:graphic>
      </p:graphicFrame>
      <p:sp>
        <p:nvSpPr>
          <p:cNvPr id="4" name="Rectangle 3">
            <a:extLst>
              <a:ext uri="{FF2B5EF4-FFF2-40B4-BE49-F238E27FC236}">
                <a16:creationId xmlns:a16="http://schemas.microsoft.com/office/drawing/2014/main" id="{57D1B35B-ACBE-E387-BA5E-BC594514DF7C}"/>
              </a:ext>
            </a:extLst>
          </p:cNvPr>
          <p:cNvSpPr/>
          <p:nvPr/>
        </p:nvSpPr>
        <p:spPr>
          <a:xfrm>
            <a:off x="684616" y="2094775"/>
            <a:ext cx="2895492" cy="1985159"/>
          </a:xfrm>
          <a:prstGeom prst="rect">
            <a:avLst/>
          </a:prstGeom>
        </p:spPr>
        <p:txBody>
          <a:bodyPr wrap="square">
            <a:spAutoFit/>
          </a:bodyPr>
          <a:lstStyle/>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Cinq classements issus de la Mission 1.1 présentent dans leurs modèles au moins un indice en lien avec l’entrepreneuriat, et un indice en lien avec le digital. </a:t>
            </a:r>
          </a:p>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De manière indirecte, les scores issus de ces classements créent une relation entre les différents organismes de ces écosystèmes.</a:t>
            </a:r>
          </a:p>
        </p:txBody>
      </p:sp>
      <p:pic>
        <p:nvPicPr>
          <p:cNvPr id="8" name="Graphic 7" descr="Connected with solid fill">
            <a:extLst>
              <a:ext uri="{FF2B5EF4-FFF2-40B4-BE49-F238E27FC236}">
                <a16:creationId xmlns:a16="http://schemas.microsoft.com/office/drawing/2014/main" id="{26C24647-8ADF-54E5-321F-DC9E298766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9175" y="791389"/>
            <a:ext cx="508209" cy="508209"/>
          </a:xfrm>
          <a:prstGeom prst="rect">
            <a:avLst/>
          </a:prstGeom>
        </p:spPr>
      </p:pic>
      <p:sp>
        <p:nvSpPr>
          <p:cNvPr id="10" name="Title 1">
            <a:extLst>
              <a:ext uri="{FF2B5EF4-FFF2-40B4-BE49-F238E27FC236}">
                <a16:creationId xmlns:a16="http://schemas.microsoft.com/office/drawing/2014/main" id="{40923155-D86F-8585-825E-97C76C8E4F9A}"/>
              </a:ext>
            </a:extLst>
          </p:cNvPr>
          <p:cNvSpPr txBox="1">
            <a:spLocks/>
          </p:cNvSpPr>
          <p:nvPr/>
        </p:nvSpPr>
        <p:spPr>
          <a:xfrm>
            <a:off x="684616" y="1486354"/>
            <a:ext cx="10515600" cy="433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rgbClr val="00B0F0"/>
                </a:solidFill>
                <a:latin typeface="Univers Condensed Light" panose="020B0306020202040204" pitchFamily="34" charset="0"/>
                <a:ea typeface="+mj-ea"/>
                <a:cs typeface="+mj-cs"/>
              </a:defRPr>
            </a:lvl1pPr>
          </a:lstStyle>
          <a:p>
            <a:pPr>
              <a:spcBef>
                <a:spcPts val="600"/>
              </a:spcBef>
              <a:spcAft>
                <a:spcPts val="200"/>
              </a:spcAft>
            </a:pPr>
            <a:r>
              <a:rPr lang="fr-FR" sz="2400" b="1" dirty="0">
                <a:solidFill>
                  <a:srgbClr val="00B0F1"/>
                </a:solidFill>
                <a:ea typeface="MS Mincho" panose="02020609040205080304" pitchFamily="49" charset="-128"/>
                <a:cs typeface="Times New Roman" panose="02020603050405020304" pitchFamily="18" charset="0"/>
              </a:rPr>
              <a:t>Spotlight classements</a:t>
            </a:r>
          </a:p>
        </p:txBody>
      </p:sp>
    </p:spTree>
    <p:extLst>
      <p:ext uri="{BB962C8B-B14F-4D97-AF65-F5344CB8AC3E}">
        <p14:creationId xmlns:p14="http://schemas.microsoft.com/office/powerpoint/2010/main" val="214703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ED13-0750-2C4B-F331-967697E11BE7}"/>
              </a:ext>
            </a:extLst>
          </p:cNvPr>
          <p:cNvSpPr>
            <a:spLocks noGrp="1"/>
          </p:cNvSpPr>
          <p:nvPr>
            <p:ph type="title"/>
          </p:nvPr>
        </p:nvSpPr>
        <p:spPr>
          <a:xfrm>
            <a:off x="684616" y="517830"/>
            <a:ext cx="10515600" cy="433017"/>
          </a:xfrm>
        </p:spPr>
        <p:txBody>
          <a:bodyPr/>
          <a:lstStyle/>
          <a:p>
            <a:r>
              <a:rPr lang="fr-FR" sz="2400" b="1" dirty="0"/>
              <a:t>Observations des thématiques présentes dans les classements internationaux</a:t>
            </a:r>
            <a:endParaRPr lang="fr-FR" sz="2400" dirty="0"/>
          </a:p>
        </p:txBody>
      </p:sp>
      <p:sp>
        <p:nvSpPr>
          <p:cNvPr id="5" name="Rectangle 4">
            <a:extLst>
              <a:ext uri="{FF2B5EF4-FFF2-40B4-BE49-F238E27FC236}">
                <a16:creationId xmlns:a16="http://schemas.microsoft.com/office/drawing/2014/main" id="{6F0497AC-CCF8-553D-A989-2C142CFD1C30}"/>
              </a:ext>
            </a:extLst>
          </p:cNvPr>
          <p:cNvSpPr/>
          <p:nvPr/>
        </p:nvSpPr>
        <p:spPr>
          <a:xfrm>
            <a:off x="684616" y="1532965"/>
            <a:ext cx="4704965" cy="4278094"/>
          </a:xfrm>
          <a:prstGeom prst="rect">
            <a:avLst/>
          </a:prstGeom>
        </p:spPr>
        <p:txBody>
          <a:bodyPr wrap="square" numCol="1" spcCol="360000">
            <a:spAutoFit/>
          </a:bodyPr>
          <a:lstStyle/>
          <a:p>
            <a:pPr>
              <a:spcBef>
                <a:spcPts val="600"/>
              </a:spcBef>
              <a:spcAft>
                <a:spcPts val="600"/>
              </a:spcAft>
            </a:pPr>
            <a:r>
              <a:rPr lang="fr-FR" sz="1600" b="1" dirty="0">
                <a:solidFill>
                  <a:srgbClr val="00B0F0"/>
                </a:solidFill>
              </a:rPr>
              <a:t>Les classements présentant un lien direct :</a:t>
            </a:r>
          </a:p>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Le Digital Platform Economy Index se focalise sur les entrepreneurs digitaux et les plateformes digitales. Il met l’accent sur l’infrastructure digitale du pays en lui-même au travers des accès et droits digitaux, tout en mêlant l’utilisation technologique du pays, avec les évènements d’écosystèmes qui permettent la collaboration et le financement.</a:t>
            </a:r>
          </a:p>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Le European Index of Digital </a:t>
            </a:r>
            <a:r>
              <a:rPr lang="fr-FR" sz="1200" dirty="0" err="1">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Entrepreneurship</a:t>
            </a: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 </a:t>
            </a:r>
            <a:r>
              <a:rPr lang="fr-FR" sz="1200" dirty="0" err="1">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Systems</a:t>
            </a: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 quant à lui, offre une perspective poussée en termes de besoins à la fois physiques et digitaux à chaque niveau d’évolution d’une entreprise. Avec une perspective axée vers les « digital entrepreneurs » par nature, cette étude détaille des éléments peut-être moins traditionnels qui permettent le développement d’entreprises.</a:t>
            </a:r>
          </a:p>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Ces deux études offrent des scores nationaux qui lient l’entrepreneuriat et le digital directement de manière assez novatrice. Il restera à voir comment ces modèles de scoring et les indices utilisés évolueront dans le temps, et si de nouvelles études académiques permettront de justifier ces liens.</a:t>
            </a:r>
          </a:p>
        </p:txBody>
      </p:sp>
      <p:sp>
        <p:nvSpPr>
          <p:cNvPr id="6" name="Rounded Rectangle 5">
            <a:extLst>
              <a:ext uri="{FF2B5EF4-FFF2-40B4-BE49-F238E27FC236}">
                <a16:creationId xmlns:a16="http://schemas.microsoft.com/office/drawing/2014/main" id="{19556086-786A-1707-9824-AB6CFD5B9CA5}"/>
              </a:ext>
            </a:extLst>
          </p:cNvPr>
          <p:cNvSpPr/>
          <p:nvPr/>
        </p:nvSpPr>
        <p:spPr>
          <a:xfrm>
            <a:off x="5981747" y="3532088"/>
            <a:ext cx="5094514" cy="2375065"/>
          </a:xfrm>
          <a:prstGeom prst="roundRect">
            <a:avLst>
              <a:gd name="adj" fmla="val 85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600" b="1" dirty="0">
                <a:solidFill>
                  <a:schemeClr val="bg1"/>
                </a:solidFill>
              </a:rPr>
              <a:t>Observations générales</a:t>
            </a:r>
          </a:p>
          <a:p>
            <a:r>
              <a:rPr lang="fr-FR" sz="1200" dirty="0"/>
              <a:t>Le lien entre les thématiques entrepreneuriales et digitales semble prendre de l’ampleur au niveau des classements internationaux. La manière dont ce lien est articulé dépend cependant de la thématique centrale explorée par les auteurs au travers du classement. </a:t>
            </a:r>
          </a:p>
          <a:p>
            <a:endParaRPr lang="fr-FR" sz="1200" dirty="0"/>
          </a:p>
          <a:p>
            <a:r>
              <a:rPr lang="fr-FR" sz="1200" dirty="0"/>
              <a:t>Il semble également que les indices utilisés, notamment sur le volet digital, sont relativement nouveaux et ont le potentiel d’évoluer rapidement. </a:t>
            </a:r>
          </a:p>
        </p:txBody>
      </p:sp>
      <p:sp>
        <p:nvSpPr>
          <p:cNvPr id="7" name="Rectangle 6">
            <a:extLst>
              <a:ext uri="{FF2B5EF4-FFF2-40B4-BE49-F238E27FC236}">
                <a16:creationId xmlns:a16="http://schemas.microsoft.com/office/drawing/2014/main" id="{C2F4CCC8-266C-54AB-FEA5-3F34E73FB956}"/>
              </a:ext>
            </a:extLst>
          </p:cNvPr>
          <p:cNvSpPr/>
          <p:nvPr/>
        </p:nvSpPr>
        <p:spPr>
          <a:xfrm>
            <a:off x="5942416" y="1532965"/>
            <a:ext cx="4952892" cy="1785104"/>
          </a:xfrm>
          <a:prstGeom prst="rect">
            <a:avLst/>
          </a:prstGeom>
        </p:spPr>
        <p:txBody>
          <a:bodyPr wrap="square" numCol="1" spcCol="360000">
            <a:spAutoFit/>
          </a:bodyPr>
          <a:lstStyle/>
          <a:p>
            <a:pPr>
              <a:spcBef>
                <a:spcPts val="600"/>
              </a:spcBef>
              <a:spcAft>
                <a:spcPts val="600"/>
              </a:spcAft>
            </a:pPr>
            <a:r>
              <a:rPr lang="fr-FR" sz="1600" b="1" dirty="0">
                <a:solidFill>
                  <a:srgbClr val="00B0F0"/>
                </a:solidFill>
              </a:rPr>
              <a:t>Les classements présentant un lien indirect :</a:t>
            </a:r>
          </a:p>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Dans les classements présentant des liens indirects entre les deux thématiques, on observe une tendance générale vers la capacité d’innovation des entrepreneurs d’un côté, et l’absorption technologique et niveaux de digitalisation de l’autre. Ces indices sembleraient donc indiquer qu’en développant ces deux éléments en parallèle, un pays peut atteindre un plus haut score en innovation, compétitivité, entrepreneuriat et digitalisation nationale.</a:t>
            </a:r>
          </a:p>
        </p:txBody>
      </p:sp>
    </p:spTree>
    <p:extLst>
      <p:ext uri="{BB962C8B-B14F-4D97-AF65-F5344CB8AC3E}">
        <p14:creationId xmlns:p14="http://schemas.microsoft.com/office/powerpoint/2010/main" val="15001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sp>
        <p:nvSpPr>
          <p:cNvPr id="10" name="Title 1">
            <a:extLst>
              <a:ext uri="{FF2B5EF4-FFF2-40B4-BE49-F238E27FC236}">
                <a16:creationId xmlns:a16="http://schemas.microsoft.com/office/drawing/2014/main" id="{4FB5CBEF-4521-6C2C-EFF7-769B7E8B1265}"/>
              </a:ext>
            </a:extLst>
          </p:cNvPr>
          <p:cNvSpPr>
            <a:spLocks noGrp="1"/>
          </p:cNvSpPr>
          <p:nvPr>
            <p:ph type="title"/>
          </p:nvPr>
        </p:nvSpPr>
        <p:spPr>
          <a:xfrm>
            <a:off x="684616" y="474669"/>
            <a:ext cx="10515600" cy="433017"/>
          </a:xfrm>
        </p:spPr>
        <p:txBody>
          <a:bodyPr/>
          <a:lstStyle/>
          <a:p>
            <a:r>
              <a:rPr lang="fr-FR" dirty="0"/>
              <a:t>Les indices de classement et les écosystèmes</a:t>
            </a:r>
          </a:p>
        </p:txBody>
      </p:sp>
      <p:cxnSp>
        <p:nvCxnSpPr>
          <p:cNvPr id="13" name="Straight Connector 12">
            <a:extLst>
              <a:ext uri="{FF2B5EF4-FFF2-40B4-BE49-F238E27FC236}">
                <a16:creationId xmlns:a16="http://schemas.microsoft.com/office/drawing/2014/main" id="{584BE716-CDBA-F730-0E35-5CC9E2C847FF}"/>
              </a:ext>
            </a:extLst>
          </p:cNvPr>
          <p:cNvCxnSpPr>
            <a:cxnSpLocks/>
            <a:endCxn id="12" idx="1"/>
          </p:cNvCxnSpPr>
          <p:nvPr/>
        </p:nvCxnSpPr>
        <p:spPr>
          <a:xfrm flipV="1">
            <a:off x="323157" y="4270402"/>
            <a:ext cx="731226" cy="6630"/>
          </a:xfrm>
          <a:prstGeom prst="line">
            <a:avLst/>
          </a:prstGeom>
          <a:ln w="19050">
            <a:solidFill>
              <a:srgbClr val="4D91F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9A121B3-36D2-A909-FB47-9229C0070299}"/>
              </a:ext>
            </a:extLst>
          </p:cNvPr>
          <p:cNvGrpSpPr/>
          <p:nvPr/>
        </p:nvGrpSpPr>
        <p:grpSpPr>
          <a:xfrm>
            <a:off x="487112" y="1817720"/>
            <a:ext cx="4556232" cy="3955198"/>
            <a:chOff x="487111" y="1600744"/>
            <a:chExt cx="5409527" cy="2915848"/>
          </a:xfrm>
        </p:grpSpPr>
        <p:sp>
          <p:nvSpPr>
            <p:cNvPr id="9" name="Rounded Rectangle 8">
              <a:extLst>
                <a:ext uri="{FF2B5EF4-FFF2-40B4-BE49-F238E27FC236}">
                  <a16:creationId xmlns:a16="http://schemas.microsoft.com/office/drawing/2014/main" id="{E61E7C78-1123-1549-8EE0-D820DC224E0A}"/>
                </a:ext>
              </a:extLst>
            </p:cNvPr>
            <p:cNvSpPr/>
            <p:nvPr/>
          </p:nvSpPr>
          <p:spPr>
            <a:xfrm>
              <a:off x="487111" y="1600744"/>
              <a:ext cx="5409527" cy="8256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C33F747E-A012-6B12-545B-256A05D627DD}"/>
                </a:ext>
              </a:extLst>
            </p:cNvPr>
            <p:cNvSpPr/>
            <p:nvPr/>
          </p:nvSpPr>
          <p:spPr>
            <a:xfrm>
              <a:off x="1279786" y="2565263"/>
              <a:ext cx="4102903" cy="1951329"/>
            </a:xfrm>
            <a:prstGeom prst="rect">
              <a:avLst/>
            </a:prstGeom>
          </p:spPr>
          <p:txBody>
            <a:bodyPr wrap="square">
              <a:spAutoFit/>
            </a:bodyPr>
            <a:lstStyle/>
            <a:p>
              <a:r>
                <a:rPr lang="fr-FR" sz="1200" dirty="0"/>
                <a:t>« Si un pays développe son</a:t>
              </a:r>
              <a:r>
                <a:rPr lang="fr-FR" sz="1200" dirty="0">
                  <a:solidFill>
                    <a:srgbClr val="2CC4B5"/>
                  </a:solidFill>
                </a:rPr>
                <a:t> </a:t>
              </a:r>
              <a:r>
                <a:rPr lang="fr-FR" sz="1200" b="1" dirty="0">
                  <a:solidFill>
                    <a:srgbClr val="00B0F1"/>
                  </a:solidFill>
                </a:rPr>
                <a:t>écosystème digitale, rien ne garantit qu'il sera exploité</a:t>
              </a:r>
              <a:r>
                <a:rPr lang="fr-FR" sz="1200" b="1" dirty="0">
                  <a:solidFill>
                    <a:srgbClr val="2CC4B5"/>
                  </a:solidFill>
                </a:rPr>
                <a:t> </a:t>
              </a:r>
              <a:r>
                <a:rPr lang="fr-FR" sz="1200" dirty="0"/>
                <a:t>par des entreprises existantes (…) </a:t>
              </a:r>
            </a:p>
            <a:p>
              <a:endParaRPr lang="fr-FR" sz="1200" dirty="0"/>
            </a:p>
            <a:p>
              <a:r>
                <a:rPr lang="fr-FR" sz="1200" b="1" dirty="0">
                  <a:solidFill>
                    <a:srgbClr val="00B0F1"/>
                  </a:solidFill>
                </a:rPr>
                <a:t>L'adoption des nouvelles technologies </a:t>
              </a:r>
              <a:r>
                <a:rPr lang="fr-FR" sz="1200" dirty="0"/>
                <a:t>par les startups grâce à un </a:t>
              </a:r>
              <a:r>
                <a:rPr lang="fr-FR" sz="1200" b="1" dirty="0">
                  <a:solidFill>
                    <a:srgbClr val="00B0F1"/>
                  </a:solidFill>
                </a:rPr>
                <a:t>écosystème entrepreneurial </a:t>
              </a:r>
              <a:r>
                <a:rPr lang="fr-FR" sz="1200" dirty="0"/>
                <a:t>est également incertaine (…) </a:t>
              </a:r>
            </a:p>
            <a:p>
              <a:endParaRPr lang="fr-FR" sz="1200" dirty="0"/>
            </a:p>
            <a:p>
              <a:r>
                <a:rPr lang="fr-FR" sz="1200" dirty="0"/>
                <a:t>Pour que </a:t>
              </a:r>
              <a:r>
                <a:rPr lang="fr-FR" sz="1200" b="1" dirty="0">
                  <a:solidFill>
                    <a:srgbClr val="00B0F1"/>
                  </a:solidFill>
                </a:rPr>
                <a:t>la technologie soit introduite avec succès, l'écosystème digital </a:t>
              </a:r>
              <a:r>
                <a:rPr lang="fr-FR" sz="1200" dirty="0"/>
                <a:t>et </a:t>
              </a:r>
              <a:r>
                <a:rPr lang="fr-FR" sz="1200" b="1" dirty="0">
                  <a:solidFill>
                    <a:srgbClr val="00B0F1"/>
                  </a:solidFill>
                </a:rPr>
                <a:t>l'écosystème entrepreneurial doivent être développés simultanément</a:t>
              </a:r>
              <a:r>
                <a:rPr lang="fr-FR" sz="1200" dirty="0"/>
                <a:t>. »</a:t>
              </a:r>
              <a:endParaRPr lang="fr-FR" sz="1200" dirty="0">
                <a:latin typeface="Univers" panose="020B0503020202020204" pitchFamily="34" charset="0"/>
                <a:ea typeface="MS Mincho" panose="02020609040205080304" pitchFamily="49" charset="-128"/>
                <a:cs typeface="Times New Roman" panose="02020603050405020304" pitchFamily="18" charset="0"/>
              </a:endParaRPr>
            </a:p>
            <a:p>
              <a:pPr>
                <a:spcBef>
                  <a:spcPts val="1200"/>
                </a:spcBef>
                <a:spcAft>
                  <a:spcPts val="1200"/>
                </a:spcAft>
              </a:pPr>
              <a:endParaRPr lang="fr-FR" sz="1200" dirty="0">
                <a:latin typeface="Univers" panose="020B0503020202020204" pitchFamily="34" charset="0"/>
                <a:ea typeface="MS Mincho" panose="02020609040205080304" pitchFamily="49" charset="-128"/>
                <a:cs typeface="Times New Roman" panose="02020603050405020304" pitchFamily="18" charset="0"/>
              </a:endParaRPr>
            </a:p>
          </p:txBody>
        </p:sp>
        <p:sp>
          <p:nvSpPr>
            <p:cNvPr id="12" name="Left Bracket 11">
              <a:extLst>
                <a:ext uri="{FF2B5EF4-FFF2-40B4-BE49-F238E27FC236}">
                  <a16:creationId xmlns:a16="http://schemas.microsoft.com/office/drawing/2014/main" id="{59AA8FE3-674D-10F7-8C6C-1869F13A77DC}"/>
                </a:ext>
              </a:extLst>
            </p:cNvPr>
            <p:cNvSpPr/>
            <p:nvPr/>
          </p:nvSpPr>
          <p:spPr>
            <a:xfrm>
              <a:off x="1160621" y="2494911"/>
              <a:ext cx="111813" cy="1827996"/>
            </a:xfrm>
            <a:prstGeom prst="leftBracket">
              <a:avLst/>
            </a:prstGeom>
            <a:ln w="22225">
              <a:solidFill>
                <a:srgbClr val="4D91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4D12DC95-8648-4F1E-13F9-A043105E1B6C}"/>
                </a:ext>
              </a:extLst>
            </p:cNvPr>
            <p:cNvSpPr/>
            <p:nvPr/>
          </p:nvSpPr>
          <p:spPr>
            <a:xfrm>
              <a:off x="684616" y="1652002"/>
              <a:ext cx="5161934" cy="707886"/>
            </a:xfrm>
            <a:prstGeom prst="rect">
              <a:avLst/>
            </a:prstGeom>
          </p:spPr>
          <p:txBody>
            <a:bodyPr wrap="square">
              <a:spAutoFit/>
            </a:bodyPr>
            <a:lstStyle/>
            <a:p>
              <a:pPr>
                <a:spcAft>
                  <a:spcPts val="600"/>
                </a:spcAft>
              </a:pPr>
              <a:r>
                <a:rPr lang="fr-FR" sz="1600" b="1" dirty="0">
                  <a:solidFill>
                    <a:schemeClr val="bg1"/>
                  </a:solidFill>
                </a:rPr>
                <a:t>Problématique d’écosystèmes (rappel) :</a:t>
              </a:r>
            </a:p>
            <a:p>
              <a:r>
                <a:rPr lang="fr-FR" sz="1200" dirty="0">
                  <a:solidFill>
                    <a:schemeClr val="bg1"/>
                  </a:solidFill>
                  <a:latin typeface="Univers" panose="020B0503020202020204" pitchFamily="34" charset="0"/>
                  <a:ea typeface="MS Mincho" panose="02020609040205080304" pitchFamily="49" charset="-128"/>
                  <a:cs typeface="Times New Roman" panose="02020603050405020304" pitchFamily="18" charset="0"/>
                </a:rPr>
                <a:t>Le besoin de cette étude découle principalement d’une problématique relevée par le Digital Platform Economy Index (2020) </a:t>
              </a:r>
            </a:p>
          </p:txBody>
        </p:sp>
      </p:grpSp>
      <p:sp>
        <p:nvSpPr>
          <p:cNvPr id="15" name="Rounded Rectangle 14">
            <a:extLst>
              <a:ext uri="{FF2B5EF4-FFF2-40B4-BE49-F238E27FC236}">
                <a16:creationId xmlns:a16="http://schemas.microsoft.com/office/drawing/2014/main" id="{DDD30A07-C37D-E20C-C572-D863D263467C}"/>
              </a:ext>
            </a:extLst>
          </p:cNvPr>
          <p:cNvSpPr/>
          <p:nvPr/>
        </p:nvSpPr>
        <p:spPr>
          <a:xfrm>
            <a:off x="6208523" y="1817720"/>
            <a:ext cx="4991693" cy="3790837"/>
          </a:xfrm>
          <a:prstGeom prst="roundRect">
            <a:avLst>
              <a:gd name="adj" fmla="val 400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600" b="1" dirty="0">
                <a:solidFill>
                  <a:schemeClr val="bg1"/>
                </a:solidFill>
              </a:rPr>
              <a:t>Vue holistique des écosystèmes</a:t>
            </a:r>
          </a:p>
          <a:p>
            <a:endParaRPr lang="fr-FR" sz="1200" dirty="0"/>
          </a:p>
          <a:p>
            <a:r>
              <a:rPr lang="fr-FR" sz="1200" dirty="0"/>
              <a:t>Les thématiques présentées dans les classements se matérialisent au niveau des écosystèmes présents dans le contexte national.</a:t>
            </a:r>
          </a:p>
          <a:p>
            <a:endParaRPr lang="fr-FR" sz="1200" dirty="0"/>
          </a:p>
          <a:p>
            <a:r>
              <a:rPr lang="fr-FR" sz="1200" dirty="0"/>
              <a:t>Pour le Luxembourg, les objectifs de développement centraux qui ont émergé suite aux travaux entre l’Uni.lu et la Chambre de Commerce sont :</a:t>
            </a:r>
          </a:p>
          <a:p>
            <a:endParaRPr lang="fr-FR" sz="1200" dirty="0"/>
          </a:p>
          <a:p>
            <a:pPr marL="171450" indent="-171450">
              <a:buFontTx/>
              <a:buChar char="-"/>
            </a:pPr>
            <a:r>
              <a:rPr lang="fr-FR" sz="1200" dirty="0"/>
              <a:t>Comment promouvoir la digitalisation auprès des entrepreneurs ?</a:t>
            </a:r>
          </a:p>
          <a:p>
            <a:pPr marL="171450" indent="-171450">
              <a:buFontTx/>
              <a:buChar char="-"/>
            </a:pPr>
            <a:r>
              <a:rPr lang="fr-FR" sz="1200" dirty="0"/>
              <a:t>Comment refléter les efforts du pays dans les classements internationaux ?</a:t>
            </a:r>
          </a:p>
          <a:p>
            <a:endParaRPr lang="fr-FR" sz="1200" dirty="0"/>
          </a:p>
          <a:p>
            <a:r>
              <a:rPr lang="fr-FR" sz="1200" dirty="0"/>
              <a:t>Il convient donc d’accorder un intérêt particulier à la compréhension de l’écosystème d’entrepreneuriat et l’écosystème digital dans le but d’explorer les interactions possibles entre eux. </a:t>
            </a:r>
          </a:p>
          <a:p>
            <a:r>
              <a:rPr lang="fr-FR" sz="1200" dirty="0"/>
              <a:t> </a:t>
            </a:r>
          </a:p>
        </p:txBody>
      </p:sp>
      <p:cxnSp>
        <p:nvCxnSpPr>
          <p:cNvPr id="17" name="Straight Connector 16">
            <a:extLst>
              <a:ext uri="{FF2B5EF4-FFF2-40B4-BE49-F238E27FC236}">
                <a16:creationId xmlns:a16="http://schemas.microsoft.com/office/drawing/2014/main" id="{EC8A7FAB-66E6-BC53-0E42-CE9516D7AFBD}"/>
              </a:ext>
            </a:extLst>
          </p:cNvPr>
          <p:cNvCxnSpPr>
            <a:cxnSpLocks/>
          </p:cNvCxnSpPr>
          <p:nvPr/>
        </p:nvCxnSpPr>
        <p:spPr>
          <a:xfrm>
            <a:off x="5001157" y="2348773"/>
            <a:ext cx="1207365" cy="0"/>
          </a:xfrm>
          <a:prstGeom prst="line">
            <a:avLst/>
          </a:prstGeom>
          <a:ln w="19050">
            <a:solidFill>
              <a:srgbClr val="4D91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5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600"/>
              </a:spcBef>
              <a:spcAft>
                <a:spcPts val="200"/>
              </a:spcAft>
            </a:pPr>
            <a:r>
              <a:rPr lang="fr-FR" b="1" dirty="0">
                <a:solidFill>
                  <a:srgbClr val="00B0F1"/>
                </a:solidFill>
              </a:rPr>
              <a:t>Ecosystème d’Entrepreneuriat (1/3)</a:t>
            </a:r>
            <a:endParaRPr lang="fr-FR" b="1" dirty="0">
              <a:solidFill>
                <a:srgbClr val="00B0F1"/>
              </a:solidFill>
              <a:ea typeface="MS Mincho" panose="02020609040205080304"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sp>
        <p:nvSpPr>
          <p:cNvPr id="16" name="Freeform 15">
            <a:extLst>
              <a:ext uri="{FF2B5EF4-FFF2-40B4-BE49-F238E27FC236}">
                <a16:creationId xmlns:a16="http://schemas.microsoft.com/office/drawing/2014/main" id="{16B1DE25-394A-F807-CC30-F0D5435E3CDD}"/>
              </a:ext>
            </a:extLst>
          </p:cNvPr>
          <p:cNvSpPr/>
          <p:nvPr/>
        </p:nvSpPr>
        <p:spPr>
          <a:xfrm>
            <a:off x="684616" y="1162131"/>
            <a:ext cx="4097216" cy="4994032"/>
          </a:xfrm>
          <a:custGeom>
            <a:avLst/>
            <a:gdLst>
              <a:gd name="connsiteX0" fmla="*/ 2497016 w 4097216"/>
              <a:gd name="connsiteY0" fmla="*/ 0 h 4994032"/>
              <a:gd name="connsiteX1" fmla="*/ 4085350 w 4097216"/>
              <a:gd name="connsiteY1" fmla="*/ 570197 h 4994032"/>
              <a:gd name="connsiteX2" fmla="*/ 4097216 w 4097216"/>
              <a:gd name="connsiteY2" fmla="*/ 580982 h 4994032"/>
              <a:gd name="connsiteX3" fmla="*/ 4097216 w 4097216"/>
              <a:gd name="connsiteY3" fmla="*/ 4413051 h 4994032"/>
              <a:gd name="connsiteX4" fmla="*/ 4085350 w 4097216"/>
              <a:gd name="connsiteY4" fmla="*/ 4423835 h 4994032"/>
              <a:gd name="connsiteX5" fmla="*/ 2497016 w 4097216"/>
              <a:gd name="connsiteY5" fmla="*/ 4994032 h 4994032"/>
              <a:gd name="connsiteX6" fmla="*/ 0 w 4097216"/>
              <a:gd name="connsiteY6" fmla="*/ 2497016 h 4994032"/>
              <a:gd name="connsiteX7" fmla="*/ 2497016 w 4097216"/>
              <a:gd name="connsiteY7" fmla="*/ 0 h 499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7216" h="4994032">
                <a:moveTo>
                  <a:pt x="2497016" y="0"/>
                </a:moveTo>
                <a:cubicBezTo>
                  <a:pt x="3100356" y="0"/>
                  <a:pt x="3653719" y="213983"/>
                  <a:pt x="4085350" y="570197"/>
                </a:cubicBezTo>
                <a:lnTo>
                  <a:pt x="4097216" y="580982"/>
                </a:lnTo>
                <a:lnTo>
                  <a:pt x="4097216" y="4413051"/>
                </a:lnTo>
                <a:lnTo>
                  <a:pt x="4085350" y="4423835"/>
                </a:lnTo>
                <a:cubicBezTo>
                  <a:pt x="3653719" y="4780049"/>
                  <a:pt x="3100356" y="4994032"/>
                  <a:pt x="2497016" y="4994032"/>
                </a:cubicBezTo>
                <a:cubicBezTo>
                  <a:pt x="1117952" y="4994032"/>
                  <a:pt x="0" y="3876080"/>
                  <a:pt x="0" y="2497016"/>
                </a:cubicBezTo>
                <a:cubicBezTo>
                  <a:pt x="0" y="1117952"/>
                  <a:pt x="1117952" y="0"/>
                  <a:pt x="2497016" y="0"/>
                </a:cubicBezTo>
                <a:close/>
              </a:path>
            </a:pathLst>
          </a:cu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20" name="TextBox 19">
            <a:extLst>
              <a:ext uri="{FF2B5EF4-FFF2-40B4-BE49-F238E27FC236}">
                <a16:creationId xmlns:a16="http://schemas.microsoft.com/office/drawing/2014/main" id="{93334A93-ABEC-EECE-7D8D-BBF50630124F}"/>
              </a:ext>
            </a:extLst>
          </p:cNvPr>
          <p:cNvSpPr txBox="1"/>
          <p:nvPr/>
        </p:nvSpPr>
        <p:spPr>
          <a:xfrm>
            <a:off x="1630666" y="2166983"/>
            <a:ext cx="972660" cy="267556"/>
          </a:xfrm>
          <a:prstGeom prst="round2DiagRect">
            <a:avLst/>
          </a:prstGeom>
          <a:solidFill>
            <a:srgbClr val="00B0F0"/>
          </a:solidFill>
        </p:spPr>
        <p:txBody>
          <a:bodyPr wrap="square" rtlCol="0">
            <a:noAutofit/>
          </a:bodyPr>
          <a:lstStyle/>
          <a:p>
            <a:pPr algn="ctr"/>
            <a:r>
              <a:rPr lang="fr-FR" sz="1050" dirty="0">
                <a:solidFill>
                  <a:schemeClr val="bg1"/>
                </a:solidFill>
              </a:rPr>
              <a:t>Incubateurs</a:t>
            </a:r>
          </a:p>
        </p:txBody>
      </p:sp>
      <p:sp>
        <p:nvSpPr>
          <p:cNvPr id="21" name="TextBox 20">
            <a:extLst>
              <a:ext uri="{FF2B5EF4-FFF2-40B4-BE49-F238E27FC236}">
                <a16:creationId xmlns:a16="http://schemas.microsoft.com/office/drawing/2014/main" id="{A9412B72-33EF-6475-086A-F95E4A7A1A70}"/>
              </a:ext>
            </a:extLst>
          </p:cNvPr>
          <p:cNvSpPr txBox="1"/>
          <p:nvPr/>
        </p:nvSpPr>
        <p:spPr>
          <a:xfrm>
            <a:off x="1234389" y="2742057"/>
            <a:ext cx="1156665" cy="267556"/>
          </a:xfrm>
          <a:prstGeom prst="round2DiagRect">
            <a:avLst/>
          </a:prstGeom>
          <a:solidFill>
            <a:srgbClr val="00B0F0"/>
          </a:solidFill>
        </p:spPr>
        <p:txBody>
          <a:bodyPr wrap="square" rtlCol="0">
            <a:noAutofit/>
          </a:bodyPr>
          <a:lstStyle/>
          <a:p>
            <a:pPr algn="ctr"/>
            <a:r>
              <a:rPr lang="fr-FR" sz="1050" dirty="0">
                <a:solidFill>
                  <a:schemeClr val="bg1"/>
                </a:solidFill>
              </a:rPr>
              <a:t>Accélérateurs</a:t>
            </a:r>
          </a:p>
        </p:txBody>
      </p:sp>
      <p:sp>
        <p:nvSpPr>
          <p:cNvPr id="22" name="TextBox 21">
            <a:extLst>
              <a:ext uri="{FF2B5EF4-FFF2-40B4-BE49-F238E27FC236}">
                <a16:creationId xmlns:a16="http://schemas.microsoft.com/office/drawing/2014/main" id="{A2003AD6-F5E8-8B0A-94F3-A5D88AB5B576}"/>
              </a:ext>
            </a:extLst>
          </p:cNvPr>
          <p:cNvSpPr txBox="1"/>
          <p:nvPr/>
        </p:nvSpPr>
        <p:spPr>
          <a:xfrm>
            <a:off x="1768208" y="3233317"/>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Aides étatiques</a:t>
            </a:r>
          </a:p>
        </p:txBody>
      </p:sp>
      <p:sp>
        <p:nvSpPr>
          <p:cNvPr id="23" name="TextBox 22">
            <a:extLst>
              <a:ext uri="{FF2B5EF4-FFF2-40B4-BE49-F238E27FC236}">
                <a16:creationId xmlns:a16="http://schemas.microsoft.com/office/drawing/2014/main" id="{7C81B039-15FE-7DEC-AE38-5AA78FB9924C}"/>
              </a:ext>
            </a:extLst>
          </p:cNvPr>
          <p:cNvSpPr txBox="1"/>
          <p:nvPr/>
        </p:nvSpPr>
        <p:spPr>
          <a:xfrm>
            <a:off x="2281368" y="1576898"/>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Entrepreneurs</a:t>
            </a:r>
          </a:p>
        </p:txBody>
      </p:sp>
      <p:sp>
        <p:nvSpPr>
          <p:cNvPr id="24" name="TextBox 23">
            <a:extLst>
              <a:ext uri="{FF2B5EF4-FFF2-40B4-BE49-F238E27FC236}">
                <a16:creationId xmlns:a16="http://schemas.microsoft.com/office/drawing/2014/main" id="{365102BB-2B28-ABE0-A646-32037CEBF1B5}"/>
              </a:ext>
            </a:extLst>
          </p:cNvPr>
          <p:cNvSpPr txBox="1"/>
          <p:nvPr/>
        </p:nvSpPr>
        <p:spPr>
          <a:xfrm>
            <a:off x="2822621" y="2102277"/>
            <a:ext cx="1156665" cy="456733"/>
          </a:xfrm>
          <a:prstGeom prst="round2DiagRect">
            <a:avLst/>
          </a:prstGeom>
          <a:solidFill>
            <a:srgbClr val="00B0F0"/>
          </a:solidFill>
        </p:spPr>
        <p:txBody>
          <a:bodyPr wrap="square" rtlCol="0">
            <a:noAutofit/>
          </a:bodyPr>
          <a:lstStyle/>
          <a:p>
            <a:pPr algn="ctr"/>
            <a:r>
              <a:rPr lang="fr-FR" sz="1050" dirty="0">
                <a:solidFill>
                  <a:schemeClr val="bg1"/>
                </a:solidFill>
              </a:rPr>
              <a:t>Programmes académiques</a:t>
            </a:r>
          </a:p>
        </p:txBody>
      </p:sp>
      <p:sp>
        <p:nvSpPr>
          <p:cNvPr id="25" name="TextBox 24">
            <a:extLst>
              <a:ext uri="{FF2B5EF4-FFF2-40B4-BE49-F238E27FC236}">
                <a16:creationId xmlns:a16="http://schemas.microsoft.com/office/drawing/2014/main" id="{F6594752-D3C4-CCD5-F2ED-30B31811B17E}"/>
              </a:ext>
            </a:extLst>
          </p:cNvPr>
          <p:cNvSpPr txBox="1"/>
          <p:nvPr/>
        </p:nvSpPr>
        <p:spPr>
          <a:xfrm>
            <a:off x="3254409" y="3036037"/>
            <a:ext cx="1156665" cy="646331"/>
          </a:xfrm>
          <a:prstGeom prst="round2DiagRect">
            <a:avLst/>
          </a:prstGeom>
          <a:solidFill>
            <a:srgbClr val="00B0F0"/>
          </a:solidFill>
        </p:spPr>
        <p:txBody>
          <a:bodyPr wrap="square" rtlCol="0">
            <a:noAutofit/>
          </a:bodyPr>
          <a:lstStyle/>
          <a:p>
            <a:pPr algn="ctr"/>
            <a:r>
              <a:rPr lang="fr-FR" sz="1050" dirty="0">
                <a:solidFill>
                  <a:schemeClr val="bg1"/>
                </a:solidFill>
              </a:rPr>
              <a:t>Droits de propriété intellectuelle</a:t>
            </a:r>
          </a:p>
        </p:txBody>
      </p:sp>
      <p:sp>
        <p:nvSpPr>
          <p:cNvPr id="27" name="TextBox 26">
            <a:extLst>
              <a:ext uri="{FF2B5EF4-FFF2-40B4-BE49-F238E27FC236}">
                <a16:creationId xmlns:a16="http://schemas.microsoft.com/office/drawing/2014/main" id="{FE8B3D49-1003-04B3-39B8-01D5A77297D4}"/>
              </a:ext>
            </a:extLst>
          </p:cNvPr>
          <p:cNvSpPr txBox="1"/>
          <p:nvPr/>
        </p:nvSpPr>
        <p:spPr>
          <a:xfrm>
            <a:off x="2567289" y="3797431"/>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Investisseurs</a:t>
            </a:r>
          </a:p>
        </p:txBody>
      </p:sp>
      <p:grpSp>
        <p:nvGrpSpPr>
          <p:cNvPr id="40" name="Group 39">
            <a:extLst>
              <a:ext uri="{FF2B5EF4-FFF2-40B4-BE49-F238E27FC236}">
                <a16:creationId xmlns:a16="http://schemas.microsoft.com/office/drawing/2014/main" id="{1F518477-F668-3C7B-B9F0-3DED1FC619B3}"/>
              </a:ext>
            </a:extLst>
          </p:cNvPr>
          <p:cNvGrpSpPr/>
          <p:nvPr/>
        </p:nvGrpSpPr>
        <p:grpSpPr>
          <a:xfrm>
            <a:off x="5071280" y="2015372"/>
            <a:ext cx="6241964" cy="3517644"/>
            <a:chOff x="703737" y="1363655"/>
            <a:chExt cx="6241964" cy="3517644"/>
          </a:xfrm>
        </p:grpSpPr>
        <p:grpSp>
          <p:nvGrpSpPr>
            <p:cNvPr id="10" name="Group 9">
              <a:extLst>
                <a:ext uri="{FF2B5EF4-FFF2-40B4-BE49-F238E27FC236}">
                  <a16:creationId xmlns:a16="http://schemas.microsoft.com/office/drawing/2014/main" id="{FAF3B67C-43FF-B114-F004-7D8192B1F34B}"/>
                </a:ext>
              </a:extLst>
            </p:cNvPr>
            <p:cNvGrpSpPr/>
            <p:nvPr/>
          </p:nvGrpSpPr>
          <p:grpSpPr>
            <a:xfrm>
              <a:off x="703737" y="1363655"/>
              <a:ext cx="500192" cy="500192"/>
              <a:chOff x="684616" y="1363655"/>
              <a:chExt cx="500192" cy="500192"/>
            </a:xfrm>
          </p:grpSpPr>
          <p:sp>
            <p:nvSpPr>
              <p:cNvPr id="7" name="Oval 6">
                <a:extLst>
                  <a:ext uri="{FF2B5EF4-FFF2-40B4-BE49-F238E27FC236}">
                    <a16:creationId xmlns:a16="http://schemas.microsoft.com/office/drawing/2014/main" id="{EE834EE6-B795-A242-BED5-E2EE9548C39E}"/>
                  </a:ext>
                </a:extLst>
              </p:cNvPr>
              <p:cNvSpPr/>
              <p:nvPr/>
            </p:nvSpPr>
            <p:spPr>
              <a:xfrm>
                <a:off x="684616" y="1363655"/>
                <a:ext cx="500192" cy="500192"/>
              </a:xfrm>
              <a:prstGeom prst="ellipse">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raphic 10" descr="3d Glasses with solid fill">
                <a:extLst>
                  <a:ext uri="{FF2B5EF4-FFF2-40B4-BE49-F238E27FC236}">
                    <a16:creationId xmlns:a16="http://schemas.microsoft.com/office/drawing/2014/main" id="{DE64E797-6557-B94C-88AC-734FB98F82B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4792" y="1396972"/>
                <a:ext cx="457200" cy="457200"/>
              </a:xfrm>
              <a:prstGeom prst="rect">
                <a:avLst/>
              </a:prstGeom>
            </p:spPr>
          </p:pic>
        </p:grpSp>
        <p:sp>
          <p:nvSpPr>
            <p:cNvPr id="26" name="Rectangle 25">
              <a:extLst>
                <a:ext uri="{FF2B5EF4-FFF2-40B4-BE49-F238E27FC236}">
                  <a16:creationId xmlns:a16="http://schemas.microsoft.com/office/drawing/2014/main" id="{7DE8CC98-C51F-BA49-7331-B5EBD7EFB304}"/>
                </a:ext>
              </a:extLst>
            </p:cNvPr>
            <p:cNvSpPr/>
            <p:nvPr/>
          </p:nvSpPr>
          <p:spPr>
            <a:xfrm>
              <a:off x="1329016" y="1435847"/>
              <a:ext cx="5616685" cy="1887696"/>
            </a:xfrm>
            <a:prstGeom prst="rect">
              <a:avLst/>
            </a:prstGeom>
          </p:spPr>
          <p:txBody>
            <a:bodyPr wrap="square">
              <a:spAutoFit/>
            </a:bodyPr>
            <a:lstStyle/>
            <a:p>
              <a:pPr>
                <a:spcBef>
                  <a:spcPts val="200"/>
                </a:spcBef>
                <a:spcAft>
                  <a:spcPts val="200"/>
                </a:spcAft>
              </a:pPr>
              <a:r>
                <a:rPr lang="fr-FR" sz="1400" b="1" dirty="0">
                  <a:solidFill>
                    <a:srgbClr val="00B0F1"/>
                  </a:solidFill>
                </a:rPr>
                <a:t>Ecosystème d’Entrepreneuriat : </a:t>
              </a:r>
            </a:p>
            <a:p>
              <a:pPr>
                <a:spcBef>
                  <a:spcPts val="200"/>
                </a:spcBef>
                <a:spcAft>
                  <a:spcPts val="200"/>
                </a:spcAft>
              </a:pPr>
              <a:r>
                <a:rPr lang="fr-FR" sz="1200" dirty="0">
                  <a:solidFill>
                    <a:schemeClr val="tx1">
                      <a:lumMod val="75000"/>
                      <a:lumOff val="25000"/>
                    </a:schemeClr>
                  </a:solidFill>
                </a:rPr>
                <a:t>« L’écosystème d’entrepreneuriat comprend un ensemble d’individus qui peuvent être des entrepreneurs potentiels ou existants, des organisations qui soutiennent l’entrepreneuriat, des investisseurs en capital-risque, des investisseurs providentiels et des banques, ainsi que des institutions comme les universités, les agences du secteur public et les processus entrepreneuriaux qui se déroulent à l’intérieur de l’écosystème » (Mason &amp; Brown, 2014) </a:t>
              </a:r>
            </a:p>
            <a:p>
              <a:pPr>
                <a:spcBef>
                  <a:spcPts val="200"/>
                </a:spcBef>
                <a:spcAft>
                  <a:spcPts val="200"/>
                </a:spcAft>
              </a:pPr>
              <a:endParaRPr lang="fr-FR" sz="1200" dirty="0">
                <a:solidFill>
                  <a:schemeClr val="tx1">
                    <a:lumMod val="75000"/>
                    <a:lumOff val="25000"/>
                  </a:schemeClr>
                </a:solidFill>
              </a:endParaRPr>
            </a:p>
          </p:txBody>
        </p:sp>
        <p:sp>
          <p:nvSpPr>
            <p:cNvPr id="29" name="Rectangle 28">
              <a:extLst>
                <a:ext uri="{FF2B5EF4-FFF2-40B4-BE49-F238E27FC236}">
                  <a16:creationId xmlns:a16="http://schemas.microsoft.com/office/drawing/2014/main" id="{355CCFD5-53CF-5A69-63E6-0A2FE5168C6E}"/>
                </a:ext>
              </a:extLst>
            </p:cNvPr>
            <p:cNvSpPr/>
            <p:nvPr/>
          </p:nvSpPr>
          <p:spPr>
            <a:xfrm>
              <a:off x="1329015" y="3362935"/>
              <a:ext cx="5616685" cy="1518364"/>
            </a:xfrm>
            <a:prstGeom prst="rect">
              <a:avLst/>
            </a:prstGeom>
          </p:spPr>
          <p:txBody>
            <a:bodyPr wrap="square">
              <a:spAutoFit/>
            </a:bodyPr>
            <a:lstStyle/>
            <a:p>
              <a:pPr>
                <a:spcBef>
                  <a:spcPts val="200"/>
                </a:spcBef>
                <a:spcAft>
                  <a:spcPts val="200"/>
                </a:spcAft>
              </a:pPr>
              <a:r>
                <a:rPr lang="fr-FR" sz="1400" b="1" dirty="0">
                  <a:solidFill>
                    <a:srgbClr val="00B0F1"/>
                  </a:solidFill>
                </a:rPr>
                <a:t>Raison d’être </a:t>
              </a:r>
              <a:endParaRPr lang="fr-FR" sz="1200" dirty="0">
                <a:solidFill>
                  <a:schemeClr val="tx1">
                    <a:lumMod val="75000"/>
                    <a:lumOff val="25000"/>
                  </a:schemeClr>
                </a:solidFill>
              </a:endParaRPr>
            </a:p>
            <a:p>
              <a:pPr>
                <a:spcBef>
                  <a:spcPts val="200"/>
                </a:spcBef>
                <a:spcAft>
                  <a:spcPts val="200"/>
                </a:spcAft>
              </a:pPr>
              <a:r>
                <a:rPr lang="fr-FR" sz="1200" dirty="0">
                  <a:solidFill>
                    <a:schemeClr val="tx1">
                      <a:lumMod val="75000"/>
                      <a:lumOff val="25000"/>
                    </a:schemeClr>
                  </a:solidFill>
                </a:rPr>
                <a:t>« Les écosystèmes d’entrepreneuriat stimulent le dynamisme économique local et la croissance économique nationale en créant des environnements fertiles pour que les entreprises nouvelles et en croissance puissent prospérer. » (Kauffeman Foundation) </a:t>
              </a:r>
              <a:br>
                <a:rPr lang="fr-FR" sz="1200" dirty="0">
                  <a:solidFill>
                    <a:schemeClr val="tx1">
                      <a:lumMod val="75000"/>
                      <a:lumOff val="25000"/>
                    </a:schemeClr>
                  </a:solidFill>
                </a:rPr>
              </a:br>
              <a:endParaRPr lang="fr-FR" sz="1200" dirty="0">
                <a:solidFill>
                  <a:schemeClr val="tx1">
                    <a:lumMod val="75000"/>
                    <a:lumOff val="25000"/>
                  </a:schemeClr>
                </a:solidFill>
              </a:endParaRPr>
            </a:p>
            <a:p>
              <a:pPr>
                <a:spcBef>
                  <a:spcPts val="200"/>
                </a:spcBef>
                <a:spcAft>
                  <a:spcPts val="200"/>
                </a:spcAft>
              </a:pPr>
              <a:endParaRPr lang="fr-FR" sz="1200" dirty="0">
                <a:solidFill>
                  <a:schemeClr val="tx1">
                    <a:lumMod val="75000"/>
                    <a:lumOff val="25000"/>
                  </a:schemeClr>
                </a:solidFill>
              </a:endParaRPr>
            </a:p>
          </p:txBody>
        </p:sp>
      </p:grpSp>
      <p:sp>
        <p:nvSpPr>
          <p:cNvPr id="30" name="TextBox 29">
            <a:extLst>
              <a:ext uri="{FF2B5EF4-FFF2-40B4-BE49-F238E27FC236}">
                <a16:creationId xmlns:a16="http://schemas.microsoft.com/office/drawing/2014/main" id="{AC219ECC-E825-5292-37BE-AE6E4D7693C8}"/>
              </a:ext>
            </a:extLst>
          </p:cNvPr>
          <p:cNvSpPr txBox="1"/>
          <p:nvPr/>
        </p:nvSpPr>
        <p:spPr>
          <a:xfrm>
            <a:off x="1411492" y="4141844"/>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Talents</a:t>
            </a:r>
          </a:p>
        </p:txBody>
      </p:sp>
      <p:sp>
        <p:nvSpPr>
          <p:cNvPr id="31" name="TextBox 30">
            <a:extLst>
              <a:ext uri="{FF2B5EF4-FFF2-40B4-BE49-F238E27FC236}">
                <a16:creationId xmlns:a16="http://schemas.microsoft.com/office/drawing/2014/main" id="{A5CA7E99-081A-E33C-3AF2-444E7338BB1A}"/>
              </a:ext>
            </a:extLst>
          </p:cNvPr>
          <p:cNvSpPr txBox="1"/>
          <p:nvPr/>
        </p:nvSpPr>
        <p:spPr>
          <a:xfrm>
            <a:off x="3181659" y="4226605"/>
            <a:ext cx="1227004" cy="427610"/>
          </a:xfrm>
          <a:prstGeom prst="round2DiagRect">
            <a:avLst/>
          </a:prstGeom>
          <a:solidFill>
            <a:srgbClr val="00B0F0"/>
          </a:solidFill>
        </p:spPr>
        <p:txBody>
          <a:bodyPr wrap="square" rtlCol="0">
            <a:noAutofit/>
          </a:bodyPr>
          <a:lstStyle/>
          <a:p>
            <a:pPr algn="ctr"/>
            <a:r>
              <a:rPr lang="fr-FR" sz="1050" dirty="0">
                <a:solidFill>
                  <a:schemeClr val="bg1"/>
                </a:solidFill>
              </a:rPr>
              <a:t>Connaissances et ressources</a:t>
            </a:r>
          </a:p>
        </p:txBody>
      </p:sp>
      <p:sp>
        <p:nvSpPr>
          <p:cNvPr id="32" name="TextBox 31">
            <a:extLst>
              <a:ext uri="{FF2B5EF4-FFF2-40B4-BE49-F238E27FC236}">
                <a16:creationId xmlns:a16="http://schemas.microsoft.com/office/drawing/2014/main" id="{17409E73-D7CA-36BC-63D9-308D25D06177}"/>
              </a:ext>
            </a:extLst>
          </p:cNvPr>
          <p:cNvSpPr txBox="1"/>
          <p:nvPr/>
        </p:nvSpPr>
        <p:spPr>
          <a:xfrm>
            <a:off x="1768208" y="4518832"/>
            <a:ext cx="1227004" cy="427610"/>
          </a:xfrm>
          <a:prstGeom prst="round2DiagRect">
            <a:avLst/>
          </a:prstGeom>
          <a:solidFill>
            <a:srgbClr val="00B0F0"/>
          </a:solidFill>
        </p:spPr>
        <p:txBody>
          <a:bodyPr wrap="square" rtlCol="0">
            <a:noAutofit/>
          </a:bodyPr>
          <a:lstStyle/>
          <a:p>
            <a:pPr algn="ctr"/>
            <a:r>
              <a:rPr lang="fr-FR" sz="1050" dirty="0">
                <a:solidFill>
                  <a:schemeClr val="bg1"/>
                </a:solidFill>
              </a:rPr>
              <a:t>Points d’accès à l’écosystème</a:t>
            </a:r>
          </a:p>
        </p:txBody>
      </p:sp>
      <p:sp>
        <p:nvSpPr>
          <p:cNvPr id="33" name="TextBox 32">
            <a:extLst>
              <a:ext uri="{FF2B5EF4-FFF2-40B4-BE49-F238E27FC236}">
                <a16:creationId xmlns:a16="http://schemas.microsoft.com/office/drawing/2014/main" id="{BD6F0B02-29A6-21BD-F6C8-087925E4FBA8}"/>
              </a:ext>
            </a:extLst>
          </p:cNvPr>
          <p:cNvSpPr txBox="1"/>
          <p:nvPr/>
        </p:nvSpPr>
        <p:spPr>
          <a:xfrm>
            <a:off x="3476506" y="4863448"/>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Culture</a:t>
            </a:r>
          </a:p>
        </p:txBody>
      </p:sp>
      <p:sp>
        <p:nvSpPr>
          <p:cNvPr id="34" name="TextBox 33">
            <a:extLst>
              <a:ext uri="{FF2B5EF4-FFF2-40B4-BE49-F238E27FC236}">
                <a16:creationId xmlns:a16="http://schemas.microsoft.com/office/drawing/2014/main" id="{E636D459-B01A-6602-73D2-CA986851EAA8}"/>
              </a:ext>
            </a:extLst>
          </p:cNvPr>
          <p:cNvSpPr txBox="1"/>
          <p:nvPr/>
        </p:nvSpPr>
        <p:spPr>
          <a:xfrm>
            <a:off x="958406" y="3645547"/>
            <a:ext cx="1227004" cy="275210"/>
          </a:xfrm>
          <a:prstGeom prst="round2DiagRect">
            <a:avLst/>
          </a:prstGeom>
          <a:solidFill>
            <a:srgbClr val="00B0F0"/>
          </a:solidFill>
        </p:spPr>
        <p:txBody>
          <a:bodyPr wrap="square" rtlCol="0">
            <a:noAutofit/>
          </a:bodyPr>
          <a:lstStyle/>
          <a:p>
            <a:pPr algn="ctr"/>
            <a:r>
              <a:rPr lang="fr-FR" sz="1050" dirty="0">
                <a:solidFill>
                  <a:schemeClr val="bg1"/>
                </a:solidFill>
              </a:rPr>
              <a:t>Événements</a:t>
            </a:r>
          </a:p>
        </p:txBody>
      </p:sp>
      <p:sp>
        <p:nvSpPr>
          <p:cNvPr id="36" name="TextBox 35">
            <a:extLst>
              <a:ext uri="{FF2B5EF4-FFF2-40B4-BE49-F238E27FC236}">
                <a16:creationId xmlns:a16="http://schemas.microsoft.com/office/drawing/2014/main" id="{7C48DFC4-383A-EDD3-71BA-BC67F811DA73}"/>
              </a:ext>
            </a:extLst>
          </p:cNvPr>
          <p:cNvSpPr txBox="1"/>
          <p:nvPr/>
        </p:nvSpPr>
        <p:spPr>
          <a:xfrm>
            <a:off x="2008855" y="5187970"/>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Histoires</a:t>
            </a:r>
          </a:p>
        </p:txBody>
      </p:sp>
      <p:sp>
        <p:nvSpPr>
          <p:cNvPr id="37" name="TextBox 36">
            <a:extLst>
              <a:ext uri="{FF2B5EF4-FFF2-40B4-BE49-F238E27FC236}">
                <a16:creationId xmlns:a16="http://schemas.microsoft.com/office/drawing/2014/main" id="{15E17124-CC68-D47B-22E8-E7C4E032CF7F}"/>
              </a:ext>
            </a:extLst>
          </p:cNvPr>
          <p:cNvSpPr txBox="1"/>
          <p:nvPr/>
        </p:nvSpPr>
        <p:spPr>
          <a:xfrm>
            <a:off x="2839097" y="2675962"/>
            <a:ext cx="1569566" cy="267556"/>
          </a:xfrm>
          <a:prstGeom prst="round2DiagRect">
            <a:avLst/>
          </a:prstGeom>
          <a:solidFill>
            <a:srgbClr val="00B0F0"/>
          </a:solidFill>
        </p:spPr>
        <p:txBody>
          <a:bodyPr wrap="square" rtlCol="0">
            <a:noAutofit/>
          </a:bodyPr>
          <a:lstStyle/>
          <a:p>
            <a:pPr algn="ctr"/>
            <a:r>
              <a:rPr lang="fr-FR" sz="1050" dirty="0">
                <a:solidFill>
                  <a:schemeClr val="bg1"/>
                </a:solidFill>
              </a:rPr>
              <a:t>Experts/Consultants</a:t>
            </a:r>
          </a:p>
        </p:txBody>
      </p:sp>
      <p:sp>
        <p:nvSpPr>
          <p:cNvPr id="38" name="TextBox 37">
            <a:extLst>
              <a:ext uri="{FF2B5EF4-FFF2-40B4-BE49-F238E27FC236}">
                <a16:creationId xmlns:a16="http://schemas.microsoft.com/office/drawing/2014/main" id="{0DBFCD96-1FA8-03E9-F7ED-39CA09F06FC3}"/>
              </a:ext>
            </a:extLst>
          </p:cNvPr>
          <p:cNvSpPr txBox="1"/>
          <p:nvPr/>
        </p:nvSpPr>
        <p:spPr>
          <a:xfrm>
            <a:off x="2618020" y="5623261"/>
            <a:ext cx="1227004" cy="267556"/>
          </a:xfrm>
          <a:prstGeom prst="round2DiagRect">
            <a:avLst/>
          </a:prstGeom>
          <a:solidFill>
            <a:srgbClr val="00B0F0"/>
          </a:solidFill>
        </p:spPr>
        <p:txBody>
          <a:bodyPr wrap="square" rtlCol="0">
            <a:noAutofit/>
          </a:bodyPr>
          <a:lstStyle/>
          <a:p>
            <a:pPr algn="ctr"/>
            <a:r>
              <a:rPr lang="fr-FR" sz="1050" dirty="0">
                <a:solidFill>
                  <a:schemeClr val="bg1"/>
                </a:solidFill>
              </a:rPr>
              <a:t>Formations</a:t>
            </a:r>
          </a:p>
        </p:txBody>
      </p:sp>
    </p:spTree>
    <p:extLst>
      <p:ext uri="{BB962C8B-B14F-4D97-AF65-F5344CB8AC3E}">
        <p14:creationId xmlns:p14="http://schemas.microsoft.com/office/powerpoint/2010/main" val="340966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A69028A4-BFD9-EE84-E5BE-34B32E36B005}"/>
              </a:ext>
            </a:extLst>
          </p:cNvPr>
          <p:cNvCxnSpPr>
            <a:cxnSpLocks/>
            <a:stCxn id="30" idx="1"/>
            <a:endCxn id="34" idx="3"/>
          </p:cNvCxnSpPr>
          <p:nvPr/>
        </p:nvCxnSpPr>
        <p:spPr>
          <a:xfrm>
            <a:off x="4413189" y="1928182"/>
            <a:ext cx="405508" cy="1137736"/>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F35DF17-B551-1DFB-6771-A92984739F96}"/>
              </a:ext>
            </a:extLst>
          </p:cNvPr>
          <p:cNvCxnSpPr>
            <a:cxnSpLocks/>
            <a:stCxn id="23" idx="1"/>
            <a:endCxn id="32" idx="3"/>
          </p:cNvCxnSpPr>
          <p:nvPr/>
        </p:nvCxnSpPr>
        <p:spPr>
          <a:xfrm>
            <a:off x="2155698" y="3184084"/>
            <a:ext cx="173287" cy="386013"/>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A6100A-EA29-F264-BB41-8EADEAB30BFB}"/>
              </a:ext>
            </a:extLst>
          </p:cNvPr>
          <p:cNvCxnSpPr>
            <a:cxnSpLocks/>
            <a:stCxn id="23" idx="3"/>
            <a:endCxn id="30" idx="2"/>
          </p:cNvCxnSpPr>
          <p:nvPr/>
        </p:nvCxnSpPr>
        <p:spPr>
          <a:xfrm flipV="1">
            <a:off x="2155698" y="1686200"/>
            <a:ext cx="1017785" cy="459778"/>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600"/>
              </a:spcBef>
              <a:spcAft>
                <a:spcPts val="200"/>
              </a:spcAft>
            </a:pPr>
            <a:r>
              <a:rPr lang="fr-FR" b="1" dirty="0">
                <a:solidFill>
                  <a:srgbClr val="00B0F1"/>
                </a:solidFill>
              </a:rPr>
              <a:t>Ecosystème d’Entrepreneuriat (2/3)  </a:t>
            </a:r>
            <a:endParaRPr lang="fr-FR" b="1" dirty="0">
              <a:solidFill>
                <a:srgbClr val="00B0F1"/>
              </a:solidFill>
              <a:ea typeface="MS Mincho" panose="02020609040205080304"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cxnSp>
        <p:nvCxnSpPr>
          <p:cNvPr id="43" name="Straight Connector 42">
            <a:extLst>
              <a:ext uri="{FF2B5EF4-FFF2-40B4-BE49-F238E27FC236}">
                <a16:creationId xmlns:a16="http://schemas.microsoft.com/office/drawing/2014/main" id="{D99879F3-8EFF-8ADB-4EAF-8D1A4D0881C2}"/>
              </a:ext>
            </a:extLst>
          </p:cNvPr>
          <p:cNvCxnSpPr>
            <a:cxnSpLocks/>
            <a:stCxn id="23" idx="0"/>
            <a:endCxn id="24" idx="2"/>
          </p:cNvCxnSpPr>
          <p:nvPr/>
        </p:nvCxnSpPr>
        <p:spPr>
          <a:xfrm flipV="1">
            <a:off x="3715985" y="2499734"/>
            <a:ext cx="509523" cy="165297"/>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AA7E5B-1738-B79F-3DB7-8E6839C004AB}"/>
              </a:ext>
            </a:extLst>
          </p:cNvPr>
          <p:cNvCxnSpPr>
            <a:cxnSpLocks/>
            <a:stCxn id="27" idx="2"/>
            <a:endCxn id="22" idx="0"/>
          </p:cNvCxnSpPr>
          <p:nvPr/>
        </p:nvCxnSpPr>
        <p:spPr>
          <a:xfrm flipH="1">
            <a:off x="8022212" y="3429000"/>
            <a:ext cx="241258" cy="233594"/>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A08A1B-10AC-B9D4-0660-DC482ECC6041}"/>
              </a:ext>
            </a:extLst>
          </p:cNvPr>
          <p:cNvCxnSpPr>
            <a:cxnSpLocks/>
            <a:stCxn id="37" idx="0"/>
            <a:endCxn id="21" idx="2"/>
          </p:cNvCxnSpPr>
          <p:nvPr/>
        </p:nvCxnSpPr>
        <p:spPr>
          <a:xfrm flipV="1">
            <a:off x="7871997" y="4481499"/>
            <a:ext cx="366047" cy="188163"/>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23003F-ABAA-B4CE-13E0-3E855BD99486}"/>
              </a:ext>
            </a:extLst>
          </p:cNvPr>
          <p:cNvCxnSpPr>
            <a:cxnSpLocks/>
            <a:endCxn id="21" idx="3"/>
          </p:cNvCxnSpPr>
          <p:nvPr/>
        </p:nvCxnSpPr>
        <p:spPr>
          <a:xfrm flipH="1">
            <a:off x="9552949" y="3746343"/>
            <a:ext cx="369645" cy="383731"/>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016936-8B36-1FE0-074B-B73CE62A9D90}"/>
              </a:ext>
            </a:extLst>
          </p:cNvPr>
          <p:cNvCxnSpPr>
            <a:cxnSpLocks/>
            <a:stCxn id="27" idx="3"/>
            <a:endCxn id="25" idx="1"/>
          </p:cNvCxnSpPr>
          <p:nvPr/>
        </p:nvCxnSpPr>
        <p:spPr>
          <a:xfrm flipH="1" flipV="1">
            <a:off x="9152158" y="2901839"/>
            <a:ext cx="703995" cy="207719"/>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104E157-D0E8-B3A4-D354-1607DA31562F}"/>
              </a:ext>
            </a:extLst>
          </p:cNvPr>
          <p:cNvCxnSpPr>
            <a:cxnSpLocks/>
            <a:stCxn id="20" idx="0"/>
            <a:endCxn id="25" idx="0"/>
          </p:cNvCxnSpPr>
          <p:nvPr/>
        </p:nvCxnSpPr>
        <p:spPr>
          <a:xfrm>
            <a:off x="9337117" y="1623449"/>
            <a:ext cx="1355984" cy="925813"/>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0ADE920-4AB2-18F3-8A81-AC8F77DA2CCE}"/>
              </a:ext>
            </a:extLst>
          </p:cNvPr>
          <p:cNvCxnSpPr>
            <a:cxnSpLocks/>
            <a:stCxn id="33" idx="3"/>
            <a:endCxn id="37" idx="1"/>
          </p:cNvCxnSpPr>
          <p:nvPr/>
        </p:nvCxnSpPr>
        <p:spPr>
          <a:xfrm flipV="1">
            <a:off x="6091496" y="4989103"/>
            <a:ext cx="583449" cy="262256"/>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59E12F-4EFA-5447-222C-49A581797D7A}"/>
              </a:ext>
            </a:extLst>
          </p:cNvPr>
          <p:cNvCxnSpPr>
            <a:cxnSpLocks/>
            <a:stCxn id="38" idx="0"/>
            <a:endCxn id="33" idx="2"/>
          </p:cNvCxnSpPr>
          <p:nvPr/>
        </p:nvCxnSpPr>
        <p:spPr>
          <a:xfrm>
            <a:off x="5086419" y="5000552"/>
            <a:ext cx="126758" cy="570248"/>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615EFB1-7400-BA45-F733-20F41E9BDA79}"/>
              </a:ext>
            </a:extLst>
          </p:cNvPr>
          <p:cNvCxnSpPr>
            <a:cxnSpLocks/>
            <a:stCxn id="36" idx="0"/>
            <a:endCxn id="38" idx="2"/>
          </p:cNvCxnSpPr>
          <p:nvPr/>
        </p:nvCxnSpPr>
        <p:spPr>
          <a:xfrm>
            <a:off x="3212201" y="4862840"/>
            <a:ext cx="203263" cy="137712"/>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267182-485E-15FD-51D7-BA5CFC83D707}"/>
              </a:ext>
            </a:extLst>
          </p:cNvPr>
          <p:cNvCxnSpPr>
            <a:cxnSpLocks/>
            <a:stCxn id="21" idx="1"/>
            <a:endCxn id="31" idx="3"/>
          </p:cNvCxnSpPr>
          <p:nvPr/>
        </p:nvCxnSpPr>
        <p:spPr>
          <a:xfrm flipH="1">
            <a:off x="8910791" y="4832924"/>
            <a:ext cx="642158" cy="416037"/>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7546957-0014-CF12-41F8-DFC38130EE0E}"/>
              </a:ext>
            </a:extLst>
          </p:cNvPr>
          <p:cNvCxnSpPr>
            <a:cxnSpLocks/>
            <a:stCxn id="33" idx="0"/>
            <a:endCxn id="31" idx="2"/>
          </p:cNvCxnSpPr>
          <p:nvPr/>
        </p:nvCxnSpPr>
        <p:spPr>
          <a:xfrm>
            <a:off x="6969815" y="5570800"/>
            <a:ext cx="691077" cy="55757"/>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F30B94-68D4-5295-C343-C5FF28398FC2}"/>
              </a:ext>
            </a:extLst>
          </p:cNvPr>
          <p:cNvCxnSpPr>
            <a:cxnSpLocks/>
            <a:stCxn id="20" idx="2"/>
            <a:endCxn id="30" idx="0"/>
          </p:cNvCxnSpPr>
          <p:nvPr/>
        </p:nvCxnSpPr>
        <p:spPr>
          <a:xfrm flipH="1">
            <a:off x="5652895" y="1623449"/>
            <a:ext cx="1054413" cy="62751"/>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3334A93-ABEC-EECE-7D8D-BBF50630124F}"/>
              </a:ext>
            </a:extLst>
          </p:cNvPr>
          <p:cNvSpPr txBox="1"/>
          <p:nvPr/>
        </p:nvSpPr>
        <p:spPr>
          <a:xfrm>
            <a:off x="6707308" y="1330000"/>
            <a:ext cx="2629809" cy="586897"/>
          </a:xfrm>
          <a:prstGeom prst="round2DiagRect">
            <a:avLst/>
          </a:prstGeom>
          <a:solidFill>
            <a:srgbClr val="00B0F0"/>
          </a:solidFill>
        </p:spPr>
        <p:txBody>
          <a:bodyPr wrap="square" rtlCol="0">
            <a:noAutofit/>
          </a:bodyPr>
          <a:lstStyle/>
          <a:p>
            <a:r>
              <a:rPr lang="fr-FR" sz="1050" b="1" dirty="0">
                <a:solidFill>
                  <a:schemeClr val="bg1"/>
                </a:solidFill>
              </a:rPr>
              <a:t>Incubateurs :</a:t>
            </a:r>
            <a:r>
              <a:rPr lang="fr-FR" sz="1050" dirty="0">
                <a:solidFill>
                  <a:schemeClr val="bg1"/>
                </a:solidFill>
              </a:rPr>
              <a:t> structures permettant le développement d’idées jusqu’à la création d’entreprise</a:t>
            </a:r>
          </a:p>
        </p:txBody>
      </p:sp>
      <p:sp>
        <p:nvSpPr>
          <p:cNvPr id="21" name="TextBox 20">
            <a:extLst>
              <a:ext uri="{FF2B5EF4-FFF2-40B4-BE49-F238E27FC236}">
                <a16:creationId xmlns:a16="http://schemas.microsoft.com/office/drawing/2014/main" id="{A9412B72-33EF-6475-086A-F95E4A7A1A70}"/>
              </a:ext>
            </a:extLst>
          </p:cNvPr>
          <p:cNvSpPr txBox="1"/>
          <p:nvPr/>
        </p:nvSpPr>
        <p:spPr>
          <a:xfrm>
            <a:off x="8238044" y="4130074"/>
            <a:ext cx="2629809" cy="702850"/>
          </a:xfrm>
          <a:prstGeom prst="round2DiagRect">
            <a:avLst/>
          </a:prstGeom>
          <a:solidFill>
            <a:srgbClr val="00B0F0"/>
          </a:solidFill>
        </p:spPr>
        <p:txBody>
          <a:bodyPr wrap="square" rtlCol="0">
            <a:noAutofit/>
          </a:bodyPr>
          <a:lstStyle/>
          <a:p>
            <a:r>
              <a:rPr lang="fr-FR" sz="1050" b="1" dirty="0">
                <a:solidFill>
                  <a:schemeClr val="bg1"/>
                </a:solidFill>
              </a:rPr>
              <a:t>Accélérateurs : </a:t>
            </a:r>
            <a:r>
              <a:rPr lang="fr-FR" sz="1050" dirty="0">
                <a:solidFill>
                  <a:schemeClr val="bg1"/>
                </a:solidFill>
              </a:rPr>
              <a:t>programmes ou services d’accompagnement dans la création d’une entreprise</a:t>
            </a:r>
          </a:p>
        </p:txBody>
      </p:sp>
      <p:sp>
        <p:nvSpPr>
          <p:cNvPr id="22" name="TextBox 21">
            <a:extLst>
              <a:ext uri="{FF2B5EF4-FFF2-40B4-BE49-F238E27FC236}">
                <a16:creationId xmlns:a16="http://schemas.microsoft.com/office/drawing/2014/main" id="{A2003AD6-F5E8-8B0A-94F3-A5D88AB5B576}"/>
              </a:ext>
            </a:extLst>
          </p:cNvPr>
          <p:cNvSpPr txBox="1"/>
          <p:nvPr/>
        </p:nvSpPr>
        <p:spPr>
          <a:xfrm>
            <a:off x="5906663" y="3221280"/>
            <a:ext cx="2115549" cy="882627"/>
          </a:xfrm>
          <a:prstGeom prst="round2DiagRect">
            <a:avLst/>
          </a:prstGeom>
          <a:solidFill>
            <a:srgbClr val="00B0F0"/>
          </a:solidFill>
        </p:spPr>
        <p:txBody>
          <a:bodyPr wrap="square" rtlCol="0">
            <a:noAutofit/>
          </a:bodyPr>
          <a:lstStyle/>
          <a:p>
            <a:r>
              <a:rPr lang="fr-FR" sz="1050" b="1" dirty="0">
                <a:solidFill>
                  <a:schemeClr val="bg1"/>
                </a:solidFill>
              </a:rPr>
              <a:t>Aides étatiques </a:t>
            </a:r>
            <a:r>
              <a:rPr lang="fr-FR" sz="1050" dirty="0">
                <a:solidFill>
                  <a:schemeClr val="bg1"/>
                </a:solidFill>
              </a:rPr>
              <a:t>: les organismes ou subvention de l’état qui aident à promouvoir l’entrepreneuriat</a:t>
            </a:r>
          </a:p>
        </p:txBody>
      </p:sp>
      <p:sp>
        <p:nvSpPr>
          <p:cNvPr id="23" name="TextBox 22">
            <a:extLst>
              <a:ext uri="{FF2B5EF4-FFF2-40B4-BE49-F238E27FC236}">
                <a16:creationId xmlns:a16="http://schemas.microsoft.com/office/drawing/2014/main" id="{7C81B039-15FE-7DEC-AE38-5AA78FB9924C}"/>
              </a:ext>
            </a:extLst>
          </p:cNvPr>
          <p:cNvSpPr txBox="1"/>
          <p:nvPr/>
        </p:nvSpPr>
        <p:spPr>
          <a:xfrm>
            <a:off x="595411" y="2145978"/>
            <a:ext cx="3120574" cy="1038106"/>
          </a:xfrm>
          <a:prstGeom prst="round2DiagRect">
            <a:avLst/>
          </a:prstGeom>
          <a:solidFill>
            <a:srgbClr val="00B0F0"/>
          </a:solidFill>
        </p:spPr>
        <p:txBody>
          <a:bodyPr wrap="square" rtlCol="0">
            <a:noAutofit/>
          </a:bodyPr>
          <a:lstStyle/>
          <a:p>
            <a:r>
              <a:rPr lang="fr-FR" sz="1050" b="1" dirty="0">
                <a:solidFill>
                  <a:schemeClr val="bg1"/>
                </a:solidFill>
              </a:rPr>
              <a:t>Entrepreneurs : </a:t>
            </a:r>
            <a:r>
              <a:rPr lang="fr-FR" sz="1050" dirty="0">
                <a:solidFill>
                  <a:schemeClr val="bg1"/>
                </a:solidFill>
              </a:rPr>
              <a:t>dans le contexte des missions avec la Chambre de Commerce, nous définissions les entrepreneurs comme les stand-ups, start-ups, scale-ups ainsi que les PMEs du pays</a:t>
            </a:r>
          </a:p>
        </p:txBody>
      </p:sp>
      <p:sp>
        <p:nvSpPr>
          <p:cNvPr id="24" name="TextBox 23">
            <a:extLst>
              <a:ext uri="{FF2B5EF4-FFF2-40B4-BE49-F238E27FC236}">
                <a16:creationId xmlns:a16="http://schemas.microsoft.com/office/drawing/2014/main" id="{365102BB-2B28-ABE0-A646-32037CEBF1B5}"/>
              </a:ext>
            </a:extLst>
          </p:cNvPr>
          <p:cNvSpPr txBox="1"/>
          <p:nvPr/>
        </p:nvSpPr>
        <p:spPr>
          <a:xfrm>
            <a:off x="4225508" y="2117595"/>
            <a:ext cx="2803193" cy="764278"/>
          </a:xfrm>
          <a:prstGeom prst="round2DiagRect">
            <a:avLst/>
          </a:prstGeom>
          <a:solidFill>
            <a:srgbClr val="00B0F0"/>
          </a:solidFill>
        </p:spPr>
        <p:txBody>
          <a:bodyPr wrap="square" rtlCol="0">
            <a:noAutofit/>
          </a:bodyPr>
          <a:lstStyle/>
          <a:p>
            <a:r>
              <a:rPr lang="fr-FR" sz="1050" b="1" dirty="0">
                <a:solidFill>
                  <a:schemeClr val="bg1"/>
                </a:solidFill>
              </a:rPr>
              <a:t>Programmes académiques </a:t>
            </a:r>
            <a:r>
              <a:rPr lang="fr-FR" sz="1050" dirty="0">
                <a:solidFill>
                  <a:schemeClr val="bg1"/>
                </a:solidFill>
              </a:rPr>
              <a:t>: programmes permettant l’étude des sujets d’innovation, d’entrepreneuriat ou de développement d’entreprise </a:t>
            </a:r>
          </a:p>
        </p:txBody>
      </p:sp>
      <p:sp>
        <p:nvSpPr>
          <p:cNvPr id="25" name="TextBox 24">
            <a:extLst>
              <a:ext uri="{FF2B5EF4-FFF2-40B4-BE49-F238E27FC236}">
                <a16:creationId xmlns:a16="http://schemas.microsoft.com/office/drawing/2014/main" id="{F6594752-D3C4-CCD5-F2ED-30B31811B17E}"/>
              </a:ext>
            </a:extLst>
          </p:cNvPr>
          <p:cNvSpPr txBox="1"/>
          <p:nvPr/>
        </p:nvSpPr>
        <p:spPr>
          <a:xfrm>
            <a:off x="7611214" y="2196684"/>
            <a:ext cx="3081887" cy="705155"/>
          </a:xfrm>
          <a:prstGeom prst="round2DiagRect">
            <a:avLst/>
          </a:prstGeom>
          <a:solidFill>
            <a:srgbClr val="00B0F0"/>
          </a:solidFill>
        </p:spPr>
        <p:txBody>
          <a:bodyPr wrap="square" rtlCol="0">
            <a:noAutofit/>
          </a:bodyPr>
          <a:lstStyle/>
          <a:p>
            <a:r>
              <a:rPr lang="fr-FR" sz="1050" b="1" dirty="0">
                <a:solidFill>
                  <a:schemeClr val="bg1"/>
                </a:solidFill>
              </a:rPr>
              <a:t>Droits de propriété intellectuelle </a:t>
            </a:r>
            <a:r>
              <a:rPr lang="fr-FR" sz="1050" dirty="0">
                <a:solidFill>
                  <a:schemeClr val="bg1"/>
                </a:solidFill>
              </a:rPr>
              <a:t>: les organismes et règlementations concernant la propriété intellectuelle au niveau national </a:t>
            </a:r>
          </a:p>
        </p:txBody>
      </p:sp>
      <p:sp>
        <p:nvSpPr>
          <p:cNvPr id="27" name="TextBox 26">
            <a:extLst>
              <a:ext uri="{FF2B5EF4-FFF2-40B4-BE49-F238E27FC236}">
                <a16:creationId xmlns:a16="http://schemas.microsoft.com/office/drawing/2014/main" id="{FE8B3D49-1003-04B3-39B8-01D5A77297D4}"/>
              </a:ext>
            </a:extLst>
          </p:cNvPr>
          <p:cNvSpPr txBox="1"/>
          <p:nvPr/>
        </p:nvSpPr>
        <p:spPr>
          <a:xfrm>
            <a:off x="8263470" y="3109558"/>
            <a:ext cx="3185366" cy="638883"/>
          </a:xfrm>
          <a:prstGeom prst="round2DiagRect">
            <a:avLst/>
          </a:prstGeom>
          <a:solidFill>
            <a:srgbClr val="00B0F0"/>
          </a:solidFill>
        </p:spPr>
        <p:txBody>
          <a:bodyPr wrap="square" rtlCol="0">
            <a:noAutofit/>
          </a:bodyPr>
          <a:lstStyle/>
          <a:p>
            <a:r>
              <a:rPr lang="fr-FR" sz="1050" b="1" dirty="0">
                <a:solidFill>
                  <a:schemeClr val="bg1"/>
                </a:solidFill>
              </a:rPr>
              <a:t>Investisseurs</a:t>
            </a:r>
            <a:r>
              <a:rPr lang="fr-FR" sz="1050" dirty="0">
                <a:solidFill>
                  <a:schemeClr val="bg1"/>
                </a:solidFill>
              </a:rPr>
              <a:t> : le niveau d’activité en investissements dans les nouvelles entreprises – type venture capital </a:t>
            </a:r>
          </a:p>
        </p:txBody>
      </p:sp>
      <p:sp>
        <p:nvSpPr>
          <p:cNvPr id="30" name="TextBox 29">
            <a:extLst>
              <a:ext uri="{FF2B5EF4-FFF2-40B4-BE49-F238E27FC236}">
                <a16:creationId xmlns:a16="http://schemas.microsoft.com/office/drawing/2014/main" id="{AC219ECC-E825-5292-37BE-AE6E4D7693C8}"/>
              </a:ext>
            </a:extLst>
          </p:cNvPr>
          <p:cNvSpPr txBox="1"/>
          <p:nvPr/>
        </p:nvSpPr>
        <p:spPr>
          <a:xfrm>
            <a:off x="3173483" y="1444217"/>
            <a:ext cx="2479412" cy="483965"/>
          </a:xfrm>
          <a:prstGeom prst="round2DiagRect">
            <a:avLst/>
          </a:prstGeom>
          <a:solidFill>
            <a:srgbClr val="00B0F0"/>
          </a:solidFill>
        </p:spPr>
        <p:txBody>
          <a:bodyPr wrap="square" rtlCol="0">
            <a:noAutofit/>
          </a:bodyPr>
          <a:lstStyle/>
          <a:p>
            <a:r>
              <a:rPr lang="fr-FR" sz="1050" b="1" dirty="0">
                <a:solidFill>
                  <a:schemeClr val="bg1"/>
                </a:solidFill>
              </a:rPr>
              <a:t>Talents</a:t>
            </a:r>
            <a:r>
              <a:rPr lang="fr-FR" sz="1050" dirty="0">
                <a:solidFill>
                  <a:schemeClr val="bg1"/>
                </a:solidFill>
              </a:rPr>
              <a:t> : la disponibilité de talents nécessaire aux entreprises</a:t>
            </a:r>
          </a:p>
        </p:txBody>
      </p:sp>
      <p:sp>
        <p:nvSpPr>
          <p:cNvPr id="31" name="TextBox 30">
            <a:extLst>
              <a:ext uri="{FF2B5EF4-FFF2-40B4-BE49-F238E27FC236}">
                <a16:creationId xmlns:a16="http://schemas.microsoft.com/office/drawing/2014/main" id="{A5CA7E99-081A-E33C-3AF2-444E7338BB1A}"/>
              </a:ext>
            </a:extLst>
          </p:cNvPr>
          <p:cNvSpPr txBox="1"/>
          <p:nvPr/>
        </p:nvSpPr>
        <p:spPr>
          <a:xfrm>
            <a:off x="7660892" y="5248961"/>
            <a:ext cx="2499797" cy="755192"/>
          </a:xfrm>
          <a:prstGeom prst="round2DiagRect">
            <a:avLst/>
          </a:prstGeom>
          <a:solidFill>
            <a:srgbClr val="00B0F0"/>
          </a:solidFill>
        </p:spPr>
        <p:txBody>
          <a:bodyPr wrap="square" rtlCol="0">
            <a:noAutofit/>
          </a:bodyPr>
          <a:lstStyle/>
          <a:p>
            <a:r>
              <a:rPr lang="fr-FR" sz="1050" b="1" dirty="0">
                <a:solidFill>
                  <a:schemeClr val="bg1"/>
                </a:solidFill>
              </a:rPr>
              <a:t>Connaissances et ressources </a:t>
            </a:r>
            <a:r>
              <a:rPr lang="fr-FR" sz="1050" dirty="0">
                <a:solidFill>
                  <a:schemeClr val="bg1"/>
                </a:solidFill>
              </a:rPr>
              <a:t>: la création et dissémination d’informations propices à l’innovation</a:t>
            </a:r>
          </a:p>
        </p:txBody>
      </p:sp>
      <p:sp>
        <p:nvSpPr>
          <p:cNvPr id="32" name="TextBox 31">
            <a:extLst>
              <a:ext uri="{FF2B5EF4-FFF2-40B4-BE49-F238E27FC236}">
                <a16:creationId xmlns:a16="http://schemas.microsoft.com/office/drawing/2014/main" id="{17409E73-D7CA-36BC-63D9-308D25D06177}"/>
              </a:ext>
            </a:extLst>
          </p:cNvPr>
          <p:cNvSpPr txBox="1"/>
          <p:nvPr/>
        </p:nvSpPr>
        <p:spPr>
          <a:xfrm>
            <a:off x="1079086" y="3570097"/>
            <a:ext cx="2499797" cy="776356"/>
          </a:xfrm>
          <a:prstGeom prst="round2DiagRect">
            <a:avLst/>
          </a:prstGeom>
          <a:solidFill>
            <a:srgbClr val="00B0F0"/>
          </a:solidFill>
        </p:spPr>
        <p:txBody>
          <a:bodyPr wrap="square" rtlCol="0">
            <a:noAutofit/>
          </a:bodyPr>
          <a:lstStyle/>
          <a:p>
            <a:r>
              <a:rPr lang="fr-FR" sz="1050" b="1" dirty="0">
                <a:solidFill>
                  <a:schemeClr val="bg1"/>
                </a:solidFill>
              </a:rPr>
              <a:t>Points d’accès à l’écosystème </a:t>
            </a:r>
            <a:r>
              <a:rPr lang="fr-FR" sz="1050" dirty="0">
                <a:solidFill>
                  <a:schemeClr val="bg1"/>
                </a:solidFill>
              </a:rPr>
              <a:t>: les points d’entrées pour que les nouvelles entreprises puissent participer à l’écosystème</a:t>
            </a:r>
          </a:p>
        </p:txBody>
      </p:sp>
      <p:sp>
        <p:nvSpPr>
          <p:cNvPr id="33" name="TextBox 32">
            <a:extLst>
              <a:ext uri="{FF2B5EF4-FFF2-40B4-BE49-F238E27FC236}">
                <a16:creationId xmlns:a16="http://schemas.microsoft.com/office/drawing/2014/main" id="{BD6F0B02-29A6-21BD-F6C8-087925E4FBA8}"/>
              </a:ext>
            </a:extLst>
          </p:cNvPr>
          <p:cNvSpPr txBox="1"/>
          <p:nvPr/>
        </p:nvSpPr>
        <p:spPr>
          <a:xfrm>
            <a:off x="5213177" y="5251359"/>
            <a:ext cx="1756638" cy="638882"/>
          </a:xfrm>
          <a:prstGeom prst="round2DiagRect">
            <a:avLst/>
          </a:prstGeom>
          <a:solidFill>
            <a:srgbClr val="00B0F0"/>
          </a:solidFill>
        </p:spPr>
        <p:txBody>
          <a:bodyPr wrap="square" rtlCol="0">
            <a:noAutofit/>
          </a:bodyPr>
          <a:lstStyle/>
          <a:p>
            <a:r>
              <a:rPr lang="fr-FR" sz="1050" b="1" dirty="0">
                <a:solidFill>
                  <a:schemeClr val="bg1"/>
                </a:solidFill>
              </a:rPr>
              <a:t>Culture</a:t>
            </a:r>
            <a:r>
              <a:rPr lang="fr-FR" sz="1050" dirty="0">
                <a:solidFill>
                  <a:schemeClr val="bg1"/>
                </a:solidFill>
              </a:rPr>
              <a:t> : le penchant culturel vers la prise de risque</a:t>
            </a:r>
          </a:p>
        </p:txBody>
      </p:sp>
      <p:sp>
        <p:nvSpPr>
          <p:cNvPr id="34" name="TextBox 33">
            <a:extLst>
              <a:ext uri="{FF2B5EF4-FFF2-40B4-BE49-F238E27FC236}">
                <a16:creationId xmlns:a16="http://schemas.microsoft.com/office/drawing/2014/main" id="{E636D459-B01A-6602-73D2-CA986851EAA8}"/>
              </a:ext>
            </a:extLst>
          </p:cNvPr>
          <p:cNvSpPr txBox="1"/>
          <p:nvPr/>
        </p:nvSpPr>
        <p:spPr>
          <a:xfrm>
            <a:off x="3889953" y="3065918"/>
            <a:ext cx="1857488" cy="1113370"/>
          </a:xfrm>
          <a:prstGeom prst="round2DiagRect">
            <a:avLst/>
          </a:prstGeom>
          <a:solidFill>
            <a:srgbClr val="00B0F0"/>
          </a:solidFill>
        </p:spPr>
        <p:txBody>
          <a:bodyPr wrap="square" rtlCol="0">
            <a:noAutofit/>
          </a:bodyPr>
          <a:lstStyle/>
          <a:p>
            <a:r>
              <a:rPr lang="fr-FR" sz="1050" b="1" dirty="0">
                <a:solidFill>
                  <a:schemeClr val="bg1"/>
                </a:solidFill>
              </a:rPr>
              <a:t>Evénements : </a:t>
            </a:r>
            <a:r>
              <a:rPr lang="fr-FR" sz="1050" dirty="0">
                <a:solidFill>
                  <a:schemeClr val="bg1"/>
                </a:solidFill>
              </a:rPr>
              <a:t>le dynamisme du pays au niveau des évènements permettant notamment mise en relation  </a:t>
            </a:r>
          </a:p>
        </p:txBody>
      </p:sp>
      <p:sp>
        <p:nvSpPr>
          <p:cNvPr id="36" name="TextBox 35">
            <a:extLst>
              <a:ext uri="{FF2B5EF4-FFF2-40B4-BE49-F238E27FC236}">
                <a16:creationId xmlns:a16="http://schemas.microsoft.com/office/drawing/2014/main" id="{7C48DFC4-383A-EDD3-71BA-BC67F811DA73}"/>
              </a:ext>
            </a:extLst>
          </p:cNvPr>
          <p:cNvSpPr txBox="1"/>
          <p:nvPr/>
        </p:nvSpPr>
        <p:spPr>
          <a:xfrm>
            <a:off x="1324147" y="4543399"/>
            <a:ext cx="1888054" cy="638882"/>
          </a:xfrm>
          <a:prstGeom prst="round2DiagRect">
            <a:avLst/>
          </a:prstGeom>
          <a:solidFill>
            <a:srgbClr val="00B0F0"/>
          </a:solidFill>
        </p:spPr>
        <p:txBody>
          <a:bodyPr wrap="square" rtlCol="0">
            <a:noAutofit/>
          </a:bodyPr>
          <a:lstStyle/>
          <a:p>
            <a:r>
              <a:rPr lang="fr-FR" sz="1050" b="1" dirty="0">
                <a:solidFill>
                  <a:schemeClr val="bg1"/>
                </a:solidFill>
              </a:rPr>
              <a:t>Histoires</a:t>
            </a:r>
            <a:r>
              <a:rPr lang="fr-FR" sz="1050" dirty="0">
                <a:solidFill>
                  <a:schemeClr val="bg1"/>
                </a:solidFill>
              </a:rPr>
              <a:t> : les « </a:t>
            </a:r>
            <a:r>
              <a:rPr lang="fr-FR" sz="1050" dirty="0" err="1">
                <a:solidFill>
                  <a:schemeClr val="bg1"/>
                </a:solidFill>
              </a:rPr>
              <a:t>success</a:t>
            </a:r>
            <a:r>
              <a:rPr lang="fr-FR" sz="1050" dirty="0">
                <a:solidFill>
                  <a:schemeClr val="bg1"/>
                </a:solidFill>
              </a:rPr>
              <a:t> stories » qui renforcent la communauté </a:t>
            </a:r>
          </a:p>
        </p:txBody>
      </p:sp>
      <p:sp>
        <p:nvSpPr>
          <p:cNvPr id="37" name="TextBox 36">
            <a:extLst>
              <a:ext uri="{FF2B5EF4-FFF2-40B4-BE49-F238E27FC236}">
                <a16:creationId xmlns:a16="http://schemas.microsoft.com/office/drawing/2014/main" id="{15E17124-CC68-D47B-22E8-E7C4E032CF7F}"/>
              </a:ext>
            </a:extLst>
          </p:cNvPr>
          <p:cNvSpPr txBox="1"/>
          <p:nvPr/>
        </p:nvSpPr>
        <p:spPr>
          <a:xfrm>
            <a:off x="5477892" y="4350221"/>
            <a:ext cx="2394105" cy="638882"/>
          </a:xfrm>
          <a:prstGeom prst="round2DiagRect">
            <a:avLst/>
          </a:prstGeom>
          <a:solidFill>
            <a:srgbClr val="00B0F0"/>
          </a:solidFill>
        </p:spPr>
        <p:txBody>
          <a:bodyPr wrap="square" rtlCol="0">
            <a:noAutofit/>
          </a:bodyPr>
          <a:lstStyle/>
          <a:p>
            <a:r>
              <a:rPr lang="fr-FR" sz="1050" b="1" dirty="0">
                <a:solidFill>
                  <a:schemeClr val="bg1"/>
                </a:solidFill>
              </a:rPr>
              <a:t>Experts/Consultants </a:t>
            </a:r>
            <a:r>
              <a:rPr lang="fr-FR" sz="1050" dirty="0">
                <a:solidFill>
                  <a:schemeClr val="bg1"/>
                </a:solidFill>
              </a:rPr>
              <a:t>: la disponibilité de services de développement</a:t>
            </a:r>
          </a:p>
        </p:txBody>
      </p:sp>
      <p:sp>
        <p:nvSpPr>
          <p:cNvPr id="38" name="TextBox 37">
            <a:extLst>
              <a:ext uri="{FF2B5EF4-FFF2-40B4-BE49-F238E27FC236}">
                <a16:creationId xmlns:a16="http://schemas.microsoft.com/office/drawing/2014/main" id="{0DBFCD96-1FA8-03E9-F7ED-39CA09F06FC3}"/>
              </a:ext>
            </a:extLst>
          </p:cNvPr>
          <p:cNvSpPr txBox="1"/>
          <p:nvPr/>
        </p:nvSpPr>
        <p:spPr>
          <a:xfrm>
            <a:off x="3415464" y="4481499"/>
            <a:ext cx="1670955" cy="1038106"/>
          </a:xfrm>
          <a:prstGeom prst="round2DiagRect">
            <a:avLst/>
          </a:prstGeom>
          <a:solidFill>
            <a:srgbClr val="00B0F0"/>
          </a:solidFill>
        </p:spPr>
        <p:txBody>
          <a:bodyPr wrap="square" rtlCol="0">
            <a:noAutofit/>
          </a:bodyPr>
          <a:lstStyle/>
          <a:p>
            <a:r>
              <a:rPr lang="fr-FR" sz="1050" b="1" dirty="0">
                <a:solidFill>
                  <a:schemeClr val="bg1"/>
                </a:solidFill>
              </a:rPr>
              <a:t>Formations</a:t>
            </a:r>
            <a:r>
              <a:rPr lang="fr-FR" sz="1050" dirty="0">
                <a:solidFill>
                  <a:schemeClr val="bg1"/>
                </a:solidFill>
              </a:rPr>
              <a:t> : la disponibilité de formations sur des sujets d’entreprises ou d’innovation</a:t>
            </a:r>
          </a:p>
        </p:txBody>
      </p:sp>
      <p:cxnSp>
        <p:nvCxnSpPr>
          <p:cNvPr id="86" name="Straight Connector 85">
            <a:extLst>
              <a:ext uri="{FF2B5EF4-FFF2-40B4-BE49-F238E27FC236}">
                <a16:creationId xmlns:a16="http://schemas.microsoft.com/office/drawing/2014/main" id="{7E709C32-7896-6B4D-ADB3-BCF309AE1020}"/>
              </a:ext>
            </a:extLst>
          </p:cNvPr>
          <p:cNvCxnSpPr>
            <a:cxnSpLocks/>
            <a:stCxn id="38" idx="3"/>
            <a:endCxn id="34" idx="1"/>
          </p:cNvCxnSpPr>
          <p:nvPr/>
        </p:nvCxnSpPr>
        <p:spPr>
          <a:xfrm flipV="1">
            <a:off x="4250942" y="4179288"/>
            <a:ext cx="567755" cy="302211"/>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7E886E4-0236-13CD-5555-34D5EF12A0DF}"/>
              </a:ext>
            </a:extLst>
          </p:cNvPr>
          <p:cNvCxnSpPr>
            <a:cxnSpLocks/>
            <a:stCxn id="22" idx="2"/>
            <a:endCxn id="34" idx="0"/>
          </p:cNvCxnSpPr>
          <p:nvPr/>
        </p:nvCxnSpPr>
        <p:spPr>
          <a:xfrm flipH="1" flipV="1">
            <a:off x="5747441" y="3622603"/>
            <a:ext cx="159222" cy="39991"/>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A5C4FA7-2101-80FB-90A5-548A30D8F774}"/>
              </a:ext>
            </a:extLst>
          </p:cNvPr>
          <p:cNvCxnSpPr>
            <a:cxnSpLocks/>
            <a:stCxn id="25" idx="2"/>
            <a:endCxn id="24" idx="0"/>
          </p:cNvCxnSpPr>
          <p:nvPr/>
        </p:nvCxnSpPr>
        <p:spPr>
          <a:xfrm flipH="1" flipV="1">
            <a:off x="7028701" y="2499734"/>
            <a:ext cx="582513" cy="49528"/>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87ADBD1-B8F0-A77A-6F20-E3558B182EF3}"/>
              </a:ext>
            </a:extLst>
          </p:cNvPr>
          <p:cNvCxnSpPr>
            <a:cxnSpLocks/>
            <a:stCxn id="32" idx="1"/>
            <a:endCxn id="36" idx="3"/>
          </p:cNvCxnSpPr>
          <p:nvPr/>
        </p:nvCxnSpPr>
        <p:spPr>
          <a:xfrm flipH="1">
            <a:off x="2268174" y="4346453"/>
            <a:ext cx="60811" cy="196946"/>
          </a:xfrm>
          <a:prstGeom prst="line">
            <a:avLst/>
          </a:prstGeom>
          <a:ln w="38100">
            <a:solidFill>
              <a:srgbClr val="4D91F0">
                <a:alpha val="37977"/>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48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0752-9060-1BE6-4024-85908253B989}"/>
              </a:ext>
            </a:extLst>
          </p:cNvPr>
          <p:cNvSpPr>
            <a:spLocks noGrp="1"/>
          </p:cNvSpPr>
          <p:nvPr>
            <p:ph type="title"/>
          </p:nvPr>
        </p:nvSpPr>
        <p:spPr/>
        <p:txBody>
          <a:bodyPr/>
          <a:lstStyle/>
          <a:p>
            <a:r>
              <a:rPr lang="fr-FR" b="1" dirty="0">
                <a:solidFill>
                  <a:srgbClr val="00B0F1"/>
                </a:solidFill>
              </a:rPr>
              <a:t>Ecosystème d’Entrepreneuriat (3/3)</a:t>
            </a:r>
            <a:endParaRPr lang="fr-FR" dirty="0"/>
          </a:p>
        </p:txBody>
      </p:sp>
      <p:sp>
        <p:nvSpPr>
          <p:cNvPr id="3" name="Rectangle 2">
            <a:extLst>
              <a:ext uri="{FF2B5EF4-FFF2-40B4-BE49-F238E27FC236}">
                <a16:creationId xmlns:a16="http://schemas.microsoft.com/office/drawing/2014/main" id="{48FCBDEE-525C-96AB-82C2-6AFD8C51923C}"/>
              </a:ext>
            </a:extLst>
          </p:cNvPr>
          <p:cNvSpPr/>
          <p:nvPr/>
        </p:nvSpPr>
        <p:spPr>
          <a:xfrm>
            <a:off x="4447010" y="1295613"/>
            <a:ext cx="7106703" cy="4893647"/>
          </a:xfrm>
          <a:prstGeom prst="rect">
            <a:avLst/>
          </a:prstGeom>
        </p:spPr>
        <p:txBody>
          <a:bodyPr wrap="square">
            <a:spAutoFit/>
          </a:bodyPr>
          <a:lstStyle/>
          <a:p>
            <a:r>
              <a:rPr lang="fr-FR" sz="1400" b="1" dirty="0">
                <a:solidFill>
                  <a:srgbClr val="00B0F1"/>
                </a:solidFill>
              </a:rPr>
              <a:t>Comment développer l’écosystème d’entrepreneuriat ?</a:t>
            </a:r>
          </a:p>
          <a:p>
            <a:r>
              <a:rPr lang="fr-FR" sz="1200" b="1" i="1" dirty="0">
                <a:solidFill>
                  <a:srgbClr val="00B0F1"/>
                </a:solidFill>
              </a:rPr>
              <a:t>Principales recommendations pour la politique gouvernementale (WEF, 2014) </a:t>
            </a:r>
          </a:p>
          <a:p>
            <a:pPr marL="171450" indent="-171450">
              <a:buFont typeface="Arial" panose="020B0604020202020204" pitchFamily="34" charset="0"/>
              <a:buChar char="•"/>
            </a:pPr>
            <a:r>
              <a:rPr lang="fr-FR" sz="1200" dirty="0">
                <a:solidFill>
                  <a:schemeClr val="tx1">
                    <a:lumMod val="75000"/>
                    <a:lumOff val="25000"/>
                  </a:schemeClr>
                </a:solidFill>
              </a:rPr>
              <a:t>Faire de la formation de l'activité entrepreneuriale une priorité gouvernementale ;</a:t>
            </a:r>
          </a:p>
          <a:p>
            <a:pPr marL="171450" indent="-171450">
              <a:buFont typeface="Arial" panose="020B0604020202020204" pitchFamily="34" charset="0"/>
              <a:buChar char="•"/>
            </a:pPr>
            <a:r>
              <a:rPr lang="fr-FR" sz="1200" dirty="0">
                <a:solidFill>
                  <a:schemeClr val="tx1">
                    <a:lumMod val="75000"/>
                    <a:lumOff val="25000"/>
                  </a:schemeClr>
                </a:solidFill>
              </a:rPr>
              <a:t>La formulation d'une politique efficace pour les écosystèmes d’entrepreneuriat nécessite la participation active des ministres du gouvernement travaillant avec des hauts fonctionnaires qui agissent en tant qu’« entrepreneurs institutionnels » pour façonner et autonomiser les politiques et les programmes ;</a:t>
            </a:r>
          </a:p>
          <a:p>
            <a:pPr marL="171450" indent="-171450">
              <a:buFont typeface="Arial" panose="020B0604020202020204" pitchFamily="34" charset="0"/>
              <a:buChar char="•"/>
            </a:pPr>
            <a:r>
              <a:rPr lang="fr-FR" sz="1200" dirty="0">
                <a:solidFill>
                  <a:schemeClr val="tx1">
                    <a:lumMod val="75000"/>
                    <a:lumOff val="25000"/>
                  </a:schemeClr>
                </a:solidFill>
              </a:rPr>
              <a:t>Veiller à ce que la politique gouvernementale soit largement ciblée - La politique doit être élaborée de manière holistique et englober toutes les composantes de l'écosystème plutôt que de chercher à « choisir » des domaines d'intérêt particulier ;</a:t>
            </a:r>
          </a:p>
          <a:p>
            <a:pPr marL="171450" indent="-171450">
              <a:buFont typeface="Arial" panose="020B0604020202020204" pitchFamily="34" charset="0"/>
              <a:buChar char="•"/>
            </a:pPr>
            <a:r>
              <a:rPr lang="fr-FR" sz="1200" dirty="0">
                <a:solidFill>
                  <a:schemeClr val="tx1">
                    <a:lumMod val="75000"/>
                    <a:lumOff val="25000"/>
                  </a:schemeClr>
                </a:solidFill>
              </a:rPr>
              <a:t>Permettre une croissance naturelle et non des solutions descendantes ;</a:t>
            </a:r>
          </a:p>
          <a:p>
            <a:pPr marL="171450" indent="-171450">
              <a:buFont typeface="Arial" panose="020B0604020202020204" pitchFamily="34" charset="0"/>
              <a:buChar char="•"/>
            </a:pPr>
            <a:r>
              <a:rPr lang="fr-FR" sz="1200" dirty="0">
                <a:solidFill>
                  <a:schemeClr val="tx1">
                    <a:lumMod val="75000"/>
                    <a:lumOff val="25000"/>
                  </a:schemeClr>
                </a:solidFill>
              </a:rPr>
              <a:t>Construire à partir d'industries existantes qui se sont formées naturellement dans la région ou le pays plutôt que de chercher à générer de nouvelles industries à partir de sites vierges ; </a:t>
            </a:r>
          </a:p>
          <a:p>
            <a:pPr marL="171450" indent="-171450">
              <a:buFont typeface="Arial" panose="020B0604020202020204" pitchFamily="34" charset="0"/>
              <a:buChar char="•"/>
            </a:pPr>
            <a:r>
              <a:rPr lang="fr-FR" sz="1200" dirty="0">
                <a:solidFill>
                  <a:schemeClr val="tx1">
                    <a:lumMod val="75000"/>
                    <a:lumOff val="25000"/>
                  </a:schemeClr>
                </a:solidFill>
              </a:rPr>
              <a:t>Veiller à ce que tous les secteurs industriels soient considérés et non seulement les nouvelles technologies ;</a:t>
            </a:r>
          </a:p>
          <a:p>
            <a:pPr marL="171450" indent="-171450">
              <a:buFont typeface="Arial" panose="020B0604020202020204" pitchFamily="34" charset="0"/>
              <a:buChar char="•"/>
            </a:pPr>
            <a:r>
              <a:rPr lang="fr-FR" sz="1200" dirty="0">
                <a:solidFill>
                  <a:schemeClr val="tx1">
                    <a:lumMod val="75000"/>
                    <a:lumOff val="25000"/>
                  </a:schemeClr>
                </a:solidFill>
              </a:rPr>
              <a:t>Encourager la croissance dans tous les secteurs industriels, y compris les entreprises de faible, moyenne et haute technologie ;</a:t>
            </a:r>
          </a:p>
          <a:p>
            <a:pPr marL="171450" indent="-171450">
              <a:buFont typeface="Arial" panose="020B0604020202020204" pitchFamily="34" charset="0"/>
              <a:buChar char="•"/>
            </a:pPr>
            <a:r>
              <a:rPr lang="fr-FR" sz="1200" dirty="0">
                <a:solidFill>
                  <a:schemeClr val="tx1">
                    <a:lumMod val="75000"/>
                    <a:lumOff val="25000"/>
                  </a:schemeClr>
                </a:solidFill>
              </a:rPr>
              <a:t>Assurer le leadership, mais déléguer la responsabilité et l'appropriation ;</a:t>
            </a:r>
          </a:p>
          <a:p>
            <a:pPr marL="171450" indent="-171450">
              <a:buFont typeface="Arial" panose="020B0604020202020204" pitchFamily="34" charset="0"/>
              <a:buChar char="•"/>
            </a:pPr>
            <a:r>
              <a:rPr lang="fr-FR" sz="1200" dirty="0">
                <a:solidFill>
                  <a:schemeClr val="tx1">
                    <a:lumMod val="75000"/>
                    <a:lumOff val="25000"/>
                  </a:schemeClr>
                </a:solidFill>
              </a:rPr>
              <a:t>Adopter une approche « descendante » et « ascendante » en déléguant la responsabilité aux autorités locales et régionales ;</a:t>
            </a:r>
          </a:p>
          <a:p>
            <a:pPr marL="171450" indent="-171450">
              <a:buFont typeface="Arial" panose="020B0604020202020204" pitchFamily="34" charset="0"/>
              <a:buChar char="•"/>
            </a:pPr>
            <a:r>
              <a:rPr lang="fr-FR" sz="1200" dirty="0">
                <a:solidFill>
                  <a:schemeClr val="tx1">
                    <a:lumMod val="75000"/>
                    <a:lumOff val="25000"/>
                  </a:schemeClr>
                </a:solidFill>
              </a:rPr>
              <a:t>Élaborer une politique qui répond aux besoins à la fois de l'entreprise et de son équipe de direction ;</a:t>
            </a:r>
          </a:p>
          <a:p>
            <a:pPr marL="171450" indent="-171450">
              <a:buFont typeface="Arial" panose="020B0604020202020204" pitchFamily="34" charset="0"/>
              <a:buChar char="•"/>
            </a:pPr>
            <a:r>
              <a:rPr lang="fr-FR" sz="1200" dirty="0">
                <a:solidFill>
                  <a:schemeClr val="tx1">
                    <a:lumMod val="75000"/>
                    <a:lumOff val="25000"/>
                  </a:schemeClr>
                </a:solidFill>
              </a:rPr>
              <a:t>Reconnaître que la politique des petites entreprises est « transactionnelle » tandis que la politique de l'entrepreneuriat est de nature « relationnelle ».</a:t>
            </a:r>
          </a:p>
          <a:p>
            <a:endParaRPr lang="fr-FR" sz="1000" i="1" dirty="0">
              <a:solidFill>
                <a:schemeClr val="tx1">
                  <a:lumMod val="75000"/>
                  <a:lumOff val="25000"/>
                </a:schemeClr>
              </a:solidFill>
            </a:endParaRPr>
          </a:p>
          <a:p>
            <a:r>
              <a:rPr lang="fr-FR" sz="1000" i="1" dirty="0">
                <a:solidFill>
                  <a:schemeClr val="tx1">
                    <a:lumMod val="75000"/>
                    <a:lumOff val="25000"/>
                  </a:schemeClr>
                </a:solidFill>
              </a:rPr>
              <a:t>Source : https://www.weforum.org/agenda/2014/12/6-ways-governments-can-encourage-entrepreneurship/</a:t>
            </a:r>
          </a:p>
        </p:txBody>
      </p:sp>
      <p:sp>
        <p:nvSpPr>
          <p:cNvPr id="5" name="Rounded Rectangle 4">
            <a:extLst>
              <a:ext uri="{FF2B5EF4-FFF2-40B4-BE49-F238E27FC236}">
                <a16:creationId xmlns:a16="http://schemas.microsoft.com/office/drawing/2014/main" id="{A5D30476-0721-DC8A-E50B-50E66BBCE2C6}"/>
              </a:ext>
            </a:extLst>
          </p:cNvPr>
          <p:cNvSpPr/>
          <p:nvPr/>
        </p:nvSpPr>
        <p:spPr>
          <a:xfrm>
            <a:off x="786063" y="1225886"/>
            <a:ext cx="3249278" cy="4844912"/>
          </a:xfrm>
          <a:prstGeom prst="roundRect">
            <a:avLst>
              <a:gd name="adj" fmla="val 390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numCol="1" spcCol="360000" rtlCol="0" anchor="t"/>
          <a:lstStyle/>
          <a:p>
            <a:pPr>
              <a:spcBef>
                <a:spcPts val="200"/>
              </a:spcBef>
              <a:spcAft>
                <a:spcPts val="200"/>
              </a:spcAft>
            </a:pPr>
            <a:r>
              <a:rPr lang="fr-FR" sz="1400" b="1" dirty="0">
                <a:solidFill>
                  <a:schemeClr val="bg1"/>
                </a:solidFill>
              </a:rPr>
              <a:t>Pourquoi développer l’entrepreneuriat au niveau national ? </a:t>
            </a:r>
          </a:p>
          <a:p>
            <a:pPr>
              <a:spcBef>
                <a:spcPts val="200"/>
              </a:spcBef>
              <a:spcAft>
                <a:spcPts val="200"/>
              </a:spcAft>
            </a:pPr>
            <a:r>
              <a:rPr lang="fr-FR" sz="1200" b="1" i="1" dirty="0">
                <a:solidFill>
                  <a:schemeClr val="bg1"/>
                </a:solidFill>
              </a:rPr>
              <a:t>Alexander S. Kritikos, 2014</a:t>
            </a:r>
          </a:p>
          <a:p>
            <a:pPr marL="171450" indent="-171450">
              <a:spcBef>
                <a:spcPts val="200"/>
              </a:spcBef>
              <a:spcAft>
                <a:spcPts val="200"/>
              </a:spcAft>
              <a:buFont typeface="Arial" panose="020B0604020202020204" pitchFamily="34" charset="0"/>
              <a:buChar char="•"/>
            </a:pPr>
            <a:r>
              <a:rPr lang="fr-FR" sz="1200" dirty="0">
                <a:solidFill>
                  <a:schemeClr val="bg1"/>
                </a:solidFill>
              </a:rPr>
              <a:t>Les entrepreneurs stimulent la croissance économique en introduisant des technologies, des produits et des services innovants. </a:t>
            </a:r>
          </a:p>
          <a:p>
            <a:pPr marL="171450" indent="-171450">
              <a:spcBef>
                <a:spcPts val="200"/>
              </a:spcBef>
              <a:spcAft>
                <a:spcPts val="200"/>
              </a:spcAft>
              <a:buFont typeface="Arial" panose="020B0604020202020204" pitchFamily="34" charset="0"/>
              <a:buChar char="•"/>
            </a:pPr>
            <a:r>
              <a:rPr lang="fr-FR" sz="1200" dirty="0">
                <a:solidFill>
                  <a:schemeClr val="bg1"/>
                </a:solidFill>
              </a:rPr>
              <a:t>La concurrence accrue des entrepreneurs oblige les entreprises existantes à devenir plus compétitives. </a:t>
            </a:r>
          </a:p>
          <a:p>
            <a:pPr marL="171450" indent="-171450">
              <a:spcBef>
                <a:spcPts val="200"/>
              </a:spcBef>
              <a:spcAft>
                <a:spcPts val="200"/>
              </a:spcAft>
              <a:buFont typeface="Arial" panose="020B0604020202020204" pitchFamily="34" charset="0"/>
              <a:buChar char="•"/>
            </a:pPr>
            <a:r>
              <a:rPr lang="fr-FR" sz="1200" dirty="0">
                <a:solidFill>
                  <a:schemeClr val="bg1"/>
                </a:solidFill>
              </a:rPr>
              <a:t>Les entrepreneurs offrent de nouvelles opportunités d'emploi à court et à long terme. </a:t>
            </a:r>
          </a:p>
          <a:p>
            <a:pPr marL="171450" indent="-171450">
              <a:spcBef>
                <a:spcPts val="200"/>
              </a:spcBef>
              <a:spcAft>
                <a:spcPts val="200"/>
              </a:spcAft>
              <a:buFont typeface="Arial" panose="020B0604020202020204" pitchFamily="34" charset="0"/>
              <a:buChar char="•"/>
            </a:pPr>
            <a:r>
              <a:rPr lang="fr-FR" sz="1200" dirty="0">
                <a:solidFill>
                  <a:schemeClr val="bg1"/>
                </a:solidFill>
              </a:rPr>
              <a:t>L'activité entrepreneuriale augmente la productivité des entreprises et des économies. Les entrepreneurs accélèrent le changement structurel en remplaçant les entreprises établies.</a:t>
            </a:r>
          </a:p>
          <a:p>
            <a:pPr>
              <a:spcBef>
                <a:spcPts val="200"/>
              </a:spcBef>
              <a:spcAft>
                <a:spcPts val="200"/>
              </a:spcAft>
            </a:pPr>
            <a:r>
              <a:rPr lang="fr-FR" sz="1000" i="1" dirty="0">
                <a:solidFill>
                  <a:schemeClr val="bg1"/>
                </a:solidFill>
              </a:rPr>
              <a:t>Source: https://wol.iza.org/articles/entrepreneurs-and-their-impact-on-jobs-and-economic-growth/long</a:t>
            </a:r>
            <a:endParaRPr lang="fr-FR" sz="1000" i="1" dirty="0">
              <a:solidFill>
                <a:schemeClr val="bg1"/>
              </a:solidFill>
              <a:latin typeface="lucidaSans"/>
            </a:endParaRPr>
          </a:p>
          <a:p>
            <a:pPr>
              <a:spcBef>
                <a:spcPts val="200"/>
              </a:spcBef>
              <a:spcAft>
                <a:spcPts val="200"/>
              </a:spcAft>
            </a:pPr>
            <a:br>
              <a:rPr lang="fr-FR" sz="1200" dirty="0">
                <a:solidFill>
                  <a:schemeClr val="bg1"/>
                </a:solidFill>
              </a:rPr>
            </a:br>
            <a:endParaRPr lang="fr-FR" sz="1200" dirty="0">
              <a:solidFill>
                <a:schemeClr val="bg1"/>
              </a:solidFill>
            </a:endParaRPr>
          </a:p>
        </p:txBody>
      </p:sp>
    </p:spTree>
    <p:extLst>
      <p:ext uri="{BB962C8B-B14F-4D97-AF65-F5344CB8AC3E}">
        <p14:creationId xmlns:p14="http://schemas.microsoft.com/office/powerpoint/2010/main" val="170334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600"/>
              </a:spcBef>
              <a:spcAft>
                <a:spcPts val="200"/>
              </a:spcAft>
            </a:pPr>
            <a:r>
              <a:rPr lang="fr-FR" b="1" dirty="0">
                <a:solidFill>
                  <a:srgbClr val="2CC4B5"/>
                </a:solidFill>
              </a:rPr>
              <a:t>Ecosystème digital (1/3)</a:t>
            </a:r>
            <a:endParaRPr lang="fr-FR" b="1" dirty="0">
              <a:solidFill>
                <a:srgbClr val="2CC4B5"/>
              </a:solidFill>
              <a:ea typeface="MS Mincho" panose="02020609040205080304"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sp>
        <p:nvSpPr>
          <p:cNvPr id="16" name="Freeform 15">
            <a:extLst>
              <a:ext uri="{FF2B5EF4-FFF2-40B4-BE49-F238E27FC236}">
                <a16:creationId xmlns:a16="http://schemas.microsoft.com/office/drawing/2014/main" id="{16B1DE25-394A-F807-CC30-F0D5435E3CDD}"/>
              </a:ext>
            </a:extLst>
          </p:cNvPr>
          <p:cNvSpPr/>
          <p:nvPr/>
        </p:nvSpPr>
        <p:spPr>
          <a:xfrm flipH="1">
            <a:off x="7233137" y="1230923"/>
            <a:ext cx="4097216" cy="4994032"/>
          </a:xfrm>
          <a:custGeom>
            <a:avLst/>
            <a:gdLst>
              <a:gd name="connsiteX0" fmla="*/ 2497016 w 4097216"/>
              <a:gd name="connsiteY0" fmla="*/ 0 h 4994032"/>
              <a:gd name="connsiteX1" fmla="*/ 4085350 w 4097216"/>
              <a:gd name="connsiteY1" fmla="*/ 570197 h 4994032"/>
              <a:gd name="connsiteX2" fmla="*/ 4097216 w 4097216"/>
              <a:gd name="connsiteY2" fmla="*/ 580982 h 4994032"/>
              <a:gd name="connsiteX3" fmla="*/ 4097216 w 4097216"/>
              <a:gd name="connsiteY3" fmla="*/ 4413051 h 4994032"/>
              <a:gd name="connsiteX4" fmla="*/ 4085350 w 4097216"/>
              <a:gd name="connsiteY4" fmla="*/ 4423835 h 4994032"/>
              <a:gd name="connsiteX5" fmla="*/ 2497016 w 4097216"/>
              <a:gd name="connsiteY5" fmla="*/ 4994032 h 4994032"/>
              <a:gd name="connsiteX6" fmla="*/ 0 w 4097216"/>
              <a:gd name="connsiteY6" fmla="*/ 2497016 h 4994032"/>
              <a:gd name="connsiteX7" fmla="*/ 2497016 w 4097216"/>
              <a:gd name="connsiteY7" fmla="*/ 0 h 499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7216" h="4994032">
                <a:moveTo>
                  <a:pt x="2497016" y="0"/>
                </a:moveTo>
                <a:cubicBezTo>
                  <a:pt x="3100356" y="0"/>
                  <a:pt x="3653719" y="213983"/>
                  <a:pt x="4085350" y="570197"/>
                </a:cubicBezTo>
                <a:lnTo>
                  <a:pt x="4097216" y="580982"/>
                </a:lnTo>
                <a:lnTo>
                  <a:pt x="4097216" y="4413051"/>
                </a:lnTo>
                <a:lnTo>
                  <a:pt x="4085350" y="4423835"/>
                </a:lnTo>
                <a:cubicBezTo>
                  <a:pt x="3653719" y="4780049"/>
                  <a:pt x="3100356" y="4994032"/>
                  <a:pt x="2497016" y="4994032"/>
                </a:cubicBezTo>
                <a:cubicBezTo>
                  <a:pt x="1117952" y="4994032"/>
                  <a:pt x="0" y="3876080"/>
                  <a:pt x="0" y="2497016"/>
                </a:cubicBezTo>
                <a:cubicBezTo>
                  <a:pt x="0" y="1117952"/>
                  <a:pt x="1117952" y="0"/>
                  <a:pt x="2497016" y="0"/>
                </a:cubicBezTo>
                <a:close/>
              </a:path>
            </a:pathLst>
          </a:custGeom>
          <a:solidFill>
            <a:srgbClr val="2CC4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28" name="Rectangle 27">
            <a:extLst>
              <a:ext uri="{FF2B5EF4-FFF2-40B4-BE49-F238E27FC236}">
                <a16:creationId xmlns:a16="http://schemas.microsoft.com/office/drawing/2014/main" id="{CEA8F64A-96B5-2E19-92A1-59566996BE82}"/>
              </a:ext>
            </a:extLst>
          </p:cNvPr>
          <p:cNvSpPr/>
          <p:nvPr/>
        </p:nvSpPr>
        <p:spPr>
          <a:xfrm>
            <a:off x="1188731" y="1541304"/>
            <a:ext cx="5657730" cy="1887696"/>
          </a:xfrm>
          <a:prstGeom prst="rect">
            <a:avLst/>
          </a:prstGeom>
        </p:spPr>
        <p:txBody>
          <a:bodyPr wrap="square">
            <a:spAutoFit/>
          </a:bodyPr>
          <a:lstStyle/>
          <a:p>
            <a:pPr>
              <a:spcBef>
                <a:spcPts val="200"/>
              </a:spcBef>
              <a:spcAft>
                <a:spcPts val="200"/>
              </a:spcAft>
            </a:pPr>
            <a:endParaRPr lang="fr-FR" sz="1200" dirty="0">
              <a:solidFill>
                <a:schemeClr val="tx1">
                  <a:lumMod val="75000"/>
                  <a:lumOff val="25000"/>
                </a:schemeClr>
              </a:solidFill>
            </a:endParaRPr>
          </a:p>
          <a:p>
            <a:pPr>
              <a:spcBef>
                <a:spcPts val="200"/>
              </a:spcBef>
              <a:spcAft>
                <a:spcPts val="200"/>
              </a:spcAft>
            </a:pPr>
            <a:r>
              <a:rPr lang="fr-FR" sz="1400" b="1" dirty="0">
                <a:solidFill>
                  <a:srgbClr val="2CC4B5"/>
                </a:solidFill>
              </a:rPr>
              <a:t>Ecosystème Digital : </a:t>
            </a:r>
          </a:p>
          <a:p>
            <a:pPr>
              <a:spcBef>
                <a:spcPts val="200"/>
              </a:spcBef>
              <a:spcAft>
                <a:spcPts val="200"/>
              </a:spcAft>
            </a:pPr>
            <a:r>
              <a:rPr lang="fr-FR" sz="1200" dirty="0">
                <a:solidFill>
                  <a:schemeClr val="tx1">
                    <a:lumMod val="75000"/>
                    <a:lumOff val="25000"/>
                  </a:schemeClr>
                </a:solidFill>
              </a:rPr>
              <a:t>Un écosystème digital se dessine sur plusieurs dimensions, avec la subtilité de la définition de ce qui est considéré comme « digital ». Pour cadrer cette définition, l’approche de ce dossier est donc d’observer </a:t>
            </a:r>
            <a:r>
              <a:rPr lang="fr-FR" sz="1200" b="1" dirty="0">
                <a:solidFill>
                  <a:srgbClr val="2CC4B5"/>
                </a:solidFill>
              </a:rPr>
              <a:t>l’écosystème digital dans le contexte d’un environnement national permettant la mise en place, le développement, la collaboration et l’utilisation d’outils digitaux ainsi que les acteurs et mécanismes mis en œuvre pour promouvoir la digitalisation du pays. </a:t>
            </a:r>
          </a:p>
        </p:txBody>
      </p:sp>
      <p:grpSp>
        <p:nvGrpSpPr>
          <p:cNvPr id="35" name="Group 34">
            <a:extLst>
              <a:ext uri="{FF2B5EF4-FFF2-40B4-BE49-F238E27FC236}">
                <a16:creationId xmlns:a16="http://schemas.microsoft.com/office/drawing/2014/main" id="{0FD945D0-7C04-939F-CAE4-BD7DBEF4D7E5}"/>
              </a:ext>
            </a:extLst>
          </p:cNvPr>
          <p:cNvGrpSpPr/>
          <p:nvPr/>
        </p:nvGrpSpPr>
        <p:grpSpPr>
          <a:xfrm>
            <a:off x="688539" y="1724289"/>
            <a:ext cx="500192" cy="500192"/>
            <a:chOff x="684616" y="3636344"/>
            <a:chExt cx="500192" cy="500192"/>
          </a:xfrm>
        </p:grpSpPr>
        <p:sp>
          <p:nvSpPr>
            <p:cNvPr id="40" name="Oval 39">
              <a:extLst>
                <a:ext uri="{FF2B5EF4-FFF2-40B4-BE49-F238E27FC236}">
                  <a16:creationId xmlns:a16="http://schemas.microsoft.com/office/drawing/2014/main" id="{3119E70A-FDCE-3C98-6BE9-EA5A78A2CFD4}"/>
                </a:ext>
              </a:extLst>
            </p:cNvPr>
            <p:cNvSpPr/>
            <p:nvPr/>
          </p:nvSpPr>
          <p:spPr>
            <a:xfrm>
              <a:off x="684616" y="3636344"/>
              <a:ext cx="500192" cy="500192"/>
            </a:xfrm>
            <a:prstGeom prst="ellipse">
              <a:avLst/>
            </a:prstGeom>
            <a:solidFill>
              <a:srgbClr val="2CC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1" name="Graphic 40" descr="Keyboard with solid fill">
              <a:extLst>
                <a:ext uri="{FF2B5EF4-FFF2-40B4-BE49-F238E27FC236}">
                  <a16:creationId xmlns:a16="http://schemas.microsoft.com/office/drawing/2014/main" id="{A8E6BE3C-BA3B-3CDC-1847-89569B9B6E8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124" y="3711566"/>
              <a:ext cx="387176" cy="387176"/>
            </a:xfrm>
            <a:prstGeom prst="rect">
              <a:avLst/>
            </a:prstGeom>
          </p:spPr>
        </p:pic>
      </p:grpSp>
      <p:sp>
        <p:nvSpPr>
          <p:cNvPr id="42" name="TextBox 41">
            <a:extLst>
              <a:ext uri="{FF2B5EF4-FFF2-40B4-BE49-F238E27FC236}">
                <a16:creationId xmlns:a16="http://schemas.microsoft.com/office/drawing/2014/main" id="{E03A4556-C610-BB63-385F-448A111C55F6}"/>
              </a:ext>
            </a:extLst>
          </p:cNvPr>
          <p:cNvSpPr txBox="1"/>
          <p:nvPr/>
        </p:nvSpPr>
        <p:spPr>
          <a:xfrm>
            <a:off x="7527246" y="3858504"/>
            <a:ext cx="1227004" cy="680180"/>
          </a:xfrm>
          <a:prstGeom prst="round2DiagRect">
            <a:avLst/>
          </a:prstGeom>
          <a:solidFill>
            <a:srgbClr val="2CC4B5"/>
          </a:solidFill>
        </p:spPr>
        <p:txBody>
          <a:bodyPr wrap="square" rtlCol="0">
            <a:noAutofit/>
          </a:bodyPr>
          <a:lstStyle/>
          <a:p>
            <a:pPr algn="ctr"/>
            <a:r>
              <a:rPr lang="fr-FR" sz="1050" dirty="0">
                <a:solidFill>
                  <a:schemeClr val="bg1"/>
                </a:solidFill>
              </a:rPr>
              <a:t>Infrastructure et Adoption digitale</a:t>
            </a:r>
          </a:p>
        </p:txBody>
      </p:sp>
      <p:sp>
        <p:nvSpPr>
          <p:cNvPr id="44" name="TextBox 43">
            <a:extLst>
              <a:ext uri="{FF2B5EF4-FFF2-40B4-BE49-F238E27FC236}">
                <a16:creationId xmlns:a16="http://schemas.microsoft.com/office/drawing/2014/main" id="{F8333FE3-E0C4-7CD6-A77D-ACE71950938D}"/>
              </a:ext>
            </a:extLst>
          </p:cNvPr>
          <p:cNvSpPr txBox="1"/>
          <p:nvPr/>
        </p:nvSpPr>
        <p:spPr>
          <a:xfrm>
            <a:off x="7390539" y="1849763"/>
            <a:ext cx="1227004" cy="497169"/>
          </a:xfrm>
          <a:prstGeom prst="round2DiagRect">
            <a:avLst/>
          </a:prstGeom>
          <a:solidFill>
            <a:srgbClr val="2CC4B5"/>
          </a:solidFill>
        </p:spPr>
        <p:txBody>
          <a:bodyPr wrap="square" rtlCol="0">
            <a:noAutofit/>
          </a:bodyPr>
          <a:lstStyle/>
          <a:p>
            <a:pPr algn="ctr"/>
            <a:r>
              <a:rPr lang="fr-FR" sz="1050" dirty="0">
                <a:solidFill>
                  <a:schemeClr val="bg1"/>
                </a:solidFill>
              </a:rPr>
              <a:t>Économie digitale</a:t>
            </a:r>
          </a:p>
        </p:txBody>
      </p:sp>
      <p:sp>
        <p:nvSpPr>
          <p:cNvPr id="45" name="TextBox 44">
            <a:extLst>
              <a:ext uri="{FF2B5EF4-FFF2-40B4-BE49-F238E27FC236}">
                <a16:creationId xmlns:a16="http://schemas.microsoft.com/office/drawing/2014/main" id="{3BB2E5F8-B688-AEBA-E892-A25B50C185A5}"/>
              </a:ext>
            </a:extLst>
          </p:cNvPr>
          <p:cNvSpPr txBox="1"/>
          <p:nvPr/>
        </p:nvSpPr>
        <p:spPr>
          <a:xfrm>
            <a:off x="8785370" y="1835540"/>
            <a:ext cx="1460452" cy="602238"/>
          </a:xfrm>
          <a:prstGeom prst="round2DiagRect">
            <a:avLst/>
          </a:prstGeom>
          <a:solidFill>
            <a:srgbClr val="2CC4B5"/>
          </a:solidFill>
        </p:spPr>
        <p:txBody>
          <a:bodyPr wrap="square" rtlCol="0">
            <a:noAutofit/>
          </a:bodyPr>
          <a:lstStyle/>
          <a:p>
            <a:pPr algn="ctr"/>
            <a:r>
              <a:rPr lang="fr-FR" sz="1050" dirty="0">
                <a:solidFill>
                  <a:schemeClr val="bg1"/>
                </a:solidFill>
              </a:rPr>
              <a:t>Société, Droits et Gouvernance digitale</a:t>
            </a:r>
          </a:p>
        </p:txBody>
      </p:sp>
      <p:sp>
        <p:nvSpPr>
          <p:cNvPr id="46" name="TextBox 45">
            <a:extLst>
              <a:ext uri="{FF2B5EF4-FFF2-40B4-BE49-F238E27FC236}">
                <a16:creationId xmlns:a16="http://schemas.microsoft.com/office/drawing/2014/main" id="{B3A6E687-7D95-F9F4-FB0D-4B7902F5D482}"/>
              </a:ext>
            </a:extLst>
          </p:cNvPr>
          <p:cNvSpPr txBox="1"/>
          <p:nvPr/>
        </p:nvSpPr>
        <p:spPr>
          <a:xfrm>
            <a:off x="9515596" y="3396533"/>
            <a:ext cx="1227004" cy="646331"/>
          </a:xfrm>
          <a:prstGeom prst="round2DiagRect">
            <a:avLst/>
          </a:prstGeom>
          <a:solidFill>
            <a:srgbClr val="2CC4B5"/>
          </a:solidFill>
        </p:spPr>
        <p:txBody>
          <a:bodyPr wrap="square" rtlCol="0">
            <a:noAutofit/>
          </a:bodyPr>
          <a:lstStyle/>
          <a:p>
            <a:pPr algn="ctr"/>
            <a:r>
              <a:rPr lang="fr-FR" sz="1050" dirty="0">
                <a:solidFill>
                  <a:schemeClr val="bg1"/>
                </a:solidFill>
              </a:rPr>
              <a:t>Entreprises dans le secteur des TICS</a:t>
            </a:r>
          </a:p>
        </p:txBody>
      </p:sp>
      <p:sp>
        <p:nvSpPr>
          <p:cNvPr id="47" name="TextBox 46">
            <a:extLst>
              <a:ext uri="{FF2B5EF4-FFF2-40B4-BE49-F238E27FC236}">
                <a16:creationId xmlns:a16="http://schemas.microsoft.com/office/drawing/2014/main" id="{D8F8E9EC-CBB7-C067-4ECC-BCCDB45F6858}"/>
              </a:ext>
            </a:extLst>
          </p:cNvPr>
          <p:cNvSpPr txBox="1"/>
          <p:nvPr/>
        </p:nvSpPr>
        <p:spPr>
          <a:xfrm>
            <a:off x="7365958" y="4683266"/>
            <a:ext cx="1114754" cy="582493"/>
          </a:xfrm>
          <a:prstGeom prst="round2DiagRect">
            <a:avLst/>
          </a:prstGeom>
          <a:solidFill>
            <a:srgbClr val="2CC4B5"/>
          </a:solidFill>
        </p:spPr>
        <p:txBody>
          <a:bodyPr wrap="square" rtlCol="0">
            <a:noAutofit/>
          </a:bodyPr>
          <a:lstStyle/>
          <a:p>
            <a:pPr algn="ctr"/>
            <a:r>
              <a:rPr lang="fr-FR" sz="1050" dirty="0">
                <a:solidFill>
                  <a:schemeClr val="bg1"/>
                </a:solidFill>
              </a:rPr>
              <a:t>Création de contenu en ligne</a:t>
            </a:r>
          </a:p>
        </p:txBody>
      </p:sp>
      <p:sp>
        <p:nvSpPr>
          <p:cNvPr id="49" name="Rectangle 48">
            <a:extLst>
              <a:ext uri="{FF2B5EF4-FFF2-40B4-BE49-F238E27FC236}">
                <a16:creationId xmlns:a16="http://schemas.microsoft.com/office/drawing/2014/main" id="{B93C9EFF-ED88-FBFA-8718-B3BE36A8CDE9}"/>
              </a:ext>
            </a:extLst>
          </p:cNvPr>
          <p:cNvSpPr/>
          <p:nvPr/>
        </p:nvSpPr>
        <p:spPr>
          <a:xfrm>
            <a:off x="1221778" y="3665372"/>
            <a:ext cx="5616685" cy="2298065"/>
          </a:xfrm>
          <a:prstGeom prst="rect">
            <a:avLst/>
          </a:prstGeom>
        </p:spPr>
        <p:txBody>
          <a:bodyPr wrap="square">
            <a:spAutoFit/>
          </a:bodyPr>
          <a:lstStyle/>
          <a:p>
            <a:pPr>
              <a:spcBef>
                <a:spcPts val="200"/>
              </a:spcBef>
              <a:spcAft>
                <a:spcPts val="200"/>
              </a:spcAft>
            </a:pPr>
            <a:r>
              <a:rPr lang="fr-FR" sz="1400" b="1" dirty="0">
                <a:solidFill>
                  <a:srgbClr val="2CC4B5"/>
                </a:solidFill>
              </a:rPr>
              <a:t>Raison d’être </a:t>
            </a:r>
            <a:endParaRPr lang="fr-FR" sz="1200" dirty="0">
              <a:solidFill>
                <a:srgbClr val="2CC4B5"/>
              </a:solidFill>
            </a:endParaRPr>
          </a:p>
          <a:p>
            <a:pPr>
              <a:spcBef>
                <a:spcPts val="200"/>
              </a:spcBef>
              <a:spcAft>
                <a:spcPts val="200"/>
              </a:spcAft>
            </a:pPr>
            <a:r>
              <a:rPr lang="fr-FR" sz="1200" dirty="0">
                <a:solidFill>
                  <a:schemeClr val="tx1">
                    <a:lumMod val="75000"/>
                    <a:lumOff val="25000"/>
                  </a:schemeClr>
                </a:solidFill>
              </a:rPr>
              <a:t>« Dans un écosystème digital, de nombreux acteurs économiques indépendants collaborent afin de créer une offre digitale à plus forte valeur ajoutée qu’un produit ou un service émanant d’un seul acteur. Certains écosystèmes digitaux développent des solutions (ex : voiture ou maison connectée), d’autres permettent la rencontre d’acheteurs et de vendeurs sur des plateformes digitales.» BCG, 2022</a:t>
            </a:r>
            <a:r>
              <a:rPr lang="fr-FR" sz="1200" dirty="0"/>
              <a:t> </a:t>
            </a:r>
          </a:p>
          <a:p>
            <a:pPr>
              <a:spcBef>
                <a:spcPts val="200"/>
              </a:spcBef>
              <a:spcAft>
                <a:spcPts val="200"/>
              </a:spcAft>
            </a:pPr>
            <a:endParaRPr lang="fr-FR" sz="1000" i="1" dirty="0">
              <a:solidFill>
                <a:schemeClr val="tx1">
                  <a:lumMod val="75000"/>
                  <a:lumOff val="25000"/>
                </a:schemeClr>
              </a:solidFill>
            </a:endParaRPr>
          </a:p>
          <a:p>
            <a:pPr>
              <a:spcBef>
                <a:spcPts val="200"/>
              </a:spcBef>
              <a:spcAft>
                <a:spcPts val="200"/>
              </a:spcAft>
            </a:pPr>
            <a:r>
              <a:rPr lang="fr-FR" sz="1000" i="1" dirty="0">
                <a:solidFill>
                  <a:schemeClr val="tx1">
                    <a:lumMod val="75000"/>
                    <a:lumOff val="25000"/>
                  </a:schemeClr>
                </a:solidFill>
              </a:rPr>
              <a:t>Source: https://www.bcg.com/fr-fr/capabilities/digital-technology-data/digital-ecosystems</a:t>
            </a:r>
            <a:br>
              <a:rPr lang="fr-FR" sz="1200" dirty="0">
                <a:solidFill>
                  <a:schemeClr val="tx1">
                    <a:lumMod val="75000"/>
                    <a:lumOff val="25000"/>
                  </a:schemeClr>
                </a:solidFill>
              </a:rPr>
            </a:br>
            <a:endParaRPr lang="fr-FR" sz="1200" dirty="0">
              <a:solidFill>
                <a:schemeClr val="tx1">
                  <a:lumMod val="75000"/>
                  <a:lumOff val="25000"/>
                </a:schemeClr>
              </a:solidFill>
            </a:endParaRPr>
          </a:p>
          <a:p>
            <a:pPr>
              <a:spcBef>
                <a:spcPts val="200"/>
              </a:spcBef>
              <a:spcAft>
                <a:spcPts val="200"/>
              </a:spcAft>
            </a:pPr>
            <a:endParaRPr lang="fr-FR" sz="1200" dirty="0">
              <a:solidFill>
                <a:schemeClr val="tx1">
                  <a:lumMod val="75000"/>
                  <a:lumOff val="25000"/>
                </a:schemeClr>
              </a:solidFill>
            </a:endParaRPr>
          </a:p>
        </p:txBody>
      </p:sp>
      <p:sp>
        <p:nvSpPr>
          <p:cNvPr id="51" name="TextBox 50">
            <a:extLst>
              <a:ext uri="{FF2B5EF4-FFF2-40B4-BE49-F238E27FC236}">
                <a16:creationId xmlns:a16="http://schemas.microsoft.com/office/drawing/2014/main" id="{D87B3EBA-49DA-C4A6-A236-1126B33A03D9}"/>
              </a:ext>
            </a:extLst>
          </p:cNvPr>
          <p:cNvSpPr txBox="1"/>
          <p:nvPr/>
        </p:nvSpPr>
        <p:spPr>
          <a:xfrm>
            <a:off x="7427370" y="2610874"/>
            <a:ext cx="1227004" cy="284757"/>
          </a:xfrm>
          <a:prstGeom prst="round2DiagRect">
            <a:avLst/>
          </a:prstGeom>
          <a:solidFill>
            <a:srgbClr val="2CC4B5"/>
          </a:solidFill>
        </p:spPr>
        <p:txBody>
          <a:bodyPr wrap="square" rtlCol="0">
            <a:noAutofit/>
          </a:bodyPr>
          <a:lstStyle/>
          <a:p>
            <a:pPr algn="ctr"/>
            <a:r>
              <a:rPr lang="fr-FR" sz="1050" dirty="0">
                <a:solidFill>
                  <a:schemeClr val="bg1"/>
                </a:solidFill>
              </a:rPr>
              <a:t>Évènements</a:t>
            </a:r>
          </a:p>
        </p:txBody>
      </p:sp>
      <p:sp>
        <p:nvSpPr>
          <p:cNvPr id="52" name="TextBox 51">
            <a:extLst>
              <a:ext uri="{FF2B5EF4-FFF2-40B4-BE49-F238E27FC236}">
                <a16:creationId xmlns:a16="http://schemas.microsoft.com/office/drawing/2014/main" id="{05E65CED-D32B-8454-3325-E18AE6237FDF}"/>
              </a:ext>
            </a:extLst>
          </p:cNvPr>
          <p:cNvSpPr txBox="1"/>
          <p:nvPr/>
        </p:nvSpPr>
        <p:spPr>
          <a:xfrm>
            <a:off x="8040872" y="3147949"/>
            <a:ext cx="1227004" cy="497169"/>
          </a:xfrm>
          <a:prstGeom prst="round2DiagRect">
            <a:avLst/>
          </a:prstGeom>
          <a:solidFill>
            <a:srgbClr val="2CC4B5"/>
          </a:solidFill>
        </p:spPr>
        <p:txBody>
          <a:bodyPr wrap="square" rtlCol="0">
            <a:noAutofit/>
          </a:bodyPr>
          <a:lstStyle/>
          <a:p>
            <a:pPr algn="ctr"/>
            <a:r>
              <a:rPr lang="fr-FR" sz="1050" dirty="0">
                <a:solidFill>
                  <a:schemeClr val="bg1"/>
                </a:solidFill>
              </a:rPr>
              <a:t>Entreprises Hi-Tech</a:t>
            </a:r>
          </a:p>
        </p:txBody>
      </p:sp>
      <p:sp>
        <p:nvSpPr>
          <p:cNvPr id="20" name="TextBox 19">
            <a:extLst>
              <a:ext uri="{FF2B5EF4-FFF2-40B4-BE49-F238E27FC236}">
                <a16:creationId xmlns:a16="http://schemas.microsoft.com/office/drawing/2014/main" id="{710E831E-FFF2-4B8A-8DA8-13BB742E1CA2}"/>
              </a:ext>
            </a:extLst>
          </p:cNvPr>
          <p:cNvSpPr txBox="1"/>
          <p:nvPr/>
        </p:nvSpPr>
        <p:spPr>
          <a:xfrm>
            <a:off x="8957074" y="4139842"/>
            <a:ext cx="1172024" cy="393324"/>
          </a:xfrm>
          <a:prstGeom prst="round2DiagRect">
            <a:avLst/>
          </a:prstGeom>
          <a:solidFill>
            <a:srgbClr val="2CC4B5"/>
          </a:solidFill>
        </p:spPr>
        <p:txBody>
          <a:bodyPr wrap="square" rtlCol="0">
            <a:noAutofit/>
          </a:bodyPr>
          <a:lstStyle/>
          <a:p>
            <a:pPr algn="ctr"/>
            <a:r>
              <a:rPr lang="fr-FR" sz="1050" dirty="0">
                <a:solidFill>
                  <a:schemeClr val="bg1"/>
                </a:solidFill>
              </a:rPr>
              <a:t>Technologies émergeantes</a:t>
            </a:r>
          </a:p>
        </p:txBody>
      </p:sp>
      <p:sp>
        <p:nvSpPr>
          <p:cNvPr id="21" name="TextBox 20">
            <a:extLst>
              <a:ext uri="{FF2B5EF4-FFF2-40B4-BE49-F238E27FC236}">
                <a16:creationId xmlns:a16="http://schemas.microsoft.com/office/drawing/2014/main" id="{BD540774-FDF7-ADAC-3CE7-E5A56B2736D4}"/>
              </a:ext>
            </a:extLst>
          </p:cNvPr>
          <p:cNvSpPr txBox="1"/>
          <p:nvPr/>
        </p:nvSpPr>
        <p:spPr>
          <a:xfrm>
            <a:off x="8785370" y="4930552"/>
            <a:ext cx="1227004" cy="582493"/>
          </a:xfrm>
          <a:prstGeom prst="round2DiagRect">
            <a:avLst/>
          </a:prstGeom>
          <a:solidFill>
            <a:srgbClr val="2CC4B5"/>
          </a:solidFill>
        </p:spPr>
        <p:txBody>
          <a:bodyPr wrap="square" rtlCol="0">
            <a:noAutofit/>
          </a:bodyPr>
          <a:lstStyle/>
          <a:p>
            <a:pPr algn="ctr"/>
            <a:r>
              <a:rPr lang="fr-FR" sz="1050" dirty="0">
                <a:solidFill>
                  <a:schemeClr val="bg1"/>
                </a:solidFill>
              </a:rPr>
              <a:t>Services au </a:t>
            </a:r>
            <a:r>
              <a:rPr lang="fr-FR" sz="1050" dirty="0" err="1">
                <a:solidFill>
                  <a:schemeClr val="bg1"/>
                </a:solidFill>
              </a:rPr>
              <a:t>gouvernementen</a:t>
            </a:r>
            <a:r>
              <a:rPr lang="fr-FR" sz="1050" dirty="0">
                <a:solidFill>
                  <a:schemeClr val="bg1"/>
                </a:solidFill>
              </a:rPr>
              <a:t> ligne</a:t>
            </a:r>
          </a:p>
        </p:txBody>
      </p:sp>
      <p:sp>
        <p:nvSpPr>
          <p:cNvPr id="22" name="TextBox 21">
            <a:extLst>
              <a:ext uri="{FF2B5EF4-FFF2-40B4-BE49-F238E27FC236}">
                <a16:creationId xmlns:a16="http://schemas.microsoft.com/office/drawing/2014/main" id="{E3B7E347-9529-41A4-D67B-4D5354ED88D7}"/>
              </a:ext>
            </a:extLst>
          </p:cNvPr>
          <p:cNvSpPr txBox="1"/>
          <p:nvPr/>
        </p:nvSpPr>
        <p:spPr>
          <a:xfrm>
            <a:off x="9380753" y="2739209"/>
            <a:ext cx="736114" cy="274317"/>
          </a:xfrm>
          <a:prstGeom prst="round2DiagRect">
            <a:avLst/>
          </a:prstGeom>
          <a:solidFill>
            <a:srgbClr val="2CC4B5"/>
          </a:solidFill>
        </p:spPr>
        <p:txBody>
          <a:bodyPr wrap="square" rtlCol="0">
            <a:noAutofit/>
          </a:bodyPr>
          <a:lstStyle/>
          <a:p>
            <a:pPr algn="ctr"/>
            <a:r>
              <a:rPr lang="fr-FR" sz="1050" dirty="0">
                <a:solidFill>
                  <a:schemeClr val="bg1"/>
                </a:solidFill>
              </a:rPr>
              <a:t>Talents</a:t>
            </a:r>
          </a:p>
        </p:txBody>
      </p:sp>
      <p:sp>
        <p:nvSpPr>
          <p:cNvPr id="25" name="Rectangle 24">
            <a:extLst>
              <a:ext uri="{FF2B5EF4-FFF2-40B4-BE49-F238E27FC236}">
                <a16:creationId xmlns:a16="http://schemas.microsoft.com/office/drawing/2014/main" id="{C698090B-D4B3-DD78-A534-ADB8D05308D8}"/>
              </a:ext>
            </a:extLst>
          </p:cNvPr>
          <p:cNvSpPr/>
          <p:nvPr/>
        </p:nvSpPr>
        <p:spPr>
          <a:xfrm>
            <a:off x="1" y="0"/>
            <a:ext cx="365168" cy="6858000"/>
          </a:xfrm>
          <a:prstGeom prst="rect">
            <a:avLst/>
          </a:prstGeom>
          <a:solidFill>
            <a:srgbClr val="2CC4B5"/>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6627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600"/>
              </a:spcBef>
              <a:spcAft>
                <a:spcPts val="200"/>
              </a:spcAft>
            </a:pPr>
            <a:r>
              <a:rPr lang="fr-FR" b="1" dirty="0">
                <a:solidFill>
                  <a:srgbClr val="2CC4B5"/>
                </a:solidFill>
              </a:rPr>
              <a:t>Ecosystème digital (2/3)</a:t>
            </a:r>
            <a:endParaRPr lang="fr-FR" b="1" dirty="0">
              <a:solidFill>
                <a:srgbClr val="2CC4B5"/>
              </a:solidFill>
              <a:ea typeface="MS Mincho" panose="02020609040205080304"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cxnSp>
        <p:nvCxnSpPr>
          <p:cNvPr id="29" name="Straight Connector 28">
            <a:extLst>
              <a:ext uri="{FF2B5EF4-FFF2-40B4-BE49-F238E27FC236}">
                <a16:creationId xmlns:a16="http://schemas.microsoft.com/office/drawing/2014/main" id="{B1F31983-AE55-6E47-F39E-68169B8A97CB}"/>
              </a:ext>
            </a:extLst>
          </p:cNvPr>
          <p:cNvCxnSpPr>
            <a:cxnSpLocks/>
            <a:stCxn id="45" idx="3"/>
            <a:endCxn id="46" idx="3"/>
          </p:cNvCxnSpPr>
          <p:nvPr/>
        </p:nvCxnSpPr>
        <p:spPr>
          <a:xfrm flipH="1">
            <a:off x="2890695" y="1554821"/>
            <a:ext cx="2552425" cy="545098"/>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1822EF-8F14-9847-07D9-DB835F2DFEAD}"/>
              </a:ext>
            </a:extLst>
          </p:cNvPr>
          <p:cNvCxnSpPr>
            <a:cxnSpLocks/>
            <a:stCxn id="51" idx="3"/>
            <a:endCxn id="46" idx="1"/>
          </p:cNvCxnSpPr>
          <p:nvPr/>
        </p:nvCxnSpPr>
        <p:spPr>
          <a:xfrm flipV="1">
            <a:off x="2865295" y="3031317"/>
            <a:ext cx="25400" cy="345129"/>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8BAD02-EF3B-020B-0065-C53F60FBA816}"/>
              </a:ext>
            </a:extLst>
          </p:cNvPr>
          <p:cNvCxnSpPr>
            <a:cxnSpLocks/>
            <a:stCxn id="51" idx="1"/>
            <a:endCxn id="24" idx="3"/>
          </p:cNvCxnSpPr>
          <p:nvPr/>
        </p:nvCxnSpPr>
        <p:spPr>
          <a:xfrm flipH="1">
            <a:off x="2114965" y="4133826"/>
            <a:ext cx="750330" cy="556805"/>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B89B37-AA03-D84D-2BDE-D3729FF37E82}"/>
              </a:ext>
            </a:extLst>
          </p:cNvPr>
          <p:cNvCxnSpPr>
            <a:cxnSpLocks/>
            <a:stCxn id="42" idx="2"/>
            <a:endCxn id="24" idx="0"/>
          </p:cNvCxnSpPr>
          <p:nvPr/>
        </p:nvCxnSpPr>
        <p:spPr>
          <a:xfrm flipH="1" flipV="1">
            <a:off x="3366340" y="5075307"/>
            <a:ext cx="350450" cy="131954"/>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03D6DAD-6DA1-7DF7-DE85-A0930DC000C1}"/>
              </a:ext>
            </a:extLst>
          </p:cNvPr>
          <p:cNvCxnSpPr>
            <a:cxnSpLocks/>
            <a:stCxn id="25" idx="2"/>
            <a:endCxn id="42" idx="0"/>
          </p:cNvCxnSpPr>
          <p:nvPr/>
        </p:nvCxnSpPr>
        <p:spPr>
          <a:xfrm flipH="1">
            <a:off x="5894103" y="5054003"/>
            <a:ext cx="302613" cy="153257"/>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A291D4E-3B9F-6083-4790-6CD0112C98D1}"/>
              </a:ext>
            </a:extLst>
          </p:cNvPr>
          <p:cNvCxnSpPr>
            <a:cxnSpLocks/>
            <a:stCxn id="52" idx="2"/>
            <a:endCxn id="25" idx="0"/>
          </p:cNvCxnSpPr>
          <p:nvPr/>
        </p:nvCxnSpPr>
        <p:spPr>
          <a:xfrm flipH="1" flipV="1">
            <a:off x="8627531" y="5054004"/>
            <a:ext cx="470225" cy="101488"/>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818A4D8-BFD9-49DE-D3F2-1DF9EC2359C0}"/>
              </a:ext>
            </a:extLst>
          </p:cNvPr>
          <p:cNvCxnSpPr>
            <a:cxnSpLocks/>
            <a:stCxn id="52" idx="3"/>
            <a:endCxn id="43" idx="0"/>
          </p:cNvCxnSpPr>
          <p:nvPr/>
        </p:nvCxnSpPr>
        <p:spPr>
          <a:xfrm flipV="1">
            <a:off x="10086713" y="3824257"/>
            <a:ext cx="1094638" cy="925256"/>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BF437BB-C553-E1FF-9DB6-05BE7840AFDF}"/>
              </a:ext>
            </a:extLst>
          </p:cNvPr>
          <p:cNvCxnSpPr>
            <a:cxnSpLocks/>
            <a:stCxn id="43" idx="3"/>
            <a:endCxn id="23" idx="0"/>
          </p:cNvCxnSpPr>
          <p:nvPr/>
        </p:nvCxnSpPr>
        <p:spPr>
          <a:xfrm flipV="1">
            <a:off x="9804527" y="1653477"/>
            <a:ext cx="229560" cy="1609487"/>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2ABAF42-B7D9-6C07-946B-CA44A882B918}"/>
              </a:ext>
            </a:extLst>
          </p:cNvPr>
          <p:cNvCxnSpPr>
            <a:cxnSpLocks/>
            <a:stCxn id="23" idx="2"/>
            <a:endCxn id="45" idx="0"/>
          </p:cNvCxnSpPr>
          <p:nvPr/>
        </p:nvCxnSpPr>
        <p:spPr>
          <a:xfrm flipH="1">
            <a:off x="6356473" y="1653477"/>
            <a:ext cx="864500" cy="692729"/>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4C9AC17-ED93-7A0C-3AEE-95B67682B738}"/>
              </a:ext>
            </a:extLst>
          </p:cNvPr>
          <p:cNvCxnSpPr>
            <a:cxnSpLocks/>
            <a:stCxn id="23" idx="1"/>
            <a:endCxn id="44" idx="3"/>
          </p:cNvCxnSpPr>
          <p:nvPr/>
        </p:nvCxnSpPr>
        <p:spPr>
          <a:xfrm flipH="1">
            <a:off x="8146209" y="1949947"/>
            <a:ext cx="481322" cy="158070"/>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93A4A0-EA9C-CE2A-401E-CB64994B4EC4}"/>
              </a:ext>
            </a:extLst>
          </p:cNvPr>
          <p:cNvCxnSpPr>
            <a:cxnSpLocks/>
            <a:stCxn id="44" idx="1"/>
            <a:endCxn id="27" idx="3"/>
          </p:cNvCxnSpPr>
          <p:nvPr/>
        </p:nvCxnSpPr>
        <p:spPr>
          <a:xfrm flipH="1">
            <a:off x="6275439" y="3145689"/>
            <a:ext cx="1870770" cy="294120"/>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0FADB4A-1AD8-9B29-7EFA-12C34830421F}"/>
              </a:ext>
            </a:extLst>
          </p:cNvPr>
          <p:cNvCxnSpPr>
            <a:cxnSpLocks/>
            <a:stCxn id="27" idx="1"/>
            <a:endCxn id="42" idx="3"/>
          </p:cNvCxnSpPr>
          <p:nvPr/>
        </p:nvCxnSpPr>
        <p:spPr>
          <a:xfrm flipH="1">
            <a:off x="4805447" y="4251765"/>
            <a:ext cx="1469992" cy="308736"/>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199152-7AED-3E8E-54A0-9DBBA6D0AB0F}"/>
              </a:ext>
            </a:extLst>
          </p:cNvPr>
          <p:cNvCxnSpPr>
            <a:cxnSpLocks/>
            <a:stCxn id="27" idx="2"/>
            <a:endCxn id="51" idx="0"/>
          </p:cNvCxnSpPr>
          <p:nvPr/>
        </p:nvCxnSpPr>
        <p:spPr>
          <a:xfrm flipH="1" flipV="1">
            <a:off x="4334033" y="3755136"/>
            <a:ext cx="621461" cy="90652"/>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E29C8DB-79E5-5429-1783-8980E91D4C6F}"/>
              </a:ext>
            </a:extLst>
          </p:cNvPr>
          <p:cNvCxnSpPr>
            <a:cxnSpLocks/>
            <a:stCxn id="43" idx="2"/>
            <a:endCxn id="27" idx="0"/>
          </p:cNvCxnSpPr>
          <p:nvPr/>
        </p:nvCxnSpPr>
        <p:spPr>
          <a:xfrm flipH="1">
            <a:off x="7595384" y="3824257"/>
            <a:ext cx="832319" cy="21530"/>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F5B86C7-A189-FE2E-9905-1E44EE6337CC}"/>
              </a:ext>
            </a:extLst>
          </p:cNvPr>
          <p:cNvCxnSpPr>
            <a:cxnSpLocks/>
            <a:stCxn id="25" idx="3"/>
            <a:endCxn id="27" idx="1"/>
          </p:cNvCxnSpPr>
          <p:nvPr/>
        </p:nvCxnSpPr>
        <p:spPr>
          <a:xfrm flipH="1" flipV="1">
            <a:off x="6275439" y="4251765"/>
            <a:ext cx="1136685" cy="396259"/>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DCC984A-6C92-EDFB-446B-074B77A740B5}"/>
              </a:ext>
            </a:extLst>
          </p:cNvPr>
          <p:cNvCxnSpPr>
            <a:cxnSpLocks/>
            <a:stCxn id="27" idx="3"/>
            <a:endCxn id="45" idx="1"/>
          </p:cNvCxnSpPr>
          <p:nvPr/>
        </p:nvCxnSpPr>
        <p:spPr>
          <a:xfrm flipH="1" flipV="1">
            <a:off x="5443120" y="3137591"/>
            <a:ext cx="832319" cy="302218"/>
          </a:xfrm>
          <a:prstGeom prst="line">
            <a:avLst/>
          </a:prstGeom>
          <a:ln w="38100">
            <a:solidFill>
              <a:srgbClr val="2CC4B5">
                <a:alpha val="37977"/>
              </a:srgb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03A4556-C610-BB63-385F-448A111C55F6}"/>
              </a:ext>
            </a:extLst>
          </p:cNvPr>
          <p:cNvSpPr txBox="1"/>
          <p:nvPr/>
        </p:nvSpPr>
        <p:spPr>
          <a:xfrm>
            <a:off x="3716790" y="4560502"/>
            <a:ext cx="2177314" cy="1293517"/>
          </a:xfrm>
          <a:prstGeom prst="round2DiagRect">
            <a:avLst/>
          </a:prstGeom>
          <a:solidFill>
            <a:srgbClr val="2CC4B5"/>
          </a:solidFill>
        </p:spPr>
        <p:txBody>
          <a:bodyPr wrap="square" rtlCol="0">
            <a:noAutofit/>
          </a:bodyPr>
          <a:lstStyle/>
          <a:p>
            <a:r>
              <a:rPr lang="fr-FR" sz="1050" b="1" dirty="0">
                <a:solidFill>
                  <a:schemeClr val="bg1"/>
                </a:solidFill>
              </a:rPr>
              <a:t>Infrastructure et Adoption digitale </a:t>
            </a:r>
            <a:r>
              <a:rPr lang="fr-FR" sz="1050" dirty="0">
                <a:solidFill>
                  <a:schemeClr val="bg1"/>
                </a:solidFill>
              </a:rPr>
              <a:t>: infrastructure de connectivité, sécurité et compétitivité, accessibilité/</a:t>
            </a:r>
            <a:r>
              <a:rPr lang="fr-FR" sz="1050" dirty="0" err="1">
                <a:solidFill>
                  <a:schemeClr val="bg1"/>
                </a:solidFill>
              </a:rPr>
              <a:t>abordabilité</a:t>
            </a:r>
            <a:r>
              <a:rPr lang="fr-FR" sz="1050" dirty="0">
                <a:solidFill>
                  <a:schemeClr val="bg1"/>
                </a:solidFill>
              </a:rPr>
              <a:t>, maitrise des technologies digitales, taux d’adoption </a:t>
            </a:r>
          </a:p>
        </p:txBody>
      </p:sp>
      <p:sp>
        <p:nvSpPr>
          <p:cNvPr id="43" name="TextBox 42">
            <a:extLst>
              <a:ext uri="{FF2B5EF4-FFF2-40B4-BE49-F238E27FC236}">
                <a16:creationId xmlns:a16="http://schemas.microsoft.com/office/drawing/2014/main" id="{F7DA8F07-2111-2DA6-FEE3-2EC7E50FB9B8}"/>
              </a:ext>
            </a:extLst>
          </p:cNvPr>
          <p:cNvSpPr txBox="1"/>
          <p:nvPr/>
        </p:nvSpPr>
        <p:spPr>
          <a:xfrm>
            <a:off x="8427703" y="3262964"/>
            <a:ext cx="2753648" cy="1122585"/>
          </a:xfrm>
          <a:prstGeom prst="round2DiagRect">
            <a:avLst/>
          </a:prstGeom>
          <a:solidFill>
            <a:srgbClr val="2CC4B5"/>
          </a:solidFill>
        </p:spPr>
        <p:txBody>
          <a:bodyPr wrap="square" rtlCol="0">
            <a:noAutofit/>
          </a:bodyPr>
          <a:lstStyle/>
          <a:p>
            <a:r>
              <a:rPr lang="fr-FR" sz="1050" b="1" dirty="0">
                <a:solidFill>
                  <a:schemeClr val="bg1"/>
                </a:solidFill>
              </a:rPr>
              <a:t>Platformes digitales </a:t>
            </a:r>
            <a:r>
              <a:rPr lang="fr-FR" sz="1050" dirty="0">
                <a:solidFill>
                  <a:schemeClr val="bg1"/>
                </a:solidFill>
              </a:rPr>
              <a:t>: </a:t>
            </a:r>
            <a:br>
              <a:rPr lang="fr-FR" sz="1050" dirty="0">
                <a:solidFill>
                  <a:schemeClr val="bg1"/>
                </a:solidFill>
              </a:rPr>
            </a:br>
            <a:r>
              <a:rPr lang="fr-FR" sz="1050" dirty="0">
                <a:solidFill>
                  <a:schemeClr val="bg1"/>
                </a:solidFill>
              </a:rPr>
              <a:t>espaces en ligne propices à l'échange de produits, de services ou d'informations. Elles peuvent inclure un caractère de communauté d’utilisateurs.  </a:t>
            </a:r>
          </a:p>
        </p:txBody>
      </p:sp>
      <p:sp>
        <p:nvSpPr>
          <p:cNvPr id="44" name="TextBox 43">
            <a:extLst>
              <a:ext uri="{FF2B5EF4-FFF2-40B4-BE49-F238E27FC236}">
                <a16:creationId xmlns:a16="http://schemas.microsoft.com/office/drawing/2014/main" id="{F8333FE3-E0C4-7CD6-A77D-ACE71950938D}"/>
              </a:ext>
            </a:extLst>
          </p:cNvPr>
          <p:cNvSpPr txBox="1"/>
          <p:nvPr/>
        </p:nvSpPr>
        <p:spPr>
          <a:xfrm>
            <a:off x="6960775" y="2108016"/>
            <a:ext cx="2370869" cy="1037673"/>
          </a:xfrm>
          <a:prstGeom prst="round2DiagRect">
            <a:avLst/>
          </a:prstGeom>
          <a:solidFill>
            <a:srgbClr val="2CC4B5"/>
          </a:solidFill>
        </p:spPr>
        <p:txBody>
          <a:bodyPr wrap="square" rtlCol="0">
            <a:noAutofit/>
          </a:bodyPr>
          <a:lstStyle/>
          <a:p>
            <a:r>
              <a:rPr lang="fr-FR" sz="1050" b="1" dirty="0">
                <a:solidFill>
                  <a:schemeClr val="bg1"/>
                </a:solidFill>
              </a:rPr>
              <a:t>Économie digitale </a:t>
            </a:r>
            <a:r>
              <a:rPr lang="fr-FR" sz="1050" dirty="0">
                <a:solidFill>
                  <a:schemeClr val="bg1"/>
                </a:solidFill>
              </a:rPr>
              <a:t>: services financiers digitaux, e-Commerce, environnement propice au tech startups, formations liées à l’économie digitales</a:t>
            </a:r>
          </a:p>
        </p:txBody>
      </p:sp>
      <p:sp>
        <p:nvSpPr>
          <p:cNvPr id="45" name="TextBox 44">
            <a:extLst>
              <a:ext uri="{FF2B5EF4-FFF2-40B4-BE49-F238E27FC236}">
                <a16:creationId xmlns:a16="http://schemas.microsoft.com/office/drawing/2014/main" id="{3BB2E5F8-B688-AEBA-E892-A25B50C185A5}"/>
              </a:ext>
            </a:extLst>
          </p:cNvPr>
          <p:cNvSpPr txBox="1"/>
          <p:nvPr/>
        </p:nvSpPr>
        <p:spPr>
          <a:xfrm>
            <a:off x="4529767" y="1554821"/>
            <a:ext cx="1826706" cy="1582770"/>
          </a:xfrm>
          <a:prstGeom prst="round2DiagRect">
            <a:avLst/>
          </a:prstGeom>
          <a:solidFill>
            <a:srgbClr val="2CC4B5"/>
          </a:solidFill>
        </p:spPr>
        <p:txBody>
          <a:bodyPr wrap="square" rtlCol="0">
            <a:noAutofit/>
          </a:bodyPr>
          <a:lstStyle/>
          <a:p>
            <a:r>
              <a:rPr lang="fr-FR" sz="1050" b="1" dirty="0">
                <a:solidFill>
                  <a:schemeClr val="bg1"/>
                </a:solidFill>
              </a:rPr>
              <a:t>Société, Droits et Gouvernance digitale </a:t>
            </a:r>
            <a:r>
              <a:rPr lang="fr-FR" sz="1050" dirty="0">
                <a:solidFill>
                  <a:schemeClr val="bg1"/>
                </a:solidFill>
              </a:rPr>
              <a:t>: protection des droits humains en ligne, gouvernance internet, organisation de droits civil en ligne</a:t>
            </a:r>
          </a:p>
        </p:txBody>
      </p:sp>
      <p:sp>
        <p:nvSpPr>
          <p:cNvPr id="46" name="TextBox 45">
            <a:extLst>
              <a:ext uri="{FF2B5EF4-FFF2-40B4-BE49-F238E27FC236}">
                <a16:creationId xmlns:a16="http://schemas.microsoft.com/office/drawing/2014/main" id="{B3A6E687-7D95-F9F4-FB0D-4B7902F5D482}"/>
              </a:ext>
            </a:extLst>
          </p:cNvPr>
          <p:cNvSpPr txBox="1"/>
          <p:nvPr/>
        </p:nvSpPr>
        <p:spPr>
          <a:xfrm>
            <a:off x="1561396" y="2099919"/>
            <a:ext cx="2658598" cy="931398"/>
          </a:xfrm>
          <a:prstGeom prst="round2DiagRect">
            <a:avLst/>
          </a:prstGeom>
          <a:solidFill>
            <a:srgbClr val="2CC4B5"/>
          </a:solidFill>
        </p:spPr>
        <p:txBody>
          <a:bodyPr wrap="square" rtlCol="0">
            <a:noAutofit/>
          </a:bodyPr>
          <a:lstStyle/>
          <a:p>
            <a:r>
              <a:rPr lang="fr-FR" sz="1050" b="1" dirty="0">
                <a:solidFill>
                  <a:schemeClr val="bg1"/>
                </a:solidFill>
              </a:rPr>
              <a:t>Entreprises actives dans le secteur des TICS </a:t>
            </a:r>
            <a:r>
              <a:rPr lang="fr-FR" sz="1050" dirty="0">
                <a:solidFill>
                  <a:schemeClr val="bg1"/>
                </a:solidFill>
              </a:rPr>
              <a:t>: les entreprises actives dans les secteurs technologiques au niveau national</a:t>
            </a:r>
          </a:p>
        </p:txBody>
      </p:sp>
      <p:sp>
        <p:nvSpPr>
          <p:cNvPr id="51" name="TextBox 50">
            <a:extLst>
              <a:ext uri="{FF2B5EF4-FFF2-40B4-BE49-F238E27FC236}">
                <a16:creationId xmlns:a16="http://schemas.microsoft.com/office/drawing/2014/main" id="{D87B3EBA-49DA-C4A6-A236-1126B33A03D9}"/>
              </a:ext>
            </a:extLst>
          </p:cNvPr>
          <p:cNvSpPr txBox="1"/>
          <p:nvPr/>
        </p:nvSpPr>
        <p:spPr>
          <a:xfrm>
            <a:off x="1396556" y="3376446"/>
            <a:ext cx="2937477" cy="757380"/>
          </a:xfrm>
          <a:prstGeom prst="round2DiagRect">
            <a:avLst/>
          </a:prstGeom>
          <a:solidFill>
            <a:srgbClr val="2CC4B5"/>
          </a:solidFill>
        </p:spPr>
        <p:txBody>
          <a:bodyPr wrap="square" rtlCol="0">
            <a:noAutofit/>
          </a:bodyPr>
          <a:lstStyle/>
          <a:p>
            <a:r>
              <a:rPr lang="fr-FR" sz="1050" b="1" dirty="0">
                <a:solidFill>
                  <a:schemeClr val="bg1"/>
                </a:solidFill>
              </a:rPr>
              <a:t>Évènements </a:t>
            </a:r>
            <a:r>
              <a:rPr lang="fr-FR" sz="1050" dirty="0">
                <a:solidFill>
                  <a:schemeClr val="bg1"/>
                </a:solidFill>
              </a:rPr>
              <a:t>: les évènements à thèmes digitaux ou technologiques permettant  notamment la mise en relation </a:t>
            </a:r>
          </a:p>
        </p:txBody>
      </p:sp>
      <p:sp>
        <p:nvSpPr>
          <p:cNvPr id="52" name="TextBox 51">
            <a:extLst>
              <a:ext uri="{FF2B5EF4-FFF2-40B4-BE49-F238E27FC236}">
                <a16:creationId xmlns:a16="http://schemas.microsoft.com/office/drawing/2014/main" id="{05E65CED-D32B-8454-3325-E18AE6237FDF}"/>
              </a:ext>
            </a:extLst>
          </p:cNvPr>
          <p:cNvSpPr txBox="1"/>
          <p:nvPr/>
        </p:nvSpPr>
        <p:spPr>
          <a:xfrm>
            <a:off x="9097756" y="4749513"/>
            <a:ext cx="1977913" cy="811958"/>
          </a:xfrm>
          <a:prstGeom prst="round2DiagRect">
            <a:avLst/>
          </a:prstGeom>
          <a:solidFill>
            <a:srgbClr val="2CC4B5"/>
          </a:solidFill>
        </p:spPr>
        <p:txBody>
          <a:bodyPr wrap="square" rtlCol="0">
            <a:noAutofit/>
          </a:bodyPr>
          <a:lstStyle/>
          <a:p>
            <a:r>
              <a:rPr lang="fr-FR" sz="1050" b="1" dirty="0">
                <a:solidFill>
                  <a:schemeClr val="bg1"/>
                </a:solidFill>
              </a:rPr>
              <a:t>Entreprises Hi-Tech </a:t>
            </a:r>
            <a:r>
              <a:rPr lang="fr-FR" sz="1050" dirty="0">
                <a:solidFill>
                  <a:schemeClr val="bg1"/>
                </a:solidFill>
              </a:rPr>
              <a:t>: les multinationales technologiques présentes et actives dans le pays </a:t>
            </a:r>
          </a:p>
        </p:txBody>
      </p:sp>
      <p:sp>
        <p:nvSpPr>
          <p:cNvPr id="23" name="TextBox 22">
            <a:extLst>
              <a:ext uri="{FF2B5EF4-FFF2-40B4-BE49-F238E27FC236}">
                <a16:creationId xmlns:a16="http://schemas.microsoft.com/office/drawing/2014/main" id="{8653511F-1489-B5BA-0172-CB54396357D9}"/>
              </a:ext>
            </a:extLst>
          </p:cNvPr>
          <p:cNvSpPr txBox="1"/>
          <p:nvPr/>
        </p:nvSpPr>
        <p:spPr>
          <a:xfrm>
            <a:off x="7220973" y="1357006"/>
            <a:ext cx="2813114" cy="592941"/>
          </a:xfrm>
          <a:prstGeom prst="round2DiagRect">
            <a:avLst/>
          </a:prstGeom>
          <a:solidFill>
            <a:srgbClr val="2CC4B5"/>
          </a:solidFill>
        </p:spPr>
        <p:txBody>
          <a:bodyPr wrap="square" rtlCol="0">
            <a:noAutofit/>
          </a:bodyPr>
          <a:lstStyle/>
          <a:p>
            <a:r>
              <a:rPr lang="fr-FR" sz="1050" b="1" dirty="0">
                <a:solidFill>
                  <a:schemeClr val="bg1"/>
                </a:solidFill>
              </a:rPr>
              <a:t>Services gouvernementaux en ligne </a:t>
            </a:r>
            <a:r>
              <a:rPr lang="fr-FR" sz="1050" dirty="0">
                <a:solidFill>
                  <a:schemeClr val="bg1"/>
                </a:solidFill>
              </a:rPr>
              <a:t>: le niveau de digitalisation des services gouvernementaux</a:t>
            </a:r>
          </a:p>
        </p:txBody>
      </p:sp>
      <p:sp>
        <p:nvSpPr>
          <p:cNvPr id="24" name="TextBox 23">
            <a:extLst>
              <a:ext uri="{FF2B5EF4-FFF2-40B4-BE49-F238E27FC236}">
                <a16:creationId xmlns:a16="http://schemas.microsoft.com/office/drawing/2014/main" id="{BDCCF6E1-7451-6192-6674-369CC071C431}"/>
              </a:ext>
            </a:extLst>
          </p:cNvPr>
          <p:cNvSpPr txBox="1"/>
          <p:nvPr/>
        </p:nvSpPr>
        <p:spPr>
          <a:xfrm>
            <a:off x="863589" y="4690631"/>
            <a:ext cx="2502751" cy="769351"/>
          </a:xfrm>
          <a:prstGeom prst="round2DiagRect">
            <a:avLst/>
          </a:prstGeom>
          <a:solidFill>
            <a:srgbClr val="2CC4B5"/>
          </a:solidFill>
        </p:spPr>
        <p:txBody>
          <a:bodyPr wrap="square" rtlCol="0">
            <a:noAutofit/>
          </a:bodyPr>
          <a:lstStyle/>
          <a:p>
            <a:r>
              <a:rPr lang="fr-FR" sz="1050" b="1" dirty="0">
                <a:solidFill>
                  <a:schemeClr val="bg1"/>
                </a:solidFill>
              </a:rPr>
              <a:t>Création de contenu en ligne (Wikipédia, YouTube, etc.) </a:t>
            </a:r>
            <a:r>
              <a:rPr lang="fr-FR" sz="1050" dirty="0">
                <a:solidFill>
                  <a:schemeClr val="bg1"/>
                </a:solidFill>
              </a:rPr>
              <a:t>: l’activité digitale générée par les habitants du pays</a:t>
            </a:r>
          </a:p>
        </p:txBody>
      </p:sp>
      <p:sp>
        <p:nvSpPr>
          <p:cNvPr id="25" name="TextBox 24">
            <a:extLst>
              <a:ext uri="{FF2B5EF4-FFF2-40B4-BE49-F238E27FC236}">
                <a16:creationId xmlns:a16="http://schemas.microsoft.com/office/drawing/2014/main" id="{E9746C5E-FB0C-3A0D-3547-31C21E55D47D}"/>
              </a:ext>
            </a:extLst>
          </p:cNvPr>
          <p:cNvSpPr txBox="1"/>
          <p:nvPr/>
        </p:nvSpPr>
        <p:spPr>
          <a:xfrm>
            <a:off x="6196716" y="4648025"/>
            <a:ext cx="2430815" cy="811957"/>
          </a:xfrm>
          <a:prstGeom prst="round2DiagRect">
            <a:avLst/>
          </a:prstGeom>
          <a:solidFill>
            <a:srgbClr val="2CC4B5"/>
          </a:solidFill>
        </p:spPr>
        <p:txBody>
          <a:bodyPr wrap="square" rtlCol="0">
            <a:noAutofit/>
          </a:bodyPr>
          <a:lstStyle/>
          <a:p>
            <a:r>
              <a:rPr lang="fr-FR" sz="1050" b="1" dirty="0">
                <a:solidFill>
                  <a:schemeClr val="bg1"/>
                </a:solidFill>
              </a:rPr>
              <a:t>Talents</a:t>
            </a:r>
            <a:r>
              <a:rPr lang="fr-FR" sz="1050" dirty="0">
                <a:solidFill>
                  <a:schemeClr val="bg1"/>
                </a:solidFill>
              </a:rPr>
              <a:t> : la disponibilité de talents dans les filières STEM (Science, Technology, Engineering, Mathematics)</a:t>
            </a:r>
          </a:p>
        </p:txBody>
      </p:sp>
      <p:sp>
        <p:nvSpPr>
          <p:cNvPr id="27" name="TextBox 26">
            <a:extLst>
              <a:ext uri="{FF2B5EF4-FFF2-40B4-BE49-F238E27FC236}">
                <a16:creationId xmlns:a16="http://schemas.microsoft.com/office/drawing/2014/main" id="{107637AB-BDF5-A6BA-97A6-65A92055B62A}"/>
              </a:ext>
            </a:extLst>
          </p:cNvPr>
          <p:cNvSpPr txBox="1"/>
          <p:nvPr/>
        </p:nvSpPr>
        <p:spPr>
          <a:xfrm>
            <a:off x="4955494" y="3439809"/>
            <a:ext cx="2639890" cy="811956"/>
          </a:xfrm>
          <a:prstGeom prst="round2DiagRect">
            <a:avLst/>
          </a:prstGeom>
          <a:solidFill>
            <a:srgbClr val="2CC4B5"/>
          </a:solidFill>
        </p:spPr>
        <p:txBody>
          <a:bodyPr wrap="square" rtlCol="0">
            <a:noAutofit/>
          </a:bodyPr>
          <a:lstStyle/>
          <a:p>
            <a:r>
              <a:rPr lang="fr-FR" sz="1050" b="1" dirty="0">
                <a:solidFill>
                  <a:schemeClr val="bg1"/>
                </a:solidFill>
              </a:rPr>
              <a:t>Technologies émergentes </a:t>
            </a:r>
            <a:r>
              <a:rPr lang="fr-FR" sz="1050" dirty="0">
                <a:solidFill>
                  <a:schemeClr val="bg1"/>
                </a:solidFill>
              </a:rPr>
              <a:t>: la stratégie nationale au niveau de nouvelles technologies émergentes</a:t>
            </a:r>
          </a:p>
        </p:txBody>
      </p:sp>
      <p:sp>
        <p:nvSpPr>
          <p:cNvPr id="158" name="Rectangle 157">
            <a:extLst>
              <a:ext uri="{FF2B5EF4-FFF2-40B4-BE49-F238E27FC236}">
                <a16:creationId xmlns:a16="http://schemas.microsoft.com/office/drawing/2014/main" id="{F15782A3-0E19-6376-B312-F78E496CD8C4}"/>
              </a:ext>
            </a:extLst>
          </p:cNvPr>
          <p:cNvSpPr/>
          <p:nvPr/>
        </p:nvSpPr>
        <p:spPr>
          <a:xfrm>
            <a:off x="1" y="0"/>
            <a:ext cx="365168" cy="6858000"/>
          </a:xfrm>
          <a:prstGeom prst="rect">
            <a:avLst/>
          </a:prstGeom>
          <a:solidFill>
            <a:srgbClr val="2CC4B5"/>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2741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0752-9060-1BE6-4024-85908253B989}"/>
              </a:ext>
            </a:extLst>
          </p:cNvPr>
          <p:cNvSpPr>
            <a:spLocks noGrp="1"/>
          </p:cNvSpPr>
          <p:nvPr>
            <p:ph type="title"/>
          </p:nvPr>
        </p:nvSpPr>
        <p:spPr/>
        <p:txBody>
          <a:bodyPr/>
          <a:lstStyle/>
          <a:p>
            <a:r>
              <a:rPr lang="fr-FR" b="1" dirty="0">
                <a:solidFill>
                  <a:srgbClr val="2CC4B5"/>
                </a:solidFill>
              </a:rPr>
              <a:t>Ecosystème digital (3/3)</a:t>
            </a:r>
            <a:endParaRPr lang="fr-FR" dirty="0">
              <a:solidFill>
                <a:srgbClr val="2CC4B5"/>
              </a:solidFill>
            </a:endParaRPr>
          </a:p>
        </p:txBody>
      </p:sp>
      <p:sp>
        <p:nvSpPr>
          <p:cNvPr id="5" name="Rounded Rectangle 4">
            <a:extLst>
              <a:ext uri="{FF2B5EF4-FFF2-40B4-BE49-F238E27FC236}">
                <a16:creationId xmlns:a16="http://schemas.microsoft.com/office/drawing/2014/main" id="{98AED7F9-F325-C095-4BE1-264F1E724928}"/>
              </a:ext>
            </a:extLst>
          </p:cNvPr>
          <p:cNvSpPr/>
          <p:nvPr/>
        </p:nvSpPr>
        <p:spPr>
          <a:xfrm>
            <a:off x="783293" y="1410104"/>
            <a:ext cx="2433553" cy="4226904"/>
          </a:xfrm>
          <a:prstGeom prst="roundRect">
            <a:avLst>
              <a:gd name="adj" fmla="val 3908"/>
            </a:avLst>
          </a:prstGeom>
          <a:solidFill>
            <a:srgbClr val="2CC4B5"/>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numCol="1" spcCol="360000" rtlCol="0" anchor="t"/>
          <a:lstStyle/>
          <a:p>
            <a:pPr>
              <a:spcAft>
                <a:spcPts val="200"/>
              </a:spcAft>
            </a:pPr>
            <a:r>
              <a:rPr lang="fr-FR" sz="1200" b="1" dirty="0">
                <a:ea typeface="MS Mincho" panose="02020609040205080304" pitchFamily="49" charset="-128"/>
                <a:cs typeface="Times New Roman" panose="02020603050405020304" pitchFamily="18" charset="0"/>
              </a:rPr>
              <a:t>Les outils digitaux procurent différents avantages aux entreprises (OECD, 2021) : </a:t>
            </a:r>
            <a:endParaRPr lang="fr-FR" sz="1200" dirty="0">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r>
              <a:rPr lang="fr-FR" sz="1100" dirty="0">
                <a:ea typeface="MS Mincho" panose="02020609040205080304" pitchFamily="49" charset="-128"/>
                <a:cs typeface="Times New Roman" panose="02020603050405020304" pitchFamily="18" charset="0"/>
              </a:rPr>
              <a:t>Réduction des coûts de transaction </a:t>
            </a:r>
          </a:p>
          <a:p>
            <a:pPr marL="171450" indent="-171450">
              <a:buFont typeface="Arial" panose="020B0604020202020204" pitchFamily="34" charset="0"/>
              <a:buChar char="•"/>
            </a:pPr>
            <a:r>
              <a:rPr lang="fr-FR" sz="1100" dirty="0">
                <a:ea typeface="MS Mincho" panose="02020609040205080304" pitchFamily="49" charset="-128"/>
                <a:cs typeface="Times New Roman" panose="02020603050405020304" pitchFamily="18" charset="0"/>
              </a:rPr>
              <a:t>Facilitation de la communication entre les équipes, fournisseurs et réseaux</a:t>
            </a:r>
          </a:p>
          <a:p>
            <a:pPr marL="171450" indent="-171450">
              <a:buFont typeface="Arial" panose="020B0604020202020204" pitchFamily="34" charset="0"/>
              <a:buChar char="•"/>
            </a:pPr>
            <a:r>
              <a:rPr lang="fr-FR" sz="1100" dirty="0">
                <a:ea typeface="MS Mincho" panose="02020609040205080304" pitchFamily="49" charset="-128"/>
                <a:cs typeface="Times New Roman" panose="02020603050405020304" pitchFamily="18" charset="0"/>
              </a:rPr>
              <a:t>Réduction de transport et de formalités à la frontière</a:t>
            </a:r>
          </a:p>
          <a:p>
            <a:pPr marL="171450" indent="-171450">
              <a:buFont typeface="Arial" panose="020B0604020202020204" pitchFamily="34" charset="0"/>
              <a:buChar char="•"/>
            </a:pPr>
            <a:r>
              <a:rPr lang="fr-FR" sz="1100" dirty="0">
                <a:ea typeface="MS Mincho" panose="02020609040205080304" pitchFamily="49" charset="-128"/>
                <a:cs typeface="Times New Roman" panose="02020603050405020304" pitchFamily="18" charset="0"/>
              </a:rPr>
              <a:t>Élargissement du périmètre des échanges de services</a:t>
            </a:r>
          </a:p>
          <a:p>
            <a:pPr marL="171450" indent="-171450">
              <a:buFont typeface="Arial" panose="020B0604020202020204" pitchFamily="34" charset="0"/>
              <a:buChar char="•"/>
            </a:pPr>
            <a:r>
              <a:rPr lang="fr-FR" sz="1100" dirty="0">
                <a:ea typeface="MS Mincho" panose="02020609040205080304" pitchFamily="49" charset="-128"/>
                <a:cs typeface="Times New Roman" panose="02020603050405020304" pitchFamily="18" charset="0"/>
              </a:rPr>
              <a:t>Facilitation de l’accès aux ressources, notamment financières, à la formation et aux canaux de recrutement, mais aussi aux services publics</a:t>
            </a:r>
          </a:p>
          <a:p>
            <a:pPr marL="171450" indent="-171450">
              <a:buFont typeface="Arial" panose="020B0604020202020204" pitchFamily="34" charset="0"/>
              <a:buChar char="•"/>
            </a:pPr>
            <a:r>
              <a:rPr lang="fr-FR" sz="1100" dirty="0">
                <a:ea typeface="MS Mincho" panose="02020609040205080304" pitchFamily="49" charset="-128"/>
                <a:cs typeface="Times New Roman" panose="02020603050405020304" pitchFamily="18" charset="0"/>
              </a:rPr>
              <a:t>Favorisation de l’innovation</a:t>
            </a:r>
            <a:endParaRPr lang="fr-FR" sz="1200" dirty="0"/>
          </a:p>
        </p:txBody>
      </p:sp>
      <p:sp>
        <p:nvSpPr>
          <p:cNvPr id="4" name="Rectangle 3">
            <a:extLst>
              <a:ext uri="{FF2B5EF4-FFF2-40B4-BE49-F238E27FC236}">
                <a16:creationId xmlns:a16="http://schemas.microsoft.com/office/drawing/2014/main" id="{A69DFA00-1B15-D463-BE08-A50C5925BE37}"/>
              </a:ext>
            </a:extLst>
          </p:cNvPr>
          <p:cNvSpPr/>
          <p:nvPr/>
        </p:nvSpPr>
        <p:spPr>
          <a:xfrm>
            <a:off x="3708437" y="1475553"/>
            <a:ext cx="6958927" cy="5355312"/>
          </a:xfrm>
          <a:prstGeom prst="rect">
            <a:avLst/>
          </a:prstGeom>
        </p:spPr>
        <p:txBody>
          <a:bodyPr wrap="square">
            <a:spAutoFit/>
          </a:bodyPr>
          <a:lstStyle/>
          <a:p>
            <a:r>
              <a:rPr lang="fr-FR" sz="1400" b="1" dirty="0">
                <a:solidFill>
                  <a:srgbClr val="2CC4B5"/>
                </a:solidFill>
              </a:rPr>
              <a:t>Comment développer l’écosystème digital ?</a:t>
            </a:r>
          </a:p>
          <a:p>
            <a:r>
              <a:rPr lang="fr-FR" sz="1200" b="1" i="1" dirty="0">
                <a:solidFill>
                  <a:srgbClr val="2CC4B5"/>
                </a:solidFill>
              </a:rPr>
              <a:t>The 5 Ps: A framework to design, implement and assess digital transformation (OECD, 2021)</a:t>
            </a:r>
          </a:p>
          <a:p>
            <a:endParaRPr lang="fr-FR" sz="1200" b="1" i="1" dirty="0">
              <a:solidFill>
                <a:srgbClr val="00B0F1"/>
              </a:solidFill>
            </a:endParaRPr>
          </a:p>
          <a:p>
            <a:r>
              <a:rPr lang="fr-FR" sz="1200" dirty="0">
                <a:solidFill>
                  <a:schemeClr val="tx1">
                    <a:lumMod val="75000"/>
                    <a:lumOff val="25000"/>
                  </a:schemeClr>
                </a:solidFill>
              </a:rPr>
              <a:t>D’après l’OECD (2021), cinq facteurs de succès émergent et sont systématiquement inclus dans les mesures disponibles de la transformation digitale à l'échelle mondiale (DIAL, 2018) Ces 5 P peuvent aider les gouvernements nationaux à mieux comprendre le défi dans chaque contexte et ainsi trouver des moyens pour avancer la digitalisation du pays. </a:t>
            </a:r>
          </a:p>
          <a:p>
            <a:endParaRPr lang="fr-FR" sz="1200" dirty="0">
              <a:solidFill>
                <a:schemeClr val="tx1">
                  <a:lumMod val="75000"/>
                  <a:lumOff val="25000"/>
                </a:schemeClr>
              </a:solidFill>
            </a:endParaRPr>
          </a:p>
          <a:p>
            <a:pPr marL="171450" indent="-171450">
              <a:buFont typeface="Arial" panose="020B0604020202020204" pitchFamily="34" charset="0"/>
              <a:buChar char="•"/>
            </a:pPr>
            <a:r>
              <a:rPr lang="fr-FR" sz="1200" dirty="0">
                <a:solidFill>
                  <a:schemeClr val="tx1">
                    <a:lumMod val="75000"/>
                    <a:lumOff val="25000"/>
                  </a:schemeClr>
                </a:solidFill>
              </a:rPr>
              <a:t>Volonté politique : la politique peut influencer la capacité d'un pays à entreprendre et à maintenir la digitalisation, et la mesure dans laquelle les acteurs politiques accordent la priorité au processus façonnera la conception, l'utilisation et l'objectif d'un système. </a:t>
            </a:r>
          </a:p>
          <a:p>
            <a:pPr marL="171450" indent="-171450">
              <a:buFont typeface="Arial" panose="020B0604020202020204" pitchFamily="34" charset="0"/>
              <a:buChar char="•"/>
            </a:pPr>
            <a:r>
              <a:rPr lang="fr-FR" sz="1200" dirty="0">
                <a:solidFill>
                  <a:schemeClr val="tx1">
                    <a:lumMod val="75000"/>
                    <a:lumOff val="25000"/>
                  </a:schemeClr>
                </a:solidFill>
              </a:rPr>
              <a:t>Politique : une bonne politique contribue à renforcer la confiance dans les systèmes digitaux en réglementant l'utilisation de la technologie, en protégeant les données des citoyens, en minimisant les risques et en créant des opportunités. </a:t>
            </a:r>
          </a:p>
          <a:p>
            <a:pPr marL="171450" indent="-171450">
              <a:buFont typeface="Arial" panose="020B0604020202020204" pitchFamily="34" charset="0"/>
              <a:buChar char="•"/>
            </a:pPr>
            <a:r>
              <a:rPr lang="fr-FR" sz="1200" dirty="0">
                <a:solidFill>
                  <a:schemeClr val="tx1">
                    <a:lumMod val="75000"/>
                    <a:lumOff val="25000"/>
                  </a:schemeClr>
                </a:solidFill>
              </a:rPr>
              <a:t>Tarification et disponibilité : des approches innovantes en matière de financement et de mise à disposition peuvent inciter les nouveaux entrants à fournir des produits de technologie numérique et accélérer la transformation numérique. </a:t>
            </a:r>
          </a:p>
          <a:p>
            <a:pPr marL="171450" indent="-171450">
              <a:buFont typeface="Arial" panose="020B0604020202020204" pitchFamily="34" charset="0"/>
              <a:buChar char="•"/>
            </a:pPr>
            <a:r>
              <a:rPr lang="fr-FR" sz="1200" dirty="0">
                <a:solidFill>
                  <a:schemeClr val="tx1">
                    <a:lumMod val="75000"/>
                    <a:lumOff val="25000"/>
                  </a:schemeClr>
                </a:solidFill>
              </a:rPr>
              <a:t>Produit : les bons produits qui sont « scalable », disponibles et capables de se connecter de manière transparente sont les éléments de base technologiques des systèmes performants.</a:t>
            </a:r>
          </a:p>
          <a:p>
            <a:pPr marL="171450" indent="-171450">
              <a:buFont typeface="Arial" panose="020B0604020202020204" pitchFamily="34" charset="0"/>
              <a:buChar char="•"/>
            </a:pPr>
            <a:r>
              <a:rPr lang="fr-FR" sz="1200" dirty="0">
                <a:solidFill>
                  <a:schemeClr val="tx1">
                    <a:lumMod val="75000"/>
                    <a:lumOff val="25000"/>
                  </a:schemeClr>
                </a:solidFill>
              </a:rPr>
              <a:t>Personnes : des personnes possédant les bonnes compétences dans les domaines qui permettent la mise en place de services digitaux.</a:t>
            </a:r>
          </a:p>
          <a:p>
            <a:endParaRPr lang="fr-FR" sz="1200" dirty="0">
              <a:solidFill>
                <a:schemeClr val="tx1">
                  <a:lumMod val="75000"/>
                  <a:lumOff val="25000"/>
                </a:schemeClr>
              </a:solidFill>
            </a:endParaRPr>
          </a:p>
          <a:p>
            <a:r>
              <a:rPr lang="fr-FR" sz="1200" dirty="0">
                <a:solidFill>
                  <a:schemeClr val="tx1">
                    <a:lumMod val="75000"/>
                    <a:lumOff val="25000"/>
                  </a:schemeClr>
                </a:solidFill>
              </a:rPr>
              <a:t>Sources : https://www.oecd-ilibrary.org/sites/ee3cfcd9-en/index.html?itemId=/content/component/ee3cfcd9-en#boxsection-d1e22797</a:t>
            </a:r>
            <a:br>
              <a:rPr lang="fr-FR" sz="1200" dirty="0">
                <a:solidFill>
                  <a:schemeClr val="tx1">
                    <a:lumMod val="75000"/>
                    <a:lumOff val="25000"/>
                  </a:schemeClr>
                </a:solidFill>
              </a:rPr>
            </a:br>
            <a:br>
              <a:rPr lang="fr-FR" sz="1200" dirty="0"/>
            </a:br>
            <a:endParaRPr lang="fr-FR" sz="1200" b="1" i="1" dirty="0">
              <a:solidFill>
                <a:srgbClr val="00B0F1"/>
              </a:solidFill>
            </a:endParaRPr>
          </a:p>
          <a:p>
            <a:endParaRPr lang="fr-FR" sz="1400" b="1" dirty="0">
              <a:solidFill>
                <a:srgbClr val="00B0F1"/>
              </a:solidFill>
            </a:endParaRPr>
          </a:p>
          <a:p>
            <a:endParaRPr lang="fr-FR" sz="1400" b="1" dirty="0">
              <a:solidFill>
                <a:srgbClr val="00B0F1"/>
              </a:solidFill>
            </a:endParaRPr>
          </a:p>
        </p:txBody>
      </p:sp>
      <p:sp>
        <p:nvSpPr>
          <p:cNvPr id="6" name="Rectangle 5">
            <a:extLst>
              <a:ext uri="{FF2B5EF4-FFF2-40B4-BE49-F238E27FC236}">
                <a16:creationId xmlns:a16="http://schemas.microsoft.com/office/drawing/2014/main" id="{E0DE6BBA-B2B0-AE43-A35E-1F8D88D1EB39}"/>
              </a:ext>
            </a:extLst>
          </p:cNvPr>
          <p:cNvSpPr/>
          <p:nvPr/>
        </p:nvSpPr>
        <p:spPr>
          <a:xfrm>
            <a:off x="1" y="0"/>
            <a:ext cx="365168" cy="6858000"/>
          </a:xfrm>
          <a:prstGeom prst="rect">
            <a:avLst/>
          </a:prstGeom>
          <a:solidFill>
            <a:srgbClr val="2CC4B5"/>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3819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A1F5C50-0181-2849-9DA8-FA2CA9FE4010}"/>
              </a:ext>
            </a:extLst>
          </p:cNvPr>
          <p:cNvSpPr/>
          <p:nvPr/>
        </p:nvSpPr>
        <p:spPr>
          <a:xfrm>
            <a:off x="5606324" y="4320540"/>
            <a:ext cx="5277983" cy="1552421"/>
          </a:xfrm>
          <a:prstGeom prst="roundRect">
            <a:avLst>
              <a:gd name="adj" fmla="val 7699"/>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Box 3">
            <a:extLst>
              <a:ext uri="{FF2B5EF4-FFF2-40B4-BE49-F238E27FC236}">
                <a16:creationId xmlns:a16="http://schemas.microsoft.com/office/drawing/2014/main" id="{243FDA6A-8A00-444F-9C20-8A9485DF537D}"/>
              </a:ext>
            </a:extLst>
          </p:cNvPr>
          <p:cNvSpPr txBox="1"/>
          <p:nvPr/>
        </p:nvSpPr>
        <p:spPr>
          <a:xfrm>
            <a:off x="721103" y="433416"/>
            <a:ext cx="10376953" cy="461665"/>
          </a:xfrm>
          <a:prstGeom prst="rect">
            <a:avLst/>
          </a:prstGeom>
          <a:noFill/>
        </p:spPr>
        <p:txBody>
          <a:bodyPr wrap="square" rtlCol="0">
            <a:spAutoFit/>
          </a:bodyPr>
          <a:lstStyle/>
          <a:p>
            <a:r>
              <a:rPr lang="fr-FR" sz="2400" dirty="0">
                <a:solidFill>
                  <a:srgbClr val="00B0F0"/>
                </a:solidFill>
                <a:latin typeface="Univers Condensed Light" panose="020B0306020202040204" pitchFamily="34" charset="0"/>
                <a:ea typeface="+mj-ea"/>
                <a:cs typeface="+mj-cs"/>
              </a:rPr>
              <a:t>Mission 1.2 : L’écosystème d’entrepreneuriat et l’écosystèmes digital </a:t>
            </a:r>
          </a:p>
        </p:txBody>
      </p:sp>
      <p:sp>
        <p:nvSpPr>
          <p:cNvPr id="22" name="TextBox 21">
            <a:extLst>
              <a:ext uri="{FF2B5EF4-FFF2-40B4-BE49-F238E27FC236}">
                <a16:creationId xmlns:a16="http://schemas.microsoft.com/office/drawing/2014/main" id="{9353455C-2D7A-F047-AFA8-2A83AABF5469}"/>
              </a:ext>
            </a:extLst>
          </p:cNvPr>
          <p:cNvSpPr txBox="1"/>
          <p:nvPr/>
        </p:nvSpPr>
        <p:spPr>
          <a:xfrm>
            <a:off x="5563457" y="1420327"/>
            <a:ext cx="5826439" cy="578544"/>
          </a:xfrm>
          <a:prstGeom prst="rect">
            <a:avLst/>
          </a:prstGeom>
          <a:noFill/>
        </p:spPr>
        <p:txBody>
          <a:bodyPr wrap="square" rtlCol="0">
            <a:noAutofit/>
          </a:bodyPr>
          <a:lstStyle/>
          <a:p>
            <a:r>
              <a:rPr lang="fr-FR" sz="1600" b="1" dirty="0">
                <a:solidFill>
                  <a:srgbClr val="00B0F0"/>
                </a:solidFill>
              </a:rPr>
              <a:t>Objectif de la mission de l’Observatoire de l’Entrepreneuriat sur la Mission 1.2 : </a:t>
            </a:r>
          </a:p>
        </p:txBody>
      </p:sp>
      <p:sp>
        <p:nvSpPr>
          <p:cNvPr id="24" name="Rectangle 23">
            <a:extLst>
              <a:ext uri="{FF2B5EF4-FFF2-40B4-BE49-F238E27FC236}">
                <a16:creationId xmlns:a16="http://schemas.microsoft.com/office/drawing/2014/main" id="{35F3C846-957D-F544-B886-19501C393534}"/>
              </a:ext>
            </a:extLst>
          </p:cNvPr>
          <p:cNvSpPr/>
          <p:nvPr/>
        </p:nvSpPr>
        <p:spPr>
          <a:xfrm>
            <a:off x="5606323" y="2163040"/>
            <a:ext cx="5277983" cy="1877437"/>
          </a:xfrm>
          <a:prstGeom prst="rect">
            <a:avLst/>
          </a:prstGeom>
        </p:spPr>
        <p:txBody>
          <a:bodyPr wrap="square">
            <a:spAutoFit/>
          </a:bodyPr>
          <a:lstStyle/>
          <a:p>
            <a:pPr>
              <a:spcBef>
                <a:spcPts val="1200"/>
              </a:spcBef>
              <a:spcAft>
                <a:spcPts val="1200"/>
              </a:spcAft>
            </a:pPr>
            <a:r>
              <a:rPr lang="fr-FR" sz="1200" dirty="0">
                <a:latin typeface="Univers" panose="020B0503020202020204" pitchFamily="34" charset="0"/>
                <a:ea typeface="MS Mincho" panose="02020609040205080304" pitchFamily="49" charset="-128"/>
                <a:cs typeface="Times New Roman" panose="02020603050405020304" pitchFamily="18" charset="0"/>
              </a:rPr>
              <a:t>Un des objectifs de la première étude des classements internationaux (Mission 1.1) était d’identifier de nouvelles tendances émergentes dans les scores liés à l’entrepreneuriat, la digitalisation et l’innovation. </a:t>
            </a:r>
          </a:p>
          <a:p>
            <a:pPr>
              <a:spcBef>
                <a:spcPts val="1200"/>
              </a:spcBef>
              <a:spcAft>
                <a:spcPts val="1200"/>
              </a:spcAft>
            </a:pPr>
            <a:r>
              <a:rPr lang="fr-FR" sz="1200" dirty="0">
                <a:latin typeface="Univers" panose="020B0503020202020204" pitchFamily="34" charset="0"/>
                <a:ea typeface="MS Mincho" panose="02020609040205080304" pitchFamily="49" charset="-128"/>
                <a:cs typeface="Times New Roman" panose="02020603050405020304" pitchFamily="18" charset="0"/>
              </a:rPr>
              <a:t>Une des conclusions de cette analyse était l’émergence de la  thématique des </a:t>
            </a:r>
            <a:r>
              <a:rPr lang="fr-FR" sz="1200" b="1" u="sng" dirty="0">
                <a:latin typeface="Univers" panose="020B0503020202020204" pitchFamily="34" charset="0"/>
                <a:ea typeface="MS Mincho" panose="02020609040205080304" pitchFamily="49" charset="-128"/>
                <a:cs typeface="Times New Roman" panose="02020603050405020304" pitchFamily="18" charset="0"/>
              </a:rPr>
              <a:t>liens entre l’écosystème d’entrepreneuriat et l’écosystème digital d’un pays</a:t>
            </a:r>
            <a:r>
              <a:rPr lang="fr-FR" sz="1200" dirty="0">
                <a:latin typeface="Univers" panose="020B0503020202020204" pitchFamily="34" charset="0"/>
                <a:ea typeface="MS Mincho" panose="02020609040205080304" pitchFamily="49" charset="-128"/>
                <a:cs typeface="Times New Roman" panose="02020603050405020304" pitchFamily="18" charset="0"/>
              </a:rPr>
              <a:t>. Cette perspective se matérialise au travers des indices sous-jacents présentés dans chacun des classements.</a:t>
            </a:r>
          </a:p>
        </p:txBody>
      </p:sp>
      <p:pic>
        <p:nvPicPr>
          <p:cNvPr id="3" name="Picture 2" descr="A picture containing sky, outdoor, city, several&#10;&#10;Description automatically generated">
            <a:extLst>
              <a:ext uri="{FF2B5EF4-FFF2-40B4-BE49-F238E27FC236}">
                <a16:creationId xmlns:a16="http://schemas.microsoft.com/office/drawing/2014/main" id="{E82DA799-A633-DD4D-8090-9A4DDEC15E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103" y="1440662"/>
            <a:ext cx="4388107" cy="4432300"/>
          </a:xfrm>
          <a:prstGeom prst="roundRect">
            <a:avLst>
              <a:gd name="adj" fmla="val 2429"/>
            </a:avLst>
          </a:prstGeom>
        </p:spPr>
      </p:pic>
      <p:sp>
        <p:nvSpPr>
          <p:cNvPr id="6" name="Rectangle 5">
            <a:extLst>
              <a:ext uri="{FF2B5EF4-FFF2-40B4-BE49-F238E27FC236}">
                <a16:creationId xmlns:a16="http://schemas.microsoft.com/office/drawing/2014/main" id="{6787E55C-2E08-A643-A4D0-9CB30707EE52}"/>
              </a:ext>
            </a:extLst>
          </p:cNvPr>
          <p:cNvSpPr/>
          <p:nvPr/>
        </p:nvSpPr>
        <p:spPr>
          <a:xfrm>
            <a:off x="5790654" y="4420161"/>
            <a:ext cx="4533215" cy="1384995"/>
          </a:xfrm>
          <a:prstGeom prst="rect">
            <a:avLst/>
          </a:prstGeom>
        </p:spPr>
        <p:txBody>
          <a:bodyPr wrap="square">
            <a:spAutoFit/>
          </a:bodyPr>
          <a:lstStyle/>
          <a:p>
            <a:pPr>
              <a:spcBef>
                <a:spcPts val="1200"/>
              </a:spcBef>
              <a:spcAft>
                <a:spcPts val="1200"/>
              </a:spcAft>
            </a:pPr>
            <a:r>
              <a:rPr lang="fr-FR" sz="1200" b="1" dirty="0">
                <a:solidFill>
                  <a:schemeClr val="bg1"/>
                </a:solidFill>
                <a:latin typeface="Univers" panose="020B0503020202020204" pitchFamily="34" charset="0"/>
                <a:ea typeface="MS Mincho" panose="02020609040205080304" pitchFamily="49" charset="-128"/>
                <a:cs typeface="Times New Roman" panose="02020603050405020304" pitchFamily="18" charset="0"/>
              </a:rPr>
              <a:t>Suite à la Mission 1.1, l’Observatoire de l’Entrepreneuriat à proposé en octobre 2021 d’octroyer une phase de travail pour une première recherche explorative sur la thématique des liens entre l’écosystème d’entrepreneuriat et l’écosystèmes digital. Ce « Dossier Recherche » a pour objectif de présenter une vue holistique de ces différentes thématiques. </a:t>
            </a:r>
          </a:p>
        </p:txBody>
      </p:sp>
      <p:sp>
        <p:nvSpPr>
          <p:cNvPr id="8" name="Rounded Rectangle 7">
            <a:extLst>
              <a:ext uri="{FF2B5EF4-FFF2-40B4-BE49-F238E27FC236}">
                <a16:creationId xmlns:a16="http://schemas.microsoft.com/office/drawing/2014/main" id="{55463A1B-83AA-ADE0-BF05-DA5DBE50A0AF}"/>
              </a:ext>
            </a:extLst>
          </p:cNvPr>
          <p:cNvSpPr/>
          <p:nvPr/>
        </p:nvSpPr>
        <p:spPr>
          <a:xfrm>
            <a:off x="721102" y="1434182"/>
            <a:ext cx="4388107" cy="4432300"/>
          </a:xfrm>
          <a:prstGeom prst="roundRect">
            <a:avLst>
              <a:gd name="adj" fmla="val 2554"/>
            </a:avLst>
          </a:prstGeom>
          <a:gradFill>
            <a:gsLst>
              <a:gs pos="0">
                <a:srgbClr val="00B0F0">
                  <a:alpha val="41000"/>
                </a:srgbClr>
              </a:gs>
              <a:gs pos="100000">
                <a:srgbClr val="71DAE2">
                  <a:alpha val="39000"/>
                </a:srgbClr>
              </a:gs>
              <a:gs pos="33000">
                <a:srgbClr val="37C4F1">
                  <a:alpha val="21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9581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600"/>
              </a:spcBef>
              <a:spcAft>
                <a:spcPts val="200"/>
              </a:spcAft>
            </a:pPr>
            <a:r>
              <a:rPr lang="fr-FR" b="1" dirty="0">
                <a:solidFill>
                  <a:srgbClr val="00B0F1"/>
                </a:solidFill>
                <a:ea typeface="MS Mincho" panose="02020609040205080304" pitchFamily="49" charset="-128"/>
                <a:cs typeface="Times New Roman" panose="02020603050405020304" pitchFamily="18" charset="0"/>
              </a:rPr>
              <a:t>Ou les écosystèmes se rejoignent</a:t>
            </a: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grpSp>
        <p:nvGrpSpPr>
          <p:cNvPr id="3" name="Group 2">
            <a:extLst>
              <a:ext uri="{FF2B5EF4-FFF2-40B4-BE49-F238E27FC236}">
                <a16:creationId xmlns:a16="http://schemas.microsoft.com/office/drawing/2014/main" id="{36EB3ACB-5AAC-4767-B91F-4973EA8B9617}"/>
              </a:ext>
            </a:extLst>
          </p:cNvPr>
          <p:cNvGrpSpPr/>
          <p:nvPr/>
        </p:nvGrpSpPr>
        <p:grpSpPr>
          <a:xfrm>
            <a:off x="3645723" y="1709938"/>
            <a:ext cx="7245797" cy="4129159"/>
            <a:chOff x="1901370" y="1370304"/>
            <a:chExt cx="8389260" cy="4780784"/>
          </a:xfrm>
        </p:grpSpPr>
        <p:sp>
          <p:nvSpPr>
            <p:cNvPr id="16" name="Freeform 15">
              <a:extLst>
                <a:ext uri="{FF2B5EF4-FFF2-40B4-BE49-F238E27FC236}">
                  <a16:creationId xmlns:a16="http://schemas.microsoft.com/office/drawing/2014/main" id="{87F27A89-00AD-F380-7820-A92138763F1A}"/>
                </a:ext>
              </a:extLst>
            </p:cNvPr>
            <p:cNvSpPr/>
            <p:nvPr/>
          </p:nvSpPr>
          <p:spPr>
            <a:xfrm>
              <a:off x="1901370" y="1370304"/>
              <a:ext cx="8389260" cy="4780784"/>
            </a:xfrm>
            <a:custGeom>
              <a:avLst/>
              <a:gdLst>
                <a:gd name="connsiteX0" fmla="*/ 5998868 w 8389260"/>
                <a:gd name="connsiteY0" fmla="*/ 0 h 4780784"/>
                <a:gd name="connsiteX1" fmla="*/ 8389260 w 8389260"/>
                <a:gd name="connsiteY1" fmla="*/ 2390392 h 4780784"/>
                <a:gd name="connsiteX2" fmla="*/ 5998868 w 8389260"/>
                <a:gd name="connsiteY2" fmla="*/ 4780784 h 4780784"/>
                <a:gd name="connsiteX3" fmla="*/ 4308606 w 8389260"/>
                <a:gd name="connsiteY3" fmla="*/ 4080655 h 4780784"/>
                <a:gd name="connsiteX4" fmla="*/ 4194630 w 8389260"/>
                <a:gd name="connsiteY4" fmla="*/ 3955250 h 4780784"/>
                <a:gd name="connsiteX5" fmla="*/ 4234935 w 8389260"/>
                <a:gd name="connsiteY5" fmla="*/ 3910904 h 4780784"/>
                <a:gd name="connsiteX6" fmla="*/ 4780784 w 8389260"/>
                <a:gd name="connsiteY6" fmla="*/ 2390392 h 4780784"/>
                <a:gd name="connsiteX7" fmla="*/ 4234935 w 8389260"/>
                <a:gd name="connsiteY7" fmla="*/ 869881 h 4780784"/>
                <a:gd name="connsiteX8" fmla="*/ 4194630 w 8389260"/>
                <a:gd name="connsiteY8" fmla="*/ 825535 h 4780784"/>
                <a:gd name="connsiteX9" fmla="*/ 4308606 w 8389260"/>
                <a:gd name="connsiteY9" fmla="*/ 700130 h 4780784"/>
                <a:gd name="connsiteX10" fmla="*/ 5998868 w 8389260"/>
                <a:gd name="connsiteY10" fmla="*/ 0 h 4780784"/>
                <a:gd name="connsiteX11" fmla="*/ 2390392 w 8389260"/>
                <a:gd name="connsiteY11" fmla="*/ 0 h 4780784"/>
                <a:gd name="connsiteX12" fmla="*/ 4080655 w 8389260"/>
                <a:gd name="connsiteY12" fmla="*/ 700130 h 4780784"/>
                <a:gd name="connsiteX13" fmla="*/ 4194630 w 8389260"/>
                <a:gd name="connsiteY13" fmla="*/ 825535 h 4780784"/>
                <a:gd name="connsiteX14" fmla="*/ 4154326 w 8389260"/>
                <a:gd name="connsiteY14" fmla="*/ 869881 h 4780784"/>
                <a:gd name="connsiteX15" fmla="*/ 3608476 w 8389260"/>
                <a:gd name="connsiteY15" fmla="*/ 2390392 h 4780784"/>
                <a:gd name="connsiteX16" fmla="*/ 4154326 w 8389260"/>
                <a:gd name="connsiteY16" fmla="*/ 3910904 h 4780784"/>
                <a:gd name="connsiteX17" fmla="*/ 4194630 w 8389260"/>
                <a:gd name="connsiteY17" fmla="*/ 3955250 h 4780784"/>
                <a:gd name="connsiteX18" fmla="*/ 4080655 w 8389260"/>
                <a:gd name="connsiteY18" fmla="*/ 4080655 h 4780784"/>
                <a:gd name="connsiteX19" fmla="*/ 2390392 w 8389260"/>
                <a:gd name="connsiteY19" fmla="*/ 4780784 h 4780784"/>
                <a:gd name="connsiteX20" fmla="*/ 0 w 8389260"/>
                <a:gd name="connsiteY20" fmla="*/ 2390392 h 4780784"/>
                <a:gd name="connsiteX21" fmla="*/ 2390392 w 8389260"/>
                <a:gd name="connsiteY21" fmla="*/ 0 h 478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89260" h="4780784">
                  <a:moveTo>
                    <a:pt x="5998868" y="0"/>
                  </a:moveTo>
                  <a:cubicBezTo>
                    <a:pt x="7319045" y="0"/>
                    <a:pt x="8389260" y="1070215"/>
                    <a:pt x="8389260" y="2390392"/>
                  </a:cubicBezTo>
                  <a:cubicBezTo>
                    <a:pt x="8389260" y="3710569"/>
                    <a:pt x="7319045" y="4780784"/>
                    <a:pt x="5998868" y="4780784"/>
                  </a:cubicBezTo>
                  <a:cubicBezTo>
                    <a:pt x="5338780" y="4780784"/>
                    <a:pt x="4741182" y="4513231"/>
                    <a:pt x="4308606" y="4080655"/>
                  </a:cubicBezTo>
                  <a:lnTo>
                    <a:pt x="4194630" y="3955250"/>
                  </a:lnTo>
                  <a:lnTo>
                    <a:pt x="4234935" y="3910904"/>
                  </a:lnTo>
                  <a:cubicBezTo>
                    <a:pt x="4575938" y="3497703"/>
                    <a:pt x="4780784" y="2967970"/>
                    <a:pt x="4780784" y="2390392"/>
                  </a:cubicBezTo>
                  <a:cubicBezTo>
                    <a:pt x="4780784" y="1812815"/>
                    <a:pt x="4575938" y="1283082"/>
                    <a:pt x="4234935" y="869881"/>
                  </a:cubicBezTo>
                  <a:lnTo>
                    <a:pt x="4194630" y="825535"/>
                  </a:lnTo>
                  <a:lnTo>
                    <a:pt x="4308606" y="700130"/>
                  </a:lnTo>
                  <a:cubicBezTo>
                    <a:pt x="4741182" y="267554"/>
                    <a:pt x="5338780" y="0"/>
                    <a:pt x="5998868" y="0"/>
                  </a:cubicBezTo>
                  <a:close/>
                  <a:moveTo>
                    <a:pt x="2390392" y="0"/>
                  </a:moveTo>
                  <a:cubicBezTo>
                    <a:pt x="3050480" y="0"/>
                    <a:pt x="3648079" y="267554"/>
                    <a:pt x="4080655" y="700130"/>
                  </a:cubicBezTo>
                  <a:lnTo>
                    <a:pt x="4194630" y="825535"/>
                  </a:lnTo>
                  <a:lnTo>
                    <a:pt x="4154326" y="869881"/>
                  </a:lnTo>
                  <a:cubicBezTo>
                    <a:pt x="3813322" y="1283082"/>
                    <a:pt x="3608476" y="1812815"/>
                    <a:pt x="3608476" y="2390392"/>
                  </a:cubicBezTo>
                  <a:cubicBezTo>
                    <a:pt x="3608476" y="2967970"/>
                    <a:pt x="3813322" y="3497703"/>
                    <a:pt x="4154326" y="3910904"/>
                  </a:cubicBezTo>
                  <a:lnTo>
                    <a:pt x="4194630" y="3955250"/>
                  </a:lnTo>
                  <a:lnTo>
                    <a:pt x="4080655" y="4080655"/>
                  </a:lnTo>
                  <a:cubicBezTo>
                    <a:pt x="3648079" y="4513231"/>
                    <a:pt x="3050480" y="4780784"/>
                    <a:pt x="2390392" y="4780784"/>
                  </a:cubicBezTo>
                  <a:cubicBezTo>
                    <a:pt x="1070215" y="4780784"/>
                    <a:pt x="0" y="3710569"/>
                    <a:pt x="0" y="2390392"/>
                  </a:cubicBezTo>
                  <a:cubicBezTo>
                    <a:pt x="0" y="1070215"/>
                    <a:pt x="1070215" y="0"/>
                    <a:pt x="2390392" y="0"/>
                  </a:cubicBezTo>
                  <a:close/>
                </a:path>
              </a:pathLst>
            </a:custGeom>
            <a:solidFill>
              <a:schemeClr val="bg1">
                <a:lumMod val="85000"/>
                <a:alpha val="239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nvGrpSpPr>
            <p:cNvPr id="8" name="Group 7">
              <a:extLst>
                <a:ext uri="{FF2B5EF4-FFF2-40B4-BE49-F238E27FC236}">
                  <a16:creationId xmlns:a16="http://schemas.microsoft.com/office/drawing/2014/main" id="{79DAD103-C6B7-0CD6-878C-A5D34FC4E93C}"/>
                </a:ext>
              </a:extLst>
            </p:cNvPr>
            <p:cNvGrpSpPr/>
            <p:nvPr/>
          </p:nvGrpSpPr>
          <p:grpSpPr>
            <a:xfrm>
              <a:off x="6837309" y="1860919"/>
              <a:ext cx="500192" cy="500192"/>
              <a:chOff x="684616" y="3636344"/>
              <a:chExt cx="500192" cy="500192"/>
            </a:xfrm>
          </p:grpSpPr>
          <p:sp>
            <p:nvSpPr>
              <p:cNvPr id="18" name="Oval 17">
                <a:extLst>
                  <a:ext uri="{FF2B5EF4-FFF2-40B4-BE49-F238E27FC236}">
                    <a16:creationId xmlns:a16="http://schemas.microsoft.com/office/drawing/2014/main" id="{0B60C1D3-0914-1240-85F0-4284908A7B1C}"/>
                  </a:ext>
                </a:extLst>
              </p:cNvPr>
              <p:cNvSpPr/>
              <p:nvPr/>
            </p:nvSpPr>
            <p:spPr>
              <a:xfrm>
                <a:off x="684616" y="3636344"/>
                <a:ext cx="500192" cy="500192"/>
              </a:xfrm>
              <a:prstGeom prst="ellipse">
                <a:avLst/>
              </a:prstGeom>
              <a:solidFill>
                <a:srgbClr val="2CC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c 8" descr="Keyboard with solid fill">
                <a:extLst>
                  <a:ext uri="{FF2B5EF4-FFF2-40B4-BE49-F238E27FC236}">
                    <a16:creationId xmlns:a16="http://schemas.microsoft.com/office/drawing/2014/main" id="{1AC5A7AC-22CF-BC44-AB55-3A43EDB71FD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124" y="3711566"/>
                <a:ext cx="387176" cy="387176"/>
              </a:xfrm>
              <a:prstGeom prst="rect">
                <a:avLst/>
              </a:prstGeom>
            </p:spPr>
          </p:pic>
        </p:grpSp>
        <p:grpSp>
          <p:nvGrpSpPr>
            <p:cNvPr id="10" name="Group 9">
              <a:extLst>
                <a:ext uri="{FF2B5EF4-FFF2-40B4-BE49-F238E27FC236}">
                  <a16:creationId xmlns:a16="http://schemas.microsoft.com/office/drawing/2014/main" id="{FAF3B67C-43FF-B114-F004-7D8192B1F34B}"/>
                </a:ext>
              </a:extLst>
            </p:cNvPr>
            <p:cNvGrpSpPr/>
            <p:nvPr/>
          </p:nvGrpSpPr>
          <p:grpSpPr>
            <a:xfrm>
              <a:off x="3008297" y="1887523"/>
              <a:ext cx="500192" cy="500192"/>
              <a:chOff x="684616" y="1363655"/>
              <a:chExt cx="500192" cy="500192"/>
            </a:xfrm>
          </p:grpSpPr>
          <p:sp>
            <p:nvSpPr>
              <p:cNvPr id="7" name="Oval 6">
                <a:extLst>
                  <a:ext uri="{FF2B5EF4-FFF2-40B4-BE49-F238E27FC236}">
                    <a16:creationId xmlns:a16="http://schemas.microsoft.com/office/drawing/2014/main" id="{EE834EE6-B795-A242-BED5-E2EE9548C39E}"/>
                  </a:ext>
                </a:extLst>
              </p:cNvPr>
              <p:cNvSpPr/>
              <p:nvPr/>
            </p:nvSpPr>
            <p:spPr>
              <a:xfrm>
                <a:off x="684616" y="1363655"/>
                <a:ext cx="500192" cy="500192"/>
              </a:xfrm>
              <a:prstGeom prst="ellipse">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raphic 10" descr="3d Glasses with solid fill">
                <a:extLst>
                  <a:ext uri="{FF2B5EF4-FFF2-40B4-BE49-F238E27FC236}">
                    <a16:creationId xmlns:a16="http://schemas.microsoft.com/office/drawing/2014/main" id="{DE64E797-6557-B94C-88AC-734FB98F82B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4792" y="1396972"/>
                <a:ext cx="457200" cy="457200"/>
              </a:xfrm>
              <a:prstGeom prst="rect">
                <a:avLst/>
              </a:prstGeom>
            </p:spPr>
          </p:pic>
        </p:grpSp>
        <p:sp>
          <p:nvSpPr>
            <p:cNvPr id="5" name="Rectangle 4">
              <a:extLst>
                <a:ext uri="{FF2B5EF4-FFF2-40B4-BE49-F238E27FC236}">
                  <a16:creationId xmlns:a16="http://schemas.microsoft.com/office/drawing/2014/main" id="{6DA2D7F9-422B-B054-EA0E-793B02242A4E}"/>
                </a:ext>
              </a:extLst>
            </p:cNvPr>
            <p:cNvSpPr/>
            <p:nvPr/>
          </p:nvSpPr>
          <p:spPr>
            <a:xfrm>
              <a:off x="3528665" y="1813341"/>
              <a:ext cx="2271745" cy="748329"/>
            </a:xfrm>
            <a:prstGeom prst="rect">
              <a:avLst/>
            </a:prstGeom>
          </p:spPr>
          <p:txBody>
            <a:bodyPr wrap="square">
              <a:spAutoFit/>
            </a:bodyPr>
            <a:lstStyle/>
            <a:p>
              <a:pPr>
                <a:spcBef>
                  <a:spcPts val="200"/>
                </a:spcBef>
                <a:spcAft>
                  <a:spcPts val="200"/>
                </a:spcAft>
              </a:pPr>
              <a:r>
                <a:rPr lang="fr-FR" dirty="0">
                  <a:solidFill>
                    <a:schemeClr val="tx1">
                      <a:lumMod val="75000"/>
                      <a:lumOff val="25000"/>
                    </a:schemeClr>
                  </a:solidFill>
                </a:rPr>
                <a:t>Ecosystème Entrepreneurial  </a:t>
              </a:r>
            </a:p>
          </p:txBody>
        </p:sp>
        <p:sp>
          <p:nvSpPr>
            <p:cNvPr id="6" name="Rectangle 5">
              <a:extLst>
                <a:ext uri="{FF2B5EF4-FFF2-40B4-BE49-F238E27FC236}">
                  <a16:creationId xmlns:a16="http://schemas.microsoft.com/office/drawing/2014/main" id="{E19E5717-443F-0572-7E07-5BFEE91F0822}"/>
                </a:ext>
              </a:extLst>
            </p:cNvPr>
            <p:cNvSpPr/>
            <p:nvPr/>
          </p:nvSpPr>
          <p:spPr>
            <a:xfrm>
              <a:off x="7394009" y="1799670"/>
              <a:ext cx="1921148" cy="748329"/>
            </a:xfrm>
            <a:prstGeom prst="rect">
              <a:avLst/>
            </a:prstGeom>
          </p:spPr>
          <p:txBody>
            <a:bodyPr wrap="square">
              <a:spAutoFit/>
            </a:bodyPr>
            <a:lstStyle/>
            <a:p>
              <a:pPr>
                <a:spcBef>
                  <a:spcPts val="200"/>
                </a:spcBef>
                <a:spcAft>
                  <a:spcPts val="200"/>
                </a:spcAft>
              </a:pPr>
              <a:r>
                <a:rPr lang="fr-FR" dirty="0">
                  <a:solidFill>
                    <a:schemeClr val="tx1">
                      <a:lumMod val="75000"/>
                      <a:lumOff val="25000"/>
                    </a:schemeClr>
                  </a:solidFill>
                </a:rPr>
                <a:t>Ecosystème Digital </a:t>
              </a:r>
            </a:p>
          </p:txBody>
        </p:sp>
        <p:sp>
          <p:nvSpPr>
            <p:cNvPr id="25" name="TextBox 24">
              <a:extLst>
                <a:ext uri="{FF2B5EF4-FFF2-40B4-BE49-F238E27FC236}">
                  <a16:creationId xmlns:a16="http://schemas.microsoft.com/office/drawing/2014/main" id="{0C7F9377-C14B-946F-AB7D-2A428BD0C63D}"/>
                </a:ext>
              </a:extLst>
            </p:cNvPr>
            <p:cNvSpPr txBox="1"/>
            <p:nvPr/>
          </p:nvSpPr>
          <p:spPr>
            <a:xfrm>
              <a:off x="3837419" y="3167194"/>
              <a:ext cx="4517167" cy="267361"/>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Programmes et formations</a:t>
              </a:r>
            </a:p>
          </p:txBody>
        </p:sp>
        <p:sp>
          <p:nvSpPr>
            <p:cNvPr id="31" name="TextBox 30">
              <a:extLst>
                <a:ext uri="{FF2B5EF4-FFF2-40B4-BE49-F238E27FC236}">
                  <a16:creationId xmlns:a16="http://schemas.microsoft.com/office/drawing/2014/main" id="{77079130-0215-59A6-D23A-875272DE95B6}"/>
                </a:ext>
              </a:extLst>
            </p:cNvPr>
            <p:cNvSpPr txBox="1"/>
            <p:nvPr/>
          </p:nvSpPr>
          <p:spPr>
            <a:xfrm>
              <a:off x="3837417" y="3970281"/>
              <a:ext cx="4517167" cy="267556"/>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Outils nationaux disponibles aux entreprises</a:t>
              </a:r>
            </a:p>
          </p:txBody>
        </p:sp>
        <p:sp>
          <p:nvSpPr>
            <p:cNvPr id="34" name="TextBox 33">
              <a:extLst>
                <a:ext uri="{FF2B5EF4-FFF2-40B4-BE49-F238E27FC236}">
                  <a16:creationId xmlns:a16="http://schemas.microsoft.com/office/drawing/2014/main" id="{9B5389C3-D9F4-9F41-CA1C-F3860EA6290C}"/>
                </a:ext>
              </a:extLst>
            </p:cNvPr>
            <p:cNvSpPr txBox="1"/>
            <p:nvPr/>
          </p:nvSpPr>
          <p:spPr>
            <a:xfrm>
              <a:off x="3837419" y="3596365"/>
              <a:ext cx="4517167" cy="267556"/>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Matchmaking &amp; évènements</a:t>
              </a:r>
            </a:p>
          </p:txBody>
        </p:sp>
        <p:sp>
          <p:nvSpPr>
            <p:cNvPr id="37" name="TextBox 36">
              <a:extLst>
                <a:ext uri="{FF2B5EF4-FFF2-40B4-BE49-F238E27FC236}">
                  <a16:creationId xmlns:a16="http://schemas.microsoft.com/office/drawing/2014/main" id="{773BDBF6-331F-41FF-7494-EF0092467504}"/>
                </a:ext>
              </a:extLst>
            </p:cNvPr>
            <p:cNvSpPr txBox="1"/>
            <p:nvPr/>
          </p:nvSpPr>
          <p:spPr>
            <a:xfrm>
              <a:off x="3837416" y="2782075"/>
              <a:ext cx="4517167" cy="267556"/>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Entrepreneurs digitaux </a:t>
              </a:r>
            </a:p>
          </p:txBody>
        </p:sp>
        <p:sp>
          <p:nvSpPr>
            <p:cNvPr id="19" name="TextBox 18">
              <a:extLst>
                <a:ext uri="{FF2B5EF4-FFF2-40B4-BE49-F238E27FC236}">
                  <a16:creationId xmlns:a16="http://schemas.microsoft.com/office/drawing/2014/main" id="{08578E54-9FE4-E4C7-EEA4-E65257085502}"/>
                </a:ext>
              </a:extLst>
            </p:cNvPr>
            <p:cNvSpPr txBox="1"/>
            <p:nvPr/>
          </p:nvSpPr>
          <p:spPr>
            <a:xfrm>
              <a:off x="3837416" y="4399647"/>
              <a:ext cx="4517167" cy="267556"/>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Plateformes digitales</a:t>
              </a:r>
            </a:p>
          </p:txBody>
        </p:sp>
        <p:sp>
          <p:nvSpPr>
            <p:cNvPr id="20" name="TextBox 19">
              <a:extLst>
                <a:ext uri="{FF2B5EF4-FFF2-40B4-BE49-F238E27FC236}">
                  <a16:creationId xmlns:a16="http://schemas.microsoft.com/office/drawing/2014/main" id="{8D435204-8CFB-D728-F807-F1CC62E2B38D}"/>
                </a:ext>
              </a:extLst>
            </p:cNvPr>
            <p:cNvSpPr txBox="1"/>
            <p:nvPr/>
          </p:nvSpPr>
          <p:spPr>
            <a:xfrm>
              <a:off x="3837415" y="4846001"/>
              <a:ext cx="4517167" cy="267556"/>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Talents</a:t>
              </a:r>
            </a:p>
          </p:txBody>
        </p:sp>
      </p:grpSp>
      <p:sp>
        <p:nvSpPr>
          <p:cNvPr id="21" name="TextBox 20">
            <a:extLst>
              <a:ext uri="{FF2B5EF4-FFF2-40B4-BE49-F238E27FC236}">
                <a16:creationId xmlns:a16="http://schemas.microsoft.com/office/drawing/2014/main" id="{C9043F2D-A1BF-799B-37EB-4609B838ED08}"/>
              </a:ext>
            </a:extLst>
          </p:cNvPr>
          <p:cNvSpPr txBox="1"/>
          <p:nvPr/>
        </p:nvSpPr>
        <p:spPr>
          <a:xfrm>
            <a:off x="654034" y="1709937"/>
            <a:ext cx="2454926" cy="4129159"/>
          </a:xfrm>
          <a:prstGeom prst="roundRect">
            <a:avLst>
              <a:gd name="adj" fmla="val 9476"/>
            </a:avLst>
          </a:prstGeom>
          <a:gradFill flip="none" rotWithShape="1">
            <a:gsLst>
              <a:gs pos="100000">
                <a:srgbClr val="00B0F0"/>
              </a:gs>
              <a:gs pos="0">
                <a:srgbClr val="71DAE2"/>
              </a:gs>
            </a:gsLst>
            <a:lin ang="10800000" scaled="1"/>
            <a:tileRect/>
          </a:gradFill>
        </p:spPr>
        <p:txBody>
          <a:bodyPr wrap="square" rtlCol="0">
            <a:noAutofit/>
          </a:bodyPr>
          <a:lstStyle>
            <a:defPPr>
              <a:defRPr lang="en-US"/>
            </a:defPPr>
            <a:lvl1pPr algn="ctr">
              <a:defRPr sz="1050">
                <a:solidFill>
                  <a:schemeClr val="bg1"/>
                </a:solidFill>
              </a:defRPr>
            </a:lvl1pPr>
          </a:lstStyle>
          <a:p>
            <a:pPr algn="l"/>
            <a:r>
              <a:rPr lang="fr-FR" sz="1200" b="1" dirty="0"/>
              <a:t>On peut rapidement observer des superpositions entre les deux écosystèmes. Ces espaces coïncidents et offrent des opportunités propices au développement des deux types d’écosystème. </a:t>
            </a:r>
          </a:p>
          <a:p>
            <a:pPr algn="l"/>
            <a:endParaRPr lang="fr-FR" sz="1200" dirty="0"/>
          </a:p>
          <a:p>
            <a:pPr algn="l"/>
            <a:r>
              <a:rPr lang="fr-FR" sz="1200" dirty="0"/>
              <a:t>L’opportunité pour le Luxembourg repose sur l’interconnexion croissante de ces deux écosystèmes pour promouvoir la collaboration et la </a:t>
            </a:r>
            <a:r>
              <a:rPr lang="fr-FR" sz="1200" dirty="0" err="1"/>
              <a:t>co-création</a:t>
            </a:r>
            <a:r>
              <a:rPr lang="fr-FR" sz="1200" dirty="0"/>
              <a:t>. </a:t>
            </a:r>
          </a:p>
        </p:txBody>
      </p:sp>
      <p:sp>
        <p:nvSpPr>
          <p:cNvPr id="23" name="TextBox 22">
            <a:extLst>
              <a:ext uri="{FF2B5EF4-FFF2-40B4-BE49-F238E27FC236}">
                <a16:creationId xmlns:a16="http://schemas.microsoft.com/office/drawing/2014/main" id="{95DC7EE5-D7D0-615C-94BF-B33033BDEB56}"/>
              </a:ext>
            </a:extLst>
          </p:cNvPr>
          <p:cNvSpPr txBox="1"/>
          <p:nvPr/>
        </p:nvSpPr>
        <p:spPr>
          <a:xfrm>
            <a:off x="5317882" y="5044407"/>
            <a:ext cx="3901473" cy="231088"/>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pPr algn="ctr"/>
            <a:r>
              <a:rPr lang="fr-FR" sz="1050" dirty="0">
                <a:solidFill>
                  <a:schemeClr val="bg1"/>
                </a:solidFill>
              </a:rPr>
              <a:t>Création de connaissances &amp; R&amp;D</a:t>
            </a:r>
          </a:p>
        </p:txBody>
      </p:sp>
      <p:sp>
        <p:nvSpPr>
          <p:cNvPr id="27" name="Rectangle 26">
            <a:extLst>
              <a:ext uri="{FF2B5EF4-FFF2-40B4-BE49-F238E27FC236}">
                <a16:creationId xmlns:a16="http://schemas.microsoft.com/office/drawing/2014/main" id="{25752351-0365-9605-FFA8-9CE29D78D5BD}"/>
              </a:ext>
            </a:extLst>
          </p:cNvPr>
          <p:cNvSpPr/>
          <p:nvPr/>
        </p:nvSpPr>
        <p:spPr>
          <a:xfrm>
            <a:off x="1" y="0"/>
            <a:ext cx="365168" cy="6858000"/>
          </a:xfrm>
          <a:prstGeom prst="rect">
            <a:avLst/>
          </a:prstGeom>
          <a:gradFill flip="none" rotWithShape="1">
            <a:gsLst>
              <a:gs pos="100000">
                <a:srgbClr val="00B0F0"/>
              </a:gs>
              <a:gs pos="0">
                <a:srgbClr val="71DAE2"/>
              </a:gs>
            </a:gsLst>
            <a:lin ang="10800000" scaled="1"/>
            <a:tileRect/>
          </a:gradFill>
        </p:spPr>
        <p:txBody>
          <a:bodyPr wrap="square" rtlCol="0">
            <a:noAutofit/>
          </a:bodyPr>
          <a:lstStyle/>
          <a:p>
            <a:endParaRPr lang="fr-FR" sz="1200" dirty="0">
              <a:solidFill>
                <a:schemeClr val="bg1"/>
              </a:solidFill>
            </a:endParaRPr>
          </a:p>
        </p:txBody>
      </p:sp>
    </p:spTree>
    <p:extLst>
      <p:ext uri="{BB962C8B-B14F-4D97-AF65-F5344CB8AC3E}">
        <p14:creationId xmlns:p14="http://schemas.microsoft.com/office/powerpoint/2010/main" val="314368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600"/>
              </a:spcBef>
              <a:spcAft>
                <a:spcPts val="200"/>
              </a:spcAft>
            </a:pPr>
            <a:r>
              <a:rPr lang="fr-FR" b="1" dirty="0">
                <a:solidFill>
                  <a:srgbClr val="4D91F0"/>
                </a:solidFill>
              </a:rPr>
              <a:t>Ecosystème transversal </a:t>
            </a:r>
            <a:endParaRPr lang="fr-FR" b="1" dirty="0">
              <a:solidFill>
                <a:srgbClr val="4D91F0"/>
              </a:solidFill>
              <a:ea typeface="MS Mincho" panose="02020609040205080304"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sp>
        <p:nvSpPr>
          <p:cNvPr id="26" name="TextBox 25">
            <a:extLst>
              <a:ext uri="{FF2B5EF4-FFF2-40B4-BE49-F238E27FC236}">
                <a16:creationId xmlns:a16="http://schemas.microsoft.com/office/drawing/2014/main" id="{599F2E7D-3F00-0198-4FDE-F7EC504556F7}"/>
              </a:ext>
            </a:extLst>
          </p:cNvPr>
          <p:cNvSpPr txBox="1"/>
          <p:nvPr/>
        </p:nvSpPr>
        <p:spPr>
          <a:xfrm>
            <a:off x="3155625" y="1430045"/>
            <a:ext cx="2527674" cy="1258710"/>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defPPr>
              <a:defRPr lang="en-US"/>
            </a:defPPr>
            <a:lvl1pPr algn="ctr">
              <a:defRPr sz="1050">
                <a:solidFill>
                  <a:schemeClr val="bg1"/>
                </a:solidFill>
              </a:defRPr>
            </a:lvl1pPr>
          </a:lstStyle>
          <a:p>
            <a:pPr algn="l"/>
            <a:r>
              <a:rPr lang="fr-FR" b="1" dirty="0"/>
              <a:t>Entrepreneurs digitaux : e</a:t>
            </a:r>
            <a:r>
              <a:rPr lang="fr-FR" dirty="0"/>
              <a:t>ntrepreneurs se concentrant sur la création de nouvelles entreprises en utilisant des technologies digitales existantes ou en en développant de nouvelles</a:t>
            </a:r>
          </a:p>
        </p:txBody>
      </p:sp>
      <p:sp>
        <p:nvSpPr>
          <p:cNvPr id="20" name="TextBox 19">
            <a:extLst>
              <a:ext uri="{FF2B5EF4-FFF2-40B4-BE49-F238E27FC236}">
                <a16:creationId xmlns:a16="http://schemas.microsoft.com/office/drawing/2014/main" id="{7B5928D2-FDD4-6322-B28D-2A9FF2162FC9}"/>
              </a:ext>
            </a:extLst>
          </p:cNvPr>
          <p:cNvSpPr txBox="1"/>
          <p:nvPr/>
        </p:nvSpPr>
        <p:spPr>
          <a:xfrm>
            <a:off x="5919806" y="1421882"/>
            <a:ext cx="2475507" cy="969139"/>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r>
              <a:rPr lang="fr-FR" sz="1050" b="1" dirty="0">
                <a:solidFill>
                  <a:schemeClr val="bg1"/>
                </a:solidFill>
              </a:rPr>
              <a:t>Talents : </a:t>
            </a:r>
            <a:r>
              <a:rPr lang="fr-FR" sz="1050" dirty="0">
                <a:solidFill>
                  <a:schemeClr val="bg1"/>
                </a:solidFill>
              </a:rPr>
              <a:t>base de talents qui adoptent des compétences hybrides en mélangeant des compétences d’entrepreneuriat et digitales  </a:t>
            </a:r>
            <a:endParaRPr lang="fr-FR" sz="1050" dirty="0">
              <a:solidFill>
                <a:schemeClr val="tx1">
                  <a:lumMod val="75000"/>
                  <a:lumOff val="25000"/>
                </a:schemeClr>
              </a:solidFill>
            </a:endParaRPr>
          </a:p>
          <a:p>
            <a:endParaRPr lang="fr-FR" sz="1050" dirty="0">
              <a:solidFill>
                <a:schemeClr val="bg1"/>
              </a:solidFill>
            </a:endParaRPr>
          </a:p>
        </p:txBody>
      </p:sp>
      <p:sp>
        <p:nvSpPr>
          <p:cNvPr id="21" name="TextBox 20">
            <a:extLst>
              <a:ext uri="{FF2B5EF4-FFF2-40B4-BE49-F238E27FC236}">
                <a16:creationId xmlns:a16="http://schemas.microsoft.com/office/drawing/2014/main" id="{0243987C-BDE0-0027-F143-2E504655128B}"/>
              </a:ext>
            </a:extLst>
          </p:cNvPr>
          <p:cNvSpPr txBox="1"/>
          <p:nvPr/>
        </p:nvSpPr>
        <p:spPr>
          <a:xfrm>
            <a:off x="4788192" y="2883144"/>
            <a:ext cx="2263228" cy="1258710"/>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r>
              <a:rPr lang="fr-FR" sz="1050" b="1" dirty="0">
                <a:solidFill>
                  <a:schemeClr val="bg1"/>
                </a:solidFill>
              </a:rPr>
              <a:t>Programmes et formations : </a:t>
            </a:r>
            <a:r>
              <a:rPr lang="fr-FR" sz="1050" dirty="0">
                <a:solidFill>
                  <a:schemeClr val="bg1"/>
                </a:solidFill>
              </a:rPr>
              <a:t>formations qui permettent d’intégrer des pratiques entrepreneuriales et la transformation digitales à tous les niveaux</a:t>
            </a:r>
          </a:p>
        </p:txBody>
      </p:sp>
      <p:sp>
        <p:nvSpPr>
          <p:cNvPr id="27" name="TextBox 26">
            <a:extLst>
              <a:ext uri="{FF2B5EF4-FFF2-40B4-BE49-F238E27FC236}">
                <a16:creationId xmlns:a16="http://schemas.microsoft.com/office/drawing/2014/main" id="{E9973DFE-924F-4761-2AAD-426C2C1D934D}"/>
              </a:ext>
            </a:extLst>
          </p:cNvPr>
          <p:cNvSpPr txBox="1"/>
          <p:nvPr/>
        </p:nvSpPr>
        <p:spPr>
          <a:xfrm>
            <a:off x="2703966" y="3194085"/>
            <a:ext cx="1581792" cy="663739"/>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r>
              <a:rPr lang="fr-FR" sz="1050" b="1" dirty="0">
                <a:solidFill>
                  <a:schemeClr val="bg1"/>
                </a:solidFill>
              </a:rPr>
              <a:t>Outils nationaux disponibles aux entreprises</a:t>
            </a:r>
            <a:endParaRPr lang="fr-FR" sz="1050" dirty="0">
              <a:solidFill>
                <a:schemeClr val="bg1"/>
              </a:solidFill>
            </a:endParaRPr>
          </a:p>
        </p:txBody>
      </p:sp>
      <p:sp>
        <p:nvSpPr>
          <p:cNvPr id="28" name="TextBox 27">
            <a:extLst>
              <a:ext uri="{FF2B5EF4-FFF2-40B4-BE49-F238E27FC236}">
                <a16:creationId xmlns:a16="http://schemas.microsoft.com/office/drawing/2014/main" id="{7C59EBFD-0B8C-CA32-F77F-9F769715891F}"/>
              </a:ext>
            </a:extLst>
          </p:cNvPr>
          <p:cNvSpPr txBox="1"/>
          <p:nvPr/>
        </p:nvSpPr>
        <p:spPr>
          <a:xfrm>
            <a:off x="3063726" y="4588380"/>
            <a:ext cx="2471623" cy="976692"/>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r>
              <a:rPr lang="fr-FR" sz="1050" b="1" dirty="0">
                <a:solidFill>
                  <a:schemeClr val="bg1"/>
                </a:solidFill>
              </a:rPr>
              <a:t>Matchmaking &amp; évènements : </a:t>
            </a:r>
            <a:r>
              <a:rPr lang="fr-FR" sz="1050" dirty="0">
                <a:solidFill>
                  <a:schemeClr val="bg1"/>
                </a:solidFill>
              </a:rPr>
              <a:t>événements nationaux permettant la mise en relation entre les entrepreneurs et les technologies digitales</a:t>
            </a:r>
          </a:p>
        </p:txBody>
      </p:sp>
      <p:sp>
        <p:nvSpPr>
          <p:cNvPr id="29" name="TextBox 28">
            <a:extLst>
              <a:ext uri="{FF2B5EF4-FFF2-40B4-BE49-F238E27FC236}">
                <a16:creationId xmlns:a16="http://schemas.microsoft.com/office/drawing/2014/main" id="{0093D5EF-A6E4-E2B6-C8B4-CA73E6706EB7}"/>
              </a:ext>
            </a:extLst>
          </p:cNvPr>
          <p:cNvSpPr txBox="1"/>
          <p:nvPr/>
        </p:nvSpPr>
        <p:spPr>
          <a:xfrm>
            <a:off x="6087157" y="4319529"/>
            <a:ext cx="3168211" cy="1672047"/>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r>
              <a:rPr lang="fr-FR" sz="1050" b="1" dirty="0">
                <a:solidFill>
                  <a:schemeClr val="bg1"/>
                </a:solidFill>
              </a:rPr>
              <a:t>Plateformes digitales </a:t>
            </a:r>
            <a:r>
              <a:rPr lang="fr-FR" sz="1050" dirty="0">
                <a:solidFill>
                  <a:schemeClr val="bg1"/>
                </a:solidFill>
              </a:rPr>
              <a:t>: plateformes en ligne permettant le développement des deux écosystèmes (à noter : le retard de plateformisation de l’UE découle du fait que les entreprises historiques en Europe n’ont pas introduit de nouvelles technologies en volume suffisant et que les startups sont restées petites et non évolutives (</a:t>
            </a:r>
            <a:r>
              <a:rPr lang="fr-FR" sz="1050" dirty="0" err="1">
                <a:solidFill>
                  <a:schemeClr val="bg1"/>
                </a:solidFill>
              </a:rPr>
              <a:t>Naudé</a:t>
            </a:r>
            <a:r>
              <a:rPr lang="fr-FR" sz="1050" dirty="0">
                <a:solidFill>
                  <a:schemeClr val="bg1"/>
                </a:solidFill>
              </a:rPr>
              <a:t>, 2016)</a:t>
            </a:r>
          </a:p>
        </p:txBody>
      </p:sp>
      <p:sp>
        <p:nvSpPr>
          <p:cNvPr id="31" name="TextBox 30">
            <a:extLst>
              <a:ext uri="{FF2B5EF4-FFF2-40B4-BE49-F238E27FC236}">
                <a16:creationId xmlns:a16="http://schemas.microsoft.com/office/drawing/2014/main" id="{B908D54A-D7AA-0430-0957-D4A28AF53B98}"/>
              </a:ext>
            </a:extLst>
          </p:cNvPr>
          <p:cNvSpPr txBox="1"/>
          <p:nvPr/>
        </p:nvSpPr>
        <p:spPr>
          <a:xfrm>
            <a:off x="7589274" y="3078053"/>
            <a:ext cx="1667928" cy="465008"/>
          </a:xfrm>
          <a:prstGeom prst="round2DiagRect">
            <a:avLst/>
          </a:prstGeom>
          <a:gradFill flip="none" rotWithShape="1">
            <a:gsLst>
              <a:gs pos="100000">
                <a:srgbClr val="00B0F0"/>
              </a:gs>
              <a:gs pos="0">
                <a:srgbClr val="71DAE2"/>
              </a:gs>
            </a:gsLst>
            <a:lin ang="10800000" scaled="1"/>
            <a:tileRect/>
          </a:gradFill>
        </p:spPr>
        <p:txBody>
          <a:bodyPr wrap="square" rtlCol="0">
            <a:noAutofit/>
          </a:bodyPr>
          <a:lstStyle/>
          <a:p>
            <a:r>
              <a:rPr lang="fr-FR" sz="1050" b="1" dirty="0">
                <a:solidFill>
                  <a:schemeClr val="bg1"/>
                </a:solidFill>
              </a:rPr>
              <a:t>Création de connaissances &amp; R&amp;D</a:t>
            </a:r>
          </a:p>
        </p:txBody>
      </p:sp>
      <p:sp>
        <p:nvSpPr>
          <p:cNvPr id="6" name="Oval 5">
            <a:extLst>
              <a:ext uri="{FF2B5EF4-FFF2-40B4-BE49-F238E27FC236}">
                <a16:creationId xmlns:a16="http://schemas.microsoft.com/office/drawing/2014/main" id="{FC4051E8-0913-0DFA-C517-32E2ACB6AA85}"/>
              </a:ext>
            </a:extLst>
          </p:cNvPr>
          <p:cNvSpPr/>
          <p:nvPr/>
        </p:nvSpPr>
        <p:spPr>
          <a:xfrm>
            <a:off x="452214" y="2708147"/>
            <a:ext cx="1656000" cy="16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dirty="0"/>
              <a:t>Ecosystème d’Entrepreneuriat</a:t>
            </a:r>
          </a:p>
        </p:txBody>
      </p:sp>
      <p:sp>
        <p:nvSpPr>
          <p:cNvPr id="33" name="Oval 32">
            <a:extLst>
              <a:ext uri="{FF2B5EF4-FFF2-40B4-BE49-F238E27FC236}">
                <a16:creationId xmlns:a16="http://schemas.microsoft.com/office/drawing/2014/main" id="{E8FCAFC4-2587-4804-41AF-4AF0922CCD61}"/>
              </a:ext>
            </a:extLst>
          </p:cNvPr>
          <p:cNvSpPr/>
          <p:nvPr/>
        </p:nvSpPr>
        <p:spPr>
          <a:xfrm>
            <a:off x="9869752" y="2708147"/>
            <a:ext cx="1656000" cy="1656000"/>
          </a:xfrm>
          <a:prstGeom prst="ellipse">
            <a:avLst/>
          </a:prstGeom>
          <a:solidFill>
            <a:srgbClr val="2CC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dirty="0"/>
              <a:t>Ecosystème Digital</a:t>
            </a:r>
          </a:p>
        </p:txBody>
      </p:sp>
      <p:cxnSp>
        <p:nvCxnSpPr>
          <p:cNvPr id="34" name="Straight Connector 33">
            <a:extLst>
              <a:ext uri="{FF2B5EF4-FFF2-40B4-BE49-F238E27FC236}">
                <a16:creationId xmlns:a16="http://schemas.microsoft.com/office/drawing/2014/main" id="{FD78E7CC-5FBA-F63B-10ED-DC0354CE5C2E}"/>
              </a:ext>
            </a:extLst>
          </p:cNvPr>
          <p:cNvCxnSpPr>
            <a:cxnSpLocks/>
            <a:endCxn id="26" idx="2"/>
          </p:cNvCxnSpPr>
          <p:nvPr/>
        </p:nvCxnSpPr>
        <p:spPr>
          <a:xfrm flipV="1">
            <a:off x="2181956" y="2059400"/>
            <a:ext cx="973669" cy="1649130"/>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415E5A-6BDE-F031-368C-CB3E85A34670}"/>
              </a:ext>
            </a:extLst>
          </p:cNvPr>
          <p:cNvCxnSpPr>
            <a:cxnSpLocks/>
            <a:stCxn id="6" idx="6"/>
            <a:endCxn id="27" idx="2"/>
          </p:cNvCxnSpPr>
          <p:nvPr/>
        </p:nvCxnSpPr>
        <p:spPr>
          <a:xfrm flipV="1">
            <a:off x="2108214" y="3525955"/>
            <a:ext cx="595752" cy="10192"/>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050769-D7F2-6CE0-3E85-C4C5E7CC682F}"/>
              </a:ext>
            </a:extLst>
          </p:cNvPr>
          <p:cNvCxnSpPr>
            <a:cxnSpLocks/>
            <a:stCxn id="6" idx="6"/>
            <a:endCxn id="28" idx="2"/>
          </p:cNvCxnSpPr>
          <p:nvPr/>
        </p:nvCxnSpPr>
        <p:spPr>
          <a:xfrm>
            <a:off x="2108214" y="3536147"/>
            <a:ext cx="955512" cy="1540579"/>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79D2CA-35D3-321A-117E-7818C6A64263}"/>
              </a:ext>
            </a:extLst>
          </p:cNvPr>
          <p:cNvCxnSpPr>
            <a:cxnSpLocks/>
            <a:stCxn id="33" idx="2"/>
            <a:endCxn id="31" idx="0"/>
          </p:cNvCxnSpPr>
          <p:nvPr/>
        </p:nvCxnSpPr>
        <p:spPr>
          <a:xfrm flipH="1" flipV="1">
            <a:off x="9257202" y="3310557"/>
            <a:ext cx="612550" cy="225590"/>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44CE78-0E07-8750-46FF-2BCD6079C0A8}"/>
              </a:ext>
            </a:extLst>
          </p:cNvPr>
          <p:cNvCxnSpPr>
            <a:cxnSpLocks/>
            <a:stCxn id="33" idx="2"/>
            <a:endCxn id="29" idx="0"/>
          </p:cNvCxnSpPr>
          <p:nvPr/>
        </p:nvCxnSpPr>
        <p:spPr>
          <a:xfrm flipH="1">
            <a:off x="9255368" y="3536147"/>
            <a:ext cx="614384" cy="1619406"/>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1AD86A-4374-FBFB-1957-B5C2BACBF8E0}"/>
              </a:ext>
            </a:extLst>
          </p:cNvPr>
          <p:cNvCxnSpPr>
            <a:cxnSpLocks/>
            <a:stCxn id="20" idx="0"/>
            <a:endCxn id="31" idx="3"/>
          </p:cNvCxnSpPr>
          <p:nvPr/>
        </p:nvCxnSpPr>
        <p:spPr>
          <a:xfrm>
            <a:off x="8395313" y="1906452"/>
            <a:ext cx="27925" cy="1171601"/>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27E2EE-267A-0CBB-8853-CD6377681B3C}"/>
              </a:ext>
            </a:extLst>
          </p:cNvPr>
          <p:cNvCxnSpPr>
            <a:cxnSpLocks/>
            <a:stCxn id="28" idx="0"/>
            <a:endCxn id="29" idx="2"/>
          </p:cNvCxnSpPr>
          <p:nvPr/>
        </p:nvCxnSpPr>
        <p:spPr>
          <a:xfrm>
            <a:off x="5535349" y="5076726"/>
            <a:ext cx="551808" cy="78827"/>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7A5D1A1-1DA7-AC11-08EE-434764562A9D}"/>
              </a:ext>
            </a:extLst>
          </p:cNvPr>
          <p:cNvCxnSpPr>
            <a:cxnSpLocks/>
            <a:stCxn id="27" idx="0"/>
            <a:endCxn id="21" idx="2"/>
          </p:cNvCxnSpPr>
          <p:nvPr/>
        </p:nvCxnSpPr>
        <p:spPr>
          <a:xfrm flipV="1">
            <a:off x="4285758" y="3512499"/>
            <a:ext cx="502434" cy="13456"/>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1411F1D-5351-0696-CA55-112438B4464A}"/>
              </a:ext>
            </a:extLst>
          </p:cNvPr>
          <p:cNvCxnSpPr>
            <a:cxnSpLocks/>
            <a:stCxn id="26" idx="0"/>
            <a:endCxn id="20" idx="2"/>
          </p:cNvCxnSpPr>
          <p:nvPr/>
        </p:nvCxnSpPr>
        <p:spPr>
          <a:xfrm flipV="1">
            <a:off x="5683299" y="1906452"/>
            <a:ext cx="236507" cy="152948"/>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32C45A3-7B5E-FA08-BAE5-AD677500605A}"/>
              </a:ext>
            </a:extLst>
          </p:cNvPr>
          <p:cNvCxnSpPr>
            <a:cxnSpLocks/>
            <a:stCxn id="28" idx="3"/>
            <a:endCxn id="21" idx="1"/>
          </p:cNvCxnSpPr>
          <p:nvPr/>
        </p:nvCxnSpPr>
        <p:spPr>
          <a:xfrm flipV="1">
            <a:off x="4299538" y="4141854"/>
            <a:ext cx="1620268" cy="446526"/>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859937-142E-7C45-2F01-C6DAF067B737}"/>
              </a:ext>
            </a:extLst>
          </p:cNvPr>
          <p:cNvCxnSpPr>
            <a:cxnSpLocks/>
            <a:stCxn id="27" idx="3"/>
            <a:endCxn id="26" idx="1"/>
          </p:cNvCxnSpPr>
          <p:nvPr/>
        </p:nvCxnSpPr>
        <p:spPr>
          <a:xfrm flipV="1">
            <a:off x="3494862" y="2688755"/>
            <a:ext cx="924600" cy="505330"/>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C165B3-13B3-EA9A-DA39-F263F8BF50E9}"/>
              </a:ext>
            </a:extLst>
          </p:cNvPr>
          <p:cNvCxnSpPr>
            <a:cxnSpLocks/>
            <a:stCxn id="27" idx="1"/>
            <a:endCxn id="28" idx="3"/>
          </p:cNvCxnSpPr>
          <p:nvPr/>
        </p:nvCxnSpPr>
        <p:spPr>
          <a:xfrm>
            <a:off x="3494862" y="3857824"/>
            <a:ext cx="804676" cy="730556"/>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725C101-3BB4-9C2A-A680-85F6DFCA6B40}"/>
              </a:ext>
            </a:extLst>
          </p:cNvPr>
          <p:cNvCxnSpPr>
            <a:cxnSpLocks/>
            <a:stCxn id="21" idx="3"/>
            <a:endCxn id="20" idx="1"/>
          </p:cNvCxnSpPr>
          <p:nvPr/>
        </p:nvCxnSpPr>
        <p:spPr>
          <a:xfrm flipV="1">
            <a:off x="5919806" y="2391021"/>
            <a:ext cx="1237754" cy="492123"/>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68B7F37-9F5E-D0C6-2B6D-A310C24FB526}"/>
              </a:ext>
            </a:extLst>
          </p:cNvPr>
          <p:cNvCxnSpPr>
            <a:cxnSpLocks/>
            <a:stCxn id="21" idx="0"/>
            <a:endCxn id="31" idx="2"/>
          </p:cNvCxnSpPr>
          <p:nvPr/>
        </p:nvCxnSpPr>
        <p:spPr>
          <a:xfrm flipV="1">
            <a:off x="7051420" y="3310557"/>
            <a:ext cx="537854" cy="201942"/>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26B87ED-28A1-2FC2-E309-74C089021B79}"/>
              </a:ext>
            </a:extLst>
          </p:cNvPr>
          <p:cNvCxnSpPr>
            <a:cxnSpLocks/>
            <a:stCxn id="21" idx="0"/>
            <a:endCxn id="29" idx="3"/>
          </p:cNvCxnSpPr>
          <p:nvPr/>
        </p:nvCxnSpPr>
        <p:spPr>
          <a:xfrm>
            <a:off x="7051420" y="3512499"/>
            <a:ext cx="619843" cy="807030"/>
          </a:xfrm>
          <a:prstGeom prst="line">
            <a:avLst/>
          </a:prstGeom>
          <a:ln w="38100">
            <a:gradFill>
              <a:gsLst>
                <a:gs pos="0">
                  <a:srgbClr val="00B0F0">
                    <a:alpha val="54274"/>
                  </a:srgbClr>
                </a:gs>
                <a:gs pos="100000">
                  <a:srgbClr val="2CC4B5">
                    <a:alpha val="5625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A87C331A-73F9-6C6B-8F3B-52D50852A365}"/>
              </a:ext>
            </a:extLst>
          </p:cNvPr>
          <p:cNvSpPr/>
          <p:nvPr/>
        </p:nvSpPr>
        <p:spPr>
          <a:xfrm>
            <a:off x="1" y="0"/>
            <a:ext cx="365168" cy="6858000"/>
          </a:xfrm>
          <a:prstGeom prst="rect">
            <a:avLst/>
          </a:prstGeom>
          <a:gradFill flip="none" rotWithShape="1">
            <a:gsLst>
              <a:gs pos="100000">
                <a:srgbClr val="00B0F0"/>
              </a:gs>
              <a:gs pos="0">
                <a:srgbClr val="71DAE2"/>
              </a:gs>
            </a:gsLst>
            <a:lin ang="10800000" scaled="1"/>
            <a:tileRect/>
          </a:gradFill>
        </p:spPr>
        <p:txBody>
          <a:bodyPr wrap="square" rtlCol="0">
            <a:noAutofit/>
          </a:bodyPr>
          <a:lstStyle/>
          <a:p>
            <a:endParaRPr lang="fr-FR" sz="1200" dirty="0">
              <a:solidFill>
                <a:schemeClr val="bg1"/>
              </a:solidFill>
            </a:endParaRPr>
          </a:p>
        </p:txBody>
      </p:sp>
    </p:spTree>
    <p:extLst>
      <p:ext uri="{BB962C8B-B14F-4D97-AF65-F5344CB8AC3E}">
        <p14:creationId xmlns:p14="http://schemas.microsoft.com/office/powerpoint/2010/main" val="14570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486B-5D6A-8A47-A709-E21703047A9F}"/>
              </a:ext>
            </a:extLst>
          </p:cNvPr>
          <p:cNvSpPr>
            <a:spLocks noGrp="1"/>
          </p:cNvSpPr>
          <p:nvPr>
            <p:ph type="title"/>
          </p:nvPr>
        </p:nvSpPr>
        <p:spPr/>
        <p:txBody>
          <a:bodyPr/>
          <a:lstStyle/>
          <a:p>
            <a:r>
              <a:rPr lang="fr-FR" dirty="0"/>
              <a:t>Forces des pays benchmarkés lors de la Mission 1.1</a:t>
            </a:r>
          </a:p>
        </p:txBody>
      </p:sp>
      <p:graphicFrame>
        <p:nvGraphicFramePr>
          <p:cNvPr id="3" name="Table 2">
            <a:extLst>
              <a:ext uri="{FF2B5EF4-FFF2-40B4-BE49-F238E27FC236}">
                <a16:creationId xmlns:a16="http://schemas.microsoft.com/office/drawing/2014/main" id="{084A1055-C0D1-704C-827C-B4F0B64695EF}"/>
              </a:ext>
            </a:extLst>
          </p:cNvPr>
          <p:cNvGraphicFramePr>
            <a:graphicFrameLocks noGrp="1"/>
          </p:cNvGraphicFramePr>
          <p:nvPr>
            <p:extLst>
              <p:ext uri="{D42A27DB-BD31-4B8C-83A1-F6EECF244321}">
                <p14:modId xmlns:p14="http://schemas.microsoft.com/office/powerpoint/2010/main" val="2925777218"/>
              </p:ext>
            </p:extLst>
          </p:nvPr>
        </p:nvGraphicFramePr>
        <p:xfrm>
          <a:off x="4401519" y="1398878"/>
          <a:ext cx="6950882" cy="4434840"/>
        </p:xfrm>
        <a:graphic>
          <a:graphicData uri="http://schemas.openxmlformats.org/drawingml/2006/table">
            <a:tbl>
              <a:tblPr firstRow="1" firstCol="1" bandRow="1">
                <a:tableStyleId>{5C22544A-7EE6-4342-B048-85BDC9FD1C3A}</a:tableStyleId>
              </a:tblPr>
              <a:tblGrid>
                <a:gridCol w="1117437">
                  <a:extLst>
                    <a:ext uri="{9D8B030D-6E8A-4147-A177-3AD203B41FA5}">
                      <a16:colId xmlns:a16="http://schemas.microsoft.com/office/drawing/2014/main" val="4276545369"/>
                    </a:ext>
                  </a:extLst>
                </a:gridCol>
                <a:gridCol w="1166689">
                  <a:extLst>
                    <a:ext uri="{9D8B030D-6E8A-4147-A177-3AD203B41FA5}">
                      <a16:colId xmlns:a16="http://schemas.microsoft.com/office/drawing/2014/main" val="2895748359"/>
                    </a:ext>
                  </a:extLst>
                </a:gridCol>
                <a:gridCol w="1166689">
                  <a:extLst>
                    <a:ext uri="{9D8B030D-6E8A-4147-A177-3AD203B41FA5}">
                      <a16:colId xmlns:a16="http://schemas.microsoft.com/office/drawing/2014/main" val="3965554366"/>
                    </a:ext>
                  </a:extLst>
                </a:gridCol>
                <a:gridCol w="1166689">
                  <a:extLst>
                    <a:ext uri="{9D8B030D-6E8A-4147-A177-3AD203B41FA5}">
                      <a16:colId xmlns:a16="http://schemas.microsoft.com/office/drawing/2014/main" val="2620651167"/>
                    </a:ext>
                  </a:extLst>
                </a:gridCol>
                <a:gridCol w="1166689">
                  <a:extLst>
                    <a:ext uri="{9D8B030D-6E8A-4147-A177-3AD203B41FA5}">
                      <a16:colId xmlns:a16="http://schemas.microsoft.com/office/drawing/2014/main" val="1639654232"/>
                    </a:ext>
                  </a:extLst>
                </a:gridCol>
                <a:gridCol w="1166689">
                  <a:extLst>
                    <a:ext uri="{9D8B030D-6E8A-4147-A177-3AD203B41FA5}">
                      <a16:colId xmlns:a16="http://schemas.microsoft.com/office/drawing/2014/main" val="3377217899"/>
                    </a:ext>
                  </a:extLst>
                </a:gridCol>
              </a:tblGrid>
              <a:tr h="259716">
                <a:tc>
                  <a:txBody>
                    <a:bodyPr/>
                    <a:lstStyle/>
                    <a:p>
                      <a:pPr marL="0" algn="l" defTabSz="914400" rtl="0" eaLnBrk="1" latinLnBrk="0" hangingPunct="1"/>
                      <a:r>
                        <a:rPr lang="fr-FR" sz="1050" b="1" kern="1200" noProof="0" dirty="0">
                          <a:solidFill>
                            <a:schemeClr val="bg1">
                              <a:lumMod val="50000"/>
                            </a:schemeClr>
                          </a:solidFill>
                          <a:latin typeface="+mn-lt"/>
                          <a:ea typeface="+mn-ea"/>
                          <a:cs typeface="+mn-cs"/>
                        </a:rPr>
                        <a:t>Forces par classement</a:t>
                      </a:r>
                    </a:p>
                  </a:txBody>
                  <a:tcPr marL="34186" marR="34186" marT="0" marB="0"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1050" b="1" kern="1200" noProof="0" dirty="0">
                          <a:solidFill>
                            <a:schemeClr val="bg1"/>
                          </a:solidFill>
                          <a:latin typeface="+mn-lt"/>
                          <a:ea typeface="+mn-ea"/>
                          <a:cs typeface="+mn-cs"/>
                        </a:rPr>
                        <a:t>Luxembourg</a:t>
                      </a:r>
                    </a:p>
                  </a:txBody>
                  <a:tcPr marL="34186" marR="3418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1050" b="1" kern="1200" noProof="0" dirty="0">
                          <a:solidFill>
                            <a:schemeClr val="bg1"/>
                          </a:solidFill>
                          <a:latin typeface="+mn-lt"/>
                          <a:ea typeface="+mn-ea"/>
                          <a:cs typeface="+mn-cs"/>
                        </a:rPr>
                        <a:t>Danemark</a:t>
                      </a:r>
                    </a:p>
                  </a:txBody>
                  <a:tcPr marL="34186" marR="3418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1050" b="1" kern="1200" noProof="0" dirty="0">
                          <a:solidFill>
                            <a:schemeClr val="bg1"/>
                          </a:solidFill>
                          <a:latin typeface="+mn-lt"/>
                          <a:ea typeface="+mn-ea"/>
                          <a:cs typeface="+mn-cs"/>
                        </a:rPr>
                        <a:t>Estonie</a:t>
                      </a:r>
                    </a:p>
                  </a:txBody>
                  <a:tcPr marL="34186" marR="3418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1050" b="1" kern="1200" noProof="0" dirty="0">
                          <a:solidFill>
                            <a:schemeClr val="bg1"/>
                          </a:solidFill>
                          <a:latin typeface="+mn-lt"/>
                          <a:ea typeface="+mn-ea"/>
                          <a:cs typeface="+mn-cs"/>
                        </a:rPr>
                        <a:t>Suisse</a:t>
                      </a:r>
                    </a:p>
                  </a:txBody>
                  <a:tcPr marL="34186" marR="3418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1050" b="1" kern="1200" noProof="0" dirty="0">
                          <a:solidFill>
                            <a:schemeClr val="bg1"/>
                          </a:solidFill>
                          <a:latin typeface="+mn-lt"/>
                          <a:ea typeface="+mn-ea"/>
                          <a:cs typeface="+mn-cs"/>
                        </a:rPr>
                        <a:t>Singapour</a:t>
                      </a:r>
                    </a:p>
                  </a:txBody>
                  <a:tcPr marL="34186" marR="3418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1727199662"/>
                  </a:ext>
                </a:extLst>
              </a:tr>
              <a:tr h="613088">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Digital Platform Economy Index</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Citoyenneté des utilisateurs digitaux</a:t>
                      </a:r>
                    </a:p>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 Entrepreneuriat de technologies digitales</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Plateforme digitale multimodale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Plateforme digitale multimodale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Entrepreneuriat lié aux technologies digitales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extLst>
                  <a:ext uri="{0D108BD9-81ED-4DB2-BD59-A6C34878D82A}">
                    <a16:rowId xmlns:a16="http://schemas.microsoft.com/office/drawing/2014/main" val="2991344030"/>
                  </a:ext>
                </a:extLst>
              </a:tr>
              <a:tr h="245037">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Digital Readiness Index </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Environnement de startups</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Infrastructure technologique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Environnement startup</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Investissements privés et publics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i="0" kern="1200" noProof="0" dirty="0">
                          <a:solidFill>
                            <a:schemeClr val="bg1"/>
                          </a:solidFill>
                          <a:latin typeface="Univers Light" panose="020B0403020202020204" pitchFamily="34" charset="0"/>
                          <a:ea typeface="+mn-ea"/>
                          <a:cs typeface="+mn-cs"/>
                        </a:rPr>
                        <a:t>Investissements privés et publics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1277033478"/>
                  </a:ext>
                </a:extLst>
              </a:tr>
              <a:tr h="472211">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European Index of Digital Entrepreneurship Systems</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Networking et support</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Infrastructure physique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Infrastructure physique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2506993417"/>
                  </a:ext>
                </a:extLst>
              </a:tr>
              <a:tr h="245037">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European Innovation Scoreboard</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Systèmes de recherche</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94C6"/>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Digitalisation</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Innovateurs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Systèmes de recherche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94C6"/>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509286872"/>
                  </a:ext>
                </a:extLst>
              </a:tr>
              <a:tr h="354158">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Global Competitiveness Report </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Institutions</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Compétences / Dynamisme d’entreprise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Compétences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Compétences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Infrastructure de santé, de travail et de marché </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3029293914"/>
                  </a:ext>
                </a:extLst>
              </a:tr>
              <a:tr h="357635">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Global Innovation Index</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Mobilité tertiaire (%age d’étudiants étrangers)</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Performances environnementales </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Nombre de nouvelles entreprises </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Création de connaissances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94C6"/>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Institutions </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1185194939"/>
                  </a:ext>
                </a:extLst>
              </a:tr>
              <a:tr h="354158">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Global Entrepreneurship Index</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0" i="0" kern="1200" noProof="0" dirty="0">
                          <a:solidFill>
                            <a:schemeClr val="bg1"/>
                          </a:solidFill>
                          <a:latin typeface="Univers Light" panose="020B0403020202020204" pitchFamily="34" charset="0"/>
                          <a:ea typeface="+mn-ea"/>
                          <a:cs typeface="+mn-cs"/>
                        </a:rPr>
                        <a:t>Capacité entrepreneuriale</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i="0" kern="1200" noProof="0" dirty="0">
                          <a:solidFill>
                            <a:schemeClr val="bg1"/>
                          </a:solidFill>
                          <a:latin typeface="Univers Light" panose="020B0403020202020204" pitchFamily="34" charset="0"/>
                          <a:ea typeface="+mn-ea"/>
                          <a:cs typeface="+mn-cs"/>
                        </a:rPr>
                        <a:t>Capacité entrepreneuriale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i="0" kern="1200" noProof="0" dirty="0">
                          <a:solidFill>
                            <a:schemeClr val="bg1"/>
                          </a:solidFill>
                          <a:latin typeface="Univers Light" panose="020B0403020202020204" pitchFamily="34" charset="0"/>
                          <a:ea typeface="+mn-ea"/>
                          <a:cs typeface="+mn-cs"/>
                        </a:rPr>
                        <a:t>Attitude entrepreneuriale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Aspiration entrepreneuriale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0" i="0" kern="1200" noProof="0" dirty="0">
                          <a:solidFill>
                            <a:schemeClr val="bg1"/>
                          </a:solidFill>
                          <a:latin typeface="Univers Light" panose="020B0403020202020204" pitchFamily="34" charset="0"/>
                          <a:ea typeface="+mn-ea"/>
                          <a:cs typeface="+mn-cs"/>
                        </a:rPr>
                        <a:t>Capacité / Aspiration entrepreneuriale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3EE"/>
                    </a:solidFill>
                  </a:tcPr>
                </a:tc>
                <a:extLst>
                  <a:ext uri="{0D108BD9-81ED-4DB2-BD59-A6C34878D82A}">
                    <a16:rowId xmlns:a16="http://schemas.microsoft.com/office/drawing/2014/main" val="1020582925"/>
                  </a:ext>
                </a:extLst>
              </a:tr>
              <a:tr h="408725">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Global Entrepreneurship Monitor</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i="0" kern="1200" noProof="0" dirty="0">
                          <a:solidFill>
                            <a:schemeClr val="bg1"/>
                          </a:solidFill>
                          <a:latin typeface="Univers Light" panose="020B0403020202020204" pitchFamily="34" charset="0"/>
                          <a:ea typeface="+mn-ea"/>
                          <a:cs typeface="+mn-cs"/>
                        </a:rPr>
                        <a:t>Infrastructure physique et accès aux services</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Infrastructure physique et accès aux services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extLst>
                  <a:ext uri="{0D108BD9-81ED-4DB2-BD59-A6C34878D82A}">
                    <a16:rowId xmlns:a16="http://schemas.microsoft.com/office/drawing/2014/main" val="502753102"/>
                  </a:ext>
                </a:extLst>
              </a:tr>
              <a:tr h="255453">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Innovation Index</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Concentration en recherche</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94C6"/>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Concentration en recherche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94C6"/>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Efficacité tertiaire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Intensité en R&amp;D</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94C6"/>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Efficacité tertiaire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extLst>
                  <a:ext uri="{0D108BD9-81ED-4DB2-BD59-A6C34878D82A}">
                    <a16:rowId xmlns:a16="http://schemas.microsoft.com/office/drawing/2014/main" val="3701665443"/>
                  </a:ext>
                </a:extLst>
              </a:tr>
              <a:tr h="367556">
                <a:tc>
                  <a:txBody>
                    <a:bodyPr/>
                    <a:lstStyle/>
                    <a:p>
                      <a:pPr marL="0" algn="l" defTabSz="914400" rtl="0" eaLnBrk="1" latinLnBrk="0" hangingPunct="1"/>
                      <a:r>
                        <a:rPr lang="fr-FR" sz="900" b="0" i="0" kern="1200" noProof="0" dirty="0">
                          <a:solidFill>
                            <a:schemeClr val="bg1">
                              <a:lumMod val="50000"/>
                            </a:schemeClr>
                          </a:solidFill>
                          <a:latin typeface="Univers Light" panose="020B0403020202020204" pitchFamily="34" charset="0"/>
                          <a:ea typeface="+mn-ea"/>
                          <a:cs typeface="+mn-cs"/>
                        </a:rPr>
                        <a:t>World Digital Competitiveness Ranking</a:t>
                      </a:r>
                    </a:p>
                  </a:txBody>
                  <a:tcPr marL="34186" marR="34186"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Cadre législatif</a:t>
                      </a:r>
                    </a:p>
                  </a:txBody>
                  <a:tcPr marL="34186" marR="3418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C4F1"/>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Intégration IT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DAE2"/>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Éducation et formations</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Talent</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5B0"/>
                    </a:solidFill>
                  </a:tcPr>
                </a:tc>
                <a:tc>
                  <a:txBody>
                    <a:bodyPr/>
                    <a:lstStyle/>
                    <a:p>
                      <a:pPr marL="0" algn="ctr" defTabSz="914400" rtl="0" eaLnBrk="1" latinLnBrk="0" hangingPunct="1"/>
                      <a:r>
                        <a:rPr lang="fr-FR" sz="900" b="0" i="0" kern="1200" noProof="0" dirty="0">
                          <a:solidFill>
                            <a:schemeClr val="bg1"/>
                          </a:solidFill>
                          <a:latin typeface="Univers Light" panose="020B0403020202020204" pitchFamily="34" charset="0"/>
                          <a:ea typeface="+mn-ea"/>
                          <a:cs typeface="+mn-cs"/>
                        </a:rPr>
                        <a:t>Talent/ Cadre technologique</a:t>
                      </a:r>
                    </a:p>
                  </a:txBody>
                  <a:tcPr marL="34316" marR="34316"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B5B0"/>
                        </a:gs>
                        <a:gs pos="100000">
                          <a:srgbClr val="71DAE2"/>
                        </a:gs>
                      </a:gsLst>
                      <a:lin ang="8100000" scaled="1"/>
                      <a:tileRect/>
                    </a:gradFill>
                  </a:tcPr>
                </a:tc>
                <a:extLst>
                  <a:ext uri="{0D108BD9-81ED-4DB2-BD59-A6C34878D82A}">
                    <a16:rowId xmlns:a16="http://schemas.microsoft.com/office/drawing/2014/main" val="1526868448"/>
                  </a:ext>
                </a:extLst>
              </a:tr>
            </a:tbl>
          </a:graphicData>
        </a:graphic>
      </p:graphicFrame>
      <p:sp>
        <p:nvSpPr>
          <p:cNvPr id="16" name="TextBox 15">
            <a:extLst>
              <a:ext uri="{FF2B5EF4-FFF2-40B4-BE49-F238E27FC236}">
                <a16:creationId xmlns:a16="http://schemas.microsoft.com/office/drawing/2014/main" id="{CFEFA73E-39CB-EC48-82FD-5EEDBD9F4051}"/>
              </a:ext>
            </a:extLst>
          </p:cNvPr>
          <p:cNvSpPr txBox="1"/>
          <p:nvPr/>
        </p:nvSpPr>
        <p:spPr>
          <a:xfrm>
            <a:off x="684616" y="1252707"/>
            <a:ext cx="3424805" cy="4216539"/>
          </a:xfrm>
          <a:prstGeom prst="rect">
            <a:avLst/>
          </a:prstGeom>
          <a:noFill/>
        </p:spPr>
        <p:txBody>
          <a:bodyPr wrap="square">
            <a:spAutoFit/>
          </a:bodyPr>
          <a:lstStyle/>
          <a:p>
            <a:r>
              <a:rPr lang="fr-FR" sz="1400" b="1" dirty="0">
                <a:solidFill>
                  <a:srgbClr val="37C4F1"/>
                </a:solidFill>
              </a:rPr>
              <a:t>Comment s’inspirer des forces identifiées</a:t>
            </a:r>
          </a:p>
          <a:p>
            <a:r>
              <a:rPr lang="fr-FR" sz="1200" dirty="0">
                <a:solidFill>
                  <a:schemeClr val="tx1">
                    <a:lumMod val="75000"/>
                    <a:lumOff val="25000"/>
                  </a:schemeClr>
                </a:solidFill>
              </a:rPr>
              <a:t>Lors de la Mission 1.1, un benchmark présentant les forces des pays sélectionnés avait été dressé. Ce tableau récapitulatif indique les forces de chaque pays par classement, ainsi que des thématiques émergentes. Au-delà des thèmes directement liées à l’entrepreneuriat et au digital, on observe un </a:t>
            </a:r>
            <a:r>
              <a:rPr lang="fr-FR" sz="1200" b="1" dirty="0">
                <a:solidFill>
                  <a:srgbClr val="00B0F1"/>
                </a:solidFill>
              </a:rPr>
              <a:t>intérêt particulier porté aux thèmes des talents, et de la création de connaissances / R&amp;D. </a:t>
            </a:r>
          </a:p>
          <a:p>
            <a:endParaRPr lang="fr-FR" sz="1200" b="1" dirty="0">
              <a:solidFill>
                <a:schemeClr val="bg1"/>
              </a:solidFill>
              <a:highlight>
                <a:srgbClr val="71DAE2"/>
              </a:highlight>
            </a:endParaRPr>
          </a:p>
          <a:p>
            <a:r>
              <a:rPr lang="fr-FR" sz="1200" b="1" dirty="0">
                <a:solidFill>
                  <a:schemeClr val="bg1"/>
                </a:solidFill>
                <a:highlight>
                  <a:srgbClr val="71DAE2"/>
                </a:highlight>
              </a:rPr>
              <a:t>Les dimensions liées à la digitalisation / à l’IT</a:t>
            </a:r>
          </a:p>
          <a:p>
            <a:endParaRPr lang="fr-FR" sz="1200" b="1" dirty="0">
              <a:solidFill>
                <a:schemeClr val="bg1"/>
              </a:solidFill>
              <a:highlight>
                <a:srgbClr val="71DAE2"/>
              </a:highlight>
            </a:endParaRPr>
          </a:p>
          <a:p>
            <a:r>
              <a:rPr lang="fr-FR" sz="1200" b="1" dirty="0">
                <a:solidFill>
                  <a:schemeClr val="bg1"/>
                </a:solidFill>
                <a:highlight>
                  <a:srgbClr val="FFB5B0"/>
                </a:highlight>
              </a:rPr>
              <a:t>Le niveau d’études et la disponibilité de compétences (skills)</a:t>
            </a:r>
          </a:p>
          <a:p>
            <a:endParaRPr lang="fr-FR" sz="1200" b="1" dirty="0">
              <a:solidFill>
                <a:schemeClr val="bg1"/>
              </a:solidFill>
              <a:highlight>
                <a:srgbClr val="FFB5B0"/>
              </a:highlight>
            </a:endParaRPr>
          </a:p>
          <a:p>
            <a:r>
              <a:rPr lang="fr-FR" sz="1200" b="1" dirty="0">
                <a:solidFill>
                  <a:schemeClr val="bg1"/>
                </a:solidFill>
                <a:highlight>
                  <a:srgbClr val="A994C6"/>
                </a:highlight>
              </a:rPr>
              <a:t>La création de connaissances et la R&amp;D</a:t>
            </a:r>
          </a:p>
          <a:p>
            <a:endParaRPr lang="fr-FR" sz="1200" b="1" dirty="0">
              <a:solidFill>
                <a:schemeClr val="bg1"/>
              </a:solidFill>
              <a:highlight>
                <a:srgbClr val="A994C6"/>
              </a:highlight>
            </a:endParaRPr>
          </a:p>
          <a:p>
            <a:r>
              <a:rPr lang="fr-FR" sz="1200" b="1" dirty="0">
                <a:solidFill>
                  <a:schemeClr val="bg1"/>
                </a:solidFill>
                <a:highlight>
                  <a:srgbClr val="92D3EE"/>
                </a:highlight>
              </a:rPr>
              <a:t>L’entrepreneuriat</a:t>
            </a:r>
          </a:p>
        </p:txBody>
      </p:sp>
      <p:sp>
        <p:nvSpPr>
          <p:cNvPr id="5" name="Rectangle 4">
            <a:extLst>
              <a:ext uri="{FF2B5EF4-FFF2-40B4-BE49-F238E27FC236}">
                <a16:creationId xmlns:a16="http://schemas.microsoft.com/office/drawing/2014/main" id="{B9248B60-C077-2A35-F1B2-1698DB1070B3}"/>
              </a:ext>
            </a:extLst>
          </p:cNvPr>
          <p:cNvSpPr/>
          <p:nvPr/>
        </p:nvSpPr>
        <p:spPr>
          <a:xfrm>
            <a:off x="4314751" y="5991423"/>
            <a:ext cx="4756814" cy="230832"/>
          </a:xfrm>
          <a:prstGeom prst="rect">
            <a:avLst/>
          </a:prstGeom>
        </p:spPr>
        <p:txBody>
          <a:bodyPr wrap="square">
            <a:spAutoFit/>
          </a:bodyPr>
          <a:lstStyle/>
          <a:p>
            <a:pPr>
              <a:spcBef>
                <a:spcPts val="600"/>
              </a:spcBef>
              <a:spcAft>
                <a:spcPts val="1200"/>
              </a:spcAft>
            </a:pPr>
            <a:r>
              <a:rPr lang="fr-FR" sz="900" i="1"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Figure 2 : extrait des forces des pays benchmarké lors de la mission 1.1</a:t>
            </a:r>
          </a:p>
        </p:txBody>
      </p:sp>
      <p:sp>
        <p:nvSpPr>
          <p:cNvPr id="6" name="Rectangle 5">
            <a:extLst>
              <a:ext uri="{FF2B5EF4-FFF2-40B4-BE49-F238E27FC236}">
                <a16:creationId xmlns:a16="http://schemas.microsoft.com/office/drawing/2014/main" id="{54F0D750-186B-B8DA-C60B-3E4579EFDEDB}"/>
              </a:ext>
            </a:extLst>
          </p:cNvPr>
          <p:cNvSpPr/>
          <p:nvPr/>
        </p:nvSpPr>
        <p:spPr>
          <a:xfrm>
            <a:off x="1" y="0"/>
            <a:ext cx="365168" cy="6858000"/>
          </a:xfrm>
          <a:prstGeom prst="rect">
            <a:avLst/>
          </a:prstGeom>
          <a:gradFill flip="none" rotWithShape="1">
            <a:gsLst>
              <a:gs pos="100000">
                <a:srgbClr val="00B0F0"/>
              </a:gs>
              <a:gs pos="0">
                <a:srgbClr val="71DAE2"/>
              </a:gs>
            </a:gsLst>
            <a:lin ang="10800000" scaled="1"/>
            <a:tileRect/>
          </a:gradFill>
        </p:spPr>
        <p:txBody>
          <a:bodyPr wrap="square" rtlCol="0">
            <a:noAutofit/>
          </a:bodyPr>
          <a:lstStyle/>
          <a:p>
            <a:endParaRPr lang="fr-FR" sz="1200" dirty="0">
              <a:solidFill>
                <a:schemeClr val="bg1"/>
              </a:solidFill>
            </a:endParaRPr>
          </a:p>
        </p:txBody>
      </p:sp>
    </p:spTree>
    <p:extLst>
      <p:ext uri="{BB962C8B-B14F-4D97-AF65-F5344CB8AC3E}">
        <p14:creationId xmlns:p14="http://schemas.microsoft.com/office/powerpoint/2010/main" val="45168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474669"/>
            <a:ext cx="11039746" cy="433017"/>
          </a:xfrm>
        </p:spPr>
        <p:txBody>
          <a:bodyPr/>
          <a:lstStyle/>
          <a:p>
            <a:pPr>
              <a:spcBef>
                <a:spcPts val="1200"/>
              </a:spcBef>
              <a:spcAft>
                <a:spcPts val="1200"/>
              </a:spcAft>
            </a:pPr>
            <a:r>
              <a:rPr lang="fr-FR" dirty="0"/>
              <a:t>Réalité terrain : Cartographie Luxembourgeoise (v.1)</a:t>
            </a:r>
            <a:endParaRPr lang="fr-FR" altLang="en-LU" sz="2000" dirty="0">
              <a:solidFill>
                <a:srgbClr val="3EBDD3"/>
              </a:solidFill>
              <a:latin typeface="+mn-lt"/>
              <a:ea typeface="+mn-ea"/>
              <a:cs typeface="+mn-cs"/>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sp>
        <p:nvSpPr>
          <p:cNvPr id="36" name="Rectangle 35">
            <a:extLst>
              <a:ext uri="{FF2B5EF4-FFF2-40B4-BE49-F238E27FC236}">
                <a16:creationId xmlns:a16="http://schemas.microsoft.com/office/drawing/2014/main" id="{FB87A036-D0A2-875B-B81A-ECF724554764}"/>
              </a:ext>
            </a:extLst>
          </p:cNvPr>
          <p:cNvSpPr/>
          <p:nvPr/>
        </p:nvSpPr>
        <p:spPr>
          <a:xfrm>
            <a:off x="9600171" y="5340576"/>
            <a:ext cx="1655572" cy="646331"/>
          </a:xfrm>
          <a:prstGeom prst="rect">
            <a:avLst/>
          </a:prstGeom>
        </p:spPr>
        <p:txBody>
          <a:bodyPr wrap="square">
            <a:spAutoFit/>
          </a:bodyPr>
          <a:lstStyle/>
          <a:p>
            <a:pPr fontAlgn="b"/>
            <a:r>
              <a:rPr lang="fr-FR" sz="600" dirty="0">
                <a:solidFill>
                  <a:schemeClr val="tx1">
                    <a:lumMod val="50000"/>
                    <a:lumOff val="50000"/>
                  </a:schemeClr>
                </a:solidFill>
              </a:rPr>
              <a:t>Sources :</a:t>
            </a:r>
          </a:p>
          <a:p>
            <a:pPr fontAlgn="b"/>
            <a:r>
              <a:rPr lang="fr-FR" sz="600" dirty="0">
                <a:solidFill>
                  <a:schemeClr val="tx1">
                    <a:lumMod val="50000"/>
                    <a:lumOff val="50000"/>
                  </a:schemeClr>
                </a:solidFill>
              </a:rPr>
              <a:t>% de TIC: STATEC, d’entreprises actives (2019)</a:t>
            </a:r>
          </a:p>
          <a:p>
            <a:pPr fontAlgn="b"/>
            <a:r>
              <a:rPr lang="fr-FR" sz="600" dirty="0">
                <a:solidFill>
                  <a:schemeClr val="tx1">
                    <a:lumMod val="50000"/>
                    <a:lumOff val="50000"/>
                  </a:schemeClr>
                </a:solidFill>
              </a:rPr>
              <a:t>Fintech Map: LHOFT</a:t>
            </a:r>
          </a:p>
          <a:p>
            <a:pPr fontAlgn="b"/>
            <a:r>
              <a:rPr lang="fr-FR" sz="600" dirty="0">
                <a:solidFill>
                  <a:schemeClr val="tx1">
                    <a:lumMod val="50000"/>
                    <a:lumOff val="50000"/>
                  </a:schemeClr>
                </a:solidFill>
              </a:rPr>
              <a:t>% PMEs : Deloitte (2015)  </a:t>
            </a:r>
          </a:p>
          <a:p>
            <a:pPr fontAlgn="b"/>
            <a:r>
              <a:rPr lang="fr-FR" sz="600" dirty="0">
                <a:solidFill>
                  <a:schemeClr val="tx1">
                    <a:lumMod val="50000"/>
                    <a:lumOff val="50000"/>
                  </a:schemeClr>
                </a:solidFill>
              </a:rPr>
              <a:t>Number of startups: 507</a:t>
            </a:r>
          </a:p>
        </p:txBody>
      </p:sp>
      <p:grpSp>
        <p:nvGrpSpPr>
          <p:cNvPr id="5" name="Group 4">
            <a:extLst>
              <a:ext uri="{FF2B5EF4-FFF2-40B4-BE49-F238E27FC236}">
                <a16:creationId xmlns:a16="http://schemas.microsoft.com/office/drawing/2014/main" id="{B074E071-FC12-42ED-AF9F-2360BCF00839}"/>
              </a:ext>
            </a:extLst>
          </p:cNvPr>
          <p:cNvGrpSpPr/>
          <p:nvPr/>
        </p:nvGrpSpPr>
        <p:grpSpPr>
          <a:xfrm>
            <a:off x="8358964" y="1656821"/>
            <a:ext cx="280992" cy="280992"/>
            <a:chOff x="684616" y="3636344"/>
            <a:chExt cx="500192" cy="500192"/>
          </a:xfrm>
        </p:grpSpPr>
        <p:sp>
          <p:nvSpPr>
            <p:cNvPr id="6" name="Oval 5">
              <a:extLst>
                <a:ext uri="{FF2B5EF4-FFF2-40B4-BE49-F238E27FC236}">
                  <a16:creationId xmlns:a16="http://schemas.microsoft.com/office/drawing/2014/main" id="{A7CF8059-C604-1F4A-BF8E-684E42301D33}"/>
                </a:ext>
              </a:extLst>
            </p:cNvPr>
            <p:cNvSpPr/>
            <p:nvPr/>
          </p:nvSpPr>
          <p:spPr>
            <a:xfrm>
              <a:off x="684616" y="3636344"/>
              <a:ext cx="500192" cy="500192"/>
            </a:xfrm>
            <a:prstGeom prst="ellipse">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7" name="Graphic 6" descr="Keyboard with solid fill">
              <a:extLst>
                <a:ext uri="{FF2B5EF4-FFF2-40B4-BE49-F238E27FC236}">
                  <a16:creationId xmlns:a16="http://schemas.microsoft.com/office/drawing/2014/main" id="{87743ADD-1B84-8C1B-7BAB-7CF87E5AFC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122" y="3711565"/>
              <a:ext cx="387175" cy="387176"/>
            </a:xfrm>
            <a:prstGeom prst="rect">
              <a:avLst/>
            </a:prstGeom>
          </p:spPr>
        </p:pic>
      </p:grpSp>
      <p:grpSp>
        <p:nvGrpSpPr>
          <p:cNvPr id="8" name="Group 7">
            <a:extLst>
              <a:ext uri="{FF2B5EF4-FFF2-40B4-BE49-F238E27FC236}">
                <a16:creationId xmlns:a16="http://schemas.microsoft.com/office/drawing/2014/main" id="{2CD32808-AAAE-7E7F-5CFF-BE8677FE3DE9}"/>
              </a:ext>
            </a:extLst>
          </p:cNvPr>
          <p:cNvGrpSpPr/>
          <p:nvPr/>
        </p:nvGrpSpPr>
        <p:grpSpPr>
          <a:xfrm>
            <a:off x="3287117" y="1646004"/>
            <a:ext cx="287347" cy="287347"/>
            <a:chOff x="684616" y="1363655"/>
            <a:chExt cx="500192" cy="500192"/>
          </a:xfrm>
        </p:grpSpPr>
        <p:sp>
          <p:nvSpPr>
            <p:cNvPr id="9" name="Oval 8">
              <a:extLst>
                <a:ext uri="{FF2B5EF4-FFF2-40B4-BE49-F238E27FC236}">
                  <a16:creationId xmlns:a16="http://schemas.microsoft.com/office/drawing/2014/main" id="{392E0F60-4C58-A509-0285-1366197E443F}"/>
                </a:ext>
              </a:extLst>
            </p:cNvPr>
            <p:cNvSpPr/>
            <p:nvPr/>
          </p:nvSpPr>
          <p:spPr>
            <a:xfrm>
              <a:off x="684616" y="1363655"/>
              <a:ext cx="500192" cy="500192"/>
            </a:xfrm>
            <a:prstGeom prst="ellipse">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10" name="Graphic 9" descr="3d Glasses with solid fill">
              <a:extLst>
                <a:ext uri="{FF2B5EF4-FFF2-40B4-BE49-F238E27FC236}">
                  <a16:creationId xmlns:a16="http://schemas.microsoft.com/office/drawing/2014/main" id="{33E0965B-D366-5264-102F-275F59801D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4792" y="1396972"/>
              <a:ext cx="457200" cy="457200"/>
            </a:xfrm>
            <a:prstGeom prst="rect">
              <a:avLst/>
            </a:prstGeom>
          </p:spPr>
        </p:pic>
      </p:grpSp>
      <p:sp>
        <p:nvSpPr>
          <p:cNvPr id="11" name="Rectangle 10">
            <a:extLst>
              <a:ext uri="{FF2B5EF4-FFF2-40B4-BE49-F238E27FC236}">
                <a16:creationId xmlns:a16="http://schemas.microsoft.com/office/drawing/2014/main" id="{8137F279-0F2F-31AF-0F93-B7B2D1238E2B}"/>
              </a:ext>
            </a:extLst>
          </p:cNvPr>
          <p:cNvSpPr/>
          <p:nvPr/>
        </p:nvSpPr>
        <p:spPr>
          <a:xfrm>
            <a:off x="3557249" y="1650241"/>
            <a:ext cx="3006887" cy="338554"/>
          </a:xfrm>
          <a:prstGeom prst="rect">
            <a:avLst/>
          </a:prstGeom>
        </p:spPr>
        <p:txBody>
          <a:bodyPr wrap="square">
            <a:spAutoFit/>
          </a:bodyPr>
          <a:lstStyle/>
          <a:p>
            <a:pPr>
              <a:spcBef>
                <a:spcPts val="200"/>
              </a:spcBef>
              <a:spcAft>
                <a:spcPts val="200"/>
              </a:spcAft>
            </a:pPr>
            <a:r>
              <a:rPr lang="fr-FR" sz="1600" dirty="0">
                <a:solidFill>
                  <a:schemeClr val="tx1">
                    <a:lumMod val="75000"/>
                    <a:lumOff val="25000"/>
                  </a:schemeClr>
                </a:solidFill>
              </a:rPr>
              <a:t>Ecosystème Entrepreneurial  </a:t>
            </a:r>
          </a:p>
        </p:txBody>
      </p:sp>
      <p:sp>
        <p:nvSpPr>
          <p:cNvPr id="12" name="Rectangle 11">
            <a:extLst>
              <a:ext uri="{FF2B5EF4-FFF2-40B4-BE49-F238E27FC236}">
                <a16:creationId xmlns:a16="http://schemas.microsoft.com/office/drawing/2014/main" id="{C6373D7C-A4B5-5B23-7FFB-E0A8F61E0D34}"/>
              </a:ext>
            </a:extLst>
          </p:cNvPr>
          <p:cNvSpPr/>
          <p:nvPr/>
        </p:nvSpPr>
        <p:spPr>
          <a:xfrm>
            <a:off x="8654874" y="1648915"/>
            <a:ext cx="2149627" cy="338554"/>
          </a:xfrm>
          <a:prstGeom prst="rect">
            <a:avLst/>
          </a:prstGeom>
        </p:spPr>
        <p:txBody>
          <a:bodyPr wrap="square">
            <a:spAutoFit/>
          </a:bodyPr>
          <a:lstStyle/>
          <a:p>
            <a:pPr>
              <a:spcBef>
                <a:spcPts val="200"/>
              </a:spcBef>
              <a:spcAft>
                <a:spcPts val="200"/>
              </a:spcAft>
            </a:pPr>
            <a:r>
              <a:rPr lang="fr-FR" sz="1600" dirty="0">
                <a:solidFill>
                  <a:schemeClr val="tx1">
                    <a:lumMod val="75000"/>
                    <a:lumOff val="25000"/>
                  </a:schemeClr>
                </a:solidFill>
              </a:rPr>
              <a:t>Ecosystème Digital </a:t>
            </a:r>
          </a:p>
        </p:txBody>
      </p:sp>
      <p:pic>
        <p:nvPicPr>
          <p:cNvPr id="1028" name="Picture 4" descr="1535° Creative Hub à Differdange - Annuaire Yellow.lu">
            <a:extLst>
              <a:ext uri="{FF2B5EF4-FFF2-40B4-BE49-F238E27FC236}">
                <a16:creationId xmlns:a16="http://schemas.microsoft.com/office/drawing/2014/main" id="{A5D93BAA-26FC-C2FF-723D-0AC2CF9BC2E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89446" y="5409472"/>
            <a:ext cx="313801" cy="313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morrow Street - Asteroid Day">
            <a:extLst>
              <a:ext uri="{FF2B5EF4-FFF2-40B4-BE49-F238E27FC236}">
                <a16:creationId xmlns:a16="http://schemas.microsoft.com/office/drawing/2014/main" id="{B91079DA-89E2-DAB7-DBB2-06FA1D0CF79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28733" y="4026192"/>
            <a:ext cx="412267" cy="214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409C0B3-7154-BEE0-EE4F-188DD3AAE5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0441" y="4667982"/>
            <a:ext cx="540900" cy="161740"/>
          </a:xfrm>
          <a:prstGeom prst="rect">
            <a:avLst/>
          </a:prstGeom>
        </p:spPr>
      </p:pic>
      <p:pic>
        <p:nvPicPr>
          <p:cNvPr id="21" name="Picture 20">
            <a:extLst>
              <a:ext uri="{FF2B5EF4-FFF2-40B4-BE49-F238E27FC236}">
                <a16:creationId xmlns:a16="http://schemas.microsoft.com/office/drawing/2014/main" id="{DF571ED0-72F7-4AD9-A528-7308DE93D08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15671" y="2993933"/>
            <a:ext cx="671552" cy="124457"/>
          </a:xfrm>
          <a:prstGeom prst="rect">
            <a:avLst/>
          </a:prstGeom>
        </p:spPr>
      </p:pic>
      <p:pic>
        <p:nvPicPr>
          <p:cNvPr id="24" name="Picture 23">
            <a:extLst>
              <a:ext uri="{FF2B5EF4-FFF2-40B4-BE49-F238E27FC236}">
                <a16:creationId xmlns:a16="http://schemas.microsoft.com/office/drawing/2014/main" id="{7DB04B25-E7AA-72BA-829C-F20D13320CC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1412" y="4567396"/>
            <a:ext cx="540961" cy="275226"/>
          </a:xfrm>
          <a:prstGeom prst="rect">
            <a:avLst/>
          </a:prstGeom>
        </p:spPr>
      </p:pic>
      <p:pic>
        <p:nvPicPr>
          <p:cNvPr id="25" name="Picture 24">
            <a:extLst>
              <a:ext uri="{FF2B5EF4-FFF2-40B4-BE49-F238E27FC236}">
                <a16:creationId xmlns:a16="http://schemas.microsoft.com/office/drawing/2014/main" id="{9AC13C6E-9CEE-F629-74E4-2C8385ECE1D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011767" y="5071642"/>
            <a:ext cx="525147" cy="364321"/>
          </a:xfrm>
          <a:prstGeom prst="rect">
            <a:avLst/>
          </a:prstGeom>
        </p:spPr>
      </p:pic>
      <p:pic>
        <p:nvPicPr>
          <p:cNvPr id="26" name="Picture 25">
            <a:extLst>
              <a:ext uri="{FF2B5EF4-FFF2-40B4-BE49-F238E27FC236}">
                <a16:creationId xmlns:a16="http://schemas.microsoft.com/office/drawing/2014/main" id="{4D8D8130-87ED-8C1A-1FF7-FBDDA23B611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99999" y="5229632"/>
            <a:ext cx="484349" cy="179840"/>
          </a:xfrm>
          <a:prstGeom prst="rect">
            <a:avLst/>
          </a:prstGeom>
        </p:spPr>
      </p:pic>
      <p:pic>
        <p:nvPicPr>
          <p:cNvPr id="27" name="Picture 26">
            <a:extLst>
              <a:ext uri="{FF2B5EF4-FFF2-40B4-BE49-F238E27FC236}">
                <a16:creationId xmlns:a16="http://schemas.microsoft.com/office/drawing/2014/main" id="{7DBA9F1D-90E6-B06D-3A2F-AE8589E383F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490144" y="5241908"/>
            <a:ext cx="557554" cy="174871"/>
          </a:xfrm>
          <a:prstGeom prst="rect">
            <a:avLst/>
          </a:prstGeom>
        </p:spPr>
      </p:pic>
      <p:pic>
        <p:nvPicPr>
          <p:cNvPr id="28" name="Picture 27">
            <a:extLst>
              <a:ext uri="{FF2B5EF4-FFF2-40B4-BE49-F238E27FC236}">
                <a16:creationId xmlns:a16="http://schemas.microsoft.com/office/drawing/2014/main" id="{863FC7DF-B3E5-0119-8B65-E40122A69CE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35497" y="5555511"/>
            <a:ext cx="340409" cy="149942"/>
          </a:xfrm>
          <a:prstGeom prst="rect">
            <a:avLst/>
          </a:prstGeom>
        </p:spPr>
      </p:pic>
      <p:pic>
        <p:nvPicPr>
          <p:cNvPr id="29" name="Picture 28">
            <a:extLst>
              <a:ext uri="{FF2B5EF4-FFF2-40B4-BE49-F238E27FC236}">
                <a16:creationId xmlns:a16="http://schemas.microsoft.com/office/drawing/2014/main" id="{C467A2E5-1540-7812-A36F-B1FED192240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712392" y="5189990"/>
            <a:ext cx="450907" cy="200403"/>
          </a:xfrm>
          <a:prstGeom prst="rect">
            <a:avLst/>
          </a:prstGeom>
        </p:spPr>
      </p:pic>
      <p:pic>
        <p:nvPicPr>
          <p:cNvPr id="30" name="Picture 29">
            <a:extLst>
              <a:ext uri="{FF2B5EF4-FFF2-40B4-BE49-F238E27FC236}">
                <a16:creationId xmlns:a16="http://schemas.microsoft.com/office/drawing/2014/main" id="{51436400-38DA-F7F1-5430-6DD7D3687DA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093594" y="5359186"/>
            <a:ext cx="294000" cy="314511"/>
          </a:xfrm>
          <a:prstGeom prst="rect">
            <a:avLst/>
          </a:prstGeom>
        </p:spPr>
      </p:pic>
      <p:pic>
        <p:nvPicPr>
          <p:cNvPr id="31" name="Picture 30">
            <a:extLst>
              <a:ext uri="{FF2B5EF4-FFF2-40B4-BE49-F238E27FC236}">
                <a16:creationId xmlns:a16="http://schemas.microsoft.com/office/drawing/2014/main" id="{1B407071-7789-6994-44D1-463319C4F3D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546281" y="4610907"/>
            <a:ext cx="423459" cy="188204"/>
          </a:xfrm>
          <a:prstGeom prst="rect">
            <a:avLst/>
          </a:prstGeom>
        </p:spPr>
      </p:pic>
      <p:pic>
        <p:nvPicPr>
          <p:cNvPr id="32" name="Picture 31">
            <a:extLst>
              <a:ext uri="{FF2B5EF4-FFF2-40B4-BE49-F238E27FC236}">
                <a16:creationId xmlns:a16="http://schemas.microsoft.com/office/drawing/2014/main" id="{F97BA2AB-FB8D-3F7A-F58A-D22256F5010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277086" y="5254498"/>
            <a:ext cx="528591" cy="200864"/>
          </a:xfrm>
          <a:prstGeom prst="rect">
            <a:avLst/>
          </a:prstGeom>
        </p:spPr>
      </p:pic>
      <p:pic>
        <p:nvPicPr>
          <p:cNvPr id="33" name="Picture 32">
            <a:extLst>
              <a:ext uri="{FF2B5EF4-FFF2-40B4-BE49-F238E27FC236}">
                <a16:creationId xmlns:a16="http://schemas.microsoft.com/office/drawing/2014/main" id="{614DEB29-96B3-4F4F-FC85-49264D337A5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292926" y="5489664"/>
            <a:ext cx="412159" cy="167440"/>
          </a:xfrm>
          <a:prstGeom prst="rect">
            <a:avLst/>
          </a:prstGeom>
        </p:spPr>
      </p:pic>
      <p:pic>
        <p:nvPicPr>
          <p:cNvPr id="34" name="Picture 33">
            <a:extLst>
              <a:ext uri="{FF2B5EF4-FFF2-40B4-BE49-F238E27FC236}">
                <a16:creationId xmlns:a16="http://schemas.microsoft.com/office/drawing/2014/main" id="{3A0C3C53-485B-FE8A-A2D5-50592356970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719017" y="5455362"/>
            <a:ext cx="504949" cy="184501"/>
          </a:xfrm>
          <a:prstGeom prst="rect">
            <a:avLst/>
          </a:prstGeom>
        </p:spPr>
      </p:pic>
      <p:pic>
        <p:nvPicPr>
          <p:cNvPr id="35" name="Picture 34">
            <a:extLst>
              <a:ext uri="{FF2B5EF4-FFF2-40B4-BE49-F238E27FC236}">
                <a16:creationId xmlns:a16="http://schemas.microsoft.com/office/drawing/2014/main" id="{9362357A-D28D-9A26-824E-DD68777CE39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061412" y="5221635"/>
            <a:ext cx="458904" cy="183562"/>
          </a:xfrm>
          <a:prstGeom prst="rect">
            <a:avLst/>
          </a:prstGeom>
        </p:spPr>
      </p:pic>
      <p:pic>
        <p:nvPicPr>
          <p:cNvPr id="1036" name="Picture 12" descr="NEOBUILD PARTNER LUXEMBOURG R2S">
            <a:extLst>
              <a:ext uri="{FF2B5EF4-FFF2-40B4-BE49-F238E27FC236}">
                <a16:creationId xmlns:a16="http://schemas.microsoft.com/office/drawing/2014/main" id="{7FA39874-4458-05F0-9572-98ECB73CAA55}"/>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542626" y="5533697"/>
            <a:ext cx="332627" cy="1499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igital Learning Hub">
            <a:extLst>
              <a:ext uri="{FF2B5EF4-FFF2-40B4-BE49-F238E27FC236}">
                <a16:creationId xmlns:a16="http://schemas.microsoft.com/office/drawing/2014/main" id="{72D31E21-087A-376D-0DFD-7C20AA5C9E4A}"/>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551864" y="3175104"/>
            <a:ext cx="38392" cy="43078"/>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a:extLst>
              <a:ext uri="{FF2B5EF4-FFF2-40B4-BE49-F238E27FC236}">
                <a16:creationId xmlns:a16="http://schemas.microsoft.com/office/drawing/2014/main" id="{8677230F-D05C-BF9C-8845-6A7217F1F865}"/>
              </a:ext>
            </a:extLst>
          </p:cNvPr>
          <p:cNvSpPr/>
          <p:nvPr/>
        </p:nvSpPr>
        <p:spPr>
          <a:xfrm>
            <a:off x="3392891" y="4997501"/>
            <a:ext cx="4568017" cy="805872"/>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15" name="TextBox 14">
            <a:extLst>
              <a:ext uri="{FF2B5EF4-FFF2-40B4-BE49-F238E27FC236}">
                <a16:creationId xmlns:a16="http://schemas.microsoft.com/office/drawing/2014/main" id="{107913A2-6401-BF23-DA05-D4A67526338E}"/>
              </a:ext>
            </a:extLst>
          </p:cNvPr>
          <p:cNvSpPr txBox="1"/>
          <p:nvPr/>
        </p:nvSpPr>
        <p:spPr>
          <a:xfrm>
            <a:off x="3394431" y="4982533"/>
            <a:ext cx="1624084" cy="215444"/>
          </a:xfrm>
          <a:prstGeom prst="rect">
            <a:avLst/>
          </a:prstGeom>
          <a:noFill/>
        </p:spPr>
        <p:txBody>
          <a:bodyPr wrap="square" rtlCol="0">
            <a:spAutoFit/>
          </a:bodyPr>
          <a:lstStyle/>
          <a:p>
            <a:r>
              <a:rPr lang="fr-FR" sz="800" b="1" dirty="0">
                <a:solidFill>
                  <a:schemeClr val="bg1">
                    <a:lumMod val="65000"/>
                  </a:schemeClr>
                </a:solidFill>
              </a:rPr>
              <a:t>Incubateurs</a:t>
            </a:r>
          </a:p>
        </p:txBody>
      </p:sp>
      <p:sp>
        <p:nvSpPr>
          <p:cNvPr id="42" name="Rounded Rectangle 41">
            <a:extLst>
              <a:ext uri="{FF2B5EF4-FFF2-40B4-BE49-F238E27FC236}">
                <a16:creationId xmlns:a16="http://schemas.microsoft.com/office/drawing/2014/main" id="{2FE89976-5905-6B63-7CBF-AB913AEAA1FB}"/>
              </a:ext>
            </a:extLst>
          </p:cNvPr>
          <p:cNvSpPr/>
          <p:nvPr/>
        </p:nvSpPr>
        <p:spPr>
          <a:xfrm>
            <a:off x="3415233" y="4429833"/>
            <a:ext cx="7826084" cy="495094"/>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3" name="TextBox 42">
            <a:extLst>
              <a:ext uri="{FF2B5EF4-FFF2-40B4-BE49-F238E27FC236}">
                <a16:creationId xmlns:a16="http://schemas.microsoft.com/office/drawing/2014/main" id="{AF3172D7-BC47-5AE2-C405-DDFE95F2C998}"/>
              </a:ext>
            </a:extLst>
          </p:cNvPr>
          <p:cNvSpPr txBox="1"/>
          <p:nvPr/>
        </p:nvSpPr>
        <p:spPr>
          <a:xfrm>
            <a:off x="3415671" y="4410736"/>
            <a:ext cx="1624084" cy="215444"/>
          </a:xfrm>
          <a:prstGeom prst="rect">
            <a:avLst/>
          </a:prstGeom>
          <a:noFill/>
        </p:spPr>
        <p:txBody>
          <a:bodyPr wrap="square" rtlCol="0">
            <a:spAutoFit/>
          </a:bodyPr>
          <a:lstStyle/>
          <a:p>
            <a:r>
              <a:rPr lang="fr-FR" sz="800" b="1" dirty="0">
                <a:solidFill>
                  <a:schemeClr val="bg1">
                    <a:lumMod val="65000"/>
                  </a:schemeClr>
                </a:solidFill>
              </a:rPr>
              <a:t>Programmes/Formations</a:t>
            </a:r>
          </a:p>
        </p:txBody>
      </p:sp>
      <p:sp>
        <p:nvSpPr>
          <p:cNvPr id="44" name="Rounded Rectangle 43">
            <a:extLst>
              <a:ext uri="{FF2B5EF4-FFF2-40B4-BE49-F238E27FC236}">
                <a16:creationId xmlns:a16="http://schemas.microsoft.com/office/drawing/2014/main" id="{CCBDAA25-01FA-B91D-A28C-ADA30F98A3F5}"/>
              </a:ext>
            </a:extLst>
          </p:cNvPr>
          <p:cNvSpPr/>
          <p:nvPr/>
        </p:nvSpPr>
        <p:spPr>
          <a:xfrm>
            <a:off x="3421688" y="3942785"/>
            <a:ext cx="6658247" cy="421510"/>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5" name="TextBox 44">
            <a:extLst>
              <a:ext uri="{FF2B5EF4-FFF2-40B4-BE49-F238E27FC236}">
                <a16:creationId xmlns:a16="http://schemas.microsoft.com/office/drawing/2014/main" id="{F331D8B4-CEF4-C633-747F-271E05B6AB52}"/>
              </a:ext>
            </a:extLst>
          </p:cNvPr>
          <p:cNvSpPr txBox="1"/>
          <p:nvPr/>
        </p:nvSpPr>
        <p:spPr>
          <a:xfrm>
            <a:off x="3392890" y="3950012"/>
            <a:ext cx="1837141" cy="215444"/>
          </a:xfrm>
          <a:prstGeom prst="rect">
            <a:avLst/>
          </a:prstGeom>
          <a:noFill/>
        </p:spPr>
        <p:txBody>
          <a:bodyPr wrap="square" rtlCol="0">
            <a:spAutoFit/>
          </a:bodyPr>
          <a:lstStyle/>
          <a:p>
            <a:r>
              <a:rPr lang="fr-FR" sz="800" b="1" dirty="0">
                <a:solidFill>
                  <a:schemeClr val="bg1">
                    <a:lumMod val="65000"/>
                  </a:schemeClr>
                </a:solidFill>
              </a:rPr>
              <a:t>Evènements/Matchmaking</a:t>
            </a:r>
          </a:p>
        </p:txBody>
      </p:sp>
      <p:pic>
        <p:nvPicPr>
          <p:cNvPr id="16" name="Picture 15">
            <a:extLst>
              <a:ext uri="{FF2B5EF4-FFF2-40B4-BE49-F238E27FC236}">
                <a16:creationId xmlns:a16="http://schemas.microsoft.com/office/drawing/2014/main" id="{5E817BD2-81B1-A69F-B7AB-F306FC48E34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76058" y="4617229"/>
            <a:ext cx="470048" cy="229892"/>
          </a:xfrm>
          <a:prstGeom prst="rect">
            <a:avLst/>
          </a:prstGeom>
        </p:spPr>
      </p:pic>
      <p:pic>
        <p:nvPicPr>
          <p:cNvPr id="1040" name="Picture 16" descr="Travailler chez Key Job Luxembourg, jobs, recrutement et opportunités de  carrière.">
            <a:extLst>
              <a:ext uri="{FF2B5EF4-FFF2-40B4-BE49-F238E27FC236}">
                <a16:creationId xmlns:a16="http://schemas.microsoft.com/office/drawing/2014/main" id="{6562A4C6-5EC0-659C-25B9-1274E2213FD4}"/>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218922" y="4528796"/>
            <a:ext cx="338601" cy="2150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CT Spring - Home | Facebook">
            <a:extLst>
              <a:ext uri="{FF2B5EF4-FFF2-40B4-BE49-F238E27FC236}">
                <a16:creationId xmlns:a16="http://schemas.microsoft.com/office/drawing/2014/main" id="{511D2EDF-5F61-2FD2-F92C-61A9F4D6AF84}"/>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7095789" y="4035915"/>
            <a:ext cx="204463" cy="2044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rch Summit - Home | Facebook">
            <a:extLst>
              <a:ext uri="{FF2B5EF4-FFF2-40B4-BE49-F238E27FC236}">
                <a16:creationId xmlns:a16="http://schemas.microsoft.com/office/drawing/2014/main" id="{098BCBA5-34B5-4E36-9D30-CE86557140AD}"/>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383463" y="4022553"/>
            <a:ext cx="236878" cy="236878"/>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le 49">
            <a:extLst>
              <a:ext uri="{FF2B5EF4-FFF2-40B4-BE49-F238E27FC236}">
                <a16:creationId xmlns:a16="http://schemas.microsoft.com/office/drawing/2014/main" id="{54F9EB34-7F1E-CFCC-F893-85E14B6E05CF}"/>
              </a:ext>
            </a:extLst>
          </p:cNvPr>
          <p:cNvSpPr/>
          <p:nvPr/>
        </p:nvSpPr>
        <p:spPr>
          <a:xfrm>
            <a:off x="4594456" y="2107055"/>
            <a:ext cx="4813508" cy="421510"/>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TextBox 50">
            <a:extLst>
              <a:ext uri="{FF2B5EF4-FFF2-40B4-BE49-F238E27FC236}">
                <a16:creationId xmlns:a16="http://schemas.microsoft.com/office/drawing/2014/main" id="{4C7A04B4-EF27-E0B1-8729-E423C549384F}"/>
              </a:ext>
            </a:extLst>
          </p:cNvPr>
          <p:cNvSpPr txBox="1"/>
          <p:nvPr/>
        </p:nvSpPr>
        <p:spPr>
          <a:xfrm>
            <a:off x="3392891" y="3458784"/>
            <a:ext cx="1861495" cy="215444"/>
          </a:xfrm>
          <a:prstGeom prst="rect">
            <a:avLst/>
          </a:prstGeom>
          <a:noFill/>
        </p:spPr>
        <p:txBody>
          <a:bodyPr wrap="square" rtlCol="0">
            <a:spAutoFit/>
          </a:bodyPr>
          <a:lstStyle/>
          <a:p>
            <a:r>
              <a:rPr lang="fr-FR" sz="800" b="1" dirty="0">
                <a:solidFill>
                  <a:schemeClr val="bg1">
                    <a:lumMod val="65000"/>
                  </a:schemeClr>
                </a:solidFill>
              </a:rPr>
              <a:t>Financements/ Investisseurs</a:t>
            </a:r>
          </a:p>
        </p:txBody>
      </p:sp>
      <p:sp>
        <p:nvSpPr>
          <p:cNvPr id="52" name="Rounded Rectangle 51">
            <a:extLst>
              <a:ext uri="{FF2B5EF4-FFF2-40B4-BE49-F238E27FC236}">
                <a16:creationId xmlns:a16="http://schemas.microsoft.com/office/drawing/2014/main" id="{23FB7B1B-AB29-F573-0F60-8F4FED28D4C8}"/>
              </a:ext>
            </a:extLst>
          </p:cNvPr>
          <p:cNvSpPr/>
          <p:nvPr/>
        </p:nvSpPr>
        <p:spPr>
          <a:xfrm>
            <a:off x="3415233" y="3450313"/>
            <a:ext cx="4692652" cy="421510"/>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TextBox 52">
            <a:extLst>
              <a:ext uri="{FF2B5EF4-FFF2-40B4-BE49-F238E27FC236}">
                <a16:creationId xmlns:a16="http://schemas.microsoft.com/office/drawing/2014/main" id="{EB450E50-0A3C-A5CC-8365-073827245930}"/>
              </a:ext>
            </a:extLst>
          </p:cNvPr>
          <p:cNvSpPr txBox="1"/>
          <p:nvPr/>
        </p:nvSpPr>
        <p:spPr>
          <a:xfrm>
            <a:off x="4654015" y="2138750"/>
            <a:ext cx="1425282" cy="215444"/>
          </a:xfrm>
          <a:prstGeom prst="rect">
            <a:avLst/>
          </a:prstGeom>
          <a:noFill/>
        </p:spPr>
        <p:txBody>
          <a:bodyPr wrap="square" rtlCol="0">
            <a:spAutoFit/>
          </a:bodyPr>
          <a:lstStyle/>
          <a:p>
            <a:r>
              <a:rPr lang="fr-FR" sz="800" b="1" dirty="0">
                <a:solidFill>
                  <a:schemeClr val="bg1">
                    <a:lumMod val="65000"/>
                  </a:schemeClr>
                </a:solidFill>
              </a:rPr>
              <a:t>PMEs &amp; Startups</a:t>
            </a:r>
          </a:p>
        </p:txBody>
      </p:sp>
      <p:sp>
        <p:nvSpPr>
          <p:cNvPr id="54" name="Rounded Rectangle 53">
            <a:extLst>
              <a:ext uri="{FF2B5EF4-FFF2-40B4-BE49-F238E27FC236}">
                <a16:creationId xmlns:a16="http://schemas.microsoft.com/office/drawing/2014/main" id="{B44D69FB-7231-179C-DC82-E0F64F0B385E}"/>
              </a:ext>
            </a:extLst>
          </p:cNvPr>
          <p:cNvSpPr/>
          <p:nvPr/>
        </p:nvSpPr>
        <p:spPr>
          <a:xfrm>
            <a:off x="9507498" y="2101724"/>
            <a:ext cx="1748245" cy="421510"/>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5" name="TextBox 54">
            <a:extLst>
              <a:ext uri="{FF2B5EF4-FFF2-40B4-BE49-F238E27FC236}">
                <a16:creationId xmlns:a16="http://schemas.microsoft.com/office/drawing/2014/main" id="{4C718E50-298B-AB0C-A5E1-BF3C0B276A19}"/>
              </a:ext>
            </a:extLst>
          </p:cNvPr>
          <p:cNvSpPr txBox="1"/>
          <p:nvPr/>
        </p:nvSpPr>
        <p:spPr>
          <a:xfrm>
            <a:off x="9481953" y="2094842"/>
            <a:ext cx="1425282" cy="215444"/>
          </a:xfrm>
          <a:prstGeom prst="rect">
            <a:avLst/>
          </a:prstGeom>
          <a:noFill/>
        </p:spPr>
        <p:txBody>
          <a:bodyPr wrap="square" rtlCol="0">
            <a:spAutoFit/>
          </a:bodyPr>
          <a:lstStyle/>
          <a:p>
            <a:r>
              <a:rPr lang="fr-FR" sz="800" b="1" dirty="0">
                <a:solidFill>
                  <a:schemeClr val="bg1">
                    <a:lumMod val="65000"/>
                  </a:schemeClr>
                </a:solidFill>
              </a:rPr>
              <a:t>Big Tech</a:t>
            </a:r>
          </a:p>
        </p:txBody>
      </p:sp>
      <p:sp>
        <p:nvSpPr>
          <p:cNvPr id="56" name="Rounded Rectangle 55">
            <a:extLst>
              <a:ext uri="{FF2B5EF4-FFF2-40B4-BE49-F238E27FC236}">
                <a16:creationId xmlns:a16="http://schemas.microsoft.com/office/drawing/2014/main" id="{9B9ECA32-2B85-C128-0D1C-68E16FE0BD8B}"/>
              </a:ext>
            </a:extLst>
          </p:cNvPr>
          <p:cNvSpPr/>
          <p:nvPr/>
        </p:nvSpPr>
        <p:spPr>
          <a:xfrm>
            <a:off x="7292926" y="2584226"/>
            <a:ext cx="2991385" cy="421510"/>
          </a:xfrm>
          <a:prstGeom prst="roundRect">
            <a:avLst>
              <a:gd name="adj" fmla="val 32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7" name="TextBox 56">
            <a:extLst>
              <a:ext uri="{FF2B5EF4-FFF2-40B4-BE49-F238E27FC236}">
                <a16:creationId xmlns:a16="http://schemas.microsoft.com/office/drawing/2014/main" id="{685040E7-3E2E-C1D6-A383-7CC3837147B3}"/>
              </a:ext>
            </a:extLst>
          </p:cNvPr>
          <p:cNvSpPr txBox="1"/>
          <p:nvPr/>
        </p:nvSpPr>
        <p:spPr>
          <a:xfrm>
            <a:off x="7235442" y="2587417"/>
            <a:ext cx="1425282" cy="215444"/>
          </a:xfrm>
          <a:prstGeom prst="rect">
            <a:avLst/>
          </a:prstGeom>
          <a:noFill/>
        </p:spPr>
        <p:txBody>
          <a:bodyPr wrap="square" rtlCol="0">
            <a:spAutoFit/>
          </a:bodyPr>
          <a:lstStyle/>
          <a:p>
            <a:r>
              <a:rPr lang="fr-FR" sz="800" b="1" dirty="0">
                <a:solidFill>
                  <a:schemeClr val="bg1">
                    <a:lumMod val="65000"/>
                  </a:schemeClr>
                </a:solidFill>
              </a:rPr>
              <a:t>Outils digitaux</a:t>
            </a:r>
          </a:p>
        </p:txBody>
      </p:sp>
      <p:sp>
        <p:nvSpPr>
          <p:cNvPr id="58" name="TextBox 57">
            <a:extLst>
              <a:ext uri="{FF2B5EF4-FFF2-40B4-BE49-F238E27FC236}">
                <a16:creationId xmlns:a16="http://schemas.microsoft.com/office/drawing/2014/main" id="{06DB7D96-3D0B-EB2A-7352-93CA121DABD5}"/>
              </a:ext>
            </a:extLst>
          </p:cNvPr>
          <p:cNvSpPr txBox="1"/>
          <p:nvPr/>
        </p:nvSpPr>
        <p:spPr>
          <a:xfrm>
            <a:off x="6643659" y="2095217"/>
            <a:ext cx="1425282" cy="215444"/>
          </a:xfrm>
          <a:prstGeom prst="rect">
            <a:avLst/>
          </a:prstGeom>
          <a:noFill/>
        </p:spPr>
        <p:txBody>
          <a:bodyPr wrap="square" rtlCol="0">
            <a:spAutoFit/>
          </a:bodyPr>
          <a:lstStyle/>
          <a:p>
            <a:r>
              <a:rPr lang="fr-FR" sz="800" b="1" dirty="0">
                <a:solidFill>
                  <a:schemeClr val="bg1">
                    <a:lumMod val="65000"/>
                  </a:schemeClr>
                </a:solidFill>
              </a:rPr>
              <a:t>Entrepreneurs digitaux</a:t>
            </a:r>
          </a:p>
        </p:txBody>
      </p:sp>
      <p:sp>
        <p:nvSpPr>
          <p:cNvPr id="59" name="TextBox 58">
            <a:extLst>
              <a:ext uri="{FF2B5EF4-FFF2-40B4-BE49-F238E27FC236}">
                <a16:creationId xmlns:a16="http://schemas.microsoft.com/office/drawing/2014/main" id="{4DEE5C12-4D27-16B5-F919-BB7898161CEB}"/>
              </a:ext>
            </a:extLst>
          </p:cNvPr>
          <p:cNvSpPr txBox="1"/>
          <p:nvPr/>
        </p:nvSpPr>
        <p:spPr>
          <a:xfrm>
            <a:off x="8257642" y="2138699"/>
            <a:ext cx="1425282" cy="215444"/>
          </a:xfrm>
          <a:prstGeom prst="rect">
            <a:avLst/>
          </a:prstGeom>
          <a:noFill/>
        </p:spPr>
        <p:txBody>
          <a:bodyPr wrap="square" rtlCol="0">
            <a:spAutoFit/>
          </a:bodyPr>
          <a:lstStyle/>
          <a:p>
            <a:r>
              <a:rPr lang="fr-FR" sz="800" b="1" dirty="0">
                <a:solidFill>
                  <a:schemeClr val="bg1">
                    <a:lumMod val="65000"/>
                  </a:schemeClr>
                </a:solidFill>
              </a:rPr>
              <a:t>TIC</a:t>
            </a:r>
          </a:p>
        </p:txBody>
      </p:sp>
      <p:pic>
        <p:nvPicPr>
          <p:cNvPr id="18" name="Picture 17" descr="Diagram, application&#10;&#10;Description automatically generated">
            <a:extLst>
              <a:ext uri="{FF2B5EF4-FFF2-40B4-BE49-F238E27FC236}">
                <a16:creationId xmlns:a16="http://schemas.microsoft.com/office/drawing/2014/main" id="{5EB565FF-B45B-EB63-006E-27D1D2D842C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600709" y="2610992"/>
            <a:ext cx="677354" cy="404504"/>
          </a:xfrm>
          <a:prstGeom prst="rect">
            <a:avLst/>
          </a:prstGeom>
        </p:spPr>
      </p:pic>
      <p:sp>
        <p:nvSpPr>
          <p:cNvPr id="62" name="TextBox 61">
            <a:extLst>
              <a:ext uri="{FF2B5EF4-FFF2-40B4-BE49-F238E27FC236}">
                <a16:creationId xmlns:a16="http://schemas.microsoft.com/office/drawing/2014/main" id="{19A01B6F-DEBE-030D-45B5-753A61BF66C7}"/>
              </a:ext>
            </a:extLst>
          </p:cNvPr>
          <p:cNvSpPr txBox="1"/>
          <p:nvPr/>
        </p:nvSpPr>
        <p:spPr>
          <a:xfrm>
            <a:off x="6537211" y="3015470"/>
            <a:ext cx="668207" cy="323165"/>
          </a:xfrm>
          <a:prstGeom prst="rect">
            <a:avLst/>
          </a:prstGeom>
          <a:noFill/>
        </p:spPr>
        <p:txBody>
          <a:bodyPr wrap="square" rtlCol="0">
            <a:spAutoFit/>
          </a:bodyPr>
          <a:lstStyle/>
          <a:p>
            <a:r>
              <a:rPr lang="fr-FR" sz="500" b="1" dirty="0">
                <a:solidFill>
                  <a:schemeClr val="bg1">
                    <a:lumMod val="65000"/>
                  </a:schemeClr>
                </a:solidFill>
              </a:rPr>
              <a:t>Cartographie start-up tech (LHOFT)</a:t>
            </a:r>
          </a:p>
        </p:txBody>
      </p:sp>
      <p:pic>
        <p:nvPicPr>
          <p:cNvPr id="1046" name="Picture 22" descr="Amazon logo">
            <a:extLst>
              <a:ext uri="{FF2B5EF4-FFF2-40B4-BE49-F238E27FC236}">
                <a16:creationId xmlns:a16="http://schemas.microsoft.com/office/drawing/2014/main" id="{8402FFEC-A425-1D0C-44D1-1B8F74FBC3C9}"/>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9744470" y="2295561"/>
            <a:ext cx="251813" cy="8508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icrosoft Logo transparent PNG - StickPNG">
            <a:extLst>
              <a:ext uri="{FF2B5EF4-FFF2-40B4-BE49-F238E27FC236}">
                <a16:creationId xmlns:a16="http://schemas.microsoft.com/office/drawing/2014/main" id="{6CE6D857-7273-FA7A-145E-CCE3874A4DA2}"/>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0097370" y="2158804"/>
            <a:ext cx="342831" cy="34283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3F4E22D1-D696-E3DC-D876-23150F1465B2}"/>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0503215" y="2266004"/>
            <a:ext cx="363582" cy="12299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uxTrust: An online shopping innovation – Banque Internationale à Luxembourg">
            <a:extLst>
              <a:ext uri="{FF2B5EF4-FFF2-40B4-BE49-F238E27FC236}">
                <a16:creationId xmlns:a16="http://schemas.microsoft.com/office/drawing/2014/main" id="{1F1E49F8-4DC7-146E-8D5C-51674DA74F7C}"/>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a:stretch/>
        </p:blipFill>
        <p:spPr bwMode="auto">
          <a:xfrm>
            <a:off x="8465135" y="2697944"/>
            <a:ext cx="577387" cy="1370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bout Us - Letzshop.lu">
            <a:extLst>
              <a:ext uri="{FF2B5EF4-FFF2-40B4-BE49-F238E27FC236}">
                <a16:creationId xmlns:a16="http://schemas.microsoft.com/office/drawing/2014/main" id="{0BB79C5C-0C7E-3F4F-21D2-86696468BD1C}"/>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7343945" y="2845067"/>
            <a:ext cx="481470" cy="10829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MyGuichet.lu — Guichet.lu - Guide administratif - Luxembourg">
            <a:extLst>
              <a:ext uri="{FF2B5EF4-FFF2-40B4-BE49-F238E27FC236}">
                <a16:creationId xmlns:a16="http://schemas.microsoft.com/office/drawing/2014/main" id="{434388B2-34BE-725D-B0D2-AC3684E41FAB}"/>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9238536" y="2695595"/>
            <a:ext cx="457615" cy="6727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Offer Payconiq for secure payments from Benelux | PPRO payments">
            <a:extLst>
              <a:ext uri="{FF2B5EF4-FFF2-40B4-BE49-F238E27FC236}">
                <a16:creationId xmlns:a16="http://schemas.microsoft.com/office/drawing/2014/main" id="{31E82441-0475-4A8A-DA77-E99A1544120E}"/>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7948877" y="2825250"/>
            <a:ext cx="227140" cy="13328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2CD5EF4-213B-84B5-E898-D596A66FF074}"/>
              </a:ext>
            </a:extLst>
          </p:cNvPr>
          <p:cNvSpPr txBox="1"/>
          <p:nvPr/>
        </p:nvSpPr>
        <p:spPr>
          <a:xfrm>
            <a:off x="8253967" y="2293658"/>
            <a:ext cx="1213794" cy="230832"/>
          </a:xfrm>
          <a:prstGeom prst="rect">
            <a:avLst/>
          </a:prstGeom>
          <a:noFill/>
        </p:spPr>
        <p:txBody>
          <a:bodyPr wrap="none" rtlCol="0">
            <a:spAutoFit/>
          </a:bodyPr>
          <a:lstStyle/>
          <a:p>
            <a:r>
              <a:rPr lang="fr-FR" sz="900" dirty="0">
                <a:solidFill>
                  <a:srgbClr val="2CC4B5"/>
                </a:solidFill>
              </a:rPr>
              <a:t>7% des entreprises</a:t>
            </a:r>
          </a:p>
        </p:txBody>
      </p:sp>
      <p:pic>
        <p:nvPicPr>
          <p:cNvPr id="38" name="Picture 37">
            <a:extLst>
              <a:ext uri="{FF2B5EF4-FFF2-40B4-BE49-F238E27FC236}">
                <a16:creationId xmlns:a16="http://schemas.microsoft.com/office/drawing/2014/main" id="{E8737448-D10E-C37B-40EB-32D10F07E998}"/>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7187600" y="4453872"/>
            <a:ext cx="558287" cy="151554"/>
          </a:xfrm>
          <a:prstGeom prst="rect">
            <a:avLst/>
          </a:prstGeom>
        </p:spPr>
      </p:pic>
      <p:sp>
        <p:nvSpPr>
          <p:cNvPr id="41" name="Rectangle 40">
            <a:extLst>
              <a:ext uri="{FF2B5EF4-FFF2-40B4-BE49-F238E27FC236}">
                <a16:creationId xmlns:a16="http://schemas.microsoft.com/office/drawing/2014/main" id="{A55B2260-324A-9C73-4639-FBF48405F648}"/>
              </a:ext>
            </a:extLst>
          </p:cNvPr>
          <p:cNvSpPr/>
          <p:nvPr/>
        </p:nvSpPr>
        <p:spPr>
          <a:xfrm>
            <a:off x="5583048" y="2138309"/>
            <a:ext cx="1367789" cy="400110"/>
          </a:xfrm>
          <a:prstGeom prst="rect">
            <a:avLst/>
          </a:prstGeom>
        </p:spPr>
        <p:txBody>
          <a:bodyPr wrap="square">
            <a:spAutoFit/>
          </a:bodyPr>
          <a:lstStyle/>
          <a:p>
            <a:r>
              <a:rPr lang="fr-FR" sz="500" dirty="0">
                <a:solidFill>
                  <a:srgbClr val="4D91F0"/>
                </a:solidFill>
              </a:rPr>
              <a:t>Compagnies in Lux: </a:t>
            </a:r>
          </a:p>
          <a:p>
            <a:r>
              <a:rPr lang="fr-FR" sz="500" dirty="0">
                <a:solidFill>
                  <a:srgbClr val="4D91F0"/>
                </a:solidFill>
              </a:rPr>
              <a:t>Micro : 86,2% </a:t>
            </a:r>
          </a:p>
          <a:p>
            <a:r>
              <a:rPr lang="fr-FR" sz="500" dirty="0">
                <a:solidFill>
                  <a:srgbClr val="4D91F0"/>
                </a:solidFill>
              </a:rPr>
              <a:t>Petites : 10,6%</a:t>
            </a:r>
          </a:p>
          <a:p>
            <a:r>
              <a:rPr lang="fr-FR" sz="500" dirty="0">
                <a:solidFill>
                  <a:srgbClr val="4D91F0"/>
                </a:solidFill>
              </a:rPr>
              <a:t>Moyennes : 2,1%. </a:t>
            </a:r>
          </a:p>
        </p:txBody>
      </p:sp>
      <p:sp>
        <p:nvSpPr>
          <p:cNvPr id="75" name="Rectangle 74">
            <a:extLst>
              <a:ext uri="{FF2B5EF4-FFF2-40B4-BE49-F238E27FC236}">
                <a16:creationId xmlns:a16="http://schemas.microsoft.com/office/drawing/2014/main" id="{6BAD7827-6AEF-8F47-BC32-D2F8998C54DC}"/>
              </a:ext>
            </a:extLst>
          </p:cNvPr>
          <p:cNvSpPr/>
          <p:nvPr/>
        </p:nvSpPr>
        <p:spPr>
          <a:xfrm>
            <a:off x="4698709" y="2317403"/>
            <a:ext cx="568407" cy="246221"/>
          </a:xfrm>
          <a:prstGeom prst="rect">
            <a:avLst/>
          </a:prstGeom>
        </p:spPr>
        <p:txBody>
          <a:bodyPr wrap="square">
            <a:spAutoFit/>
          </a:bodyPr>
          <a:lstStyle/>
          <a:p>
            <a:r>
              <a:rPr lang="fr-FR" sz="500" dirty="0">
                <a:solidFill>
                  <a:srgbClr val="4D91F0"/>
                </a:solidFill>
              </a:rPr>
              <a:t>Startups: 507</a:t>
            </a:r>
          </a:p>
        </p:txBody>
      </p:sp>
      <p:sp>
        <p:nvSpPr>
          <p:cNvPr id="76" name="Rectangle 75">
            <a:extLst>
              <a:ext uri="{FF2B5EF4-FFF2-40B4-BE49-F238E27FC236}">
                <a16:creationId xmlns:a16="http://schemas.microsoft.com/office/drawing/2014/main" id="{BC1AAC44-65F2-FB48-71C6-065A8ADE8845}"/>
              </a:ext>
            </a:extLst>
          </p:cNvPr>
          <p:cNvSpPr/>
          <p:nvPr/>
        </p:nvSpPr>
        <p:spPr>
          <a:xfrm>
            <a:off x="6668853" y="2257408"/>
            <a:ext cx="1324837" cy="246221"/>
          </a:xfrm>
          <a:prstGeom prst="rect">
            <a:avLst/>
          </a:prstGeom>
        </p:spPr>
        <p:txBody>
          <a:bodyPr wrap="square">
            <a:spAutoFit/>
          </a:bodyPr>
          <a:lstStyle/>
          <a:p>
            <a:r>
              <a:rPr lang="fr-FR" sz="500" dirty="0">
                <a:solidFill>
                  <a:srgbClr val="4D91F0"/>
                </a:solidFill>
              </a:rPr>
              <a:t>21% of startups in IT</a:t>
            </a:r>
          </a:p>
          <a:p>
            <a:r>
              <a:rPr lang="fr-FR" sz="500" dirty="0">
                <a:solidFill>
                  <a:srgbClr val="4D91F0"/>
                </a:solidFill>
              </a:rPr>
              <a:t>20% in fintech</a:t>
            </a:r>
          </a:p>
        </p:txBody>
      </p:sp>
      <p:pic>
        <p:nvPicPr>
          <p:cNvPr id="1060" name="Picture 36" descr="LBAN - Investment and financial Luxembourg | Editus">
            <a:extLst>
              <a:ext uri="{FF2B5EF4-FFF2-40B4-BE49-F238E27FC236}">
                <a16:creationId xmlns:a16="http://schemas.microsoft.com/office/drawing/2014/main" id="{56D8CD8B-B7F1-FD2C-FAB9-669ABB613CC4}"/>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1818"/>
          <a:stretch/>
        </p:blipFill>
        <p:spPr bwMode="auto">
          <a:xfrm>
            <a:off x="6009093" y="3513429"/>
            <a:ext cx="454309" cy="24129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ome - LPEA">
            <a:extLst>
              <a:ext uri="{FF2B5EF4-FFF2-40B4-BE49-F238E27FC236}">
                <a16:creationId xmlns:a16="http://schemas.microsoft.com/office/drawing/2014/main" id="{3D2EE00D-5C9B-D9BE-EC88-C6C5EEA94311}"/>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5511613" y="3572556"/>
            <a:ext cx="452192" cy="1230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EB7A1C94-0809-ABE7-AB34-6AAB4130DA49}"/>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7381362" y="3514126"/>
            <a:ext cx="419070" cy="159429"/>
          </a:xfrm>
          <a:prstGeom prst="rect">
            <a:avLst/>
          </a:prstGeom>
        </p:spPr>
      </p:pic>
      <p:grpSp>
        <p:nvGrpSpPr>
          <p:cNvPr id="49" name="Group 48">
            <a:extLst>
              <a:ext uri="{FF2B5EF4-FFF2-40B4-BE49-F238E27FC236}">
                <a16:creationId xmlns:a16="http://schemas.microsoft.com/office/drawing/2014/main" id="{485BC1CB-F53D-3A20-4B24-67775DF38E20}"/>
              </a:ext>
            </a:extLst>
          </p:cNvPr>
          <p:cNvGrpSpPr/>
          <p:nvPr/>
        </p:nvGrpSpPr>
        <p:grpSpPr>
          <a:xfrm>
            <a:off x="6769386" y="3541738"/>
            <a:ext cx="880851" cy="272002"/>
            <a:chOff x="5245170" y="3079796"/>
            <a:chExt cx="1048969" cy="323916"/>
          </a:xfrm>
        </p:grpSpPr>
        <p:pic>
          <p:nvPicPr>
            <p:cNvPr id="47" name="Picture 46">
              <a:extLst>
                <a:ext uri="{FF2B5EF4-FFF2-40B4-BE49-F238E27FC236}">
                  <a16:creationId xmlns:a16="http://schemas.microsoft.com/office/drawing/2014/main" id="{B3157745-161B-E662-3CCC-07269C2B6353}"/>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268576" y="3079796"/>
              <a:ext cx="404607" cy="215402"/>
            </a:xfrm>
            <a:prstGeom prst="rect">
              <a:avLst/>
            </a:prstGeom>
          </p:spPr>
        </p:pic>
        <p:pic>
          <p:nvPicPr>
            <p:cNvPr id="48" name="Picture 47">
              <a:extLst>
                <a:ext uri="{FF2B5EF4-FFF2-40B4-BE49-F238E27FC236}">
                  <a16:creationId xmlns:a16="http://schemas.microsoft.com/office/drawing/2014/main" id="{07E3266F-F5AB-C2EA-8212-6A0CE8607212}"/>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5245170" y="3295198"/>
              <a:ext cx="1048969" cy="108514"/>
            </a:xfrm>
            <a:prstGeom prst="rect">
              <a:avLst/>
            </a:prstGeom>
          </p:spPr>
        </p:pic>
      </p:grpSp>
      <p:pic>
        <p:nvPicPr>
          <p:cNvPr id="60" name="Picture 59">
            <a:extLst>
              <a:ext uri="{FF2B5EF4-FFF2-40B4-BE49-F238E27FC236}">
                <a16:creationId xmlns:a16="http://schemas.microsoft.com/office/drawing/2014/main" id="{4F05F6EE-1EF2-B8BA-B3AA-A043D9E3FE2D}"/>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4958289" y="3615558"/>
            <a:ext cx="446209" cy="151283"/>
          </a:xfrm>
          <a:prstGeom prst="rect">
            <a:avLst/>
          </a:prstGeom>
        </p:spPr>
      </p:pic>
      <p:pic>
        <p:nvPicPr>
          <p:cNvPr id="1064" name="Picture 40" descr="Benelux Catalyst">
            <a:extLst>
              <a:ext uri="{FF2B5EF4-FFF2-40B4-BE49-F238E27FC236}">
                <a16:creationId xmlns:a16="http://schemas.microsoft.com/office/drawing/2014/main" id="{27453F8E-03DF-9DEE-B716-71783F742705}"/>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5197747" y="4540483"/>
            <a:ext cx="385301" cy="199531"/>
          </a:xfrm>
          <a:prstGeom prst="rect">
            <a:avLst/>
          </a:prstGeom>
          <a:noFill/>
          <a:extLst>
            <a:ext uri="{909E8E84-426E-40DD-AFC4-6F175D3DCCD1}">
              <a14:hiddenFill xmlns:a14="http://schemas.microsoft.com/office/drawing/2010/main">
                <a:solidFill>
                  <a:srgbClr val="FFFFFF"/>
                </a:solidFill>
              </a14:hiddenFill>
            </a:ext>
          </a:extLst>
        </p:spPr>
      </p:pic>
      <p:sp>
        <p:nvSpPr>
          <p:cNvPr id="61" name="AutoShape 42" descr="Catapult">
            <a:extLst>
              <a:ext uri="{FF2B5EF4-FFF2-40B4-BE49-F238E27FC236}">
                <a16:creationId xmlns:a16="http://schemas.microsoft.com/office/drawing/2014/main" id="{A82B5B0D-56B0-D2EE-2221-02EB9A83E802}"/>
              </a:ext>
            </a:extLst>
          </p:cNvPr>
          <p:cNvSpPr>
            <a:spLocks noChangeAspect="1" noChangeArrowheads="1"/>
          </p:cNvSpPr>
          <p:nvPr/>
        </p:nvSpPr>
        <p:spPr bwMode="auto">
          <a:xfrm>
            <a:off x="7770841" y="3516226"/>
            <a:ext cx="255950" cy="25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dirty="0"/>
          </a:p>
        </p:txBody>
      </p:sp>
      <p:pic>
        <p:nvPicPr>
          <p:cNvPr id="63" name="Picture 62">
            <a:extLst>
              <a:ext uri="{FF2B5EF4-FFF2-40B4-BE49-F238E27FC236}">
                <a16:creationId xmlns:a16="http://schemas.microsoft.com/office/drawing/2014/main" id="{969D234B-B13F-75AC-AC89-9A1C47167D5E}"/>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6254532" y="4584115"/>
            <a:ext cx="239050" cy="285377"/>
          </a:xfrm>
          <a:prstGeom prst="rect">
            <a:avLst/>
          </a:prstGeom>
        </p:spPr>
      </p:pic>
      <p:pic>
        <p:nvPicPr>
          <p:cNvPr id="64" name="Picture 63">
            <a:extLst>
              <a:ext uri="{FF2B5EF4-FFF2-40B4-BE49-F238E27FC236}">
                <a16:creationId xmlns:a16="http://schemas.microsoft.com/office/drawing/2014/main" id="{64E95C49-C10F-A392-74D2-E83865B72CDB}"/>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590511" y="4619293"/>
            <a:ext cx="520704" cy="236878"/>
          </a:xfrm>
          <a:prstGeom prst="rect">
            <a:avLst/>
          </a:prstGeom>
        </p:spPr>
      </p:pic>
      <p:pic>
        <p:nvPicPr>
          <p:cNvPr id="65" name="Picture 64">
            <a:extLst>
              <a:ext uri="{FF2B5EF4-FFF2-40B4-BE49-F238E27FC236}">
                <a16:creationId xmlns:a16="http://schemas.microsoft.com/office/drawing/2014/main" id="{CA7745E7-68F3-8477-C6A3-BC158BB94CD7}"/>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7715967" y="4504500"/>
            <a:ext cx="378115" cy="338122"/>
          </a:xfrm>
          <a:prstGeom prst="rect">
            <a:avLst/>
          </a:prstGeom>
        </p:spPr>
      </p:pic>
      <p:pic>
        <p:nvPicPr>
          <p:cNvPr id="68" name="Picture 67">
            <a:extLst>
              <a:ext uri="{FF2B5EF4-FFF2-40B4-BE49-F238E27FC236}">
                <a16:creationId xmlns:a16="http://schemas.microsoft.com/office/drawing/2014/main" id="{E388A5A5-D548-1824-4130-BD2B284FACB8}"/>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10210168" y="4126242"/>
            <a:ext cx="773567" cy="215148"/>
          </a:xfrm>
          <a:prstGeom prst="rect">
            <a:avLst/>
          </a:prstGeom>
        </p:spPr>
      </p:pic>
      <p:pic>
        <p:nvPicPr>
          <p:cNvPr id="69" name="Picture 68">
            <a:extLst>
              <a:ext uri="{FF2B5EF4-FFF2-40B4-BE49-F238E27FC236}">
                <a16:creationId xmlns:a16="http://schemas.microsoft.com/office/drawing/2014/main" id="{928AD15C-82A7-DD6A-6C37-BACB5560B96C}"/>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3430556" y="2406087"/>
            <a:ext cx="926927" cy="287347"/>
          </a:xfrm>
          <a:prstGeom prst="rect">
            <a:avLst/>
          </a:prstGeom>
        </p:spPr>
      </p:pic>
      <p:pic>
        <p:nvPicPr>
          <p:cNvPr id="70" name="Picture 69">
            <a:extLst>
              <a:ext uri="{FF2B5EF4-FFF2-40B4-BE49-F238E27FC236}">
                <a16:creationId xmlns:a16="http://schemas.microsoft.com/office/drawing/2014/main" id="{558F386F-6DA9-DBCB-AFBA-4A721074FF2C}"/>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3421688" y="2672513"/>
            <a:ext cx="921285" cy="264591"/>
          </a:xfrm>
          <a:prstGeom prst="rect">
            <a:avLst/>
          </a:prstGeom>
        </p:spPr>
      </p:pic>
      <p:pic>
        <p:nvPicPr>
          <p:cNvPr id="71" name="Picture 70">
            <a:extLst>
              <a:ext uri="{FF2B5EF4-FFF2-40B4-BE49-F238E27FC236}">
                <a16:creationId xmlns:a16="http://schemas.microsoft.com/office/drawing/2014/main" id="{C7462149-5815-55FD-25F9-45096D96B5D5}"/>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4956411" y="2621803"/>
            <a:ext cx="746423" cy="249649"/>
          </a:xfrm>
          <a:prstGeom prst="rect">
            <a:avLst/>
          </a:prstGeom>
        </p:spPr>
      </p:pic>
      <p:pic>
        <p:nvPicPr>
          <p:cNvPr id="72" name="Picture 71">
            <a:extLst>
              <a:ext uri="{FF2B5EF4-FFF2-40B4-BE49-F238E27FC236}">
                <a16:creationId xmlns:a16="http://schemas.microsoft.com/office/drawing/2014/main" id="{DC12C7F4-663A-ED20-A5F2-F2907394A1D3}"/>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5426755" y="5120864"/>
            <a:ext cx="551603" cy="206173"/>
          </a:xfrm>
          <a:prstGeom prst="rect">
            <a:avLst/>
          </a:prstGeom>
        </p:spPr>
      </p:pic>
      <p:pic>
        <p:nvPicPr>
          <p:cNvPr id="73" name="Picture 72">
            <a:extLst>
              <a:ext uri="{FF2B5EF4-FFF2-40B4-BE49-F238E27FC236}">
                <a16:creationId xmlns:a16="http://schemas.microsoft.com/office/drawing/2014/main" id="{F9EBC2F8-05B9-BAB4-6C69-959885D4B04D}"/>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6015923" y="5133795"/>
            <a:ext cx="408070" cy="321567"/>
          </a:xfrm>
          <a:prstGeom prst="rect">
            <a:avLst/>
          </a:prstGeom>
        </p:spPr>
      </p:pic>
      <p:pic>
        <p:nvPicPr>
          <p:cNvPr id="74" name="Picture 73">
            <a:extLst>
              <a:ext uri="{FF2B5EF4-FFF2-40B4-BE49-F238E27FC236}">
                <a16:creationId xmlns:a16="http://schemas.microsoft.com/office/drawing/2014/main" id="{8C311079-4E8D-1847-0643-A85313EE0258}"/>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7760344" y="3110543"/>
            <a:ext cx="365347" cy="293784"/>
          </a:xfrm>
          <a:prstGeom prst="rect">
            <a:avLst/>
          </a:prstGeom>
        </p:spPr>
      </p:pic>
      <p:pic>
        <p:nvPicPr>
          <p:cNvPr id="77" name="Picture 76">
            <a:extLst>
              <a:ext uri="{FF2B5EF4-FFF2-40B4-BE49-F238E27FC236}">
                <a16:creationId xmlns:a16="http://schemas.microsoft.com/office/drawing/2014/main" id="{7E0D3CF6-9890-2181-EE48-DCFA3B3A18A2}"/>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7701157" y="4031638"/>
            <a:ext cx="457947" cy="117221"/>
          </a:xfrm>
          <a:prstGeom prst="rect">
            <a:avLst/>
          </a:prstGeom>
        </p:spPr>
      </p:pic>
      <p:pic>
        <p:nvPicPr>
          <p:cNvPr id="78" name="Picture 77">
            <a:extLst>
              <a:ext uri="{FF2B5EF4-FFF2-40B4-BE49-F238E27FC236}">
                <a16:creationId xmlns:a16="http://schemas.microsoft.com/office/drawing/2014/main" id="{2B22C5FF-874A-E803-D830-25B7AAAEC379}"/>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4454083" y="2686732"/>
            <a:ext cx="409993" cy="302101"/>
          </a:xfrm>
          <a:prstGeom prst="rect">
            <a:avLst/>
          </a:prstGeom>
        </p:spPr>
      </p:pic>
      <p:pic>
        <p:nvPicPr>
          <p:cNvPr id="79" name="Picture 78">
            <a:extLst>
              <a:ext uri="{FF2B5EF4-FFF2-40B4-BE49-F238E27FC236}">
                <a16:creationId xmlns:a16="http://schemas.microsoft.com/office/drawing/2014/main" id="{AAC42A34-C12D-10FC-9642-9DC2317D79A8}"/>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4474961" y="3138429"/>
            <a:ext cx="578453" cy="197663"/>
          </a:xfrm>
          <a:prstGeom prst="rect">
            <a:avLst/>
          </a:prstGeom>
        </p:spPr>
      </p:pic>
      <p:pic>
        <p:nvPicPr>
          <p:cNvPr id="80" name="Picture 79">
            <a:extLst>
              <a:ext uri="{FF2B5EF4-FFF2-40B4-BE49-F238E27FC236}">
                <a16:creationId xmlns:a16="http://schemas.microsoft.com/office/drawing/2014/main" id="{F03BDD8E-1F15-56EB-4B3E-99035255AA61}"/>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4280376" y="2975101"/>
            <a:ext cx="992366" cy="207309"/>
          </a:xfrm>
          <a:prstGeom prst="rect">
            <a:avLst/>
          </a:prstGeom>
        </p:spPr>
      </p:pic>
      <p:pic>
        <p:nvPicPr>
          <p:cNvPr id="81" name="Picture 80">
            <a:extLst>
              <a:ext uri="{FF2B5EF4-FFF2-40B4-BE49-F238E27FC236}">
                <a16:creationId xmlns:a16="http://schemas.microsoft.com/office/drawing/2014/main" id="{639FE4DC-8A3D-877B-D7B7-471E0907C7FA}"/>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5925429" y="4024833"/>
            <a:ext cx="424909" cy="262133"/>
          </a:xfrm>
          <a:prstGeom prst="rect">
            <a:avLst/>
          </a:prstGeom>
        </p:spPr>
      </p:pic>
      <p:pic>
        <p:nvPicPr>
          <p:cNvPr id="82" name="Picture 81">
            <a:extLst>
              <a:ext uri="{FF2B5EF4-FFF2-40B4-BE49-F238E27FC236}">
                <a16:creationId xmlns:a16="http://schemas.microsoft.com/office/drawing/2014/main" id="{F9851942-44F1-73D2-CE0E-DCB72288F5B2}"/>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8499148" y="4443084"/>
            <a:ext cx="633980" cy="234297"/>
          </a:xfrm>
          <a:prstGeom prst="rect">
            <a:avLst/>
          </a:prstGeom>
        </p:spPr>
      </p:pic>
      <p:pic>
        <p:nvPicPr>
          <p:cNvPr id="83" name="Picture 82">
            <a:extLst>
              <a:ext uri="{FF2B5EF4-FFF2-40B4-BE49-F238E27FC236}">
                <a16:creationId xmlns:a16="http://schemas.microsoft.com/office/drawing/2014/main" id="{4A321772-F394-1EE7-164F-55E2B3872147}"/>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3430261" y="3187171"/>
            <a:ext cx="539478" cy="134212"/>
          </a:xfrm>
          <a:prstGeom prst="rect">
            <a:avLst/>
          </a:prstGeom>
        </p:spPr>
      </p:pic>
      <p:pic>
        <p:nvPicPr>
          <p:cNvPr id="84" name="Picture 83">
            <a:extLst>
              <a:ext uri="{FF2B5EF4-FFF2-40B4-BE49-F238E27FC236}">
                <a16:creationId xmlns:a16="http://schemas.microsoft.com/office/drawing/2014/main" id="{DA907925-F80B-481C-DF52-8111B059F5FD}"/>
              </a:ext>
            </a:extLst>
          </p:cNvPr>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10478777" y="2596184"/>
            <a:ext cx="640877" cy="306232"/>
          </a:xfrm>
          <a:prstGeom prst="rect">
            <a:avLst/>
          </a:prstGeom>
        </p:spPr>
      </p:pic>
      <p:pic>
        <p:nvPicPr>
          <p:cNvPr id="85" name="Picture 84">
            <a:extLst>
              <a:ext uri="{FF2B5EF4-FFF2-40B4-BE49-F238E27FC236}">
                <a16:creationId xmlns:a16="http://schemas.microsoft.com/office/drawing/2014/main" id="{4DD6E288-C94F-BCED-9808-0AB69B9F6A96}"/>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5249145" y="3191824"/>
            <a:ext cx="355219" cy="123095"/>
          </a:xfrm>
          <a:prstGeom prst="rect">
            <a:avLst/>
          </a:prstGeom>
        </p:spPr>
      </p:pic>
      <p:pic>
        <p:nvPicPr>
          <p:cNvPr id="1068" name="Picture 44" descr="Logo Uni">
            <a:extLst>
              <a:ext uri="{FF2B5EF4-FFF2-40B4-BE49-F238E27FC236}">
                <a16:creationId xmlns:a16="http://schemas.microsoft.com/office/drawing/2014/main" id="{5389C177-7031-15E3-7C2D-CFBBE0CCC11B}"/>
              </a:ext>
            </a:extLst>
          </p:cNvPr>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a:off x="6709385" y="4449264"/>
            <a:ext cx="342212" cy="30664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3FD07A67-2486-8A3E-ADC2-3C09AC9B7484}"/>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3848803" y="3665743"/>
            <a:ext cx="753570" cy="178607"/>
          </a:xfrm>
          <a:prstGeom prst="rect">
            <a:avLst/>
          </a:prstGeom>
        </p:spPr>
      </p:pic>
      <p:pic>
        <p:nvPicPr>
          <p:cNvPr id="87" name="Picture 86">
            <a:extLst>
              <a:ext uri="{FF2B5EF4-FFF2-40B4-BE49-F238E27FC236}">
                <a16:creationId xmlns:a16="http://schemas.microsoft.com/office/drawing/2014/main" id="{4ED4BD38-3E6E-4DC2-0869-3DFE01E9AE31}"/>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5775126" y="2676077"/>
            <a:ext cx="394542" cy="255681"/>
          </a:xfrm>
          <a:prstGeom prst="rect">
            <a:avLst/>
          </a:prstGeom>
        </p:spPr>
      </p:pic>
      <p:pic>
        <p:nvPicPr>
          <p:cNvPr id="88" name="Picture 87">
            <a:extLst>
              <a:ext uri="{FF2B5EF4-FFF2-40B4-BE49-F238E27FC236}">
                <a16:creationId xmlns:a16="http://schemas.microsoft.com/office/drawing/2014/main" id="{5C481203-5D6C-6D04-7B34-47E3789295E0}"/>
              </a:ext>
            </a:extLst>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7192081" y="3069848"/>
            <a:ext cx="385013" cy="321573"/>
          </a:xfrm>
          <a:prstGeom prst="rect">
            <a:avLst/>
          </a:prstGeom>
        </p:spPr>
      </p:pic>
      <p:pic>
        <p:nvPicPr>
          <p:cNvPr id="89" name="Picture 88">
            <a:extLst>
              <a:ext uri="{FF2B5EF4-FFF2-40B4-BE49-F238E27FC236}">
                <a16:creationId xmlns:a16="http://schemas.microsoft.com/office/drawing/2014/main" id="{623C4158-248E-0C76-6700-B6AAB2617D19}"/>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8445041" y="3198771"/>
            <a:ext cx="1434053" cy="153845"/>
          </a:xfrm>
          <a:prstGeom prst="rect">
            <a:avLst/>
          </a:prstGeom>
        </p:spPr>
      </p:pic>
      <p:pic>
        <p:nvPicPr>
          <p:cNvPr id="90" name="Picture 89">
            <a:extLst>
              <a:ext uri="{FF2B5EF4-FFF2-40B4-BE49-F238E27FC236}">
                <a16:creationId xmlns:a16="http://schemas.microsoft.com/office/drawing/2014/main" id="{0C9458C7-92F2-A17B-A61A-3A3AA0968EA7}"/>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10059620" y="3067658"/>
            <a:ext cx="543258" cy="783029"/>
          </a:xfrm>
          <a:prstGeom prst="rect">
            <a:avLst/>
          </a:prstGeom>
        </p:spPr>
      </p:pic>
      <p:sp>
        <p:nvSpPr>
          <p:cNvPr id="91" name="TextBox 90">
            <a:extLst>
              <a:ext uri="{FF2B5EF4-FFF2-40B4-BE49-F238E27FC236}">
                <a16:creationId xmlns:a16="http://schemas.microsoft.com/office/drawing/2014/main" id="{8B9D858B-36E9-F621-D0A8-696DFA836031}"/>
              </a:ext>
            </a:extLst>
          </p:cNvPr>
          <p:cNvSpPr txBox="1"/>
          <p:nvPr/>
        </p:nvSpPr>
        <p:spPr>
          <a:xfrm>
            <a:off x="10400299" y="3175499"/>
            <a:ext cx="954107" cy="246221"/>
          </a:xfrm>
          <a:prstGeom prst="rect">
            <a:avLst/>
          </a:prstGeom>
          <a:noFill/>
        </p:spPr>
        <p:txBody>
          <a:bodyPr wrap="none" rtlCol="0">
            <a:spAutoFit/>
          </a:bodyPr>
          <a:lstStyle/>
          <a:p>
            <a:r>
              <a:rPr lang="fr-FR" sz="1000" dirty="0">
                <a:solidFill>
                  <a:schemeClr val="tx1">
                    <a:lumMod val="85000"/>
                    <a:lumOff val="15000"/>
                  </a:schemeClr>
                </a:solidFill>
              </a:rPr>
              <a:t>Data Centers</a:t>
            </a:r>
          </a:p>
        </p:txBody>
      </p:sp>
      <p:pic>
        <p:nvPicPr>
          <p:cNvPr id="92" name="Picture 91">
            <a:extLst>
              <a:ext uri="{FF2B5EF4-FFF2-40B4-BE49-F238E27FC236}">
                <a16:creationId xmlns:a16="http://schemas.microsoft.com/office/drawing/2014/main" id="{9D862C51-6535-8AF6-0D64-F60385AAF35C}"/>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8461202" y="3481833"/>
            <a:ext cx="764685" cy="392196"/>
          </a:xfrm>
          <a:prstGeom prst="rect">
            <a:avLst/>
          </a:prstGeom>
        </p:spPr>
      </p:pic>
      <p:pic>
        <p:nvPicPr>
          <p:cNvPr id="1070" name="Picture 46" descr="SnT">
            <a:extLst>
              <a:ext uri="{FF2B5EF4-FFF2-40B4-BE49-F238E27FC236}">
                <a16:creationId xmlns:a16="http://schemas.microsoft.com/office/drawing/2014/main" id="{4BD9C4C4-E783-853F-A366-83CB504EDFAB}"/>
              </a:ext>
            </a:extLst>
          </p:cNvPr>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a:off x="9372347" y="3524065"/>
            <a:ext cx="299683" cy="29968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a:extLst>
              <a:ext uri="{FF2B5EF4-FFF2-40B4-BE49-F238E27FC236}">
                <a16:creationId xmlns:a16="http://schemas.microsoft.com/office/drawing/2014/main" id="{E13C3A39-D5B7-33ED-D55A-BB4ABC2B4FD0}"/>
              </a:ext>
            </a:extLst>
          </p:cNvPr>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8311017" y="4046969"/>
            <a:ext cx="530266" cy="211324"/>
          </a:xfrm>
          <a:prstGeom prst="rect">
            <a:avLst/>
          </a:prstGeom>
        </p:spPr>
      </p:pic>
      <p:pic>
        <p:nvPicPr>
          <p:cNvPr id="95" name="Picture 94">
            <a:extLst>
              <a:ext uri="{FF2B5EF4-FFF2-40B4-BE49-F238E27FC236}">
                <a16:creationId xmlns:a16="http://schemas.microsoft.com/office/drawing/2014/main" id="{BEE7D876-22A5-5C74-F548-23333C635C53}"/>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6747645" y="4725840"/>
            <a:ext cx="470048" cy="130331"/>
          </a:xfrm>
          <a:prstGeom prst="rect">
            <a:avLst/>
          </a:prstGeom>
        </p:spPr>
      </p:pic>
      <p:pic>
        <p:nvPicPr>
          <p:cNvPr id="96" name="Picture 95">
            <a:extLst>
              <a:ext uri="{FF2B5EF4-FFF2-40B4-BE49-F238E27FC236}">
                <a16:creationId xmlns:a16="http://schemas.microsoft.com/office/drawing/2014/main" id="{12757F35-5C88-663D-2EA8-DC68E921F855}"/>
              </a:ext>
            </a:extLst>
          </p:cNvPr>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9651333" y="4503594"/>
            <a:ext cx="622353" cy="289263"/>
          </a:xfrm>
          <a:prstGeom prst="rect">
            <a:avLst/>
          </a:prstGeom>
        </p:spPr>
      </p:pic>
      <p:pic>
        <p:nvPicPr>
          <p:cNvPr id="1072" name="Picture 48" descr="CTIE | LinkedIn">
            <a:extLst>
              <a:ext uri="{FF2B5EF4-FFF2-40B4-BE49-F238E27FC236}">
                <a16:creationId xmlns:a16="http://schemas.microsoft.com/office/drawing/2014/main" id="{115E1B71-91F5-0CAE-460A-006A67855ED9}"/>
              </a:ext>
            </a:extLst>
          </p:cNvPr>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a:off x="8599808" y="5117989"/>
            <a:ext cx="330399" cy="33039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a:extLst>
              <a:ext uri="{FF2B5EF4-FFF2-40B4-BE49-F238E27FC236}">
                <a16:creationId xmlns:a16="http://schemas.microsoft.com/office/drawing/2014/main" id="{1745D1E8-2624-D35F-8240-1C1D866EB2F2}"/>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8878153" y="4066338"/>
            <a:ext cx="644036" cy="209651"/>
          </a:xfrm>
          <a:prstGeom prst="rect">
            <a:avLst/>
          </a:prstGeom>
        </p:spPr>
      </p:pic>
      <p:pic>
        <p:nvPicPr>
          <p:cNvPr id="98" name="Picture 97">
            <a:extLst>
              <a:ext uri="{FF2B5EF4-FFF2-40B4-BE49-F238E27FC236}">
                <a16:creationId xmlns:a16="http://schemas.microsoft.com/office/drawing/2014/main" id="{7BDE103C-886D-C4D8-D699-6873BF8DE8F9}"/>
              </a:ext>
            </a:extLst>
          </p:cNvPr>
          <p:cNvPicPr>
            <a:picLocks noChangeAspect="1"/>
          </p:cNvPicPr>
          <p:nvPr/>
        </p:nvPicPr>
        <p:blipFill>
          <a:blip r:embed="rId77" cstate="screen">
            <a:extLst>
              <a:ext uri="{28A0092B-C50C-407E-A947-70E740481C1C}">
                <a14:useLocalDpi xmlns:a14="http://schemas.microsoft.com/office/drawing/2010/main"/>
              </a:ext>
            </a:extLst>
          </a:blip>
          <a:stretch>
            <a:fillRect/>
          </a:stretch>
        </p:blipFill>
        <p:spPr>
          <a:xfrm>
            <a:off x="5542987" y="4063381"/>
            <a:ext cx="391912" cy="195956"/>
          </a:xfrm>
          <a:prstGeom prst="rect">
            <a:avLst/>
          </a:prstGeom>
        </p:spPr>
      </p:pic>
      <p:pic>
        <p:nvPicPr>
          <p:cNvPr id="99" name="Picture 98">
            <a:extLst>
              <a:ext uri="{FF2B5EF4-FFF2-40B4-BE49-F238E27FC236}">
                <a16:creationId xmlns:a16="http://schemas.microsoft.com/office/drawing/2014/main" id="{E862354B-6CD7-13AC-E143-2F21F1DBD89E}"/>
              </a:ext>
            </a:extLst>
          </p:cNvPr>
          <p:cNvPicPr>
            <a:picLocks noChangeAspect="1"/>
          </p:cNvPicPr>
          <p:nvPr/>
        </p:nvPicPr>
        <p:blipFill>
          <a:blip r:embed="rId78" cstate="screen">
            <a:extLst>
              <a:ext uri="{28A0092B-C50C-407E-A947-70E740481C1C}">
                <a14:useLocalDpi xmlns:a14="http://schemas.microsoft.com/office/drawing/2010/main"/>
              </a:ext>
            </a:extLst>
          </a:blip>
          <a:stretch>
            <a:fillRect/>
          </a:stretch>
        </p:blipFill>
        <p:spPr>
          <a:xfrm>
            <a:off x="9912153" y="5074816"/>
            <a:ext cx="658959" cy="159168"/>
          </a:xfrm>
          <a:prstGeom prst="rect">
            <a:avLst/>
          </a:prstGeom>
        </p:spPr>
      </p:pic>
      <p:sp>
        <p:nvSpPr>
          <p:cNvPr id="125" name="Rectangle 124">
            <a:extLst>
              <a:ext uri="{FF2B5EF4-FFF2-40B4-BE49-F238E27FC236}">
                <a16:creationId xmlns:a16="http://schemas.microsoft.com/office/drawing/2014/main" id="{6D4846CD-2B48-72ED-5625-BBD8981F81F9}"/>
              </a:ext>
            </a:extLst>
          </p:cNvPr>
          <p:cNvSpPr/>
          <p:nvPr/>
        </p:nvSpPr>
        <p:spPr>
          <a:xfrm>
            <a:off x="705848" y="1409889"/>
            <a:ext cx="2446400" cy="3123932"/>
          </a:xfrm>
          <a:prstGeom prst="rect">
            <a:avLst/>
          </a:prstGeom>
        </p:spPr>
        <p:txBody>
          <a:bodyPr wrap="square">
            <a:spAutoFit/>
          </a:bodyPr>
          <a:lstStyle/>
          <a:p>
            <a:pPr>
              <a:spcBef>
                <a:spcPts val="600"/>
              </a:spcBef>
              <a:spcAft>
                <a:spcPts val="1200"/>
              </a:spcAft>
            </a:pPr>
            <a:r>
              <a:rPr lang="fr-FR" sz="1200" b="1" dirty="0">
                <a:solidFill>
                  <a:srgbClr val="00B0F1"/>
                </a:solidFill>
              </a:rPr>
              <a:t>Ce type de cartographie permet de rapidement identifier les organismes des deux types d’écosystème, ainsi que ceux qui travaillent sur les thématiques en parallèle</a:t>
            </a:r>
          </a:p>
          <a:p>
            <a:pPr marL="171450" indent="-171450">
              <a:spcBef>
                <a:spcPts val="600"/>
              </a:spcBef>
              <a:buFont typeface="Arial" panose="020B0604020202020204" pitchFamily="34" charset="0"/>
              <a:buChar char="•"/>
            </a:pPr>
            <a:r>
              <a:rPr lang="fr-FR" sz="1050" dirty="0">
                <a:solidFill>
                  <a:schemeClr val="tx1">
                    <a:lumMod val="75000"/>
                    <a:lumOff val="25000"/>
                  </a:schemeClr>
                </a:solidFill>
              </a:rPr>
              <a:t>L’écosystème des organismes d’entrepreneuriat est très visible en ligne. On peut rapidement identifier les différentes composantes de cet écosystème </a:t>
            </a:r>
          </a:p>
          <a:p>
            <a:pPr marL="171450" indent="-171450">
              <a:spcBef>
                <a:spcPts val="600"/>
              </a:spcBef>
              <a:buFont typeface="Arial" panose="020B0604020202020204" pitchFamily="34" charset="0"/>
              <a:buChar char="•"/>
            </a:pPr>
            <a:r>
              <a:rPr lang="fr-FR" sz="1050" dirty="0">
                <a:solidFill>
                  <a:schemeClr val="tx1">
                    <a:lumMod val="75000"/>
                    <a:lumOff val="25000"/>
                  </a:schemeClr>
                </a:solidFill>
              </a:rPr>
              <a:t>L’écosystème digital est présent au Luxembourg, mais manque de visibilité ainsi qu’une vue holistique et complète des acteurs qui y participent</a:t>
            </a:r>
          </a:p>
        </p:txBody>
      </p:sp>
      <p:sp>
        <p:nvSpPr>
          <p:cNvPr id="101" name="Right Arrow 100">
            <a:extLst>
              <a:ext uri="{FF2B5EF4-FFF2-40B4-BE49-F238E27FC236}">
                <a16:creationId xmlns:a16="http://schemas.microsoft.com/office/drawing/2014/main" id="{9B4BCD74-6722-8FC5-A6F7-74C12ABBE355}"/>
              </a:ext>
            </a:extLst>
          </p:cNvPr>
          <p:cNvSpPr/>
          <p:nvPr/>
        </p:nvSpPr>
        <p:spPr>
          <a:xfrm>
            <a:off x="695490" y="4799068"/>
            <a:ext cx="353684" cy="357534"/>
          </a:xfrm>
          <a:prstGeom prst="rightArrow">
            <a:avLst/>
          </a:prstGeom>
          <a:solidFill>
            <a:srgbClr val="92D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Rectangle 126">
            <a:extLst>
              <a:ext uri="{FF2B5EF4-FFF2-40B4-BE49-F238E27FC236}">
                <a16:creationId xmlns:a16="http://schemas.microsoft.com/office/drawing/2014/main" id="{009DD794-C634-89FC-36F0-BAF1447CCB31}"/>
              </a:ext>
            </a:extLst>
          </p:cNvPr>
          <p:cNvSpPr/>
          <p:nvPr/>
        </p:nvSpPr>
        <p:spPr>
          <a:xfrm>
            <a:off x="1039620" y="4774156"/>
            <a:ext cx="2139472" cy="1200329"/>
          </a:xfrm>
          <a:prstGeom prst="rect">
            <a:avLst/>
          </a:prstGeom>
        </p:spPr>
        <p:txBody>
          <a:bodyPr wrap="square">
            <a:spAutoFit/>
          </a:bodyPr>
          <a:lstStyle/>
          <a:p>
            <a:pPr>
              <a:spcBef>
                <a:spcPts val="600"/>
              </a:spcBef>
              <a:spcAft>
                <a:spcPts val="1200"/>
              </a:spcAft>
            </a:pPr>
            <a:r>
              <a:rPr lang="fr-FR" sz="1200" b="1" dirty="0">
                <a:solidFill>
                  <a:srgbClr val="00B0F1"/>
                </a:solidFill>
              </a:rPr>
              <a:t>L’opportunité se présente de maintenir et de rendre accessible ce type de cartographie aux entrepreneurs du Luxembourg</a:t>
            </a:r>
            <a:endParaRPr lang="fr-FR" sz="1050" dirty="0">
              <a:solidFill>
                <a:schemeClr val="tx1">
                  <a:lumMod val="75000"/>
                  <a:lumOff val="25000"/>
                </a:schemeClr>
              </a:solidFill>
            </a:endParaRPr>
          </a:p>
        </p:txBody>
      </p:sp>
      <p:sp>
        <p:nvSpPr>
          <p:cNvPr id="128" name="Rectangle 127">
            <a:extLst>
              <a:ext uri="{FF2B5EF4-FFF2-40B4-BE49-F238E27FC236}">
                <a16:creationId xmlns:a16="http://schemas.microsoft.com/office/drawing/2014/main" id="{96E81EEC-4CBE-64D3-949C-86DB0B07B673}"/>
              </a:ext>
            </a:extLst>
          </p:cNvPr>
          <p:cNvSpPr/>
          <p:nvPr/>
        </p:nvSpPr>
        <p:spPr>
          <a:xfrm>
            <a:off x="1" y="0"/>
            <a:ext cx="365168" cy="6858000"/>
          </a:xfrm>
          <a:prstGeom prst="rect">
            <a:avLst/>
          </a:prstGeom>
          <a:gradFill flip="none" rotWithShape="1">
            <a:gsLst>
              <a:gs pos="100000">
                <a:srgbClr val="00B0F0"/>
              </a:gs>
              <a:gs pos="0">
                <a:srgbClr val="71DAE2"/>
              </a:gs>
            </a:gsLst>
            <a:lin ang="10800000" scaled="1"/>
            <a:tileRect/>
          </a:gradFill>
        </p:spPr>
        <p:txBody>
          <a:bodyPr wrap="square" rtlCol="0">
            <a:noAutofit/>
          </a:bodyPr>
          <a:lstStyle/>
          <a:p>
            <a:endParaRPr lang="fr-FR" sz="1200" dirty="0">
              <a:solidFill>
                <a:schemeClr val="bg1"/>
              </a:solidFill>
            </a:endParaRPr>
          </a:p>
        </p:txBody>
      </p:sp>
      <p:sp>
        <p:nvSpPr>
          <p:cNvPr id="129" name="Rectangle 128">
            <a:extLst>
              <a:ext uri="{FF2B5EF4-FFF2-40B4-BE49-F238E27FC236}">
                <a16:creationId xmlns:a16="http://schemas.microsoft.com/office/drawing/2014/main" id="{14D56A01-69AB-F8FE-8D7A-BDDAD572B82C}"/>
              </a:ext>
            </a:extLst>
          </p:cNvPr>
          <p:cNvSpPr/>
          <p:nvPr/>
        </p:nvSpPr>
        <p:spPr>
          <a:xfrm>
            <a:off x="3083244" y="6164524"/>
            <a:ext cx="8091116" cy="230832"/>
          </a:xfrm>
          <a:prstGeom prst="rect">
            <a:avLst/>
          </a:prstGeom>
        </p:spPr>
        <p:txBody>
          <a:bodyPr wrap="square">
            <a:spAutoFit/>
          </a:bodyPr>
          <a:lstStyle/>
          <a:p>
            <a:pPr>
              <a:spcBef>
                <a:spcPts val="600"/>
              </a:spcBef>
              <a:spcAft>
                <a:spcPts val="1200"/>
              </a:spcAft>
            </a:pPr>
            <a:r>
              <a:rPr lang="fr-FR" sz="900" i="1"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Figure 3 : Première version d’une cartographie non exhaustive des organismes des écosystèmes d’entrepreneuriat et de digital du Luxembourg</a:t>
            </a:r>
          </a:p>
        </p:txBody>
      </p:sp>
      <p:sp>
        <p:nvSpPr>
          <p:cNvPr id="102" name="Rounded Rectangle 101">
            <a:extLst>
              <a:ext uri="{FF2B5EF4-FFF2-40B4-BE49-F238E27FC236}">
                <a16:creationId xmlns:a16="http://schemas.microsoft.com/office/drawing/2014/main" id="{C30A1D28-F20B-30EA-BFAF-B91E247350B5}"/>
              </a:ext>
            </a:extLst>
          </p:cNvPr>
          <p:cNvSpPr/>
          <p:nvPr/>
        </p:nvSpPr>
        <p:spPr>
          <a:xfrm>
            <a:off x="3152248" y="1550043"/>
            <a:ext cx="5023769" cy="4536862"/>
          </a:xfrm>
          <a:prstGeom prst="roundRect">
            <a:avLst>
              <a:gd name="adj" fmla="val 3388"/>
            </a:avLst>
          </a:prstGeom>
          <a:noFill/>
          <a:ln w="38100">
            <a:solidFill>
              <a:srgbClr val="00B0F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Rounded Rectangle 133">
            <a:extLst>
              <a:ext uri="{FF2B5EF4-FFF2-40B4-BE49-F238E27FC236}">
                <a16:creationId xmlns:a16="http://schemas.microsoft.com/office/drawing/2014/main" id="{FA8F885B-AA11-D176-8BE2-C94B73BA3293}"/>
              </a:ext>
            </a:extLst>
          </p:cNvPr>
          <p:cNvSpPr/>
          <p:nvPr/>
        </p:nvSpPr>
        <p:spPr>
          <a:xfrm>
            <a:off x="6570541" y="1544559"/>
            <a:ext cx="4727735" cy="4536862"/>
          </a:xfrm>
          <a:prstGeom prst="roundRect">
            <a:avLst>
              <a:gd name="adj" fmla="val 3388"/>
            </a:avLst>
          </a:prstGeom>
          <a:noFill/>
          <a:ln w="38100">
            <a:solidFill>
              <a:srgbClr val="2CC4B5">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9010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EC57-E38B-B440-932F-EECC0B5B8027}"/>
              </a:ext>
            </a:extLst>
          </p:cNvPr>
          <p:cNvSpPr>
            <a:spLocks noGrp="1"/>
          </p:cNvSpPr>
          <p:nvPr>
            <p:ph type="title"/>
          </p:nvPr>
        </p:nvSpPr>
        <p:spPr>
          <a:xfrm>
            <a:off x="684616" y="474669"/>
            <a:ext cx="8637514" cy="433017"/>
          </a:xfrm>
        </p:spPr>
        <p:txBody>
          <a:bodyPr/>
          <a:lstStyle/>
          <a:p>
            <a:r>
              <a:rPr lang="fr-FR" dirty="0"/>
              <a:t>Pistes d’inspiration : Silicon Valley et Tel Aviv</a:t>
            </a:r>
          </a:p>
        </p:txBody>
      </p:sp>
      <p:sp>
        <p:nvSpPr>
          <p:cNvPr id="12" name="Rectangle 11">
            <a:extLst>
              <a:ext uri="{FF2B5EF4-FFF2-40B4-BE49-F238E27FC236}">
                <a16:creationId xmlns:a16="http://schemas.microsoft.com/office/drawing/2014/main" id="{1EB9532A-C7BF-0141-8EF8-8D1EFE0EA1EA}"/>
              </a:ext>
            </a:extLst>
          </p:cNvPr>
          <p:cNvSpPr/>
          <p:nvPr/>
        </p:nvSpPr>
        <p:spPr>
          <a:xfrm>
            <a:off x="684616" y="1623639"/>
            <a:ext cx="2156994" cy="1200329"/>
          </a:xfrm>
          <a:prstGeom prst="rect">
            <a:avLst/>
          </a:prstGeom>
        </p:spPr>
        <p:txBody>
          <a:bodyPr wrap="square">
            <a:spAutoFit/>
          </a:bodyPr>
          <a:lstStyle/>
          <a:p>
            <a:pPr>
              <a:spcBef>
                <a:spcPts val="600"/>
              </a:spcBef>
              <a:spcAft>
                <a:spcPts val="1200"/>
              </a:spcAft>
            </a:pPr>
            <a:r>
              <a:rPr lang="fr-FR" sz="1200" b="1" dirty="0">
                <a:solidFill>
                  <a:srgbClr val="00B0F1"/>
                </a:solidFill>
              </a:rPr>
              <a:t>Quels sont les mécanismes clés qui ont permis à ces deux régions de développer ces deux écosystèmes de manière simultanée ? </a:t>
            </a:r>
          </a:p>
        </p:txBody>
      </p:sp>
      <p:pic>
        <p:nvPicPr>
          <p:cNvPr id="17" name="Picture 16" descr="A picture containing text, sky, outdoor, road&#10;&#10;Description automatically generated">
            <a:extLst>
              <a:ext uri="{FF2B5EF4-FFF2-40B4-BE49-F238E27FC236}">
                <a16:creationId xmlns:a16="http://schemas.microsoft.com/office/drawing/2014/main" id="{1C168F02-B1D8-AF60-77E4-E06E1CE2A4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2080" y="1623639"/>
            <a:ext cx="2635789" cy="1482631"/>
          </a:xfrm>
          <a:prstGeom prst="roundRect">
            <a:avLst>
              <a:gd name="adj" fmla="val 5263"/>
            </a:avLst>
          </a:prstGeom>
        </p:spPr>
      </p:pic>
      <p:sp>
        <p:nvSpPr>
          <p:cNvPr id="18" name="Rectangle 17">
            <a:extLst>
              <a:ext uri="{FF2B5EF4-FFF2-40B4-BE49-F238E27FC236}">
                <a16:creationId xmlns:a16="http://schemas.microsoft.com/office/drawing/2014/main" id="{357A9FFC-9629-5939-EADC-8778734EF2DF}"/>
              </a:ext>
            </a:extLst>
          </p:cNvPr>
          <p:cNvSpPr/>
          <p:nvPr/>
        </p:nvSpPr>
        <p:spPr>
          <a:xfrm>
            <a:off x="7494361" y="3542644"/>
            <a:ext cx="3381636" cy="2852063"/>
          </a:xfrm>
          <a:prstGeom prst="rect">
            <a:avLst/>
          </a:prstGeom>
        </p:spPr>
        <p:txBody>
          <a:bodyPr wrap="square">
            <a:spAutoFit/>
          </a:bodyPr>
          <a:lstStyle/>
          <a:p>
            <a:pPr>
              <a:spcBef>
                <a:spcPts val="200"/>
              </a:spcBef>
              <a:spcAft>
                <a:spcPts val="200"/>
              </a:spcAft>
            </a:pPr>
            <a:r>
              <a:rPr lang="fr-FR" sz="1200" b="1" dirty="0">
                <a:solidFill>
                  <a:srgbClr val="00B0F1"/>
                </a:solidFill>
              </a:rPr>
              <a:t>Éléments d’écosystèmes clés :</a:t>
            </a:r>
          </a:p>
          <a:p>
            <a:pPr>
              <a:spcBef>
                <a:spcPts val="200"/>
              </a:spcBef>
              <a:spcAft>
                <a:spcPts val="200"/>
              </a:spcAft>
            </a:pPr>
            <a:r>
              <a:rPr lang="fr-FR" sz="1200" dirty="0">
                <a:solidFill>
                  <a:schemeClr val="tx1">
                    <a:lumMod val="75000"/>
                    <a:lumOff val="25000"/>
                  </a:schemeClr>
                </a:solidFill>
              </a:rPr>
              <a:t>Tel Aviv est rapidement devenu un leader de la scène startup tech</a:t>
            </a: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Talents : haut niveau d’éducation (47% ont un diplôme tertiaire, ainsi qu’un haut niveau en </a:t>
            </a:r>
            <a:r>
              <a:rPr lang="fr-FR" sz="1200" dirty="0">
                <a:solidFill>
                  <a:schemeClr val="bg1"/>
                </a:solidFill>
                <a:highlight>
                  <a:srgbClr val="92D3EE"/>
                </a:highlight>
              </a:rPr>
              <a:t>STEM)</a:t>
            </a:r>
          </a:p>
          <a:p>
            <a:pPr marL="171450" indent="-171450">
              <a:spcBef>
                <a:spcPts val="200"/>
              </a:spcBef>
              <a:spcAft>
                <a:spcPts val="200"/>
              </a:spcAft>
              <a:buClr>
                <a:schemeClr val="tx1"/>
              </a:buClr>
              <a:buFont typeface="Arial" panose="020B0604020202020204" pitchFamily="34" charset="0"/>
              <a:buChar char="•"/>
            </a:pPr>
            <a:r>
              <a:rPr lang="fr-FR" sz="1200" dirty="0">
                <a:solidFill>
                  <a:schemeClr val="bg1"/>
                </a:solidFill>
                <a:highlight>
                  <a:srgbClr val="92D3EE"/>
                </a:highlight>
              </a:rPr>
              <a:t>Collaboration universitaire </a:t>
            </a:r>
            <a:r>
              <a:rPr lang="fr-FR" sz="1200" dirty="0">
                <a:solidFill>
                  <a:schemeClr val="tx1">
                    <a:lumMod val="75000"/>
                    <a:lumOff val="25000"/>
                  </a:schemeClr>
                </a:solidFill>
              </a:rPr>
              <a:t>dû à la proximité et à la concentration des d’institutions</a:t>
            </a:r>
          </a:p>
          <a:p>
            <a:pPr marL="171450" indent="-171450">
              <a:spcBef>
                <a:spcPts val="200"/>
              </a:spcBef>
              <a:spcAft>
                <a:spcPts val="200"/>
              </a:spcAft>
              <a:buClr>
                <a:schemeClr val="tx1"/>
              </a:buClr>
              <a:buFont typeface="Arial" panose="020B0604020202020204" pitchFamily="34" charset="0"/>
              <a:buChar char="•"/>
            </a:pPr>
            <a:r>
              <a:rPr lang="fr-FR" sz="1200" dirty="0">
                <a:solidFill>
                  <a:schemeClr val="bg1"/>
                </a:solidFill>
                <a:highlight>
                  <a:srgbClr val="92D3EE"/>
                </a:highlight>
              </a:rPr>
              <a:t>Densité du pays</a:t>
            </a: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Investissement de 4.5% du GDP en </a:t>
            </a:r>
            <a:r>
              <a:rPr lang="fr-FR" sz="1200" dirty="0">
                <a:solidFill>
                  <a:schemeClr val="bg1"/>
                </a:solidFill>
                <a:highlight>
                  <a:srgbClr val="92D3EE"/>
                </a:highlight>
              </a:rPr>
              <a:t>R&amp;D</a:t>
            </a:r>
          </a:p>
          <a:p>
            <a:pPr marL="171450" indent="-171450">
              <a:spcBef>
                <a:spcPts val="200"/>
              </a:spcBef>
              <a:spcAft>
                <a:spcPts val="200"/>
              </a:spcAft>
              <a:buClr>
                <a:schemeClr val="tx1"/>
              </a:buClr>
              <a:buFont typeface="Arial" panose="020B0604020202020204" pitchFamily="34" charset="0"/>
              <a:buChar char="•"/>
            </a:pPr>
            <a:r>
              <a:rPr lang="fr-FR" sz="1200" dirty="0">
                <a:solidFill>
                  <a:schemeClr val="bg1"/>
                </a:solidFill>
                <a:highlight>
                  <a:srgbClr val="92D3EE"/>
                </a:highlight>
              </a:rPr>
              <a:t>Culture du pays liée au risque </a:t>
            </a:r>
            <a:endParaRPr lang="fr-FR" sz="1200" dirty="0">
              <a:solidFill>
                <a:schemeClr val="tx1">
                  <a:lumMod val="75000"/>
                  <a:lumOff val="25000"/>
                </a:schemeClr>
              </a:solidFill>
              <a:highlight>
                <a:srgbClr val="92D3EE"/>
              </a:highlight>
            </a:endParaRPr>
          </a:p>
          <a:p>
            <a:pPr>
              <a:spcBef>
                <a:spcPts val="200"/>
              </a:spcBef>
              <a:spcAft>
                <a:spcPts val="200"/>
              </a:spcAft>
              <a:buClr>
                <a:schemeClr val="tx1"/>
              </a:buClr>
            </a:pPr>
            <a:endParaRPr lang="fr-FR" sz="1200" dirty="0">
              <a:solidFill>
                <a:schemeClr val="tx1">
                  <a:lumMod val="75000"/>
                  <a:lumOff val="25000"/>
                </a:schemeClr>
              </a:solidFill>
            </a:endParaRPr>
          </a:p>
        </p:txBody>
      </p:sp>
      <p:grpSp>
        <p:nvGrpSpPr>
          <p:cNvPr id="4" name="Group 3">
            <a:extLst>
              <a:ext uri="{FF2B5EF4-FFF2-40B4-BE49-F238E27FC236}">
                <a16:creationId xmlns:a16="http://schemas.microsoft.com/office/drawing/2014/main" id="{A23E11DE-1253-98B6-8FC1-339E264D30D4}"/>
              </a:ext>
            </a:extLst>
          </p:cNvPr>
          <p:cNvGrpSpPr/>
          <p:nvPr/>
        </p:nvGrpSpPr>
        <p:grpSpPr>
          <a:xfrm>
            <a:off x="3044966" y="1623639"/>
            <a:ext cx="3773013" cy="4653088"/>
            <a:chOff x="3333115" y="1623640"/>
            <a:chExt cx="3773013" cy="4653088"/>
          </a:xfrm>
        </p:grpSpPr>
        <p:sp>
          <p:nvSpPr>
            <p:cNvPr id="5" name="Rectangle 4">
              <a:extLst>
                <a:ext uri="{FF2B5EF4-FFF2-40B4-BE49-F238E27FC236}">
                  <a16:creationId xmlns:a16="http://schemas.microsoft.com/office/drawing/2014/main" id="{71AE25E1-6451-CC41-D167-9281F5C4E16A}"/>
                </a:ext>
              </a:extLst>
            </p:cNvPr>
            <p:cNvSpPr/>
            <p:nvPr/>
          </p:nvSpPr>
          <p:spPr>
            <a:xfrm>
              <a:off x="3608137" y="3542645"/>
              <a:ext cx="3497991" cy="2616101"/>
            </a:xfrm>
            <a:prstGeom prst="rect">
              <a:avLst/>
            </a:prstGeom>
          </p:spPr>
          <p:txBody>
            <a:bodyPr wrap="square">
              <a:spAutoFit/>
            </a:bodyPr>
            <a:lstStyle/>
            <a:p>
              <a:pPr>
                <a:spcBef>
                  <a:spcPts val="200"/>
                </a:spcBef>
                <a:spcAft>
                  <a:spcPts val="200"/>
                </a:spcAft>
              </a:pPr>
              <a:r>
                <a:rPr lang="fr-FR" sz="1200" b="1" dirty="0">
                  <a:solidFill>
                    <a:srgbClr val="00B0F1"/>
                  </a:solidFill>
                </a:rPr>
                <a:t>Éléments d’écosystèmes clés :</a:t>
              </a:r>
            </a:p>
            <a:p>
              <a:pPr>
                <a:spcBef>
                  <a:spcPts val="200"/>
                </a:spcBef>
                <a:spcAft>
                  <a:spcPts val="200"/>
                </a:spcAft>
              </a:pPr>
              <a:r>
                <a:rPr lang="fr-FR" sz="1200" dirty="0">
                  <a:solidFill>
                    <a:schemeClr val="tx1">
                      <a:lumMod val="75000"/>
                      <a:lumOff val="25000"/>
                    </a:schemeClr>
                  </a:solidFill>
                </a:rPr>
                <a:t>Silicon Valley est devenu un centre global pour l’innovation technologique</a:t>
              </a: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Histoires : son écosystème est fondé sur les </a:t>
              </a:r>
              <a:r>
                <a:rPr lang="fr-FR" sz="1200" dirty="0">
                  <a:solidFill>
                    <a:schemeClr val="bg1"/>
                  </a:solidFill>
                  <a:highlight>
                    <a:srgbClr val="92D3EE"/>
                  </a:highlight>
                </a:rPr>
                <a:t>success stories technologiques</a:t>
              </a:r>
              <a:endParaRPr lang="fr-FR" sz="1200" dirty="0">
                <a:solidFill>
                  <a:schemeClr val="tx1">
                    <a:lumMod val="75000"/>
                    <a:lumOff val="25000"/>
                  </a:schemeClr>
                </a:solidFill>
              </a:endParaRP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Investisseurs : concentration de financement et de </a:t>
              </a:r>
              <a:r>
                <a:rPr lang="fr-FR" sz="1200" dirty="0">
                  <a:solidFill>
                    <a:schemeClr val="bg1"/>
                  </a:solidFill>
                  <a:highlight>
                    <a:srgbClr val="92D3EE"/>
                  </a:highlight>
                </a:rPr>
                <a:t>Venture capitalists</a:t>
              </a:r>
              <a:endParaRPr lang="fr-FR" sz="1200" dirty="0">
                <a:solidFill>
                  <a:schemeClr val="tx1">
                    <a:lumMod val="75000"/>
                    <a:lumOff val="25000"/>
                  </a:schemeClr>
                </a:solidFill>
              </a:endParaRP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La région agit comme un </a:t>
              </a:r>
              <a:r>
                <a:rPr lang="fr-FR" sz="1200" dirty="0">
                  <a:solidFill>
                    <a:schemeClr val="bg1"/>
                  </a:solidFill>
                  <a:highlight>
                    <a:srgbClr val="92D3EE"/>
                  </a:highlight>
                </a:rPr>
                <a:t>incubateur</a:t>
              </a:r>
              <a:r>
                <a:rPr lang="fr-FR" sz="1200" dirty="0">
                  <a:solidFill>
                    <a:schemeClr val="tx1">
                      <a:lumMod val="75000"/>
                      <a:lumOff val="25000"/>
                    </a:schemeClr>
                  </a:solidFill>
                </a:rPr>
                <a:t> géant</a:t>
              </a: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Talents : Haut niveau </a:t>
              </a:r>
              <a:r>
                <a:rPr lang="fr-FR" sz="1200" dirty="0">
                  <a:solidFill>
                    <a:schemeClr val="bg1"/>
                  </a:solidFill>
                  <a:highlight>
                    <a:srgbClr val="92D3EE"/>
                  </a:highlight>
                </a:rPr>
                <a:t>d’ingénieurs, de développeurs,</a:t>
              </a:r>
              <a:r>
                <a:rPr lang="fr-FR" sz="1200" dirty="0">
                  <a:solidFill>
                    <a:schemeClr val="tx1">
                      <a:lumMod val="75000"/>
                      <a:lumOff val="25000"/>
                    </a:schemeClr>
                  </a:solidFill>
                </a:rPr>
                <a:t> et de talents éduqués</a:t>
              </a:r>
            </a:p>
            <a:p>
              <a:pPr marL="171450" indent="-171450">
                <a:spcBef>
                  <a:spcPts val="200"/>
                </a:spcBef>
                <a:spcAft>
                  <a:spcPts val="200"/>
                </a:spcAft>
                <a:buFont typeface="Arial" panose="020B0604020202020204" pitchFamily="34" charset="0"/>
                <a:buChar char="•"/>
              </a:pPr>
              <a:r>
                <a:rPr lang="fr-FR" sz="1200" dirty="0">
                  <a:solidFill>
                    <a:schemeClr val="tx1">
                      <a:lumMod val="75000"/>
                      <a:lumOff val="25000"/>
                    </a:schemeClr>
                  </a:solidFill>
                </a:rPr>
                <a:t>Haut niveau de concentration de laboratoires nationaux et d’</a:t>
              </a:r>
              <a:r>
                <a:rPr lang="fr-FR" sz="1200" dirty="0">
                  <a:solidFill>
                    <a:schemeClr val="bg1"/>
                  </a:solidFill>
                  <a:highlight>
                    <a:srgbClr val="92D3EE"/>
                  </a:highlight>
                </a:rPr>
                <a:t>Universités</a:t>
              </a:r>
              <a:endParaRPr lang="fr-FR" sz="1200" dirty="0">
                <a:solidFill>
                  <a:schemeClr val="tx1">
                    <a:lumMod val="75000"/>
                    <a:lumOff val="25000"/>
                  </a:schemeClr>
                </a:solidFill>
              </a:endParaRPr>
            </a:p>
          </p:txBody>
        </p:sp>
        <p:pic>
          <p:nvPicPr>
            <p:cNvPr id="11" name="Picture 10" descr="A city with a river running through it&#10;&#10;Description automatically generated with low confidence">
              <a:extLst>
                <a:ext uri="{FF2B5EF4-FFF2-40B4-BE49-F238E27FC236}">
                  <a16:creationId xmlns:a16="http://schemas.microsoft.com/office/drawing/2014/main" id="{1DF1395B-A292-D321-D28A-5465EB30A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3115" y="1623640"/>
              <a:ext cx="2635789" cy="1482631"/>
            </a:xfrm>
            <a:prstGeom prst="roundRect">
              <a:avLst>
                <a:gd name="adj" fmla="val 4238"/>
              </a:avLst>
            </a:prstGeom>
          </p:spPr>
        </p:pic>
        <p:sp>
          <p:nvSpPr>
            <p:cNvPr id="3" name="Rounded Rectangle 2">
              <a:extLst>
                <a:ext uri="{FF2B5EF4-FFF2-40B4-BE49-F238E27FC236}">
                  <a16:creationId xmlns:a16="http://schemas.microsoft.com/office/drawing/2014/main" id="{A2FFCF5E-DEA7-65A8-BB25-4E4274C08833}"/>
                </a:ext>
              </a:extLst>
            </p:cNvPr>
            <p:cNvSpPr/>
            <p:nvPr/>
          </p:nvSpPr>
          <p:spPr>
            <a:xfrm>
              <a:off x="3481396" y="3106270"/>
              <a:ext cx="45719" cy="3170458"/>
            </a:xfrm>
            <a:prstGeom prst="roundRect">
              <a:avLst/>
            </a:prstGeom>
            <a:solidFill>
              <a:srgbClr val="92D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0" name="Rounded Rectangle 19">
            <a:extLst>
              <a:ext uri="{FF2B5EF4-FFF2-40B4-BE49-F238E27FC236}">
                <a16:creationId xmlns:a16="http://schemas.microsoft.com/office/drawing/2014/main" id="{AD33345D-2221-8AA6-8B4C-4D9EE3348BAF}"/>
              </a:ext>
            </a:extLst>
          </p:cNvPr>
          <p:cNvSpPr/>
          <p:nvPr/>
        </p:nvSpPr>
        <p:spPr>
          <a:xfrm>
            <a:off x="7300361" y="3106269"/>
            <a:ext cx="45719" cy="3170458"/>
          </a:xfrm>
          <a:prstGeom prst="roundRect">
            <a:avLst/>
          </a:prstGeom>
          <a:solidFill>
            <a:srgbClr val="92D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826DDC22-3D15-2C75-9A0B-6F0E6F073028}"/>
              </a:ext>
            </a:extLst>
          </p:cNvPr>
          <p:cNvSpPr/>
          <p:nvPr/>
        </p:nvSpPr>
        <p:spPr>
          <a:xfrm>
            <a:off x="1" y="0"/>
            <a:ext cx="365168" cy="6858000"/>
          </a:xfrm>
          <a:prstGeom prst="rect">
            <a:avLst/>
          </a:prstGeom>
          <a:gradFill flip="none" rotWithShape="1">
            <a:gsLst>
              <a:gs pos="100000">
                <a:srgbClr val="00B0F0"/>
              </a:gs>
              <a:gs pos="0">
                <a:srgbClr val="71DAE2"/>
              </a:gs>
            </a:gsLst>
            <a:lin ang="10800000" scaled="1"/>
            <a:tileRect/>
          </a:gradFill>
        </p:spPr>
        <p:txBody>
          <a:bodyPr wrap="square" rtlCol="0">
            <a:noAutofit/>
          </a:bodyPr>
          <a:lstStyle/>
          <a:p>
            <a:endParaRPr lang="fr-FR" sz="1200" dirty="0">
              <a:solidFill>
                <a:schemeClr val="bg1"/>
              </a:solidFill>
            </a:endParaRPr>
          </a:p>
        </p:txBody>
      </p:sp>
    </p:spTree>
    <p:extLst>
      <p:ext uri="{BB962C8B-B14F-4D97-AF65-F5344CB8AC3E}">
        <p14:creationId xmlns:p14="http://schemas.microsoft.com/office/powerpoint/2010/main" val="125277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BF4A-5198-3245-86E0-C31DD2841C4F}"/>
              </a:ext>
            </a:extLst>
          </p:cNvPr>
          <p:cNvSpPr>
            <a:spLocks noGrp="1"/>
          </p:cNvSpPr>
          <p:nvPr>
            <p:ph type="title"/>
          </p:nvPr>
        </p:nvSpPr>
        <p:spPr/>
        <p:txBody>
          <a:bodyPr/>
          <a:lstStyle/>
          <a:p>
            <a:r>
              <a:rPr lang="fr-FR" dirty="0"/>
              <a:t>Décennie digitale de l’Europe </a:t>
            </a:r>
          </a:p>
        </p:txBody>
      </p:sp>
      <p:sp>
        <p:nvSpPr>
          <p:cNvPr id="3" name="Rectangle 2">
            <a:extLst>
              <a:ext uri="{FF2B5EF4-FFF2-40B4-BE49-F238E27FC236}">
                <a16:creationId xmlns:a16="http://schemas.microsoft.com/office/drawing/2014/main" id="{5FD31AE6-A395-684C-A6B8-AE15BDBBAB26}"/>
              </a:ext>
            </a:extLst>
          </p:cNvPr>
          <p:cNvSpPr/>
          <p:nvPr/>
        </p:nvSpPr>
        <p:spPr>
          <a:xfrm>
            <a:off x="707587" y="1528591"/>
            <a:ext cx="3248555" cy="4001095"/>
          </a:xfrm>
          <a:prstGeom prst="rect">
            <a:avLst/>
          </a:prstGeom>
        </p:spPr>
        <p:txBody>
          <a:bodyPr wrap="square">
            <a:spAutoFit/>
          </a:bodyPr>
          <a:lstStyle/>
          <a:p>
            <a:r>
              <a:rPr lang="fr-FR" sz="1400" b="1" dirty="0">
                <a:solidFill>
                  <a:srgbClr val="45BAE0"/>
                </a:solidFill>
              </a:rPr>
              <a:t>En rappel à la Mission 2.2 relative à la transformation digitale du Luxembourg, il est intéressant de prendre en considération les objectifs digitaux détaillés par la Commission Européenne (2020) à atteindre d’ici 2030.</a:t>
            </a:r>
            <a:endParaRPr lang="fr-FR" sz="1400" dirty="0">
              <a:solidFill>
                <a:srgbClr val="45BAE0"/>
              </a:solidFill>
              <a:ea typeface="MS Mincho" panose="02020609040205080304" pitchFamily="49" charset="-128"/>
              <a:cs typeface="Times New Roman" panose="02020603050405020304" pitchFamily="18" charset="0"/>
            </a:endParaRPr>
          </a:p>
          <a:p>
            <a:endParaRPr lang="fr-FR" sz="1200" dirty="0">
              <a:solidFill>
                <a:schemeClr val="tx1">
                  <a:lumMod val="75000"/>
                  <a:lumOff val="25000"/>
                </a:schemeClr>
              </a:solidFill>
              <a:ea typeface="MS Mincho" panose="02020609040205080304" pitchFamily="49" charset="-128"/>
              <a:cs typeface="Times New Roman" panose="02020603050405020304" pitchFamily="18" charset="0"/>
            </a:endParaRPr>
          </a:p>
          <a:p>
            <a:r>
              <a:rPr lang="fr-FR" sz="1200" dirty="0">
                <a:solidFill>
                  <a:schemeClr val="tx1">
                    <a:lumMod val="75000"/>
                    <a:lumOff val="25000"/>
                  </a:schemeClr>
                </a:solidFill>
                <a:ea typeface="MS Mincho" panose="02020609040205080304" pitchFamily="49" charset="-128"/>
                <a:cs typeface="Times New Roman" panose="02020603050405020304" pitchFamily="18" charset="0"/>
              </a:rPr>
              <a:t>« </a:t>
            </a:r>
            <a:r>
              <a:rPr lang="fr-FR" sz="1200" b="1" dirty="0">
                <a:solidFill>
                  <a:schemeClr val="tx1">
                    <a:lumMod val="75000"/>
                    <a:lumOff val="25000"/>
                  </a:schemeClr>
                </a:solidFill>
                <a:ea typeface="MS Mincho" panose="02020609040205080304" pitchFamily="49" charset="-128"/>
                <a:cs typeface="Times New Roman" panose="02020603050405020304" pitchFamily="18" charset="0"/>
              </a:rPr>
              <a:t>L’Europe</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veut donner </a:t>
            </a:r>
            <a:r>
              <a:rPr lang="fr-FR" sz="1200" b="1" dirty="0">
                <a:solidFill>
                  <a:schemeClr val="tx1">
                    <a:lumMod val="75000"/>
                    <a:lumOff val="25000"/>
                  </a:schemeClr>
                </a:solidFill>
                <a:ea typeface="MS Mincho" panose="02020609040205080304" pitchFamily="49" charset="-128"/>
                <a:cs typeface="Times New Roman" panose="02020603050405020304" pitchFamily="18" charset="0"/>
              </a:rPr>
              <a:t>aux entreprises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et aux citoyens les moyens d’agir dans un </a:t>
            </a:r>
            <a:r>
              <a:rPr lang="fr-FR" sz="1200" b="1" dirty="0">
                <a:solidFill>
                  <a:schemeClr val="tx1">
                    <a:lumMod val="75000"/>
                    <a:lumOff val="25000"/>
                  </a:schemeClr>
                </a:solidFill>
                <a:ea typeface="MS Mincho" panose="02020609040205080304" pitchFamily="49" charset="-128"/>
                <a:cs typeface="Times New Roman" panose="02020603050405020304" pitchFamily="18" charset="0"/>
              </a:rPr>
              <a:t>avenir digital durable</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centré sur l’humain et plus prospère. »</a:t>
            </a:r>
          </a:p>
          <a:p>
            <a:endParaRPr lang="fr-FR" sz="1200" dirty="0">
              <a:solidFill>
                <a:schemeClr val="tx1">
                  <a:lumMod val="75000"/>
                  <a:lumOff val="25000"/>
                </a:schemeClr>
              </a:solidFill>
              <a:ea typeface="MS Mincho" panose="02020609040205080304" pitchFamily="49" charset="-128"/>
              <a:cs typeface="Times New Roman" panose="02020603050405020304" pitchFamily="18" charset="0"/>
            </a:endParaRPr>
          </a:p>
          <a:p>
            <a:r>
              <a:rPr lang="fr-FR" sz="1200" dirty="0">
                <a:solidFill>
                  <a:schemeClr val="tx1">
                    <a:lumMod val="75000"/>
                    <a:lumOff val="25000"/>
                  </a:schemeClr>
                </a:solidFill>
                <a:ea typeface="MS Mincho" panose="02020609040205080304" pitchFamily="49" charset="-128"/>
                <a:cs typeface="Times New Roman" panose="02020603050405020304" pitchFamily="18" charset="0"/>
              </a:rPr>
              <a:t>Dans cette vision intitulée « Décennie numérique de l’Europe : objectifs numériques pour 2030 », la commission détaille différentes pistes pour la transformation digitale de l’Europe d’ici 2030. </a:t>
            </a:r>
          </a:p>
          <a:p>
            <a:endParaRPr lang="fr-FR" sz="1200" dirty="0">
              <a:solidFill>
                <a:schemeClr val="tx1">
                  <a:lumMod val="75000"/>
                  <a:lumOff val="25000"/>
                </a:schemeClr>
              </a:solidFill>
              <a:ea typeface="MS Mincho" panose="02020609040205080304" pitchFamily="49" charset="-128"/>
              <a:cs typeface="Times New Roman" panose="02020603050405020304" pitchFamily="18" charset="0"/>
            </a:endParaRPr>
          </a:p>
        </p:txBody>
      </p:sp>
      <p:pic>
        <p:nvPicPr>
          <p:cNvPr id="8" name="Picture 7">
            <a:extLst>
              <a:ext uri="{FF2B5EF4-FFF2-40B4-BE49-F238E27FC236}">
                <a16:creationId xmlns:a16="http://schemas.microsoft.com/office/drawing/2014/main" id="{A7943B26-0E39-2D4A-B885-79D5814EDB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2077" y="1425712"/>
            <a:ext cx="4117236" cy="2832726"/>
          </a:xfrm>
          <a:prstGeom prst="rect">
            <a:avLst/>
          </a:prstGeom>
        </p:spPr>
      </p:pic>
      <p:pic>
        <p:nvPicPr>
          <p:cNvPr id="10" name="Picture 9">
            <a:extLst>
              <a:ext uri="{FF2B5EF4-FFF2-40B4-BE49-F238E27FC236}">
                <a16:creationId xmlns:a16="http://schemas.microsoft.com/office/drawing/2014/main" id="{ABA4F22E-A715-2040-B1FB-0727E3D51A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594" y="4051180"/>
            <a:ext cx="3868194" cy="1695153"/>
          </a:xfrm>
          <a:prstGeom prst="rect">
            <a:avLst/>
          </a:prstGeom>
        </p:spPr>
      </p:pic>
      <p:pic>
        <p:nvPicPr>
          <p:cNvPr id="11" name="Picture 10">
            <a:extLst>
              <a:ext uri="{FF2B5EF4-FFF2-40B4-BE49-F238E27FC236}">
                <a16:creationId xmlns:a16="http://schemas.microsoft.com/office/drawing/2014/main" id="{3E52469B-C753-0840-9C3E-623EED1AF0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7788" y="1540948"/>
            <a:ext cx="3653112" cy="2387267"/>
          </a:xfrm>
          <a:prstGeom prst="rect">
            <a:avLst/>
          </a:prstGeom>
        </p:spPr>
      </p:pic>
      <p:pic>
        <p:nvPicPr>
          <p:cNvPr id="12" name="Picture 11">
            <a:extLst>
              <a:ext uri="{FF2B5EF4-FFF2-40B4-BE49-F238E27FC236}">
                <a16:creationId xmlns:a16="http://schemas.microsoft.com/office/drawing/2014/main" id="{A0984FE0-FC72-9344-B2D7-D00DDADA2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7788" y="4051180"/>
            <a:ext cx="3868194" cy="1817272"/>
          </a:xfrm>
          <a:prstGeom prst="rect">
            <a:avLst/>
          </a:prstGeom>
        </p:spPr>
      </p:pic>
      <p:sp>
        <p:nvSpPr>
          <p:cNvPr id="9" name="Rectangle 8">
            <a:extLst>
              <a:ext uri="{FF2B5EF4-FFF2-40B4-BE49-F238E27FC236}">
                <a16:creationId xmlns:a16="http://schemas.microsoft.com/office/drawing/2014/main" id="{CF78B3C6-2407-FA4A-A504-23DF4F51040B}"/>
              </a:ext>
            </a:extLst>
          </p:cNvPr>
          <p:cNvSpPr/>
          <p:nvPr/>
        </p:nvSpPr>
        <p:spPr>
          <a:xfrm>
            <a:off x="4906167" y="5798556"/>
            <a:ext cx="5946663" cy="215444"/>
          </a:xfrm>
          <a:prstGeom prst="rect">
            <a:avLst/>
          </a:prstGeom>
        </p:spPr>
        <p:txBody>
          <a:bodyPr wrap="square">
            <a:spAutoFit/>
          </a:bodyPr>
          <a:lstStyle/>
          <a:p>
            <a:r>
              <a:rPr lang="fr-FR" sz="800" dirty="0">
                <a:solidFill>
                  <a:schemeClr val="tx1">
                    <a:lumMod val="75000"/>
                    <a:lumOff val="25000"/>
                  </a:schemeClr>
                </a:solidFill>
              </a:rPr>
              <a:t>Commission Européenne (2020)</a:t>
            </a:r>
          </a:p>
        </p:txBody>
      </p:sp>
      <p:sp>
        <p:nvSpPr>
          <p:cNvPr id="13" name="Rectangle 12">
            <a:extLst>
              <a:ext uri="{FF2B5EF4-FFF2-40B4-BE49-F238E27FC236}">
                <a16:creationId xmlns:a16="http://schemas.microsoft.com/office/drawing/2014/main" id="{18B99190-A291-028C-2C1C-C76655C50DC0}"/>
              </a:ext>
            </a:extLst>
          </p:cNvPr>
          <p:cNvSpPr/>
          <p:nvPr/>
        </p:nvSpPr>
        <p:spPr>
          <a:xfrm>
            <a:off x="1" y="0"/>
            <a:ext cx="365168" cy="6858000"/>
          </a:xfrm>
          <a:prstGeom prst="rect">
            <a:avLst/>
          </a:prstGeom>
          <a:gradFill flip="none" rotWithShape="1">
            <a:gsLst>
              <a:gs pos="100000">
                <a:srgbClr val="00B0F0"/>
              </a:gs>
              <a:gs pos="0">
                <a:srgbClr val="71DAE2"/>
              </a:gs>
            </a:gsLst>
            <a:lin ang="10800000" scaled="1"/>
            <a:tileRect/>
          </a:gradFill>
        </p:spPr>
        <p:txBody>
          <a:bodyPr wrap="square" rtlCol="0">
            <a:noAutofit/>
          </a:bodyPr>
          <a:lstStyle/>
          <a:p>
            <a:endParaRPr lang="fr-FR" sz="1200" dirty="0">
              <a:solidFill>
                <a:schemeClr val="bg1"/>
              </a:solidFill>
            </a:endParaRPr>
          </a:p>
        </p:txBody>
      </p:sp>
    </p:spTree>
    <p:extLst>
      <p:ext uri="{BB962C8B-B14F-4D97-AF65-F5344CB8AC3E}">
        <p14:creationId xmlns:p14="http://schemas.microsoft.com/office/powerpoint/2010/main" val="330791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EC57-E38B-B440-932F-EECC0B5B8027}"/>
              </a:ext>
            </a:extLst>
          </p:cNvPr>
          <p:cNvSpPr>
            <a:spLocks noGrp="1"/>
          </p:cNvSpPr>
          <p:nvPr>
            <p:ph type="title"/>
          </p:nvPr>
        </p:nvSpPr>
        <p:spPr>
          <a:xfrm>
            <a:off x="4976697" y="418685"/>
            <a:ext cx="10515600" cy="433017"/>
          </a:xfrm>
        </p:spPr>
        <p:txBody>
          <a:bodyPr/>
          <a:lstStyle/>
          <a:p>
            <a:r>
              <a:rPr lang="fr-FR" dirty="0"/>
              <a:t>Observations générales</a:t>
            </a:r>
          </a:p>
        </p:txBody>
      </p:sp>
      <p:sp>
        <p:nvSpPr>
          <p:cNvPr id="4" name="TextBox 3">
            <a:extLst>
              <a:ext uri="{FF2B5EF4-FFF2-40B4-BE49-F238E27FC236}">
                <a16:creationId xmlns:a16="http://schemas.microsoft.com/office/drawing/2014/main" id="{B64AA0F8-1707-2213-3282-AE175D2E9559}"/>
              </a:ext>
            </a:extLst>
          </p:cNvPr>
          <p:cNvSpPr txBox="1"/>
          <p:nvPr/>
        </p:nvSpPr>
        <p:spPr>
          <a:xfrm>
            <a:off x="4976697" y="1379234"/>
            <a:ext cx="5411384" cy="4185761"/>
          </a:xfrm>
          <a:prstGeom prst="rect">
            <a:avLst/>
          </a:prstGeom>
          <a:noFill/>
        </p:spPr>
        <p:txBody>
          <a:bodyPr wrap="square" rtlCol="0">
            <a:spAutoFit/>
          </a:bodyPr>
          <a:lstStyle/>
          <a:p>
            <a:r>
              <a:rPr lang="fr-FR" sz="1400" b="1" dirty="0">
                <a:solidFill>
                  <a:srgbClr val="45BAE0"/>
                </a:solidFill>
              </a:rPr>
              <a:t>Ce dossier recherche est un premier travail de décomposition des éléments qui définissent et lient l’écosystème d’entrepreneuriat et l’écosystème digital d’un pays. Un bon nombre des sujets présentés dans ce dossier méritent cependant une attention et une analyse détaillée sur leur développement ainsi que leur impact national.</a:t>
            </a:r>
          </a:p>
          <a:p>
            <a:endParaRPr lang="fr-FR" sz="1400" b="1" dirty="0">
              <a:solidFill>
                <a:srgbClr val="45BAE0"/>
              </a:solidFill>
            </a:endParaRPr>
          </a:p>
          <a:p>
            <a:r>
              <a:rPr lang="fr-FR" sz="1200" dirty="0">
                <a:solidFill>
                  <a:schemeClr val="tx1">
                    <a:lumMod val="75000"/>
                    <a:lumOff val="25000"/>
                  </a:schemeClr>
                </a:solidFill>
                <a:ea typeface="MS Mincho" panose="02020609040205080304" pitchFamily="49" charset="-128"/>
                <a:cs typeface="Times New Roman" panose="02020603050405020304" pitchFamily="18" charset="0"/>
              </a:rPr>
              <a:t>Les premières observations suite à la recherche menée lors de ce dossier sont : </a:t>
            </a:r>
          </a:p>
          <a:p>
            <a:pPr marL="285750" indent="-2857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Les deux écosystèmes sont de plus en plus entremêlés </a:t>
            </a:r>
          </a:p>
          <a:p>
            <a:pPr marL="285750" indent="-2857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Les indices utilisés dans les classements internationaux en termes de digital évoluent rapidement</a:t>
            </a:r>
          </a:p>
          <a:p>
            <a:pPr marL="285750" indent="-2857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Le Luxembourg propose une présentation claire de son écosystème en termes d’entrepreneuriat en ligne</a:t>
            </a:r>
          </a:p>
          <a:p>
            <a:pPr marL="285750" indent="-2857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Le Luxembourg manque d’une une présentation claire de son écosystème digital en ligne</a:t>
            </a:r>
          </a:p>
          <a:p>
            <a:pPr marL="285750" indent="-2857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Il y a un manque général de venture capital / investisseurs à risque au niveau européen, ainsi qu’au niveau du Luxembourg</a:t>
            </a:r>
          </a:p>
          <a:p>
            <a:pPr marL="285750" indent="-2857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Il y a un manque général de plateformes digitales créées au niveau européen ainsi qu’au niveau du Luxembourg</a:t>
            </a:r>
          </a:p>
          <a:p>
            <a:pPr marL="285750" indent="-285750">
              <a:buFont typeface="Arial" panose="020B0604020202020204" pitchFamily="34" charset="0"/>
              <a:buChar char="•"/>
            </a:pPr>
            <a:endParaRPr lang="fr-FR" sz="1200" dirty="0">
              <a:solidFill>
                <a:schemeClr val="tx1">
                  <a:lumMod val="75000"/>
                  <a:lumOff val="25000"/>
                </a:schemeClr>
              </a:solidFill>
              <a:ea typeface="MS Mincho" panose="02020609040205080304" pitchFamily="49" charset="-128"/>
              <a:cs typeface="Times New Roman" panose="02020603050405020304" pitchFamily="18" charset="0"/>
            </a:endParaRPr>
          </a:p>
        </p:txBody>
      </p:sp>
      <p:pic>
        <p:nvPicPr>
          <p:cNvPr id="6" name="Picture 5" descr="A picture containing mountain, outdoor, sky, nature&#10;&#10;Description automatically generated">
            <a:extLst>
              <a:ext uri="{FF2B5EF4-FFF2-40B4-BE49-F238E27FC236}">
                <a16:creationId xmlns:a16="http://schemas.microsoft.com/office/drawing/2014/main" id="{60A45504-365F-E449-89DF-EA336607AD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331"/>
            <a:ext cx="4571999" cy="6885992"/>
          </a:xfrm>
          <a:prstGeom prst="rect">
            <a:avLst/>
          </a:prstGeom>
        </p:spPr>
      </p:pic>
      <p:sp>
        <p:nvSpPr>
          <p:cNvPr id="7" name="Rectangle 6">
            <a:extLst>
              <a:ext uri="{FF2B5EF4-FFF2-40B4-BE49-F238E27FC236}">
                <a16:creationId xmlns:a16="http://schemas.microsoft.com/office/drawing/2014/main" id="{CC829BC4-4F4C-7B7D-3016-0401C658CE3C}"/>
              </a:ext>
            </a:extLst>
          </p:cNvPr>
          <p:cNvSpPr/>
          <p:nvPr/>
        </p:nvSpPr>
        <p:spPr>
          <a:xfrm>
            <a:off x="-1" y="0"/>
            <a:ext cx="4571999" cy="6858000"/>
          </a:xfrm>
          <a:prstGeom prst="rect">
            <a:avLst/>
          </a:prstGeom>
          <a:gradFill>
            <a:gsLst>
              <a:gs pos="0">
                <a:srgbClr val="00B0F0">
                  <a:alpha val="69000"/>
                </a:srgbClr>
              </a:gs>
              <a:gs pos="100000">
                <a:srgbClr val="71DAE2">
                  <a:alpha val="82413"/>
                </a:srgbClr>
              </a:gs>
              <a:gs pos="33000">
                <a:srgbClr val="37C4F1">
                  <a:alpha val="6206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c 8" descr="Eye with solid fill">
            <a:extLst>
              <a:ext uri="{FF2B5EF4-FFF2-40B4-BE49-F238E27FC236}">
                <a16:creationId xmlns:a16="http://schemas.microsoft.com/office/drawing/2014/main" id="{CC714A96-2B69-77BB-F914-9A8BBD5329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2747" y="527180"/>
            <a:ext cx="914400" cy="914400"/>
          </a:xfrm>
          <a:prstGeom prst="rect">
            <a:avLst/>
          </a:prstGeom>
        </p:spPr>
      </p:pic>
    </p:spTree>
    <p:extLst>
      <p:ext uri="{BB962C8B-B14F-4D97-AF65-F5344CB8AC3E}">
        <p14:creationId xmlns:p14="http://schemas.microsoft.com/office/powerpoint/2010/main" val="136385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EC57-E38B-B440-932F-EECC0B5B8027}"/>
              </a:ext>
            </a:extLst>
          </p:cNvPr>
          <p:cNvSpPr>
            <a:spLocks noGrp="1"/>
          </p:cNvSpPr>
          <p:nvPr>
            <p:ph type="title"/>
          </p:nvPr>
        </p:nvSpPr>
        <p:spPr>
          <a:xfrm>
            <a:off x="4869035" y="474671"/>
            <a:ext cx="10515600" cy="433017"/>
          </a:xfrm>
        </p:spPr>
        <p:txBody>
          <a:bodyPr/>
          <a:lstStyle/>
          <a:p>
            <a:r>
              <a:rPr lang="fr-FR" dirty="0"/>
              <a:t>Recommandations</a:t>
            </a:r>
          </a:p>
        </p:txBody>
      </p:sp>
      <p:sp>
        <p:nvSpPr>
          <p:cNvPr id="3" name="TextBox 2">
            <a:extLst>
              <a:ext uri="{FF2B5EF4-FFF2-40B4-BE49-F238E27FC236}">
                <a16:creationId xmlns:a16="http://schemas.microsoft.com/office/drawing/2014/main" id="{98B18CD9-356D-8A6F-0778-1A52B179FEC6}"/>
              </a:ext>
            </a:extLst>
          </p:cNvPr>
          <p:cNvSpPr txBox="1"/>
          <p:nvPr/>
        </p:nvSpPr>
        <p:spPr>
          <a:xfrm>
            <a:off x="4976328" y="1513230"/>
            <a:ext cx="6006428" cy="4431983"/>
          </a:xfrm>
          <a:prstGeom prst="rect">
            <a:avLst/>
          </a:prstGeom>
          <a:noFill/>
        </p:spPr>
        <p:txBody>
          <a:bodyPr wrap="square" rtlCol="0">
            <a:spAutoFit/>
          </a:bodyPr>
          <a:lstStyle/>
          <a:p>
            <a:pPr marL="171450" indent="-1714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Outils : Affiner et </a:t>
            </a:r>
            <a:r>
              <a:rPr lang="fr-FR" sz="1200" b="1" dirty="0">
                <a:solidFill>
                  <a:srgbClr val="45BAE0"/>
                </a:solidFill>
              </a:rPr>
              <a:t>maintenir la cartographie de l’écosystème d’entrepreneuriat digital et la rendre facilement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disponible à plus large échelle (par exemple au travers d’un outil interactif en ligne)</a:t>
            </a:r>
          </a:p>
          <a:p>
            <a:pPr marL="171450" indent="-171450">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Outils : Mise en place d’un « </a:t>
            </a:r>
            <a:r>
              <a:rPr lang="fr-FR" sz="1200" b="1" dirty="0">
                <a:solidFill>
                  <a:srgbClr val="45BAE0"/>
                </a:solidFill>
              </a:rPr>
              <a:t>Technology Radar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et d’un « </a:t>
            </a:r>
            <a:r>
              <a:rPr lang="fr-FR" sz="1200" b="1" dirty="0">
                <a:solidFill>
                  <a:srgbClr val="45BAE0"/>
                </a:solidFill>
              </a:rPr>
              <a:t>Portfolio d’outils digitaux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facilement visibles et accessibles aux PMEs (par exemple au travers d’un outil interactif en ligne)</a:t>
            </a:r>
          </a:p>
          <a:p>
            <a:pPr marL="171450" indent="-171450">
              <a:spcAft>
                <a:spcPts val="600"/>
              </a:spcAft>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Projet futur avec la </a:t>
            </a:r>
            <a:r>
              <a:rPr lang="fr-FR" sz="1200" dirty="0" err="1">
                <a:solidFill>
                  <a:schemeClr val="tx1">
                    <a:lumMod val="75000"/>
                    <a:lumOff val="25000"/>
                  </a:schemeClr>
                </a:solidFill>
                <a:ea typeface="MS Mincho" panose="02020609040205080304" pitchFamily="49" charset="-128"/>
                <a:cs typeface="Times New Roman" panose="02020603050405020304" pitchFamily="18" charset="0"/>
              </a:rPr>
              <a:t>HoE</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 </a:t>
            </a:r>
            <a:r>
              <a:rPr lang="fr-FR" sz="1200" dirty="0" err="1">
                <a:solidFill>
                  <a:schemeClr val="tx1">
                    <a:lumMod val="75000"/>
                    <a:lumOff val="25000"/>
                  </a:schemeClr>
                </a:solidFill>
                <a:ea typeface="MS Mincho" panose="02020609040205080304" pitchFamily="49" charset="-128"/>
                <a:cs typeface="Times New Roman" panose="02020603050405020304" pitchFamily="18" charset="0"/>
              </a:rPr>
              <a:t>HoT</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sur le sujet de l’assistance aux PMEs dans le développement d’une stratégie de </a:t>
            </a:r>
            <a:r>
              <a:rPr lang="fr-FR" sz="1200" b="1" dirty="0">
                <a:solidFill>
                  <a:srgbClr val="45BAE0"/>
                </a:solidFill>
              </a:rPr>
              <a:t>transformation digitale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holistique – </a:t>
            </a:r>
            <a:r>
              <a:rPr lang="fr-FR" sz="1200" b="1" dirty="0">
                <a:solidFill>
                  <a:srgbClr val="45BAE0"/>
                </a:solidFill>
              </a:rPr>
              <a:t>Evaluation de l’offre</a:t>
            </a:r>
          </a:p>
          <a:p>
            <a:pPr marL="171450" indent="-171450">
              <a:spcAft>
                <a:spcPts val="600"/>
              </a:spcAft>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Développement d’une </a:t>
            </a:r>
            <a:r>
              <a:rPr lang="fr-FR" sz="1200" b="1" dirty="0">
                <a:solidFill>
                  <a:srgbClr val="45BAE0"/>
                </a:solidFill>
              </a:rPr>
              <a:t>communication plus agressive vis-à-vis des supports disponibles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auprès de l’écosystème local</a:t>
            </a:r>
          </a:p>
          <a:p>
            <a:pPr marL="171450" indent="-171450">
              <a:spcAft>
                <a:spcPts val="600"/>
              </a:spcAft>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Suivre </a:t>
            </a:r>
            <a:r>
              <a:rPr lang="fr-FR" sz="1200" b="1" dirty="0">
                <a:solidFill>
                  <a:srgbClr val="45BAE0"/>
                </a:solidFill>
              </a:rPr>
              <a:t>l’évolution</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 </a:t>
            </a:r>
            <a:r>
              <a:rPr lang="fr-FR" sz="1200" b="1" dirty="0">
                <a:solidFill>
                  <a:srgbClr val="45BAE0"/>
                </a:solidFill>
              </a:rPr>
              <a:t>des liens entre les écosystèmes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et thèmes présentés dans les classements</a:t>
            </a:r>
          </a:p>
          <a:p>
            <a:pPr marL="171450" indent="-171450">
              <a:spcAft>
                <a:spcPts val="600"/>
              </a:spcAft>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Aligner les </a:t>
            </a:r>
            <a:r>
              <a:rPr lang="fr-FR" sz="1200" b="1" dirty="0">
                <a:solidFill>
                  <a:srgbClr val="45BAE0"/>
                </a:solidFill>
              </a:rPr>
              <a:t>objectifs de digitalisation des entrepreneurs avec la stratégie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Décennie digitale de </a:t>
            </a:r>
            <a:r>
              <a:rPr lang="fr-FR" sz="1200" b="1" dirty="0">
                <a:solidFill>
                  <a:srgbClr val="45BAE0"/>
                </a:solidFill>
              </a:rPr>
              <a:t>l’Europe</a:t>
            </a:r>
            <a:endParaRPr lang="fr-FR" sz="1200" dirty="0">
              <a:solidFill>
                <a:schemeClr val="tx1">
                  <a:lumMod val="75000"/>
                  <a:lumOff val="25000"/>
                </a:schemeClr>
              </a:solidFill>
              <a:ea typeface="MS Mincho" panose="02020609040205080304" pitchFamily="49" charset="-128"/>
              <a:cs typeface="Times New Roman" panose="02020603050405020304" pitchFamily="18" charset="0"/>
            </a:endParaRPr>
          </a:p>
          <a:p>
            <a:pPr marL="171450" indent="-171450">
              <a:spcAft>
                <a:spcPts val="600"/>
              </a:spcAft>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Proposer une </a:t>
            </a:r>
            <a:r>
              <a:rPr lang="fr-FR" sz="1200" b="1" dirty="0">
                <a:solidFill>
                  <a:srgbClr val="45BAE0"/>
                </a:solidFill>
              </a:rPr>
              <a:t>recherche académique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plus poussée sur les </a:t>
            </a:r>
            <a:r>
              <a:rPr lang="fr-FR" sz="1200" b="1" dirty="0">
                <a:solidFill>
                  <a:srgbClr val="45BAE0"/>
                </a:solidFill>
              </a:rPr>
              <a:t>liens entre les </a:t>
            </a:r>
            <a:r>
              <a:rPr lang="fr-FR" sz="1200" dirty="0">
                <a:solidFill>
                  <a:schemeClr val="tx1">
                    <a:lumMod val="75000"/>
                    <a:lumOff val="25000"/>
                  </a:schemeClr>
                </a:solidFill>
                <a:ea typeface="MS Mincho" panose="02020609040205080304" pitchFamily="49" charset="-128"/>
                <a:cs typeface="Times New Roman" panose="02020603050405020304" pitchFamily="18" charset="0"/>
              </a:rPr>
              <a:t>écosystèmes </a:t>
            </a:r>
          </a:p>
          <a:p>
            <a:pPr marL="171450" indent="-171450">
              <a:spcAft>
                <a:spcPts val="600"/>
              </a:spcAft>
              <a:buFont typeface="Arial" panose="020B0604020202020204" pitchFamily="34" charset="0"/>
              <a:buChar char="•"/>
            </a:pPr>
            <a:r>
              <a:rPr lang="fr-FR" sz="1200" dirty="0">
                <a:solidFill>
                  <a:schemeClr val="tx1">
                    <a:lumMod val="75000"/>
                    <a:lumOff val="25000"/>
                  </a:schemeClr>
                </a:solidFill>
                <a:ea typeface="MS Mincho" panose="02020609040205080304" pitchFamily="49" charset="-128"/>
                <a:cs typeface="Times New Roman" panose="02020603050405020304" pitchFamily="18" charset="0"/>
              </a:rPr>
              <a:t>Organiser un nouveau </a:t>
            </a:r>
            <a:r>
              <a:rPr lang="fr-FR" sz="1200" b="1" dirty="0">
                <a:solidFill>
                  <a:srgbClr val="45BAE0"/>
                </a:solidFill>
              </a:rPr>
              <a:t>« Dossier Recherche » sur les plateformes digitales, et leurs impacts sur l’entrepreneuriat </a:t>
            </a:r>
          </a:p>
          <a:p>
            <a:pPr marL="285750" indent="-285750">
              <a:buFont typeface="Arial" panose="020B0604020202020204" pitchFamily="34" charset="0"/>
              <a:buChar char="•"/>
            </a:pPr>
            <a:endParaRPr lang="fr-FR" sz="1200" dirty="0">
              <a:solidFill>
                <a:schemeClr val="tx1">
                  <a:lumMod val="75000"/>
                  <a:lumOff val="25000"/>
                </a:schemeClr>
              </a:solidFill>
              <a:ea typeface="MS Mincho" panose="02020609040205080304" pitchFamily="49" charset="-128"/>
              <a:cs typeface="Times New Roman" panose="02020603050405020304" pitchFamily="18" charset="0"/>
            </a:endParaRPr>
          </a:p>
          <a:p>
            <a:r>
              <a:rPr lang="fr-FR" sz="1200" dirty="0">
                <a:solidFill>
                  <a:schemeClr val="tx1">
                    <a:lumMod val="75000"/>
                    <a:lumOff val="25000"/>
                  </a:schemeClr>
                </a:solidFill>
                <a:ea typeface="MS Mincho" panose="02020609040205080304" pitchFamily="49" charset="-128"/>
                <a:cs typeface="Times New Roman" panose="02020603050405020304" pitchFamily="18" charset="0"/>
              </a:rPr>
              <a:t> </a:t>
            </a:r>
          </a:p>
        </p:txBody>
      </p:sp>
      <p:pic>
        <p:nvPicPr>
          <p:cNvPr id="7" name="Picture 6" descr="A picture containing mountain, grass, sky, outdoor&#10;&#10;Description automatically generated">
            <a:extLst>
              <a:ext uri="{FF2B5EF4-FFF2-40B4-BE49-F238E27FC236}">
                <a16:creationId xmlns:a16="http://schemas.microsoft.com/office/drawing/2014/main" id="{6848A6B1-C272-6FB3-B1F4-9F943FE2FD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9" y="-9331"/>
            <a:ext cx="4563964" cy="6867332"/>
          </a:xfrm>
          <a:prstGeom prst="rect">
            <a:avLst/>
          </a:prstGeom>
        </p:spPr>
      </p:pic>
      <p:sp>
        <p:nvSpPr>
          <p:cNvPr id="8" name="Rectangle 7">
            <a:extLst>
              <a:ext uri="{FF2B5EF4-FFF2-40B4-BE49-F238E27FC236}">
                <a16:creationId xmlns:a16="http://schemas.microsoft.com/office/drawing/2014/main" id="{E6039AC5-C608-9385-656B-2B008F1A56CB}"/>
              </a:ext>
            </a:extLst>
          </p:cNvPr>
          <p:cNvSpPr/>
          <p:nvPr/>
        </p:nvSpPr>
        <p:spPr>
          <a:xfrm>
            <a:off x="-1556" y="0"/>
            <a:ext cx="4571999" cy="6858000"/>
          </a:xfrm>
          <a:prstGeom prst="rect">
            <a:avLst/>
          </a:prstGeom>
          <a:gradFill>
            <a:gsLst>
              <a:gs pos="0">
                <a:srgbClr val="00B0F0">
                  <a:alpha val="69000"/>
                </a:srgbClr>
              </a:gs>
              <a:gs pos="100000">
                <a:srgbClr val="71DAE2">
                  <a:alpha val="82413"/>
                </a:srgbClr>
              </a:gs>
              <a:gs pos="33000">
                <a:srgbClr val="37C4F1">
                  <a:alpha val="6206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Graphic 9" descr="Clipboard Partially Ticked with solid fill">
            <a:extLst>
              <a:ext uri="{FF2B5EF4-FFF2-40B4-BE49-F238E27FC236}">
                <a16:creationId xmlns:a16="http://schemas.microsoft.com/office/drawing/2014/main" id="{EBD02A69-53CC-2259-B664-CE648FD69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6764" y="450488"/>
            <a:ext cx="914400" cy="914400"/>
          </a:xfrm>
          <a:prstGeom prst="rect">
            <a:avLst/>
          </a:prstGeom>
        </p:spPr>
      </p:pic>
    </p:spTree>
    <p:extLst>
      <p:ext uri="{BB962C8B-B14F-4D97-AF65-F5344CB8AC3E}">
        <p14:creationId xmlns:p14="http://schemas.microsoft.com/office/powerpoint/2010/main" val="422528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D0FE-17AF-6E91-1A2E-550E90D9A876}"/>
              </a:ext>
            </a:extLst>
          </p:cNvPr>
          <p:cNvSpPr>
            <a:spLocks noGrp="1"/>
          </p:cNvSpPr>
          <p:nvPr>
            <p:ph type="title"/>
          </p:nvPr>
        </p:nvSpPr>
        <p:spPr/>
        <p:txBody>
          <a:bodyPr/>
          <a:lstStyle/>
          <a:p>
            <a:r>
              <a:rPr lang="en-GB" dirty="0"/>
              <a:t>Sources</a:t>
            </a:r>
          </a:p>
        </p:txBody>
      </p:sp>
      <p:sp>
        <p:nvSpPr>
          <p:cNvPr id="4" name="Rectangle 3">
            <a:extLst>
              <a:ext uri="{FF2B5EF4-FFF2-40B4-BE49-F238E27FC236}">
                <a16:creationId xmlns:a16="http://schemas.microsoft.com/office/drawing/2014/main" id="{1655026C-50C8-36B6-898B-44ED8F8B645B}"/>
              </a:ext>
            </a:extLst>
          </p:cNvPr>
          <p:cNvSpPr/>
          <p:nvPr/>
        </p:nvSpPr>
        <p:spPr>
          <a:xfrm>
            <a:off x="738011" y="1242730"/>
            <a:ext cx="10588535" cy="4278094"/>
          </a:xfrm>
          <a:prstGeom prst="rect">
            <a:avLst/>
          </a:prstGeom>
        </p:spPr>
        <p:txBody>
          <a:bodyPr wrap="square">
            <a:spAutoFit/>
          </a:bodyPr>
          <a:lstStyle/>
          <a:p>
            <a:r>
              <a:rPr lang="en-US" sz="800" dirty="0">
                <a:solidFill>
                  <a:schemeClr val="tx1">
                    <a:lumMod val="75000"/>
                    <a:lumOff val="25000"/>
                  </a:schemeClr>
                </a:solidFill>
              </a:rPr>
              <a:t>Alexander S. </a:t>
            </a:r>
            <a:r>
              <a:rPr lang="en-US" sz="800" dirty="0" err="1">
                <a:solidFill>
                  <a:schemeClr val="tx1">
                    <a:lumMod val="75000"/>
                    <a:lumOff val="25000"/>
                  </a:schemeClr>
                </a:solidFill>
              </a:rPr>
              <a:t>Kritikos</a:t>
            </a:r>
            <a:r>
              <a:rPr lang="en-US" sz="800" dirty="0">
                <a:solidFill>
                  <a:schemeClr val="tx1">
                    <a:lumMod val="75000"/>
                    <a:lumOff val="25000"/>
                  </a:schemeClr>
                </a:solidFill>
              </a:rPr>
              <a:t>. 2014. </a:t>
            </a:r>
            <a:r>
              <a:rPr lang="en-US" sz="800" i="1" dirty="0">
                <a:solidFill>
                  <a:schemeClr val="tx1">
                    <a:lumMod val="75000"/>
                    <a:lumOff val="25000"/>
                  </a:schemeClr>
                </a:solidFill>
              </a:rPr>
              <a:t>Entrepreneurs and their impact on jobs and economic growth</a:t>
            </a:r>
          </a:p>
          <a:p>
            <a:endParaRPr lang="en-US" sz="800" i="1" dirty="0">
              <a:solidFill>
                <a:schemeClr val="tx1">
                  <a:lumMod val="75000"/>
                  <a:lumOff val="25000"/>
                </a:schemeClr>
              </a:solidFill>
            </a:endParaRPr>
          </a:p>
          <a:p>
            <a:r>
              <a:rPr lang="fr-FR" sz="800" dirty="0">
                <a:solidFill>
                  <a:schemeClr val="tx1">
                    <a:lumMod val="75000"/>
                    <a:lumOff val="25000"/>
                  </a:schemeClr>
                </a:solidFill>
              </a:rPr>
              <a:t>BCG. 2022. </a:t>
            </a:r>
            <a:r>
              <a:rPr lang="fr-FR" sz="800" i="1" dirty="0">
                <a:solidFill>
                  <a:schemeClr val="tx1">
                    <a:lumMod val="75000"/>
                    <a:lumOff val="25000"/>
                  </a:schemeClr>
                </a:solidFill>
              </a:rPr>
              <a:t>Digital ecosystems. </a:t>
            </a:r>
            <a:r>
              <a:rPr lang="fr-FR" sz="800" dirty="0">
                <a:solidFill>
                  <a:schemeClr val="tx1">
                    <a:lumMod val="75000"/>
                    <a:lumOff val="25000"/>
                  </a:schemeClr>
                </a:solidFill>
              </a:rPr>
              <a:t>https://www.bcg.com/fr-fr/capabilities/digital-technology-data/digital-ecosystems</a:t>
            </a:r>
            <a:endParaRPr lang="en-US" sz="800" i="1" dirty="0">
              <a:solidFill>
                <a:schemeClr val="tx1">
                  <a:lumMod val="75000"/>
                  <a:lumOff val="25000"/>
                </a:schemeClr>
              </a:solidFill>
            </a:endParaRPr>
          </a:p>
          <a:p>
            <a:endParaRPr lang="en-US" sz="800" dirty="0">
              <a:solidFill>
                <a:schemeClr val="tx1">
                  <a:lumMod val="75000"/>
                  <a:lumOff val="25000"/>
                </a:schemeClr>
              </a:solidFill>
            </a:endParaRPr>
          </a:p>
          <a:p>
            <a:r>
              <a:rPr lang="en-US" sz="800" dirty="0">
                <a:solidFill>
                  <a:schemeClr val="tx1">
                    <a:lumMod val="75000"/>
                    <a:lumOff val="25000"/>
                  </a:schemeClr>
                </a:solidFill>
              </a:rPr>
              <a:t>Cisco. 2019. </a:t>
            </a:r>
            <a:r>
              <a:rPr lang="en-US" sz="800" i="1" dirty="0">
                <a:solidFill>
                  <a:schemeClr val="tx1">
                    <a:lumMod val="75000"/>
                    <a:lumOff val="25000"/>
                  </a:schemeClr>
                </a:solidFill>
              </a:rPr>
              <a:t>Digital Readiness Index.</a:t>
            </a:r>
            <a:r>
              <a:rPr lang="en-US" sz="800" dirty="0">
                <a:solidFill>
                  <a:schemeClr val="tx1">
                    <a:lumMod val="75000"/>
                    <a:lumOff val="25000"/>
                  </a:schemeClr>
                </a:solidFill>
              </a:rPr>
              <a:t> https://</a:t>
            </a:r>
            <a:r>
              <a:rPr lang="en-US" sz="800" dirty="0" err="1">
                <a:solidFill>
                  <a:schemeClr val="tx1">
                    <a:lumMod val="75000"/>
                    <a:lumOff val="25000"/>
                  </a:schemeClr>
                </a:solidFill>
              </a:rPr>
              <a:t>www.cisco.com</a:t>
            </a:r>
            <a:r>
              <a:rPr lang="en-US" sz="800" dirty="0">
                <a:solidFill>
                  <a:schemeClr val="tx1">
                    <a:lumMod val="75000"/>
                    <a:lumOff val="25000"/>
                  </a:schemeClr>
                </a:solidFill>
              </a:rPr>
              <a:t>/c/m/</a:t>
            </a:r>
            <a:r>
              <a:rPr lang="en-US" sz="800" dirty="0" err="1">
                <a:solidFill>
                  <a:schemeClr val="tx1">
                    <a:lumMod val="75000"/>
                    <a:lumOff val="25000"/>
                  </a:schemeClr>
                </a:solidFill>
              </a:rPr>
              <a:t>en_us</a:t>
            </a:r>
            <a:r>
              <a:rPr lang="en-US" sz="800" dirty="0">
                <a:solidFill>
                  <a:schemeClr val="tx1">
                    <a:lumMod val="75000"/>
                    <a:lumOff val="25000"/>
                  </a:schemeClr>
                </a:solidFill>
              </a:rPr>
              <a:t>/about/corporate-social-responsibility/research-resources/digital-readiness-</a:t>
            </a:r>
            <a:r>
              <a:rPr lang="en-US" sz="800" dirty="0" err="1">
                <a:solidFill>
                  <a:schemeClr val="tx1">
                    <a:lumMod val="75000"/>
                    <a:lumOff val="25000"/>
                  </a:schemeClr>
                </a:solidFill>
              </a:rPr>
              <a:t>index.html</a:t>
            </a:r>
            <a:r>
              <a:rPr lang="en-US" sz="800" dirty="0">
                <a:solidFill>
                  <a:schemeClr val="tx1">
                    <a:lumMod val="75000"/>
                    <a:lumOff val="25000"/>
                  </a:schemeClr>
                </a:solidFill>
              </a:rPr>
              <a:t>#/.</a:t>
            </a:r>
            <a:endParaRPr lang="en-LU" sz="800" dirty="0">
              <a:solidFill>
                <a:schemeClr val="tx1">
                  <a:lumMod val="75000"/>
                  <a:lumOff val="25000"/>
                </a:schemeClr>
              </a:solidFill>
            </a:endParaRPr>
          </a:p>
          <a:p>
            <a:endParaRPr lang="en-US" sz="800" dirty="0">
              <a:solidFill>
                <a:schemeClr val="tx1">
                  <a:lumMod val="75000"/>
                  <a:lumOff val="25000"/>
                </a:schemeClr>
              </a:solidFill>
            </a:endParaRPr>
          </a:p>
          <a:p>
            <a:r>
              <a:rPr lang="en-US" sz="800" dirty="0">
                <a:solidFill>
                  <a:schemeClr val="tx1">
                    <a:lumMod val="75000"/>
                    <a:lumOff val="25000"/>
                  </a:schemeClr>
                </a:solidFill>
              </a:rPr>
              <a:t>Cornell, </a:t>
            </a:r>
            <a:r>
              <a:rPr lang="en-US" sz="800" dirty="0" err="1">
                <a:solidFill>
                  <a:schemeClr val="tx1">
                    <a:lumMod val="75000"/>
                    <a:lumOff val="25000"/>
                  </a:schemeClr>
                </a:solidFill>
              </a:rPr>
              <a:t>Insead</a:t>
            </a:r>
            <a:r>
              <a:rPr lang="en-US" sz="800" dirty="0">
                <a:solidFill>
                  <a:schemeClr val="tx1">
                    <a:lumMod val="75000"/>
                    <a:lumOff val="25000"/>
                  </a:schemeClr>
                </a:solidFill>
              </a:rPr>
              <a:t>, WIPO. 2020. </a:t>
            </a:r>
            <a:r>
              <a:rPr lang="en-US" sz="800" i="1" dirty="0">
                <a:solidFill>
                  <a:schemeClr val="tx1">
                    <a:lumMod val="75000"/>
                    <a:lumOff val="25000"/>
                  </a:schemeClr>
                </a:solidFill>
              </a:rPr>
              <a:t>The Global Innovation Index.</a:t>
            </a:r>
            <a:r>
              <a:rPr lang="en-US" sz="800" dirty="0">
                <a:solidFill>
                  <a:schemeClr val="tx1">
                    <a:lumMod val="75000"/>
                    <a:lumOff val="25000"/>
                  </a:schemeClr>
                </a:solidFill>
              </a:rPr>
              <a:t> https://</a:t>
            </a:r>
            <a:r>
              <a:rPr lang="en-US" sz="800" dirty="0" err="1">
                <a:solidFill>
                  <a:schemeClr val="tx1">
                    <a:lumMod val="75000"/>
                    <a:lumOff val="25000"/>
                  </a:schemeClr>
                </a:solidFill>
              </a:rPr>
              <a:t>www.globalinnovationindex.org</a:t>
            </a:r>
            <a:r>
              <a:rPr lang="en-US" sz="800" dirty="0">
                <a:solidFill>
                  <a:schemeClr val="tx1">
                    <a:lumMod val="75000"/>
                    <a:lumOff val="25000"/>
                  </a:schemeClr>
                </a:solidFill>
              </a:rPr>
              <a:t>/Home.</a:t>
            </a:r>
            <a:endParaRPr lang="en-LU" sz="800" dirty="0">
              <a:solidFill>
                <a:schemeClr val="tx1">
                  <a:lumMod val="75000"/>
                  <a:lumOff val="25000"/>
                </a:schemeClr>
              </a:solidFill>
            </a:endParaRPr>
          </a:p>
          <a:p>
            <a:endParaRPr lang="en-US" sz="800" dirty="0">
              <a:solidFill>
                <a:schemeClr val="tx1">
                  <a:lumMod val="75000"/>
                  <a:lumOff val="25000"/>
                </a:schemeClr>
              </a:solidFill>
            </a:endParaRPr>
          </a:p>
          <a:p>
            <a:r>
              <a:rPr lang="en-US" sz="800" dirty="0">
                <a:solidFill>
                  <a:schemeClr val="tx1">
                    <a:lumMod val="75000"/>
                    <a:lumOff val="25000"/>
                  </a:schemeClr>
                </a:solidFill>
              </a:rPr>
              <a:t>European Commission. 2020. </a:t>
            </a:r>
            <a:r>
              <a:rPr lang="en-US" sz="800" i="1" dirty="0">
                <a:solidFill>
                  <a:schemeClr val="tx1">
                    <a:lumMod val="75000"/>
                    <a:lumOff val="25000"/>
                  </a:schemeClr>
                </a:solidFill>
              </a:rPr>
              <a:t>European Index of Digital Entrepreneurship Systems (EIDES).</a:t>
            </a:r>
            <a:r>
              <a:rPr lang="en-US" sz="800" dirty="0">
                <a:solidFill>
                  <a:schemeClr val="tx1">
                    <a:lumMod val="75000"/>
                    <a:lumOff val="25000"/>
                  </a:schemeClr>
                </a:solidFill>
              </a:rPr>
              <a:t> https://ec.europa.eu/jrc/en/EIDES.</a:t>
            </a:r>
          </a:p>
          <a:p>
            <a:endParaRPr lang="en-US" sz="800" dirty="0">
              <a:solidFill>
                <a:schemeClr val="tx1">
                  <a:lumMod val="75000"/>
                  <a:lumOff val="25000"/>
                </a:schemeClr>
              </a:solidFill>
            </a:endParaRPr>
          </a:p>
          <a:p>
            <a:r>
              <a:rPr lang="en-US" sz="800" dirty="0">
                <a:solidFill>
                  <a:schemeClr val="tx1">
                    <a:lumMod val="75000"/>
                    <a:lumOff val="25000"/>
                  </a:schemeClr>
                </a:solidFill>
              </a:rPr>
              <a:t>European Commission 2020. </a:t>
            </a:r>
            <a:r>
              <a:rPr lang="en-US" sz="800" i="1" dirty="0" err="1">
                <a:solidFill>
                  <a:schemeClr val="tx1">
                    <a:lumMod val="75000"/>
                    <a:lumOff val="25000"/>
                  </a:schemeClr>
                </a:solidFill>
              </a:rPr>
              <a:t>Décénie</a:t>
            </a:r>
            <a:r>
              <a:rPr lang="en-US" sz="800" i="1" dirty="0">
                <a:solidFill>
                  <a:schemeClr val="tx1">
                    <a:lumMod val="75000"/>
                    <a:lumOff val="25000"/>
                  </a:schemeClr>
                </a:solidFill>
              </a:rPr>
              <a:t> numérique</a:t>
            </a:r>
            <a:r>
              <a:rPr lang="en-US" sz="800" dirty="0">
                <a:solidFill>
                  <a:schemeClr val="tx1">
                    <a:lumMod val="75000"/>
                    <a:lumOff val="25000"/>
                  </a:schemeClr>
                </a:solidFill>
              </a:rPr>
              <a:t>. https://</a:t>
            </a:r>
            <a:r>
              <a:rPr lang="en-US" sz="800" dirty="0" err="1">
                <a:solidFill>
                  <a:schemeClr val="tx1">
                    <a:lumMod val="75000"/>
                    <a:lumOff val="25000"/>
                  </a:schemeClr>
                </a:solidFill>
              </a:rPr>
              <a:t>ec.europa.eu</a:t>
            </a:r>
            <a:r>
              <a:rPr lang="en-US" sz="800" dirty="0">
                <a:solidFill>
                  <a:schemeClr val="tx1">
                    <a:lumMod val="75000"/>
                    <a:lumOff val="25000"/>
                  </a:schemeClr>
                </a:solidFill>
              </a:rPr>
              <a:t>/info/strategy/priorities-2019-2024/</a:t>
            </a:r>
            <a:r>
              <a:rPr lang="en-US" sz="800" dirty="0" err="1">
                <a:solidFill>
                  <a:schemeClr val="tx1">
                    <a:lumMod val="75000"/>
                    <a:lumOff val="25000"/>
                  </a:schemeClr>
                </a:solidFill>
              </a:rPr>
              <a:t>europe</a:t>
            </a:r>
            <a:r>
              <a:rPr lang="en-US" sz="800" dirty="0">
                <a:solidFill>
                  <a:schemeClr val="tx1">
                    <a:lumMod val="75000"/>
                    <a:lumOff val="25000"/>
                  </a:schemeClr>
                </a:solidFill>
              </a:rPr>
              <a:t>-fit-digital-age/europes-digital-decade-digital-targets-2030_en</a:t>
            </a:r>
            <a:endParaRPr lang="en-LU" sz="800" dirty="0">
              <a:solidFill>
                <a:schemeClr val="tx1">
                  <a:lumMod val="75000"/>
                  <a:lumOff val="25000"/>
                </a:schemeClr>
              </a:solidFill>
            </a:endParaRPr>
          </a:p>
          <a:p>
            <a:endParaRPr lang="en-US" sz="800" dirty="0">
              <a:solidFill>
                <a:schemeClr val="tx1">
                  <a:lumMod val="75000"/>
                  <a:lumOff val="25000"/>
                </a:schemeClr>
              </a:solidFill>
            </a:endParaRPr>
          </a:p>
          <a:p>
            <a:r>
              <a:rPr lang="en-US" sz="800" dirty="0">
                <a:solidFill>
                  <a:schemeClr val="tx1">
                    <a:lumMod val="75000"/>
                    <a:lumOff val="25000"/>
                  </a:schemeClr>
                </a:solidFill>
              </a:rPr>
              <a:t>European Commission. 2021. </a:t>
            </a:r>
            <a:r>
              <a:rPr lang="en-US" sz="800" i="1" dirty="0">
                <a:solidFill>
                  <a:schemeClr val="tx1">
                    <a:lumMod val="75000"/>
                    <a:lumOff val="25000"/>
                  </a:schemeClr>
                </a:solidFill>
              </a:rPr>
              <a:t>European Innovation Scoreboard.</a:t>
            </a:r>
            <a:r>
              <a:rPr lang="en-US" sz="800" dirty="0">
                <a:solidFill>
                  <a:schemeClr val="tx1">
                    <a:lumMod val="75000"/>
                    <a:lumOff val="25000"/>
                  </a:schemeClr>
                </a:solidFill>
              </a:rPr>
              <a:t> https://</a:t>
            </a:r>
            <a:r>
              <a:rPr lang="en-US" sz="800" dirty="0" err="1">
                <a:solidFill>
                  <a:schemeClr val="tx1">
                    <a:lumMod val="75000"/>
                    <a:lumOff val="25000"/>
                  </a:schemeClr>
                </a:solidFill>
              </a:rPr>
              <a:t>ec.europa.eu</a:t>
            </a:r>
            <a:r>
              <a:rPr lang="en-US" sz="800" dirty="0">
                <a:solidFill>
                  <a:schemeClr val="tx1">
                    <a:lumMod val="75000"/>
                    <a:lumOff val="25000"/>
                  </a:schemeClr>
                </a:solidFill>
              </a:rPr>
              <a:t>/growth/industry/policy/innovation/</a:t>
            </a:r>
            <a:r>
              <a:rPr lang="en-US" sz="800" dirty="0" err="1">
                <a:solidFill>
                  <a:schemeClr val="tx1">
                    <a:lumMod val="75000"/>
                    <a:lumOff val="25000"/>
                  </a:schemeClr>
                </a:solidFill>
              </a:rPr>
              <a:t>scoreboards_en</a:t>
            </a:r>
            <a:r>
              <a:rPr lang="en-US" sz="800" dirty="0">
                <a:solidFill>
                  <a:schemeClr val="tx1">
                    <a:lumMod val="75000"/>
                    <a:lumOff val="25000"/>
                  </a:schemeClr>
                </a:solidFill>
              </a:rPr>
              <a:t>.</a:t>
            </a:r>
            <a:endParaRPr lang="en-LU" sz="800" dirty="0">
              <a:solidFill>
                <a:schemeClr val="tx1">
                  <a:lumMod val="75000"/>
                  <a:lumOff val="25000"/>
                </a:schemeClr>
              </a:solidFill>
            </a:endParaRPr>
          </a:p>
          <a:p>
            <a:endParaRPr lang="en-US" sz="800" dirty="0">
              <a:solidFill>
                <a:schemeClr val="tx1">
                  <a:lumMod val="75000"/>
                  <a:lumOff val="25000"/>
                </a:schemeClr>
              </a:solidFill>
            </a:endParaRPr>
          </a:p>
          <a:p>
            <a:r>
              <a:rPr lang="en-US" sz="800" dirty="0">
                <a:solidFill>
                  <a:schemeClr val="tx1">
                    <a:lumMod val="75000"/>
                    <a:lumOff val="25000"/>
                  </a:schemeClr>
                </a:solidFill>
              </a:rPr>
              <a:t>Global Entrepreneurship and Development Institute. 2021. </a:t>
            </a:r>
            <a:r>
              <a:rPr lang="en-US" sz="800" i="1" dirty="0">
                <a:solidFill>
                  <a:schemeClr val="tx1">
                    <a:lumMod val="75000"/>
                    <a:lumOff val="25000"/>
                  </a:schemeClr>
                </a:solidFill>
              </a:rPr>
              <a:t>The Digital Platform Economy Index.</a:t>
            </a:r>
            <a:r>
              <a:rPr lang="en-US" sz="800" dirty="0">
                <a:solidFill>
                  <a:schemeClr val="tx1">
                    <a:lumMod val="75000"/>
                    <a:lumOff val="25000"/>
                  </a:schemeClr>
                </a:solidFill>
              </a:rPr>
              <a:t> 10 March. https://thegedi.org/slider-item/digital-platform-economy-index-2020/.</a:t>
            </a:r>
          </a:p>
          <a:p>
            <a:endParaRPr lang="en-US" sz="800" dirty="0">
              <a:solidFill>
                <a:schemeClr val="tx1">
                  <a:lumMod val="75000"/>
                  <a:lumOff val="25000"/>
                </a:schemeClr>
              </a:solidFill>
            </a:endParaRPr>
          </a:p>
          <a:p>
            <a:r>
              <a:rPr lang="en-US" sz="800" dirty="0" err="1">
                <a:solidFill>
                  <a:schemeClr val="tx1">
                    <a:lumMod val="75000"/>
                    <a:lumOff val="25000"/>
                  </a:schemeClr>
                </a:solidFill>
              </a:rPr>
              <a:t>Kauffeman</a:t>
            </a:r>
            <a:r>
              <a:rPr lang="en-US" sz="800" dirty="0">
                <a:solidFill>
                  <a:schemeClr val="tx1">
                    <a:lumMod val="75000"/>
                    <a:lumOff val="25000"/>
                  </a:schemeClr>
                </a:solidFill>
              </a:rPr>
              <a:t> Foundation. 2019. </a:t>
            </a:r>
            <a:r>
              <a:rPr lang="en-US" sz="800" i="1" dirty="0">
                <a:solidFill>
                  <a:schemeClr val="tx1">
                    <a:lumMod val="75000"/>
                    <a:lumOff val="25000"/>
                  </a:schemeClr>
                </a:solidFill>
              </a:rPr>
              <a:t>Entrepreneurial ecosystem building playbook 3.0, </a:t>
            </a:r>
            <a:r>
              <a:rPr lang="en-US" sz="800" dirty="0">
                <a:solidFill>
                  <a:schemeClr val="tx1">
                    <a:lumMod val="75000"/>
                    <a:lumOff val="25000"/>
                  </a:schemeClr>
                </a:solidFill>
              </a:rPr>
              <a:t>https://www.kauffman.org/ecosystem-playbook-draft-3/</a:t>
            </a:r>
          </a:p>
          <a:p>
            <a:endParaRPr lang="en-US" sz="800" dirty="0">
              <a:solidFill>
                <a:schemeClr val="tx1">
                  <a:lumMod val="75000"/>
                  <a:lumOff val="25000"/>
                </a:schemeClr>
              </a:solidFill>
            </a:endParaRPr>
          </a:p>
          <a:p>
            <a:r>
              <a:rPr lang="fr-FR" sz="800" dirty="0">
                <a:solidFill>
                  <a:schemeClr val="tx1">
                    <a:lumMod val="75000"/>
                    <a:lumOff val="25000"/>
                  </a:schemeClr>
                </a:solidFill>
                <a:ea typeface="MS Mincho" panose="02020609040205080304" pitchFamily="49" charset="-128"/>
                <a:cs typeface="Times New Roman" panose="02020603050405020304" pitchFamily="18" charset="0"/>
              </a:rPr>
              <a:t>Mason, C.  and Brown, R. 2014. </a:t>
            </a:r>
            <a:r>
              <a:rPr lang="fr-FR" sz="800" i="1" dirty="0">
                <a:solidFill>
                  <a:schemeClr val="tx1">
                    <a:lumMod val="75000"/>
                    <a:lumOff val="25000"/>
                  </a:schemeClr>
                </a:solidFill>
                <a:ea typeface="MS Mincho" panose="02020609040205080304" pitchFamily="49" charset="-128"/>
                <a:cs typeface="Times New Roman" panose="02020603050405020304" pitchFamily="18" charset="0"/>
              </a:rPr>
              <a:t>Entrepreneurial Ecosystems and Growth-</a:t>
            </a:r>
            <a:r>
              <a:rPr lang="fr-FR" sz="800" i="1" dirty="0" err="1">
                <a:solidFill>
                  <a:schemeClr val="tx1">
                    <a:lumMod val="75000"/>
                    <a:lumOff val="25000"/>
                  </a:schemeClr>
                </a:solidFill>
                <a:ea typeface="MS Mincho" panose="02020609040205080304" pitchFamily="49" charset="-128"/>
                <a:cs typeface="Times New Roman" panose="02020603050405020304" pitchFamily="18" charset="0"/>
              </a:rPr>
              <a:t>Oriented</a:t>
            </a:r>
            <a:r>
              <a:rPr lang="fr-FR" sz="800" i="1" dirty="0">
                <a:solidFill>
                  <a:schemeClr val="tx1">
                    <a:lumMod val="75000"/>
                    <a:lumOff val="25000"/>
                  </a:schemeClr>
                </a:solidFill>
                <a:ea typeface="MS Mincho" panose="02020609040205080304" pitchFamily="49" charset="-128"/>
                <a:cs typeface="Times New Roman" panose="02020603050405020304" pitchFamily="18" charset="0"/>
              </a:rPr>
              <a:t> </a:t>
            </a:r>
            <a:r>
              <a:rPr lang="fr-FR" sz="800" i="1" dirty="0" err="1">
                <a:solidFill>
                  <a:schemeClr val="tx1">
                    <a:lumMod val="75000"/>
                    <a:lumOff val="25000"/>
                  </a:schemeClr>
                </a:solidFill>
                <a:ea typeface="MS Mincho" panose="02020609040205080304" pitchFamily="49" charset="-128"/>
                <a:cs typeface="Times New Roman" panose="02020603050405020304" pitchFamily="18" charset="0"/>
              </a:rPr>
              <a:t>Enterprises</a:t>
            </a:r>
            <a:endParaRPr lang="fr-FR" sz="800" i="1" dirty="0">
              <a:solidFill>
                <a:schemeClr val="tx1">
                  <a:lumMod val="75000"/>
                  <a:lumOff val="25000"/>
                </a:schemeClr>
              </a:solidFill>
              <a:ea typeface="MS Mincho" panose="02020609040205080304" pitchFamily="49" charset="-128"/>
              <a:cs typeface="Times New Roman" panose="02020603050405020304" pitchFamily="18" charset="0"/>
            </a:endParaRPr>
          </a:p>
          <a:p>
            <a:endParaRPr lang="fr-FR" sz="800" i="1" dirty="0">
              <a:solidFill>
                <a:schemeClr val="tx1">
                  <a:lumMod val="75000"/>
                  <a:lumOff val="25000"/>
                </a:schemeClr>
              </a:solidFill>
              <a:ea typeface="MS Mincho" panose="02020609040205080304" pitchFamily="49" charset="-128"/>
              <a:cs typeface="Times New Roman" panose="02020603050405020304" pitchFamily="18" charset="0"/>
            </a:endParaRPr>
          </a:p>
          <a:p>
            <a:r>
              <a:rPr lang="fr-FR" sz="800" dirty="0" err="1">
                <a:solidFill>
                  <a:schemeClr val="tx1">
                    <a:lumMod val="75000"/>
                    <a:lumOff val="25000"/>
                  </a:schemeClr>
                </a:solidFill>
                <a:ea typeface="MS Mincho" panose="02020609040205080304" pitchFamily="49" charset="-128"/>
                <a:cs typeface="Times New Roman" panose="02020603050405020304" pitchFamily="18" charset="0"/>
              </a:rPr>
              <a:t>Naudé</a:t>
            </a:r>
            <a:r>
              <a:rPr lang="fr-FR" sz="800" dirty="0">
                <a:solidFill>
                  <a:schemeClr val="tx1">
                    <a:lumMod val="75000"/>
                    <a:lumOff val="25000"/>
                  </a:schemeClr>
                </a:solidFill>
                <a:ea typeface="MS Mincho" panose="02020609040205080304" pitchFamily="49" charset="-128"/>
                <a:cs typeface="Times New Roman" panose="02020603050405020304" pitchFamily="18" charset="0"/>
              </a:rPr>
              <a:t>. 2016. The Digital Entrepreneurial </a:t>
            </a:r>
            <a:r>
              <a:rPr lang="fr-FR" sz="800" dirty="0" err="1">
                <a:solidFill>
                  <a:schemeClr val="tx1">
                    <a:lumMod val="75000"/>
                    <a:lumOff val="25000"/>
                  </a:schemeClr>
                </a:solidFill>
                <a:ea typeface="MS Mincho" panose="02020609040205080304" pitchFamily="49" charset="-128"/>
                <a:cs typeface="Times New Roman" panose="02020603050405020304" pitchFamily="18" charset="0"/>
              </a:rPr>
              <a:t>Ecosystem</a:t>
            </a:r>
            <a:r>
              <a:rPr lang="fr-FR" sz="800" dirty="0">
                <a:solidFill>
                  <a:schemeClr val="tx1">
                    <a:lumMod val="75000"/>
                    <a:lumOff val="25000"/>
                  </a:schemeClr>
                </a:solidFill>
                <a:ea typeface="MS Mincho" panose="02020609040205080304" pitchFamily="49" charset="-128"/>
                <a:cs typeface="Times New Roman" panose="02020603050405020304" pitchFamily="18" charset="0"/>
              </a:rPr>
              <a:t>. https://</a:t>
            </a:r>
            <a:r>
              <a:rPr lang="fr-FR" sz="800" dirty="0" err="1">
                <a:solidFill>
                  <a:schemeClr val="tx1">
                    <a:lumMod val="75000"/>
                    <a:lumOff val="25000"/>
                  </a:schemeClr>
                </a:solidFill>
                <a:ea typeface="MS Mincho" panose="02020609040205080304" pitchFamily="49" charset="-128"/>
                <a:cs typeface="Times New Roman" panose="02020603050405020304" pitchFamily="18" charset="0"/>
              </a:rPr>
              <a:t>www.researchgate.net</a:t>
            </a:r>
            <a:r>
              <a:rPr lang="fr-FR" sz="800" dirty="0">
                <a:solidFill>
                  <a:schemeClr val="tx1">
                    <a:lumMod val="75000"/>
                    <a:lumOff val="25000"/>
                  </a:schemeClr>
                </a:solidFill>
                <a:ea typeface="MS Mincho" panose="02020609040205080304" pitchFamily="49" charset="-128"/>
                <a:cs typeface="Times New Roman" panose="02020603050405020304" pitchFamily="18" charset="0"/>
              </a:rPr>
              <a:t>/figure/The-Digital-Entrepreneurial-Ecosystem_fig1_356310062</a:t>
            </a:r>
          </a:p>
          <a:p>
            <a:r>
              <a:rPr lang="fr-FR" sz="800" dirty="0">
                <a:solidFill>
                  <a:schemeClr val="tx1">
                    <a:lumMod val="75000"/>
                    <a:lumOff val="25000"/>
                  </a:schemeClr>
                </a:solidFill>
                <a:ea typeface="MS Mincho" panose="02020609040205080304" pitchFamily="49" charset="-128"/>
                <a:cs typeface="Times New Roman" panose="02020603050405020304" pitchFamily="18" charset="0"/>
              </a:rPr>
              <a:t> </a:t>
            </a:r>
            <a:endParaRPr lang="fr-FR" sz="800" i="1" dirty="0">
              <a:solidFill>
                <a:schemeClr val="tx1">
                  <a:lumMod val="75000"/>
                  <a:lumOff val="25000"/>
                </a:schemeClr>
              </a:solidFill>
              <a:ea typeface="MS Mincho" panose="02020609040205080304" pitchFamily="49" charset="-128"/>
              <a:cs typeface="Times New Roman" panose="02020603050405020304" pitchFamily="18" charset="0"/>
            </a:endParaRPr>
          </a:p>
          <a:p>
            <a:r>
              <a:rPr lang="fr-FR" sz="800" dirty="0">
                <a:solidFill>
                  <a:schemeClr val="tx1">
                    <a:lumMod val="75000"/>
                    <a:lumOff val="25000"/>
                  </a:schemeClr>
                </a:solidFill>
                <a:ea typeface="MS Mincho" panose="02020609040205080304" pitchFamily="49" charset="-128"/>
                <a:cs typeface="Times New Roman" panose="02020603050405020304" pitchFamily="18" charset="0"/>
              </a:rPr>
              <a:t>OECD. 2021. </a:t>
            </a:r>
            <a:r>
              <a:rPr lang="fr-FR" sz="800" i="1" dirty="0">
                <a:solidFill>
                  <a:schemeClr val="tx1">
                    <a:lumMod val="75000"/>
                    <a:lumOff val="25000"/>
                  </a:schemeClr>
                </a:solidFill>
                <a:ea typeface="MS Mincho" panose="02020609040205080304" pitchFamily="49" charset="-128"/>
                <a:cs typeface="Times New Roman" panose="02020603050405020304" pitchFamily="18" charset="0"/>
              </a:rPr>
              <a:t>Les outils digitaux procurent différents avantages aux entreprises  </a:t>
            </a:r>
          </a:p>
          <a:p>
            <a:endParaRPr lang="fr-FR" sz="800" i="1" dirty="0">
              <a:solidFill>
                <a:schemeClr val="tx1">
                  <a:lumMod val="75000"/>
                  <a:lumOff val="25000"/>
                </a:schemeClr>
              </a:solidFill>
              <a:ea typeface="MS Mincho" panose="02020609040205080304" pitchFamily="49" charset="-128"/>
              <a:cs typeface="Times New Roman" panose="02020603050405020304" pitchFamily="18" charset="0"/>
            </a:endParaRPr>
          </a:p>
          <a:p>
            <a:r>
              <a:rPr lang="fr-FR" sz="800" dirty="0">
                <a:solidFill>
                  <a:schemeClr val="tx1">
                    <a:lumMod val="75000"/>
                    <a:lumOff val="25000"/>
                  </a:schemeClr>
                </a:solidFill>
                <a:ea typeface="MS Mincho" panose="02020609040205080304" pitchFamily="49" charset="-128"/>
                <a:cs typeface="Times New Roman" panose="02020603050405020304" pitchFamily="18" charset="0"/>
              </a:rPr>
              <a:t>OECD. 2021. </a:t>
            </a:r>
            <a:r>
              <a:rPr lang="fr-FR" sz="800" i="1" dirty="0">
                <a:solidFill>
                  <a:schemeClr val="tx1">
                    <a:lumMod val="75000"/>
                    <a:lumOff val="25000"/>
                  </a:schemeClr>
                </a:solidFill>
              </a:rPr>
              <a:t>The 5 Ps: A </a:t>
            </a:r>
            <a:r>
              <a:rPr lang="fr-FR" sz="800" i="1" dirty="0" err="1">
                <a:solidFill>
                  <a:schemeClr val="tx1">
                    <a:lumMod val="75000"/>
                    <a:lumOff val="25000"/>
                  </a:schemeClr>
                </a:solidFill>
              </a:rPr>
              <a:t>framework</a:t>
            </a:r>
            <a:r>
              <a:rPr lang="fr-FR" sz="800" i="1" dirty="0">
                <a:solidFill>
                  <a:schemeClr val="tx1">
                    <a:lumMod val="75000"/>
                    <a:lumOff val="25000"/>
                  </a:schemeClr>
                </a:solidFill>
              </a:rPr>
              <a:t> to design, </a:t>
            </a:r>
            <a:r>
              <a:rPr lang="fr-FR" sz="800" i="1" dirty="0" err="1">
                <a:solidFill>
                  <a:schemeClr val="tx1">
                    <a:lumMod val="75000"/>
                    <a:lumOff val="25000"/>
                  </a:schemeClr>
                </a:solidFill>
              </a:rPr>
              <a:t>implement</a:t>
            </a:r>
            <a:r>
              <a:rPr lang="fr-FR" sz="800" i="1" dirty="0">
                <a:solidFill>
                  <a:schemeClr val="tx1">
                    <a:lumMod val="75000"/>
                    <a:lumOff val="25000"/>
                  </a:schemeClr>
                </a:solidFill>
              </a:rPr>
              <a:t> and </a:t>
            </a:r>
            <a:r>
              <a:rPr lang="fr-FR" sz="800" i="1" dirty="0" err="1">
                <a:solidFill>
                  <a:schemeClr val="tx1">
                    <a:lumMod val="75000"/>
                    <a:lumOff val="25000"/>
                  </a:schemeClr>
                </a:solidFill>
              </a:rPr>
              <a:t>assess</a:t>
            </a:r>
            <a:r>
              <a:rPr lang="fr-FR" sz="800" i="1" dirty="0">
                <a:solidFill>
                  <a:schemeClr val="tx1">
                    <a:lumMod val="75000"/>
                    <a:lumOff val="25000"/>
                  </a:schemeClr>
                </a:solidFill>
              </a:rPr>
              <a:t> digital transformation (OECD, 2021). </a:t>
            </a:r>
            <a:r>
              <a:rPr lang="fr-FR" sz="800" dirty="0">
                <a:solidFill>
                  <a:schemeClr val="tx1">
                    <a:lumMod val="75000"/>
                    <a:lumOff val="25000"/>
                  </a:schemeClr>
                </a:solidFill>
              </a:rPr>
              <a:t>https://www.oecd-ilibrary.org/sites/ee3cfcd9-en/index.html?itemId=/content/component/ee3cfcd9-en#boxsection-d1e22797</a:t>
            </a:r>
            <a:br>
              <a:rPr lang="fr-FR" sz="800" dirty="0">
                <a:solidFill>
                  <a:schemeClr val="tx1">
                    <a:lumMod val="75000"/>
                    <a:lumOff val="25000"/>
                  </a:schemeClr>
                </a:solidFill>
              </a:rPr>
            </a:br>
            <a:br>
              <a:rPr lang="fr-FR" sz="800" dirty="0">
                <a:solidFill>
                  <a:schemeClr val="tx1">
                    <a:lumMod val="75000"/>
                    <a:lumOff val="25000"/>
                  </a:schemeClr>
                </a:solidFill>
              </a:rPr>
            </a:br>
            <a:r>
              <a:rPr lang="en-US" sz="800" dirty="0">
                <a:solidFill>
                  <a:schemeClr val="tx1">
                    <a:lumMod val="75000"/>
                    <a:lumOff val="25000"/>
                  </a:schemeClr>
                </a:solidFill>
              </a:rPr>
              <a:t>Regional Innovation &amp; Entrepreneurship Research Center &amp; GEDI. 2019. </a:t>
            </a:r>
            <a:r>
              <a:rPr lang="en-US" sz="800" i="1" dirty="0">
                <a:solidFill>
                  <a:schemeClr val="tx1">
                    <a:lumMod val="75000"/>
                    <a:lumOff val="25000"/>
                  </a:schemeClr>
                </a:solidFill>
              </a:rPr>
              <a:t>The Global Entrepreneurship Index.</a:t>
            </a:r>
            <a:r>
              <a:rPr lang="en-US" sz="800" dirty="0">
                <a:solidFill>
                  <a:schemeClr val="tx1">
                    <a:lumMod val="75000"/>
                    <a:lumOff val="25000"/>
                  </a:schemeClr>
                </a:solidFill>
              </a:rPr>
              <a:t> https://thegedi.org/global-entrepreneurship-and-development-index/.</a:t>
            </a:r>
          </a:p>
          <a:p>
            <a:endParaRPr lang="en-US" sz="800" dirty="0">
              <a:solidFill>
                <a:schemeClr val="tx1">
                  <a:lumMod val="75000"/>
                  <a:lumOff val="25000"/>
                </a:schemeClr>
              </a:solidFill>
            </a:endParaRPr>
          </a:p>
          <a:p>
            <a:r>
              <a:rPr lang="en-US" sz="800" dirty="0">
                <a:solidFill>
                  <a:schemeClr val="tx1">
                    <a:lumMod val="75000"/>
                    <a:lumOff val="25000"/>
                  </a:schemeClr>
                </a:solidFill>
              </a:rPr>
              <a:t>USAID. 2021. </a:t>
            </a:r>
            <a:r>
              <a:rPr lang="en-US" sz="800" i="1" dirty="0">
                <a:solidFill>
                  <a:schemeClr val="tx1">
                    <a:lumMod val="75000"/>
                    <a:lumOff val="25000"/>
                  </a:schemeClr>
                </a:solidFill>
              </a:rPr>
              <a:t>Digital Strategy Ecosystem. </a:t>
            </a:r>
            <a:r>
              <a:rPr lang="fr-FR" sz="800" i="1" dirty="0">
                <a:solidFill>
                  <a:schemeClr val="tx1">
                    <a:lumMod val="75000"/>
                    <a:lumOff val="25000"/>
                  </a:schemeClr>
                </a:solidFill>
              </a:rPr>
              <a:t>https://www.usaid.gov/sites/default/files/documents/Digital_Strategy_Digital_Ecosystem_Final.pdf</a:t>
            </a:r>
          </a:p>
          <a:p>
            <a:endParaRPr lang="en-US" sz="800" dirty="0">
              <a:solidFill>
                <a:schemeClr val="tx1">
                  <a:lumMod val="75000"/>
                  <a:lumOff val="25000"/>
                </a:schemeClr>
              </a:solidFill>
            </a:endParaRPr>
          </a:p>
          <a:p>
            <a:r>
              <a:rPr lang="en-US" sz="800" dirty="0">
                <a:solidFill>
                  <a:schemeClr val="tx1">
                    <a:lumMod val="75000"/>
                    <a:lumOff val="25000"/>
                  </a:schemeClr>
                </a:solidFill>
              </a:rPr>
              <a:t>World Economic Forum. 2019 &amp; 2020. </a:t>
            </a:r>
            <a:r>
              <a:rPr lang="en-US" sz="800" i="1" dirty="0">
                <a:solidFill>
                  <a:schemeClr val="tx1">
                    <a:lumMod val="75000"/>
                    <a:lumOff val="25000"/>
                  </a:schemeClr>
                </a:solidFill>
              </a:rPr>
              <a:t>The Global Competitiveness Report.</a:t>
            </a:r>
            <a:r>
              <a:rPr lang="en-US" sz="800" dirty="0">
                <a:solidFill>
                  <a:schemeClr val="tx1">
                    <a:lumMod val="75000"/>
                    <a:lumOff val="25000"/>
                  </a:schemeClr>
                </a:solidFill>
              </a:rPr>
              <a:t> https://www.weforum.org/reports/the-global-competitiveness-report-2020.</a:t>
            </a:r>
          </a:p>
          <a:p>
            <a:endParaRPr lang="en-US" sz="800" dirty="0">
              <a:solidFill>
                <a:schemeClr val="tx1">
                  <a:lumMod val="75000"/>
                  <a:lumOff val="25000"/>
                </a:schemeClr>
              </a:solidFill>
            </a:endParaRPr>
          </a:p>
          <a:p>
            <a:r>
              <a:rPr lang="en-US" sz="800" dirty="0">
                <a:solidFill>
                  <a:schemeClr val="tx1">
                    <a:lumMod val="75000"/>
                    <a:lumOff val="25000"/>
                  </a:schemeClr>
                </a:solidFill>
              </a:rPr>
              <a:t>World Economic Forum. 2014. </a:t>
            </a:r>
            <a:r>
              <a:rPr lang="fr-FR" sz="800" i="1" dirty="0">
                <a:solidFill>
                  <a:schemeClr val="tx1">
                    <a:lumMod val="75000"/>
                    <a:lumOff val="25000"/>
                  </a:schemeClr>
                </a:solidFill>
              </a:rPr>
              <a:t>6 </a:t>
            </a:r>
            <a:r>
              <a:rPr lang="fr-FR" sz="800" i="1" dirty="0" err="1">
                <a:solidFill>
                  <a:schemeClr val="tx1">
                    <a:lumMod val="75000"/>
                    <a:lumOff val="25000"/>
                  </a:schemeClr>
                </a:solidFill>
              </a:rPr>
              <a:t>ways</a:t>
            </a:r>
            <a:r>
              <a:rPr lang="fr-FR" sz="800" i="1" dirty="0">
                <a:solidFill>
                  <a:schemeClr val="tx1">
                    <a:lumMod val="75000"/>
                    <a:lumOff val="25000"/>
                  </a:schemeClr>
                </a:solidFill>
              </a:rPr>
              <a:t> </a:t>
            </a:r>
            <a:r>
              <a:rPr lang="fr-FR" sz="800" i="1" dirty="0" err="1">
                <a:solidFill>
                  <a:schemeClr val="tx1">
                    <a:lumMod val="75000"/>
                    <a:lumOff val="25000"/>
                  </a:schemeClr>
                </a:solidFill>
              </a:rPr>
              <a:t>governments</a:t>
            </a:r>
            <a:r>
              <a:rPr lang="fr-FR" sz="800" i="1" dirty="0">
                <a:solidFill>
                  <a:schemeClr val="tx1">
                    <a:lumMod val="75000"/>
                    <a:lumOff val="25000"/>
                  </a:schemeClr>
                </a:solidFill>
              </a:rPr>
              <a:t> can encourage </a:t>
            </a:r>
            <a:r>
              <a:rPr lang="fr-FR" sz="800" i="1" dirty="0" err="1">
                <a:solidFill>
                  <a:schemeClr val="tx1">
                    <a:lumMod val="75000"/>
                    <a:lumOff val="25000"/>
                  </a:schemeClr>
                </a:solidFill>
              </a:rPr>
              <a:t>entrepreneurship</a:t>
            </a:r>
            <a:r>
              <a:rPr lang="en-US" sz="800" i="1" dirty="0">
                <a:solidFill>
                  <a:schemeClr val="tx1">
                    <a:lumMod val="75000"/>
                    <a:lumOff val="25000"/>
                  </a:schemeClr>
                </a:solidFill>
              </a:rPr>
              <a:t>.</a:t>
            </a:r>
            <a:r>
              <a:rPr lang="en-US" sz="800" dirty="0">
                <a:solidFill>
                  <a:schemeClr val="tx1">
                    <a:lumMod val="75000"/>
                    <a:lumOff val="25000"/>
                  </a:schemeClr>
                </a:solidFill>
              </a:rPr>
              <a:t> </a:t>
            </a:r>
            <a:r>
              <a:rPr lang="fr-FR" sz="800" dirty="0">
                <a:solidFill>
                  <a:schemeClr val="tx1">
                    <a:lumMod val="75000"/>
                    <a:lumOff val="25000"/>
                  </a:schemeClr>
                </a:solidFill>
              </a:rPr>
              <a:t>https://www.weforum.org/agenda/2014/12/6-ways-governments-can-encourage-entrepreneurship/</a:t>
            </a:r>
          </a:p>
        </p:txBody>
      </p:sp>
    </p:spTree>
    <p:extLst>
      <p:ext uri="{BB962C8B-B14F-4D97-AF65-F5344CB8AC3E}">
        <p14:creationId xmlns:p14="http://schemas.microsoft.com/office/powerpoint/2010/main" val="1393447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0DE71B-C528-1F4B-8A57-F9DBF0B27584}"/>
              </a:ext>
            </a:extLst>
          </p:cNvPr>
          <p:cNvGrpSpPr/>
          <p:nvPr/>
        </p:nvGrpSpPr>
        <p:grpSpPr>
          <a:xfrm>
            <a:off x="1022858" y="3995805"/>
            <a:ext cx="3086803" cy="1478631"/>
            <a:chOff x="752137" y="2397424"/>
            <a:chExt cx="3727460" cy="1785516"/>
          </a:xfrm>
        </p:grpSpPr>
        <p:sp>
          <p:nvSpPr>
            <p:cNvPr id="10" name="Freeform 9">
              <a:extLst>
                <a:ext uri="{FF2B5EF4-FFF2-40B4-BE49-F238E27FC236}">
                  <a16:creationId xmlns:a16="http://schemas.microsoft.com/office/drawing/2014/main" id="{F5C195DA-EB34-AA46-9534-CED71A0ED238}"/>
                </a:ext>
              </a:extLst>
            </p:cNvPr>
            <p:cNvSpPr/>
            <p:nvPr/>
          </p:nvSpPr>
          <p:spPr>
            <a:xfrm>
              <a:off x="821115" y="2735063"/>
              <a:ext cx="950819" cy="480560"/>
            </a:xfrm>
            <a:custGeom>
              <a:avLst/>
              <a:gdLst>
                <a:gd name="connsiteX0" fmla="*/ 230654 w 461308"/>
                <a:gd name="connsiteY0" fmla="*/ 0 h 245768"/>
                <a:gd name="connsiteX1" fmla="*/ 461308 w 461308"/>
                <a:gd name="connsiteY1" fmla="*/ 230654 h 245768"/>
                <a:gd name="connsiteX2" fmla="*/ 459785 w 461308"/>
                <a:gd name="connsiteY2" fmla="*/ 245768 h 245768"/>
                <a:gd name="connsiteX3" fmla="*/ 1524 w 461308"/>
                <a:gd name="connsiteY3" fmla="*/ 245768 h 245768"/>
                <a:gd name="connsiteX4" fmla="*/ 0 w 461308"/>
                <a:gd name="connsiteY4" fmla="*/ 230654 h 245768"/>
                <a:gd name="connsiteX5" fmla="*/ 230654 w 461308"/>
                <a:gd name="connsiteY5" fmla="*/ 0 h 24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08" h="245768">
                  <a:moveTo>
                    <a:pt x="230654" y="0"/>
                  </a:moveTo>
                  <a:cubicBezTo>
                    <a:pt x="358041" y="0"/>
                    <a:pt x="461308" y="103267"/>
                    <a:pt x="461308" y="230654"/>
                  </a:cubicBezTo>
                  <a:lnTo>
                    <a:pt x="459785" y="245768"/>
                  </a:lnTo>
                  <a:lnTo>
                    <a:pt x="1524" y="245768"/>
                  </a:lnTo>
                  <a:lnTo>
                    <a:pt x="0" y="230654"/>
                  </a:lnTo>
                  <a:cubicBezTo>
                    <a:pt x="0" y="103267"/>
                    <a:pt x="103267" y="0"/>
                    <a:pt x="2306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00" dirty="0"/>
            </a:p>
          </p:txBody>
        </p:sp>
        <p:sp>
          <p:nvSpPr>
            <p:cNvPr id="11" name="Freeform 10">
              <a:extLst>
                <a:ext uri="{FF2B5EF4-FFF2-40B4-BE49-F238E27FC236}">
                  <a16:creationId xmlns:a16="http://schemas.microsoft.com/office/drawing/2014/main" id="{20E876CF-7CCB-BE41-AF6F-461C194D79E9}"/>
                </a:ext>
              </a:extLst>
            </p:cNvPr>
            <p:cNvSpPr/>
            <p:nvPr/>
          </p:nvSpPr>
          <p:spPr>
            <a:xfrm>
              <a:off x="752137" y="3277929"/>
              <a:ext cx="1196037" cy="545794"/>
            </a:xfrm>
            <a:custGeom>
              <a:avLst/>
              <a:gdLst>
                <a:gd name="connsiteX0" fmla="*/ 53012 w 580280"/>
                <a:gd name="connsiteY0" fmla="*/ 0 h 495370"/>
                <a:gd name="connsiteX1" fmla="*/ 475228 w 580280"/>
                <a:gd name="connsiteY1" fmla="*/ 0 h 495370"/>
                <a:gd name="connsiteX2" fmla="*/ 494774 w 580280"/>
                <a:gd name="connsiteY2" fmla="*/ 19546 h 495370"/>
                <a:gd name="connsiteX3" fmla="*/ 494774 w 580280"/>
                <a:gd name="connsiteY3" fmla="*/ 87044 h 495370"/>
                <a:gd name="connsiteX4" fmla="*/ 553498 w 580280"/>
                <a:gd name="connsiteY4" fmla="*/ 87044 h 495370"/>
                <a:gd name="connsiteX5" fmla="*/ 580280 w 580280"/>
                <a:gd name="connsiteY5" fmla="*/ 113826 h 495370"/>
                <a:gd name="connsiteX6" fmla="*/ 580280 w 580280"/>
                <a:gd name="connsiteY6" fmla="*/ 468588 h 495370"/>
                <a:gd name="connsiteX7" fmla="*/ 553498 w 580280"/>
                <a:gd name="connsiteY7" fmla="*/ 495370 h 495370"/>
                <a:gd name="connsiteX8" fmla="*/ 428727 w 580280"/>
                <a:gd name="connsiteY8" fmla="*/ 495370 h 495370"/>
                <a:gd name="connsiteX9" fmla="*/ 342564 w 580280"/>
                <a:gd name="connsiteY9" fmla="*/ 468623 h 495370"/>
                <a:gd name="connsiteX10" fmla="*/ 17563 w 580280"/>
                <a:gd name="connsiteY10" fmla="*/ 143622 h 495370"/>
                <a:gd name="connsiteX11" fmla="*/ 0 w 580280"/>
                <a:gd name="connsiteY11" fmla="*/ 87044 h 495370"/>
                <a:gd name="connsiteX12" fmla="*/ 33466 w 580280"/>
                <a:gd name="connsiteY12" fmla="*/ 87044 h 495370"/>
                <a:gd name="connsiteX13" fmla="*/ 33466 w 580280"/>
                <a:gd name="connsiteY13" fmla="*/ 19546 h 495370"/>
                <a:gd name="connsiteX14" fmla="*/ 53012 w 580280"/>
                <a:gd name="connsiteY14" fmla="*/ 0 h 49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280" h="495370">
                  <a:moveTo>
                    <a:pt x="53012" y="0"/>
                  </a:moveTo>
                  <a:lnTo>
                    <a:pt x="475228" y="0"/>
                  </a:lnTo>
                  <a:cubicBezTo>
                    <a:pt x="486023" y="0"/>
                    <a:pt x="494774" y="8751"/>
                    <a:pt x="494774" y="19546"/>
                  </a:cubicBezTo>
                  <a:lnTo>
                    <a:pt x="494774" y="87044"/>
                  </a:lnTo>
                  <a:lnTo>
                    <a:pt x="553498" y="87044"/>
                  </a:lnTo>
                  <a:cubicBezTo>
                    <a:pt x="568289" y="87044"/>
                    <a:pt x="580280" y="99035"/>
                    <a:pt x="580280" y="113826"/>
                  </a:cubicBezTo>
                  <a:lnTo>
                    <a:pt x="580280" y="468588"/>
                  </a:lnTo>
                  <a:cubicBezTo>
                    <a:pt x="580280" y="483379"/>
                    <a:pt x="568289" y="495370"/>
                    <a:pt x="553498" y="495370"/>
                  </a:cubicBezTo>
                  <a:lnTo>
                    <a:pt x="428727" y="495370"/>
                  </a:lnTo>
                  <a:lnTo>
                    <a:pt x="342564" y="468623"/>
                  </a:lnTo>
                  <a:cubicBezTo>
                    <a:pt x="196435" y="406816"/>
                    <a:pt x="79370" y="289751"/>
                    <a:pt x="17563" y="143622"/>
                  </a:cubicBezTo>
                  <a:lnTo>
                    <a:pt x="0" y="87044"/>
                  </a:lnTo>
                  <a:lnTo>
                    <a:pt x="33466" y="87044"/>
                  </a:lnTo>
                  <a:lnTo>
                    <a:pt x="33466" y="19546"/>
                  </a:lnTo>
                  <a:cubicBezTo>
                    <a:pt x="33466" y="8751"/>
                    <a:pt x="42217" y="0"/>
                    <a:pt x="53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00" dirty="0"/>
            </a:p>
          </p:txBody>
        </p:sp>
        <p:sp>
          <p:nvSpPr>
            <p:cNvPr id="12" name="Freeform 11">
              <a:extLst>
                <a:ext uri="{FF2B5EF4-FFF2-40B4-BE49-F238E27FC236}">
                  <a16:creationId xmlns:a16="http://schemas.microsoft.com/office/drawing/2014/main" id="{16C299D8-46EC-8A43-B623-3B87905373CD}"/>
                </a:ext>
              </a:extLst>
            </p:cNvPr>
            <p:cNvSpPr/>
            <p:nvPr/>
          </p:nvSpPr>
          <p:spPr>
            <a:xfrm>
              <a:off x="1564610" y="2727943"/>
              <a:ext cx="271128" cy="351449"/>
            </a:xfrm>
            <a:custGeom>
              <a:avLst/>
              <a:gdLst>
                <a:gd name="connsiteX0" fmla="*/ 0 w 230654"/>
                <a:gd name="connsiteY0" fmla="*/ 0 h 233153"/>
                <a:gd name="connsiteX1" fmla="*/ 230654 w 230654"/>
                <a:gd name="connsiteY1" fmla="*/ 218815 h 233153"/>
                <a:gd name="connsiteX2" fmla="*/ 229131 w 230654"/>
                <a:gd name="connsiteY2" fmla="*/ 233153 h 233153"/>
                <a:gd name="connsiteX3" fmla="*/ 203685 w 230654"/>
                <a:gd name="connsiteY3" fmla="*/ 233153 h 233153"/>
                <a:gd name="connsiteX4" fmla="*/ 188278 w 230654"/>
                <a:gd name="connsiteY4" fmla="*/ 186067 h 233153"/>
                <a:gd name="connsiteX5" fmla="*/ 31614 w 230654"/>
                <a:gd name="connsiteY5" fmla="*/ 37445 h 233153"/>
                <a:gd name="connsiteX6" fmla="*/ 0 w 230654"/>
                <a:gd name="connsiteY6" fmla="*/ 28135 h 233153"/>
                <a:gd name="connsiteX7" fmla="*/ 0 w 230654"/>
                <a:gd name="connsiteY7" fmla="*/ 0 h 2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654" h="233153">
                  <a:moveTo>
                    <a:pt x="0" y="0"/>
                  </a:moveTo>
                  <a:cubicBezTo>
                    <a:pt x="127387" y="0"/>
                    <a:pt x="230654" y="97966"/>
                    <a:pt x="230654" y="218815"/>
                  </a:cubicBezTo>
                  <a:lnTo>
                    <a:pt x="229131" y="233153"/>
                  </a:lnTo>
                  <a:lnTo>
                    <a:pt x="203685" y="233153"/>
                  </a:lnTo>
                  <a:lnTo>
                    <a:pt x="188278" y="186067"/>
                  </a:lnTo>
                  <a:cubicBezTo>
                    <a:pt x="158484" y="119242"/>
                    <a:pt x="102054" y="65709"/>
                    <a:pt x="31614" y="37445"/>
                  </a:cubicBezTo>
                  <a:lnTo>
                    <a:pt x="0" y="2813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00" dirty="0"/>
            </a:p>
          </p:txBody>
        </p:sp>
        <p:sp>
          <p:nvSpPr>
            <p:cNvPr id="13" name="TextBox 12">
              <a:extLst>
                <a:ext uri="{FF2B5EF4-FFF2-40B4-BE49-F238E27FC236}">
                  <a16:creationId xmlns:a16="http://schemas.microsoft.com/office/drawing/2014/main" id="{7646970C-FAAA-204A-9B47-0F6773D0C63C}"/>
                </a:ext>
              </a:extLst>
            </p:cNvPr>
            <p:cNvSpPr txBox="1"/>
            <p:nvPr/>
          </p:nvSpPr>
          <p:spPr>
            <a:xfrm>
              <a:off x="2107976" y="3333144"/>
              <a:ext cx="2371621" cy="483152"/>
            </a:xfrm>
            <a:prstGeom prst="rect">
              <a:avLst/>
            </a:prstGeom>
            <a:noFill/>
          </p:spPr>
          <p:txBody>
            <a:bodyPr wrap="none" rtlCol="0">
              <a:spAutoFit/>
            </a:bodyPr>
            <a:lstStyle/>
            <a:p>
              <a:r>
                <a:rPr lang="fr-FR" sz="2000" dirty="0">
                  <a:solidFill>
                    <a:schemeClr val="bg1"/>
                  </a:solidFill>
                </a:rPr>
                <a:t>L’Observatoire</a:t>
              </a:r>
            </a:p>
          </p:txBody>
        </p:sp>
        <p:sp>
          <p:nvSpPr>
            <p:cNvPr id="14" name="TextBox 13">
              <a:extLst>
                <a:ext uri="{FF2B5EF4-FFF2-40B4-BE49-F238E27FC236}">
                  <a16:creationId xmlns:a16="http://schemas.microsoft.com/office/drawing/2014/main" id="{C57911CC-1E93-724C-9596-D1B4CAAA3772}"/>
                </a:ext>
              </a:extLst>
            </p:cNvPr>
            <p:cNvSpPr txBox="1"/>
            <p:nvPr/>
          </p:nvSpPr>
          <p:spPr>
            <a:xfrm>
              <a:off x="2151373" y="3876325"/>
              <a:ext cx="1748325" cy="306615"/>
            </a:xfrm>
            <a:prstGeom prst="rect">
              <a:avLst/>
            </a:prstGeom>
            <a:noFill/>
          </p:spPr>
          <p:txBody>
            <a:bodyPr wrap="none" rtlCol="0">
              <a:spAutoFit/>
            </a:bodyPr>
            <a:lstStyle/>
            <a:p>
              <a:r>
                <a:rPr lang="fr-FR" sz="1050" dirty="0">
                  <a:solidFill>
                    <a:schemeClr val="bg1"/>
                  </a:solidFill>
                </a:rPr>
                <a:t>de l’Entrepreneuriat</a:t>
              </a:r>
            </a:p>
          </p:txBody>
        </p:sp>
        <p:grpSp>
          <p:nvGrpSpPr>
            <p:cNvPr id="15" name="Group 14">
              <a:extLst>
                <a:ext uri="{FF2B5EF4-FFF2-40B4-BE49-F238E27FC236}">
                  <a16:creationId xmlns:a16="http://schemas.microsoft.com/office/drawing/2014/main" id="{B4A4F80B-E7B1-8A43-9DFB-E7E2CB67DB4E}"/>
                </a:ext>
              </a:extLst>
            </p:cNvPr>
            <p:cNvGrpSpPr/>
            <p:nvPr/>
          </p:nvGrpSpPr>
          <p:grpSpPr>
            <a:xfrm>
              <a:off x="1947945" y="2637155"/>
              <a:ext cx="120859" cy="121003"/>
              <a:chOff x="2170213" y="1463606"/>
              <a:chExt cx="609122" cy="609122"/>
            </a:xfrm>
            <a:solidFill>
              <a:schemeClr val="bg1"/>
            </a:solidFill>
          </p:grpSpPr>
          <p:sp>
            <p:nvSpPr>
              <p:cNvPr id="19" name="Rounded Rectangle 18">
                <a:extLst>
                  <a:ext uri="{FF2B5EF4-FFF2-40B4-BE49-F238E27FC236}">
                    <a16:creationId xmlns:a16="http://schemas.microsoft.com/office/drawing/2014/main" id="{E3C9F2CD-7A61-214E-94C7-62C4A740DC75}"/>
                  </a:ext>
                </a:extLst>
              </p:cNvPr>
              <p:cNvSpPr/>
              <p:nvPr/>
            </p:nvSpPr>
            <p:spPr>
              <a:xfrm>
                <a:off x="2375371" y="1463606"/>
                <a:ext cx="198807" cy="6091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0" name="Rounded Rectangle 19">
                <a:extLst>
                  <a:ext uri="{FF2B5EF4-FFF2-40B4-BE49-F238E27FC236}">
                    <a16:creationId xmlns:a16="http://schemas.microsoft.com/office/drawing/2014/main" id="{624779E3-07D4-C342-83F2-CC71C21BB2AC}"/>
                  </a:ext>
                </a:extLst>
              </p:cNvPr>
              <p:cNvSpPr/>
              <p:nvPr/>
            </p:nvSpPr>
            <p:spPr>
              <a:xfrm rot="5400000">
                <a:off x="2390020" y="1463607"/>
                <a:ext cx="169507" cy="6091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grpSp>
        <p:cxnSp>
          <p:nvCxnSpPr>
            <p:cNvPr id="16" name="Straight Connector 15">
              <a:extLst>
                <a:ext uri="{FF2B5EF4-FFF2-40B4-BE49-F238E27FC236}">
                  <a16:creationId xmlns:a16="http://schemas.microsoft.com/office/drawing/2014/main" id="{0300D3B4-947B-5E44-896B-43C2B85116CE}"/>
                </a:ext>
              </a:extLst>
            </p:cNvPr>
            <p:cNvCxnSpPr>
              <a:cxnSpLocks/>
            </p:cNvCxnSpPr>
            <p:nvPr/>
          </p:nvCxnSpPr>
          <p:spPr>
            <a:xfrm>
              <a:off x="2011009" y="3813237"/>
              <a:ext cx="2286671"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1B84CD6-372D-9040-94E6-6BE6654B65DE}"/>
                </a:ext>
              </a:extLst>
            </p:cNvPr>
            <p:cNvSpPr/>
            <p:nvPr/>
          </p:nvSpPr>
          <p:spPr>
            <a:xfrm>
              <a:off x="1947945" y="23974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18" name="Oval 17">
              <a:extLst>
                <a:ext uri="{FF2B5EF4-FFF2-40B4-BE49-F238E27FC236}">
                  <a16:creationId xmlns:a16="http://schemas.microsoft.com/office/drawing/2014/main" id="{4862C1BA-0184-1243-863C-2A5932BA973E}"/>
                </a:ext>
              </a:extLst>
            </p:cNvPr>
            <p:cNvSpPr/>
            <p:nvPr/>
          </p:nvSpPr>
          <p:spPr>
            <a:xfrm>
              <a:off x="2156479" y="2549824"/>
              <a:ext cx="87331" cy="87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grpSp>
      <p:pic>
        <p:nvPicPr>
          <p:cNvPr id="25" name="Picture 24">
            <a:extLst>
              <a:ext uri="{FF2B5EF4-FFF2-40B4-BE49-F238E27FC236}">
                <a16:creationId xmlns:a16="http://schemas.microsoft.com/office/drawing/2014/main" id="{35F9BF37-B71C-3745-AB76-C7A9C5667C77}"/>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05365" y="4353288"/>
            <a:ext cx="824475" cy="824475"/>
          </a:xfrm>
          <a:prstGeom prst="ellipse">
            <a:avLst/>
          </a:prstGeom>
        </p:spPr>
      </p:pic>
      <p:pic>
        <p:nvPicPr>
          <p:cNvPr id="26" name="Picture 25">
            <a:extLst>
              <a:ext uri="{FF2B5EF4-FFF2-40B4-BE49-F238E27FC236}">
                <a16:creationId xmlns:a16="http://schemas.microsoft.com/office/drawing/2014/main" id="{5D026FB8-4FC2-8D4E-9DAF-A558AA2941ED}"/>
              </a:ext>
            </a:extLst>
          </p:cNvPr>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905365" y="5537718"/>
            <a:ext cx="824475" cy="824475"/>
          </a:xfrm>
          <a:prstGeom prst="ellipse">
            <a:avLst/>
          </a:prstGeom>
        </p:spPr>
      </p:pic>
      <p:sp>
        <p:nvSpPr>
          <p:cNvPr id="27" name="TextBox 26">
            <a:extLst>
              <a:ext uri="{FF2B5EF4-FFF2-40B4-BE49-F238E27FC236}">
                <a16:creationId xmlns:a16="http://schemas.microsoft.com/office/drawing/2014/main" id="{4F76E7BC-B4C0-AC4C-8994-F9286B8B24C4}"/>
              </a:ext>
            </a:extLst>
          </p:cNvPr>
          <p:cNvSpPr txBox="1"/>
          <p:nvPr/>
        </p:nvSpPr>
        <p:spPr>
          <a:xfrm>
            <a:off x="5858824" y="5706364"/>
            <a:ext cx="2234907" cy="553998"/>
          </a:xfrm>
          <a:prstGeom prst="rect">
            <a:avLst/>
          </a:prstGeom>
          <a:noFill/>
        </p:spPr>
        <p:txBody>
          <a:bodyPr wrap="none" rtlCol="0">
            <a:spAutoFit/>
          </a:bodyPr>
          <a:lstStyle/>
          <a:p>
            <a:pPr fontAlgn="base"/>
            <a:r>
              <a:rPr lang="en-US" sz="1000" b="1" dirty="0">
                <a:solidFill>
                  <a:schemeClr val="bg1"/>
                </a:solidFill>
                <a:latin typeface="Helvetica" pitchFamily="2" charset="0"/>
              </a:rPr>
              <a:t>Thomas Evans</a:t>
            </a:r>
          </a:p>
          <a:p>
            <a:pPr fontAlgn="base"/>
            <a:r>
              <a:rPr lang="en-US" sz="1000" dirty="0">
                <a:solidFill>
                  <a:schemeClr val="bg1"/>
                </a:solidFill>
                <a:latin typeface="Helvetica Light" panose="020B0403020202020204" pitchFamily="34" charset="0"/>
              </a:rPr>
              <a:t>Research &amp; Development Specialist</a:t>
            </a:r>
          </a:p>
          <a:p>
            <a:pPr fontAlgn="base"/>
            <a:r>
              <a:rPr lang="en-US" sz="1000" dirty="0">
                <a:solidFill>
                  <a:schemeClr val="bg1"/>
                </a:solidFill>
                <a:latin typeface="Helvetica Light" panose="020B0403020202020204" pitchFamily="34" charset="0"/>
              </a:rPr>
              <a:t>thomas.evans@uni.lu</a:t>
            </a:r>
          </a:p>
        </p:txBody>
      </p:sp>
      <p:sp>
        <p:nvSpPr>
          <p:cNvPr id="28" name="TextBox 27">
            <a:extLst>
              <a:ext uri="{FF2B5EF4-FFF2-40B4-BE49-F238E27FC236}">
                <a16:creationId xmlns:a16="http://schemas.microsoft.com/office/drawing/2014/main" id="{F596BB6E-CA03-3548-8B02-9E612D5C185C}"/>
              </a:ext>
            </a:extLst>
          </p:cNvPr>
          <p:cNvSpPr txBox="1"/>
          <p:nvPr/>
        </p:nvSpPr>
        <p:spPr>
          <a:xfrm>
            <a:off x="5858824" y="4488527"/>
            <a:ext cx="2103461" cy="553998"/>
          </a:xfrm>
          <a:prstGeom prst="rect">
            <a:avLst/>
          </a:prstGeom>
          <a:noFill/>
        </p:spPr>
        <p:txBody>
          <a:bodyPr wrap="none" rtlCol="0">
            <a:spAutoFit/>
          </a:bodyPr>
          <a:lstStyle/>
          <a:p>
            <a:pPr fontAlgn="base"/>
            <a:r>
              <a:rPr lang="en-US" sz="1000" b="1" dirty="0">
                <a:solidFill>
                  <a:schemeClr val="bg1"/>
                </a:solidFill>
                <a:latin typeface="Helvetica" pitchFamily="2" charset="0"/>
              </a:rPr>
              <a:t>Prof. Dr. Mickaël Géraudel</a:t>
            </a:r>
          </a:p>
          <a:p>
            <a:pPr fontAlgn="base"/>
            <a:r>
              <a:rPr lang="en-US" sz="1000" dirty="0">
                <a:solidFill>
                  <a:schemeClr val="bg1"/>
                </a:solidFill>
                <a:latin typeface="Helvetica Light" panose="020B0403020202020204" pitchFamily="34" charset="0"/>
              </a:rPr>
              <a:t>Chair Holder in Entrepreneurship</a:t>
            </a:r>
          </a:p>
          <a:p>
            <a:pPr fontAlgn="base"/>
            <a:r>
              <a:rPr lang="en-US" sz="1000" dirty="0">
                <a:solidFill>
                  <a:schemeClr val="bg1"/>
                </a:solidFill>
                <a:latin typeface="Helvetica Light" panose="020B0403020202020204" pitchFamily="34" charset="0"/>
              </a:rPr>
              <a:t>mickael.geraudel@uni.lu</a:t>
            </a:r>
          </a:p>
        </p:txBody>
      </p:sp>
      <p:sp>
        <p:nvSpPr>
          <p:cNvPr id="2" name="TextBox 1">
            <a:extLst>
              <a:ext uri="{FF2B5EF4-FFF2-40B4-BE49-F238E27FC236}">
                <a16:creationId xmlns:a16="http://schemas.microsoft.com/office/drawing/2014/main" id="{3B3520A3-9E96-244E-A22C-B4C084186822}"/>
              </a:ext>
            </a:extLst>
          </p:cNvPr>
          <p:cNvSpPr txBox="1"/>
          <p:nvPr/>
        </p:nvSpPr>
        <p:spPr>
          <a:xfrm>
            <a:off x="10207922" y="6484305"/>
            <a:ext cx="3231395" cy="215444"/>
          </a:xfrm>
          <a:prstGeom prst="rect">
            <a:avLst/>
          </a:prstGeom>
          <a:noFill/>
        </p:spPr>
        <p:txBody>
          <a:bodyPr wrap="square" rtlCol="0">
            <a:spAutoFit/>
          </a:bodyPr>
          <a:lstStyle/>
          <a:p>
            <a:r>
              <a:rPr lang="en-GB" sz="800" dirty="0">
                <a:solidFill>
                  <a:schemeClr val="bg1"/>
                </a:solidFill>
              </a:rPr>
              <a:t>Images de Unsplash.com</a:t>
            </a:r>
          </a:p>
        </p:txBody>
      </p:sp>
      <p:pic>
        <p:nvPicPr>
          <p:cNvPr id="24" name="Picture 23">
            <a:extLst>
              <a:ext uri="{FF2B5EF4-FFF2-40B4-BE49-F238E27FC236}">
                <a16:creationId xmlns:a16="http://schemas.microsoft.com/office/drawing/2014/main" id="{F184BC33-3FA2-3C4C-97E8-2815364F773C}"/>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485283" y="5524148"/>
            <a:ext cx="1624378" cy="676824"/>
          </a:xfrm>
          <a:prstGeom prst="rect">
            <a:avLst/>
          </a:prstGeom>
        </p:spPr>
      </p:pic>
      <p:pic>
        <p:nvPicPr>
          <p:cNvPr id="29" name="Picture 2">
            <a:extLst>
              <a:ext uri="{FF2B5EF4-FFF2-40B4-BE49-F238E27FC236}">
                <a16:creationId xmlns:a16="http://schemas.microsoft.com/office/drawing/2014/main" id="{8C674CAC-B9AC-F847-ABB2-3BC7F59C46E4}"/>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1142053" y="5583538"/>
            <a:ext cx="799812" cy="6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4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A6763A93-136C-68B0-1C21-E944AB20023B}"/>
              </a:ext>
            </a:extLst>
          </p:cNvPr>
          <p:cNvSpPr/>
          <p:nvPr/>
        </p:nvSpPr>
        <p:spPr>
          <a:xfrm>
            <a:off x="6096000" y="1476758"/>
            <a:ext cx="5409527" cy="8256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sp>
        <p:nvSpPr>
          <p:cNvPr id="5" name="Rectangle 4">
            <a:extLst>
              <a:ext uri="{FF2B5EF4-FFF2-40B4-BE49-F238E27FC236}">
                <a16:creationId xmlns:a16="http://schemas.microsoft.com/office/drawing/2014/main" id="{E237A3EA-9EDF-FF37-7A43-9E8E8563F91C}"/>
              </a:ext>
            </a:extLst>
          </p:cNvPr>
          <p:cNvSpPr/>
          <p:nvPr/>
        </p:nvSpPr>
        <p:spPr>
          <a:xfrm>
            <a:off x="6881323" y="2346108"/>
            <a:ext cx="4556232" cy="2462213"/>
          </a:xfrm>
          <a:prstGeom prst="rect">
            <a:avLst/>
          </a:prstGeom>
        </p:spPr>
        <p:txBody>
          <a:bodyPr wrap="square">
            <a:spAutoFit/>
          </a:bodyPr>
          <a:lstStyle/>
          <a:p>
            <a:r>
              <a:rPr lang="fr-FR" sz="1200" dirty="0"/>
              <a:t>« Si un pays développe son</a:t>
            </a:r>
            <a:r>
              <a:rPr lang="fr-FR" sz="1200" dirty="0">
                <a:solidFill>
                  <a:srgbClr val="2CC4B5"/>
                </a:solidFill>
              </a:rPr>
              <a:t> </a:t>
            </a:r>
            <a:r>
              <a:rPr lang="fr-FR" sz="1200" b="1" dirty="0">
                <a:solidFill>
                  <a:srgbClr val="00B0F1"/>
                </a:solidFill>
              </a:rPr>
              <a:t>écosystème digital, rien ne garantit qu'il sera exploité</a:t>
            </a:r>
            <a:r>
              <a:rPr lang="fr-FR" sz="1200" b="1" dirty="0">
                <a:solidFill>
                  <a:srgbClr val="2CC4B5"/>
                </a:solidFill>
              </a:rPr>
              <a:t> </a:t>
            </a:r>
            <a:r>
              <a:rPr lang="fr-FR" sz="1200" dirty="0"/>
              <a:t>par les entreprises existantes (…) </a:t>
            </a:r>
          </a:p>
          <a:p>
            <a:endParaRPr lang="fr-FR" sz="1200" b="1" dirty="0">
              <a:solidFill>
                <a:srgbClr val="00B0F1"/>
              </a:solidFill>
            </a:endParaRPr>
          </a:p>
          <a:p>
            <a:r>
              <a:rPr lang="fr-FR" sz="1200" b="1" dirty="0">
                <a:solidFill>
                  <a:srgbClr val="00B0F1"/>
                </a:solidFill>
              </a:rPr>
              <a:t>L'adoption des nouvelles technologies </a:t>
            </a:r>
            <a:r>
              <a:rPr lang="fr-FR" sz="1200" dirty="0"/>
              <a:t>par les startups grâce à un </a:t>
            </a:r>
            <a:r>
              <a:rPr lang="fr-FR" sz="1200" b="1" dirty="0">
                <a:solidFill>
                  <a:srgbClr val="00B0F1"/>
                </a:solidFill>
              </a:rPr>
              <a:t>écosystème d’entrepreneuriat </a:t>
            </a:r>
            <a:r>
              <a:rPr lang="fr-FR" sz="1200" dirty="0"/>
              <a:t>est également incertaine (…)</a:t>
            </a:r>
          </a:p>
          <a:p>
            <a:endParaRPr lang="fr-FR" sz="1200" dirty="0"/>
          </a:p>
          <a:p>
            <a:r>
              <a:rPr lang="fr-FR" sz="1200" dirty="0"/>
              <a:t>Pour que </a:t>
            </a:r>
            <a:r>
              <a:rPr lang="fr-FR" sz="1200" b="1" dirty="0">
                <a:solidFill>
                  <a:srgbClr val="00B0F1"/>
                </a:solidFill>
              </a:rPr>
              <a:t>la technologie soit introduite avec succès, l'écosystème digital </a:t>
            </a:r>
            <a:r>
              <a:rPr lang="fr-FR" sz="1200" dirty="0"/>
              <a:t>et </a:t>
            </a:r>
            <a:r>
              <a:rPr lang="fr-FR" sz="1200" b="1" dirty="0">
                <a:solidFill>
                  <a:srgbClr val="00B0F1"/>
                </a:solidFill>
              </a:rPr>
              <a:t>l'écosystème d’entrepreneuriat doivent être développés simultanément</a:t>
            </a:r>
            <a:r>
              <a:rPr lang="fr-FR" sz="1200" dirty="0"/>
              <a:t>. »</a:t>
            </a:r>
          </a:p>
          <a:p>
            <a:endParaRPr lang="fr-FR" sz="1200" dirty="0">
              <a:latin typeface="Univers" panose="020B0503020202020204" pitchFamily="34" charset="0"/>
              <a:ea typeface="MS Mincho" panose="02020609040205080304" pitchFamily="49" charset="-128"/>
              <a:cs typeface="Times New Roman" panose="02020603050405020304" pitchFamily="18" charset="0"/>
            </a:endParaRPr>
          </a:p>
          <a:p>
            <a:pPr>
              <a:spcBef>
                <a:spcPts val="1200"/>
              </a:spcBef>
              <a:spcAft>
                <a:spcPts val="1200"/>
              </a:spcAft>
            </a:pPr>
            <a:endParaRPr lang="fr-FR" sz="1200" dirty="0">
              <a:latin typeface="Univers" panose="020B0503020202020204" pitchFamily="34" charset="0"/>
              <a:ea typeface="MS Mincho" panose="02020609040205080304" pitchFamily="49" charset="-128"/>
              <a:cs typeface="Times New Roman" panose="02020603050405020304" pitchFamily="18" charset="0"/>
            </a:endParaRPr>
          </a:p>
        </p:txBody>
      </p:sp>
      <p:pic>
        <p:nvPicPr>
          <p:cNvPr id="6" name="Picture 5" descr="A group of people sitting at a table with laptops&#10;&#10;Description automatically generated with low confidence">
            <a:extLst>
              <a:ext uri="{FF2B5EF4-FFF2-40B4-BE49-F238E27FC236}">
                <a16:creationId xmlns:a16="http://schemas.microsoft.com/office/drawing/2014/main" id="{BCCC8A3B-3184-D688-19BC-441D60077D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6771" y="1441777"/>
            <a:ext cx="5409527" cy="2788456"/>
          </a:xfrm>
          <a:prstGeom prst="roundRect">
            <a:avLst>
              <a:gd name="adj" fmla="val 7147"/>
            </a:avLst>
          </a:prstGeom>
        </p:spPr>
      </p:pic>
      <p:sp>
        <p:nvSpPr>
          <p:cNvPr id="10" name="Title 1">
            <a:extLst>
              <a:ext uri="{FF2B5EF4-FFF2-40B4-BE49-F238E27FC236}">
                <a16:creationId xmlns:a16="http://schemas.microsoft.com/office/drawing/2014/main" id="{4FB5CBEF-4521-6C2C-EFF7-769B7E8B1265}"/>
              </a:ext>
            </a:extLst>
          </p:cNvPr>
          <p:cNvSpPr>
            <a:spLocks noGrp="1"/>
          </p:cNvSpPr>
          <p:nvPr>
            <p:ph type="title"/>
          </p:nvPr>
        </p:nvSpPr>
        <p:spPr>
          <a:xfrm>
            <a:off x="684616" y="474669"/>
            <a:ext cx="10515600" cy="433017"/>
          </a:xfrm>
        </p:spPr>
        <p:txBody>
          <a:bodyPr/>
          <a:lstStyle/>
          <a:p>
            <a:pPr>
              <a:tabLst>
                <a:tab pos="4926013" algn="l"/>
              </a:tabLst>
            </a:pPr>
            <a:r>
              <a:rPr lang="fr-FR" dirty="0"/>
              <a:t>Ligne directrice de cette recherche</a:t>
            </a:r>
          </a:p>
        </p:txBody>
      </p:sp>
      <p:sp>
        <p:nvSpPr>
          <p:cNvPr id="9" name="Left Bracket 8">
            <a:extLst>
              <a:ext uri="{FF2B5EF4-FFF2-40B4-BE49-F238E27FC236}">
                <a16:creationId xmlns:a16="http://schemas.microsoft.com/office/drawing/2014/main" id="{CDFC3A84-7F4F-9CB6-B551-99263FF2AC05}"/>
              </a:ext>
            </a:extLst>
          </p:cNvPr>
          <p:cNvSpPr/>
          <p:nvPr/>
        </p:nvSpPr>
        <p:spPr>
          <a:xfrm>
            <a:off x="6769510" y="2370925"/>
            <a:ext cx="111813" cy="1827996"/>
          </a:xfrm>
          <a:prstGeom prst="leftBracket">
            <a:avLst/>
          </a:prstGeom>
          <a:ln w="22225">
            <a:solidFill>
              <a:srgbClr val="4D91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2" name="Straight Connector 11">
            <a:extLst>
              <a:ext uri="{FF2B5EF4-FFF2-40B4-BE49-F238E27FC236}">
                <a16:creationId xmlns:a16="http://schemas.microsoft.com/office/drawing/2014/main" id="{FB5B5EE4-79CB-F3D4-C879-921692EA15C3}"/>
              </a:ext>
            </a:extLst>
          </p:cNvPr>
          <p:cNvCxnSpPr/>
          <p:nvPr/>
        </p:nvCxnSpPr>
        <p:spPr>
          <a:xfrm>
            <a:off x="6236298" y="3936070"/>
            <a:ext cx="533212" cy="0"/>
          </a:xfrm>
          <a:prstGeom prst="line">
            <a:avLst/>
          </a:prstGeom>
          <a:ln w="19050">
            <a:solidFill>
              <a:srgbClr val="4D91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F96A259-9ADC-CF59-FAC6-A44D891EC870}"/>
              </a:ext>
            </a:extLst>
          </p:cNvPr>
          <p:cNvSpPr/>
          <p:nvPr/>
        </p:nvSpPr>
        <p:spPr>
          <a:xfrm>
            <a:off x="1355436" y="4514635"/>
            <a:ext cx="9836313" cy="461665"/>
          </a:xfrm>
          <a:prstGeom prst="rect">
            <a:avLst/>
          </a:prstGeom>
        </p:spPr>
        <p:txBody>
          <a:bodyPr wrap="square">
            <a:spAutoFit/>
          </a:bodyPr>
          <a:lstStyle/>
          <a:p>
            <a:r>
              <a:rPr lang="fr-FR" sz="1200" b="1" dirty="0">
                <a:solidFill>
                  <a:srgbClr val="00B0F1"/>
                </a:solidFill>
              </a:rPr>
              <a:t>Cette observation par le Digital Platform Economy Index (2020) est le point d’entrée de ce dossier qui vise non seulement à mieux conceptualiser ces idées d’écosystèmes, mais aussi à identifier leurs liens de développement simultanés</a:t>
            </a:r>
          </a:p>
        </p:txBody>
      </p:sp>
      <p:pic>
        <p:nvPicPr>
          <p:cNvPr id="18" name="Graphic 17" descr="Chevron arrows with solid fill">
            <a:extLst>
              <a:ext uri="{FF2B5EF4-FFF2-40B4-BE49-F238E27FC236}">
                <a16:creationId xmlns:a16="http://schemas.microsoft.com/office/drawing/2014/main" id="{04D8C11F-933F-4C18-7262-AB17184750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826771" y="4444827"/>
            <a:ext cx="528665" cy="528665"/>
          </a:xfrm>
          <a:prstGeom prst="rect">
            <a:avLst/>
          </a:prstGeom>
        </p:spPr>
      </p:pic>
      <p:sp>
        <p:nvSpPr>
          <p:cNvPr id="20" name="Rectangle 19">
            <a:extLst>
              <a:ext uri="{FF2B5EF4-FFF2-40B4-BE49-F238E27FC236}">
                <a16:creationId xmlns:a16="http://schemas.microsoft.com/office/drawing/2014/main" id="{75F3CB2C-E1BF-0046-FD8A-84A3B9B871E1}"/>
              </a:ext>
            </a:extLst>
          </p:cNvPr>
          <p:cNvSpPr/>
          <p:nvPr/>
        </p:nvSpPr>
        <p:spPr>
          <a:xfrm>
            <a:off x="6293505" y="1528016"/>
            <a:ext cx="5161934" cy="707886"/>
          </a:xfrm>
          <a:prstGeom prst="rect">
            <a:avLst/>
          </a:prstGeom>
        </p:spPr>
        <p:txBody>
          <a:bodyPr wrap="square">
            <a:spAutoFit/>
          </a:bodyPr>
          <a:lstStyle/>
          <a:p>
            <a:r>
              <a:rPr lang="fr-FR" sz="1600" b="1" dirty="0">
                <a:solidFill>
                  <a:schemeClr val="bg1"/>
                </a:solidFill>
              </a:rPr>
              <a:t>Problématique d’écosystèmes :</a:t>
            </a:r>
          </a:p>
          <a:p>
            <a:r>
              <a:rPr lang="fr-FR" sz="1200" dirty="0">
                <a:solidFill>
                  <a:schemeClr val="bg1"/>
                </a:solidFill>
                <a:latin typeface="Univers" panose="020B0503020202020204" pitchFamily="34" charset="0"/>
                <a:ea typeface="MS Mincho" panose="02020609040205080304" pitchFamily="49" charset="-128"/>
                <a:cs typeface="Times New Roman" panose="02020603050405020304" pitchFamily="18" charset="0"/>
              </a:rPr>
              <a:t>Le besoin de cette recherche découle principalement d’une problématique relevée par le Digital Platform Economy Index (2020) </a:t>
            </a:r>
          </a:p>
        </p:txBody>
      </p:sp>
      <p:pic>
        <p:nvPicPr>
          <p:cNvPr id="23" name="Graphic 22" descr="Circles with arrows with solid fill">
            <a:extLst>
              <a:ext uri="{FF2B5EF4-FFF2-40B4-BE49-F238E27FC236}">
                <a16:creationId xmlns:a16="http://schemas.microsoft.com/office/drawing/2014/main" id="{56B8FFFF-A469-BB87-EE97-BDBB497D57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110" y="5167714"/>
            <a:ext cx="675147" cy="675147"/>
          </a:xfrm>
          <a:prstGeom prst="rect">
            <a:avLst/>
          </a:prstGeom>
        </p:spPr>
      </p:pic>
      <p:sp>
        <p:nvSpPr>
          <p:cNvPr id="24" name="Rectangle 23">
            <a:extLst>
              <a:ext uri="{FF2B5EF4-FFF2-40B4-BE49-F238E27FC236}">
                <a16:creationId xmlns:a16="http://schemas.microsoft.com/office/drawing/2014/main" id="{62C8E726-7A41-A4E4-3759-78C16BB99F05}"/>
              </a:ext>
            </a:extLst>
          </p:cNvPr>
          <p:cNvSpPr/>
          <p:nvPr/>
        </p:nvSpPr>
        <p:spPr>
          <a:xfrm>
            <a:off x="1406257" y="5196034"/>
            <a:ext cx="9836313" cy="646331"/>
          </a:xfrm>
          <a:prstGeom prst="rect">
            <a:avLst/>
          </a:prstGeom>
        </p:spPr>
        <p:txBody>
          <a:bodyPr wrap="square">
            <a:spAutoFit/>
          </a:bodyPr>
          <a:lstStyle/>
          <a:p>
            <a:r>
              <a:rPr lang="fr-FR" sz="1200" b="1" dirty="0">
                <a:solidFill>
                  <a:srgbClr val="00B0F1"/>
                </a:solidFill>
              </a:rPr>
              <a:t>Il est important de noter que ce dossier recherche est une première conceptualisation de ces thématiques qui évoluent rapidement. Il sera pertinent d’adapter ces définitions en collaboration avec la Chambre de Commerce à la lumière de nouvelles recherches académiques et des connaissances sur les réalités du terrain luxembourgeois.</a:t>
            </a:r>
          </a:p>
        </p:txBody>
      </p:sp>
      <p:sp>
        <p:nvSpPr>
          <p:cNvPr id="25" name="Rounded Rectangle 24">
            <a:extLst>
              <a:ext uri="{FF2B5EF4-FFF2-40B4-BE49-F238E27FC236}">
                <a16:creationId xmlns:a16="http://schemas.microsoft.com/office/drawing/2014/main" id="{D6C0A9D4-3B59-5E00-6B00-4964D71531C7}"/>
              </a:ext>
            </a:extLst>
          </p:cNvPr>
          <p:cNvSpPr/>
          <p:nvPr/>
        </p:nvSpPr>
        <p:spPr>
          <a:xfrm>
            <a:off x="826770" y="1434182"/>
            <a:ext cx="5409528" cy="2796051"/>
          </a:xfrm>
          <a:prstGeom prst="roundRect">
            <a:avLst>
              <a:gd name="adj" fmla="val 7425"/>
            </a:avLst>
          </a:prstGeom>
          <a:gradFill>
            <a:gsLst>
              <a:gs pos="0">
                <a:srgbClr val="00B0F0">
                  <a:alpha val="25000"/>
                </a:srgbClr>
              </a:gs>
              <a:gs pos="100000">
                <a:srgbClr val="71DAE2">
                  <a:alpha val="62055"/>
                </a:srgbClr>
              </a:gs>
              <a:gs pos="32000">
                <a:srgbClr val="37C4F1">
                  <a:alpha val="31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307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C5AA54-5CD8-BE88-4AF9-E70C63D972EA}"/>
              </a:ext>
            </a:extLst>
          </p:cNvPr>
          <p:cNvPicPr>
            <a:picLocks noChangeAspect="1"/>
          </p:cNvPicPr>
          <p:nvPr/>
        </p:nvPicPr>
        <p:blipFill>
          <a:blip r:embed="rId3"/>
          <a:stretch>
            <a:fillRect/>
          </a:stretch>
        </p:blipFill>
        <p:spPr>
          <a:xfrm>
            <a:off x="0" y="0"/>
            <a:ext cx="4265295" cy="6858000"/>
          </a:xfrm>
          <a:prstGeom prst="rect">
            <a:avLst/>
          </a:prstGeom>
        </p:spPr>
      </p:pic>
      <p:sp>
        <p:nvSpPr>
          <p:cNvPr id="12" name="Rectangle 11">
            <a:extLst>
              <a:ext uri="{FF2B5EF4-FFF2-40B4-BE49-F238E27FC236}">
                <a16:creationId xmlns:a16="http://schemas.microsoft.com/office/drawing/2014/main" id="{9737B568-B4AB-0F2E-4E83-70042E12BEA3}"/>
              </a:ext>
            </a:extLst>
          </p:cNvPr>
          <p:cNvSpPr/>
          <p:nvPr/>
        </p:nvSpPr>
        <p:spPr>
          <a:xfrm>
            <a:off x="0" y="0"/>
            <a:ext cx="4265294" cy="6858000"/>
          </a:xfrm>
          <a:prstGeom prst="rect">
            <a:avLst/>
          </a:prstGeom>
          <a:gradFill>
            <a:gsLst>
              <a:gs pos="0">
                <a:srgbClr val="00B0F0">
                  <a:alpha val="49686"/>
                </a:srgbClr>
              </a:gs>
              <a:gs pos="100000">
                <a:srgbClr val="71DAE2">
                  <a:alpha val="60000"/>
                </a:srgbClr>
              </a:gs>
              <a:gs pos="33000">
                <a:srgbClr val="37C4F1">
                  <a:alpha val="50265"/>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4539119" y="430343"/>
            <a:ext cx="11039746" cy="433017"/>
          </a:xfrm>
        </p:spPr>
        <p:txBody>
          <a:bodyPr/>
          <a:lstStyle/>
          <a:p>
            <a:pPr>
              <a:spcBef>
                <a:spcPts val="600"/>
              </a:spcBef>
              <a:spcAft>
                <a:spcPts val="200"/>
              </a:spcAft>
            </a:pPr>
            <a:r>
              <a:rPr lang="fr-FR" dirty="0">
                <a:solidFill>
                  <a:srgbClr val="00B0F1"/>
                </a:solidFill>
                <a:ea typeface="MS Mincho" panose="02020609040205080304" pitchFamily="49" charset="-128"/>
                <a:cs typeface="Times New Roman" panose="02020603050405020304" pitchFamily="18" charset="0"/>
              </a:rPr>
              <a:t>Les écosystèmes nationaux</a:t>
            </a:r>
          </a:p>
        </p:txBody>
      </p:sp>
      <p:sp>
        <p:nvSpPr>
          <p:cNvPr id="8" name="Rectangle 7">
            <a:extLst>
              <a:ext uri="{FF2B5EF4-FFF2-40B4-BE49-F238E27FC236}">
                <a16:creationId xmlns:a16="http://schemas.microsoft.com/office/drawing/2014/main" id="{33FC4822-1DA1-D079-62AD-E6E27BF7CEDE}"/>
              </a:ext>
            </a:extLst>
          </p:cNvPr>
          <p:cNvSpPr/>
          <p:nvPr/>
        </p:nvSpPr>
        <p:spPr>
          <a:xfrm>
            <a:off x="4723945" y="1363513"/>
            <a:ext cx="6646888" cy="4616648"/>
          </a:xfrm>
          <a:prstGeom prst="rect">
            <a:avLst/>
          </a:prstGeom>
        </p:spPr>
        <p:txBody>
          <a:bodyPr wrap="square">
            <a:spAutoFit/>
          </a:bodyPr>
          <a:lstStyle/>
          <a:p>
            <a:r>
              <a:rPr lang="fr-FR" sz="1600" b="1" dirty="0">
                <a:solidFill>
                  <a:srgbClr val="00B0F0"/>
                </a:solidFill>
              </a:rPr>
              <a:t>Définition générale</a:t>
            </a:r>
          </a:p>
          <a:p>
            <a:r>
              <a:rPr lang="fr-FR" sz="1200" dirty="0">
                <a:latin typeface="Univers" panose="020B0503020202020204" pitchFamily="34" charset="0"/>
                <a:ea typeface="MS Mincho" panose="02020609040205080304" pitchFamily="49" charset="-128"/>
                <a:cs typeface="Times New Roman" panose="02020603050405020304" pitchFamily="18" charset="0"/>
              </a:rPr>
              <a:t>La définition d’un écosystème dans ce dossier est proche de celle proposée par James Moore (1993) pour les écosystèmes commerciaux: </a:t>
            </a:r>
          </a:p>
          <a:p>
            <a:pPr marL="171450" indent="-171450">
              <a:buFont typeface="Arial" panose="020B0604020202020204" pitchFamily="34" charset="0"/>
              <a:buChar char="•"/>
            </a:pPr>
            <a:r>
              <a:rPr lang="fr-FR" sz="1200" dirty="0"/>
              <a:t>Un écosystème est </a:t>
            </a:r>
            <a:r>
              <a:rPr lang="fr-FR" sz="1200" b="1" dirty="0">
                <a:solidFill>
                  <a:srgbClr val="00B0F1"/>
                </a:solidFill>
              </a:rPr>
              <a:t>le réseau d'organisations </a:t>
            </a:r>
            <a:r>
              <a:rPr lang="fr-FR" sz="1200" dirty="0"/>
              <a:t>(y compris les fournisseurs, les distributeurs, les clients, les concurrents, les agences gouvernementales, etc.) impliquées dans la création d'un produit ou d'un service spécifique par le biais de la concurrence et de la coopération. </a:t>
            </a:r>
          </a:p>
          <a:p>
            <a:pPr marL="171450" indent="-171450">
              <a:buFont typeface="Arial" panose="020B0604020202020204" pitchFamily="34" charset="0"/>
              <a:buChar char="•"/>
            </a:pPr>
            <a:r>
              <a:rPr lang="fr-FR" sz="1200" dirty="0"/>
              <a:t>L'idée est que </a:t>
            </a:r>
            <a:r>
              <a:rPr lang="fr-FR" sz="1200" b="1" dirty="0">
                <a:solidFill>
                  <a:srgbClr val="00B0F1"/>
                </a:solidFill>
              </a:rPr>
              <a:t>chaque entité de l'écosystème affecte et est affectée par les autres</a:t>
            </a:r>
            <a:r>
              <a:rPr lang="fr-FR" sz="1200" dirty="0"/>
              <a:t>, créant une </a:t>
            </a:r>
            <a:r>
              <a:rPr lang="fr-FR" sz="1200" b="1" dirty="0">
                <a:solidFill>
                  <a:srgbClr val="00B0F1"/>
                </a:solidFill>
              </a:rPr>
              <a:t>relation en constante évolution </a:t>
            </a:r>
            <a:r>
              <a:rPr lang="fr-FR" sz="1200" dirty="0"/>
              <a:t>dans laquelle chaque entité doit être flexible et adaptable pour survivre, comme dans un écosystème biologique. </a:t>
            </a:r>
          </a:p>
          <a:p>
            <a:endParaRPr lang="fr-FR" sz="1200" dirty="0"/>
          </a:p>
          <a:p>
            <a:r>
              <a:rPr lang="fr-FR" sz="1200" dirty="0"/>
              <a:t>Bien que ces théories présentent également un point de vue stratégique sur la compétition et les barrières d’entrées, </a:t>
            </a:r>
            <a:r>
              <a:rPr lang="fr-FR" sz="1200" b="1" dirty="0">
                <a:solidFill>
                  <a:srgbClr val="00B0F1"/>
                </a:solidFill>
              </a:rPr>
              <a:t>nous retenons principalement l’idée qu’un écosystème représente un réseau d’organismes permettant une évolution et un développement constant des acteurs qui y participent. </a:t>
            </a:r>
          </a:p>
          <a:p>
            <a:endParaRPr lang="fr-FR" sz="1200" dirty="0"/>
          </a:p>
          <a:p>
            <a:r>
              <a:rPr lang="fr-FR" sz="1600" b="1" dirty="0">
                <a:solidFill>
                  <a:srgbClr val="00B0F0"/>
                </a:solidFill>
              </a:rPr>
              <a:t>Un point de vue national</a:t>
            </a:r>
          </a:p>
          <a:p>
            <a:r>
              <a:rPr lang="fr-FR" sz="1200" dirty="0">
                <a:latin typeface="Univers" panose="020B0503020202020204" pitchFamily="34" charset="0"/>
                <a:ea typeface="MS Mincho" panose="02020609040205080304" pitchFamily="49" charset="-128"/>
                <a:cs typeface="Times New Roman" panose="02020603050405020304" pitchFamily="18" charset="0"/>
              </a:rPr>
              <a:t>Au travers de cette analyse, </a:t>
            </a:r>
            <a:r>
              <a:rPr lang="fr-FR" sz="1200" b="1" dirty="0">
                <a:solidFill>
                  <a:srgbClr val="00B0F1"/>
                </a:solidFill>
              </a:rPr>
              <a:t>les écosystèmes présentés se concentrent plus précisément sur les réseaux d’organismes au niveau national</a:t>
            </a:r>
            <a:r>
              <a:rPr lang="fr-FR" sz="1200" dirty="0">
                <a:latin typeface="Univers" panose="020B0503020202020204" pitchFamily="34" charset="0"/>
                <a:ea typeface="MS Mincho" panose="02020609040205080304" pitchFamily="49" charset="-128"/>
                <a:cs typeface="Times New Roman" panose="02020603050405020304" pitchFamily="18" charset="0"/>
              </a:rPr>
              <a:t>. Cette perspective est prise dû à l’objectif premier de l’Observatoire qui est d’identifier les pistes de développement pour le Luxembourg, mais aussi de par la nature des classements internationaux qui ont une perspective nationale. </a:t>
            </a:r>
          </a:p>
          <a:p>
            <a:pPr>
              <a:spcBef>
                <a:spcPts val="1200"/>
              </a:spcBef>
              <a:spcAft>
                <a:spcPts val="1200"/>
              </a:spcAft>
            </a:pPr>
            <a:endParaRPr lang="fr-FR" sz="1200" dirty="0">
              <a:latin typeface="Univers" panose="020B0503020202020204" pitchFamily="34" charset="0"/>
              <a:ea typeface="MS Mincho" panose="02020609040205080304" pitchFamily="49" charset="-128"/>
              <a:cs typeface="Times New Roman" panose="02020603050405020304" pitchFamily="18" charset="0"/>
            </a:endParaRPr>
          </a:p>
        </p:txBody>
      </p:sp>
      <p:pic>
        <p:nvPicPr>
          <p:cNvPr id="7" name="Graphic 6" descr="Connections with solid fill">
            <a:extLst>
              <a:ext uri="{FF2B5EF4-FFF2-40B4-BE49-F238E27FC236}">
                <a16:creationId xmlns:a16="http://schemas.microsoft.com/office/drawing/2014/main" id="{AC7B3BA8-9F61-565E-2795-B66830D0A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3009" y="535882"/>
            <a:ext cx="974264" cy="974264"/>
          </a:xfrm>
          <a:prstGeom prst="rect">
            <a:avLst/>
          </a:prstGeom>
        </p:spPr>
      </p:pic>
    </p:spTree>
    <p:extLst>
      <p:ext uri="{BB962C8B-B14F-4D97-AF65-F5344CB8AC3E}">
        <p14:creationId xmlns:p14="http://schemas.microsoft.com/office/powerpoint/2010/main" val="2302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105C-149B-BF41-0F26-638C1E95B76E}"/>
              </a:ext>
            </a:extLst>
          </p:cNvPr>
          <p:cNvSpPr>
            <a:spLocks noGrp="1"/>
          </p:cNvSpPr>
          <p:nvPr>
            <p:ph type="title"/>
          </p:nvPr>
        </p:nvSpPr>
        <p:spPr>
          <a:xfrm>
            <a:off x="684616" y="487457"/>
            <a:ext cx="11114094" cy="433017"/>
          </a:xfrm>
        </p:spPr>
        <p:txBody>
          <a:bodyPr/>
          <a:lstStyle/>
          <a:p>
            <a:r>
              <a:rPr lang="fr-FR" sz="2800" dirty="0"/>
              <a:t>L’entrepreneuriat et le digital dans les classements internationaux</a:t>
            </a:r>
          </a:p>
        </p:txBody>
      </p:sp>
      <p:sp>
        <p:nvSpPr>
          <p:cNvPr id="5" name="Rectangle 4">
            <a:extLst>
              <a:ext uri="{FF2B5EF4-FFF2-40B4-BE49-F238E27FC236}">
                <a16:creationId xmlns:a16="http://schemas.microsoft.com/office/drawing/2014/main" id="{3A217C5A-63F0-667D-45B6-5CA6899F6D11}"/>
              </a:ext>
            </a:extLst>
          </p:cNvPr>
          <p:cNvSpPr/>
          <p:nvPr/>
        </p:nvSpPr>
        <p:spPr>
          <a:xfrm>
            <a:off x="831557" y="1538855"/>
            <a:ext cx="4756814" cy="2539157"/>
          </a:xfrm>
          <a:prstGeom prst="rect">
            <a:avLst/>
          </a:prstGeom>
        </p:spPr>
        <p:txBody>
          <a:bodyPr wrap="square">
            <a:spAutoFit/>
          </a:bodyPr>
          <a:lstStyle/>
          <a:p>
            <a:pPr>
              <a:spcBef>
                <a:spcPts val="600"/>
              </a:spcBef>
              <a:spcAft>
                <a:spcPts val="1200"/>
              </a:spcAft>
            </a:pPr>
            <a:r>
              <a:rPr lang="fr-FR" sz="1200" b="1" dirty="0">
                <a:solidFill>
                  <a:srgbClr val="00B0F1"/>
                </a:solidFill>
              </a:rPr>
              <a:t>Chaque classement étudié dans la Mission 1.1 de l’Observatoire présente une manière différente d’établir un score. Souvent, ceux-ci sont conceptualisés dans le but de répondre à une thématique particulière telle que la compétitivité ou l’innovation nationale. En réalisant ces différents scores, les auteurs choisissent des indices qui leur permettent de quantifier ces différentes thématiques. </a:t>
            </a:r>
          </a:p>
          <a:p>
            <a:pPr>
              <a:spcBef>
                <a:spcPts val="600"/>
              </a:spcBef>
              <a:spcAft>
                <a:spcPts val="1200"/>
              </a:spcAft>
            </a:pP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Dans le contexte de l’entrepreneuriat, on observe que des éléments appartenant au digital sont de plus en plus intercalés dans ces scores. Ces « liens » entre les organismes de l’écosystème d’entrepreneuriat et ceux de l’écosystème digital peuvent être observés dans les classements à deux niveaux : </a:t>
            </a:r>
          </a:p>
        </p:txBody>
      </p:sp>
      <p:graphicFrame>
        <p:nvGraphicFramePr>
          <p:cNvPr id="6" name="Table 5">
            <a:extLst>
              <a:ext uri="{FF2B5EF4-FFF2-40B4-BE49-F238E27FC236}">
                <a16:creationId xmlns:a16="http://schemas.microsoft.com/office/drawing/2014/main" id="{D1960C12-74D9-AC36-3DF3-B4B88B22B1A9}"/>
              </a:ext>
            </a:extLst>
          </p:cNvPr>
          <p:cNvGraphicFramePr>
            <a:graphicFrameLocks noGrp="1"/>
          </p:cNvGraphicFramePr>
          <p:nvPr>
            <p:extLst>
              <p:ext uri="{D42A27DB-BD31-4B8C-83A1-F6EECF244321}">
                <p14:modId xmlns:p14="http://schemas.microsoft.com/office/powerpoint/2010/main" val="3043640333"/>
              </p:ext>
            </p:extLst>
          </p:nvPr>
        </p:nvGraphicFramePr>
        <p:xfrm>
          <a:off x="6096000" y="1204680"/>
          <a:ext cx="5104218" cy="4753907"/>
        </p:xfrm>
        <a:graphic>
          <a:graphicData uri="http://schemas.openxmlformats.org/drawingml/2006/table">
            <a:tbl>
              <a:tblPr/>
              <a:tblGrid>
                <a:gridCol w="1439818">
                  <a:extLst>
                    <a:ext uri="{9D8B030D-6E8A-4147-A177-3AD203B41FA5}">
                      <a16:colId xmlns:a16="http://schemas.microsoft.com/office/drawing/2014/main" val="753649270"/>
                    </a:ext>
                  </a:extLst>
                </a:gridCol>
                <a:gridCol w="732880">
                  <a:extLst>
                    <a:ext uri="{9D8B030D-6E8A-4147-A177-3AD203B41FA5}">
                      <a16:colId xmlns:a16="http://schemas.microsoft.com/office/drawing/2014/main" val="2291775499"/>
                    </a:ext>
                  </a:extLst>
                </a:gridCol>
                <a:gridCol w="732880">
                  <a:extLst>
                    <a:ext uri="{9D8B030D-6E8A-4147-A177-3AD203B41FA5}">
                      <a16:colId xmlns:a16="http://schemas.microsoft.com/office/drawing/2014/main" val="2309153051"/>
                    </a:ext>
                  </a:extLst>
                </a:gridCol>
                <a:gridCol w="732880">
                  <a:extLst>
                    <a:ext uri="{9D8B030D-6E8A-4147-A177-3AD203B41FA5}">
                      <a16:colId xmlns:a16="http://schemas.microsoft.com/office/drawing/2014/main" val="3569803712"/>
                    </a:ext>
                  </a:extLst>
                </a:gridCol>
                <a:gridCol w="732880">
                  <a:extLst>
                    <a:ext uri="{9D8B030D-6E8A-4147-A177-3AD203B41FA5}">
                      <a16:colId xmlns:a16="http://schemas.microsoft.com/office/drawing/2014/main" val="2247458996"/>
                    </a:ext>
                  </a:extLst>
                </a:gridCol>
                <a:gridCol w="732880">
                  <a:extLst>
                    <a:ext uri="{9D8B030D-6E8A-4147-A177-3AD203B41FA5}">
                      <a16:colId xmlns:a16="http://schemas.microsoft.com/office/drawing/2014/main" val="1088874976"/>
                    </a:ext>
                  </a:extLst>
                </a:gridCol>
              </a:tblGrid>
              <a:tr h="409536">
                <a:tc>
                  <a:txBody>
                    <a:bodyPr/>
                    <a:lstStyle/>
                    <a:p>
                      <a:pPr algn="l" fontAlgn="b"/>
                      <a:endParaRPr lang="fr-FR" sz="900" b="1" i="0" u="none" strike="noStrike" noProof="0" dirty="0">
                        <a:solidFill>
                          <a:srgbClr val="FFFFFF"/>
                        </a:solidFill>
                        <a:effectLst/>
                        <a:latin typeface="Calibri Light" panose="020F0302020204030204" pitchFamily="34" charset="0"/>
                      </a:endParaRPr>
                    </a:p>
                  </a:txBody>
                  <a:tcPr marL="5439" marR="5439" marT="543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1" i="0" u="none" strike="noStrike" noProof="0" dirty="0">
                          <a:solidFill>
                            <a:srgbClr val="FFFFFF"/>
                          </a:solidFill>
                          <a:effectLst/>
                          <a:latin typeface="Calibri Light" panose="020F0302020204030204" pitchFamily="34" charset="0"/>
                        </a:rPr>
                        <a:t>Luxembourg</a:t>
                      </a:r>
                    </a:p>
                  </a:txBody>
                  <a:tcPr marL="5439" marR="5439" marT="54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C4F1"/>
                    </a:solidFill>
                  </a:tcPr>
                </a:tc>
                <a:tc>
                  <a:txBody>
                    <a:bodyPr/>
                    <a:lstStyle/>
                    <a:p>
                      <a:pPr algn="ctr" fontAlgn="b"/>
                      <a:r>
                        <a:rPr lang="fr-FR" sz="900" b="1" i="0" u="none" strike="noStrike" noProof="0" dirty="0">
                          <a:solidFill>
                            <a:srgbClr val="FFFFFF"/>
                          </a:solidFill>
                          <a:effectLst/>
                          <a:latin typeface="Calibri Light" panose="020F0302020204030204" pitchFamily="34" charset="0"/>
                        </a:rPr>
                        <a:t>Danemark</a:t>
                      </a:r>
                    </a:p>
                  </a:txBody>
                  <a:tcPr marL="5439" marR="5439" marT="54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C4F1"/>
                    </a:solidFill>
                  </a:tcPr>
                </a:tc>
                <a:tc>
                  <a:txBody>
                    <a:bodyPr/>
                    <a:lstStyle/>
                    <a:p>
                      <a:pPr algn="ctr" fontAlgn="b"/>
                      <a:r>
                        <a:rPr lang="fr-FR" sz="900" b="1" i="0" u="none" strike="noStrike" noProof="0" dirty="0">
                          <a:solidFill>
                            <a:srgbClr val="FFFFFF"/>
                          </a:solidFill>
                          <a:effectLst/>
                          <a:latin typeface="Calibri Light" panose="020F0302020204030204" pitchFamily="34" charset="0"/>
                        </a:rPr>
                        <a:t>Estonie</a:t>
                      </a:r>
                    </a:p>
                  </a:txBody>
                  <a:tcPr marL="5439" marR="5439" marT="54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C4F1"/>
                    </a:solidFill>
                  </a:tcPr>
                </a:tc>
                <a:tc>
                  <a:txBody>
                    <a:bodyPr/>
                    <a:lstStyle/>
                    <a:p>
                      <a:pPr algn="ctr" fontAlgn="b"/>
                      <a:r>
                        <a:rPr lang="fr-FR" sz="900" b="1" i="0" u="none" strike="noStrike" noProof="0" dirty="0">
                          <a:solidFill>
                            <a:srgbClr val="FFFFFF"/>
                          </a:solidFill>
                          <a:effectLst/>
                          <a:latin typeface="Calibri Light" panose="020F0302020204030204" pitchFamily="34" charset="0"/>
                        </a:rPr>
                        <a:t>Suisse</a:t>
                      </a:r>
                    </a:p>
                  </a:txBody>
                  <a:tcPr marL="5439" marR="5439" marT="54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C4F1"/>
                    </a:solidFill>
                  </a:tcPr>
                </a:tc>
                <a:tc>
                  <a:txBody>
                    <a:bodyPr/>
                    <a:lstStyle/>
                    <a:p>
                      <a:pPr algn="ctr" fontAlgn="b"/>
                      <a:r>
                        <a:rPr lang="fr-FR" sz="900" b="1" i="0" u="none" strike="noStrike" noProof="0" dirty="0">
                          <a:solidFill>
                            <a:srgbClr val="FFFFFF"/>
                          </a:solidFill>
                          <a:effectLst/>
                          <a:latin typeface="Calibri Light" panose="020F0302020204030204" pitchFamily="34" charset="0"/>
                        </a:rPr>
                        <a:t>Singapour</a:t>
                      </a:r>
                    </a:p>
                  </a:txBody>
                  <a:tcPr marL="5439" marR="5439" marT="54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C4F1"/>
                    </a:solidFill>
                  </a:tcPr>
                </a:tc>
                <a:extLst>
                  <a:ext uri="{0D108BD9-81ED-4DB2-BD59-A6C34878D82A}">
                    <a16:rowId xmlns:a16="http://schemas.microsoft.com/office/drawing/2014/main" val="3625382867"/>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Digital Platform Economy Index</a:t>
                      </a:r>
                    </a:p>
                  </a:txBody>
                  <a:tcPr marL="9525" marR="9525" marT="9525" marB="0" anchor="ctr">
                    <a:lnL>
                      <a:noFill/>
                    </a:lnL>
                    <a:lnR>
                      <a:noFill/>
                    </a:lnR>
                    <a:lnT w="12700" cap="flat" cmpd="sng" algn="ctr">
                      <a:noFill/>
                      <a:prstDash val="solid"/>
                      <a:round/>
                      <a:headEnd type="none" w="med" len="med"/>
                      <a:tailEnd type="none" w="med" len="med"/>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12</a:t>
                      </a:r>
                    </a:p>
                  </a:txBody>
                  <a:tcPr marL="5439" marR="5439" marT="5439" marB="0" anchor="ctr">
                    <a:lnL>
                      <a:noFill/>
                    </a:lnL>
                    <a:lnR>
                      <a:noFill/>
                    </a:lnR>
                    <a:lnT w="12700" cap="flat" cmpd="sng" algn="ctr">
                      <a:solidFill>
                        <a:srgbClr val="000000"/>
                      </a:solidFill>
                      <a:prstDash val="solid"/>
                      <a:round/>
                      <a:headEnd type="none" w="med" len="med"/>
                      <a:tailEnd type="none" w="med" len="med"/>
                    </a:lnT>
                    <a:lnB>
                      <a:noFill/>
                    </a:lnB>
                    <a:solidFill>
                      <a:srgbClr val="FED781"/>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8</a:t>
                      </a:r>
                    </a:p>
                  </a:txBody>
                  <a:tcPr marL="5439" marR="5439" marT="5439" marB="0" anchor="ctr">
                    <a:lnL>
                      <a:noFill/>
                    </a:lnL>
                    <a:lnR>
                      <a:noFill/>
                    </a:lnR>
                    <a:lnT w="12700" cap="flat" cmpd="sng" algn="ctr">
                      <a:solidFill>
                        <a:srgbClr val="000000"/>
                      </a:solidFill>
                      <a:prstDash val="solid"/>
                      <a:round/>
                      <a:headEnd type="none" w="med" len="med"/>
                      <a:tailEnd type="none" w="med" len="med"/>
                    </a:lnT>
                    <a:lnB>
                      <a:noFill/>
                    </a:lnB>
                    <a:solidFill>
                      <a:srgbClr val="FFE784"/>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18</a:t>
                      </a:r>
                    </a:p>
                  </a:txBody>
                  <a:tcPr marL="5439" marR="5439" marT="5439" marB="0" anchor="ctr">
                    <a:lnL>
                      <a:noFill/>
                    </a:lnL>
                    <a:lnR>
                      <a:noFill/>
                    </a:lnR>
                    <a:lnT w="12700" cap="flat" cmpd="sng" algn="ctr">
                      <a:solidFill>
                        <a:srgbClr val="000000"/>
                      </a:solidFill>
                      <a:prstDash val="solid"/>
                      <a:round/>
                      <a:headEnd type="none" w="med" len="med"/>
                      <a:tailEnd type="none" w="med" len="med"/>
                    </a:lnT>
                    <a:lnB>
                      <a:noFill/>
                    </a:lnB>
                    <a:solidFill>
                      <a:srgbClr val="FDBF7C"/>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6</a:t>
                      </a:r>
                    </a:p>
                  </a:txBody>
                  <a:tcPr marL="5439" marR="5439" marT="5439" marB="0" anchor="ctr">
                    <a:lnL>
                      <a:noFill/>
                    </a:lnL>
                    <a:lnR>
                      <a:noFill/>
                    </a:lnR>
                    <a:lnT w="12700" cap="flat" cmpd="sng" algn="ctr">
                      <a:solidFill>
                        <a:srgbClr val="000000"/>
                      </a:solidFill>
                      <a:prstDash val="solid"/>
                      <a:round/>
                      <a:headEnd type="none" w="med" len="med"/>
                      <a:tailEnd type="none" w="med" len="med"/>
                    </a:lnT>
                    <a:lnB>
                      <a:noFill/>
                    </a:lnB>
                    <a:solidFill>
                      <a:srgbClr val="E5E382"/>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24</a:t>
                      </a:r>
                    </a:p>
                  </a:txBody>
                  <a:tcPr marL="5439" marR="5439" marT="5439" marB="0" anchor="ctr">
                    <a:lnL>
                      <a:noFill/>
                    </a:lnL>
                    <a:lnR>
                      <a:noFill/>
                    </a:lnR>
                    <a:lnT w="12700" cap="flat" cmpd="sng" algn="ctr">
                      <a:solidFill>
                        <a:srgbClr val="000000"/>
                      </a:solidFill>
                      <a:prstDash val="solid"/>
                      <a:round/>
                      <a:headEnd type="none" w="med" len="med"/>
                      <a:tailEnd type="none" w="med" len="med"/>
                    </a:lnT>
                    <a:lnB>
                      <a:noFill/>
                    </a:lnB>
                    <a:solidFill>
                      <a:srgbClr val="FCA677"/>
                    </a:solidFill>
                  </a:tcPr>
                </a:tc>
                <a:extLst>
                  <a:ext uri="{0D108BD9-81ED-4DB2-BD59-A6C34878D82A}">
                    <a16:rowId xmlns:a16="http://schemas.microsoft.com/office/drawing/2014/main" val="292754718"/>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Digital Readiness Index </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a:t>
                      </a:r>
                    </a:p>
                  </a:txBody>
                  <a:tcPr marL="5439" marR="5439" marT="5439" marB="0" anchor="ctr">
                    <a:lnL>
                      <a:noFill/>
                    </a:lnL>
                    <a:lnR>
                      <a:noFill/>
                    </a:lnR>
                    <a:lnT>
                      <a:noFill/>
                    </a:lnT>
                    <a:lnB>
                      <a:noFill/>
                    </a:lnB>
                    <a:solidFill>
                      <a:srgbClr val="7DC57C"/>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4</a:t>
                      </a:r>
                    </a:p>
                  </a:txBody>
                  <a:tcPr marL="5439" marR="5439" marT="5439" marB="0" anchor="ctr">
                    <a:lnL>
                      <a:noFill/>
                    </a:lnL>
                    <a:lnR>
                      <a:noFill/>
                    </a:lnR>
                    <a:lnT>
                      <a:noFill/>
                    </a:lnT>
                    <a:lnB>
                      <a:noFill/>
                    </a:lnB>
                    <a:solidFill>
                      <a:srgbClr val="B1D47F"/>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19</a:t>
                      </a:r>
                    </a:p>
                  </a:txBody>
                  <a:tcPr marL="5439" marR="5439" marT="5439" marB="0" anchor="ctr">
                    <a:lnL>
                      <a:noFill/>
                    </a:lnL>
                    <a:lnR>
                      <a:noFill/>
                    </a:lnR>
                    <a:lnT>
                      <a:noFill/>
                    </a:lnT>
                    <a:lnB>
                      <a:noFill/>
                    </a:lnB>
                    <a:solidFill>
                      <a:srgbClr val="FDBB7B"/>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6</a:t>
                      </a:r>
                    </a:p>
                  </a:txBody>
                  <a:tcPr marL="5439" marR="5439" marT="5439" marB="0" anchor="ctr">
                    <a:lnL>
                      <a:noFill/>
                    </a:lnL>
                    <a:lnR>
                      <a:noFill/>
                    </a:lnR>
                    <a:lnT>
                      <a:noFill/>
                    </a:lnT>
                    <a:lnB>
                      <a:noFill/>
                    </a:lnB>
                    <a:solidFill>
                      <a:srgbClr val="E5E382"/>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a:t>
                      </a:r>
                    </a:p>
                  </a:txBody>
                  <a:tcPr marL="5439" marR="5439" marT="5439" marB="0" anchor="ctr">
                    <a:lnL>
                      <a:noFill/>
                    </a:lnL>
                    <a:lnR>
                      <a:noFill/>
                    </a:lnR>
                    <a:lnT>
                      <a:noFill/>
                    </a:lnT>
                    <a:lnB>
                      <a:noFill/>
                    </a:lnB>
                    <a:solidFill>
                      <a:srgbClr val="63BE7B"/>
                    </a:solidFill>
                  </a:tcPr>
                </a:tc>
                <a:extLst>
                  <a:ext uri="{0D108BD9-81ED-4DB2-BD59-A6C34878D82A}">
                    <a16:rowId xmlns:a16="http://schemas.microsoft.com/office/drawing/2014/main" val="1694817243"/>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European Index of Digital Entrepreneurship Systems</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7</a:t>
                      </a:r>
                    </a:p>
                  </a:txBody>
                  <a:tcPr marL="5439" marR="5439" marT="5439" marB="0" anchor="ctr">
                    <a:lnL>
                      <a:noFill/>
                    </a:lnL>
                    <a:lnR>
                      <a:noFill/>
                    </a:lnR>
                    <a:lnT>
                      <a:noFill/>
                    </a:lnT>
                    <a:lnB>
                      <a:noFill/>
                    </a:lnB>
                    <a:solidFill>
                      <a:srgbClr val="FFEB84"/>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a:t>
                      </a:r>
                    </a:p>
                  </a:txBody>
                  <a:tcPr marL="5439" marR="5439" marT="5439" marB="0" anchor="ctr">
                    <a:lnL>
                      <a:noFill/>
                    </a:lnL>
                    <a:lnR>
                      <a:noFill/>
                    </a:lnR>
                    <a:lnT>
                      <a:noFill/>
                    </a:lnT>
                    <a:lnB>
                      <a:noFill/>
                    </a:lnB>
                    <a:solidFill>
                      <a:srgbClr val="63BE7B"/>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12</a:t>
                      </a:r>
                    </a:p>
                  </a:txBody>
                  <a:tcPr marL="5439" marR="5439" marT="5439" marB="0" anchor="ctr">
                    <a:lnL>
                      <a:noFill/>
                    </a:lnL>
                    <a:lnR>
                      <a:noFill/>
                    </a:lnR>
                    <a:lnT>
                      <a:noFill/>
                    </a:lnT>
                    <a:lnB>
                      <a:noFill/>
                    </a:lnB>
                    <a:solidFill>
                      <a:srgbClr val="FED781"/>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n.a.</a:t>
                      </a:r>
                    </a:p>
                  </a:txBody>
                  <a:tcPr marL="5439" marR="5439" marT="5439" marB="0" anchor="ctr">
                    <a:lnL>
                      <a:noFill/>
                    </a:lnL>
                    <a:lnR>
                      <a:noFill/>
                    </a:lnR>
                    <a:lnT>
                      <a:noFill/>
                    </a:lnT>
                    <a:lnB>
                      <a:noFill/>
                    </a:lnB>
                    <a:solidFill>
                      <a:srgbClr val="D9D9D9"/>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n.a.</a:t>
                      </a:r>
                    </a:p>
                  </a:txBody>
                  <a:tcPr marL="5439" marR="5439" marT="5439" marB="0" anchor="ctr">
                    <a:lnL>
                      <a:noFill/>
                    </a:lnL>
                    <a:lnR>
                      <a:noFill/>
                    </a:lnR>
                    <a:lnT>
                      <a:noFill/>
                    </a:lnT>
                    <a:lnB>
                      <a:noFill/>
                    </a:lnB>
                    <a:solidFill>
                      <a:srgbClr val="D9D9D9"/>
                    </a:solidFill>
                  </a:tcPr>
                </a:tc>
                <a:extLst>
                  <a:ext uri="{0D108BD9-81ED-4DB2-BD59-A6C34878D82A}">
                    <a16:rowId xmlns:a16="http://schemas.microsoft.com/office/drawing/2014/main" val="3326359272"/>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European Innovation Scoreboard</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9</a:t>
                      </a:r>
                    </a:p>
                  </a:txBody>
                  <a:tcPr marL="5439" marR="5439" marT="5439" marB="0" anchor="ctr">
                    <a:lnL>
                      <a:noFill/>
                    </a:lnL>
                    <a:lnR>
                      <a:noFill/>
                    </a:lnR>
                    <a:lnT>
                      <a:noFill/>
                    </a:lnT>
                    <a:lnB>
                      <a:noFill/>
                    </a:lnB>
                    <a:solidFill>
                      <a:srgbClr val="FFE383"/>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4</a:t>
                      </a:r>
                    </a:p>
                  </a:txBody>
                  <a:tcPr marL="5439" marR="5439" marT="5439" marB="0" anchor="ctr">
                    <a:lnL>
                      <a:noFill/>
                    </a:lnL>
                    <a:lnR>
                      <a:noFill/>
                    </a:lnR>
                    <a:lnT>
                      <a:noFill/>
                    </a:lnT>
                    <a:lnB>
                      <a:noFill/>
                    </a:lnB>
                    <a:solidFill>
                      <a:srgbClr val="B1D47F"/>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12</a:t>
                      </a:r>
                    </a:p>
                  </a:txBody>
                  <a:tcPr marL="5439" marR="5439" marT="5439" marB="0" anchor="ctr">
                    <a:lnL>
                      <a:noFill/>
                    </a:lnL>
                    <a:lnR>
                      <a:noFill/>
                    </a:lnR>
                    <a:lnT>
                      <a:noFill/>
                    </a:lnT>
                    <a:lnB>
                      <a:noFill/>
                    </a:lnB>
                    <a:solidFill>
                      <a:srgbClr val="FED781"/>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a:t>
                      </a:r>
                    </a:p>
                  </a:txBody>
                  <a:tcPr marL="5439" marR="5439" marT="5439" marB="0" anchor="ctr">
                    <a:lnL>
                      <a:noFill/>
                    </a:lnL>
                    <a:lnR>
                      <a:noFill/>
                    </a:lnR>
                    <a:lnT>
                      <a:noFill/>
                    </a:lnT>
                    <a:lnB>
                      <a:noFill/>
                    </a:lnB>
                    <a:solidFill>
                      <a:srgbClr val="63BE7B"/>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n.a.</a:t>
                      </a:r>
                    </a:p>
                  </a:txBody>
                  <a:tcPr marL="5439" marR="5439" marT="5439"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642059353"/>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Global Competitiveness Report </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18</a:t>
                      </a:r>
                    </a:p>
                  </a:txBody>
                  <a:tcPr marL="5439" marR="5439" marT="5439" marB="0" anchor="ctr">
                    <a:lnL>
                      <a:noFill/>
                    </a:lnL>
                    <a:lnR>
                      <a:noFill/>
                    </a:lnR>
                    <a:lnT>
                      <a:noFill/>
                    </a:lnT>
                    <a:lnB>
                      <a:noFill/>
                    </a:lnB>
                    <a:solidFill>
                      <a:srgbClr val="FDBF7C"/>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8</a:t>
                      </a:r>
                    </a:p>
                  </a:txBody>
                  <a:tcPr marL="5439" marR="5439" marT="5439" marB="0" anchor="ctr">
                    <a:lnL>
                      <a:noFill/>
                    </a:lnL>
                    <a:lnR>
                      <a:noFill/>
                    </a:lnR>
                    <a:lnT>
                      <a:noFill/>
                    </a:lnT>
                    <a:lnB>
                      <a:noFill/>
                    </a:lnB>
                    <a:solidFill>
                      <a:srgbClr val="FFE784"/>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31</a:t>
                      </a:r>
                    </a:p>
                  </a:txBody>
                  <a:tcPr marL="5439" marR="5439" marT="5439" marB="0" anchor="ctr">
                    <a:lnL>
                      <a:noFill/>
                    </a:lnL>
                    <a:lnR>
                      <a:noFill/>
                    </a:lnR>
                    <a:lnT>
                      <a:noFill/>
                    </a:lnT>
                    <a:lnB>
                      <a:noFill/>
                    </a:lnB>
                    <a:solidFill>
                      <a:srgbClr val="FA8A72"/>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5</a:t>
                      </a:r>
                    </a:p>
                  </a:txBody>
                  <a:tcPr marL="5439" marR="5439" marT="5439" marB="0" anchor="ctr">
                    <a:lnL>
                      <a:noFill/>
                    </a:lnL>
                    <a:lnR>
                      <a:noFill/>
                    </a:lnR>
                    <a:lnT>
                      <a:noFill/>
                    </a:lnT>
                    <a:lnB>
                      <a:noFill/>
                    </a:lnB>
                    <a:solidFill>
                      <a:srgbClr val="CBDC81"/>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a:t>
                      </a:r>
                    </a:p>
                  </a:txBody>
                  <a:tcPr marL="5439" marR="5439" marT="5439" marB="0" anchor="ctr">
                    <a:lnL>
                      <a:noFill/>
                    </a:lnL>
                    <a:lnR>
                      <a:noFill/>
                    </a:lnR>
                    <a:lnT>
                      <a:noFill/>
                    </a:lnT>
                    <a:lnB>
                      <a:noFill/>
                    </a:lnB>
                    <a:solidFill>
                      <a:srgbClr val="63BE7B"/>
                    </a:solidFill>
                  </a:tcPr>
                </a:tc>
                <a:extLst>
                  <a:ext uri="{0D108BD9-81ED-4DB2-BD59-A6C34878D82A}">
                    <a16:rowId xmlns:a16="http://schemas.microsoft.com/office/drawing/2014/main" val="2675570891"/>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Global Innovation Index</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23</a:t>
                      </a:r>
                    </a:p>
                  </a:txBody>
                  <a:tcPr marL="5439" marR="5439" marT="5439" marB="0" anchor="ctr">
                    <a:lnL>
                      <a:noFill/>
                    </a:lnL>
                    <a:lnR>
                      <a:noFill/>
                    </a:lnR>
                    <a:lnT>
                      <a:noFill/>
                    </a:lnT>
                    <a:lnB>
                      <a:noFill/>
                    </a:lnB>
                    <a:solidFill>
                      <a:srgbClr val="FCAA78"/>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9</a:t>
                      </a:r>
                    </a:p>
                  </a:txBody>
                  <a:tcPr marL="5439" marR="5439" marT="5439" marB="0" anchor="ctr">
                    <a:lnL>
                      <a:noFill/>
                    </a:lnL>
                    <a:lnR>
                      <a:noFill/>
                    </a:lnR>
                    <a:lnT>
                      <a:noFill/>
                    </a:lnT>
                    <a:lnB>
                      <a:noFill/>
                    </a:lnB>
                    <a:solidFill>
                      <a:srgbClr val="FFE383"/>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21</a:t>
                      </a:r>
                    </a:p>
                  </a:txBody>
                  <a:tcPr marL="5439" marR="5439" marT="5439" marB="0" anchor="ctr">
                    <a:lnL>
                      <a:noFill/>
                    </a:lnL>
                    <a:lnR>
                      <a:noFill/>
                    </a:lnR>
                    <a:lnT>
                      <a:noFill/>
                    </a:lnT>
                    <a:lnB>
                      <a:noFill/>
                    </a:lnB>
                    <a:solidFill>
                      <a:srgbClr val="FCB37A"/>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a:t>
                      </a:r>
                    </a:p>
                  </a:txBody>
                  <a:tcPr marL="5439" marR="5439" marT="5439" marB="0" anchor="ctr">
                    <a:lnL>
                      <a:noFill/>
                    </a:lnL>
                    <a:lnR>
                      <a:noFill/>
                    </a:lnR>
                    <a:lnT>
                      <a:noFill/>
                    </a:lnT>
                    <a:lnB>
                      <a:noFill/>
                    </a:lnB>
                    <a:solidFill>
                      <a:srgbClr val="63BE7B"/>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8</a:t>
                      </a:r>
                    </a:p>
                  </a:txBody>
                  <a:tcPr marL="5439" marR="5439" marT="5439" marB="0" anchor="ctr">
                    <a:lnL>
                      <a:noFill/>
                    </a:lnL>
                    <a:lnR>
                      <a:noFill/>
                    </a:lnR>
                    <a:lnT>
                      <a:noFill/>
                    </a:lnT>
                    <a:lnB>
                      <a:noFill/>
                    </a:lnB>
                    <a:solidFill>
                      <a:srgbClr val="FFE784"/>
                    </a:solidFill>
                  </a:tcPr>
                </a:tc>
                <a:extLst>
                  <a:ext uri="{0D108BD9-81ED-4DB2-BD59-A6C34878D82A}">
                    <a16:rowId xmlns:a16="http://schemas.microsoft.com/office/drawing/2014/main" val="4011492580"/>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Global Entrepreneurship Index</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20</a:t>
                      </a:r>
                    </a:p>
                  </a:txBody>
                  <a:tcPr marL="5439" marR="5439" marT="5439" marB="0" anchor="ctr">
                    <a:lnL>
                      <a:noFill/>
                    </a:lnL>
                    <a:lnR>
                      <a:noFill/>
                    </a:lnR>
                    <a:lnT>
                      <a:noFill/>
                    </a:lnT>
                    <a:lnB>
                      <a:noFill/>
                    </a:lnB>
                    <a:solidFill>
                      <a:srgbClr val="FDB77A"/>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4</a:t>
                      </a:r>
                    </a:p>
                  </a:txBody>
                  <a:tcPr marL="5439" marR="5439" marT="5439" marB="0" anchor="ctr">
                    <a:lnL>
                      <a:noFill/>
                    </a:lnL>
                    <a:lnR>
                      <a:noFill/>
                    </a:lnR>
                    <a:lnT>
                      <a:noFill/>
                    </a:lnT>
                    <a:lnB>
                      <a:noFill/>
                    </a:lnB>
                    <a:solidFill>
                      <a:srgbClr val="B1D47F"/>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22</a:t>
                      </a:r>
                    </a:p>
                  </a:txBody>
                  <a:tcPr marL="5439" marR="5439" marT="5439" marB="0" anchor="ctr">
                    <a:lnL>
                      <a:noFill/>
                    </a:lnL>
                    <a:lnR>
                      <a:noFill/>
                    </a:lnR>
                    <a:lnT>
                      <a:noFill/>
                    </a:lnT>
                    <a:lnB>
                      <a:noFill/>
                    </a:lnB>
                    <a:solidFill>
                      <a:srgbClr val="FCAF79"/>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a:t>
                      </a:r>
                    </a:p>
                  </a:txBody>
                  <a:tcPr marL="5439" marR="5439" marT="5439" marB="0" anchor="ctr">
                    <a:lnL>
                      <a:noFill/>
                    </a:lnL>
                    <a:lnR>
                      <a:noFill/>
                    </a:lnR>
                    <a:lnT>
                      <a:noFill/>
                    </a:lnT>
                    <a:lnB>
                      <a:noFill/>
                    </a:lnB>
                    <a:solidFill>
                      <a:srgbClr val="7DC57C"/>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27</a:t>
                      </a:r>
                    </a:p>
                  </a:txBody>
                  <a:tcPr marL="5439" marR="5439" marT="5439" marB="0" anchor="ctr">
                    <a:lnL>
                      <a:noFill/>
                    </a:lnL>
                    <a:lnR>
                      <a:noFill/>
                    </a:lnR>
                    <a:lnT>
                      <a:noFill/>
                    </a:lnT>
                    <a:lnB>
                      <a:noFill/>
                    </a:lnB>
                    <a:solidFill>
                      <a:srgbClr val="FB9A75"/>
                    </a:solidFill>
                  </a:tcPr>
                </a:tc>
                <a:extLst>
                  <a:ext uri="{0D108BD9-81ED-4DB2-BD59-A6C34878D82A}">
                    <a16:rowId xmlns:a16="http://schemas.microsoft.com/office/drawing/2014/main" val="2348257016"/>
                  </a:ext>
                </a:extLst>
              </a:tr>
              <a:tr h="556163">
                <a:tc>
                  <a:txBody>
                    <a:bodyPr/>
                    <a:lstStyle/>
                    <a:p>
                      <a:pPr algn="l" fontAlgn="b"/>
                      <a:r>
                        <a:rPr lang="fr-FR" sz="1000" b="0" i="0" u="none" strike="noStrike" noProof="0" dirty="0">
                          <a:solidFill>
                            <a:srgbClr val="000000"/>
                          </a:solidFill>
                          <a:effectLst/>
                          <a:latin typeface="Calibri Light" panose="020F0302020204030204" pitchFamily="34" charset="0"/>
                        </a:rPr>
                        <a:t>GEM sub ranking:National Entrepreneurship Context Index</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14</a:t>
                      </a:r>
                    </a:p>
                  </a:txBody>
                  <a:tcPr marL="5439" marR="5439" marT="5439" marB="0" anchor="ctr">
                    <a:lnL>
                      <a:noFill/>
                    </a:lnL>
                    <a:lnR>
                      <a:noFill/>
                    </a:lnR>
                    <a:lnT>
                      <a:noFill/>
                    </a:lnT>
                    <a:lnB>
                      <a:noFill/>
                    </a:lnB>
                    <a:solidFill>
                      <a:srgbClr val="FECF7F"/>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n.a.</a:t>
                      </a:r>
                    </a:p>
                  </a:txBody>
                  <a:tcPr marL="5439" marR="5439" marT="5439" marB="0" anchor="ctr">
                    <a:lnL>
                      <a:noFill/>
                    </a:lnL>
                    <a:lnR>
                      <a:noFill/>
                    </a:lnR>
                    <a:lnT>
                      <a:noFill/>
                    </a:lnT>
                    <a:lnB>
                      <a:noFill/>
                    </a:lnB>
                    <a:solidFill>
                      <a:schemeClr val="bg1">
                        <a:lumMod val="85000"/>
                      </a:schemeClr>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n.a.</a:t>
                      </a:r>
                    </a:p>
                  </a:txBody>
                  <a:tcPr marL="5439" marR="5439" marT="5439" marB="0" anchor="ctr">
                    <a:lnL>
                      <a:noFill/>
                    </a:lnL>
                    <a:lnR>
                      <a:noFill/>
                    </a:lnR>
                    <a:lnT>
                      <a:noFill/>
                    </a:lnT>
                    <a:lnB>
                      <a:noFill/>
                    </a:lnB>
                    <a:solidFill>
                      <a:schemeClr val="bg1">
                        <a:lumMod val="85000"/>
                      </a:schemeClr>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10</a:t>
                      </a:r>
                    </a:p>
                  </a:txBody>
                  <a:tcPr marL="5439" marR="5439" marT="5439" marB="0" anchor="ctr">
                    <a:lnL>
                      <a:noFill/>
                    </a:lnL>
                    <a:lnR>
                      <a:noFill/>
                    </a:lnR>
                    <a:lnT>
                      <a:noFill/>
                    </a:lnT>
                    <a:lnB>
                      <a:noFill/>
                    </a:lnB>
                    <a:solidFill>
                      <a:srgbClr val="FFDF82"/>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n.a.</a:t>
                      </a:r>
                    </a:p>
                  </a:txBody>
                  <a:tcPr marL="5439" marR="5439" marT="5439"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543988203"/>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Innovation Index </a:t>
                      </a:r>
                    </a:p>
                  </a:txBody>
                  <a:tcPr marL="9525" marR="9525" marT="9525" marB="0" anchor="ctr">
                    <a:lnL>
                      <a:noFill/>
                    </a:lnL>
                    <a:lnR>
                      <a:noFill/>
                    </a:lnR>
                    <a:lnT>
                      <a:noFill/>
                    </a:lnT>
                    <a:lnB>
                      <a:noFill/>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35</a:t>
                      </a:r>
                    </a:p>
                  </a:txBody>
                  <a:tcPr marL="5439" marR="5439" marT="5439" marB="0" anchor="ctr">
                    <a:lnL>
                      <a:noFill/>
                    </a:lnL>
                    <a:lnR>
                      <a:noFill/>
                    </a:lnR>
                    <a:lnT>
                      <a:noFill/>
                    </a:lnT>
                    <a:lnB>
                      <a:noFill/>
                    </a:lnB>
                    <a:solidFill>
                      <a:srgbClr val="F97A6F"/>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6</a:t>
                      </a:r>
                    </a:p>
                  </a:txBody>
                  <a:tcPr marL="5439" marR="5439" marT="5439" marB="0" anchor="ctr">
                    <a:lnL>
                      <a:noFill/>
                    </a:lnL>
                    <a:lnR>
                      <a:noFill/>
                    </a:lnR>
                    <a:lnT>
                      <a:noFill/>
                    </a:lnT>
                    <a:lnB>
                      <a:noFill/>
                    </a:lnB>
                    <a:solidFill>
                      <a:srgbClr val="E5E382"/>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39</a:t>
                      </a:r>
                    </a:p>
                  </a:txBody>
                  <a:tcPr marL="5439" marR="5439" marT="5439" marB="0" anchor="ctr">
                    <a:lnL>
                      <a:noFill/>
                    </a:lnL>
                    <a:lnR>
                      <a:noFill/>
                    </a:lnR>
                    <a:lnT>
                      <a:noFill/>
                    </a:lnT>
                    <a:lnB>
                      <a:noFill/>
                    </a:lnB>
                    <a:solidFill>
                      <a:srgbClr val="F8696B"/>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3</a:t>
                      </a:r>
                    </a:p>
                  </a:txBody>
                  <a:tcPr marL="5439" marR="5439" marT="5439" marB="0" anchor="ctr">
                    <a:lnL>
                      <a:noFill/>
                    </a:lnL>
                    <a:lnR>
                      <a:noFill/>
                    </a:lnR>
                    <a:lnT>
                      <a:noFill/>
                    </a:lnT>
                    <a:lnB>
                      <a:noFill/>
                    </a:lnB>
                    <a:solidFill>
                      <a:srgbClr val="97CD7E"/>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a:t>
                      </a:r>
                    </a:p>
                  </a:txBody>
                  <a:tcPr marL="5439" marR="5439" marT="5439" marB="0" anchor="ctr">
                    <a:lnL>
                      <a:noFill/>
                    </a:lnL>
                    <a:lnR>
                      <a:noFill/>
                    </a:lnR>
                    <a:lnT>
                      <a:noFill/>
                    </a:lnT>
                    <a:lnB>
                      <a:noFill/>
                    </a:lnB>
                    <a:solidFill>
                      <a:srgbClr val="7DC57C"/>
                    </a:solidFill>
                  </a:tcPr>
                </a:tc>
                <a:extLst>
                  <a:ext uri="{0D108BD9-81ED-4DB2-BD59-A6C34878D82A}">
                    <a16:rowId xmlns:a16="http://schemas.microsoft.com/office/drawing/2014/main" val="1299832073"/>
                  </a:ext>
                </a:extLst>
              </a:tr>
              <a:tr h="420912">
                <a:tc>
                  <a:txBody>
                    <a:bodyPr/>
                    <a:lstStyle/>
                    <a:p>
                      <a:pPr algn="l" fontAlgn="b"/>
                      <a:r>
                        <a:rPr lang="fr-FR" sz="1000" b="0" i="0" u="none" strike="noStrike" noProof="0" dirty="0">
                          <a:solidFill>
                            <a:srgbClr val="000000"/>
                          </a:solidFill>
                          <a:effectLst/>
                          <a:latin typeface="Calibri Light" panose="020F0302020204030204" pitchFamily="34" charset="0"/>
                        </a:rPr>
                        <a:t>World Digital Competitiveness ranking</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22</a:t>
                      </a:r>
                    </a:p>
                  </a:txBody>
                  <a:tcPr marL="5439" marR="5439" marT="5439" marB="0" anchor="ctr">
                    <a:lnL>
                      <a:noFill/>
                    </a:lnL>
                    <a:lnR>
                      <a:noFill/>
                    </a:lnR>
                    <a:lnT>
                      <a:noFill/>
                    </a:lnT>
                    <a:lnB w="12700" cap="flat" cmpd="sng" algn="ctr">
                      <a:solidFill>
                        <a:srgbClr val="000000"/>
                      </a:solidFill>
                      <a:prstDash val="solid"/>
                      <a:round/>
                      <a:headEnd type="none" w="med" len="med"/>
                      <a:tailEnd type="none" w="med" len="med"/>
                    </a:lnB>
                    <a:solidFill>
                      <a:srgbClr val="FCAF79"/>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4</a:t>
                      </a:r>
                    </a:p>
                  </a:txBody>
                  <a:tcPr marL="5439" marR="5439" marT="5439" marB="0" anchor="ctr">
                    <a:lnL>
                      <a:noFill/>
                    </a:lnL>
                    <a:lnR>
                      <a:noFill/>
                    </a:lnR>
                    <a:lnT>
                      <a:noFill/>
                    </a:lnT>
                    <a:lnB w="12700" cap="flat" cmpd="sng" algn="ctr">
                      <a:solidFill>
                        <a:srgbClr val="000000"/>
                      </a:solidFill>
                      <a:prstDash val="solid"/>
                      <a:round/>
                      <a:headEnd type="none" w="med" len="med"/>
                      <a:tailEnd type="none" w="med" len="med"/>
                    </a:lnB>
                    <a:solidFill>
                      <a:srgbClr val="B1D47F"/>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25</a:t>
                      </a:r>
                    </a:p>
                  </a:txBody>
                  <a:tcPr marL="5439" marR="5439" marT="5439" marB="0" anchor="ctr">
                    <a:lnL>
                      <a:noFill/>
                    </a:lnL>
                    <a:lnR>
                      <a:noFill/>
                    </a:lnR>
                    <a:lnT>
                      <a:noFill/>
                    </a:lnT>
                    <a:lnB w="12700" cap="flat" cmpd="sng" algn="ctr">
                      <a:solidFill>
                        <a:srgbClr val="000000"/>
                      </a:solidFill>
                      <a:prstDash val="solid"/>
                      <a:round/>
                      <a:headEnd type="none" w="med" len="med"/>
                      <a:tailEnd type="none" w="med" len="med"/>
                    </a:lnB>
                    <a:solidFill>
                      <a:srgbClr val="FCA276"/>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6</a:t>
                      </a:r>
                    </a:p>
                  </a:txBody>
                  <a:tcPr marL="5439" marR="5439" marT="5439" marB="0" anchor="ctr">
                    <a:lnL>
                      <a:noFill/>
                    </a:lnL>
                    <a:lnR>
                      <a:noFill/>
                    </a:lnR>
                    <a:lnT>
                      <a:noFill/>
                    </a:lnT>
                    <a:lnB w="12700" cap="flat" cmpd="sng" algn="ctr">
                      <a:solidFill>
                        <a:srgbClr val="000000"/>
                      </a:solidFill>
                      <a:prstDash val="solid"/>
                      <a:round/>
                      <a:headEnd type="none" w="med" len="med"/>
                      <a:tailEnd type="none" w="med" len="med"/>
                    </a:lnB>
                    <a:solidFill>
                      <a:srgbClr val="E5E382"/>
                    </a:solidFill>
                  </a:tcPr>
                </a:tc>
                <a:tc>
                  <a:txBody>
                    <a:bodyPr/>
                    <a:lstStyle/>
                    <a:p>
                      <a:pPr algn="ctr" fontAlgn="b"/>
                      <a:r>
                        <a:rPr lang="fr-FR" sz="900" b="0" i="0" u="none" strike="noStrike" noProof="0" dirty="0">
                          <a:solidFill>
                            <a:schemeClr val="tx1">
                              <a:lumMod val="75000"/>
                              <a:lumOff val="25000"/>
                            </a:schemeClr>
                          </a:solidFill>
                          <a:effectLst/>
                          <a:latin typeface="Calibri Light" panose="020F0302020204030204" pitchFamily="34" charset="0"/>
                        </a:rPr>
                        <a:t>5</a:t>
                      </a:r>
                    </a:p>
                  </a:txBody>
                  <a:tcPr marL="5439" marR="5439" marT="5439" marB="0" anchor="ctr">
                    <a:lnL>
                      <a:noFill/>
                    </a:lnL>
                    <a:lnR>
                      <a:noFill/>
                    </a:lnR>
                    <a:lnT>
                      <a:noFill/>
                    </a:lnT>
                    <a:lnB w="12700" cap="flat" cmpd="sng" algn="ctr">
                      <a:solidFill>
                        <a:srgbClr val="000000"/>
                      </a:solidFill>
                      <a:prstDash val="solid"/>
                      <a:round/>
                      <a:headEnd type="none" w="med" len="med"/>
                      <a:tailEnd type="none" w="med" len="med"/>
                    </a:lnB>
                    <a:solidFill>
                      <a:srgbClr val="CBDC81"/>
                    </a:solidFill>
                  </a:tcPr>
                </a:tc>
                <a:extLst>
                  <a:ext uri="{0D108BD9-81ED-4DB2-BD59-A6C34878D82A}">
                    <a16:rowId xmlns:a16="http://schemas.microsoft.com/office/drawing/2014/main" val="3623476882"/>
                  </a:ext>
                </a:extLst>
              </a:tr>
            </a:tbl>
          </a:graphicData>
        </a:graphic>
      </p:graphicFrame>
      <p:sp>
        <p:nvSpPr>
          <p:cNvPr id="7" name="Rectangle 6">
            <a:extLst>
              <a:ext uri="{FF2B5EF4-FFF2-40B4-BE49-F238E27FC236}">
                <a16:creationId xmlns:a16="http://schemas.microsoft.com/office/drawing/2014/main" id="{67CD02FF-F196-DD22-38FF-238B619C9B81}"/>
              </a:ext>
            </a:extLst>
          </p:cNvPr>
          <p:cNvSpPr/>
          <p:nvPr/>
        </p:nvSpPr>
        <p:spPr>
          <a:xfrm>
            <a:off x="5977665" y="6011961"/>
            <a:ext cx="5522259" cy="230832"/>
          </a:xfrm>
          <a:prstGeom prst="rect">
            <a:avLst/>
          </a:prstGeom>
        </p:spPr>
        <p:txBody>
          <a:bodyPr wrap="square">
            <a:spAutoFit/>
          </a:bodyPr>
          <a:lstStyle/>
          <a:p>
            <a:pPr>
              <a:spcBef>
                <a:spcPts val="600"/>
              </a:spcBef>
              <a:spcAft>
                <a:spcPts val="1200"/>
              </a:spcAft>
            </a:pPr>
            <a:r>
              <a:rPr lang="fr-FR" sz="900" i="1"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Figure 1: extrait des classements internationaux et des pays benchmarké lors de la mission 1.1 </a:t>
            </a:r>
          </a:p>
        </p:txBody>
      </p:sp>
      <p:sp>
        <p:nvSpPr>
          <p:cNvPr id="8" name="Rounded Rectangle 7">
            <a:extLst>
              <a:ext uri="{FF2B5EF4-FFF2-40B4-BE49-F238E27FC236}">
                <a16:creationId xmlns:a16="http://schemas.microsoft.com/office/drawing/2014/main" id="{E6608671-C930-476D-92BA-0A471B8E298B}"/>
              </a:ext>
            </a:extLst>
          </p:cNvPr>
          <p:cNvSpPr/>
          <p:nvPr/>
        </p:nvSpPr>
        <p:spPr>
          <a:xfrm>
            <a:off x="797553" y="1581737"/>
            <a:ext cx="45719" cy="1292834"/>
          </a:xfrm>
          <a:prstGeom prst="roundRect">
            <a:avLst/>
          </a:prstGeom>
          <a:solidFill>
            <a:srgbClr val="4D9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F451AA41-5FED-9667-3432-7AC6FBDC5DBA}"/>
              </a:ext>
            </a:extLst>
          </p:cNvPr>
          <p:cNvSpPr/>
          <p:nvPr/>
        </p:nvSpPr>
        <p:spPr>
          <a:xfrm>
            <a:off x="1490043" y="4284199"/>
            <a:ext cx="3701121" cy="646331"/>
          </a:xfrm>
          <a:prstGeom prst="rect">
            <a:avLst/>
          </a:prstGeom>
        </p:spPr>
        <p:txBody>
          <a:bodyPr wrap="square">
            <a:spAutoFit/>
          </a:bodyPr>
          <a:lstStyle/>
          <a:p>
            <a:pPr>
              <a:spcBef>
                <a:spcPts val="600"/>
              </a:spcBef>
              <a:spcAft>
                <a:spcPts val="1200"/>
              </a:spcAft>
            </a:pPr>
            <a:r>
              <a:rPr lang="fr-FR" sz="1200" b="1" dirty="0">
                <a:solidFill>
                  <a:srgbClr val="00B0F1"/>
                </a:solidFill>
              </a:rPr>
              <a:t>Les classements présentant un lien direct </a:t>
            </a: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 le classement vise à créer des relations entre les thématiques d’entrepreneuriat et de digital</a:t>
            </a:r>
          </a:p>
        </p:txBody>
      </p:sp>
      <p:grpSp>
        <p:nvGrpSpPr>
          <p:cNvPr id="16" name="Group 15">
            <a:extLst>
              <a:ext uri="{FF2B5EF4-FFF2-40B4-BE49-F238E27FC236}">
                <a16:creationId xmlns:a16="http://schemas.microsoft.com/office/drawing/2014/main" id="{522DA88E-A497-0CD9-8CE4-288B6C42EFD3}"/>
              </a:ext>
            </a:extLst>
          </p:cNvPr>
          <p:cNvGrpSpPr/>
          <p:nvPr/>
        </p:nvGrpSpPr>
        <p:grpSpPr>
          <a:xfrm>
            <a:off x="655120" y="4246582"/>
            <a:ext cx="703915" cy="703915"/>
            <a:chOff x="655120" y="4246582"/>
            <a:chExt cx="703915" cy="703915"/>
          </a:xfrm>
        </p:grpSpPr>
        <p:sp>
          <p:nvSpPr>
            <p:cNvPr id="14" name="Oval 13">
              <a:extLst>
                <a:ext uri="{FF2B5EF4-FFF2-40B4-BE49-F238E27FC236}">
                  <a16:creationId xmlns:a16="http://schemas.microsoft.com/office/drawing/2014/main" id="{F3BE0F6C-A482-84B9-95B9-2CF73ED549CD}"/>
                </a:ext>
              </a:extLst>
            </p:cNvPr>
            <p:cNvSpPr/>
            <p:nvPr/>
          </p:nvSpPr>
          <p:spPr>
            <a:xfrm>
              <a:off x="655120" y="4246582"/>
              <a:ext cx="703915" cy="7039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Graphic 12" descr="Rope Knot with solid fill">
              <a:extLst>
                <a:ext uri="{FF2B5EF4-FFF2-40B4-BE49-F238E27FC236}">
                  <a16:creationId xmlns:a16="http://schemas.microsoft.com/office/drawing/2014/main" id="{49340E10-ED78-CE9E-51CE-898769CB35A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0561" y="4398044"/>
              <a:ext cx="409929" cy="409929"/>
            </a:xfrm>
            <a:prstGeom prst="rect">
              <a:avLst/>
            </a:prstGeom>
          </p:spPr>
        </p:pic>
      </p:grpSp>
      <p:grpSp>
        <p:nvGrpSpPr>
          <p:cNvPr id="17" name="Group 16">
            <a:extLst>
              <a:ext uri="{FF2B5EF4-FFF2-40B4-BE49-F238E27FC236}">
                <a16:creationId xmlns:a16="http://schemas.microsoft.com/office/drawing/2014/main" id="{A12A2A92-0AD4-2B60-2C91-2353E9B2591E}"/>
              </a:ext>
            </a:extLst>
          </p:cNvPr>
          <p:cNvGrpSpPr/>
          <p:nvPr/>
        </p:nvGrpSpPr>
        <p:grpSpPr>
          <a:xfrm>
            <a:off x="663419" y="5096703"/>
            <a:ext cx="703915" cy="703915"/>
            <a:chOff x="546876" y="5569836"/>
            <a:chExt cx="703915" cy="703915"/>
          </a:xfrm>
        </p:grpSpPr>
        <p:sp>
          <p:nvSpPr>
            <p:cNvPr id="15" name="Oval 14">
              <a:extLst>
                <a:ext uri="{FF2B5EF4-FFF2-40B4-BE49-F238E27FC236}">
                  <a16:creationId xmlns:a16="http://schemas.microsoft.com/office/drawing/2014/main" id="{4BCF48CD-94F2-C541-08E2-FDC230E27458}"/>
                </a:ext>
              </a:extLst>
            </p:cNvPr>
            <p:cNvSpPr/>
            <p:nvPr/>
          </p:nvSpPr>
          <p:spPr>
            <a:xfrm>
              <a:off x="546876" y="5569836"/>
              <a:ext cx="703915" cy="7039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raphic 10" descr="Connected with solid fill">
              <a:extLst>
                <a:ext uri="{FF2B5EF4-FFF2-40B4-BE49-F238E27FC236}">
                  <a16:creationId xmlns:a16="http://schemas.microsoft.com/office/drawing/2014/main" id="{89E98231-C2A1-5E00-AB0E-E39E7E6067B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9555" y="5667688"/>
              <a:ext cx="508209" cy="508209"/>
            </a:xfrm>
            <a:prstGeom prst="rect">
              <a:avLst/>
            </a:prstGeom>
          </p:spPr>
        </p:pic>
      </p:grpSp>
      <p:sp>
        <p:nvSpPr>
          <p:cNvPr id="18" name="Rectangle 17">
            <a:extLst>
              <a:ext uri="{FF2B5EF4-FFF2-40B4-BE49-F238E27FC236}">
                <a16:creationId xmlns:a16="http://schemas.microsoft.com/office/drawing/2014/main" id="{FC45A7E8-76F1-25DA-2B93-9CFE5C7C2028}"/>
              </a:ext>
            </a:extLst>
          </p:cNvPr>
          <p:cNvSpPr/>
          <p:nvPr/>
        </p:nvSpPr>
        <p:spPr>
          <a:xfrm>
            <a:off x="1490043" y="5088840"/>
            <a:ext cx="3951387" cy="830997"/>
          </a:xfrm>
          <a:prstGeom prst="rect">
            <a:avLst/>
          </a:prstGeom>
        </p:spPr>
        <p:txBody>
          <a:bodyPr wrap="square">
            <a:spAutoFit/>
          </a:bodyPr>
          <a:lstStyle/>
          <a:p>
            <a:pPr>
              <a:spcBef>
                <a:spcPts val="600"/>
              </a:spcBef>
              <a:spcAft>
                <a:spcPts val="1200"/>
              </a:spcAft>
            </a:pPr>
            <a:r>
              <a:rPr lang="fr-FR" sz="1200" b="1" dirty="0">
                <a:solidFill>
                  <a:srgbClr val="00B0F1"/>
                </a:solidFill>
              </a:rPr>
              <a:t>Les classements présentant un lien indirect -</a:t>
            </a:r>
            <a:r>
              <a:rPr lang="fr-FR" sz="1200" b="1"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 </a:t>
            </a:r>
            <a:r>
              <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rPr>
              <a:t>le classement n’a pas comme objectif de lier ces deux thématiques, mais se retrouve à le faire de par la nature des indices utilisés</a:t>
            </a:r>
          </a:p>
        </p:txBody>
      </p:sp>
    </p:spTree>
    <p:extLst>
      <p:ext uri="{BB962C8B-B14F-4D97-AF65-F5344CB8AC3E}">
        <p14:creationId xmlns:p14="http://schemas.microsoft.com/office/powerpoint/2010/main" val="394019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outdoor, nature, smoke, steam&#10;&#10;Description automatically generated">
            <a:extLst>
              <a:ext uri="{FF2B5EF4-FFF2-40B4-BE49-F238E27FC236}">
                <a16:creationId xmlns:a16="http://schemas.microsoft.com/office/drawing/2014/main" id="{AEA4D1C8-7CDF-37A4-1A02-D144DE92C2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01" y="0"/>
            <a:ext cx="3849763" cy="6858000"/>
          </a:xfrm>
          <a:prstGeom prst="rect">
            <a:avLst/>
          </a:prstGeom>
        </p:spPr>
      </p:pic>
      <p:sp>
        <p:nvSpPr>
          <p:cNvPr id="2" name="Title 1">
            <a:extLst>
              <a:ext uri="{FF2B5EF4-FFF2-40B4-BE49-F238E27FC236}">
                <a16:creationId xmlns:a16="http://schemas.microsoft.com/office/drawing/2014/main" id="{9913105C-149B-BF41-0F26-638C1E95B76E}"/>
              </a:ext>
            </a:extLst>
          </p:cNvPr>
          <p:cNvSpPr>
            <a:spLocks noGrp="1"/>
          </p:cNvSpPr>
          <p:nvPr>
            <p:ph type="title"/>
          </p:nvPr>
        </p:nvSpPr>
        <p:spPr>
          <a:xfrm>
            <a:off x="3913157" y="1149169"/>
            <a:ext cx="7834558" cy="433017"/>
          </a:xfrm>
        </p:spPr>
        <p:txBody>
          <a:bodyPr/>
          <a:lstStyle/>
          <a:p>
            <a:r>
              <a:rPr lang="fr-FR" sz="2800" b="1" dirty="0"/>
              <a:t>Classements internationaux présentant des liens directs</a:t>
            </a:r>
          </a:p>
        </p:txBody>
      </p:sp>
      <p:sp>
        <p:nvSpPr>
          <p:cNvPr id="5" name="Rectangle 4">
            <a:extLst>
              <a:ext uri="{FF2B5EF4-FFF2-40B4-BE49-F238E27FC236}">
                <a16:creationId xmlns:a16="http://schemas.microsoft.com/office/drawing/2014/main" id="{3A217C5A-63F0-667D-45B6-5CA6899F6D11}"/>
              </a:ext>
            </a:extLst>
          </p:cNvPr>
          <p:cNvSpPr/>
          <p:nvPr/>
        </p:nvSpPr>
        <p:spPr>
          <a:xfrm>
            <a:off x="4074144" y="1785901"/>
            <a:ext cx="6976147" cy="1892826"/>
          </a:xfrm>
          <a:prstGeom prst="rect">
            <a:avLst/>
          </a:prstGeom>
        </p:spPr>
        <p:txBody>
          <a:bodyPr wrap="square">
            <a:spAutoFit/>
          </a:bodyPr>
          <a:lstStyle/>
          <a:p>
            <a:pPr>
              <a:spcBef>
                <a:spcPts val="600"/>
              </a:spcBef>
              <a:spcAft>
                <a:spcPts val="1200"/>
              </a:spcAft>
            </a:pPr>
            <a:r>
              <a:rPr lang="fr-FR" sz="1200" b="1" dirty="0">
                <a:solidFill>
                  <a:srgbClr val="00B0F0"/>
                </a:solidFill>
              </a:rPr>
              <a:t>Le lien entre les thématiques d’entrepreneuriat et digital est présenté de manière directe dans deux classements sélectionnés pour la Mission 1.1 :</a:t>
            </a:r>
          </a:p>
          <a:p>
            <a:pPr marL="171450" indent="-171450">
              <a:spcBef>
                <a:spcPts val="600"/>
              </a:spcBef>
              <a:spcAft>
                <a:spcPts val="1200"/>
              </a:spcAft>
              <a:buFont typeface="Arial" panose="020B0604020202020204" pitchFamily="34" charset="0"/>
              <a:buChar char="•"/>
            </a:pPr>
            <a:r>
              <a:rPr lang="fr-FR" sz="1200" b="1" dirty="0">
                <a:solidFill>
                  <a:srgbClr val="00B0F0"/>
                </a:solidFill>
              </a:rPr>
              <a:t>The Digital Platform Economy Index</a:t>
            </a:r>
            <a:r>
              <a:rPr lang="fr-FR" sz="1200" dirty="0">
                <a:solidFill>
                  <a:srgbClr val="00B0F0"/>
                </a:solidFill>
              </a:rPr>
              <a:t> </a:t>
            </a:r>
          </a:p>
          <a:p>
            <a:pPr marL="171450" indent="-171450">
              <a:spcBef>
                <a:spcPts val="600"/>
              </a:spcBef>
              <a:spcAft>
                <a:spcPts val="1200"/>
              </a:spcAft>
              <a:buFont typeface="Arial" panose="020B0604020202020204" pitchFamily="34" charset="0"/>
              <a:buChar char="•"/>
            </a:pPr>
            <a:r>
              <a:rPr lang="fr-FR" sz="1200" b="1" dirty="0">
                <a:solidFill>
                  <a:srgbClr val="00B0F0"/>
                </a:solidFill>
              </a:rPr>
              <a:t>European Index of Digital Entrepreneurship Systems</a:t>
            </a:r>
          </a:p>
          <a:p>
            <a:pPr>
              <a:spcBef>
                <a:spcPts val="600"/>
              </a:spcBef>
              <a:spcAft>
                <a:spcPts val="1200"/>
              </a:spcAft>
            </a:pPr>
            <a:r>
              <a:rPr lang="fr-FR" sz="1200" dirty="0">
                <a:solidFill>
                  <a:srgbClr val="262626"/>
                </a:solidFill>
                <a:ea typeface="MS Mincho" panose="02020609040205080304" pitchFamily="49" charset="-128"/>
                <a:cs typeface="Times New Roman" panose="02020603050405020304" pitchFamily="18" charset="0"/>
              </a:rPr>
              <a:t>En observant de manière détaillée les indices utilisés pour la création de leurs scores respectifs, nous pouvons mieux comprendre les interactions entre ces deux thématiques.</a:t>
            </a:r>
            <a:endParaRPr lang="fr-FR" sz="1200" dirty="0">
              <a:solidFill>
                <a:srgbClr val="262626"/>
              </a:solidFill>
              <a:latin typeface="Univers Light" panose="020B0403020202020204" pitchFamily="34"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7F97C5BD-C2EE-D4E9-59A0-F2E17D7DDCF6}"/>
              </a:ext>
            </a:extLst>
          </p:cNvPr>
          <p:cNvSpPr/>
          <p:nvPr/>
        </p:nvSpPr>
        <p:spPr>
          <a:xfrm>
            <a:off x="0" y="0"/>
            <a:ext cx="3851564" cy="6858000"/>
          </a:xfrm>
          <a:prstGeom prst="rect">
            <a:avLst/>
          </a:prstGeom>
          <a:gradFill>
            <a:gsLst>
              <a:gs pos="0">
                <a:srgbClr val="00B0F0">
                  <a:alpha val="49686"/>
                </a:srgbClr>
              </a:gs>
              <a:gs pos="100000">
                <a:srgbClr val="71DAE2">
                  <a:alpha val="60000"/>
                </a:srgbClr>
              </a:gs>
              <a:gs pos="33000">
                <a:srgbClr val="37C4F1">
                  <a:alpha val="50265"/>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05222326-56B1-69C9-C18B-9C4EBDF4B536}"/>
              </a:ext>
            </a:extLst>
          </p:cNvPr>
          <p:cNvSpPr/>
          <p:nvPr/>
        </p:nvSpPr>
        <p:spPr>
          <a:xfrm>
            <a:off x="2369583" y="1342102"/>
            <a:ext cx="1481981" cy="103239"/>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Oval 7">
            <a:extLst>
              <a:ext uri="{FF2B5EF4-FFF2-40B4-BE49-F238E27FC236}">
                <a16:creationId xmlns:a16="http://schemas.microsoft.com/office/drawing/2014/main" id="{6ED7A885-1AA5-0C54-81BA-0F849F1F345E}"/>
              </a:ext>
            </a:extLst>
          </p:cNvPr>
          <p:cNvSpPr/>
          <p:nvPr/>
        </p:nvSpPr>
        <p:spPr>
          <a:xfrm>
            <a:off x="1586577" y="988147"/>
            <a:ext cx="797754" cy="797754"/>
          </a:xfrm>
          <a:prstGeom prst="ellipse">
            <a:avLst/>
          </a:prstGeom>
          <a:solidFill>
            <a:srgbClr val="00B0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Graphic 14" descr="Rope Knot with solid fill">
            <a:extLst>
              <a:ext uri="{FF2B5EF4-FFF2-40B4-BE49-F238E27FC236}">
                <a16:creationId xmlns:a16="http://schemas.microsoft.com/office/drawing/2014/main" id="{9F49655F-A2B9-4E59-924C-8DDBB50CC79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51407" y="1159800"/>
            <a:ext cx="464577" cy="464577"/>
          </a:xfrm>
          <a:prstGeom prst="rect">
            <a:avLst/>
          </a:prstGeom>
        </p:spPr>
      </p:pic>
    </p:spTree>
    <p:extLst>
      <p:ext uri="{BB962C8B-B14F-4D97-AF65-F5344CB8AC3E}">
        <p14:creationId xmlns:p14="http://schemas.microsoft.com/office/powerpoint/2010/main" val="190338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1302576"/>
            <a:ext cx="10515600" cy="433017"/>
          </a:xfrm>
        </p:spPr>
        <p:txBody>
          <a:bodyPr/>
          <a:lstStyle/>
          <a:p>
            <a:pPr>
              <a:spcBef>
                <a:spcPts val="600"/>
              </a:spcBef>
              <a:spcAft>
                <a:spcPts val="200"/>
              </a:spcAft>
            </a:pPr>
            <a:r>
              <a:rPr lang="fr-FR" sz="2400" b="1" dirty="0">
                <a:solidFill>
                  <a:srgbClr val="00B0F1"/>
                </a:solidFill>
                <a:ea typeface="MS Mincho" panose="02020609040205080304" pitchFamily="49" charset="-128"/>
                <a:cs typeface="Times New Roman" panose="02020603050405020304" pitchFamily="18" charset="0"/>
              </a:rPr>
              <a:t>Spotlight classement : The Digital Platform Economy Index </a:t>
            </a:r>
          </a:p>
        </p:txBody>
      </p:sp>
      <p:sp>
        <p:nvSpPr>
          <p:cNvPr id="3" name="Rectangle 2">
            <a:extLst>
              <a:ext uri="{FF2B5EF4-FFF2-40B4-BE49-F238E27FC236}">
                <a16:creationId xmlns:a16="http://schemas.microsoft.com/office/drawing/2014/main" id="{34CF71BF-0AB6-F699-A520-57AB3E52F88E}"/>
              </a:ext>
            </a:extLst>
          </p:cNvPr>
          <p:cNvSpPr/>
          <p:nvPr/>
        </p:nvSpPr>
        <p:spPr>
          <a:xfrm>
            <a:off x="2712202" y="1796843"/>
            <a:ext cx="6270433" cy="3847207"/>
          </a:xfrm>
          <a:prstGeom prst="rect">
            <a:avLst/>
          </a:prstGeom>
        </p:spPr>
        <p:txBody>
          <a:bodyPr wrap="square">
            <a:spAutoFit/>
          </a:bodyPr>
          <a:lstStyle/>
          <a:p>
            <a:pPr>
              <a:spcBef>
                <a:spcPts val="1200"/>
              </a:spcBef>
              <a:spcAft>
                <a:spcPts val="600"/>
              </a:spcAft>
            </a:pPr>
            <a:r>
              <a:rPr lang="fr-FR" sz="1600" b="1" dirty="0">
                <a:solidFill>
                  <a:srgbClr val="00B0F0"/>
                </a:solidFill>
              </a:rPr>
              <a:t>Objectif du classement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Le Digital Platform Economy Index vise à promouvoir le lien entre l’écosystème digital (</a:t>
            </a:r>
            <a:r>
              <a:rPr lang="fr-FR" sz="1200" i="1" dirty="0">
                <a:latin typeface="Univers Light" panose="020B0403020202020204" pitchFamily="34" charset="0"/>
                <a:ea typeface="MS Mincho" panose="02020609040205080304" pitchFamily="49" charset="-128"/>
                <a:cs typeface="Times New Roman" panose="02020603050405020304" pitchFamily="18" charset="0"/>
              </a:rPr>
              <a:t>Digital Ecosystem</a:t>
            </a:r>
            <a:r>
              <a:rPr lang="fr-FR" sz="1200" dirty="0">
                <a:latin typeface="Univers Light" panose="020B0403020202020204" pitchFamily="34" charset="0"/>
                <a:ea typeface="MS Mincho" panose="02020609040205080304" pitchFamily="49" charset="-128"/>
                <a:cs typeface="Times New Roman" panose="02020603050405020304" pitchFamily="18" charset="0"/>
              </a:rPr>
              <a:t>) et l’écosystème d’entrepreneuriat (</a:t>
            </a:r>
            <a:r>
              <a:rPr lang="fr-FR" sz="1200" i="1" dirty="0">
                <a:latin typeface="Univers Light" panose="020B0403020202020204" pitchFamily="34" charset="0"/>
                <a:ea typeface="MS Mincho" panose="02020609040205080304" pitchFamily="49" charset="-128"/>
                <a:cs typeface="Times New Roman" panose="02020603050405020304" pitchFamily="18" charset="0"/>
              </a:rPr>
              <a:t>Entrepreneurship Ecosystem</a:t>
            </a:r>
            <a:r>
              <a:rPr lang="fr-FR" sz="1200" dirty="0">
                <a:latin typeface="Univers Light" panose="020B0403020202020204" pitchFamily="34" charset="0"/>
                <a:ea typeface="MS Mincho" panose="02020609040205080304" pitchFamily="49" charset="-128"/>
                <a:cs typeface="Times New Roman" panose="02020603050405020304" pitchFamily="18" charset="0"/>
              </a:rPr>
              <a:t>). Le classement offre une dimension intéressante entre le sujet du développement de l’entrepreneuriat, et les liens que celui-ci a avec le développement des efforts de digitalisation au niveau national.</a:t>
            </a:r>
          </a:p>
          <a:p>
            <a:pPr>
              <a:spcBef>
                <a:spcPts val="1200"/>
              </a:spcBef>
              <a:spcAft>
                <a:spcPts val="600"/>
              </a:spcAft>
            </a:pPr>
            <a:r>
              <a:rPr lang="fr-FR" sz="1600" b="1" dirty="0">
                <a:solidFill>
                  <a:srgbClr val="00B0F0"/>
                </a:solidFill>
              </a:rPr>
              <a:t>Présentation de l’étude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Le développement de nouvelles technologies crée une nouvelle économie internationale grâce au développement de plateformes dites « digitales ». L’avantage économique de ces plateformes digitales sont une augmentation de l’efficacité en termes de recherche d’information, de répétition de tâches, de transport, d’identification et de vérification (Goldfarb and Tucker, 2019). </a:t>
            </a:r>
          </a:p>
          <a:p>
            <a:endParaRPr lang="fr-FR" sz="1200" dirty="0">
              <a:latin typeface="Univers Light" panose="020B0403020202020204" pitchFamily="34" charset="0"/>
              <a:ea typeface="MS Mincho" panose="02020609040205080304" pitchFamily="49" charset="-128"/>
              <a:cs typeface="Times New Roman" panose="02020603050405020304" pitchFamily="18" charset="0"/>
            </a:endParaRPr>
          </a:p>
          <a:p>
            <a:r>
              <a:rPr lang="fr-FR" sz="1200" dirty="0">
                <a:latin typeface="Univers Light" panose="020B0403020202020204" pitchFamily="34" charset="0"/>
                <a:ea typeface="MS Mincho" panose="02020609040205080304" pitchFamily="49" charset="-128"/>
                <a:cs typeface="Times New Roman" panose="02020603050405020304" pitchFamily="18" charset="0"/>
              </a:rPr>
              <a:t>Ces avantages sont intéressants tant au niveau national qu’au niveau des entreprises. Le développement d’un écosystème de plateformes digitales au niveau national ne garantit cependant pas une adoption par les entreprises du pays. De plus, les plus grandes plateformes sont souvent issues d’immenses compagnies multinationales. Ce point spécifique est également le point de départ de ce dossier recherche.</a:t>
            </a:r>
          </a:p>
        </p:txBody>
      </p:sp>
      <p:graphicFrame>
        <p:nvGraphicFramePr>
          <p:cNvPr id="12" name="Table 11">
            <a:extLst>
              <a:ext uri="{FF2B5EF4-FFF2-40B4-BE49-F238E27FC236}">
                <a16:creationId xmlns:a16="http://schemas.microsoft.com/office/drawing/2014/main" id="{B150994B-0802-2D76-D42B-BEFA8B13C3F0}"/>
              </a:ext>
            </a:extLst>
          </p:cNvPr>
          <p:cNvGraphicFramePr>
            <a:graphicFrameLocks noGrp="1"/>
          </p:cNvGraphicFramePr>
          <p:nvPr>
            <p:extLst>
              <p:ext uri="{D42A27DB-BD31-4B8C-83A1-F6EECF244321}">
                <p14:modId xmlns:p14="http://schemas.microsoft.com/office/powerpoint/2010/main" val="3710039217"/>
              </p:ext>
            </p:extLst>
          </p:nvPr>
        </p:nvGraphicFramePr>
        <p:xfrm>
          <a:off x="9314481" y="1796843"/>
          <a:ext cx="2293750" cy="4284408"/>
        </p:xfrm>
        <a:graphic>
          <a:graphicData uri="http://schemas.openxmlformats.org/drawingml/2006/table">
            <a:tbl>
              <a:tblPr firstRow="1" firstCol="1" bandRow="1">
                <a:tableStyleId>{5C22544A-7EE6-4342-B048-85BDC9FD1C3A}</a:tableStyleId>
              </a:tblPr>
              <a:tblGrid>
                <a:gridCol w="2293750">
                  <a:extLst>
                    <a:ext uri="{9D8B030D-6E8A-4147-A177-3AD203B41FA5}">
                      <a16:colId xmlns:a16="http://schemas.microsoft.com/office/drawing/2014/main" val="1371482411"/>
                    </a:ext>
                  </a:extLst>
                </a:gridCol>
              </a:tblGrid>
              <a:tr h="247675">
                <a:tc>
                  <a:txBody>
                    <a:bodyPr/>
                    <a:lstStyle/>
                    <a:p>
                      <a:r>
                        <a:rPr lang="fr-FR" sz="1200" dirty="0">
                          <a:effectLst/>
                        </a:rPr>
                        <a:t>Indices utilisés</a:t>
                      </a:r>
                      <a:endParaRPr lang="en-LU" sz="1200" dirty="0">
                        <a:effectLst/>
                        <a:latin typeface="Univers Light" panose="020B0403020202020204" pitchFamily="34" charset="0"/>
                        <a:ea typeface="MS Mincho" panose="02020609040205080304" pitchFamily="49" charset="-128"/>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3928195141"/>
                  </a:ext>
                </a:extLst>
              </a:tr>
              <a:tr h="1020273">
                <a:tc>
                  <a:txBody>
                    <a:bodyPr/>
                    <a:lstStyle/>
                    <a:p>
                      <a:r>
                        <a:rPr lang="fr-FR" sz="1100" b="0" dirty="0">
                          <a:solidFill>
                            <a:schemeClr val="tx1">
                              <a:lumMod val="65000"/>
                              <a:lumOff val="35000"/>
                            </a:schemeClr>
                          </a:solidFill>
                          <a:effectLst/>
                        </a:rPr>
                        <a:t>Gouvernance des infrastructures de technologies digitales (sécurité)</a:t>
                      </a:r>
                      <a:endParaRPr lang="en-LU" sz="1100" b="0" dirty="0">
                        <a:solidFill>
                          <a:schemeClr val="tx1">
                            <a:lumMod val="65000"/>
                            <a:lumOff val="35000"/>
                          </a:schemeClr>
                        </a:solidFill>
                        <a:effectLst/>
                      </a:endParaRPr>
                    </a:p>
                    <a:p>
                      <a:r>
                        <a:rPr lang="fr-FR" sz="1000" b="0" dirty="0">
                          <a:solidFill>
                            <a:schemeClr val="tx1">
                              <a:lumMod val="65000"/>
                              <a:lumOff val="35000"/>
                            </a:schemeClr>
                          </a:solidFill>
                          <a:effectLst/>
                        </a:rPr>
                        <a:t>Piliers : Accès digitaux, Liberté digitale, Protection digitale</a:t>
                      </a:r>
                      <a:endParaRPr lang="en-LU" sz="1100" b="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51847376"/>
                  </a:ext>
                </a:extLst>
              </a:tr>
              <a:tr h="798475">
                <a:tc>
                  <a:txBody>
                    <a:bodyPr/>
                    <a:lstStyle/>
                    <a:p>
                      <a:r>
                        <a:rPr lang="fr-FR" sz="1100" b="0" dirty="0">
                          <a:solidFill>
                            <a:schemeClr val="tx1">
                              <a:lumMod val="65000"/>
                              <a:lumOff val="35000"/>
                            </a:schemeClr>
                          </a:solidFill>
                          <a:effectLst/>
                        </a:rPr>
                        <a:t>Citoyenneté des utilisateurs digitaux (vie privée)</a:t>
                      </a:r>
                      <a:endParaRPr lang="en-LU" sz="1100" b="0" dirty="0">
                        <a:solidFill>
                          <a:schemeClr val="tx1">
                            <a:lumMod val="65000"/>
                            <a:lumOff val="35000"/>
                          </a:schemeClr>
                        </a:solidFill>
                        <a:effectLst/>
                      </a:endParaRPr>
                    </a:p>
                    <a:p>
                      <a:r>
                        <a:rPr lang="fr-FR" sz="1000" b="0" dirty="0">
                          <a:solidFill>
                            <a:schemeClr val="tx1">
                              <a:lumMod val="65000"/>
                              <a:lumOff val="35000"/>
                            </a:schemeClr>
                          </a:solidFill>
                          <a:effectLst/>
                        </a:rPr>
                        <a:t>Piliers : Droits digitaux, Littératrice digitale</a:t>
                      </a:r>
                      <a:endParaRPr lang="en-LU" sz="1100" b="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164350338"/>
                  </a:ext>
                </a:extLst>
              </a:tr>
              <a:tr h="1197712">
                <a:tc>
                  <a:txBody>
                    <a:bodyPr/>
                    <a:lstStyle/>
                    <a:p>
                      <a:r>
                        <a:rPr lang="fr-FR" sz="1100" b="0" dirty="0">
                          <a:solidFill>
                            <a:schemeClr val="tx1">
                              <a:lumMod val="65000"/>
                              <a:lumOff val="35000"/>
                            </a:schemeClr>
                          </a:solidFill>
                          <a:effectLst/>
                        </a:rPr>
                        <a:t>Entrepreneuriat de technologies digitales (efficacité)</a:t>
                      </a:r>
                      <a:endParaRPr lang="en-LU" sz="1100" b="0" dirty="0">
                        <a:solidFill>
                          <a:schemeClr val="tx1">
                            <a:lumMod val="65000"/>
                            <a:lumOff val="35000"/>
                          </a:schemeClr>
                        </a:solidFill>
                        <a:effectLst/>
                      </a:endParaRPr>
                    </a:p>
                    <a:p>
                      <a:r>
                        <a:rPr lang="fr-FR" sz="1000" b="0" dirty="0">
                          <a:solidFill>
                            <a:schemeClr val="tx1">
                              <a:lumMod val="65000"/>
                              <a:lumOff val="35000"/>
                            </a:schemeClr>
                          </a:solidFill>
                          <a:effectLst/>
                        </a:rPr>
                        <a:t>Piliers : Adoption digitale, Absorption technologique, Transfert de technologie</a:t>
                      </a:r>
                      <a:endParaRPr lang="en-LU" sz="1100" b="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758528834"/>
                  </a:ext>
                </a:extLst>
              </a:tr>
              <a:tr h="1020273">
                <a:tc>
                  <a:txBody>
                    <a:bodyPr/>
                    <a:lstStyle/>
                    <a:p>
                      <a:r>
                        <a:rPr lang="fr-FR" sz="1100" b="0" dirty="0">
                          <a:solidFill>
                            <a:schemeClr val="tx1">
                              <a:lumMod val="65000"/>
                              <a:lumOff val="35000"/>
                            </a:schemeClr>
                          </a:solidFill>
                          <a:effectLst/>
                        </a:rPr>
                        <a:t>Plateforme digitale multimodale (Digital Multi-sided Platform)</a:t>
                      </a:r>
                      <a:endParaRPr lang="en-LU" sz="1100" b="0" dirty="0">
                        <a:solidFill>
                          <a:schemeClr val="tx1">
                            <a:lumMod val="65000"/>
                            <a:lumOff val="35000"/>
                          </a:schemeClr>
                        </a:solidFill>
                        <a:effectLst/>
                      </a:endParaRPr>
                    </a:p>
                    <a:p>
                      <a:r>
                        <a:rPr lang="fr-FR" sz="1000" b="0" dirty="0">
                          <a:solidFill>
                            <a:schemeClr val="tx1">
                              <a:lumMod val="65000"/>
                              <a:lumOff val="35000"/>
                            </a:schemeClr>
                          </a:solidFill>
                          <a:effectLst/>
                        </a:rPr>
                        <a:t>Piliers : Networking, Matchmaking, Facilitation de financement </a:t>
                      </a:r>
                      <a:endParaRPr lang="en-LU" sz="1100" b="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673087055"/>
                  </a:ext>
                </a:extLst>
              </a:tr>
            </a:tbl>
          </a:graphicData>
        </a:graphic>
      </p:graphicFrame>
      <p:pic>
        <p:nvPicPr>
          <p:cNvPr id="6" name="Graphic 5" descr="Rope Knot with solid fill">
            <a:extLst>
              <a:ext uri="{FF2B5EF4-FFF2-40B4-BE49-F238E27FC236}">
                <a16:creationId xmlns:a16="http://schemas.microsoft.com/office/drawing/2014/main" id="{FD1001CC-25E8-7BCA-90BA-AD37A76A932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20646" y="776748"/>
            <a:ext cx="464577" cy="464577"/>
          </a:xfrm>
          <a:prstGeom prst="rect">
            <a:avLst/>
          </a:prstGeom>
        </p:spPr>
      </p:pic>
      <p:pic>
        <p:nvPicPr>
          <p:cNvPr id="5" name="Picture 4">
            <a:extLst>
              <a:ext uri="{FF2B5EF4-FFF2-40B4-BE49-F238E27FC236}">
                <a16:creationId xmlns:a16="http://schemas.microsoft.com/office/drawing/2014/main" id="{88AC8264-0A5C-7D25-4CD5-3F7BDB466E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6269" y="2066245"/>
            <a:ext cx="1662767" cy="2505236"/>
          </a:xfrm>
          <a:prstGeom prst="rect">
            <a:avLst/>
          </a:prstGeom>
        </p:spPr>
      </p:pic>
      <p:sp>
        <p:nvSpPr>
          <p:cNvPr id="7" name="Rectangle 6">
            <a:extLst>
              <a:ext uri="{FF2B5EF4-FFF2-40B4-BE49-F238E27FC236}">
                <a16:creationId xmlns:a16="http://schemas.microsoft.com/office/drawing/2014/main" id="{7B9CE6A0-330F-9D35-3DB1-620248B2FBE4}"/>
              </a:ext>
            </a:extLst>
          </p:cNvPr>
          <p:cNvSpPr/>
          <p:nvPr/>
        </p:nvSpPr>
        <p:spPr>
          <a:xfrm>
            <a:off x="806269" y="4728302"/>
            <a:ext cx="1662767" cy="830997"/>
          </a:xfrm>
          <a:prstGeom prst="rect">
            <a:avLst/>
          </a:prstGeom>
        </p:spPr>
        <p:txBody>
          <a:bodyPr wrap="square">
            <a:spAutoFit/>
          </a:bodyPr>
          <a:lstStyle/>
          <a:p>
            <a:pPr>
              <a:spcBef>
                <a:spcPts val="1200"/>
              </a:spcBef>
              <a:spcAft>
                <a:spcPts val="1200"/>
              </a:spcAft>
            </a:pPr>
            <a:r>
              <a:rPr lang="fr-FR" sz="1200" b="1" i="1" dirty="0">
                <a:solidFill>
                  <a:srgbClr val="00B0F0"/>
                </a:solidFill>
              </a:rPr>
              <a:t>Auteurs : Global Entrepreneurship and Development Institute, 2021</a:t>
            </a:r>
          </a:p>
        </p:txBody>
      </p:sp>
    </p:spTree>
    <p:extLst>
      <p:ext uri="{BB962C8B-B14F-4D97-AF65-F5344CB8AC3E}">
        <p14:creationId xmlns:p14="http://schemas.microsoft.com/office/powerpoint/2010/main" val="94604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F11DF6-4958-B835-28BC-645AA6D63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70" y="2004253"/>
            <a:ext cx="1666898" cy="2505236"/>
          </a:xfrm>
          <a:prstGeom prst="rect">
            <a:avLst/>
          </a:prstGeom>
        </p:spPr>
      </p:pic>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1302576"/>
            <a:ext cx="10515600" cy="433017"/>
          </a:xfrm>
        </p:spPr>
        <p:txBody>
          <a:bodyPr/>
          <a:lstStyle/>
          <a:p>
            <a:pPr>
              <a:spcBef>
                <a:spcPts val="600"/>
              </a:spcBef>
              <a:spcAft>
                <a:spcPts val="200"/>
              </a:spcAft>
            </a:pPr>
            <a:r>
              <a:rPr lang="fr-FR" sz="2400" b="1" dirty="0">
                <a:solidFill>
                  <a:srgbClr val="00B0F1"/>
                </a:solidFill>
                <a:ea typeface="MS Mincho" panose="02020609040205080304" pitchFamily="49" charset="-128"/>
                <a:cs typeface="Times New Roman" panose="02020603050405020304" pitchFamily="18" charset="0"/>
              </a:rPr>
              <a:t>Spotlight classement : </a:t>
            </a:r>
            <a:r>
              <a:rPr lang="fr-FR" sz="2400" b="1" dirty="0"/>
              <a:t>European Index of Digital Entrepreneurship Systems (1/2)</a:t>
            </a:r>
            <a:r>
              <a:rPr lang="fr-FR" sz="2400" dirty="0"/>
              <a:t> </a:t>
            </a:r>
            <a:endParaRPr lang="fr-FR" sz="2400" b="1" dirty="0">
              <a:solidFill>
                <a:srgbClr val="00B0F1"/>
              </a:solidFill>
              <a:ea typeface="MS Mincho" panose="02020609040205080304" pitchFamily="49" charset="-128"/>
              <a:cs typeface="Times New Roman" panose="02020603050405020304" pitchFamily="18" charset="0"/>
            </a:endParaRPr>
          </a:p>
        </p:txBody>
      </p:sp>
      <p:sp>
        <p:nvSpPr>
          <p:cNvPr id="3" name="Rectangle 2">
            <a:extLst>
              <a:ext uri="{FF2B5EF4-FFF2-40B4-BE49-F238E27FC236}">
                <a16:creationId xmlns:a16="http://schemas.microsoft.com/office/drawing/2014/main" id="{34CF71BF-0AB6-F699-A520-57AB3E52F88E}"/>
              </a:ext>
            </a:extLst>
          </p:cNvPr>
          <p:cNvSpPr/>
          <p:nvPr/>
        </p:nvSpPr>
        <p:spPr>
          <a:xfrm>
            <a:off x="2665706" y="1856581"/>
            <a:ext cx="6354307" cy="4311744"/>
          </a:xfrm>
          <a:prstGeom prst="rect">
            <a:avLst/>
          </a:prstGeom>
        </p:spPr>
        <p:txBody>
          <a:bodyPr wrap="square" numCol="2" spcCol="180000">
            <a:noAutofit/>
          </a:bodyPr>
          <a:lstStyle/>
          <a:p>
            <a:pPr>
              <a:spcBef>
                <a:spcPts val="1200"/>
              </a:spcBef>
              <a:spcAft>
                <a:spcPts val="600"/>
              </a:spcAft>
            </a:pPr>
            <a:r>
              <a:rPr lang="fr-FR" sz="1600" b="1" dirty="0">
                <a:solidFill>
                  <a:srgbClr val="00B0F0"/>
                </a:solidFill>
              </a:rPr>
              <a:t>Objectif du classement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L’EIDES est un indice mesurant les écosystèmes physiques et digitaux propices au développement de Stand-ups, Start-ups et Scale-ups dans les pays membres de l’Europe. C’est un indice qui fait partie d’un projet de développement de l’innovation et de l’entrepreneuriat, financé par la Commission Européenne. Il offre dès lors une vue locale sur le sujet tout en détaillant une méthodologie avancée sur les thématiques de l’entrepreneuriat et de la digitalisation.</a:t>
            </a:r>
          </a:p>
          <a:p>
            <a:pPr>
              <a:spcBef>
                <a:spcPts val="1200"/>
              </a:spcBef>
              <a:spcAft>
                <a:spcPts val="600"/>
              </a:spcAft>
            </a:pPr>
            <a:r>
              <a:rPr lang="fr-FR" sz="1600" b="1" dirty="0">
                <a:solidFill>
                  <a:srgbClr val="00B0F0"/>
                </a:solidFill>
              </a:rPr>
              <a:t>Présentation de l’étude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Ce rapport décrit entre autres le besoin de disposer d’un éventail d’outils plus performants afin d’évaluer les écosystèmes digitaux d’entrepreneuriat (les « Digital Entrepreneurship Ecosystems »). C’est donc l’objet principal de cette recherche, qui depuis trois ans présente le European Index of Digital Entrepreneurship Systems (EIDES) dans le but d’évaluer ces systèmes. Le modèle développé pour cet index se structure comme suit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1. Quatre piliers généraux qui explorent les moteurs derrière le développement de l’entrepreneuriat en général ainsi que de ceux liés à l’entrepreneuriat digital (culture et institutions informelles, institutions formelles, réglementations, taxation, conditions de marché et infrastructures physiques).</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 </a:t>
            </a:r>
          </a:p>
          <a:p>
            <a:r>
              <a:rPr lang="fr-FR" sz="1200" dirty="0">
                <a:latin typeface="Univers Light" panose="020B0403020202020204" pitchFamily="34" charset="0"/>
                <a:ea typeface="MS Mincho" panose="02020609040205080304" pitchFamily="49" charset="-128"/>
                <a:cs typeface="Times New Roman" panose="02020603050405020304" pitchFamily="18" charset="0"/>
              </a:rPr>
              <a:t>2. Quatre piliers systémiques sont liés aux ressources ayant un effet direct sur les dynamiques entrepreneuriales d’un pays (capital humain, création et partage de connaissances, finance, support et networking). Ces ressources ne se suffisent pas à elles-mêmes dans le développement de l’écosystème digital de l’entrepreneuriat, mais y contribuent fortement. </a:t>
            </a:r>
          </a:p>
        </p:txBody>
      </p:sp>
      <p:graphicFrame>
        <p:nvGraphicFramePr>
          <p:cNvPr id="12" name="Table 11">
            <a:extLst>
              <a:ext uri="{FF2B5EF4-FFF2-40B4-BE49-F238E27FC236}">
                <a16:creationId xmlns:a16="http://schemas.microsoft.com/office/drawing/2014/main" id="{B150994B-0802-2D76-D42B-BEFA8B13C3F0}"/>
              </a:ext>
            </a:extLst>
          </p:cNvPr>
          <p:cNvGraphicFramePr>
            <a:graphicFrameLocks noGrp="1"/>
          </p:cNvGraphicFramePr>
          <p:nvPr>
            <p:extLst>
              <p:ext uri="{D42A27DB-BD31-4B8C-83A1-F6EECF244321}">
                <p14:modId xmlns:p14="http://schemas.microsoft.com/office/powerpoint/2010/main" val="1212986962"/>
              </p:ext>
            </p:extLst>
          </p:nvPr>
        </p:nvGraphicFramePr>
        <p:xfrm>
          <a:off x="9143999" y="1796844"/>
          <a:ext cx="2464231" cy="4548120"/>
        </p:xfrm>
        <a:graphic>
          <a:graphicData uri="http://schemas.openxmlformats.org/drawingml/2006/table">
            <a:tbl>
              <a:tblPr firstRow="1" firstCol="1" bandRow="1">
                <a:tableStyleId>{5C22544A-7EE6-4342-B048-85BDC9FD1C3A}</a:tableStyleId>
              </a:tblPr>
              <a:tblGrid>
                <a:gridCol w="2464231">
                  <a:extLst>
                    <a:ext uri="{9D8B030D-6E8A-4147-A177-3AD203B41FA5}">
                      <a16:colId xmlns:a16="http://schemas.microsoft.com/office/drawing/2014/main" val="1371482411"/>
                    </a:ext>
                  </a:extLst>
                </a:gridCol>
              </a:tblGrid>
              <a:tr h="251460">
                <a:tc>
                  <a:txBody>
                    <a:bodyPr/>
                    <a:lstStyle/>
                    <a:p>
                      <a:r>
                        <a:rPr lang="fr-FR" sz="1100" dirty="0">
                          <a:effectLst/>
                        </a:rPr>
                        <a:t>Piliers généraux </a:t>
                      </a:r>
                      <a:endParaRPr lang="en-LU" sz="1100">
                        <a:effectLst/>
                        <a:latin typeface="Univers Light" panose="020B0403020202020204" pitchFamily="34" charset="0"/>
                        <a:ea typeface="MS Mincho" panose="02020609040205080304" pitchFamily="49" charset="-128"/>
                        <a:cs typeface="Times New Roman" panose="02020603050405020304" pitchFamily="18" charset="0"/>
                      </a:endParaRPr>
                    </a:p>
                  </a:txBody>
                  <a:tcPr marL="68580" marR="68580" marT="72000" marB="36000">
                    <a:solidFill>
                      <a:srgbClr val="00B0F0"/>
                    </a:solidFill>
                  </a:tcPr>
                </a:tc>
                <a:extLst>
                  <a:ext uri="{0D108BD9-81ED-4DB2-BD59-A6C34878D82A}">
                    <a16:rowId xmlns:a16="http://schemas.microsoft.com/office/drawing/2014/main" val="3928195141"/>
                  </a:ext>
                </a:extLst>
              </a:tr>
              <a:tr h="974421">
                <a:tc>
                  <a:txBody>
                    <a:bodyPr/>
                    <a:lstStyle/>
                    <a:p>
                      <a:r>
                        <a:rPr lang="fr-FR" sz="1050" b="0" kern="1200" dirty="0">
                          <a:solidFill>
                            <a:schemeClr val="tx1">
                              <a:lumMod val="65000"/>
                              <a:lumOff val="35000"/>
                            </a:schemeClr>
                          </a:solidFill>
                          <a:effectLst/>
                          <a:latin typeface="+mn-lt"/>
                          <a:ea typeface="+mn-ea"/>
                          <a:cs typeface="+mn-cs"/>
                        </a:rPr>
                        <a:t>Culture et Institutions Informelles,</a:t>
                      </a:r>
                      <a:endParaRPr lang="en-LU" sz="1050" b="0" kern="1200" dirty="0">
                        <a:solidFill>
                          <a:schemeClr val="tx1">
                            <a:lumMod val="65000"/>
                            <a:lumOff val="35000"/>
                          </a:schemeClr>
                        </a:solidFill>
                        <a:effectLst/>
                        <a:latin typeface="+mn-lt"/>
                        <a:ea typeface="+mn-ea"/>
                        <a:cs typeface="+mn-cs"/>
                      </a:endParaRPr>
                    </a:p>
                    <a:p>
                      <a:r>
                        <a:rPr lang="fr-FR" sz="1050" b="0" kern="1200" dirty="0">
                          <a:solidFill>
                            <a:schemeClr val="tx1">
                              <a:lumMod val="65000"/>
                              <a:lumOff val="35000"/>
                            </a:schemeClr>
                          </a:solidFill>
                          <a:effectLst/>
                          <a:latin typeface="+mn-lt"/>
                          <a:ea typeface="+mn-ea"/>
                          <a:cs typeface="+mn-cs"/>
                        </a:rPr>
                        <a:t>Efficacité des cadres légaux dans la résolution de conflits, Indice de perception de la corruption, Gouvernance d’entreprise, Attitude envers le risque entrepreneurial</a:t>
                      </a:r>
                      <a:endParaRPr lang="en-LU" sz="1050" b="0" kern="1200" dirty="0">
                        <a:solidFill>
                          <a:schemeClr val="tx1">
                            <a:lumMod val="65000"/>
                            <a:lumOff val="35000"/>
                          </a:schemeClr>
                        </a:solidFill>
                        <a:effectLst/>
                        <a:latin typeface="+mn-lt"/>
                        <a:ea typeface="+mn-ea"/>
                        <a:cs typeface="+mn-cs"/>
                      </a:endParaRPr>
                    </a:p>
                  </a:txBody>
                  <a:tcPr marL="68580" marR="68580" marT="72000" marB="36000">
                    <a:solidFill>
                      <a:schemeClr val="bg1">
                        <a:lumMod val="85000"/>
                      </a:schemeClr>
                    </a:solidFill>
                  </a:tcPr>
                </a:tc>
                <a:extLst>
                  <a:ext uri="{0D108BD9-81ED-4DB2-BD59-A6C34878D82A}">
                    <a16:rowId xmlns:a16="http://schemas.microsoft.com/office/drawing/2014/main" val="251847376"/>
                  </a:ext>
                </a:extLst>
              </a:tr>
              <a:tr h="1266385">
                <a:tc>
                  <a:txBody>
                    <a:bodyPr/>
                    <a:lstStyle/>
                    <a:p>
                      <a:r>
                        <a:rPr lang="fr-FR" sz="1050" b="0" kern="1200" dirty="0">
                          <a:solidFill>
                            <a:schemeClr val="tx1">
                              <a:lumMod val="65000"/>
                              <a:lumOff val="35000"/>
                            </a:schemeClr>
                          </a:solidFill>
                          <a:effectLst/>
                          <a:latin typeface="+mn-lt"/>
                          <a:ea typeface="+mn-ea"/>
                          <a:cs typeface="+mn-cs"/>
                        </a:rPr>
                        <a:t>Institutions formelles, Règlementations et fiscalité </a:t>
                      </a:r>
                      <a:endParaRPr lang="en-LU" sz="1050" b="0" kern="1200" dirty="0">
                        <a:solidFill>
                          <a:schemeClr val="tx1">
                            <a:lumMod val="65000"/>
                            <a:lumOff val="35000"/>
                          </a:schemeClr>
                        </a:solidFill>
                        <a:effectLst/>
                        <a:latin typeface="+mn-lt"/>
                        <a:ea typeface="+mn-ea"/>
                        <a:cs typeface="+mn-cs"/>
                      </a:endParaRPr>
                    </a:p>
                    <a:p>
                      <a:r>
                        <a:rPr lang="fr-FR" sz="1050" b="0" kern="1200" dirty="0">
                          <a:solidFill>
                            <a:schemeClr val="tx1">
                              <a:lumMod val="65000"/>
                              <a:lumOff val="35000"/>
                            </a:schemeClr>
                          </a:solidFill>
                          <a:effectLst/>
                          <a:latin typeface="+mn-lt"/>
                          <a:ea typeface="+mn-ea"/>
                          <a:cs typeface="+mn-cs"/>
                        </a:rPr>
                        <a:t>Droit de propriété, Efficacité judiciaire, Effet de distorsion dû à la fiscalité et aux subsides sur la compétitivité, Taux fiscaux, Efficacité des cadres légaux sur les réformes réglementaires</a:t>
                      </a:r>
                      <a:endParaRPr lang="en-LU" sz="1050" b="0" kern="1200" dirty="0">
                        <a:solidFill>
                          <a:schemeClr val="tx1">
                            <a:lumMod val="65000"/>
                            <a:lumOff val="35000"/>
                          </a:schemeClr>
                        </a:solidFill>
                        <a:effectLst/>
                        <a:latin typeface="+mn-lt"/>
                        <a:ea typeface="+mn-ea"/>
                        <a:cs typeface="+mn-cs"/>
                      </a:endParaRPr>
                    </a:p>
                  </a:txBody>
                  <a:tcPr marL="68580" marR="68580" marT="72000" marB="36000">
                    <a:solidFill>
                      <a:schemeClr val="bg1">
                        <a:lumMod val="85000"/>
                      </a:schemeClr>
                    </a:solidFill>
                  </a:tcPr>
                </a:tc>
                <a:extLst>
                  <a:ext uri="{0D108BD9-81ED-4DB2-BD59-A6C34878D82A}">
                    <a16:rowId xmlns:a16="http://schemas.microsoft.com/office/drawing/2014/main" val="2164350338"/>
                  </a:ext>
                </a:extLst>
              </a:tr>
              <a:tr h="1120403">
                <a:tc>
                  <a:txBody>
                    <a:bodyPr/>
                    <a:lstStyle/>
                    <a:p>
                      <a:r>
                        <a:rPr lang="fr-FR" sz="1050" b="0" kern="1200" dirty="0">
                          <a:solidFill>
                            <a:schemeClr val="tx1">
                              <a:lumMod val="65000"/>
                              <a:lumOff val="35000"/>
                            </a:schemeClr>
                          </a:solidFill>
                          <a:effectLst/>
                          <a:latin typeface="+mn-lt"/>
                          <a:ea typeface="+mn-ea"/>
                          <a:cs typeface="+mn-cs"/>
                        </a:rPr>
                        <a:t>Conditions du marché,</a:t>
                      </a:r>
                      <a:endParaRPr lang="en-LU" sz="1050" b="0" kern="1200" dirty="0">
                        <a:solidFill>
                          <a:schemeClr val="tx1">
                            <a:lumMod val="65000"/>
                            <a:lumOff val="35000"/>
                          </a:schemeClr>
                        </a:solidFill>
                        <a:effectLst/>
                        <a:latin typeface="+mn-lt"/>
                        <a:ea typeface="+mn-ea"/>
                        <a:cs typeface="+mn-cs"/>
                      </a:endParaRPr>
                    </a:p>
                    <a:p>
                      <a:r>
                        <a:rPr lang="fr-FR" sz="1050" b="0" kern="1200" dirty="0">
                          <a:solidFill>
                            <a:schemeClr val="tx1">
                              <a:lumMod val="65000"/>
                              <a:lumOff val="35000"/>
                            </a:schemeClr>
                          </a:solidFill>
                          <a:effectLst/>
                          <a:latin typeface="+mn-lt"/>
                          <a:ea typeface="+mn-ea"/>
                          <a:cs typeface="+mn-cs"/>
                        </a:rPr>
                        <a:t>Taille du marché domestique, Urbanisation, Opportunités aux start-ups, Position dominante sur le marché, Complexité de l’économie, Prévalence de barrières non tarifaires</a:t>
                      </a:r>
                      <a:endParaRPr lang="en-LU" sz="1050" b="0" kern="1200" dirty="0">
                        <a:solidFill>
                          <a:schemeClr val="tx1">
                            <a:lumMod val="65000"/>
                            <a:lumOff val="35000"/>
                          </a:schemeClr>
                        </a:solidFill>
                        <a:effectLst/>
                        <a:latin typeface="+mn-lt"/>
                        <a:ea typeface="+mn-ea"/>
                        <a:cs typeface="+mn-cs"/>
                      </a:endParaRPr>
                    </a:p>
                  </a:txBody>
                  <a:tcPr marL="68580" marR="68580" marT="72000" marB="36000">
                    <a:solidFill>
                      <a:schemeClr val="bg1">
                        <a:lumMod val="85000"/>
                      </a:schemeClr>
                    </a:solidFill>
                  </a:tcPr>
                </a:tc>
                <a:extLst>
                  <a:ext uri="{0D108BD9-81ED-4DB2-BD59-A6C34878D82A}">
                    <a16:rowId xmlns:a16="http://schemas.microsoft.com/office/drawing/2014/main" val="758528834"/>
                  </a:ext>
                </a:extLst>
              </a:tr>
              <a:tr h="395923">
                <a:tc>
                  <a:txBody>
                    <a:bodyPr/>
                    <a:lstStyle/>
                    <a:p>
                      <a:r>
                        <a:rPr lang="fr-FR" sz="1050" b="0" kern="1200" dirty="0">
                          <a:solidFill>
                            <a:schemeClr val="tx1">
                              <a:lumMod val="65000"/>
                              <a:lumOff val="35000"/>
                            </a:schemeClr>
                          </a:solidFill>
                          <a:effectLst/>
                          <a:latin typeface="+mn-lt"/>
                          <a:ea typeface="+mn-ea"/>
                          <a:cs typeface="+mn-cs"/>
                        </a:rPr>
                        <a:t>Infrastructure physique,</a:t>
                      </a:r>
                      <a:endParaRPr lang="en-LU" sz="1050" b="0" kern="1200" dirty="0">
                        <a:solidFill>
                          <a:schemeClr val="tx1">
                            <a:lumMod val="65000"/>
                            <a:lumOff val="35000"/>
                          </a:schemeClr>
                        </a:solidFill>
                        <a:effectLst/>
                        <a:latin typeface="+mn-lt"/>
                        <a:ea typeface="+mn-ea"/>
                        <a:cs typeface="+mn-cs"/>
                      </a:endParaRPr>
                    </a:p>
                    <a:p>
                      <a:r>
                        <a:rPr lang="fr-FR" sz="1050" b="0" kern="1200" dirty="0">
                          <a:solidFill>
                            <a:schemeClr val="tx1">
                              <a:lumMod val="65000"/>
                              <a:lumOff val="35000"/>
                            </a:schemeClr>
                          </a:solidFill>
                          <a:effectLst/>
                          <a:latin typeface="+mn-lt"/>
                          <a:ea typeface="+mn-ea"/>
                          <a:cs typeface="+mn-cs"/>
                        </a:rPr>
                        <a:t>Infrastructure électrique, Infrastructure de mobilité</a:t>
                      </a:r>
                      <a:endParaRPr lang="en-LU" sz="1050" b="0" kern="1200" dirty="0">
                        <a:solidFill>
                          <a:schemeClr val="tx1">
                            <a:lumMod val="65000"/>
                            <a:lumOff val="35000"/>
                          </a:schemeClr>
                        </a:solidFill>
                        <a:effectLst/>
                        <a:latin typeface="+mn-lt"/>
                        <a:ea typeface="+mn-ea"/>
                        <a:cs typeface="+mn-cs"/>
                      </a:endParaRPr>
                    </a:p>
                  </a:txBody>
                  <a:tcPr marL="68580" marR="68580" marT="72000" marB="36000">
                    <a:solidFill>
                      <a:schemeClr val="bg1">
                        <a:lumMod val="85000"/>
                      </a:schemeClr>
                    </a:solidFill>
                  </a:tcPr>
                </a:tc>
                <a:extLst>
                  <a:ext uri="{0D108BD9-81ED-4DB2-BD59-A6C34878D82A}">
                    <a16:rowId xmlns:a16="http://schemas.microsoft.com/office/drawing/2014/main" val="3673087055"/>
                  </a:ext>
                </a:extLst>
              </a:tr>
            </a:tbl>
          </a:graphicData>
        </a:graphic>
      </p:graphicFrame>
      <p:pic>
        <p:nvPicPr>
          <p:cNvPr id="6" name="Graphic 5" descr="Rope Knot with solid fill">
            <a:extLst>
              <a:ext uri="{FF2B5EF4-FFF2-40B4-BE49-F238E27FC236}">
                <a16:creationId xmlns:a16="http://schemas.microsoft.com/office/drawing/2014/main" id="{FD1001CC-25E8-7BCA-90BA-AD37A76A932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20646" y="776748"/>
            <a:ext cx="464577" cy="464577"/>
          </a:xfrm>
          <a:prstGeom prst="rect">
            <a:avLst/>
          </a:prstGeom>
        </p:spPr>
      </p:pic>
      <p:sp>
        <p:nvSpPr>
          <p:cNvPr id="7" name="Rectangle 6">
            <a:extLst>
              <a:ext uri="{FF2B5EF4-FFF2-40B4-BE49-F238E27FC236}">
                <a16:creationId xmlns:a16="http://schemas.microsoft.com/office/drawing/2014/main" id="{7B9CE6A0-330F-9D35-3DB1-620248B2FBE4}"/>
              </a:ext>
            </a:extLst>
          </p:cNvPr>
          <p:cNvSpPr/>
          <p:nvPr/>
        </p:nvSpPr>
        <p:spPr>
          <a:xfrm>
            <a:off x="806269" y="4728302"/>
            <a:ext cx="1662767" cy="461665"/>
          </a:xfrm>
          <a:prstGeom prst="rect">
            <a:avLst/>
          </a:prstGeom>
        </p:spPr>
        <p:txBody>
          <a:bodyPr wrap="square">
            <a:spAutoFit/>
          </a:bodyPr>
          <a:lstStyle/>
          <a:p>
            <a:pPr>
              <a:spcBef>
                <a:spcPts val="1200"/>
              </a:spcBef>
              <a:spcAft>
                <a:spcPts val="1200"/>
              </a:spcAft>
            </a:pPr>
            <a:r>
              <a:rPr lang="fr-FR" sz="1200" b="1" i="1" dirty="0">
                <a:solidFill>
                  <a:srgbClr val="00B0F0"/>
                </a:solidFill>
              </a:rPr>
              <a:t>Auteurs : European Commission, 2020</a:t>
            </a:r>
          </a:p>
        </p:txBody>
      </p:sp>
    </p:spTree>
    <p:extLst>
      <p:ext uri="{BB962C8B-B14F-4D97-AF65-F5344CB8AC3E}">
        <p14:creationId xmlns:p14="http://schemas.microsoft.com/office/powerpoint/2010/main" val="326932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DC15-25C3-224C-BBB2-1AC699CE67D9}"/>
              </a:ext>
            </a:extLst>
          </p:cNvPr>
          <p:cNvSpPr>
            <a:spLocks noGrp="1"/>
          </p:cNvSpPr>
          <p:nvPr>
            <p:ph type="title"/>
          </p:nvPr>
        </p:nvSpPr>
        <p:spPr>
          <a:xfrm>
            <a:off x="684616" y="1302576"/>
            <a:ext cx="10515600" cy="433017"/>
          </a:xfrm>
        </p:spPr>
        <p:txBody>
          <a:bodyPr/>
          <a:lstStyle/>
          <a:p>
            <a:pPr>
              <a:spcBef>
                <a:spcPts val="600"/>
              </a:spcBef>
              <a:spcAft>
                <a:spcPts val="200"/>
              </a:spcAft>
            </a:pPr>
            <a:r>
              <a:rPr lang="fr-FR" sz="2400" b="1" dirty="0">
                <a:solidFill>
                  <a:srgbClr val="00B0F1"/>
                </a:solidFill>
                <a:ea typeface="MS Mincho" panose="02020609040205080304" pitchFamily="49" charset="-128"/>
                <a:cs typeface="Times New Roman" panose="02020603050405020304" pitchFamily="18" charset="0"/>
              </a:rPr>
              <a:t>Spotlight classement : </a:t>
            </a:r>
            <a:r>
              <a:rPr lang="fr-FR" sz="2400" b="1" dirty="0"/>
              <a:t>European Index of Digital Entrepreneurship Systems (2/2)</a:t>
            </a:r>
            <a:r>
              <a:rPr lang="fr-FR" sz="2400" dirty="0"/>
              <a:t> </a:t>
            </a:r>
            <a:endParaRPr lang="fr-FR" sz="2400" b="1" dirty="0">
              <a:solidFill>
                <a:srgbClr val="00B0F1"/>
              </a:solidFill>
              <a:ea typeface="MS Mincho" panose="02020609040205080304" pitchFamily="49" charset="-128"/>
              <a:cs typeface="Times New Roman" panose="02020603050405020304" pitchFamily="18" charset="0"/>
            </a:endParaRPr>
          </a:p>
        </p:txBody>
      </p:sp>
      <p:sp>
        <p:nvSpPr>
          <p:cNvPr id="4" name="Rectangle 2">
            <a:extLst>
              <a:ext uri="{FF2B5EF4-FFF2-40B4-BE49-F238E27FC236}">
                <a16:creationId xmlns:a16="http://schemas.microsoft.com/office/drawing/2014/main" id="{C1503747-36B9-DC42-B862-6FF8CDD8F145}"/>
              </a:ext>
            </a:extLst>
          </p:cNvPr>
          <p:cNvSpPr>
            <a:spLocks noChangeArrowheads="1"/>
          </p:cNvSpPr>
          <p:nvPr/>
        </p:nvSpPr>
        <p:spPr bwMode="auto">
          <a:xfrm>
            <a:off x="0" y="-63739"/>
            <a:ext cx="323157"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152352" rIns="91440" bIns="152352" numCol="1" anchor="ctr" anchorCtr="0" compatLnSpc="1">
            <a:prstTxWarp prst="textNoShape">
              <a:avLst/>
            </a:prstTxWarp>
            <a:spAutoFit/>
          </a:bodyPr>
          <a:lstStyle/>
          <a:p>
            <a:endParaRPr lang="fr-FR" dirty="0"/>
          </a:p>
        </p:txBody>
      </p:sp>
      <p:pic>
        <p:nvPicPr>
          <p:cNvPr id="6" name="Graphic 5" descr="Rope Knot with solid fill">
            <a:extLst>
              <a:ext uri="{FF2B5EF4-FFF2-40B4-BE49-F238E27FC236}">
                <a16:creationId xmlns:a16="http://schemas.microsoft.com/office/drawing/2014/main" id="{FD1001CC-25E8-7BCA-90BA-AD37A76A932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20646" y="776748"/>
            <a:ext cx="464577" cy="464577"/>
          </a:xfrm>
          <a:prstGeom prst="rect">
            <a:avLst/>
          </a:prstGeom>
        </p:spPr>
      </p:pic>
      <p:graphicFrame>
        <p:nvGraphicFramePr>
          <p:cNvPr id="11" name="Table 10">
            <a:extLst>
              <a:ext uri="{FF2B5EF4-FFF2-40B4-BE49-F238E27FC236}">
                <a16:creationId xmlns:a16="http://schemas.microsoft.com/office/drawing/2014/main" id="{F10B5344-7B66-1C43-8ED8-55D9F22F0B22}"/>
              </a:ext>
            </a:extLst>
          </p:cNvPr>
          <p:cNvGraphicFramePr>
            <a:graphicFrameLocks noGrp="1"/>
          </p:cNvGraphicFramePr>
          <p:nvPr>
            <p:extLst>
              <p:ext uri="{D42A27DB-BD31-4B8C-83A1-F6EECF244321}">
                <p14:modId xmlns:p14="http://schemas.microsoft.com/office/powerpoint/2010/main" val="153111359"/>
              </p:ext>
            </p:extLst>
          </p:nvPr>
        </p:nvGraphicFramePr>
        <p:xfrm>
          <a:off x="684616" y="1874334"/>
          <a:ext cx="10858201" cy="4117110"/>
        </p:xfrm>
        <a:graphic>
          <a:graphicData uri="http://schemas.openxmlformats.org/drawingml/2006/table">
            <a:tbl>
              <a:tblPr firstRow="1" firstCol="1" bandRow="1">
                <a:tableStyleId>{5C22544A-7EE6-4342-B048-85BDC9FD1C3A}</a:tableStyleId>
              </a:tblPr>
              <a:tblGrid>
                <a:gridCol w="1231538">
                  <a:extLst>
                    <a:ext uri="{9D8B030D-6E8A-4147-A177-3AD203B41FA5}">
                      <a16:colId xmlns:a16="http://schemas.microsoft.com/office/drawing/2014/main" val="3900925682"/>
                    </a:ext>
                  </a:extLst>
                </a:gridCol>
                <a:gridCol w="2758699">
                  <a:extLst>
                    <a:ext uri="{9D8B030D-6E8A-4147-A177-3AD203B41FA5}">
                      <a16:colId xmlns:a16="http://schemas.microsoft.com/office/drawing/2014/main" val="2612023113"/>
                    </a:ext>
                  </a:extLst>
                </a:gridCol>
                <a:gridCol w="3053166">
                  <a:extLst>
                    <a:ext uri="{9D8B030D-6E8A-4147-A177-3AD203B41FA5}">
                      <a16:colId xmlns:a16="http://schemas.microsoft.com/office/drawing/2014/main" val="2358870701"/>
                    </a:ext>
                  </a:extLst>
                </a:gridCol>
                <a:gridCol w="3814798">
                  <a:extLst>
                    <a:ext uri="{9D8B030D-6E8A-4147-A177-3AD203B41FA5}">
                      <a16:colId xmlns:a16="http://schemas.microsoft.com/office/drawing/2014/main" val="3417104642"/>
                    </a:ext>
                  </a:extLst>
                </a:gridCol>
              </a:tblGrid>
              <a:tr h="143919">
                <a:tc>
                  <a:txBody>
                    <a:bodyPr/>
                    <a:lstStyle/>
                    <a:p>
                      <a:r>
                        <a:rPr lang="fr-FR" sz="1000" b="1" u="sng" dirty="0">
                          <a:latin typeface="Univers Light" panose="020B0403020202020204" pitchFamily="34" charset="0"/>
                          <a:ea typeface="MS Mincho" panose="02020609040205080304" pitchFamily="49" charset="-128"/>
                          <a:cs typeface="Times New Roman" panose="02020603050405020304" pitchFamily="18" charset="0"/>
                        </a:rPr>
                        <a:t>Piliers systémiques</a:t>
                      </a:r>
                      <a:r>
                        <a:rPr lang="fr-FR" sz="1000" dirty="0">
                          <a:latin typeface="Univers Light" panose="020B0403020202020204" pitchFamily="34" charset="0"/>
                          <a:ea typeface="MS Mincho" panose="02020609040205080304" pitchFamily="49" charset="-128"/>
                          <a:cs typeface="Times New Roman" panose="02020603050405020304" pitchFamily="18" charset="0"/>
                        </a:rPr>
                        <a:t> </a:t>
                      </a:r>
                      <a:endParaRPr lang="en-LU" sz="1000" dirty="0">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rgbClr val="00B0F0"/>
                    </a:solidFill>
                  </a:tcPr>
                </a:tc>
                <a:tc>
                  <a:txBody>
                    <a:bodyPr/>
                    <a:lstStyle/>
                    <a:p>
                      <a:r>
                        <a:rPr lang="en-LU" sz="1000">
                          <a:effectLst/>
                          <a:latin typeface="Univers Light" panose="020B0403020202020204" pitchFamily="34" charset="0"/>
                          <a:ea typeface="MS Mincho" panose="02020609040205080304" pitchFamily="49" charset="-128"/>
                          <a:cs typeface="Times New Roman" panose="02020603050405020304" pitchFamily="18" charset="0"/>
                        </a:rPr>
                        <a:t>Stand-up</a:t>
                      </a:r>
                    </a:p>
                  </a:txBody>
                  <a:tcPr marL="20455" marR="20455" marT="0" marB="0">
                    <a:solidFill>
                      <a:srgbClr val="00B0F0"/>
                    </a:solidFill>
                  </a:tcPr>
                </a:tc>
                <a:tc>
                  <a:txBody>
                    <a:bodyPr/>
                    <a:lstStyle/>
                    <a:p>
                      <a:r>
                        <a:rPr lang="en-LU" sz="1000">
                          <a:effectLst/>
                          <a:latin typeface="Univers Light" panose="020B0403020202020204" pitchFamily="34" charset="0"/>
                          <a:ea typeface="MS Mincho" panose="02020609040205080304" pitchFamily="49" charset="-128"/>
                          <a:cs typeface="Times New Roman" panose="02020603050405020304" pitchFamily="18" charset="0"/>
                        </a:rPr>
                        <a:t>Start-up</a:t>
                      </a:r>
                    </a:p>
                  </a:txBody>
                  <a:tcPr marL="20455" marR="20455" marT="0" marB="0">
                    <a:solidFill>
                      <a:srgbClr val="00B0F0"/>
                    </a:solidFill>
                  </a:tcPr>
                </a:tc>
                <a:tc>
                  <a:txBody>
                    <a:bodyPr/>
                    <a:lstStyle/>
                    <a:p>
                      <a:r>
                        <a:rPr lang="en-LU" sz="1000">
                          <a:effectLst/>
                          <a:latin typeface="Univers Light" panose="020B0403020202020204" pitchFamily="34" charset="0"/>
                          <a:ea typeface="MS Mincho" panose="02020609040205080304" pitchFamily="49" charset="-128"/>
                          <a:cs typeface="Times New Roman" panose="02020603050405020304" pitchFamily="18" charset="0"/>
                        </a:rPr>
                        <a:t>Scale-up</a:t>
                      </a:r>
                    </a:p>
                  </a:txBody>
                  <a:tcPr marL="20455" marR="20455" marT="0" marB="0">
                    <a:solidFill>
                      <a:srgbClr val="00B0F0"/>
                    </a:solidFill>
                  </a:tcPr>
                </a:tc>
                <a:extLst>
                  <a:ext uri="{0D108BD9-81ED-4DB2-BD59-A6C34878D82A}">
                    <a16:rowId xmlns:a16="http://schemas.microsoft.com/office/drawing/2014/main" val="1868629282"/>
                  </a:ext>
                </a:extLst>
              </a:tr>
              <a:tr h="939510">
                <a:tc>
                  <a:txBody>
                    <a:bodyPr/>
                    <a:lstStyle/>
                    <a:p>
                      <a:r>
                        <a:rPr lang="fr-FR" sz="900" dirty="0">
                          <a:effectLst/>
                        </a:rPr>
                        <a:t> </a:t>
                      </a:r>
                      <a:endParaRPr lang="en-LU" sz="105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LU" sz="900" dirty="0">
                          <a:effectLst/>
                          <a:latin typeface="Calibri" panose="020F0502020204030204" pitchFamily="34" charset="0"/>
                          <a:ea typeface="Times New Roman" panose="02020603050405020304" pitchFamily="18" charset="0"/>
                          <a:cs typeface="Times New Roman" panose="02020603050405020304" pitchFamily="18" charset="0"/>
                        </a:rPr>
                        <a:t>Capital Humain</a:t>
                      </a:r>
                      <a:endParaRPr lang="fr-FR" sz="900" dirty="0">
                        <a:effectLst/>
                      </a:endParaRPr>
                    </a:p>
                  </a:txBody>
                  <a:tcPr marL="20455" marR="20455" marT="0" marB="0">
                    <a:solidFill>
                      <a:srgbClr val="00B0F0"/>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Qualité d’éducation, Attitude des écoles envers l’entrepreneuriat, Future force de travail </a:t>
                      </a:r>
                      <a:endParaRPr lang="en-LU" sz="105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Individus avec un accès journaliste aux technologies digitales, Compétences digitales de la population, Individus avec des compétences digitales élevées </a:t>
                      </a:r>
                      <a:endParaRPr lang="en-LU" sz="1050" dirty="0">
                        <a:solidFill>
                          <a:schemeClr val="tx1">
                            <a:lumMod val="65000"/>
                            <a:lumOff val="35000"/>
                          </a:schemeClr>
                        </a:solidFill>
                        <a:effectLst/>
                        <a:latin typeface="Calibri" panose="020F0502020204030204" pitchFamily="34" charset="0"/>
                        <a:ea typeface="+mn-ea"/>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Inscriptions à une scolarisation tertiaire, Pourcentage d’Université dans les classements, Éducation scientifique, Ressources humaines en science et en technologie </a:t>
                      </a:r>
                      <a:endParaRPr lang="en-LU" sz="105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u="none" dirty="0">
                          <a:solidFill>
                            <a:schemeClr val="tx1">
                              <a:lumMod val="65000"/>
                              <a:lumOff val="35000"/>
                            </a:schemeClr>
                          </a:solidFill>
                          <a:effectLst/>
                        </a:rPr>
                        <a:t> :</a:t>
                      </a:r>
                      <a:r>
                        <a:rPr lang="fr-FR" sz="900" dirty="0">
                          <a:solidFill>
                            <a:schemeClr val="tx1">
                              <a:lumMod val="65000"/>
                              <a:lumOff val="35000"/>
                            </a:schemeClr>
                          </a:solidFill>
                          <a:effectLst/>
                        </a:rPr>
                        <a:t> Emplois de spécialiste ICT </a:t>
                      </a:r>
                      <a:endParaRPr lang="en-LU" sz="1050" dirty="0">
                        <a:solidFill>
                          <a:schemeClr val="tx1">
                            <a:lumMod val="65000"/>
                            <a:lumOff val="35000"/>
                          </a:schemeClr>
                        </a:solidFill>
                        <a:effectLst/>
                        <a:latin typeface="Calibri" panose="020F0502020204030204" pitchFamily="34" charset="0"/>
                        <a:ea typeface="+mn-ea"/>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Formation continue, Formation du personnel, Main-d’œuvre qualifiée, Liberté de travail </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Disponibilité d’informations en ligne sur des biens et services, Disponibilité de cours en ligne </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extLst>
                  <a:ext uri="{0D108BD9-81ED-4DB2-BD59-A6C34878D82A}">
                    <a16:rowId xmlns:a16="http://schemas.microsoft.com/office/drawing/2014/main" val="1660033380"/>
                  </a:ext>
                </a:extLst>
              </a:tr>
              <a:tr h="1069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effectLst/>
                        </a:rPr>
                        <a:t>Création et diffusion du savoir</a:t>
                      </a:r>
                    </a:p>
                    <a:p>
                      <a:r>
                        <a:rPr lang="fr-FR" sz="900" dirty="0">
                          <a:effectLst/>
                        </a:rPr>
                        <a:t> </a:t>
                      </a:r>
                      <a:endParaRPr lang="en-LU" sz="1050" dirty="0">
                        <a:effectLst/>
                      </a:endParaRPr>
                    </a:p>
                    <a:p>
                      <a:r>
                        <a:rPr lang="fr-FR" sz="1000" dirty="0">
                          <a:effectLst/>
                        </a:rPr>
                        <a:t> </a:t>
                      </a:r>
                      <a:endParaRPr lang="en-LU" sz="1000" dirty="0">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rgbClr val="00B0F0"/>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Compétences des diplômés, Chercheurs professionnels, Attirer et retenir les talents </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Libre accès aux publications scientifiques, Modifications Wikipédia annuelles, Chargement de vidéos YouTube</a:t>
                      </a:r>
                      <a:endParaRPr lang="en-LU" sz="1000" dirty="0">
                        <a:solidFill>
                          <a:schemeClr val="tx1">
                            <a:lumMod val="65000"/>
                            <a:lumOff val="35000"/>
                          </a:schemeClr>
                        </a:solidFill>
                        <a:effectLst/>
                      </a:endParaRPr>
                    </a:p>
                    <a:p>
                      <a:r>
                        <a:rPr lang="fr-FR" sz="1000" dirty="0">
                          <a:solidFill>
                            <a:schemeClr val="tx1">
                              <a:lumMod val="65000"/>
                              <a:lumOff val="35000"/>
                            </a:schemeClr>
                          </a:solidFill>
                          <a:effectLst/>
                        </a:rPr>
                        <a:t> </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Qualité des institutions de recherche, Techniciens et associés professionnels, Enseignement des sciences dans les écoles </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Emplois dans les compagnies High-Tech et à forte densité de connaissances, Développeurs de logiciels</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Dépenses domestiques en R&amp;D, Demande de Brevets, Absorption de connaissances, Collaboration entre universités et industries sur des projets de R&amp;D </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Entreprises avec un ERP, Sites internet avec réservation et commandes en ligne</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extLst>
                  <a:ext uri="{0D108BD9-81ED-4DB2-BD59-A6C34878D82A}">
                    <a16:rowId xmlns:a16="http://schemas.microsoft.com/office/drawing/2014/main" val="1263771194"/>
                  </a:ext>
                </a:extLst>
              </a:tr>
              <a:tr h="717682">
                <a:tc>
                  <a:txBody>
                    <a:bodyPr/>
                    <a:lstStyle/>
                    <a:p>
                      <a:r>
                        <a:rPr lang="fr-FR" sz="900" dirty="0">
                          <a:effectLst/>
                        </a:rPr>
                        <a:t>Finance</a:t>
                      </a:r>
                    </a:p>
                  </a:txBody>
                  <a:tcPr marL="20455" marR="20455" marT="0" marB="0">
                    <a:solidFill>
                      <a:srgbClr val="00B0F0"/>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Crédits domestiques au secteur privé, Financement de PMEs </a:t>
                      </a:r>
                      <a:endParaRPr lang="en-LU" sz="105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Transaction de paiements, digitaux, Nombre de paiements « cashless », Services bancaires sur internet </a:t>
                      </a:r>
                      <a:endParaRPr lang="en-LU" sz="1050" dirty="0">
                        <a:solidFill>
                          <a:schemeClr val="tx1">
                            <a:lumMod val="65000"/>
                            <a:lumOff val="35000"/>
                          </a:schemeClr>
                        </a:solidFill>
                        <a:effectLst/>
                        <a:latin typeface="Calibri" panose="020F0502020204030204" pitchFamily="34" charset="0"/>
                        <a:ea typeface="+mn-ea"/>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Disponibilité de capital à risque, Investissement de « Business angels », Capital à risque en début de phase</a:t>
                      </a:r>
                      <a:endParaRPr lang="en-LU" sz="105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Financements alternatifs </a:t>
                      </a:r>
                      <a:endParaRPr lang="en-LU" sz="1050" dirty="0">
                        <a:solidFill>
                          <a:schemeClr val="tx1">
                            <a:lumMod val="65000"/>
                            <a:lumOff val="35000"/>
                          </a:schemeClr>
                        </a:solidFill>
                        <a:effectLst/>
                      </a:endParaRPr>
                    </a:p>
                    <a:p>
                      <a:r>
                        <a:rPr lang="fr-FR" sz="1000" dirty="0">
                          <a:solidFill>
                            <a:schemeClr val="tx1">
                              <a:lumMod val="65000"/>
                              <a:lumOff val="35000"/>
                            </a:schemeClr>
                          </a:solidFill>
                          <a:effectLst/>
                        </a:rPr>
                        <a:t> </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Entrepreneurs en phases avancées, Profondeur des marchés capitaux, Capitalisation boursière, Capital privé</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Nombre de Fintechs</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extLst>
                  <a:ext uri="{0D108BD9-81ED-4DB2-BD59-A6C34878D82A}">
                    <a16:rowId xmlns:a16="http://schemas.microsoft.com/office/drawing/2014/main" val="776267200"/>
                  </a:ext>
                </a:extLst>
              </a:tr>
              <a:tr h="1174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effectLst/>
                        </a:rPr>
                        <a:t>Networking &amp; Support</a:t>
                      </a:r>
                      <a:endParaRPr lang="en-LU" sz="900" dirty="0">
                        <a:effectLst/>
                        <a:latin typeface="Univers Light" panose="020B0403020202020204" pitchFamily="34" charset="0"/>
                        <a:ea typeface="MS Mincho" panose="02020609040205080304" pitchFamily="49" charset="-128"/>
                        <a:cs typeface="Times New Roman" panose="02020603050405020304" pitchFamily="18" charset="0"/>
                      </a:endParaRPr>
                    </a:p>
                    <a:p>
                      <a:endParaRPr lang="fr-FR" sz="900" dirty="0">
                        <a:effectLst/>
                      </a:endParaRPr>
                    </a:p>
                  </a:txBody>
                  <a:tcPr marL="20455" marR="20455" marT="0" marB="0">
                    <a:solidFill>
                      <a:srgbClr val="00B0F0"/>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Opinions des entrepreneurs </a:t>
                      </a:r>
                      <a:endParaRPr lang="en-LU" sz="105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5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Domaines génériques de premier niveau (gTLD), Investissements</a:t>
                      </a: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Réseaux EU, Membres de réseaux EU</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Nombre d’accélérateurs, Nombre de réunions entre des groupes « Tech », Indicateurs de rencontre entre membres et membres « Tech », activités et événements « Tech »</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tc>
                  <a:txBody>
                    <a:bodyPr/>
                    <a:lstStyle/>
                    <a:p>
                      <a:r>
                        <a:rPr lang="fr-FR" sz="900" u="sng" dirty="0">
                          <a:solidFill>
                            <a:schemeClr val="tx1">
                              <a:lumMod val="65000"/>
                              <a:lumOff val="35000"/>
                            </a:schemeClr>
                          </a:solidFill>
                          <a:effectLst/>
                        </a:rPr>
                        <a:t>Indices généraux</a:t>
                      </a:r>
                      <a:r>
                        <a:rPr lang="fr-FR" sz="900" dirty="0">
                          <a:solidFill>
                            <a:schemeClr val="tx1">
                              <a:lumMod val="65000"/>
                              <a:lumOff val="35000"/>
                            </a:schemeClr>
                          </a:solidFill>
                          <a:effectLst/>
                        </a:rPr>
                        <a:t> : État de développement de clusters, Collaboration entre multiples partis prenants, Index de logistique</a:t>
                      </a:r>
                      <a:endParaRPr lang="en-LU" sz="1000" dirty="0">
                        <a:solidFill>
                          <a:schemeClr val="tx1">
                            <a:lumMod val="65000"/>
                            <a:lumOff val="35000"/>
                          </a:schemeClr>
                        </a:solidFill>
                        <a:effectLst/>
                      </a:endParaRPr>
                    </a:p>
                    <a:p>
                      <a:r>
                        <a:rPr lang="fr-FR" sz="900" dirty="0">
                          <a:solidFill>
                            <a:schemeClr val="tx1">
                              <a:lumMod val="65000"/>
                              <a:lumOff val="35000"/>
                            </a:schemeClr>
                          </a:solidFill>
                          <a:effectLst/>
                        </a:rPr>
                        <a:t> </a:t>
                      </a:r>
                      <a:endParaRPr lang="en-LU" sz="1000" dirty="0">
                        <a:solidFill>
                          <a:schemeClr val="tx1">
                            <a:lumMod val="65000"/>
                            <a:lumOff val="35000"/>
                          </a:schemeClr>
                        </a:solidFill>
                        <a:effectLst/>
                      </a:endParaRPr>
                    </a:p>
                    <a:p>
                      <a:r>
                        <a:rPr lang="fr-FR" sz="900" u="sng" dirty="0">
                          <a:solidFill>
                            <a:schemeClr val="tx1">
                              <a:lumMod val="65000"/>
                              <a:lumOff val="35000"/>
                            </a:schemeClr>
                          </a:solidFill>
                          <a:effectLst/>
                        </a:rPr>
                        <a:t>Indices digitaux</a:t>
                      </a:r>
                      <a:r>
                        <a:rPr lang="fr-FR" sz="900" dirty="0">
                          <a:solidFill>
                            <a:schemeClr val="tx1">
                              <a:lumMod val="65000"/>
                              <a:lumOff val="35000"/>
                            </a:schemeClr>
                          </a:solidFill>
                          <a:effectLst/>
                        </a:rPr>
                        <a:t> : Entreprises ayant des processus automatisés avec leurs fournisseurs ou clients, Entreprises utilisant des softwares tels que des CRM, Investissements totaux en réseaux par le secteur </a:t>
                      </a:r>
                      <a:r>
                        <a:rPr lang="fr-FR" sz="900" dirty="0" err="1">
                          <a:solidFill>
                            <a:schemeClr val="tx1">
                              <a:lumMod val="65000"/>
                              <a:lumOff val="35000"/>
                            </a:schemeClr>
                          </a:solidFill>
                          <a:effectLst/>
                        </a:rPr>
                        <a:t>TelCo</a:t>
                      </a:r>
                      <a:endParaRPr lang="en-LU" sz="1000" dirty="0">
                        <a:solidFill>
                          <a:schemeClr val="tx1">
                            <a:lumMod val="65000"/>
                            <a:lumOff val="35000"/>
                          </a:schemeClr>
                        </a:solidFill>
                        <a:effectLst/>
                        <a:latin typeface="Univers Light" panose="020B0403020202020204" pitchFamily="34" charset="0"/>
                        <a:ea typeface="MS Mincho" panose="02020609040205080304" pitchFamily="49" charset="-128"/>
                        <a:cs typeface="Times New Roman" panose="02020603050405020304" pitchFamily="18" charset="0"/>
                      </a:endParaRPr>
                    </a:p>
                  </a:txBody>
                  <a:tcPr marL="20455" marR="20455" marT="0" marB="0">
                    <a:solidFill>
                      <a:schemeClr val="bg1">
                        <a:lumMod val="85000"/>
                      </a:schemeClr>
                    </a:solidFill>
                  </a:tcPr>
                </a:tc>
                <a:extLst>
                  <a:ext uri="{0D108BD9-81ED-4DB2-BD59-A6C34878D82A}">
                    <a16:rowId xmlns:a16="http://schemas.microsoft.com/office/drawing/2014/main" val="3946251626"/>
                  </a:ext>
                </a:extLst>
              </a:tr>
            </a:tbl>
          </a:graphicData>
        </a:graphic>
      </p:graphicFrame>
    </p:spTree>
    <p:extLst>
      <p:ext uri="{BB962C8B-B14F-4D97-AF65-F5344CB8AC3E}">
        <p14:creationId xmlns:p14="http://schemas.microsoft.com/office/powerpoint/2010/main" val="2948651281"/>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A165EBF35EE4DAD30E09004839C26" ma:contentTypeVersion="2" ma:contentTypeDescription="Crée un document." ma:contentTypeScope="" ma:versionID="13177ab72abb52e5c40e022922c9cf25">
  <xsd:schema xmlns:xsd="http://www.w3.org/2001/XMLSchema" xmlns:xs="http://www.w3.org/2001/XMLSchema" xmlns:p="http://schemas.microsoft.com/office/2006/metadata/properties" xmlns:ns2="82f7d5ec-27e9-4ef2-828d-e14253da3e9e" targetNamespace="http://schemas.microsoft.com/office/2006/metadata/properties" ma:root="true" ma:fieldsID="4ca29e02479170605bc7ef9ce514c4e7" ns2:_="">
    <xsd:import namespace="82f7d5ec-27e9-4ef2-828d-e14253da3e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7d5ec-27e9-4ef2-828d-e14253da3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1374A-F580-4593-BE7D-4F5310248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f7d5ec-27e9-4ef2-828d-e14253da3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AD4DA5-15DD-4E93-A9EB-A18981CEC639}">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8232C5-63A4-415E-B268-F28B15F80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TotalTime>
  <Words>6107</Words>
  <Application>Microsoft Macintosh PowerPoint</Application>
  <PresentationFormat>Widescreen</PresentationFormat>
  <Paragraphs>604</Paragraphs>
  <Slides>29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Futura Medium</vt:lpstr>
      <vt:lpstr>Helvetica</vt:lpstr>
      <vt:lpstr>Helvetica Light</vt:lpstr>
      <vt:lpstr>lucidaSans</vt:lpstr>
      <vt:lpstr>Univers</vt:lpstr>
      <vt:lpstr>Univers Condensed Light</vt:lpstr>
      <vt:lpstr>Univers Light</vt:lpstr>
      <vt:lpstr>GradientVTI</vt:lpstr>
      <vt:lpstr>Dossier recherche : l’écosystème d’entrepreneuriat et l’écosystème digital</vt:lpstr>
      <vt:lpstr>PowerPoint Presentation</vt:lpstr>
      <vt:lpstr>Ligne directrice de cette recherche</vt:lpstr>
      <vt:lpstr>Les écosystèmes nationaux</vt:lpstr>
      <vt:lpstr>L’entrepreneuriat et le digital dans les classements internationaux</vt:lpstr>
      <vt:lpstr>Classements internationaux présentant des liens directs</vt:lpstr>
      <vt:lpstr>Spotlight classement : The Digital Platform Economy Index </vt:lpstr>
      <vt:lpstr>Spotlight classement : European Index of Digital Entrepreneurship Systems (1/2) </vt:lpstr>
      <vt:lpstr>Spotlight classement : European Index of Digital Entrepreneurship Systems (2/2) </vt:lpstr>
      <vt:lpstr>Classements présentant des liens indirects</vt:lpstr>
      <vt:lpstr>PowerPoint Presentation</vt:lpstr>
      <vt:lpstr>Observations des thématiques présentes dans les classements internationaux</vt:lpstr>
      <vt:lpstr>Les indices de classement et les écosystèmes</vt:lpstr>
      <vt:lpstr>Ecosystème d’Entrepreneuriat (1/3)</vt:lpstr>
      <vt:lpstr>Ecosystème d’Entrepreneuriat (2/3)  </vt:lpstr>
      <vt:lpstr>Ecosystème d’Entrepreneuriat (3/3)</vt:lpstr>
      <vt:lpstr>Ecosystème digital (1/3)</vt:lpstr>
      <vt:lpstr>Ecosystème digital (2/3)</vt:lpstr>
      <vt:lpstr>Ecosystème digital (3/3)</vt:lpstr>
      <vt:lpstr>Ou les écosystèmes se rejoignent</vt:lpstr>
      <vt:lpstr>Ecosystème transversal </vt:lpstr>
      <vt:lpstr>Forces des pays benchmarkés lors de la Mission 1.1</vt:lpstr>
      <vt:lpstr>Réalité terrain : Cartographie Luxembourgeoise (v.1)</vt:lpstr>
      <vt:lpstr>Pistes d’inspiration : Silicon Valley et Tel Aviv</vt:lpstr>
      <vt:lpstr>Décennie digitale de l’Europe </vt:lpstr>
      <vt:lpstr>Observations générales</vt:lpstr>
      <vt:lpstr>Recommandations</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Obeservatoire de l’entrepreunariat: Document de travail</dc:title>
  <dc:creator>Thomas EVANS</dc:creator>
  <cp:lastModifiedBy>Thomas EVANS</cp:lastModifiedBy>
  <cp:revision>594</cp:revision>
  <cp:lastPrinted>2022-01-13T14:57:06Z</cp:lastPrinted>
  <dcterms:created xsi:type="dcterms:W3CDTF">2021-03-02T09:37:40Z</dcterms:created>
  <dcterms:modified xsi:type="dcterms:W3CDTF">2022-06-30T14:52:35Z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0x01010009BA165EBF35EE4DAD30E09004839C26</vt:lpwstr>
  </property>
</Properties>
</file>