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2" r:id="rId5"/>
    <p:sldId id="1952" r:id="rId6"/>
    <p:sldId id="1957" r:id="rId7"/>
    <p:sldId id="1973" r:id="rId8"/>
    <p:sldId id="724" r:id="rId9"/>
    <p:sldId id="1964" r:id="rId10"/>
    <p:sldId id="1954" r:id="rId11"/>
    <p:sldId id="1961" r:id="rId12"/>
    <p:sldId id="1974" r:id="rId13"/>
    <p:sldId id="1938" r:id="rId14"/>
    <p:sldId id="1959" r:id="rId15"/>
    <p:sldId id="1967" r:id="rId16"/>
    <p:sldId id="1972" r:id="rId17"/>
    <p:sldId id="1945" r:id="rId18"/>
    <p:sldId id="180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ALLEGARI" initials="SC" lastIdx="19" clrIdx="0">
    <p:extLst>
      <p:ext uri="{19B8F6BF-5375-455C-9EA6-DF929625EA0E}">
        <p15:presenceInfo xmlns:p15="http://schemas.microsoft.com/office/powerpoint/2012/main" userId="S::silvia.callegari@uni.lu::a4e532ac-c7db-4b71-b9da-24acb8dc5a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6B6C9F"/>
    <a:srgbClr val="582B8B"/>
    <a:srgbClr val="D469A1"/>
    <a:srgbClr val="58585A"/>
    <a:srgbClr val="009BDB"/>
    <a:srgbClr val="EE2E24"/>
    <a:srgbClr val="463C76"/>
    <a:srgbClr val="5192C7"/>
    <a:srgbClr val="E3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51" autoAdjust="0"/>
  </p:normalViewPr>
  <p:slideViewPr>
    <p:cSldViewPr snapToGrid="0">
      <p:cViewPr varScale="1">
        <p:scale>
          <a:sx n="93" d="100"/>
          <a:sy n="93" d="100"/>
        </p:scale>
        <p:origin x="274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523A-38DA-BC4F-9FB4-6A4E10383294}" type="datetimeFigureOut">
              <a:rPr lang="en-LU" smtClean="0"/>
              <a:t>10/13/2022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F16B0-D656-FD45-9A2B-DCF0C3AB40D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515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16B0-D656-FD45-9A2B-DCF0C3AB40DD}" type="slidenum">
              <a:rPr lang="en-LU" smtClean="0"/>
              <a:t>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049486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14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12153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16B0-D656-FD45-9A2B-DCF0C3AB40DD}" type="slidenum">
              <a:rPr lang="en-LU" smtClean="0"/>
              <a:t>15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97494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88170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54578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43921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7972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10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14734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11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08980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12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09539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5E800-F10E-EC44-B099-64DC2B9B5B25}" type="slidenum">
              <a:rPr lang="en-LU" smtClean="0"/>
              <a:t>13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70230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6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8FB-44E9-4656-A0AB-A09D8FA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2A16B-8DED-5044-8AAD-4BB3279B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8B8F41-C16A-D24E-81FA-1A3E2C75A7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400" y="594000"/>
            <a:ext cx="11210628" cy="914400"/>
          </a:xfrm>
        </p:spPr>
        <p:txBody>
          <a:bodyPr>
            <a:noAutofit/>
          </a:bodyPr>
          <a:lstStyle>
            <a:lvl1pPr marL="0" indent="0">
              <a:buNone/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LU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660865-2FCC-6F4B-8409-C7C0FB109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5543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0B328C-B73B-6840-8B04-DB9E7A568C51}"/>
              </a:ext>
            </a:extLst>
          </p:cNvPr>
          <p:cNvSpPr txBox="1"/>
          <p:nvPr userDrawn="1"/>
        </p:nvSpPr>
        <p:spPr>
          <a:xfrm>
            <a:off x="122978" y="150926"/>
            <a:ext cx="372322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E54AE-EDCD-D94A-B8D8-E95DA3B6AF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400" y="594000"/>
            <a:ext cx="11210628" cy="914400"/>
          </a:xfrm>
        </p:spPr>
        <p:txBody>
          <a:bodyPr>
            <a:noAutofit/>
          </a:bodyPr>
          <a:lstStyle>
            <a:lvl1pPr marL="0" indent="0">
              <a:buNone/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LU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8CBD7FA-FF9C-EE4F-B39A-A74D96C0F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83521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8FB-44E9-4656-A0AB-A09D8FA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2A16B-8DED-5044-8AAD-4BB3279B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0B328C-B73B-6840-8B04-DB9E7A568C51}"/>
              </a:ext>
            </a:extLst>
          </p:cNvPr>
          <p:cNvSpPr txBox="1"/>
          <p:nvPr userDrawn="1"/>
        </p:nvSpPr>
        <p:spPr>
          <a:xfrm>
            <a:off x="122978" y="150926"/>
            <a:ext cx="372322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latin typeface="Arial" panose="020B0604020202020204" pitchFamily="34" charset="0"/>
              </a:rPr>
              <a:t>‹#›</a:t>
            </a:fld>
            <a:endParaRPr lang="en-US" sz="800"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91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7E959-24F8-8143-AEBA-E4BCFBA22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397195-1749-8E4F-BE99-067B59827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C894C-2B5A-6D48-83A9-7329F4A7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C647D-E522-CC47-9031-DDFC5404F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2B86-E171-354D-9C84-117936D0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A6C-BB16-224D-8CBB-494642C34A71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64342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3200">
                <a:latin typeface="+mn-lt"/>
              </a:defRPr>
            </a:lvl1pPr>
            <a:lvl2pPr marL="914400" indent="-457200">
              <a:buFont typeface="Arial" panose="020B0604020202020204" pitchFamily="34" charset="0"/>
              <a:buChar char="–"/>
              <a:defRPr>
                <a:latin typeface="+mn-lt"/>
              </a:defRPr>
            </a:lvl2pPr>
            <a:lvl3pPr marL="1257300" indent="-342900"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 marL="1714500" indent="-342900">
              <a:buFont typeface="Wingdings" panose="05000000000000000000" pitchFamily="2" charset="2"/>
              <a:buChar char="§"/>
              <a:defRPr>
                <a:latin typeface="+mn-lt"/>
              </a:defRPr>
            </a:lvl4pPr>
            <a:lvl5pPr marL="2171700" indent="-34290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665"/>
            <a:ext cx="9422837" cy="792087"/>
          </a:xfrm>
        </p:spPr>
        <p:txBody>
          <a:bodyPr/>
          <a:lstStyle>
            <a:lvl1pPr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5A723-578D-4ACE-8611-ECCBBD405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31472-7DBA-4295-9977-4CF6D4B0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52D33-2FFA-43AE-A01A-B9C9DF21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7655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50A6BC4-1A91-4A60-BD38-D5E8425650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9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3B06C-6316-4316-B1A9-68A38337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95A23-D002-440A-A893-A244FA459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0520C-0F97-48F0-A8B0-2B7A2947A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7F6AC-EE76-494F-8F3F-49218C416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23ED-A2D1-4E56-A333-4FFF3B917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A6BC4-1A91-4A60-BD38-D5E8425650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387A7F-E33F-4E5D-A1A1-79653D6796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0309" y="6176963"/>
            <a:ext cx="1821691" cy="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at, sitting, water, large&#10;&#10;Description automatically generated">
            <a:extLst>
              <a:ext uri="{FF2B5EF4-FFF2-40B4-BE49-F238E27FC236}">
                <a16:creationId xmlns:a16="http://schemas.microsoft.com/office/drawing/2014/main" id="{F00E1AFC-9E47-6847-BAF7-C2C8E4B4E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14" y="0"/>
            <a:ext cx="12216714" cy="72443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18AA4-B35A-48D2-80F3-306B22E2B1E5}"/>
              </a:ext>
            </a:extLst>
          </p:cNvPr>
          <p:cNvSpPr txBox="1"/>
          <p:nvPr/>
        </p:nvSpPr>
        <p:spPr>
          <a:xfrm>
            <a:off x="6904746" y="5493342"/>
            <a:ext cx="5509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Clean Space Industry Days 2022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		  13th October 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90AF86-8A51-4146-9F62-32A2B09BF77C}"/>
              </a:ext>
            </a:extLst>
          </p:cNvPr>
          <p:cNvGrpSpPr/>
          <p:nvPr/>
        </p:nvGrpSpPr>
        <p:grpSpPr>
          <a:xfrm>
            <a:off x="2147665" y="392895"/>
            <a:ext cx="8075769" cy="910378"/>
            <a:chOff x="24031163" y="607098"/>
            <a:chExt cx="15549451" cy="17801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B682B3-AFC0-42C4-84D0-CD34CF2C8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3371" y="1053390"/>
              <a:ext cx="4497243" cy="887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4BB225-52C2-48B9-9715-9AD231F9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1163" y="607098"/>
              <a:ext cx="5528565" cy="17801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1A9ADD-36EA-4258-A654-2BAAFB8024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743912" y="970513"/>
              <a:ext cx="6405311" cy="1293598"/>
              <a:chOff x="24163707" y="1313595"/>
              <a:chExt cx="6502786" cy="13132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AC81D82-6FD7-4252-BB64-A4E6561623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39"/>
              <a:stretch/>
            </p:blipFill>
            <p:spPr>
              <a:xfrm>
                <a:off x="25397662" y="1313595"/>
                <a:ext cx="3995050" cy="78203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B1669A-60BB-4AA0-82E1-951D9737442D}"/>
                  </a:ext>
                </a:extLst>
              </p:cNvPr>
              <p:cNvSpPr txBox="1"/>
              <p:nvPr/>
            </p:nvSpPr>
            <p:spPr>
              <a:xfrm>
                <a:off x="24163707" y="1987462"/>
                <a:ext cx="6502786" cy="639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LU" sz="1600" dirty="0" err="1">
                    <a:solidFill>
                      <a:schemeClr val="bg1"/>
                    </a:solidFill>
                    <a:latin typeface="GT America Trial Cn Md It" panose="00000606000000000000" pitchFamily="50" charset="0"/>
                  </a:rPr>
                  <a:t>Space</a:t>
                </a:r>
                <a:r>
                  <a:rPr lang="fr-LU" sz="1600" dirty="0">
                    <a:solidFill>
                      <a:schemeClr val="bg1"/>
                    </a:solidFill>
                    <a:latin typeface="GT America Trial Cn Md It" panose="00000606000000000000" pitchFamily="50" charset="0"/>
                  </a:rPr>
                  <a:t> </a:t>
                </a:r>
                <a:r>
                  <a:rPr lang="fr-LU" sz="1600" dirty="0" err="1">
                    <a:solidFill>
                      <a:schemeClr val="bg1"/>
                    </a:solidFill>
                    <a:latin typeface="GT America Trial Cn Md It" panose="00000606000000000000" pitchFamily="50" charset="0"/>
                  </a:rPr>
                  <a:t>Robotics</a:t>
                </a:r>
                <a:r>
                  <a:rPr lang="fr-LU" sz="1600" dirty="0">
                    <a:solidFill>
                      <a:schemeClr val="bg1"/>
                    </a:solidFill>
                    <a:latin typeface="GT America Trial Cn Md It" panose="00000606000000000000" pitchFamily="50" charset="0"/>
                  </a:rPr>
                  <a:t> </a:t>
                </a:r>
                <a:r>
                  <a:rPr lang="fr-LU" sz="1600" dirty="0" err="1">
                    <a:solidFill>
                      <a:schemeClr val="bg1"/>
                    </a:solidFill>
                    <a:latin typeface="GT America Trial Cn Md It" panose="00000606000000000000" pitchFamily="50" charset="0"/>
                  </a:rPr>
                  <a:t>Research</a:t>
                </a:r>
                <a:r>
                  <a:rPr lang="fr-LU" sz="1600" dirty="0">
                    <a:solidFill>
                      <a:schemeClr val="bg1"/>
                    </a:solidFill>
                    <a:latin typeface="GT America Trial Cn Md It" panose="00000606000000000000" pitchFamily="50" charset="0"/>
                  </a:rPr>
                  <a:t> Group</a:t>
                </a:r>
                <a:endParaRPr lang="en-150" sz="1600" dirty="0">
                  <a:solidFill>
                    <a:schemeClr val="bg1"/>
                  </a:solidFill>
                  <a:latin typeface="GT America Trial Cn Md It" panose="00000606000000000000" pitchFamily="50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88AAC5D-770E-4356-B43A-8EA0FA0A8A2C}"/>
              </a:ext>
            </a:extLst>
          </p:cNvPr>
          <p:cNvSpPr txBox="1"/>
          <p:nvPr/>
        </p:nvSpPr>
        <p:spPr>
          <a:xfrm>
            <a:off x="5638800" y="285852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BC981A-CB3F-4D65-BA28-9AB2E70B152B}"/>
              </a:ext>
            </a:extLst>
          </p:cNvPr>
          <p:cNvSpPr txBox="1"/>
          <p:nvPr/>
        </p:nvSpPr>
        <p:spPr>
          <a:xfrm>
            <a:off x="914237" y="4831622"/>
            <a:ext cx="332359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Xiao LI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Ph.D. student from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SpaceR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University of Luxembourg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CE480B-AA95-4AE9-B71D-C61E9D623349}"/>
              </a:ext>
            </a:extLst>
          </p:cNvPr>
          <p:cNvSpPr txBox="1"/>
          <p:nvPr/>
        </p:nvSpPr>
        <p:spPr>
          <a:xfrm>
            <a:off x="161181" y="1993231"/>
            <a:ext cx="7977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580" indent="-269240" algn="ctr"/>
            <a:r>
              <a:rPr lang="en-GB" sz="3200" b="1" kern="1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PMingLiU, 新細明體"/>
                <a:cs typeface="Arial" panose="020B0604020202020204" pitchFamily="34" charset="0"/>
              </a:rPr>
              <a:t>Nvidia Omniverse for Active Space Debris Removal Missions, </a:t>
            </a:r>
          </a:p>
          <a:p>
            <a:pPr marL="449580" indent="-269240" algn="ctr"/>
            <a:r>
              <a:rPr lang="en-GB" sz="3200" b="1" kern="1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PMingLiU, 新細明體"/>
                <a:cs typeface="Arial" panose="020B0604020202020204" pitchFamily="34" charset="0"/>
              </a:rPr>
              <a:t>an Overview</a:t>
            </a:r>
            <a:endParaRPr lang="en-US" sz="3200" kern="150" dirty="0">
              <a:solidFill>
                <a:schemeClr val="bg1"/>
              </a:solidFill>
              <a:effectLst/>
              <a:latin typeface="Arial" panose="020B0604020202020204" pitchFamily="34" charset="0"/>
              <a:ea typeface="PMingLiU, 新細明體"/>
              <a:cs typeface="Arial" panose="020B0604020202020204" pitchFamily="34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89930D08-D4AF-768B-7DD4-99D2DB50CBD5}"/>
              </a:ext>
            </a:extLst>
          </p:cNvPr>
          <p:cNvSpPr txBox="1"/>
          <p:nvPr/>
        </p:nvSpPr>
        <p:spPr>
          <a:xfrm>
            <a:off x="694313" y="3927811"/>
            <a:ext cx="691170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X.LI, A. Richard, O. </a:t>
            </a:r>
            <a:r>
              <a:rPr lang="en-US" sz="1700" dirty="0" err="1">
                <a:solidFill>
                  <a:schemeClr val="bg1"/>
                </a:solidFill>
                <a:latin typeface="Arial"/>
                <a:cs typeface="Arial"/>
              </a:rPr>
              <a:t>Christidi-Loumpasefski</a:t>
            </a:r>
            <a:r>
              <a:rPr lang="en-US" sz="1700" dirty="0">
                <a:solidFill>
                  <a:schemeClr val="bg1"/>
                </a:solidFill>
                <a:latin typeface="Arial"/>
                <a:cs typeface="Arial"/>
              </a:rPr>
              <a:t>, B. C. Yalcin, C. Martinez, M. Hubert Delisle, G. Rodriguez, J. Zheng, M. Olivares Mendez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CFDCFEE-78C1-4987-B839-B603DB5265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0" y="351835"/>
            <a:ext cx="28575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0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C6E76B-E9D6-4F10-9FEB-E9ED379B83CB}"/>
              </a:ext>
            </a:extLst>
          </p:cNvPr>
          <p:cNvSpPr/>
          <p:nvPr/>
        </p:nvSpPr>
        <p:spPr>
          <a:xfrm>
            <a:off x="2061067" y="5733726"/>
            <a:ext cx="8220203" cy="6771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Arial"/>
              </a:rPr>
              <a:t>Demo video: simulation of the approaching phase of an ASDR mission in Isaac Sim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788B5794-EC31-43D2-9E54-153FC662D94D}"/>
              </a:ext>
            </a:extLst>
          </p:cNvPr>
          <p:cNvSpPr txBox="1">
            <a:spLocks/>
          </p:cNvSpPr>
          <p:nvPr/>
        </p:nvSpPr>
        <p:spPr>
          <a:xfrm>
            <a:off x="247135" y="253984"/>
            <a:ext cx="9475535" cy="82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19" name="Titre 2">
            <a:extLst>
              <a:ext uri="{FF2B5EF4-FFF2-40B4-BE49-F238E27FC236}">
                <a16:creationId xmlns:a16="http://schemas.microsoft.com/office/drawing/2014/main" id="{338150F7-77FB-4A41-8747-F6246BA37AD6}"/>
              </a:ext>
            </a:extLst>
          </p:cNvPr>
          <p:cNvSpPr txBox="1">
            <a:spLocks/>
          </p:cNvSpPr>
          <p:nvPr/>
        </p:nvSpPr>
        <p:spPr>
          <a:xfrm>
            <a:off x="339111" y="919837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3.4 Simulations: Satellite &amp; Debris in Orbit</a:t>
            </a:r>
            <a:endParaRPr lang="fr-FR" sz="28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7CB45147-765E-4C54-9DD2-FD186647E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8" y="0"/>
            <a:ext cx="878732" cy="878732"/>
          </a:xfrm>
          <a:prstGeom prst="rect">
            <a:avLst/>
          </a:prstGeom>
        </p:spPr>
      </p:pic>
      <p:pic>
        <p:nvPicPr>
          <p:cNvPr id="3" name="DemoSatDebris">
            <a:hlinkClick r:id="" action="ppaction://media"/>
            <a:extLst>
              <a:ext uri="{FF2B5EF4-FFF2-40B4-BE49-F238E27FC236}">
                <a16:creationId xmlns:a16="http://schemas.microsoft.com/office/drawing/2014/main" id="{C0CBB35D-72C7-40B0-861F-D46B08886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6221" y="1582861"/>
            <a:ext cx="4429897" cy="4429897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42659E50-2659-477E-94DF-CCE66B87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C6E76B-E9D6-4F10-9FEB-E9ED379B83CB}"/>
              </a:ext>
            </a:extLst>
          </p:cNvPr>
          <p:cNvSpPr/>
          <p:nvPr/>
        </p:nvSpPr>
        <p:spPr>
          <a:xfrm>
            <a:off x="916680" y="5457703"/>
            <a:ext cx="7725451" cy="6771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Arial"/>
              </a:rPr>
              <a:t>Simulation of a satellite and debris circling around Earth in Isaac Sim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EFCC22-2709-490A-B848-E2AEFC297298}"/>
              </a:ext>
            </a:extLst>
          </p:cNvPr>
          <p:cNvSpPr txBox="1"/>
          <p:nvPr/>
        </p:nvSpPr>
        <p:spPr>
          <a:xfrm>
            <a:off x="9299445" y="2915797"/>
            <a:ext cx="278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Earth texture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7915B0-0410-4ABC-876B-C6483F8DDA4D}"/>
              </a:ext>
            </a:extLst>
          </p:cNvPr>
          <p:cNvSpPr txBox="1"/>
          <p:nvPr/>
        </p:nvSpPr>
        <p:spPr>
          <a:xfrm>
            <a:off x="9177389" y="2399630"/>
            <a:ext cx="255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Noto Serif CJK SC"/>
                <a:cs typeface="Lohit Devanagari"/>
              </a:rPr>
              <a:t>On-orbit scenario</a:t>
            </a:r>
            <a:r>
              <a:rPr lang="en-US" sz="2000" b="1" dirty="0">
                <a:effectLst/>
                <a:ea typeface="Noto Serif CJK SC"/>
                <a:cs typeface="Lohit Devanagari"/>
              </a:rPr>
              <a:t>:</a:t>
            </a:r>
            <a:endParaRPr lang="en-US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59C467-8908-4ECE-B685-7CA951B7DBC4}"/>
              </a:ext>
            </a:extLst>
          </p:cNvPr>
          <p:cNvSpPr txBox="1"/>
          <p:nvPr/>
        </p:nvSpPr>
        <p:spPr>
          <a:xfrm>
            <a:off x="9299445" y="3636459"/>
            <a:ext cx="248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CubeSat model for the capturing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612E89-7B8C-4242-961B-B203A47E9DE4}"/>
              </a:ext>
            </a:extLst>
          </p:cNvPr>
          <p:cNvSpPr txBox="1"/>
          <p:nvPr/>
        </p:nvSpPr>
        <p:spPr>
          <a:xfrm>
            <a:off x="9352540" y="4566064"/>
            <a:ext cx="278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Debris</a:t>
            </a:r>
            <a:r>
              <a:rPr lang="en-US" dirty="0">
                <a:latin typeface="Liberation Serif"/>
              </a:rPr>
              <a:t> 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2DF702-0164-494C-AF37-AAF0B3EA3524}"/>
              </a:ext>
            </a:extLst>
          </p:cNvPr>
          <p:cNvSpPr/>
          <p:nvPr/>
        </p:nvSpPr>
        <p:spPr>
          <a:xfrm>
            <a:off x="8420944" y="2322513"/>
            <a:ext cx="3364657" cy="2865380"/>
          </a:xfrm>
          <a:prstGeom prst="round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8829D2FB-6CA8-43BF-8671-083E0C47F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0" y="1625966"/>
            <a:ext cx="7158910" cy="402098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AF8DA7F-FE0D-497F-8E20-CDD0AAD7D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09" y="3031402"/>
            <a:ext cx="365666" cy="32980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470F329-B080-427D-A85A-F1BCDAF12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965" y="3801698"/>
            <a:ext cx="365666" cy="32980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F706537-F5D4-4CA6-91F8-94E97665A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64" y="4593406"/>
            <a:ext cx="365666" cy="329807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788B5794-EC31-43D2-9E54-153FC662D94D}"/>
              </a:ext>
            </a:extLst>
          </p:cNvPr>
          <p:cNvSpPr txBox="1">
            <a:spLocks/>
          </p:cNvSpPr>
          <p:nvPr/>
        </p:nvSpPr>
        <p:spPr>
          <a:xfrm>
            <a:off x="247135" y="253984"/>
            <a:ext cx="9475535" cy="82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19" name="Titre 2">
            <a:extLst>
              <a:ext uri="{FF2B5EF4-FFF2-40B4-BE49-F238E27FC236}">
                <a16:creationId xmlns:a16="http://schemas.microsoft.com/office/drawing/2014/main" id="{338150F7-77FB-4A41-8747-F6246BA37AD6}"/>
              </a:ext>
            </a:extLst>
          </p:cNvPr>
          <p:cNvSpPr txBox="1">
            <a:spLocks/>
          </p:cNvSpPr>
          <p:nvPr/>
        </p:nvSpPr>
        <p:spPr>
          <a:xfrm>
            <a:off x="339111" y="919837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3.4 Simulations: Satellite &amp; Debris in Orbit</a:t>
            </a:r>
            <a:endParaRPr lang="fr-FR" sz="28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7CB45147-765E-4C54-9DD2-FD186647E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8" y="0"/>
            <a:ext cx="878732" cy="878732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A1D13DB1-FB89-42E1-A098-50F23AFB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1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0FFAA43-D5B6-451F-A8B9-4738F0F851CC}"/>
              </a:ext>
            </a:extLst>
          </p:cNvPr>
          <p:cNvSpPr/>
          <p:nvPr/>
        </p:nvSpPr>
        <p:spPr>
          <a:xfrm>
            <a:off x="4810356" y="1547940"/>
            <a:ext cx="3550109" cy="39621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072C4E-D0A9-479A-9C2A-A713C3FD234D}"/>
              </a:ext>
            </a:extLst>
          </p:cNvPr>
          <p:cNvSpPr/>
          <p:nvPr/>
        </p:nvSpPr>
        <p:spPr>
          <a:xfrm>
            <a:off x="9147390" y="2077781"/>
            <a:ext cx="2453633" cy="30768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754037-FC57-4394-8484-3D2A379B031D}"/>
              </a:ext>
            </a:extLst>
          </p:cNvPr>
          <p:cNvSpPr/>
          <p:nvPr/>
        </p:nvSpPr>
        <p:spPr>
          <a:xfrm>
            <a:off x="439837" y="1547940"/>
            <a:ext cx="3550109" cy="3962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EFCC22-2709-490A-B848-E2AEFC297298}"/>
              </a:ext>
            </a:extLst>
          </p:cNvPr>
          <p:cNvSpPr txBox="1"/>
          <p:nvPr/>
        </p:nvSpPr>
        <p:spPr>
          <a:xfrm>
            <a:off x="989074" y="3136639"/>
            <a:ext cx="3410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Noto Serif CJK SC"/>
                <a:cs typeface="Lohit Devanagari"/>
              </a:rPr>
              <a:t>F</a:t>
            </a:r>
            <a:r>
              <a:rPr lang="en-US" sz="2000" dirty="0">
                <a:effectLst/>
                <a:ea typeface="Noto Serif CJK SC"/>
                <a:cs typeface="Lohit Devanagari"/>
              </a:rPr>
              <a:t>orce-based astrodynamics: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Noto Serif CJK SC"/>
                <a:cs typeface="Lohit Devanagari"/>
              </a:rPr>
              <a:t>Gravitational equation</a:t>
            </a:r>
            <a:endParaRPr lang="en-US" sz="2000" dirty="0"/>
          </a:p>
        </p:txBody>
      </p:sp>
      <p:pic>
        <p:nvPicPr>
          <p:cNvPr id="17" name="Picture 16" descr="Arrow&#10;&#10;Description automatically generated">
            <a:extLst>
              <a:ext uri="{FF2B5EF4-FFF2-40B4-BE49-F238E27FC236}">
                <a16:creationId xmlns:a16="http://schemas.microsoft.com/office/drawing/2014/main" id="{E4A443DC-E11B-47BF-9139-36201026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3" y="3094726"/>
            <a:ext cx="473661" cy="4736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EE7CE8-F738-4391-90F4-E1B457477D55}"/>
              </a:ext>
            </a:extLst>
          </p:cNvPr>
          <p:cNvSpPr txBox="1"/>
          <p:nvPr/>
        </p:nvSpPr>
        <p:spPr>
          <a:xfrm>
            <a:off x="1100856" y="3948953"/>
            <a:ext cx="255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  <a:ea typeface="Noto Serif CJK SC"/>
                <a:cs typeface="Lohit Devanagari"/>
              </a:rPr>
              <a:t>Scaled real-life values: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</a:t>
            </a:r>
            <a:r>
              <a:rPr lang="en-US" sz="2000" dirty="0">
                <a:effectLst/>
                <a:ea typeface="Noto Serif CJK SC"/>
                <a:cs typeface="Lohit Devanagari"/>
              </a:rPr>
              <a:t>rbital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Altitude</a:t>
            </a:r>
          </a:p>
        </p:txBody>
      </p:sp>
      <p:pic>
        <p:nvPicPr>
          <p:cNvPr id="22" name="Picture 21" descr="Arrow&#10;&#10;Description automatically generated">
            <a:extLst>
              <a:ext uri="{FF2B5EF4-FFF2-40B4-BE49-F238E27FC236}">
                <a16:creationId xmlns:a16="http://schemas.microsoft.com/office/drawing/2014/main" id="{8D65C18C-EAAB-4E23-9CC1-D100B5184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3" y="3893314"/>
            <a:ext cx="473661" cy="4736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5EBFA1-BBFF-44B8-92B9-AA0E034CA07E}"/>
              </a:ext>
            </a:extLst>
          </p:cNvPr>
          <p:cNvSpPr txBox="1"/>
          <p:nvPr/>
        </p:nvSpPr>
        <p:spPr>
          <a:xfrm>
            <a:off x="9994322" y="2269520"/>
            <a:ext cx="965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ea typeface="Noto Serif CJK SC"/>
                <a:cs typeface="Lohit Devanagari"/>
              </a:rPr>
              <a:t>Result:</a:t>
            </a:r>
            <a:endParaRPr lang="en-US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1B783-CAFE-4698-81C1-834A6F6518E7}"/>
              </a:ext>
            </a:extLst>
          </p:cNvPr>
          <p:cNvSpPr txBox="1"/>
          <p:nvPr/>
        </p:nvSpPr>
        <p:spPr>
          <a:xfrm>
            <a:off x="9250473" y="2747494"/>
            <a:ext cx="2453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Noto Serif CJK SC"/>
                <a:cs typeface="Lohit Devanagari"/>
              </a:rPr>
              <a:t>Faithful velocities and p</a:t>
            </a:r>
            <a:r>
              <a:rPr lang="en-US" sz="2000" dirty="0">
                <a:ea typeface="Noto Serif CJK SC"/>
                <a:cs typeface="Lohit Devanagari"/>
              </a:rPr>
              <a:t>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a typeface="Noto Serif CJK SC"/>
              <a:cs typeface="Lohit Devanaga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Noto Serif CJK SC"/>
                <a:cs typeface="Lohit Devanagari"/>
              </a:rPr>
              <a:t>Contact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ea typeface="Noto Serif CJK SC"/>
              <a:cs typeface="Lohit Devanaga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Noto Serif CJK SC"/>
                <a:cs typeface="Lohit Devanagari"/>
              </a:rPr>
              <a:t>Photo-realistic rendering</a:t>
            </a:r>
            <a:endParaRPr lang="en-US" sz="2000" dirty="0">
              <a:effectLst/>
              <a:ea typeface="Noto Serif CJK SC"/>
              <a:cs typeface="Lohit Devanagari"/>
            </a:endParaRPr>
          </a:p>
        </p:txBody>
      </p:sp>
      <p:pic>
        <p:nvPicPr>
          <p:cNvPr id="4" name="Picture 3" descr="Text, icon&#10;&#10;Description automatically generated with medium confidence">
            <a:extLst>
              <a:ext uri="{FF2B5EF4-FFF2-40B4-BE49-F238E27FC236}">
                <a16:creationId xmlns:a16="http://schemas.microsoft.com/office/drawing/2014/main" id="{9CCBC574-AD3C-4965-961A-0E7CA0598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59" y="1776299"/>
            <a:ext cx="875313" cy="875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D817A-E70E-4B08-B1C3-D971D08A04E0}"/>
              </a:ext>
            </a:extLst>
          </p:cNvPr>
          <p:cNvSpPr txBox="1"/>
          <p:nvPr/>
        </p:nvSpPr>
        <p:spPr>
          <a:xfrm>
            <a:off x="1512657" y="2666927"/>
            <a:ext cx="1609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Python script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4CE34884-D34E-4FBD-A3AE-4D5568FA0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1" t="35857" r="34087" b="36505"/>
          <a:stretch/>
        </p:blipFill>
        <p:spPr>
          <a:xfrm>
            <a:off x="5859813" y="1821235"/>
            <a:ext cx="1335484" cy="8150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478DCC-3814-4670-8801-4E691FE225EC}"/>
              </a:ext>
            </a:extLst>
          </p:cNvPr>
          <p:cNvSpPr txBox="1"/>
          <p:nvPr/>
        </p:nvSpPr>
        <p:spPr>
          <a:xfrm>
            <a:off x="5974247" y="2651612"/>
            <a:ext cx="143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Isaac Sim</a:t>
            </a:r>
          </a:p>
        </p:txBody>
      </p:sp>
      <p:pic>
        <p:nvPicPr>
          <p:cNvPr id="27" name="Picture 26" descr="Arrow&#10;&#10;Description automatically generated">
            <a:extLst>
              <a:ext uri="{FF2B5EF4-FFF2-40B4-BE49-F238E27FC236}">
                <a16:creationId xmlns:a16="http://schemas.microsoft.com/office/drawing/2014/main" id="{DDF789A1-94DF-4E06-9912-9041AE8D9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528" y="3066224"/>
            <a:ext cx="473661" cy="4736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C53DD0B-2E3F-4E78-AEB2-4EFF259C549C}"/>
              </a:ext>
            </a:extLst>
          </p:cNvPr>
          <p:cNvSpPr txBox="1"/>
          <p:nvPr/>
        </p:nvSpPr>
        <p:spPr>
          <a:xfrm>
            <a:off x="5771224" y="3086176"/>
            <a:ext cx="3410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On-orbit scenario: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Satellite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Debris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Earth</a:t>
            </a:r>
          </a:p>
        </p:txBody>
      </p:sp>
      <p:pic>
        <p:nvPicPr>
          <p:cNvPr id="29" name="Picture 28" descr="Arrow&#10;&#10;Description automatically generated">
            <a:extLst>
              <a:ext uri="{FF2B5EF4-FFF2-40B4-BE49-F238E27FC236}">
                <a16:creationId xmlns:a16="http://schemas.microsoft.com/office/drawing/2014/main" id="{4C0F8072-BEFE-4BF9-A3A2-E5154BCD9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82" y="4385082"/>
            <a:ext cx="473661" cy="4736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A5C6DD-E22E-45FA-BE54-A789B402D707}"/>
              </a:ext>
            </a:extLst>
          </p:cNvPr>
          <p:cNvSpPr txBox="1"/>
          <p:nvPr/>
        </p:nvSpPr>
        <p:spPr>
          <a:xfrm>
            <a:off x="5782542" y="4422559"/>
            <a:ext cx="341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RTX render engine</a:t>
            </a:r>
          </a:p>
        </p:txBody>
      </p:sp>
      <p:pic>
        <p:nvPicPr>
          <p:cNvPr id="31" name="Picture 30" descr="Arrow&#10;&#10;Description automatically generated">
            <a:extLst>
              <a:ext uri="{FF2B5EF4-FFF2-40B4-BE49-F238E27FC236}">
                <a16:creationId xmlns:a16="http://schemas.microsoft.com/office/drawing/2014/main" id="{0CC12BB6-B3E6-494F-A9BE-A3E9037FA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82" y="4808646"/>
            <a:ext cx="473661" cy="4736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0903D61-C0E1-4201-8B41-8CF053E2AA7C}"/>
              </a:ext>
            </a:extLst>
          </p:cNvPr>
          <p:cNvSpPr txBox="1"/>
          <p:nvPr/>
        </p:nvSpPr>
        <p:spPr>
          <a:xfrm>
            <a:off x="5782542" y="4846123"/>
            <a:ext cx="341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PhysX physics engine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CBE63E9E-DF53-42F8-ABCC-ECB4FF17BE6C}"/>
              </a:ext>
            </a:extLst>
          </p:cNvPr>
          <p:cNvSpPr/>
          <p:nvPr/>
        </p:nvSpPr>
        <p:spPr>
          <a:xfrm rot="16200000">
            <a:off x="4144644" y="3406748"/>
            <a:ext cx="507410" cy="555281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44A97A9A-7F62-4CDB-B273-6101B7500FBE}"/>
              </a:ext>
            </a:extLst>
          </p:cNvPr>
          <p:cNvSpPr/>
          <p:nvPr/>
        </p:nvSpPr>
        <p:spPr>
          <a:xfrm rot="16200000">
            <a:off x="8517197" y="3406747"/>
            <a:ext cx="507410" cy="555281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51B1BB5D-93BB-4B54-B8C1-D971AED71451}"/>
              </a:ext>
            </a:extLst>
          </p:cNvPr>
          <p:cNvSpPr txBox="1">
            <a:spLocks/>
          </p:cNvSpPr>
          <p:nvPr/>
        </p:nvSpPr>
        <p:spPr>
          <a:xfrm>
            <a:off x="266443" y="251226"/>
            <a:ext cx="9475535" cy="82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37" name="Titre 2">
            <a:extLst>
              <a:ext uri="{FF2B5EF4-FFF2-40B4-BE49-F238E27FC236}">
                <a16:creationId xmlns:a16="http://schemas.microsoft.com/office/drawing/2014/main" id="{F7923A8B-A5E7-4ECC-8872-BF59B14804CE}"/>
              </a:ext>
            </a:extLst>
          </p:cNvPr>
          <p:cNvSpPr txBox="1">
            <a:spLocks/>
          </p:cNvSpPr>
          <p:nvPr/>
        </p:nvSpPr>
        <p:spPr>
          <a:xfrm>
            <a:off x="319141" y="854436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3.5 Simulations - Implementations</a:t>
            </a:r>
            <a:endParaRPr lang="fr-FR" sz="28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1CCB2A31-B90B-4DCF-A774-6A7070616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8" y="0"/>
            <a:ext cx="878732" cy="878732"/>
          </a:xfrm>
          <a:prstGeom prst="rect">
            <a:avLst/>
          </a:prstGeom>
        </p:spPr>
      </p:pic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CCC4C3F8-C37D-4E3E-968E-E3A847F5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2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24" grpId="0"/>
      <p:bldP spid="26" grpId="0"/>
      <p:bldP spid="25" grpId="0"/>
      <p:bldP spid="28" grpId="0"/>
      <p:bldP spid="30" grpId="0"/>
      <p:bldP spid="32" grpId="0"/>
      <p:bldP spid="39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56425446-9873-4F59-A0F7-739F834F350D}"/>
              </a:ext>
            </a:extLst>
          </p:cNvPr>
          <p:cNvCxnSpPr>
            <a:cxnSpLocks/>
            <a:endCxn id="24" idx="0"/>
          </p:cNvCxnSpPr>
          <p:nvPr/>
        </p:nvCxnSpPr>
        <p:spPr>
          <a:xfrm rot="16200000" flipH="1" flipV="1">
            <a:off x="5426157" y="-1092869"/>
            <a:ext cx="282771" cy="7976299"/>
          </a:xfrm>
          <a:prstGeom prst="bentConnector3">
            <a:avLst>
              <a:gd name="adj1" fmla="val -50617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65AFC54F-38F5-499C-9248-CCBC39312DD9}"/>
              </a:ext>
            </a:extLst>
          </p:cNvPr>
          <p:cNvCxnSpPr>
            <a:cxnSpLocks/>
          </p:cNvCxnSpPr>
          <p:nvPr/>
        </p:nvCxnSpPr>
        <p:spPr>
          <a:xfrm>
            <a:off x="4944896" y="4566670"/>
            <a:ext cx="4629401" cy="176373"/>
          </a:xfrm>
          <a:prstGeom prst="bentConnector4">
            <a:avLst>
              <a:gd name="adj1" fmla="val 139"/>
              <a:gd name="adj2" fmla="val 32302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62D9E02E-AE43-4EBC-B9E3-FB01702EE79E}"/>
              </a:ext>
            </a:extLst>
          </p:cNvPr>
          <p:cNvCxnSpPr>
            <a:cxnSpLocks/>
            <a:endCxn id="4" idx="0"/>
          </p:cNvCxnSpPr>
          <p:nvPr/>
        </p:nvCxnSpPr>
        <p:spPr>
          <a:xfrm rot="16200000" flipH="1" flipV="1">
            <a:off x="7108908" y="589884"/>
            <a:ext cx="282771" cy="4610794"/>
          </a:xfrm>
          <a:prstGeom prst="bentConnector3">
            <a:avLst>
              <a:gd name="adj1" fmla="val -16241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499B483-F9E1-4982-8409-B479000D4B6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62060" y="724203"/>
            <a:ext cx="133669" cy="7886548"/>
          </a:xfrm>
          <a:prstGeom prst="bentConnector3">
            <a:avLst>
              <a:gd name="adj1" fmla="val 116463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4903F24-2B32-4104-9AF5-02ED2865D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41" y="3036667"/>
            <a:ext cx="1892312" cy="1156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47EDE-8E0A-45C5-9037-D75EDAE895CD}"/>
              </a:ext>
            </a:extLst>
          </p:cNvPr>
          <p:cNvSpPr txBox="1"/>
          <p:nvPr/>
        </p:nvSpPr>
        <p:spPr>
          <a:xfrm>
            <a:off x="3429798" y="4199512"/>
            <a:ext cx="333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Zero-G lab control system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260FC4-0C46-4F83-BDD9-700310F175EA}"/>
              </a:ext>
            </a:extLst>
          </p:cNvPr>
          <p:cNvSpPr/>
          <p:nvPr/>
        </p:nvSpPr>
        <p:spPr>
          <a:xfrm>
            <a:off x="6581899" y="2089072"/>
            <a:ext cx="732240" cy="379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AD8AD9B-EA99-4200-8AF5-A1B536813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6" y="3036667"/>
            <a:ext cx="1892313" cy="1156561"/>
          </a:xfrm>
          <a:prstGeom prst="rect">
            <a:avLst/>
          </a:prstGeom>
        </p:spPr>
      </p:pic>
      <p:pic>
        <p:nvPicPr>
          <p:cNvPr id="25" name="Picture 2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22F8338F-3C4C-4263-BE4D-8E80D2838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2584" r="16083" b="2006"/>
          <a:stretch/>
        </p:blipFill>
        <p:spPr>
          <a:xfrm>
            <a:off x="891067" y="3126046"/>
            <a:ext cx="1362341" cy="8615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44E8122-B2BA-427C-BB7B-A169C2E63DC8}"/>
              </a:ext>
            </a:extLst>
          </p:cNvPr>
          <p:cNvSpPr txBox="1"/>
          <p:nvPr/>
        </p:nvSpPr>
        <p:spPr>
          <a:xfrm>
            <a:off x="1074056" y="4200533"/>
            <a:ext cx="119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Isaac Sim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4B5AF5B-2EC9-43ED-9DBE-3600AB8466A2}"/>
              </a:ext>
            </a:extLst>
          </p:cNvPr>
          <p:cNvSpPr/>
          <p:nvPr/>
        </p:nvSpPr>
        <p:spPr>
          <a:xfrm>
            <a:off x="4309060" y="891439"/>
            <a:ext cx="1598801" cy="995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Visual feedback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0B94EC-BE22-4F0A-8F90-44FC8720412D}"/>
              </a:ext>
            </a:extLst>
          </p:cNvPr>
          <p:cNvSpPr/>
          <p:nvPr/>
        </p:nvSpPr>
        <p:spPr>
          <a:xfrm>
            <a:off x="4309060" y="5664257"/>
            <a:ext cx="1601487" cy="995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LU" dirty="0" err="1">
                <a:solidFill>
                  <a:schemeClr val="tx1"/>
                </a:solidFill>
              </a:rPr>
              <a:t>Controllable</a:t>
            </a:r>
            <a:endParaRPr lang="fr-LU" dirty="0">
              <a:solidFill>
                <a:schemeClr val="tx1"/>
              </a:solidFill>
            </a:endParaRPr>
          </a:p>
          <a:p>
            <a:pPr algn="ctr"/>
            <a:r>
              <a:rPr lang="fr-LU" dirty="0" err="1">
                <a:solidFill>
                  <a:schemeClr val="tx1"/>
                </a:solidFill>
              </a:rPr>
              <a:t>physics</a:t>
            </a:r>
            <a:endParaRPr lang="fr-LU" dirty="0">
              <a:solidFill>
                <a:schemeClr val="tx1"/>
              </a:solidFill>
            </a:endParaRPr>
          </a:p>
          <a:p>
            <a:pPr algn="ctr"/>
            <a:r>
              <a:rPr lang="fr-LU" dirty="0">
                <a:solidFill>
                  <a:schemeClr val="tx1"/>
                </a:solidFill>
              </a:rPr>
              <a:t>time </a:t>
            </a:r>
            <a:r>
              <a:rPr lang="fr-LU" dirty="0" err="1">
                <a:solidFill>
                  <a:schemeClr val="tx1"/>
                </a:solidFill>
              </a:rPr>
              <a:t>stepping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09F914-964C-4F86-9F91-FE07ECFAEE3C}"/>
              </a:ext>
            </a:extLst>
          </p:cNvPr>
          <p:cNvSpPr/>
          <p:nvPr/>
        </p:nvSpPr>
        <p:spPr>
          <a:xfrm>
            <a:off x="6581898" y="1779219"/>
            <a:ext cx="1305659" cy="8447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Motion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&amp; force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feedback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90832A3-716C-4C31-8F97-19C272D9F934}"/>
              </a:ext>
            </a:extLst>
          </p:cNvPr>
          <p:cNvSpPr/>
          <p:nvPr/>
        </p:nvSpPr>
        <p:spPr>
          <a:xfrm>
            <a:off x="6581897" y="4855369"/>
            <a:ext cx="1305659" cy="8599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&amp; force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commands</a:t>
            </a:r>
          </a:p>
        </p:txBody>
      </p:sp>
      <p:pic>
        <p:nvPicPr>
          <p:cNvPr id="86" name="Picture 85" descr="Shape&#10;&#10;Description automatically generated with low confidence">
            <a:extLst>
              <a:ext uri="{FF2B5EF4-FFF2-40B4-BE49-F238E27FC236}">
                <a16:creationId xmlns:a16="http://schemas.microsoft.com/office/drawing/2014/main" id="{FBC5D0F2-4F63-43C4-B962-424E56CE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342" y="44516"/>
            <a:ext cx="699530" cy="699530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D42620A3-90BA-473B-B279-C952052321A7}"/>
              </a:ext>
            </a:extLst>
          </p:cNvPr>
          <p:cNvSpPr txBox="1">
            <a:spLocks/>
          </p:cNvSpPr>
          <p:nvPr/>
        </p:nvSpPr>
        <p:spPr>
          <a:xfrm>
            <a:off x="266443" y="251226"/>
            <a:ext cx="9475535" cy="825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4. Future work: Hardware-In-the-Loop testing   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92ACFDF-59FC-4985-A61D-95BA6BA330C4}"/>
              </a:ext>
            </a:extLst>
          </p:cNvPr>
          <p:cNvCxnSpPr>
            <a:cxnSpLocks/>
          </p:cNvCxnSpPr>
          <p:nvPr/>
        </p:nvCxnSpPr>
        <p:spPr>
          <a:xfrm>
            <a:off x="5725297" y="3492843"/>
            <a:ext cx="134130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AE6EA2F-7E85-48E2-BE6E-522FE015C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98" y="2627777"/>
            <a:ext cx="5015397" cy="2148218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3D3BB4E-E72A-427B-B731-6B9E92A7CF19}"/>
              </a:ext>
            </a:extLst>
          </p:cNvPr>
          <p:cNvCxnSpPr>
            <a:cxnSpLocks/>
          </p:cNvCxnSpPr>
          <p:nvPr/>
        </p:nvCxnSpPr>
        <p:spPr>
          <a:xfrm>
            <a:off x="2364259" y="3492843"/>
            <a:ext cx="180329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CD2C759E-FB9C-4A5A-9B31-914B3045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F34AC-2D31-4E03-803F-68EADC33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33" y="253984"/>
            <a:ext cx="9422837" cy="792087"/>
          </a:xfrm>
        </p:spPr>
        <p:txBody>
          <a:bodyPr>
            <a:normAutofit/>
          </a:bodyPr>
          <a:lstStyle/>
          <a:p>
            <a:r>
              <a:rPr lang="en-US" sz="4000" dirty="0"/>
              <a:t>Hardware-In-the-Loop testing system</a:t>
            </a:r>
          </a:p>
        </p:txBody>
      </p:sp>
      <p:pic>
        <p:nvPicPr>
          <p:cNvPr id="5" name="Picture 4" descr="A picture containing indoor, ceiling, light&#10;&#10;Description automatically generated">
            <a:extLst>
              <a:ext uri="{FF2B5EF4-FFF2-40B4-BE49-F238E27FC236}">
                <a16:creationId xmlns:a16="http://schemas.microsoft.com/office/drawing/2014/main" id="{CB031F5A-7804-49FB-9A86-0588B3CC8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3" y="1005185"/>
            <a:ext cx="4868584" cy="36546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C296B4-2B7A-4AEC-90B9-669533A05901}"/>
              </a:ext>
            </a:extLst>
          </p:cNvPr>
          <p:cNvSpPr/>
          <p:nvPr/>
        </p:nvSpPr>
        <p:spPr>
          <a:xfrm>
            <a:off x="163924" y="4453186"/>
            <a:ext cx="6558240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Arial"/>
              </a:rPr>
              <a:t>The Zero-G robotic facility of the University of Luxembourg: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/>
              </a:rPr>
              <a:t>Robotic arms on rails (UR10)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/>
              </a:rPr>
              <a:t>Floating platform (Air-bearing)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ea typeface="+mn-lt"/>
                <a:cs typeface="Arial"/>
              </a:rPr>
              <a:t>OptiTrack</a:t>
            </a:r>
            <a:r>
              <a:rPr lang="en-US" sz="2000" dirty="0">
                <a:ea typeface="+mn-lt"/>
                <a:cs typeface="Arial"/>
              </a:rPr>
              <a:t> – Motion Capture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/>
              </a:rPr>
              <a:t>Perfectly flat &amp; friction-reduced floor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/>
              </a:rPr>
              <a:t>Dark-painted walls &amp; sun simulator for the light source</a:t>
            </a:r>
          </a:p>
        </p:txBody>
      </p:sp>
      <p:pic>
        <p:nvPicPr>
          <p:cNvPr id="7" name="Picture 6" descr="A person in a space suit&#10;&#10;Description automatically generated with low confidence">
            <a:extLst>
              <a:ext uri="{FF2B5EF4-FFF2-40B4-BE49-F238E27FC236}">
                <a16:creationId xmlns:a16="http://schemas.microsoft.com/office/drawing/2014/main" id="{24A73C6F-AAF5-4A7A-B883-9F7B7C146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1005185"/>
            <a:ext cx="5463657" cy="2589546"/>
          </a:xfrm>
          <a:prstGeom prst="rect">
            <a:avLst/>
          </a:prstGeom>
        </p:spPr>
      </p:pic>
      <p:pic>
        <p:nvPicPr>
          <p:cNvPr id="10" name="Picture 9" descr="A picture containing indoor, stove&#10;&#10;Description automatically generated">
            <a:extLst>
              <a:ext uri="{FF2B5EF4-FFF2-40B4-BE49-F238E27FC236}">
                <a16:creationId xmlns:a16="http://schemas.microsoft.com/office/drawing/2014/main" id="{F183BE7E-499D-4586-A92A-103E5DFFF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3725229"/>
            <a:ext cx="5463659" cy="2589547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1F6B6291-6A32-4673-B199-38D645A58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342" y="44516"/>
            <a:ext cx="699530" cy="699530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B67469E-4B76-474D-B5FF-7FB3A270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oat, sitting, water, large&#10;&#10;Description automatically generated">
            <a:extLst>
              <a:ext uri="{FF2B5EF4-FFF2-40B4-BE49-F238E27FC236}">
                <a16:creationId xmlns:a16="http://schemas.microsoft.com/office/drawing/2014/main" id="{77210977-2254-E140-8B3E-A45F6F31BC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97" y="0"/>
            <a:ext cx="12278497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51964E-D1BC-4D3F-BA0B-1A785B6229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80" y="1319424"/>
            <a:ext cx="2451505" cy="789745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2762625-351B-114A-9A73-3278B70B67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65" y="6408985"/>
            <a:ext cx="358366" cy="35836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1B5878E-B61E-D444-AADA-A1061CFFBD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199" y="6429104"/>
            <a:ext cx="318499" cy="3184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8F51D2-1E0B-3A42-8A9D-6320197304F4}"/>
              </a:ext>
            </a:extLst>
          </p:cNvPr>
          <p:cNvSpPr/>
          <p:nvPr/>
        </p:nvSpPr>
        <p:spPr>
          <a:xfrm>
            <a:off x="2455358" y="6443153"/>
            <a:ext cx="1114408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@SnT_uni_lu</a:t>
            </a:r>
            <a:endParaRPr lang="en-LU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72007-51D3-CB49-B689-D12D4AD53123}"/>
              </a:ext>
            </a:extLst>
          </p:cNvPr>
          <p:cNvSpPr/>
          <p:nvPr/>
        </p:nvSpPr>
        <p:spPr>
          <a:xfrm>
            <a:off x="4179731" y="6366210"/>
            <a:ext cx="2204450" cy="282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L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SnT, Interdisciplinary Centre for </a:t>
            </a:r>
          </a:p>
          <a:p>
            <a:r>
              <a:rPr lang="en-L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Security, Reliability and Trust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2939F-4ACA-3A4C-85BC-A4F348490F51}"/>
              </a:ext>
            </a:extLst>
          </p:cNvPr>
          <p:cNvSpPr/>
          <p:nvPr/>
        </p:nvSpPr>
        <p:spPr>
          <a:xfrm>
            <a:off x="-57872" y="6477431"/>
            <a:ext cx="196720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Connect with us</a:t>
            </a: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87D7C-DDE0-3749-9CB3-FA9CAF66D7DA}"/>
              </a:ext>
            </a:extLst>
          </p:cNvPr>
          <p:cNvSpPr txBox="1"/>
          <p:nvPr/>
        </p:nvSpPr>
        <p:spPr>
          <a:xfrm>
            <a:off x="552733" y="2689270"/>
            <a:ext cx="6359518" cy="54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  <a:latin typeface="Graphik-SemiboldItalic" panose="020B0703030202060203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6600" b="1" dirty="0">
                <a:latin typeface="Arial" panose="020B0604020202020204" pitchFamily="34" charset="0"/>
              </a:rPr>
              <a:t>Thanks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E4701-4932-334C-AFCE-D2E7FBDC968B}"/>
              </a:ext>
            </a:extLst>
          </p:cNvPr>
          <p:cNvSpPr txBox="1"/>
          <p:nvPr/>
        </p:nvSpPr>
        <p:spPr>
          <a:xfrm>
            <a:off x="729336" y="4137661"/>
            <a:ext cx="705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xiao.li@uni.lu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135AD6-FFD1-B940-96F5-64669868FC53}"/>
              </a:ext>
            </a:extLst>
          </p:cNvPr>
          <p:cNvSpPr txBox="1"/>
          <p:nvPr/>
        </p:nvSpPr>
        <p:spPr>
          <a:xfrm>
            <a:off x="8775448" y="1985727"/>
            <a:ext cx="3797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4400" b="1" dirty="0">
                <a:solidFill>
                  <a:schemeClr val="bg1"/>
                </a:solidFill>
              </a:rPr>
              <a:t>SnT-SpaceR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8488087-95C3-8A46-8BD7-3D596FB6E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213" y="165576"/>
            <a:ext cx="2776117" cy="54433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2199B8B-EDA0-A44D-A528-01EF71DB975C}"/>
              </a:ext>
            </a:extLst>
          </p:cNvPr>
          <p:cNvGrpSpPr/>
          <p:nvPr/>
        </p:nvGrpSpPr>
        <p:grpSpPr>
          <a:xfrm>
            <a:off x="9055244" y="2629641"/>
            <a:ext cx="1034468" cy="1451400"/>
            <a:chOff x="9511684" y="2828626"/>
            <a:chExt cx="1044457" cy="136852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AA571EE-51A6-0242-96E7-A5B453564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11684" y="2828626"/>
              <a:ext cx="1044457" cy="1007999"/>
            </a:xfrm>
            <a:prstGeom prst="flowChartConnector">
              <a:avLst/>
            </a:prstGeom>
            <a:ln w="3175" cap="rnd">
              <a:noFill/>
              <a:prstDash val="solid"/>
            </a:ln>
            <a:effectLst>
              <a:outerShdw blurRad="584200" sx="106000" sy="106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6350" contourW="12700">
              <a:bevelT w="0" h="0" prst="hardEdge"/>
              <a:extrusionClr>
                <a:srgbClr val="000000"/>
              </a:extrusionClr>
              <a:contourClr>
                <a:schemeClr val="bg1"/>
              </a:contourClr>
            </a:sp3d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B8CE79-0968-8A46-A5A1-ECB1B2026538}"/>
                </a:ext>
              </a:extLst>
            </p:cNvPr>
            <p:cNvSpPr txBox="1"/>
            <p:nvPr/>
          </p:nvSpPr>
          <p:spPr>
            <a:xfrm>
              <a:off x="9536558" y="3771355"/>
              <a:ext cx="994708" cy="425800"/>
            </a:xfrm>
            <a:prstGeom prst="flowChartConnector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Miguel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6405BD-6F56-324C-A46B-2C24B518ED1A}"/>
              </a:ext>
            </a:extLst>
          </p:cNvPr>
          <p:cNvGrpSpPr/>
          <p:nvPr/>
        </p:nvGrpSpPr>
        <p:grpSpPr>
          <a:xfrm>
            <a:off x="10316287" y="2640006"/>
            <a:ext cx="1019521" cy="1438969"/>
            <a:chOff x="8746138" y="3987241"/>
            <a:chExt cx="1019521" cy="1438969"/>
          </a:xfrm>
        </p:grpSpPr>
        <p:pic>
          <p:nvPicPr>
            <p:cNvPr id="40" name="Picture 39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D2D76C85-5EB5-A343-ACD8-2A77B495D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6138" y="3987241"/>
              <a:ext cx="1014926" cy="1043745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1CD1D97-FE3A-9045-8934-B06372261B37}"/>
                </a:ext>
              </a:extLst>
            </p:cNvPr>
            <p:cNvSpPr txBox="1"/>
            <p:nvPr/>
          </p:nvSpPr>
          <p:spPr>
            <a:xfrm>
              <a:off x="8831436" y="4971778"/>
              <a:ext cx="934223" cy="454432"/>
            </a:xfrm>
            <a:prstGeom prst="flowChartConnector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Caro</a:t>
              </a:r>
              <a:r>
                <a:rPr lang="en-US" sz="1500" dirty="0">
                  <a:solidFill>
                    <a:schemeClr val="bg1"/>
                  </a:solidFill>
                </a:rPr>
                <a:t>l</a:t>
              </a:r>
              <a:endParaRPr lang="en-LU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A421E2-1B96-7A49-BD35-525FAD8CAAED}"/>
              </a:ext>
            </a:extLst>
          </p:cNvPr>
          <p:cNvGrpSpPr/>
          <p:nvPr/>
        </p:nvGrpSpPr>
        <p:grpSpPr>
          <a:xfrm>
            <a:off x="10348602" y="4084264"/>
            <a:ext cx="989670" cy="1420985"/>
            <a:chOff x="10253326" y="4024388"/>
            <a:chExt cx="1044000" cy="1427885"/>
          </a:xfrm>
        </p:grpSpPr>
        <p:pic>
          <p:nvPicPr>
            <p:cNvPr id="43" name="Picture 42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4A11290D-1B06-3349-819D-22715B243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0" r="9934" b="16237"/>
            <a:stretch/>
          </p:blipFill>
          <p:spPr>
            <a:xfrm>
              <a:off x="10253326" y="4024388"/>
              <a:ext cx="1044000" cy="1025426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1E38EC-9D63-194D-9B6E-7DC99B5346BF}"/>
                </a:ext>
              </a:extLst>
            </p:cNvPr>
            <p:cNvSpPr txBox="1"/>
            <p:nvPr/>
          </p:nvSpPr>
          <p:spPr>
            <a:xfrm>
              <a:off x="10385301" y="4997841"/>
              <a:ext cx="798412" cy="454432"/>
            </a:xfrm>
            <a:prstGeom prst="flowChartConnector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Baris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AEA16F-066D-FE40-8F5C-AD1D981BDA8E}"/>
              </a:ext>
            </a:extLst>
          </p:cNvPr>
          <p:cNvGrpSpPr/>
          <p:nvPr/>
        </p:nvGrpSpPr>
        <p:grpSpPr>
          <a:xfrm>
            <a:off x="9147260" y="5464878"/>
            <a:ext cx="1014014" cy="1451155"/>
            <a:chOff x="9423169" y="5385329"/>
            <a:chExt cx="1044000" cy="1523071"/>
          </a:xfrm>
        </p:grpSpPr>
        <p:pic>
          <p:nvPicPr>
            <p:cNvPr id="49" name="Picture 48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FF60BEF1-91CD-ED4C-BA7E-0557DCC02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3" t="27291" r="18780" b="22894"/>
            <a:stretch/>
          </p:blipFill>
          <p:spPr>
            <a:xfrm>
              <a:off x="9423169" y="5385329"/>
              <a:ext cx="1044000" cy="1120091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D055ADB-F5F3-174F-8267-BE4B4AC04E72}"/>
                </a:ext>
              </a:extLst>
            </p:cNvPr>
            <p:cNvSpPr txBox="1"/>
            <p:nvPr/>
          </p:nvSpPr>
          <p:spPr>
            <a:xfrm>
              <a:off x="9578648" y="6453968"/>
              <a:ext cx="733042" cy="454432"/>
            </a:xfrm>
            <a:prstGeom prst="flowChartConnector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Xiao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3C69F0-C4FE-0445-9850-15878AC38B07}"/>
              </a:ext>
            </a:extLst>
          </p:cNvPr>
          <p:cNvGrpSpPr/>
          <p:nvPr/>
        </p:nvGrpSpPr>
        <p:grpSpPr>
          <a:xfrm>
            <a:off x="10308099" y="5458034"/>
            <a:ext cx="1269730" cy="1507826"/>
            <a:chOff x="10840914" y="5397992"/>
            <a:chExt cx="1149785" cy="141639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E637FB0-9542-7443-B3A9-35D3CE6C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" r="5138"/>
            <a:stretch/>
          </p:blipFill>
          <p:spPr>
            <a:xfrm>
              <a:off x="10888529" y="5397992"/>
              <a:ext cx="920053" cy="1025426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C3589D6-D89C-2F44-AE79-2D89D4FC97B7}"/>
                </a:ext>
              </a:extLst>
            </p:cNvPr>
            <p:cNvSpPr txBox="1"/>
            <p:nvPr/>
          </p:nvSpPr>
          <p:spPr>
            <a:xfrm>
              <a:off x="10840914" y="6359958"/>
              <a:ext cx="1149785" cy="454432"/>
            </a:xfrm>
            <a:prstGeom prst="flowChartConnector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Maxime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5EAEBE-1347-9A4E-86D0-2CC557CD1A71}"/>
              </a:ext>
            </a:extLst>
          </p:cNvPr>
          <p:cNvGrpSpPr/>
          <p:nvPr/>
        </p:nvGrpSpPr>
        <p:grpSpPr>
          <a:xfrm>
            <a:off x="10248168" y="783990"/>
            <a:ext cx="1083045" cy="1434016"/>
            <a:chOff x="10351888" y="3831466"/>
            <a:chExt cx="1150056" cy="151697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DD8D343-D969-3648-BA96-5220D359081F}"/>
                </a:ext>
              </a:extLst>
            </p:cNvPr>
            <p:cNvSpPr txBox="1"/>
            <p:nvPr/>
          </p:nvSpPr>
          <p:spPr>
            <a:xfrm>
              <a:off x="10351888" y="4894012"/>
              <a:ext cx="1150056" cy="454432"/>
            </a:xfrm>
            <a:prstGeom prst="flowChartConnector">
              <a:avLst/>
            </a:prstGeom>
            <a:noFill/>
            <a:ln w="19050">
              <a:noFill/>
            </a:ln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Gonzalo</a:t>
              </a:r>
              <a:endParaRPr lang="en-US" sz="1500" dirty="0">
                <a:solidFill>
                  <a:schemeClr val="bg1"/>
                </a:solidFill>
                <a:cs typeface="Calibri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F601BC2-D90F-5F4C-848C-2CECD8E1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618" y="3831466"/>
              <a:ext cx="1070587" cy="1142000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7F273A-80F3-0C41-B0B5-87E16C173BF0}"/>
              </a:ext>
            </a:extLst>
          </p:cNvPr>
          <p:cNvGrpSpPr/>
          <p:nvPr/>
        </p:nvGrpSpPr>
        <p:grpSpPr>
          <a:xfrm>
            <a:off x="9051061" y="782508"/>
            <a:ext cx="1014014" cy="1426214"/>
            <a:chOff x="9205948" y="3793974"/>
            <a:chExt cx="1074419" cy="157524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A513880-62BA-6A48-B2C7-37E95846CD26}"/>
                </a:ext>
              </a:extLst>
            </p:cNvPr>
            <p:cNvSpPr txBox="1"/>
            <p:nvPr/>
          </p:nvSpPr>
          <p:spPr>
            <a:xfrm>
              <a:off x="9205948" y="4914783"/>
              <a:ext cx="931404" cy="454432"/>
            </a:xfrm>
            <a:prstGeom prst="flowChartConnector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LU" sz="1500" dirty="0">
                  <a:solidFill>
                    <a:schemeClr val="bg1"/>
                  </a:solidFill>
                </a:rPr>
                <a:t>James</a:t>
              </a:r>
            </a:p>
          </p:txBody>
        </p:sp>
        <p:pic>
          <p:nvPicPr>
            <p:cNvPr id="59" name="Picture 58" descr="A person smiling in front of a wall with paintings on it&#10;&#10;Description automatically generated with low confidence">
              <a:extLst>
                <a:ext uri="{FF2B5EF4-FFF2-40B4-BE49-F238E27FC236}">
                  <a16:creationId xmlns:a16="http://schemas.microsoft.com/office/drawing/2014/main" id="{CF0B9696-8F52-8F42-B21F-A6FEC098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82" t="14643" r="25983"/>
            <a:stretch/>
          </p:blipFill>
          <p:spPr>
            <a:xfrm>
              <a:off x="9212604" y="3793974"/>
              <a:ext cx="1067763" cy="1152599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2" name="Picture 3" descr="A picture containing person, tree, outdoor&#10;&#10;Description automatically generated">
            <a:extLst>
              <a:ext uri="{FF2B5EF4-FFF2-40B4-BE49-F238E27FC236}">
                <a16:creationId xmlns:a16="http://schemas.microsoft.com/office/drawing/2014/main" id="{4C0BE120-594B-88F5-D706-8BF375A5F7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6596" y="4063657"/>
            <a:ext cx="983116" cy="1044871"/>
          </a:xfrm>
          <a:prstGeom prst="flowChartConnector">
            <a:avLst/>
          </a:prstGeom>
          <a:ln w="19050">
            <a:solidFill>
              <a:schemeClr val="bg1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7C3B6EE-E935-43A1-957C-6446397C1DDA}"/>
              </a:ext>
            </a:extLst>
          </p:cNvPr>
          <p:cNvSpPr txBox="1"/>
          <p:nvPr/>
        </p:nvSpPr>
        <p:spPr>
          <a:xfrm>
            <a:off x="9340544" y="5124610"/>
            <a:ext cx="533736" cy="3231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Olga</a:t>
            </a:r>
            <a:endParaRPr lang="en-L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7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F34AC-2D31-4E03-803F-68EADC33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33" y="253984"/>
            <a:ext cx="9422837" cy="792087"/>
          </a:xfrm>
        </p:spPr>
        <p:txBody>
          <a:bodyPr>
            <a:normAutofit/>
          </a:bodyPr>
          <a:lstStyle/>
          <a:p>
            <a:r>
              <a:rPr lang="en-US" sz="4000" dirty="0"/>
              <a:t>Table of contents</a:t>
            </a: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3821EB63-1257-4D0C-A053-124BB16DFA41}"/>
              </a:ext>
            </a:extLst>
          </p:cNvPr>
          <p:cNvSpPr txBox="1">
            <a:spLocks/>
          </p:cNvSpPr>
          <p:nvPr/>
        </p:nvSpPr>
        <p:spPr>
          <a:xfrm>
            <a:off x="175143" y="786012"/>
            <a:ext cx="10972225" cy="41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C9CFB1-374E-48EA-9005-C6AB24DE3FF2}"/>
              </a:ext>
            </a:extLst>
          </p:cNvPr>
          <p:cNvSpPr/>
          <p:nvPr/>
        </p:nvSpPr>
        <p:spPr>
          <a:xfrm>
            <a:off x="4713821" y="1355633"/>
            <a:ext cx="6881359" cy="44012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dirty="0"/>
          </a:p>
          <a:p>
            <a:r>
              <a:rPr lang="en-US" sz="2400" b="1" dirty="0">
                <a:cs typeface="Arial"/>
              </a:rPr>
              <a:t>1. Introduction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b="1" dirty="0">
                <a:cs typeface="Arial"/>
              </a:rPr>
              <a:t>2. HELEN project</a:t>
            </a:r>
          </a:p>
          <a:p>
            <a:endParaRPr lang="en-US" sz="2400" b="1" dirty="0">
              <a:cs typeface="Arial"/>
            </a:endParaRPr>
          </a:p>
          <a:p>
            <a:endParaRPr lang="en-US" sz="2400" b="1" dirty="0">
              <a:cs typeface="Arial"/>
            </a:endParaRPr>
          </a:p>
          <a:p>
            <a:r>
              <a:rPr lang="en-US" sz="2400" b="1" dirty="0">
                <a:cs typeface="Arial"/>
              </a:rPr>
              <a:t>3. High-fidelity simulations</a:t>
            </a:r>
          </a:p>
          <a:p>
            <a:endParaRPr lang="en-US" sz="2400" b="1" strike="sngStrike" dirty="0">
              <a:solidFill>
                <a:srgbClr val="FF0000"/>
              </a:solidFill>
              <a:cs typeface="Arial"/>
            </a:endParaRPr>
          </a:p>
          <a:p>
            <a:endParaRPr lang="en-US" sz="2400" b="1" strike="sngStrike" dirty="0">
              <a:solidFill>
                <a:srgbClr val="FF0000"/>
              </a:solidFill>
              <a:cs typeface="Arial"/>
            </a:endParaRPr>
          </a:p>
          <a:p>
            <a:r>
              <a:rPr lang="en-US" sz="2400" b="1" dirty="0">
                <a:cs typeface="Arial"/>
              </a:rPr>
              <a:t>4. 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cs typeface="Arial"/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B0465D03-BC73-4FD1-B223-AB204EEBE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21" y="3835717"/>
            <a:ext cx="603900" cy="60390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D969A49D-7115-420B-9C4D-D696BBD68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88" y="4955668"/>
            <a:ext cx="525940" cy="5259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0C693-A72E-463C-B7E6-D7D27EAD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2</a:t>
            </a:fld>
            <a:endParaRPr lang="en-US"/>
          </a:p>
        </p:txBody>
      </p:sp>
      <p:pic>
        <p:nvPicPr>
          <p:cNvPr id="14" name="Picture 13" descr="A picture containing satellite, transport, gauge&#10;&#10;Description automatically generated">
            <a:extLst>
              <a:ext uri="{FF2B5EF4-FFF2-40B4-BE49-F238E27FC236}">
                <a16:creationId xmlns:a16="http://schemas.microsoft.com/office/drawing/2014/main" id="{2B2901FB-7808-40B2-9ACC-7E3D395C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1" b="60837"/>
          <a:stretch/>
        </p:blipFill>
        <p:spPr>
          <a:xfrm rot="20290979">
            <a:off x="11168814" y="33"/>
            <a:ext cx="1071057" cy="748591"/>
          </a:xfrm>
          <a:prstGeom prst="rect">
            <a:avLst/>
          </a:prstGeom>
        </p:spPr>
      </p:pic>
      <p:pic>
        <p:nvPicPr>
          <p:cNvPr id="16" name="Picture 15" descr="A picture containing satellite, transport, gauge&#10;&#10;Description automatically generated">
            <a:extLst>
              <a:ext uri="{FF2B5EF4-FFF2-40B4-BE49-F238E27FC236}">
                <a16:creationId xmlns:a16="http://schemas.microsoft.com/office/drawing/2014/main" id="{B5406D07-6895-414D-A2B7-DA3EAB8D0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1" b="60837"/>
          <a:stretch/>
        </p:blipFill>
        <p:spPr>
          <a:xfrm rot="20290979">
            <a:off x="3870229" y="2605911"/>
            <a:ext cx="1071057" cy="748591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D803507F-13DD-44BD-AE6F-F37339072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07" y="1696929"/>
            <a:ext cx="525939" cy="52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00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F34AC-2D31-4E03-803F-68EADC33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33" y="253984"/>
            <a:ext cx="10125305" cy="79208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1. Introduction: Active Space Debris Removal (ASDR)</a:t>
            </a:r>
            <a:endParaRPr lang="en-US" sz="4000" dirty="0">
              <a:cs typeface="Calibri Light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3821EB63-1257-4D0C-A053-124BB16DFA41}"/>
              </a:ext>
            </a:extLst>
          </p:cNvPr>
          <p:cNvSpPr txBox="1">
            <a:spLocks/>
          </p:cNvSpPr>
          <p:nvPr/>
        </p:nvSpPr>
        <p:spPr>
          <a:xfrm>
            <a:off x="175143" y="786012"/>
            <a:ext cx="10972225" cy="4165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600">
              <a:solidFill>
                <a:schemeClr val="tx1"/>
              </a:solidFill>
            </a:endParaRPr>
          </a:p>
          <a:p>
            <a:endParaRPr lang="en-US" sz="3600">
              <a:solidFill>
                <a:schemeClr val="tx1"/>
              </a:solidFill>
            </a:endParaRPr>
          </a:p>
          <a:p>
            <a:endParaRPr lang="en-US" sz="3600">
              <a:solidFill>
                <a:schemeClr val="tx1"/>
              </a:solidFill>
            </a:endParaRPr>
          </a:p>
          <a:p>
            <a:endParaRPr lang="en-US" sz="3600">
              <a:solidFill>
                <a:schemeClr val="tx1"/>
              </a:solidFill>
            </a:endParaRPr>
          </a:p>
          <a:p>
            <a:endParaRPr lang="en-US" sz="3600">
              <a:solidFill>
                <a:schemeClr val="tx1"/>
              </a:solidFill>
            </a:endParaRPr>
          </a:p>
          <a:p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4FBC5-E3B3-4438-90A4-FCE5D11CC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17" y="1578099"/>
            <a:ext cx="4495076" cy="337352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6A7DDEA1-6CB4-4BF4-8F93-343FB0A4E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403" y="85415"/>
            <a:ext cx="700597" cy="7005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EBDD73A-9494-7219-FC7F-F16193C32808}"/>
              </a:ext>
            </a:extLst>
          </p:cNvPr>
          <p:cNvSpPr txBox="1"/>
          <p:nvPr/>
        </p:nvSpPr>
        <p:spPr>
          <a:xfrm>
            <a:off x="191619" y="3302996"/>
            <a:ext cx="7583091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cs typeface="Arial"/>
              </a:rPr>
              <a:t>Title:</a:t>
            </a:r>
            <a:r>
              <a:rPr lang="en-US" sz="2200" dirty="0">
                <a:cs typeface="Arial"/>
              </a:rPr>
              <a:t> HELEN - </a:t>
            </a:r>
            <a:r>
              <a:rPr lang="en-US" sz="2200" dirty="0" err="1">
                <a:cs typeface="Arial"/>
              </a:rPr>
              <a:t>High-fidELity</a:t>
            </a:r>
            <a:r>
              <a:rPr lang="en-US" sz="2200" dirty="0">
                <a:cs typeface="Arial"/>
              </a:rPr>
              <a:t> </a:t>
            </a:r>
            <a:r>
              <a:rPr lang="en-US" sz="2200" dirty="0" err="1">
                <a:cs typeface="Arial"/>
              </a:rPr>
              <a:t>tEsting</a:t>
            </a:r>
            <a:r>
              <a:rPr lang="en-US" sz="2200" dirty="0">
                <a:cs typeface="Arial"/>
              </a:rPr>
              <a:t> </a:t>
            </a:r>
            <a:r>
              <a:rPr lang="en-US" sz="2200" dirty="0" err="1">
                <a:cs typeface="Arial"/>
              </a:rPr>
              <a:t>enviroNment</a:t>
            </a:r>
            <a:r>
              <a:rPr lang="en-US" sz="2200" dirty="0">
                <a:cs typeface="Arial"/>
              </a:rPr>
              <a:t> for active space debris removal​</a:t>
            </a:r>
          </a:p>
          <a:p>
            <a:r>
              <a:rPr lang="en-US" sz="2200" dirty="0">
                <a:cs typeface="Arial"/>
              </a:rPr>
              <a:t>     </a:t>
            </a:r>
            <a:r>
              <a:rPr lang="en-GB" sz="2200" b="1" dirty="0">
                <a:cs typeface="Arial"/>
              </a:rPr>
              <a:t>Industrial partner: </a:t>
            </a:r>
            <a:r>
              <a:rPr lang="en-GB" sz="2200" dirty="0" err="1">
                <a:cs typeface="Arial"/>
              </a:rPr>
              <a:t>Spacety</a:t>
            </a:r>
            <a:r>
              <a:rPr lang="en-GB" sz="2200" dirty="0">
                <a:cs typeface="Arial"/>
              </a:rPr>
              <a:t> Luxembourg</a:t>
            </a:r>
            <a:r>
              <a:rPr lang="en-US" sz="2200" dirty="0">
                <a:cs typeface="Arial"/>
              </a:rPr>
              <a:t>​</a:t>
            </a:r>
          </a:p>
          <a:p>
            <a:r>
              <a:rPr lang="en-US" sz="2200" dirty="0">
                <a:solidFill>
                  <a:srgbClr val="FF0000"/>
                </a:solidFill>
                <a:cs typeface="Arial"/>
              </a:rPr>
              <a:t>      </a:t>
            </a:r>
            <a:r>
              <a:rPr lang="en-US" sz="2200" dirty="0">
                <a:cs typeface="Arial"/>
              </a:rPr>
              <a:t>FNR-Bridges​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8D5E239-3D0C-A047-A6A9-3FC499D274F2}"/>
              </a:ext>
            </a:extLst>
          </p:cNvPr>
          <p:cNvSpPr/>
          <p:nvPr/>
        </p:nvSpPr>
        <p:spPr>
          <a:xfrm>
            <a:off x="175143" y="1399370"/>
            <a:ext cx="7589631" cy="21390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500" b="1" dirty="0">
                <a:cs typeface="Arial"/>
              </a:rPr>
              <a:t>ASDR projects in </a:t>
            </a:r>
            <a:r>
              <a:rPr lang="en-US" sz="2500" b="1" dirty="0" err="1">
                <a:cs typeface="Arial"/>
              </a:rPr>
              <a:t>SpaceR</a:t>
            </a:r>
            <a:r>
              <a:rPr lang="en-US" sz="2500" b="1" dirty="0">
                <a:cs typeface="Arial"/>
              </a:rPr>
              <a:t> – University of Luxembourg:</a:t>
            </a:r>
          </a:p>
          <a:p>
            <a:endParaRPr lang="en-US" sz="2000" b="1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cs typeface="Arial"/>
              </a:rPr>
              <a:t>Title:</a:t>
            </a:r>
            <a:r>
              <a:rPr lang="en-US" sz="2200" dirty="0">
                <a:cs typeface="Arial"/>
              </a:rPr>
              <a:t> CASED – design of a Capturing, Absorbing, </a:t>
            </a:r>
            <a:r>
              <a:rPr lang="en-US" sz="2200" dirty="0" err="1">
                <a:cs typeface="Arial"/>
              </a:rPr>
              <a:t>SEcuring</a:t>
            </a:r>
            <a:r>
              <a:rPr lang="en-US" sz="2200" dirty="0">
                <a:cs typeface="Arial"/>
              </a:rPr>
              <a:t> system for active space Debris removal</a:t>
            </a:r>
            <a:endParaRPr lang="en-US" sz="2200" dirty="0">
              <a:ea typeface="+mn-lt"/>
              <a:cs typeface="+mn-lt"/>
            </a:endParaRPr>
          </a:p>
          <a:p>
            <a:r>
              <a:rPr lang="en-GB" sz="2200" b="1" dirty="0">
                <a:cs typeface="Arial"/>
              </a:rPr>
              <a:t>     Industrial partner: </a:t>
            </a:r>
            <a:r>
              <a:rPr lang="en-GB" sz="2200" dirty="0" err="1">
                <a:cs typeface="Arial"/>
              </a:rPr>
              <a:t>Spacety</a:t>
            </a:r>
            <a:r>
              <a:rPr lang="en-GB" sz="2200" dirty="0">
                <a:cs typeface="Arial"/>
              </a:rPr>
              <a:t> Luxembourg</a:t>
            </a:r>
            <a:r>
              <a:rPr lang="en-GB" sz="2200" dirty="0">
                <a:ea typeface="+mn-lt"/>
                <a:cs typeface="Arial"/>
              </a:rPr>
              <a:t>, </a:t>
            </a:r>
            <a:r>
              <a:rPr lang="en-US" sz="2200" dirty="0" err="1">
                <a:ea typeface="+mn-lt"/>
                <a:cs typeface="+mn-lt"/>
              </a:rPr>
              <a:t>SnT</a:t>
            </a:r>
            <a:r>
              <a:rPr lang="en-US" sz="2200" dirty="0">
                <a:ea typeface="+mn-lt"/>
                <a:cs typeface="+mn-lt"/>
              </a:rPr>
              <a:t> partnership</a:t>
            </a:r>
            <a:endParaRPr lang="en-GB" sz="22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CA474F9-530B-462C-BF77-0C0FD8A6D032}"/>
              </a:ext>
            </a:extLst>
          </p:cNvPr>
          <p:cNvSpPr txBox="1">
            <a:spLocks/>
          </p:cNvSpPr>
          <p:nvPr/>
        </p:nvSpPr>
        <p:spPr>
          <a:xfrm>
            <a:off x="5002335" y="6493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LU" dirty="0"/>
              <a:t>3</a:t>
            </a:r>
            <a:endParaRPr lang="en-US" dirty="0"/>
          </a:p>
        </p:txBody>
      </p:sp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1262DA05-ED20-4AF8-9A44-1FDDDFE77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8013" r="14492" b="23011"/>
          <a:stretch/>
        </p:blipFill>
        <p:spPr>
          <a:xfrm>
            <a:off x="1314487" y="3538417"/>
            <a:ext cx="4585666" cy="16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F34AC-2D31-4E03-803F-68EADC33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33" y="253984"/>
            <a:ext cx="9422837" cy="792087"/>
          </a:xfrm>
        </p:spPr>
        <p:txBody>
          <a:bodyPr>
            <a:normAutofit/>
          </a:bodyPr>
          <a:lstStyle/>
          <a:p>
            <a:r>
              <a:rPr lang="en-US" sz="4000" dirty="0"/>
              <a:t>2. </a:t>
            </a:r>
            <a:r>
              <a:rPr lang="en-US" sz="4000"/>
              <a:t>HELEN Project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EEE3C8-0F02-C419-BCF8-D6467432930D}"/>
              </a:ext>
            </a:extLst>
          </p:cNvPr>
          <p:cNvSpPr/>
          <p:nvPr/>
        </p:nvSpPr>
        <p:spPr>
          <a:xfrm>
            <a:off x="332785" y="674741"/>
            <a:ext cx="8099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err="1">
                <a:cs typeface="Arial" panose="020B0604020202020204" pitchFamily="34" charset="0"/>
              </a:rPr>
              <a:t>High-fidELity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tEsting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enviroNment</a:t>
            </a:r>
            <a:r>
              <a:rPr lang="en-US" sz="2000" dirty="0">
                <a:cs typeface="Arial" panose="020B0604020202020204" pitchFamily="34" charset="0"/>
              </a:rPr>
              <a:t> for Active Space Debris Removal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27C84A3-696A-4DDE-8FF3-AD5844E6F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7"/>
          <a:stretch/>
        </p:blipFill>
        <p:spPr>
          <a:xfrm>
            <a:off x="8765059" y="1531618"/>
            <a:ext cx="3158683" cy="3794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0CD2C-007E-46A9-A9B5-8680E7BF8730}"/>
              </a:ext>
            </a:extLst>
          </p:cNvPr>
          <p:cNvSpPr txBox="1"/>
          <p:nvPr/>
        </p:nvSpPr>
        <p:spPr>
          <a:xfrm>
            <a:off x="3974756" y="5473438"/>
            <a:ext cx="424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Digital twin concept for on-orbit operations</a:t>
            </a:r>
          </a:p>
        </p:txBody>
      </p:sp>
      <p:pic>
        <p:nvPicPr>
          <p:cNvPr id="9" name="Picture 8" descr="A picture containing satellite, transport, gauge&#10;&#10;Description automatically generated">
            <a:extLst>
              <a:ext uri="{FF2B5EF4-FFF2-40B4-BE49-F238E27FC236}">
                <a16:creationId xmlns:a16="http://schemas.microsoft.com/office/drawing/2014/main" id="{CF549A68-81A5-4268-B2C6-601FB9334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1" b="60837"/>
          <a:stretch/>
        </p:blipFill>
        <p:spPr>
          <a:xfrm rot="20290979">
            <a:off x="11168814" y="32"/>
            <a:ext cx="1071057" cy="74859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AFE207-A7F8-4EBA-A6F5-C48DFD2A3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r="34645"/>
          <a:stretch/>
        </p:blipFill>
        <p:spPr>
          <a:xfrm>
            <a:off x="4316626" y="1531618"/>
            <a:ext cx="3575223" cy="3794764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A274360-32C7-4680-99D6-89AE35FCA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6"/>
          <a:stretch/>
        </p:blipFill>
        <p:spPr>
          <a:xfrm>
            <a:off x="299833" y="1531618"/>
            <a:ext cx="3141374" cy="379476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7AB5482-8A8B-482A-A091-BAB32A6B0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01" y="1531618"/>
            <a:ext cx="11637341" cy="3794764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CEAF11D-3F8B-4A13-992F-8B598942187B}"/>
              </a:ext>
            </a:extLst>
          </p:cNvPr>
          <p:cNvSpPr txBox="1">
            <a:spLocks/>
          </p:cNvSpPr>
          <p:nvPr/>
        </p:nvSpPr>
        <p:spPr>
          <a:xfrm>
            <a:off x="5039280" y="6493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0A6BC4-1A91-4A60-BD38-D5E84256509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E1AEE06-E491-42DC-8177-4A188A340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r="34645" b="44566"/>
          <a:stretch/>
        </p:blipFill>
        <p:spPr>
          <a:xfrm>
            <a:off x="4316626" y="1529683"/>
            <a:ext cx="3575223" cy="21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F34AC-2D31-4E03-803F-68EADC33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33" y="253984"/>
            <a:ext cx="9422837" cy="792087"/>
          </a:xfrm>
        </p:spPr>
        <p:txBody>
          <a:bodyPr>
            <a:normAutofit/>
          </a:bodyPr>
          <a:lstStyle/>
          <a:p>
            <a:r>
              <a:rPr lang="en-US" sz="4000" dirty="0"/>
              <a:t>2. HELEN Project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8E92BE15-9204-4340-9CA5-C0A1F6AD9314}"/>
              </a:ext>
            </a:extLst>
          </p:cNvPr>
          <p:cNvSpPr/>
          <p:nvPr/>
        </p:nvSpPr>
        <p:spPr>
          <a:xfrm>
            <a:off x="3529489" y="3369080"/>
            <a:ext cx="1170434" cy="4334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computer, picture frame&#10;&#10;Description automatically generated">
            <a:extLst>
              <a:ext uri="{FF2B5EF4-FFF2-40B4-BE49-F238E27FC236}">
                <a16:creationId xmlns:a16="http://schemas.microsoft.com/office/drawing/2014/main" id="{F7DCF7E0-85F2-4259-81FE-899922210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6" y="1922702"/>
            <a:ext cx="3099506" cy="30995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CB4F98-6EC8-4796-AD0E-D113236EA642}"/>
              </a:ext>
            </a:extLst>
          </p:cNvPr>
          <p:cNvSpPr txBox="1"/>
          <p:nvPr/>
        </p:nvSpPr>
        <p:spPr>
          <a:xfrm>
            <a:off x="1385821" y="4909988"/>
            <a:ext cx="125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Simulator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263E6A-592E-4E97-8275-A9EE807B7435}"/>
              </a:ext>
            </a:extLst>
          </p:cNvPr>
          <p:cNvSpPr txBox="1"/>
          <p:nvPr/>
        </p:nvSpPr>
        <p:spPr>
          <a:xfrm>
            <a:off x="6521888" y="4909988"/>
            <a:ext cx="404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Hardware-In-the-Loop (HIL) testing </a:t>
            </a:r>
          </a:p>
          <a:p>
            <a:pPr algn="ctr"/>
            <a:r>
              <a:rPr lang="en-US" sz="2000" dirty="0"/>
              <a:t>in Zero-G robotic facility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F882AB-BEB7-48E3-8074-597FB5CA2D55}"/>
              </a:ext>
            </a:extLst>
          </p:cNvPr>
          <p:cNvSpPr txBox="1"/>
          <p:nvPr/>
        </p:nvSpPr>
        <p:spPr>
          <a:xfrm>
            <a:off x="3256603" y="2752986"/>
            <a:ext cx="16621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Real-time </a:t>
            </a:r>
          </a:p>
          <a:p>
            <a:pPr algn="ctr"/>
            <a:r>
              <a:rPr lang="en-US" sz="1600" dirty="0"/>
              <a:t>communication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C75EC4-4438-487B-9F30-582BAAF49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-1" r="855" b="27328"/>
          <a:stretch/>
        </p:blipFill>
        <p:spPr>
          <a:xfrm>
            <a:off x="943739" y="2210592"/>
            <a:ext cx="1969360" cy="14245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E911D1-B16E-4A25-B9F7-78618C4EFDE7}"/>
              </a:ext>
            </a:extLst>
          </p:cNvPr>
          <p:cNvSpPr/>
          <p:nvPr/>
        </p:nvSpPr>
        <p:spPr>
          <a:xfrm>
            <a:off x="324547" y="682422"/>
            <a:ext cx="8099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err="1">
                <a:cs typeface="Arial" panose="020B0604020202020204" pitchFamily="34" charset="0"/>
              </a:rPr>
              <a:t>High-fidELity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tEsting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enviroNment</a:t>
            </a:r>
            <a:r>
              <a:rPr lang="en-US" sz="2000" dirty="0">
                <a:cs typeface="Arial" panose="020B0604020202020204" pitchFamily="34" charset="0"/>
              </a:rPr>
              <a:t> for Active Space Debris Removal</a:t>
            </a:r>
          </a:p>
        </p:txBody>
      </p:sp>
      <p:pic>
        <p:nvPicPr>
          <p:cNvPr id="15" name="Picture 14" descr="A picture containing satellite, transport, gauge&#10;&#10;Description automatically generated">
            <a:extLst>
              <a:ext uri="{FF2B5EF4-FFF2-40B4-BE49-F238E27FC236}">
                <a16:creationId xmlns:a16="http://schemas.microsoft.com/office/drawing/2014/main" id="{E5CC9829-2B90-4F55-93BE-195EFC822A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1" b="60837"/>
          <a:stretch/>
        </p:blipFill>
        <p:spPr>
          <a:xfrm rot="20290979">
            <a:off x="11168814" y="32"/>
            <a:ext cx="1071057" cy="74859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6554F29-1E33-4557-9CAE-D804E97E3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51" y="1897491"/>
            <a:ext cx="6922208" cy="29649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5F4992-5583-4898-86E4-FCFFA61BA8BD}"/>
              </a:ext>
            </a:extLst>
          </p:cNvPr>
          <p:cNvSpPr/>
          <p:nvPr/>
        </p:nvSpPr>
        <p:spPr>
          <a:xfrm>
            <a:off x="6774873" y="3193473"/>
            <a:ext cx="180109" cy="3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F82E5C-B633-4C60-B99A-7011B4E5A046}"/>
              </a:ext>
            </a:extLst>
          </p:cNvPr>
          <p:cNvSpPr/>
          <p:nvPr/>
        </p:nvSpPr>
        <p:spPr>
          <a:xfrm>
            <a:off x="6811987" y="3863447"/>
            <a:ext cx="142996" cy="3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D026253-AEA3-44EA-A8A4-E278539982DC}"/>
              </a:ext>
            </a:extLst>
          </p:cNvPr>
          <p:cNvSpPr txBox="1">
            <a:spLocks/>
          </p:cNvSpPr>
          <p:nvPr/>
        </p:nvSpPr>
        <p:spPr>
          <a:xfrm>
            <a:off x="5039280" y="6493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0A6BC4-1A91-4A60-BD38-D5E8425650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E5778D5-DEC6-7FC4-106F-16FA5865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4" y="923415"/>
            <a:ext cx="9422837" cy="79208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/>
                </a:solidFill>
                <a:ea typeface="+mj-lt"/>
                <a:cs typeface="+mj-lt"/>
              </a:rPr>
              <a:t>3.1</a:t>
            </a:r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 Simulator </a:t>
            </a:r>
            <a:r>
              <a:rPr lang="en-US" sz="2800">
                <a:solidFill>
                  <a:schemeClr val="tx1"/>
                </a:solidFill>
                <a:ea typeface="+mj-lt"/>
                <a:cs typeface="+mj-lt"/>
              </a:rPr>
              <a:t>: </a:t>
            </a:r>
            <a:r>
              <a:rPr lang="en-US" sz="280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requirements</a:t>
            </a:r>
            <a:endParaRPr lang="fr-FR" sz="2800" b="0">
              <a:solidFill>
                <a:schemeClr val="accent3">
                  <a:lumMod val="75000"/>
                </a:schemeClr>
              </a:solidFill>
              <a:ea typeface="+mj-lt"/>
              <a:cs typeface="+mj-lt"/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4F95AFC8-2EB3-4BE9-82AB-2B10331BE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9" y="0"/>
            <a:ext cx="878732" cy="87873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DFA6935-8E56-4B0E-B5B2-69035D5DED2F}"/>
              </a:ext>
            </a:extLst>
          </p:cNvPr>
          <p:cNvSpPr txBox="1">
            <a:spLocks/>
          </p:cNvSpPr>
          <p:nvPr/>
        </p:nvSpPr>
        <p:spPr>
          <a:xfrm>
            <a:off x="299833" y="253984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721D622F-9893-4561-BAF3-F556BA2FAF9D}"/>
              </a:ext>
            </a:extLst>
          </p:cNvPr>
          <p:cNvSpPr/>
          <p:nvPr/>
        </p:nvSpPr>
        <p:spPr>
          <a:xfrm flipV="1">
            <a:off x="1044422" y="1967084"/>
            <a:ext cx="2304360" cy="2460433"/>
          </a:xfrm>
          <a:prstGeom prst="round2SameRect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03C428-A7D8-2E7D-651D-646B6CC2AFA3}"/>
              </a:ext>
            </a:extLst>
          </p:cNvPr>
          <p:cNvSpPr/>
          <p:nvPr/>
        </p:nvSpPr>
        <p:spPr>
          <a:xfrm>
            <a:off x="1049588" y="1963068"/>
            <a:ext cx="2304361" cy="624289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Physical </a:t>
            </a:r>
            <a:r>
              <a:rPr lang="fr-FR" sz="2000" b="1" err="1">
                <a:solidFill>
                  <a:schemeClr val="tx1"/>
                </a:solidFill>
                <a:cs typeface="Calibri"/>
              </a:rPr>
              <a:t>Accuracy</a:t>
            </a:r>
            <a:endParaRPr lang="fr-FR" sz="2000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C5D36B7-9053-0C70-5B75-135DF8903C3A}"/>
              </a:ext>
            </a:extLst>
          </p:cNvPr>
          <p:cNvSpPr/>
          <p:nvPr/>
        </p:nvSpPr>
        <p:spPr>
          <a:xfrm>
            <a:off x="1133360" y="2735395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000000"/>
                </a:solidFill>
                <a:cs typeface="Calibri"/>
              </a:rPr>
              <a:t>Micro-Gravity</a:t>
            </a:r>
          </a:p>
          <a:p>
            <a:pPr algn="ctr"/>
            <a:r>
              <a:rPr lang="fr-FR" err="1">
                <a:solidFill>
                  <a:srgbClr val="000000"/>
                </a:solidFill>
                <a:cs typeface="Calibri"/>
              </a:rPr>
              <a:t>Environment</a:t>
            </a:r>
            <a:endParaRPr lang="fr-FR">
              <a:solidFill>
                <a:srgbClr val="000000"/>
              </a:solidFill>
              <a:cs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1E442E4-D483-C475-C5E8-55F82BF05D88}"/>
              </a:ext>
            </a:extLst>
          </p:cNvPr>
          <p:cNvSpPr/>
          <p:nvPr/>
        </p:nvSpPr>
        <p:spPr>
          <a:xfrm>
            <a:off x="1133359" y="3433129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Contact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Dynamics</a:t>
            </a:r>
          </a:p>
        </p:txBody>
      </p:sp>
      <p:sp>
        <p:nvSpPr>
          <p:cNvPr id="26" name="Rectangle : avec coins arrondis en haut 25">
            <a:extLst>
              <a:ext uri="{FF2B5EF4-FFF2-40B4-BE49-F238E27FC236}">
                <a16:creationId xmlns:a16="http://schemas.microsoft.com/office/drawing/2014/main" id="{FF52C0A0-8938-DC75-DEF1-5666614CD383}"/>
              </a:ext>
            </a:extLst>
          </p:cNvPr>
          <p:cNvSpPr/>
          <p:nvPr/>
        </p:nvSpPr>
        <p:spPr>
          <a:xfrm flipV="1">
            <a:off x="3523217" y="1967084"/>
            <a:ext cx="2304360" cy="2460433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53675A-60CD-EB98-36CD-7F90D139C873}"/>
              </a:ext>
            </a:extLst>
          </p:cNvPr>
          <p:cNvSpPr/>
          <p:nvPr/>
        </p:nvSpPr>
        <p:spPr>
          <a:xfrm>
            <a:off x="3528383" y="1963068"/>
            <a:ext cx="2304361" cy="624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Photo-</a:t>
            </a:r>
            <a:r>
              <a:rPr lang="fr-FR" sz="2000" b="1" err="1">
                <a:solidFill>
                  <a:schemeClr val="tx1"/>
                </a:solidFill>
                <a:cs typeface="Calibri"/>
              </a:rPr>
              <a:t>Realistic</a:t>
            </a:r>
          </a:p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Graphics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0A36F97-9DAD-1298-466F-964743FD3CB5}"/>
              </a:ext>
            </a:extLst>
          </p:cNvPr>
          <p:cNvSpPr/>
          <p:nvPr/>
        </p:nvSpPr>
        <p:spPr>
          <a:xfrm>
            <a:off x="3612155" y="2735395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Visualizations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9669346-F665-0048-6409-FBCF7504A1B9}"/>
              </a:ext>
            </a:extLst>
          </p:cNvPr>
          <p:cNvSpPr/>
          <p:nvPr/>
        </p:nvSpPr>
        <p:spPr>
          <a:xfrm>
            <a:off x="3612154" y="3433129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Computer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Vision</a:t>
            </a:r>
          </a:p>
        </p:txBody>
      </p:sp>
      <p:sp>
        <p:nvSpPr>
          <p:cNvPr id="30" name="Rectangle : avec coins arrondis en haut 29">
            <a:extLst>
              <a:ext uri="{FF2B5EF4-FFF2-40B4-BE49-F238E27FC236}">
                <a16:creationId xmlns:a16="http://schemas.microsoft.com/office/drawing/2014/main" id="{EDCF27C8-8261-A215-9188-E83BE1A2EFF5}"/>
              </a:ext>
            </a:extLst>
          </p:cNvPr>
          <p:cNvSpPr/>
          <p:nvPr/>
        </p:nvSpPr>
        <p:spPr>
          <a:xfrm flipV="1">
            <a:off x="5983650" y="1967083"/>
            <a:ext cx="2304360" cy="2460433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E5B0FB-BC82-6EAB-72F6-82D607924FBD}"/>
              </a:ext>
            </a:extLst>
          </p:cNvPr>
          <p:cNvSpPr/>
          <p:nvPr/>
        </p:nvSpPr>
        <p:spPr>
          <a:xfrm>
            <a:off x="5988816" y="1963067"/>
            <a:ext cx="2304361" cy="62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HIL</a:t>
            </a:r>
            <a:endParaRPr lang="fr-FR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Communication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009E64F-407C-58DF-7E4C-91618AE2D50C}"/>
              </a:ext>
            </a:extLst>
          </p:cNvPr>
          <p:cNvSpPr/>
          <p:nvPr/>
        </p:nvSpPr>
        <p:spPr>
          <a:xfrm>
            <a:off x="6072588" y="2735394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ROS Bridge</a:t>
            </a:r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6511F9D-29F3-B2CB-0B4C-710462CCC468}"/>
              </a:ext>
            </a:extLst>
          </p:cNvPr>
          <p:cNvSpPr/>
          <p:nvPr/>
        </p:nvSpPr>
        <p:spPr>
          <a:xfrm>
            <a:off x="6072587" y="3433128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Controllable</a:t>
            </a:r>
            <a:r>
              <a:rPr lang="fr-FR">
                <a:solidFill>
                  <a:schemeClr val="tx1"/>
                </a:solidFill>
                <a:cs typeface="Calibri"/>
              </a:rPr>
              <a:t> </a:t>
            </a:r>
            <a:r>
              <a:rPr lang="fr-FR" err="1">
                <a:solidFill>
                  <a:schemeClr val="tx1"/>
                </a:solidFill>
                <a:cs typeface="Calibri"/>
              </a:rPr>
              <a:t>Physics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Time </a:t>
            </a:r>
            <a:r>
              <a:rPr lang="fr-FR" err="1">
                <a:solidFill>
                  <a:schemeClr val="tx1"/>
                </a:solidFill>
                <a:cs typeface="Calibri"/>
              </a:rPr>
              <a:t>Stepping</a:t>
            </a:r>
          </a:p>
        </p:txBody>
      </p:sp>
      <p:sp>
        <p:nvSpPr>
          <p:cNvPr id="34" name="Rectangle : avec coins arrondis en haut 33">
            <a:extLst>
              <a:ext uri="{FF2B5EF4-FFF2-40B4-BE49-F238E27FC236}">
                <a16:creationId xmlns:a16="http://schemas.microsoft.com/office/drawing/2014/main" id="{B9DA3859-3E89-3628-9971-764DC88BF7BF}"/>
              </a:ext>
            </a:extLst>
          </p:cNvPr>
          <p:cNvSpPr/>
          <p:nvPr/>
        </p:nvSpPr>
        <p:spPr>
          <a:xfrm flipV="1">
            <a:off x="8480806" y="1976264"/>
            <a:ext cx="2304360" cy="3185710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271786-3E1D-0750-51E6-695D9B436B6F}"/>
              </a:ext>
            </a:extLst>
          </p:cNvPr>
          <p:cNvSpPr/>
          <p:nvPr/>
        </p:nvSpPr>
        <p:spPr>
          <a:xfrm>
            <a:off x="8485973" y="1972248"/>
            <a:ext cx="2304361" cy="6242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err="1">
                <a:solidFill>
                  <a:schemeClr val="tx1"/>
                </a:solidFill>
                <a:cs typeface="Calibri"/>
              </a:rPr>
              <a:t>Sensors</a:t>
            </a:r>
            <a:endParaRPr lang="fr-FR" err="1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559C8F96-0B23-0ABA-F7BD-CF96D767ED94}"/>
              </a:ext>
            </a:extLst>
          </p:cNvPr>
          <p:cNvSpPr/>
          <p:nvPr/>
        </p:nvSpPr>
        <p:spPr>
          <a:xfrm>
            <a:off x="8560564" y="2744575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Camera</a:t>
            </a:r>
            <a:endParaRPr lang="fr-FR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3078233C-8C4E-FF7C-B769-9F683911AB64}"/>
              </a:ext>
            </a:extLst>
          </p:cNvPr>
          <p:cNvSpPr/>
          <p:nvPr/>
        </p:nvSpPr>
        <p:spPr>
          <a:xfrm>
            <a:off x="8560563" y="3442309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Contacts</a:t>
            </a:r>
            <a:endParaRPr lang="fr-FR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40983A7F-464F-C816-3F4D-399504D452FB}"/>
              </a:ext>
            </a:extLst>
          </p:cNvPr>
          <p:cNvSpPr/>
          <p:nvPr/>
        </p:nvSpPr>
        <p:spPr>
          <a:xfrm>
            <a:off x="8597285" y="4140043"/>
            <a:ext cx="2139108" cy="6242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IMU</a:t>
            </a:r>
            <a:endParaRPr lang="fr-FR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AD53975-88EA-441F-AF26-6833307BFC7F}"/>
              </a:ext>
            </a:extLst>
          </p:cNvPr>
          <p:cNvSpPr txBox="1">
            <a:spLocks/>
          </p:cNvSpPr>
          <p:nvPr/>
        </p:nvSpPr>
        <p:spPr>
          <a:xfrm>
            <a:off x="5039280" y="64932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0A6BC4-1A91-4A60-BD38-D5E8425650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E5778D5-DEC6-7FC4-106F-16FA5865D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94" y="923415"/>
            <a:ext cx="9422837" cy="7920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3.2 Simulator :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a typeface="+mj-lt"/>
                <a:cs typeface="+mj-lt"/>
              </a:rPr>
              <a:t>Nvidia Isaac Sim</a:t>
            </a:r>
            <a:endParaRPr lang="fr-FR" sz="2800" b="0" dirty="0">
              <a:solidFill>
                <a:schemeClr val="accent6">
                  <a:lumMod val="75000"/>
                </a:schemeClr>
              </a:solidFill>
              <a:ea typeface="+mj-lt"/>
              <a:cs typeface="+mj-lt"/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4F95AFC8-2EB3-4BE9-82AB-2B10331BE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8" y="0"/>
            <a:ext cx="878732" cy="87873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DFA6935-8E56-4B0E-B5B2-69035D5DED2F}"/>
              </a:ext>
            </a:extLst>
          </p:cNvPr>
          <p:cNvSpPr txBox="1">
            <a:spLocks/>
          </p:cNvSpPr>
          <p:nvPr/>
        </p:nvSpPr>
        <p:spPr>
          <a:xfrm>
            <a:off x="299833" y="253984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721D622F-9893-4561-BAF3-F556BA2FAF9D}"/>
              </a:ext>
            </a:extLst>
          </p:cNvPr>
          <p:cNvSpPr/>
          <p:nvPr/>
        </p:nvSpPr>
        <p:spPr>
          <a:xfrm flipV="1">
            <a:off x="580269" y="2645565"/>
            <a:ext cx="2304360" cy="2460433"/>
          </a:xfrm>
          <a:prstGeom prst="round2SameRect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03C428-A7D8-2E7D-651D-646B6CC2AFA3}"/>
              </a:ext>
            </a:extLst>
          </p:cNvPr>
          <p:cNvSpPr/>
          <p:nvPr/>
        </p:nvSpPr>
        <p:spPr>
          <a:xfrm>
            <a:off x="585435" y="2641549"/>
            <a:ext cx="2304361" cy="624289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Physical </a:t>
            </a:r>
            <a:r>
              <a:rPr lang="fr-FR" sz="2000" b="1" err="1">
                <a:solidFill>
                  <a:schemeClr val="tx1"/>
                </a:solidFill>
                <a:cs typeface="Calibri"/>
              </a:rPr>
              <a:t>Accuracy</a:t>
            </a:r>
            <a:endParaRPr lang="fr-FR" sz="2000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C5D36B7-9053-0C70-5B75-135DF8903C3A}"/>
              </a:ext>
            </a:extLst>
          </p:cNvPr>
          <p:cNvSpPr/>
          <p:nvPr/>
        </p:nvSpPr>
        <p:spPr>
          <a:xfrm>
            <a:off x="669207" y="3413876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Micro-Gravity</a:t>
            </a:r>
          </a:p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Environment</a:t>
            </a:r>
            <a:endParaRPr lang="fr-FR">
              <a:solidFill>
                <a:schemeClr val="tx1"/>
              </a:solidFill>
              <a:cs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1E442E4-D483-C475-C5E8-55F82BF05D88}"/>
              </a:ext>
            </a:extLst>
          </p:cNvPr>
          <p:cNvSpPr/>
          <p:nvPr/>
        </p:nvSpPr>
        <p:spPr>
          <a:xfrm>
            <a:off x="669206" y="4111610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Contact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Dynamics</a:t>
            </a:r>
          </a:p>
        </p:txBody>
      </p:sp>
      <p:sp>
        <p:nvSpPr>
          <p:cNvPr id="26" name="Rectangle : avec coins arrondis en haut 25">
            <a:extLst>
              <a:ext uri="{FF2B5EF4-FFF2-40B4-BE49-F238E27FC236}">
                <a16:creationId xmlns:a16="http://schemas.microsoft.com/office/drawing/2014/main" id="{FF52C0A0-8938-DC75-DEF1-5666614CD383}"/>
              </a:ext>
            </a:extLst>
          </p:cNvPr>
          <p:cNvSpPr/>
          <p:nvPr/>
        </p:nvSpPr>
        <p:spPr>
          <a:xfrm flipV="1">
            <a:off x="3073411" y="2645564"/>
            <a:ext cx="2304360" cy="2460433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53675A-60CD-EB98-36CD-7F90D139C873}"/>
              </a:ext>
            </a:extLst>
          </p:cNvPr>
          <p:cNvSpPr/>
          <p:nvPr/>
        </p:nvSpPr>
        <p:spPr>
          <a:xfrm>
            <a:off x="3073411" y="2641549"/>
            <a:ext cx="2304361" cy="624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Photo-</a:t>
            </a:r>
            <a:r>
              <a:rPr lang="fr-FR" sz="2000" b="1" err="1">
                <a:solidFill>
                  <a:schemeClr val="tx1"/>
                </a:solidFill>
                <a:cs typeface="Calibri"/>
              </a:rPr>
              <a:t>Realistic</a:t>
            </a:r>
          </a:p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Graphics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0A36F97-9DAD-1298-466F-964743FD3CB5}"/>
              </a:ext>
            </a:extLst>
          </p:cNvPr>
          <p:cNvSpPr/>
          <p:nvPr/>
        </p:nvSpPr>
        <p:spPr>
          <a:xfrm>
            <a:off x="3148002" y="3413876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Visualizations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9669346-F665-0048-6409-FBCF7504A1B9}"/>
              </a:ext>
            </a:extLst>
          </p:cNvPr>
          <p:cNvSpPr/>
          <p:nvPr/>
        </p:nvSpPr>
        <p:spPr>
          <a:xfrm>
            <a:off x="3148001" y="4111610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Computer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Vision</a:t>
            </a:r>
          </a:p>
        </p:txBody>
      </p:sp>
      <p:sp>
        <p:nvSpPr>
          <p:cNvPr id="30" name="Rectangle : avec coins arrondis en haut 29">
            <a:extLst>
              <a:ext uri="{FF2B5EF4-FFF2-40B4-BE49-F238E27FC236}">
                <a16:creationId xmlns:a16="http://schemas.microsoft.com/office/drawing/2014/main" id="{EDCF27C8-8261-A215-9188-E83BE1A2EFF5}"/>
              </a:ext>
            </a:extLst>
          </p:cNvPr>
          <p:cNvSpPr/>
          <p:nvPr/>
        </p:nvSpPr>
        <p:spPr>
          <a:xfrm flipV="1">
            <a:off x="5528677" y="2645564"/>
            <a:ext cx="2304360" cy="2460433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E5B0FB-BC82-6EAB-72F6-82D607924FBD}"/>
              </a:ext>
            </a:extLst>
          </p:cNvPr>
          <p:cNvSpPr/>
          <p:nvPr/>
        </p:nvSpPr>
        <p:spPr>
          <a:xfrm>
            <a:off x="5533844" y="2641548"/>
            <a:ext cx="2304361" cy="62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HIL</a:t>
            </a:r>
            <a:endParaRPr lang="fr-FR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Communication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009E64F-407C-58DF-7E4C-91618AE2D50C}"/>
              </a:ext>
            </a:extLst>
          </p:cNvPr>
          <p:cNvSpPr/>
          <p:nvPr/>
        </p:nvSpPr>
        <p:spPr>
          <a:xfrm>
            <a:off x="5608435" y="3413875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ROS Bridge</a:t>
            </a:r>
            <a:endParaRPr lang="fr-FR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6511F9D-29F3-B2CB-0B4C-710462CCC468}"/>
              </a:ext>
            </a:extLst>
          </p:cNvPr>
          <p:cNvSpPr/>
          <p:nvPr/>
        </p:nvSpPr>
        <p:spPr>
          <a:xfrm>
            <a:off x="5608434" y="4111609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Controllable</a:t>
            </a:r>
            <a:r>
              <a:rPr lang="fr-FR">
                <a:solidFill>
                  <a:schemeClr val="tx1"/>
                </a:solidFill>
                <a:cs typeface="Calibri"/>
              </a:rPr>
              <a:t> </a:t>
            </a:r>
            <a:r>
              <a:rPr lang="fr-FR" err="1">
                <a:solidFill>
                  <a:schemeClr val="tx1"/>
                </a:solidFill>
                <a:cs typeface="Calibri"/>
              </a:rPr>
              <a:t>Physics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Time </a:t>
            </a:r>
            <a:r>
              <a:rPr lang="fr-FR" err="1">
                <a:solidFill>
                  <a:schemeClr val="tx1"/>
                </a:solidFill>
                <a:cs typeface="Calibri"/>
              </a:rPr>
              <a:t>Stepping</a:t>
            </a:r>
          </a:p>
        </p:txBody>
      </p:sp>
      <p:sp>
        <p:nvSpPr>
          <p:cNvPr id="34" name="Rectangle : avec coins arrondis en haut 33">
            <a:extLst>
              <a:ext uri="{FF2B5EF4-FFF2-40B4-BE49-F238E27FC236}">
                <a16:creationId xmlns:a16="http://schemas.microsoft.com/office/drawing/2014/main" id="{B9DA3859-3E89-3628-9971-764DC88BF7BF}"/>
              </a:ext>
            </a:extLst>
          </p:cNvPr>
          <p:cNvSpPr/>
          <p:nvPr/>
        </p:nvSpPr>
        <p:spPr>
          <a:xfrm flipV="1">
            <a:off x="8025833" y="2654744"/>
            <a:ext cx="2304360" cy="3021125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8271786-3E1D-0750-51E6-695D9B436B6F}"/>
              </a:ext>
            </a:extLst>
          </p:cNvPr>
          <p:cNvSpPr/>
          <p:nvPr/>
        </p:nvSpPr>
        <p:spPr>
          <a:xfrm>
            <a:off x="8031001" y="2650729"/>
            <a:ext cx="2304361" cy="6242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err="1">
                <a:solidFill>
                  <a:schemeClr val="tx1"/>
                </a:solidFill>
                <a:cs typeface="Calibri"/>
              </a:rPr>
              <a:t>Sensors</a:t>
            </a:r>
            <a:endParaRPr lang="fr-FR" err="1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559C8F96-0B23-0ABA-F7BD-CF96D767ED94}"/>
              </a:ext>
            </a:extLst>
          </p:cNvPr>
          <p:cNvSpPr/>
          <p:nvPr/>
        </p:nvSpPr>
        <p:spPr>
          <a:xfrm>
            <a:off x="8096411" y="3423056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Camera</a:t>
            </a:r>
            <a:endParaRPr lang="fr-FR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3078233C-8C4E-FF7C-B769-9F683911AB64}"/>
              </a:ext>
            </a:extLst>
          </p:cNvPr>
          <p:cNvSpPr/>
          <p:nvPr/>
        </p:nvSpPr>
        <p:spPr>
          <a:xfrm>
            <a:off x="8096410" y="4120790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Contacts</a:t>
            </a:r>
            <a:endParaRPr lang="fr-FR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40983A7F-464F-C816-3F4D-399504D452FB}"/>
              </a:ext>
            </a:extLst>
          </p:cNvPr>
          <p:cNvSpPr/>
          <p:nvPr/>
        </p:nvSpPr>
        <p:spPr>
          <a:xfrm>
            <a:off x="8133132" y="4818524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IMU</a:t>
            </a:r>
            <a:endParaRPr lang="fr-FR"/>
          </a:p>
        </p:txBody>
      </p:sp>
      <p:pic>
        <p:nvPicPr>
          <p:cNvPr id="40" name="Picture 39" descr="A picture containing wall, indoor, microscope, sink&#10;&#10;Description automatically generated">
            <a:extLst>
              <a:ext uri="{FF2B5EF4-FFF2-40B4-BE49-F238E27FC236}">
                <a16:creationId xmlns:a16="http://schemas.microsoft.com/office/drawing/2014/main" id="{66AA2CAE-1CEA-45A3-834F-0D6952C17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11" y="97022"/>
            <a:ext cx="4407449" cy="2479191"/>
          </a:xfrm>
          <a:prstGeom prst="rect">
            <a:avLst/>
          </a:prstGeom>
        </p:spPr>
      </p:pic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3AB64D-9CA0-421A-AC36-52EBA13B80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25" y="2157044"/>
            <a:ext cx="1002585" cy="320726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4F74CF6-E74C-4A5E-81CD-A637A1C06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5" b="31834"/>
          <a:stretch/>
        </p:blipFill>
        <p:spPr>
          <a:xfrm>
            <a:off x="6657401" y="211810"/>
            <a:ext cx="1504506" cy="445640"/>
          </a:xfrm>
          <a:prstGeom prst="rect">
            <a:avLst/>
          </a:prstGeom>
        </p:spPr>
      </p:pic>
      <p:pic>
        <p:nvPicPr>
          <p:cNvPr id="43" name="Picture 42" descr="A picture containing shape&#10;&#10;Description automatically generated">
            <a:extLst>
              <a:ext uri="{FF2B5EF4-FFF2-40B4-BE49-F238E27FC236}">
                <a16:creationId xmlns:a16="http://schemas.microsoft.com/office/drawing/2014/main" id="{7453A0B0-5989-4154-895D-DED38137A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7" y="964574"/>
            <a:ext cx="621677" cy="62167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BF9BE21-1A1E-4989-9255-54C66F60454B}"/>
              </a:ext>
            </a:extLst>
          </p:cNvPr>
          <p:cNvSpPr txBox="1"/>
          <p:nvPr/>
        </p:nvSpPr>
        <p:spPr>
          <a:xfrm>
            <a:off x="6550212" y="1582322"/>
            <a:ext cx="127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Isaac Sim</a:t>
            </a:r>
          </a:p>
        </p:txBody>
      </p:sp>
      <p:sp>
        <p:nvSpPr>
          <p:cNvPr id="45" name="Rectangle : avec coins arrondis en haut 5">
            <a:extLst>
              <a:ext uri="{FF2B5EF4-FFF2-40B4-BE49-F238E27FC236}">
                <a16:creationId xmlns:a16="http://schemas.microsoft.com/office/drawing/2014/main" id="{E10B8C71-EBA5-4DF6-A22B-92782886A1A1}"/>
              </a:ext>
            </a:extLst>
          </p:cNvPr>
          <p:cNvSpPr/>
          <p:nvPr/>
        </p:nvSpPr>
        <p:spPr>
          <a:xfrm flipV="1">
            <a:off x="580269" y="2645565"/>
            <a:ext cx="2304360" cy="2460433"/>
          </a:xfrm>
          <a:prstGeom prst="round2SameRect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3103E72-E6EC-49EC-95CA-CCAACF99D3D5}"/>
              </a:ext>
            </a:extLst>
          </p:cNvPr>
          <p:cNvSpPr/>
          <p:nvPr/>
        </p:nvSpPr>
        <p:spPr>
          <a:xfrm>
            <a:off x="585435" y="2641549"/>
            <a:ext cx="2304361" cy="624289"/>
          </a:xfrm>
          <a:prstGeom prst="rect">
            <a:avLst/>
          </a:prstGeom>
          <a:solidFill>
            <a:srgbClr val="7030A0">
              <a:alpha val="6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Physical </a:t>
            </a:r>
            <a:r>
              <a:rPr lang="fr-FR" sz="2000" b="1" err="1">
                <a:solidFill>
                  <a:schemeClr val="tx1"/>
                </a:solidFill>
                <a:cs typeface="Calibri"/>
              </a:rPr>
              <a:t>Accuracy</a:t>
            </a:r>
            <a:endParaRPr lang="fr-FR" sz="2000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47" name="Rectangle : coins arrondis 19">
            <a:extLst>
              <a:ext uri="{FF2B5EF4-FFF2-40B4-BE49-F238E27FC236}">
                <a16:creationId xmlns:a16="http://schemas.microsoft.com/office/drawing/2014/main" id="{FB7A3A84-5763-4060-97FF-A33157AB3EA0}"/>
              </a:ext>
            </a:extLst>
          </p:cNvPr>
          <p:cNvSpPr/>
          <p:nvPr/>
        </p:nvSpPr>
        <p:spPr>
          <a:xfrm>
            <a:off x="669207" y="3413876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Micro-Gravity</a:t>
            </a:r>
          </a:p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Environment</a:t>
            </a:r>
            <a:endParaRPr lang="fr-FR">
              <a:solidFill>
                <a:schemeClr val="tx1"/>
              </a:solidFill>
              <a:cs typeface="Calibri"/>
            </a:endParaRPr>
          </a:p>
        </p:txBody>
      </p:sp>
      <p:sp>
        <p:nvSpPr>
          <p:cNvPr id="48" name="Rectangle : coins arrondis 20">
            <a:extLst>
              <a:ext uri="{FF2B5EF4-FFF2-40B4-BE49-F238E27FC236}">
                <a16:creationId xmlns:a16="http://schemas.microsoft.com/office/drawing/2014/main" id="{63F1EDD6-FA5B-47A7-A064-4F0D0828BFD4}"/>
              </a:ext>
            </a:extLst>
          </p:cNvPr>
          <p:cNvSpPr/>
          <p:nvPr/>
        </p:nvSpPr>
        <p:spPr>
          <a:xfrm>
            <a:off x="669206" y="4111610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Contact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Dynamics</a:t>
            </a:r>
          </a:p>
        </p:txBody>
      </p:sp>
      <p:sp>
        <p:nvSpPr>
          <p:cNvPr id="49" name="Rectangle : avec coins arrondis en haut 25">
            <a:extLst>
              <a:ext uri="{FF2B5EF4-FFF2-40B4-BE49-F238E27FC236}">
                <a16:creationId xmlns:a16="http://schemas.microsoft.com/office/drawing/2014/main" id="{D7AC251F-1EBA-4522-ABE3-792422B0AB51}"/>
              </a:ext>
            </a:extLst>
          </p:cNvPr>
          <p:cNvSpPr/>
          <p:nvPr/>
        </p:nvSpPr>
        <p:spPr>
          <a:xfrm flipV="1">
            <a:off x="3068244" y="2645565"/>
            <a:ext cx="2304360" cy="3185710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7C74829-3C1D-4881-B92D-05C9E78B0C1B}"/>
              </a:ext>
            </a:extLst>
          </p:cNvPr>
          <p:cNvSpPr/>
          <p:nvPr/>
        </p:nvSpPr>
        <p:spPr>
          <a:xfrm>
            <a:off x="3073411" y="2641549"/>
            <a:ext cx="2304361" cy="624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Photo-</a:t>
            </a:r>
            <a:r>
              <a:rPr lang="fr-FR" sz="2000" b="1" err="1">
                <a:solidFill>
                  <a:schemeClr val="tx1"/>
                </a:solidFill>
                <a:cs typeface="Calibri"/>
              </a:rPr>
              <a:t>Realistic</a:t>
            </a:r>
          </a:p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Graphics</a:t>
            </a:r>
          </a:p>
        </p:txBody>
      </p:sp>
      <p:sp>
        <p:nvSpPr>
          <p:cNvPr id="51" name="Rectangle : coins arrondis 27">
            <a:extLst>
              <a:ext uri="{FF2B5EF4-FFF2-40B4-BE49-F238E27FC236}">
                <a16:creationId xmlns:a16="http://schemas.microsoft.com/office/drawing/2014/main" id="{201DC56B-5E0D-49D8-8B43-1AC19CC703D2}"/>
              </a:ext>
            </a:extLst>
          </p:cNvPr>
          <p:cNvSpPr/>
          <p:nvPr/>
        </p:nvSpPr>
        <p:spPr>
          <a:xfrm>
            <a:off x="3148002" y="3413876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Visualizations</a:t>
            </a:r>
          </a:p>
        </p:txBody>
      </p:sp>
      <p:sp>
        <p:nvSpPr>
          <p:cNvPr id="52" name="Rectangle : coins arrondis 28">
            <a:extLst>
              <a:ext uri="{FF2B5EF4-FFF2-40B4-BE49-F238E27FC236}">
                <a16:creationId xmlns:a16="http://schemas.microsoft.com/office/drawing/2014/main" id="{5C25886B-34B6-41D5-9F11-8EC6D82F4A95}"/>
              </a:ext>
            </a:extLst>
          </p:cNvPr>
          <p:cNvSpPr/>
          <p:nvPr/>
        </p:nvSpPr>
        <p:spPr>
          <a:xfrm>
            <a:off x="3148001" y="4111610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Computer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Vision</a:t>
            </a:r>
          </a:p>
        </p:txBody>
      </p:sp>
      <p:sp>
        <p:nvSpPr>
          <p:cNvPr id="53" name="Rectangle : avec coins arrondis en haut 29">
            <a:extLst>
              <a:ext uri="{FF2B5EF4-FFF2-40B4-BE49-F238E27FC236}">
                <a16:creationId xmlns:a16="http://schemas.microsoft.com/office/drawing/2014/main" id="{0F28424C-498E-4FA5-B63F-2FC5E73EB930}"/>
              </a:ext>
            </a:extLst>
          </p:cNvPr>
          <p:cNvSpPr/>
          <p:nvPr/>
        </p:nvSpPr>
        <p:spPr>
          <a:xfrm flipV="1">
            <a:off x="5528677" y="2645564"/>
            <a:ext cx="2304360" cy="3185710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45E7E3-0BDC-45AC-B80F-CD3AB1D3CDF9}"/>
              </a:ext>
            </a:extLst>
          </p:cNvPr>
          <p:cNvSpPr/>
          <p:nvPr/>
        </p:nvSpPr>
        <p:spPr>
          <a:xfrm>
            <a:off x="5533844" y="2641548"/>
            <a:ext cx="2304361" cy="6242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HIL</a:t>
            </a:r>
            <a:endParaRPr lang="fr-FR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fr-FR" sz="2000" b="1">
                <a:solidFill>
                  <a:schemeClr val="tx1"/>
                </a:solidFill>
                <a:cs typeface="Calibri"/>
              </a:rPr>
              <a:t>Communication</a:t>
            </a:r>
          </a:p>
        </p:txBody>
      </p:sp>
      <p:sp>
        <p:nvSpPr>
          <p:cNvPr id="55" name="Rectangle : coins arrondis 31">
            <a:extLst>
              <a:ext uri="{FF2B5EF4-FFF2-40B4-BE49-F238E27FC236}">
                <a16:creationId xmlns:a16="http://schemas.microsoft.com/office/drawing/2014/main" id="{00BD0E20-7587-4A54-B4D4-B0BBB3B4A516}"/>
              </a:ext>
            </a:extLst>
          </p:cNvPr>
          <p:cNvSpPr/>
          <p:nvPr/>
        </p:nvSpPr>
        <p:spPr>
          <a:xfrm>
            <a:off x="5608435" y="3413875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ROS Bridge</a:t>
            </a:r>
            <a:endParaRPr lang="fr-FR"/>
          </a:p>
        </p:txBody>
      </p:sp>
      <p:sp>
        <p:nvSpPr>
          <p:cNvPr id="56" name="Rectangle : coins arrondis 32">
            <a:extLst>
              <a:ext uri="{FF2B5EF4-FFF2-40B4-BE49-F238E27FC236}">
                <a16:creationId xmlns:a16="http://schemas.microsoft.com/office/drawing/2014/main" id="{DDB22839-2DD2-4CA1-B0AF-8ACC24C5745D}"/>
              </a:ext>
            </a:extLst>
          </p:cNvPr>
          <p:cNvSpPr/>
          <p:nvPr/>
        </p:nvSpPr>
        <p:spPr>
          <a:xfrm>
            <a:off x="5608434" y="4111609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Controllable</a:t>
            </a:r>
            <a:r>
              <a:rPr lang="fr-FR">
                <a:solidFill>
                  <a:schemeClr val="tx1"/>
                </a:solidFill>
                <a:cs typeface="Calibri"/>
              </a:rPr>
              <a:t> </a:t>
            </a:r>
            <a:r>
              <a:rPr lang="fr-FR" err="1">
                <a:solidFill>
                  <a:schemeClr val="tx1"/>
                </a:solidFill>
                <a:cs typeface="Calibri"/>
              </a:rPr>
              <a:t>Physics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Time </a:t>
            </a:r>
            <a:r>
              <a:rPr lang="fr-FR" err="1">
                <a:solidFill>
                  <a:schemeClr val="tx1"/>
                </a:solidFill>
                <a:cs typeface="Calibri"/>
              </a:rPr>
              <a:t>Stepping</a:t>
            </a:r>
          </a:p>
        </p:txBody>
      </p:sp>
      <p:sp>
        <p:nvSpPr>
          <p:cNvPr id="57" name="Rectangle : avec coins arrondis en haut 33">
            <a:extLst>
              <a:ext uri="{FF2B5EF4-FFF2-40B4-BE49-F238E27FC236}">
                <a16:creationId xmlns:a16="http://schemas.microsoft.com/office/drawing/2014/main" id="{9FBECA6B-B99A-4F0A-9287-0B0FC7DA05F0}"/>
              </a:ext>
            </a:extLst>
          </p:cNvPr>
          <p:cNvSpPr/>
          <p:nvPr/>
        </p:nvSpPr>
        <p:spPr>
          <a:xfrm flipV="1">
            <a:off x="8025833" y="2654745"/>
            <a:ext cx="2304360" cy="3929347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D4F4FF3-841C-4248-A8EF-3DC5CB8D7639}"/>
              </a:ext>
            </a:extLst>
          </p:cNvPr>
          <p:cNvSpPr/>
          <p:nvPr/>
        </p:nvSpPr>
        <p:spPr>
          <a:xfrm>
            <a:off x="8031001" y="2650729"/>
            <a:ext cx="2304361" cy="6242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err="1">
                <a:solidFill>
                  <a:schemeClr val="tx1"/>
                </a:solidFill>
                <a:cs typeface="Calibri"/>
              </a:rPr>
              <a:t>Sensors</a:t>
            </a:r>
            <a:endParaRPr lang="fr-FR" err="1"/>
          </a:p>
        </p:txBody>
      </p:sp>
      <p:sp>
        <p:nvSpPr>
          <p:cNvPr id="59" name="Rectangle : coins arrondis 35">
            <a:extLst>
              <a:ext uri="{FF2B5EF4-FFF2-40B4-BE49-F238E27FC236}">
                <a16:creationId xmlns:a16="http://schemas.microsoft.com/office/drawing/2014/main" id="{1BB4AE12-E393-4667-B76E-E42740C906E8}"/>
              </a:ext>
            </a:extLst>
          </p:cNvPr>
          <p:cNvSpPr/>
          <p:nvPr/>
        </p:nvSpPr>
        <p:spPr>
          <a:xfrm>
            <a:off x="8096411" y="3423056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Camera</a:t>
            </a:r>
            <a:endParaRPr lang="fr-FR"/>
          </a:p>
        </p:txBody>
      </p:sp>
      <p:sp>
        <p:nvSpPr>
          <p:cNvPr id="60" name="Rectangle : coins arrondis 36">
            <a:extLst>
              <a:ext uri="{FF2B5EF4-FFF2-40B4-BE49-F238E27FC236}">
                <a16:creationId xmlns:a16="http://schemas.microsoft.com/office/drawing/2014/main" id="{4FE743C5-0474-4890-90A5-789C9BA3ABDA}"/>
              </a:ext>
            </a:extLst>
          </p:cNvPr>
          <p:cNvSpPr/>
          <p:nvPr/>
        </p:nvSpPr>
        <p:spPr>
          <a:xfrm>
            <a:off x="8096410" y="4120790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Contacts</a:t>
            </a:r>
            <a:endParaRPr lang="fr-FR"/>
          </a:p>
        </p:txBody>
      </p:sp>
      <p:sp>
        <p:nvSpPr>
          <p:cNvPr id="61" name="Rectangle : coins arrondis 37">
            <a:extLst>
              <a:ext uri="{FF2B5EF4-FFF2-40B4-BE49-F238E27FC236}">
                <a16:creationId xmlns:a16="http://schemas.microsoft.com/office/drawing/2014/main" id="{DBD5B2FF-3C34-4CA0-B0B2-28F74A88B2BD}"/>
              </a:ext>
            </a:extLst>
          </p:cNvPr>
          <p:cNvSpPr/>
          <p:nvPr/>
        </p:nvSpPr>
        <p:spPr>
          <a:xfrm>
            <a:off x="8133132" y="4818524"/>
            <a:ext cx="2139108" cy="6242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IMU</a:t>
            </a:r>
            <a:endParaRPr lang="fr-FR"/>
          </a:p>
        </p:txBody>
      </p:sp>
      <p:sp>
        <p:nvSpPr>
          <p:cNvPr id="62" name="Rectangle : coins arrondis 6">
            <a:extLst>
              <a:ext uri="{FF2B5EF4-FFF2-40B4-BE49-F238E27FC236}">
                <a16:creationId xmlns:a16="http://schemas.microsoft.com/office/drawing/2014/main" id="{D3474EB3-A94C-4201-B4D7-1643A19B99B7}"/>
              </a:ext>
            </a:extLst>
          </p:cNvPr>
          <p:cNvSpPr/>
          <p:nvPr/>
        </p:nvSpPr>
        <p:spPr>
          <a:xfrm>
            <a:off x="3148000" y="4818525"/>
            <a:ext cx="2139108" cy="6242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err="1">
                <a:solidFill>
                  <a:schemeClr val="tx1"/>
                </a:solidFill>
                <a:cs typeface="Calibri"/>
              </a:rPr>
              <a:t>Controllable</a:t>
            </a:r>
            <a:r>
              <a:rPr lang="fr-FR">
                <a:solidFill>
                  <a:schemeClr val="tx1"/>
                </a:solidFill>
                <a:cs typeface="Calibri"/>
              </a:rPr>
              <a:t> </a:t>
            </a:r>
            <a:r>
              <a:rPr lang="fr-FR" err="1">
                <a:solidFill>
                  <a:schemeClr val="tx1"/>
                </a:solidFill>
                <a:cs typeface="Calibri"/>
              </a:rPr>
              <a:t>Render</a:t>
            </a:r>
          </a:p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Time </a:t>
            </a:r>
            <a:r>
              <a:rPr lang="fr-FR" err="1">
                <a:solidFill>
                  <a:schemeClr val="tx1"/>
                </a:solidFill>
                <a:cs typeface="Calibri"/>
              </a:rPr>
              <a:t>Stepping</a:t>
            </a:r>
          </a:p>
        </p:txBody>
      </p:sp>
      <p:sp>
        <p:nvSpPr>
          <p:cNvPr id="63" name="Rectangle : coins arrondis 9">
            <a:extLst>
              <a:ext uri="{FF2B5EF4-FFF2-40B4-BE49-F238E27FC236}">
                <a16:creationId xmlns:a16="http://schemas.microsoft.com/office/drawing/2014/main" id="{A8FC90AB-31CA-4EBF-9FAF-F02654F04009}"/>
              </a:ext>
            </a:extLst>
          </p:cNvPr>
          <p:cNvSpPr/>
          <p:nvPr/>
        </p:nvSpPr>
        <p:spPr>
          <a:xfrm>
            <a:off x="5635976" y="4818524"/>
            <a:ext cx="2139108" cy="6242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  <a:cs typeface="Calibri"/>
              </a:rPr>
              <a:t>Easy</a:t>
            </a:r>
            <a:r>
              <a:rPr lang="fr-FR" dirty="0">
                <a:solidFill>
                  <a:schemeClr val="tx1"/>
                </a:solidFill>
                <a:cs typeface="Calibri"/>
              </a:rPr>
              <a:t> Code</a:t>
            </a:r>
          </a:p>
          <a:p>
            <a:pPr algn="ctr"/>
            <a:r>
              <a:rPr lang="fr-FR" dirty="0" err="1">
                <a:solidFill>
                  <a:schemeClr val="tx1"/>
                </a:solidFill>
                <a:cs typeface="Calibri"/>
              </a:rPr>
              <a:t>Integration</a:t>
            </a:r>
            <a:endParaRPr lang="fr-FR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64" name="Rectangle : coins arrondis 10">
            <a:extLst>
              <a:ext uri="{FF2B5EF4-FFF2-40B4-BE49-F238E27FC236}">
                <a16:creationId xmlns:a16="http://schemas.microsoft.com/office/drawing/2014/main" id="{12EA837F-D275-4141-BA7E-E4C4261033BC}"/>
              </a:ext>
            </a:extLst>
          </p:cNvPr>
          <p:cNvSpPr/>
          <p:nvPr/>
        </p:nvSpPr>
        <p:spPr>
          <a:xfrm>
            <a:off x="8133131" y="5525439"/>
            <a:ext cx="2139108" cy="6242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chemeClr val="tx1"/>
                </a:solidFill>
                <a:cs typeface="Calibri"/>
              </a:rPr>
              <a:t>Lidar</a:t>
            </a:r>
            <a:endParaRPr lang="fr-FR"/>
          </a:p>
        </p:txBody>
      </p:sp>
      <p:sp>
        <p:nvSpPr>
          <p:cNvPr id="65" name="Slide Number Placeholder 4">
            <a:extLst>
              <a:ext uri="{FF2B5EF4-FFF2-40B4-BE49-F238E27FC236}">
                <a16:creationId xmlns:a16="http://schemas.microsoft.com/office/drawing/2014/main" id="{8A6C9BFF-F9C5-4AAC-8D1A-50CAA338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C6E76B-E9D6-4F10-9FEB-E9ED379B83CB}"/>
              </a:ext>
            </a:extLst>
          </p:cNvPr>
          <p:cNvSpPr/>
          <p:nvPr/>
        </p:nvSpPr>
        <p:spPr>
          <a:xfrm>
            <a:off x="1364117" y="5892537"/>
            <a:ext cx="508931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dirty="0">
                <a:cs typeface="Arial"/>
              </a:rPr>
              <a:t>Demo video: Orbital motion of a satellite circling around Earth without textures in Isaac Sim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A38C4-E986-4792-9B8D-A2A9AB7DD217}"/>
              </a:ext>
            </a:extLst>
          </p:cNvPr>
          <p:cNvSpPr txBox="1"/>
          <p:nvPr/>
        </p:nvSpPr>
        <p:spPr>
          <a:xfrm>
            <a:off x="8472366" y="2365863"/>
            <a:ext cx="3111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Noto Serif CJK SC"/>
                <a:cs typeface="Lohit Devanagari"/>
              </a:rPr>
              <a:t>Force-based astrodynamics: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Noto Serif CJK SC"/>
                <a:cs typeface="Lohit Devanagari"/>
              </a:rPr>
              <a:t>Gravitational equation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D4D6D-2FC9-4F44-A79F-8AB47D8631EE}"/>
              </a:ext>
            </a:extLst>
          </p:cNvPr>
          <p:cNvSpPr txBox="1"/>
          <p:nvPr/>
        </p:nvSpPr>
        <p:spPr>
          <a:xfrm>
            <a:off x="8556668" y="3251802"/>
            <a:ext cx="255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Scaled real-life values: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</a:t>
            </a:r>
            <a:r>
              <a:rPr lang="en-US" sz="2000" dirty="0">
                <a:ea typeface="Noto Serif CJK SC"/>
                <a:cs typeface="Lohit Devanagari"/>
              </a:rPr>
              <a:t>rbital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Altitude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4A870D-2CCA-4421-ABB9-78ABC1184461}"/>
              </a:ext>
            </a:extLst>
          </p:cNvPr>
          <p:cNvSpPr/>
          <p:nvPr/>
        </p:nvSpPr>
        <p:spPr>
          <a:xfrm>
            <a:off x="7762097" y="1886722"/>
            <a:ext cx="3887589" cy="3847529"/>
          </a:xfrm>
          <a:prstGeom prst="round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47588-1A3E-44A5-81CE-A4DBF8AC8B20}"/>
              </a:ext>
            </a:extLst>
          </p:cNvPr>
          <p:cNvSpPr txBox="1"/>
          <p:nvPr/>
        </p:nvSpPr>
        <p:spPr>
          <a:xfrm>
            <a:off x="8611198" y="4659904"/>
            <a:ext cx="266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Numerical models with scaled dimensions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68DC13E-4231-404A-86F8-8E0769BBB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605" y="2485966"/>
            <a:ext cx="365666" cy="329807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E404D6F-D46E-49BE-87CE-6AD260863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0" y="3322105"/>
            <a:ext cx="365666" cy="32980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8727502-BED2-4A0B-BB17-BEF21019B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80" y="4712276"/>
            <a:ext cx="365666" cy="329807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D382BE8A-1C6A-4948-B7A1-C1565FD0F978}"/>
              </a:ext>
            </a:extLst>
          </p:cNvPr>
          <p:cNvSpPr txBox="1">
            <a:spLocks/>
          </p:cNvSpPr>
          <p:nvPr/>
        </p:nvSpPr>
        <p:spPr>
          <a:xfrm>
            <a:off x="283055" y="186825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24" name="Titre 2">
            <a:extLst>
              <a:ext uri="{FF2B5EF4-FFF2-40B4-BE49-F238E27FC236}">
                <a16:creationId xmlns:a16="http://schemas.microsoft.com/office/drawing/2014/main" id="{2829E3E4-FE46-4CE9-A16A-9E123A132B1E}"/>
              </a:ext>
            </a:extLst>
          </p:cNvPr>
          <p:cNvSpPr txBox="1">
            <a:spLocks/>
          </p:cNvSpPr>
          <p:nvPr/>
        </p:nvSpPr>
        <p:spPr>
          <a:xfrm>
            <a:off x="283055" y="771255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3.3 Gravitational equations implementation</a:t>
            </a:r>
            <a:endParaRPr lang="fr-FR" sz="28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950D3401-1E18-4EA8-8726-33DCD5255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8" y="0"/>
            <a:ext cx="878732" cy="878732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B083FA1-3596-4D70-A847-C07866AE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2875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8</a:t>
            </a:fld>
            <a:endParaRPr lang="en-US"/>
          </a:p>
        </p:txBody>
      </p:sp>
      <p:pic>
        <p:nvPicPr>
          <p:cNvPr id="4" name="Screencast from 2022-09-14 12_08_26">
            <a:hlinkClick r:id="" action="ppaction://media"/>
            <a:extLst>
              <a:ext uri="{FF2B5EF4-FFF2-40B4-BE49-F238E27FC236}">
                <a16:creationId xmlns:a16="http://schemas.microsoft.com/office/drawing/2014/main" id="{124E8146-6199-4914-8B95-61F2AEB29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712"/>
          <a:stretch/>
        </p:blipFill>
        <p:spPr>
          <a:xfrm>
            <a:off x="542314" y="1675716"/>
            <a:ext cx="6947337" cy="405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C6E76B-E9D6-4F10-9FEB-E9ED379B83CB}"/>
              </a:ext>
            </a:extLst>
          </p:cNvPr>
          <p:cNvSpPr/>
          <p:nvPr/>
        </p:nvSpPr>
        <p:spPr>
          <a:xfrm>
            <a:off x="1568437" y="6203605"/>
            <a:ext cx="6691775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cs typeface="Arial"/>
              </a:rPr>
              <a:t>Photo-realistic rendering of Earth in Isaac Sim</a:t>
            </a:r>
          </a:p>
        </p:txBody>
      </p:sp>
      <p:pic>
        <p:nvPicPr>
          <p:cNvPr id="4" name="Picture 3" descr="A picture containing dark, porcelain&#10;&#10;Description automatically generated">
            <a:extLst>
              <a:ext uri="{FF2B5EF4-FFF2-40B4-BE49-F238E27FC236}">
                <a16:creationId xmlns:a16="http://schemas.microsoft.com/office/drawing/2014/main" id="{2744384E-724E-467A-B638-68786F8785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3711" r="6616" b="5714"/>
          <a:stretch/>
        </p:blipFill>
        <p:spPr>
          <a:xfrm>
            <a:off x="1374474" y="1503390"/>
            <a:ext cx="4757971" cy="467840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91EF48F2-9DD8-46AB-B07C-678A7E7CE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6" b="30596"/>
          <a:stretch/>
        </p:blipFill>
        <p:spPr>
          <a:xfrm>
            <a:off x="8055007" y="3201382"/>
            <a:ext cx="1533676" cy="4738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1A38C4-E986-4792-9B8D-A2A9AB7DD217}"/>
              </a:ext>
            </a:extLst>
          </p:cNvPr>
          <p:cNvSpPr txBox="1"/>
          <p:nvPr/>
        </p:nvSpPr>
        <p:spPr>
          <a:xfrm>
            <a:off x="7965580" y="2372424"/>
            <a:ext cx="2768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 be Created directly within Nvidia Omniverse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D4D6D-2FC9-4F44-A79F-8AB47D8631EE}"/>
              </a:ext>
            </a:extLst>
          </p:cNvPr>
          <p:cNvSpPr txBox="1"/>
          <p:nvPr/>
        </p:nvSpPr>
        <p:spPr>
          <a:xfrm>
            <a:off x="7965581" y="4137283"/>
            <a:ext cx="255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Lifelike visualizations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4A870D-2CCA-4421-ABB9-78ABC1184461}"/>
              </a:ext>
            </a:extLst>
          </p:cNvPr>
          <p:cNvSpPr/>
          <p:nvPr/>
        </p:nvSpPr>
        <p:spPr>
          <a:xfrm>
            <a:off x="7189483" y="1940503"/>
            <a:ext cx="3544254" cy="3847529"/>
          </a:xfrm>
          <a:prstGeom prst="roundRect">
            <a:avLst/>
          </a:pr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47588-1A3E-44A5-81CE-A4DBF8AC8B20}"/>
              </a:ext>
            </a:extLst>
          </p:cNvPr>
          <p:cNvSpPr txBox="1"/>
          <p:nvPr/>
        </p:nvSpPr>
        <p:spPr>
          <a:xfrm>
            <a:off x="7965581" y="4935773"/>
            <a:ext cx="255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Scaled size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68DC13E-4231-404A-86F8-8E0769BBB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3" y="2515532"/>
            <a:ext cx="365666" cy="329807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E404D6F-D46E-49BE-87CE-6AD260863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3" y="4207586"/>
            <a:ext cx="365666" cy="32980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8727502-BED2-4A0B-BB17-BEF21019B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3" y="5019638"/>
            <a:ext cx="365666" cy="329807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D382BE8A-1C6A-4948-B7A1-C1565FD0F978}"/>
              </a:ext>
            </a:extLst>
          </p:cNvPr>
          <p:cNvSpPr txBox="1">
            <a:spLocks/>
          </p:cNvSpPr>
          <p:nvPr/>
        </p:nvSpPr>
        <p:spPr>
          <a:xfrm>
            <a:off x="283055" y="186825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3. High-fidelity simulations  </a:t>
            </a:r>
          </a:p>
        </p:txBody>
      </p:sp>
      <p:sp>
        <p:nvSpPr>
          <p:cNvPr id="24" name="Titre 2">
            <a:extLst>
              <a:ext uri="{FF2B5EF4-FFF2-40B4-BE49-F238E27FC236}">
                <a16:creationId xmlns:a16="http://schemas.microsoft.com/office/drawing/2014/main" id="{2829E3E4-FE46-4CE9-A16A-9E123A132B1E}"/>
              </a:ext>
            </a:extLst>
          </p:cNvPr>
          <p:cNvSpPr txBox="1">
            <a:spLocks/>
          </p:cNvSpPr>
          <p:nvPr/>
        </p:nvSpPr>
        <p:spPr>
          <a:xfrm>
            <a:off x="283055" y="771255"/>
            <a:ext cx="9422837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ea typeface="+mj-lt"/>
                <a:cs typeface="+mj-lt"/>
              </a:rPr>
              <a:t>3.3 Simulations: Photo-realistic Earth Scene</a:t>
            </a:r>
            <a:endParaRPr lang="fr-FR" sz="2800" b="0" dirty="0">
              <a:solidFill>
                <a:schemeClr val="tx1"/>
              </a:solidFill>
              <a:ea typeface="+mj-lt"/>
              <a:cs typeface="+mj-lt"/>
            </a:endParaRPr>
          </a:p>
        </p:txBody>
      </p: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950D3401-1E18-4EA8-8726-33DCD5255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68" y="0"/>
            <a:ext cx="878732" cy="878732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B083FA1-3596-4D70-A847-C07866AE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9280" y="6493271"/>
            <a:ext cx="2743200" cy="365125"/>
          </a:xfrm>
        </p:spPr>
        <p:txBody>
          <a:bodyPr/>
          <a:lstStyle/>
          <a:p>
            <a:fld id="{850A6BC4-1A91-4A60-BD38-D5E8425650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2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29F60028F9548A141C552FD401C58" ma:contentTypeVersion="13" ma:contentTypeDescription="Crée un document." ma:contentTypeScope="" ma:versionID="83dc8b79948f4adcce96a260719d4a74">
  <xsd:schema xmlns:xsd="http://www.w3.org/2001/XMLSchema" xmlns:xs="http://www.w3.org/2001/XMLSchema" xmlns:p="http://schemas.microsoft.com/office/2006/metadata/properties" xmlns:ns3="98f793c9-fd2f-4536-84d8-c810addceaea" xmlns:ns4="dbe22371-c67a-4acf-b01c-c2f6cb52ec06" targetNamespace="http://schemas.microsoft.com/office/2006/metadata/properties" ma:root="true" ma:fieldsID="1afe0346314284a3355bdfc98cadc803" ns3:_="" ns4:_="">
    <xsd:import namespace="98f793c9-fd2f-4536-84d8-c810addceaea"/>
    <xsd:import namespace="dbe22371-c67a-4acf-b01c-c2f6cb52ec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f793c9-fd2f-4536-84d8-c810addcea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e22371-c67a-4acf-b01c-c2f6cb52ec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EE8D6D-6E22-464C-B255-3B57F1A599CF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dbe22371-c67a-4acf-b01c-c2f6cb52ec06"/>
    <ds:schemaRef ds:uri="http://purl.org/dc/elements/1.1/"/>
    <ds:schemaRef ds:uri="http://schemas.microsoft.com/office/infopath/2007/PartnerControls"/>
    <ds:schemaRef ds:uri="98f793c9-fd2f-4536-84d8-c810addceae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3D68A60-D36C-4454-B0C8-57B5989B61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385C33-596F-4B17-B581-38451CC18FBB}">
  <ds:schemaRefs>
    <ds:schemaRef ds:uri="98f793c9-fd2f-4536-84d8-c810addceaea"/>
    <ds:schemaRef ds:uri="dbe22371-c67a-4acf-b01c-c2f6cb52ec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618</Words>
  <Application>Microsoft Office PowerPoint</Application>
  <PresentationFormat>Widescreen</PresentationFormat>
  <Paragraphs>227</Paragraphs>
  <Slides>15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Liberation Serif</vt:lpstr>
      <vt:lpstr>Arial</vt:lpstr>
      <vt:lpstr>Arial Black</vt:lpstr>
      <vt:lpstr>Calibri</vt:lpstr>
      <vt:lpstr>Calibri Light</vt:lpstr>
      <vt:lpstr>Courier New</vt:lpstr>
      <vt:lpstr>GT America Trial Cn Md It</vt:lpstr>
      <vt:lpstr>Wingdings</vt:lpstr>
      <vt:lpstr>Office Theme</vt:lpstr>
      <vt:lpstr>PowerPoint Presentation</vt:lpstr>
      <vt:lpstr>Table of contents</vt:lpstr>
      <vt:lpstr>1. Introduction: Active Space Debris Removal (ASDR)</vt:lpstr>
      <vt:lpstr>2. HELEN Project</vt:lpstr>
      <vt:lpstr>2. HELEN Project</vt:lpstr>
      <vt:lpstr>3.1 Simulator : requirements</vt:lpstr>
      <vt:lpstr>3.2 Simulator : Nvidia Isaac Sim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Hardware-In-the-Loop testing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Henzen 2019</dc:creator>
  <cp:lastModifiedBy>Xiao LI</cp:lastModifiedBy>
  <cp:revision>28</cp:revision>
  <dcterms:created xsi:type="dcterms:W3CDTF">2020-06-18T07:37:18Z</dcterms:created>
  <dcterms:modified xsi:type="dcterms:W3CDTF">2022-10-12T23:51:15Z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ategory">
    <vt:lpwstr/>
  </property>
  <property fmtid="{D5CDD505-2E9C-101B-9397-08002B2CF9AE}" pid="3" name="ContentTypeId">
    <vt:lpwstr>0x0101008C129F60028F9548A141C552FD401C58</vt:lpwstr>
  </property>
  <property fmtid="{D5CDD505-2E9C-101B-9397-08002B2CF9AE}" pid="4" name="The University">
    <vt:lpwstr/>
  </property>
</Properties>
</file>