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3"/>
  </p:notesMasterIdLst>
  <p:sldIdLst>
    <p:sldId id="259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2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A130B-49A1-4A1C-A5C5-5846630A0C73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8219-7A91-445E-8ACA-62795FB67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B461A-2F76-9B45-BD8C-695B6B1FE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583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B461A-2F76-9B45-BD8C-695B6B1FE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74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AC748-D290-4E41-8571-CC1C6BFFBFCD}" type="slidenum">
              <a:rPr kumimoji="0" lang="lt-LT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t-LT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12192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sz="1800" dirty="0"/>
              <a:t> 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5030" y="241301"/>
            <a:ext cx="273971" cy="71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66700"/>
            <a:ext cx="9173635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br>
              <a:rPr lang="fr-CH" dirty="0"/>
            </a:br>
            <a:endParaRPr dirty="0"/>
          </a:p>
        </p:txBody>
      </p:sp>
      <p:pic>
        <p:nvPicPr>
          <p:cNvPr id="10" name="Picture 21" descr="UNI_logo_quadri_def.pdf"/>
          <p:cNvPicPr>
            <a:picLocks noChangeAspect="1"/>
          </p:cNvPicPr>
          <p:nvPr userDrawn="1"/>
        </p:nvPicPr>
        <p:blipFill>
          <a:blip r:embed="rId2"/>
          <a:srcRect l="24471" t="27051" r="21988" b="29129"/>
          <a:stretch>
            <a:fillRect/>
          </a:stretch>
        </p:blipFill>
        <p:spPr>
          <a:xfrm>
            <a:off x="10588468" y="799858"/>
            <a:ext cx="814401" cy="499910"/>
          </a:xfrm>
          <a:prstGeom prst="rect">
            <a:avLst/>
          </a:prstGeom>
        </p:spPr>
      </p:pic>
      <p:grpSp>
        <p:nvGrpSpPr>
          <p:cNvPr id="11" name="Group 20"/>
          <p:cNvGrpSpPr/>
          <p:nvPr userDrawn="1"/>
        </p:nvGrpSpPr>
        <p:grpSpPr>
          <a:xfrm>
            <a:off x="10387500" y="692066"/>
            <a:ext cx="1156800" cy="607703"/>
            <a:chOff x="6793675" y="550964"/>
            <a:chExt cx="867600" cy="607703"/>
          </a:xfrm>
        </p:grpSpPr>
        <p:grpSp>
          <p:nvGrpSpPr>
            <p:cNvPr id="1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6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sz="1800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sz="1800"/>
              </a:p>
            </p:txBody>
          </p:sp>
        </p:grpSp>
        <p:pic>
          <p:nvPicPr>
            <p:cNvPr id="15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chemeClr val="accent2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chemeClr val="accent2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chemeClr val="accent2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2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7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87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27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36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48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 userDrawn="1"/>
        </p:nvSpPr>
        <p:spPr bwMode="auto">
          <a:xfrm>
            <a:off x="0" y="0"/>
            <a:ext cx="12192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sz="1800" dirty="0"/>
              <a:t>  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5030" y="241301"/>
            <a:ext cx="273971" cy="71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grpSp>
        <p:nvGrpSpPr>
          <p:cNvPr id="5" name="Group 20"/>
          <p:cNvGrpSpPr/>
          <p:nvPr userDrawn="1"/>
        </p:nvGrpSpPr>
        <p:grpSpPr>
          <a:xfrm>
            <a:off x="10387500" y="692066"/>
            <a:ext cx="1156800" cy="607703"/>
            <a:chOff x="6793675" y="550964"/>
            <a:chExt cx="867600" cy="607703"/>
          </a:xfrm>
        </p:grpSpPr>
        <p:grpSp>
          <p:nvGrpSpPr>
            <p:cNvPr id="6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8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sz="1800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 sz="1800"/>
              </a:p>
            </p:txBody>
          </p:sp>
        </p:grpSp>
        <p:pic>
          <p:nvPicPr>
            <p:cNvPr id="7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4632" y="266700"/>
            <a:ext cx="9173635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br>
              <a:rPr lang="fr-CH" dirty="0"/>
            </a:b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79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85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28588" indent="-128588">
              <a:buFont typeface="Wingdings" panose="05000000000000000000" pitchFamily="2" charset="2"/>
              <a:buChar char="v"/>
              <a:defRPr/>
            </a:lvl1pPr>
            <a:lvl2pPr marL="385763" indent="-128588">
              <a:buFont typeface="Arial" panose="020B0604020202020204" pitchFamily="34" charset="0"/>
              <a:buChar char="•"/>
              <a:defRPr/>
            </a:lvl2pPr>
            <a:lvl3pPr marL="642938" indent="-128588">
              <a:buFont typeface="Wingdings" panose="05000000000000000000" pitchFamily="2" charset="2"/>
              <a:buChar char="§"/>
              <a:defRPr/>
            </a:lvl3pPr>
            <a:lvl4pPr marL="900113" indent="-128588">
              <a:buFont typeface="Wingdings" panose="05000000000000000000" pitchFamily="2" charset="2"/>
              <a:buChar char="ü"/>
              <a:defRPr/>
            </a:lvl4pPr>
            <a:lvl5pPr marL="1157288" indent="-128588">
              <a:buFont typeface="Wingdings" panose="05000000000000000000" pitchFamily="2" charset="2"/>
              <a:buChar char="Ø"/>
              <a:defRPr/>
            </a:lvl5pPr>
            <a:lvl6pPr marL="1414463" indent="-128588">
              <a:buFont typeface="Calibri" panose="020F0502020204030204" pitchFamily="34" charset="0"/>
              <a:buChar char="»"/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03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46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95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27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42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91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4967B-0E26-4366-BCEE-11F907F2F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» 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E9C2-70E8-8841-801F-7E36C8069AA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5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dt="0"/>
  <p:txStyles>
    <p:titleStyle>
      <a:lvl1pPr algn="ctr" defTabSz="514350" rtl="0" eaLnBrk="1" latinLnBrk="0" hangingPunct="1">
        <a:lnSpc>
          <a:spcPct val="90000"/>
        </a:lnSpc>
        <a:spcBef>
          <a:spcPct val="0"/>
        </a:spcBef>
        <a:buNone/>
        <a:defRPr sz="2475" kern="1200" baseline="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Wingdings" panose="05000000000000000000" pitchFamily="2" charset="2"/>
        <a:buChar char="v"/>
        <a:defRPr sz="1575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Wingdings" panose="05000000000000000000" pitchFamily="2" charset="2"/>
        <a:buChar char="§"/>
        <a:defRPr sz="1125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Wingdings" panose="05000000000000000000" pitchFamily="2" charset="2"/>
        <a:buChar char="Ø"/>
        <a:defRPr sz="101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Wingdings" panose="05000000000000000000" pitchFamily="2" charset="2"/>
        <a:buChar char="ü"/>
        <a:defRPr sz="101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285875" indent="0" algn="l" defTabSz="514350" rtl="0" eaLnBrk="1" latinLnBrk="0" hangingPunct="1">
        <a:lnSpc>
          <a:spcPct val="90000"/>
        </a:lnSpc>
        <a:spcBef>
          <a:spcPts val="281"/>
        </a:spcBef>
        <a:buFont typeface="Arial"/>
        <a:buNone/>
        <a:defRPr sz="101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http://www.uni.lu/intranet/images/logonom_100x9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457200"/>
            <a:fld id="{1B04967B-0E26-4366-BCEE-11F907F2F855}" type="slidenum">
              <a:rPr lang="en-GB">
                <a:solidFill>
                  <a:prstClr val="black">
                    <a:tint val="75000"/>
                  </a:prstClr>
                </a:solidFill>
                <a:latin typeface="Arial"/>
              </a:rPr>
              <a:pPr defTabSz="457200"/>
              <a:t>1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555009-4DD8-40B4-9FE9-D0F2D4D19F92}"/>
              </a:ext>
            </a:extLst>
          </p:cNvPr>
          <p:cNvSpPr txBox="1">
            <a:spLocks/>
          </p:cNvSpPr>
          <p:nvPr/>
        </p:nvSpPr>
        <p:spPr>
          <a:xfrm>
            <a:off x="1282996" y="228638"/>
            <a:ext cx="9144000" cy="2387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5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1848 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und die Folgen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D8C12C5-8B73-4C0B-84D7-B9F5264F2785}"/>
              </a:ext>
            </a:extLst>
          </p:cNvPr>
          <p:cNvSpPr txBox="1">
            <a:spLocks/>
          </p:cNvSpPr>
          <p:nvPr/>
        </p:nvSpPr>
        <p:spPr>
          <a:xfrm>
            <a:off x="1524000" y="1788357"/>
            <a:ext cx="91440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Geburtsstunde der Laienmusik in Luxemburg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9C454-7AD4-4ACA-8779-3BBC64853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715" y="4496006"/>
            <a:ext cx="51585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defRPr b="0"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fr-FR" sz="2000" dirty="0"/>
              <a:t>Symposium Militärmusik im Diskurs,</a:t>
            </a:r>
          </a:p>
          <a:p>
            <a:pPr algn="ctr"/>
            <a:r>
              <a:rPr lang="de-DE" altLang="fr-FR" sz="2000" dirty="0"/>
              <a:t>Bonn, 6.–7. September 2022</a:t>
            </a:r>
          </a:p>
          <a:p>
            <a:pPr algn="ctr"/>
            <a:endParaRPr lang="fr-CH" altLang="fr-FR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36A33-1D0F-4CD1-935C-5F44E95FBE79}"/>
              </a:ext>
            </a:extLst>
          </p:cNvPr>
          <p:cNvSpPr txBox="1"/>
          <p:nvPr/>
        </p:nvSpPr>
        <p:spPr>
          <a:xfrm>
            <a:off x="2405616" y="3755718"/>
            <a:ext cx="7380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„1789“ und die </a:t>
            </a:r>
            <a:r>
              <a:rPr lang="en-US" sz="2400" dirty="0" err="1"/>
              <a:t>Folgen</a:t>
            </a:r>
            <a:r>
              <a:rPr lang="en-US" sz="2400" dirty="0"/>
              <a:t>: </a:t>
            </a:r>
            <a:r>
              <a:rPr lang="en-US" sz="2400" dirty="0" err="1"/>
              <a:t>Revolutionäre</a:t>
            </a:r>
            <a:r>
              <a:rPr lang="en-US" sz="2400" dirty="0"/>
              <a:t> </a:t>
            </a:r>
            <a:r>
              <a:rPr lang="en-US" sz="2400" dirty="0" err="1"/>
              <a:t>Militärmusik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DBE52-0A50-4EA7-8636-7B93144E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719" y="5699977"/>
            <a:ext cx="515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defRPr b="0"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fr-FR" sz="1600" dirty="0"/>
              <a:t>Damien Sagrillo, </a:t>
            </a:r>
            <a:r>
              <a:rPr lang="de-DE" altLang="fr-FR" sz="1600" dirty="0" err="1"/>
              <a:t>Université</a:t>
            </a:r>
            <a:r>
              <a:rPr lang="de-DE" altLang="fr-FR" sz="1600" dirty="0"/>
              <a:t> du Luxembourg</a:t>
            </a:r>
            <a:endParaRPr lang="fr-CH" altLang="fr-FR" sz="1600" dirty="0"/>
          </a:p>
        </p:txBody>
      </p:sp>
    </p:spTree>
    <p:extLst>
      <p:ext uri="{BB962C8B-B14F-4D97-AF65-F5344CB8AC3E}">
        <p14:creationId xmlns:p14="http://schemas.microsoft.com/office/powerpoint/2010/main" val="407466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/>
          <p:cNvSpPr/>
          <p:nvPr/>
        </p:nvSpPr>
        <p:spPr>
          <a:xfrm>
            <a:off x="5403143" y="3614977"/>
            <a:ext cx="3190511" cy="4385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Condensed" panose="02070606080606020203" pitchFamily="18" charset="0"/>
                <a:ea typeface="ＭＳ Ｐゴシック" panose="020B0600070205080204" pitchFamily="34" charset="-128"/>
                <a:cs typeface="+mn-cs"/>
              </a:rPr>
              <a:t>Köszönöm a figyelmet</a:t>
            </a:r>
            <a:endParaRPr kumimoji="0" lang="de-LU" sz="225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 Condensed" panose="020706060806060202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 rot="20504447">
            <a:off x="5233080" y="2875665"/>
            <a:ext cx="2314608" cy="323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rlemagne Std" panose="04020705060702020204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Merci pour votre attention</a:t>
            </a:r>
            <a:endParaRPr kumimoji="0" lang="de-LU" sz="15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arlemagne Std" panose="04020705060702020204" pitchFamily="82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 rot="2712287">
            <a:off x="6618898" y="1980345"/>
            <a:ext cx="3094117" cy="346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uhaus 93" panose="04030905020B02020C02" pitchFamily="82" charset="0"/>
                <a:ea typeface="ＭＳ Ｐゴシック" panose="020B0600070205080204" pitchFamily="34" charset="-128"/>
                <a:cs typeface="+mn-cs"/>
              </a:rPr>
              <a:t>Danke für Ihre Aufmerksamkeit</a:t>
            </a:r>
            <a:endParaRPr kumimoji="0" lang="de-LU" sz="165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uhaus 93" panose="04030905020B02020C02" pitchFamily="8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 rot="20123759">
            <a:off x="3390489" y="2098498"/>
            <a:ext cx="3336171" cy="34624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16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Merci </a:t>
            </a:r>
            <a:r>
              <a:rPr kumimoji="0" lang="de-LU" sz="165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fir</a:t>
            </a:r>
            <a:r>
              <a:rPr kumimoji="0" lang="de-LU" sz="16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165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Äert</a:t>
            </a:r>
            <a:r>
              <a:rPr kumimoji="0" lang="de-LU" sz="16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165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Nolauschteren</a:t>
            </a:r>
            <a:endParaRPr kumimoji="0" lang="de-LU" sz="165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hteck 10"/>
          <p:cNvSpPr/>
          <p:nvPr/>
        </p:nvSpPr>
        <p:spPr>
          <a:xfrm rot="19394740">
            <a:off x="2574853" y="3407227"/>
            <a:ext cx="2807621" cy="41549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pyrus" panose="03070502060502030205" pitchFamily="66" charset="0"/>
                <a:ea typeface="ＭＳ Ｐゴシック" panose="020B0600070205080204" pitchFamily="34" charset="-128"/>
                <a:cs typeface="+mn-cs"/>
              </a:rPr>
              <a:t>Grazie per l'attenzione</a:t>
            </a:r>
            <a:endParaRPr kumimoji="0" lang="de-LU" sz="21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pyrus" panose="03070502060502030205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hteck 9"/>
          <p:cNvSpPr/>
          <p:nvPr/>
        </p:nvSpPr>
        <p:spPr>
          <a:xfrm rot="21239590">
            <a:off x="4257955" y="4310745"/>
            <a:ext cx="301524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Thank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for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attention</a:t>
            </a:r>
            <a:endParaRPr kumimoji="0" lang="de-L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Rechteck 8"/>
          <p:cNvSpPr/>
          <p:nvPr/>
        </p:nvSpPr>
        <p:spPr>
          <a:xfrm rot="21127945">
            <a:off x="3083940" y="1209921"/>
            <a:ext cx="3173882" cy="369332"/>
          </a:xfrm>
          <a:prstGeom prst="rect">
            <a:avLst/>
          </a:prstGeom>
          <a:solidFill>
            <a:srgbClr val="E971A4"/>
          </a:solidFill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Muchas gracias por su atención</a:t>
            </a:r>
            <a:endParaRPr kumimoji="0" lang="de-L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hteck 6"/>
          <p:cNvSpPr/>
          <p:nvPr/>
        </p:nvSpPr>
        <p:spPr>
          <a:xfrm rot="20504447">
            <a:off x="6138346" y="4699516"/>
            <a:ext cx="325602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Agradeço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vossa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atenção</a:t>
            </a:r>
            <a:endParaRPr kumimoji="0" lang="de-LU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Picture 2" descr="http://www.uni.lu/intranet/images/logonom_100x90.jpg">
            <a:extLst>
              <a:ext uri="{FF2B5EF4-FFF2-40B4-BE49-F238E27FC236}">
                <a16:creationId xmlns:a16="http://schemas.microsoft.com/office/drawing/2014/main" id="{35968C67-B79F-DE45-BFBC-8411EC9F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20718602">
            <a:off x="1770485" y="4612198"/>
            <a:ext cx="714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www.uni.lu/intranet/images/logonom_100x90.jpg">
            <a:extLst>
              <a:ext uri="{FF2B5EF4-FFF2-40B4-BE49-F238E27FC236}">
                <a16:creationId xmlns:a16="http://schemas.microsoft.com/office/drawing/2014/main" id="{FD27082E-E35E-C04D-9DE1-FE94802C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1294714">
            <a:off x="1965567" y="1459117"/>
            <a:ext cx="714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uni.lu/intranet/images/logonom_100x90.jpg">
            <a:extLst>
              <a:ext uri="{FF2B5EF4-FFF2-40B4-BE49-F238E27FC236}">
                <a16:creationId xmlns:a16="http://schemas.microsoft.com/office/drawing/2014/main" id="{812824AC-25C8-D840-BA72-D0453CCF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1326919">
            <a:off x="9682243" y="4290730"/>
            <a:ext cx="714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uni.lu/intranet/images/logonom_100x90.jpg">
            <a:extLst>
              <a:ext uri="{FF2B5EF4-FFF2-40B4-BE49-F238E27FC236}">
                <a16:creationId xmlns:a16="http://schemas.microsoft.com/office/drawing/2014/main" id="{C2B1B23F-DFB8-8445-B498-C8A5C072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20597262">
            <a:off x="9358332" y="1539547"/>
            <a:ext cx="7143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40F894ED-E15C-41E7-9969-AA60364B2D4E}"/>
              </a:ext>
            </a:extLst>
          </p:cNvPr>
          <p:cNvSpPr txBox="1">
            <a:spLocks/>
          </p:cNvSpPr>
          <p:nvPr/>
        </p:nvSpPr>
        <p:spPr>
          <a:xfrm>
            <a:off x="3597496" y="5924349"/>
            <a:ext cx="5585776" cy="131445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BBE0E3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Damien François Sagrillo,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Université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du Luxembourg</a:t>
            </a:r>
          </a:p>
        </p:txBody>
      </p:sp>
    </p:spTree>
    <p:extLst>
      <p:ext uri="{BB962C8B-B14F-4D97-AF65-F5344CB8AC3E}">
        <p14:creationId xmlns:p14="http://schemas.microsoft.com/office/powerpoint/2010/main" val="203799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457200"/>
            <a:fld id="{1B04967B-0E26-4366-BCEE-11F907F2F855}" type="slidenum">
              <a:rPr lang="en-GB">
                <a:solidFill>
                  <a:prstClr val="black">
                    <a:tint val="75000"/>
                  </a:prstClr>
                </a:solidFill>
                <a:latin typeface="Arial"/>
              </a:rPr>
              <a:pPr defTabSz="457200"/>
              <a:t>2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87E492-0AD1-4A18-BA0E-450B235B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2" y="370393"/>
            <a:ext cx="10302218" cy="869950"/>
          </a:xfrm>
        </p:spPr>
        <p:txBody>
          <a:bodyPr>
            <a:normAutofit/>
          </a:bodyPr>
          <a:lstStyle/>
          <a:p>
            <a:r>
              <a:rPr lang="de-CH" altLang="fr-FR" sz="3600" dirty="0">
                <a:latin typeface="+mn-lt"/>
                <a:ea typeface="ＭＳ Ｐゴシック" pitchFamily="34" charset="-128"/>
              </a:rPr>
              <a:t>Kurze Geschichte Luxemburgs</a:t>
            </a:r>
            <a:endParaRPr lang="fr-CH" altLang="fr-FR" sz="36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ADA192-EDC6-41F4-94EF-D452C7CD3F07}"/>
              </a:ext>
            </a:extLst>
          </p:cNvPr>
          <p:cNvSpPr txBox="1">
            <a:spLocks/>
          </p:cNvSpPr>
          <p:nvPr/>
        </p:nvSpPr>
        <p:spPr>
          <a:xfrm>
            <a:off x="1981200" y="1513328"/>
            <a:ext cx="8229600" cy="4525963"/>
          </a:xfrm>
        </p:spPr>
        <p:txBody>
          <a:bodyPr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CH" altLang="fr-FR" sz="2400" dirty="0">
                <a:solidFill>
                  <a:srgbClr val="FF0000"/>
                </a:solidFill>
                <a:ea typeface="ＭＳ Ｐゴシック" pitchFamily="34" charset="-128"/>
                <a:cs typeface="ＭＳ Ｐゴシック" pitchFamily="34" charset="-128"/>
              </a:rPr>
              <a:t>1) </a:t>
            </a:r>
            <a:r>
              <a:rPr lang="de-CH" altLang="fr-FR" sz="2400" dirty="0">
                <a:ea typeface="ＭＳ Ｐゴシック" pitchFamily="34" charset="-128"/>
                <a:cs typeface="ＭＳ Ｐゴシック" pitchFamily="34" charset="-128"/>
              </a:rPr>
              <a:t>963 – 1815: Grafschaft, Herzogtum in bedingter Unabhängigkeit</a:t>
            </a:r>
          </a:p>
          <a:p>
            <a:pPr>
              <a:buFont typeface="Courier New" pitchFamily="49" charset="0"/>
              <a:buNone/>
            </a:pPr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Courier New" pitchFamily="49" charset="0"/>
              <a:buNone/>
            </a:pPr>
            <a:endParaRPr lang="de-CH" altLang="fr-FR" dirty="0"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23D1CD6-FE50-4F3C-98C2-0FF902F5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667013"/>
            <a:ext cx="35337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88E5897-2BC2-47E4-B1C2-87DC0349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92" y="2883611"/>
            <a:ext cx="3524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0F68615-1B7B-49C3-BD0B-71841E5B0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4" y="6505575"/>
            <a:ext cx="2465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CH" altLang="fr-FR" sz="800">
                <a:latin typeface="+mn-lt"/>
              </a:rPr>
              <a:t>http://www.cecinestpasluxembourg.eu/?p=650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5DEF675-E1E9-471A-B860-0D4DF6072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6" y="5629276"/>
            <a:ext cx="290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fr-FR" sz="1800" dirty="0">
                <a:latin typeface="+mn-lt"/>
              </a:rPr>
              <a:t>Das ehemalige Herzogtum</a:t>
            </a:r>
            <a:endParaRPr lang="fr-CH" altLang="fr-FR" sz="1800" dirty="0">
              <a:latin typeface="+mn-lt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385885-2527-484E-BF35-1CEA819BD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6" y="5781676"/>
            <a:ext cx="2906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altLang="fr-FR" sz="1800">
                <a:latin typeface="+mn-lt"/>
              </a:rPr>
              <a:t>1659: Gebietsabtretung an Frankreich</a:t>
            </a:r>
            <a:r>
              <a:rPr lang="de-DE" altLang="fr-FR" sz="1800" baseline="30000">
                <a:latin typeface="+mn-lt"/>
              </a:rPr>
              <a:t>1)</a:t>
            </a:r>
            <a:endParaRPr lang="fr-CH" altLang="fr-FR" sz="1800" baseline="3000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95C8A0-E717-4EC2-9784-A46B4CB48F51}"/>
              </a:ext>
            </a:extLst>
          </p:cNvPr>
          <p:cNvSpPr/>
          <p:nvPr/>
        </p:nvSpPr>
        <p:spPr>
          <a:xfrm>
            <a:off x="7022805" y="2137309"/>
            <a:ext cx="4572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de-DE" altLang="fr-FR" sz="2400" dirty="0">
                <a:solidFill>
                  <a:srgbClr val="FF0000"/>
                </a:solidFill>
                <a:ea typeface="ＭＳ Ｐゴシック" pitchFamily="34" charset="-128"/>
              </a:rPr>
              <a:t>2) </a:t>
            </a:r>
            <a:r>
              <a:rPr lang="fr-CH" altLang="fr-FR" sz="2400" dirty="0" err="1">
                <a:ea typeface="ＭＳ Ｐゴシック" pitchFamily="34" charset="-128"/>
              </a:rPr>
              <a:t>Pyrenäischer</a:t>
            </a:r>
            <a:r>
              <a:rPr lang="fr-CH" altLang="fr-FR" sz="2400" dirty="0">
                <a:ea typeface="ＭＳ Ｐゴシック" pitchFamily="34" charset="-128"/>
              </a:rPr>
              <a:t> </a:t>
            </a:r>
            <a:r>
              <a:rPr lang="fr-CH" altLang="fr-FR" sz="2400" dirty="0" err="1">
                <a:ea typeface="ＭＳ Ｐゴシック" pitchFamily="34" charset="-128"/>
              </a:rPr>
              <a:t>Friede</a:t>
            </a:r>
            <a:r>
              <a:rPr lang="fr-CH" altLang="fr-FR" sz="2400" dirty="0">
                <a:ea typeface="ＭＳ Ｐゴシック" pitchFamily="34" charset="-128"/>
              </a:rPr>
              <a:t>…</a:t>
            </a:r>
          </a:p>
        </p:txBody>
      </p:sp>
      <p:cxnSp>
        <p:nvCxnSpPr>
          <p:cNvPr id="16" name="Gerade Verbindung mit Pfeil 3">
            <a:extLst>
              <a:ext uri="{FF2B5EF4-FFF2-40B4-BE49-F238E27FC236}">
                <a16:creationId xmlns:a16="http://schemas.microsoft.com/office/drawing/2014/main" id="{63D10081-19DC-4D76-B3B8-C8D900808ACF}"/>
              </a:ext>
            </a:extLst>
          </p:cNvPr>
          <p:cNvCxnSpPr>
            <a:cxnSpLocks/>
          </p:cNvCxnSpPr>
          <p:nvPr/>
        </p:nvCxnSpPr>
        <p:spPr>
          <a:xfrm>
            <a:off x="4316730" y="4582814"/>
            <a:ext cx="2592440" cy="29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E1A742-D110-4020-AD4F-38B4B747F5CC}"/>
              </a:ext>
            </a:extLst>
          </p:cNvPr>
          <p:cNvSpPr txBox="1"/>
          <p:nvPr/>
        </p:nvSpPr>
        <p:spPr>
          <a:xfrm>
            <a:off x="9076266" y="2902326"/>
            <a:ext cx="30596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…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beendet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den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seit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1635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schwelenden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französisch-spanischen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Krieg.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Spanien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musste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Teile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seines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Herrschaftsgebietes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im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Norden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,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darunter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auch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Luxemburgs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an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Frankreich</a:t>
            </a:r>
            <a:r>
              <a:rPr lang="fr-CH" altLang="fr-FR" sz="1600" dirty="0">
                <a:ea typeface="ＭＳ Ｐゴシック" pitchFamily="34" charset="-128"/>
                <a:cs typeface="ＭＳ Ｐゴシック" pitchFamily="34" charset="-128"/>
              </a:rPr>
              <a:t> </a:t>
            </a:r>
            <a:r>
              <a:rPr lang="fr-CH" altLang="fr-FR" sz="1600" dirty="0" err="1">
                <a:ea typeface="ＭＳ Ｐゴシック" pitchFamily="34" charset="-128"/>
                <a:cs typeface="ＭＳ Ｐゴシック" pitchFamily="34" charset="-128"/>
              </a:rPr>
              <a:t>abtreten</a:t>
            </a:r>
            <a:endParaRPr lang="en-US" sz="1600" dirty="0"/>
          </a:p>
        </p:txBody>
      </p:sp>
      <p:cxnSp>
        <p:nvCxnSpPr>
          <p:cNvPr id="18" name="Gerade Verbindung 7">
            <a:extLst>
              <a:ext uri="{FF2B5EF4-FFF2-40B4-BE49-F238E27FC236}">
                <a16:creationId xmlns:a16="http://schemas.microsoft.com/office/drawing/2014/main" id="{55E4185C-2C3B-4821-9074-480D5BBF5367}"/>
              </a:ext>
            </a:extLst>
          </p:cNvPr>
          <p:cNvCxnSpPr>
            <a:cxnSpLocks/>
          </p:cNvCxnSpPr>
          <p:nvPr/>
        </p:nvCxnSpPr>
        <p:spPr>
          <a:xfrm flipH="1">
            <a:off x="7467600" y="4968350"/>
            <a:ext cx="84667" cy="252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4">
            <a:extLst>
              <a:ext uri="{FF2B5EF4-FFF2-40B4-BE49-F238E27FC236}">
                <a16:creationId xmlns:a16="http://schemas.microsoft.com/office/drawing/2014/main" id="{C0AFB409-F3ED-4056-9A01-C425808BD296}"/>
              </a:ext>
            </a:extLst>
          </p:cNvPr>
          <p:cNvCxnSpPr>
            <a:cxnSpLocks/>
          </p:cNvCxnSpPr>
          <p:nvPr/>
        </p:nvCxnSpPr>
        <p:spPr>
          <a:xfrm flipH="1" flipV="1">
            <a:off x="7399867" y="5044550"/>
            <a:ext cx="218495" cy="84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7">
            <a:extLst>
              <a:ext uri="{FF2B5EF4-FFF2-40B4-BE49-F238E27FC236}">
                <a16:creationId xmlns:a16="http://schemas.microsoft.com/office/drawing/2014/main" id="{218CA2C1-0A7D-453B-963E-1E3B63AE2C14}"/>
              </a:ext>
            </a:extLst>
          </p:cNvPr>
          <p:cNvCxnSpPr>
            <a:cxnSpLocks/>
          </p:cNvCxnSpPr>
          <p:nvPr/>
        </p:nvCxnSpPr>
        <p:spPr>
          <a:xfrm flipH="1">
            <a:off x="8300742" y="5102970"/>
            <a:ext cx="84667" cy="2526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Gerade Verbindung 14">
            <a:extLst>
              <a:ext uri="{FF2B5EF4-FFF2-40B4-BE49-F238E27FC236}">
                <a16:creationId xmlns:a16="http://schemas.microsoft.com/office/drawing/2014/main" id="{6EBE6999-C48B-4E91-AEAA-88BB8B8AF983}"/>
              </a:ext>
            </a:extLst>
          </p:cNvPr>
          <p:cNvCxnSpPr>
            <a:cxnSpLocks/>
          </p:cNvCxnSpPr>
          <p:nvPr/>
        </p:nvCxnSpPr>
        <p:spPr>
          <a:xfrm flipH="1" flipV="1">
            <a:off x="8233009" y="5179170"/>
            <a:ext cx="218495" cy="84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7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CE7DA-26D0-4F1F-9CA4-A8D8A6A2F5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6C1ACA-D613-4A65-97C9-D07A9655B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5" y="271337"/>
            <a:ext cx="9200707" cy="1376470"/>
          </a:xfrm>
        </p:spPr>
        <p:txBody>
          <a:bodyPr lIns="0" tIns="0" rIns="0" bIns="0" anchor="t" anchorCtr="0">
            <a:normAutofit/>
          </a:bodyPr>
          <a:lstStyle/>
          <a:p>
            <a:r>
              <a:rPr lang="de-CH" altLang="fr-FR" sz="3600" dirty="0">
                <a:latin typeface="+mn-lt"/>
                <a:ea typeface="ＭＳ Ｐゴシック" pitchFamily="34" charset="-128"/>
              </a:rPr>
              <a:t>Kurze Geschichte Luxemburgs</a:t>
            </a:r>
            <a:endParaRPr lang="fr-CH" altLang="fr-FR" sz="36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3CAD55-0993-4334-9294-ECDA74D34C8F}"/>
              </a:ext>
            </a:extLst>
          </p:cNvPr>
          <p:cNvSpPr txBox="1">
            <a:spLocks/>
          </p:cNvSpPr>
          <p:nvPr/>
        </p:nvSpPr>
        <p:spPr>
          <a:xfrm>
            <a:off x="1981201" y="1252903"/>
            <a:ext cx="8229600" cy="4525963"/>
          </a:xfrm>
        </p:spPr>
        <p:txBody>
          <a:bodyPr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altLang="fr-FR" sz="2800" dirty="0">
                <a:ea typeface="ＭＳ Ｐゴシック" pitchFamily="34" charset="-128"/>
                <a:cs typeface="ＭＳ Ｐゴシック" pitchFamily="34" charset="-128"/>
              </a:rPr>
              <a:t>1815: selbstständiges Gro</a:t>
            </a:r>
            <a:r>
              <a:rPr lang="de-DE" altLang="fr-FR" sz="2800" dirty="0" err="1">
                <a:ea typeface="ＭＳ Ｐゴシック" pitchFamily="34" charset="-128"/>
                <a:cs typeface="ＭＳ Ｐゴシック" pitchFamily="34" charset="-128"/>
              </a:rPr>
              <a:t>ßherzogtum</a:t>
            </a:r>
            <a:r>
              <a:rPr lang="de-DE" altLang="fr-FR" sz="2800" dirty="0">
                <a:ea typeface="ＭＳ Ｐゴシック" pitchFamily="34" charset="-128"/>
                <a:cs typeface="ＭＳ Ｐゴシック" pitchFamily="34" charset="-128"/>
              </a:rPr>
              <a:t>, de jure</a:t>
            </a:r>
          </a:p>
          <a:p>
            <a:pPr lvl="1"/>
            <a:r>
              <a:rPr lang="de-DE" altLang="fr-FR" sz="2000" dirty="0">
                <a:solidFill>
                  <a:srgbClr val="FF0000"/>
                </a:solidFill>
                <a:ea typeface="ＭＳ Ｐゴシック" pitchFamily="34" charset="-128"/>
              </a:rPr>
              <a:t>3)</a:t>
            </a:r>
            <a:r>
              <a:rPr lang="de-DE" altLang="fr-FR" sz="2000" dirty="0">
                <a:ea typeface="ＭＳ Ｐゴシック" pitchFamily="34" charset="-128"/>
              </a:rPr>
              <a:t> Wiener Kongress: Luxemburg wird durch den niederländischen König regiert. Er ist in Personalunion Großherzog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444A12-A404-42D4-A6BC-F08B033E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27" y="2409746"/>
            <a:ext cx="5567362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812EE-E0E4-4F24-830B-9A190F4D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701" y="4304497"/>
            <a:ext cx="290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defRPr b="0"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altLang="fr-FR" sz="2000" dirty="0"/>
              <a:t>1815: Gebietsabtretung an Preußen</a:t>
            </a:r>
            <a:endParaRPr lang="fr-CH" altLang="fr-F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4048E-B486-45F1-96AD-02F96995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3498801"/>
            <a:ext cx="29051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altLang="fr-FR" sz="2000" b="0" dirty="0">
                <a:solidFill>
                  <a:srgbClr val="FF0000"/>
                </a:solidFill>
                <a:latin typeface="+mn-lt"/>
              </a:rPr>
              <a:t>4) </a:t>
            </a:r>
            <a:r>
              <a:rPr lang="de-DE" altLang="fr-FR" sz="2000" b="0" dirty="0">
                <a:latin typeface="+mn-lt"/>
              </a:rPr>
              <a:t>1839 wurden in Folge der Belgischen Revolution die französisch-sprachigen Gebiete an den neuen belgischen Staat abgeben</a:t>
            </a:r>
          </a:p>
          <a:p>
            <a:pPr marL="228600" indent="-228600">
              <a:buFontTx/>
              <a:buAutoNum type="arabicParenR"/>
            </a:pPr>
            <a:endParaRPr lang="fr-CH" altLang="fr-FR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Gerade Verbindung 7">
            <a:extLst>
              <a:ext uri="{FF2B5EF4-FFF2-40B4-BE49-F238E27FC236}">
                <a16:creationId xmlns:a16="http://schemas.microsoft.com/office/drawing/2014/main" id="{DC86E47E-AB7D-4FCD-9E07-DF9F2525462D}"/>
              </a:ext>
            </a:extLst>
          </p:cNvPr>
          <p:cNvCxnSpPr/>
          <p:nvPr/>
        </p:nvCxnSpPr>
        <p:spPr>
          <a:xfrm flipH="1">
            <a:off x="6439037" y="4972924"/>
            <a:ext cx="225025" cy="450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14">
            <a:extLst>
              <a:ext uri="{FF2B5EF4-FFF2-40B4-BE49-F238E27FC236}">
                <a16:creationId xmlns:a16="http://schemas.microsoft.com/office/drawing/2014/main" id="{CBC52266-D787-495B-A13A-0793FB1C072A}"/>
              </a:ext>
            </a:extLst>
          </p:cNvPr>
          <p:cNvCxnSpPr>
            <a:cxnSpLocks/>
          </p:cNvCxnSpPr>
          <p:nvPr/>
        </p:nvCxnSpPr>
        <p:spPr>
          <a:xfrm flipH="1" flipV="1">
            <a:off x="6299101" y="5072263"/>
            <a:ext cx="451609" cy="22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2CA75196-3296-41FE-8C0F-DCE20BBDBF4D}"/>
              </a:ext>
            </a:extLst>
          </p:cNvPr>
          <p:cNvCxnSpPr/>
          <p:nvPr/>
        </p:nvCxnSpPr>
        <p:spPr>
          <a:xfrm flipH="1">
            <a:off x="6143621" y="5627644"/>
            <a:ext cx="225025" cy="450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10">
            <a:extLst>
              <a:ext uri="{FF2B5EF4-FFF2-40B4-BE49-F238E27FC236}">
                <a16:creationId xmlns:a16="http://schemas.microsoft.com/office/drawing/2014/main" id="{03F12BC1-EFA1-4EA0-937D-1ECF53F7BE3A}"/>
              </a:ext>
            </a:extLst>
          </p:cNvPr>
          <p:cNvCxnSpPr>
            <a:cxnSpLocks/>
          </p:cNvCxnSpPr>
          <p:nvPr/>
        </p:nvCxnSpPr>
        <p:spPr>
          <a:xfrm flipH="1" flipV="1">
            <a:off x="6010131" y="5746159"/>
            <a:ext cx="451609" cy="22188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7">
            <a:extLst>
              <a:ext uri="{FF2B5EF4-FFF2-40B4-BE49-F238E27FC236}">
                <a16:creationId xmlns:a16="http://schemas.microsoft.com/office/drawing/2014/main" id="{A01194B6-C3E0-4D4A-B37C-EB79DD7431F1}"/>
              </a:ext>
            </a:extLst>
          </p:cNvPr>
          <p:cNvCxnSpPr/>
          <p:nvPr/>
        </p:nvCxnSpPr>
        <p:spPr>
          <a:xfrm flipH="1">
            <a:off x="7483526" y="5968045"/>
            <a:ext cx="225025" cy="450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A55BE05-A941-474A-BE5E-9580BB272BE2}"/>
              </a:ext>
            </a:extLst>
          </p:cNvPr>
          <p:cNvCxnSpPr>
            <a:cxnSpLocks/>
          </p:cNvCxnSpPr>
          <p:nvPr/>
        </p:nvCxnSpPr>
        <p:spPr>
          <a:xfrm flipH="1" flipV="1">
            <a:off x="7343590" y="6067384"/>
            <a:ext cx="451609" cy="22188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7">
            <a:extLst>
              <a:ext uri="{FF2B5EF4-FFF2-40B4-BE49-F238E27FC236}">
                <a16:creationId xmlns:a16="http://schemas.microsoft.com/office/drawing/2014/main" id="{780B7A54-29B1-4428-9500-9DAD96984455}"/>
              </a:ext>
            </a:extLst>
          </p:cNvPr>
          <p:cNvCxnSpPr/>
          <p:nvPr/>
        </p:nvCxnSpPr>
        <p:spPr>
          <a:xfrm flipH="1">
            <a:off x="6392102" y="4210411"/>
            <a:ext cx="225025" cy="450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4">
            <a:extLst>
              <a:ext uri="{FF2B5EF4-FFF2-40B4-BE49-F238E27FC236}">
                <a16:creationId xmlns:a16="http://schemas.microsoft.com/office/drawing/2014/main" id="{806CD237-3662-4F2C-8E3F-40F0E01F9302}"/>
              </a:ext>
            </a:extLst>
          </p:cNvPr>
          <p:cNvCxnSpPr>
            <a:cxnSpLocks/>
          </p:cNvCxnSpPr>
          <p:nvPr/>
        </p:nvCxnSpPr>
        <p:spPr>
          <a:xfrm flipH="1" flipV="1">
            <a:off x="6252166" y="4309750"/>
            <a:ext cx="488540" cy="2653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7">
            <a:extLst>
              <a:ext uri="{FF2B5EF4-FFF2-40B4-BE49-F238E27FC236}">
                <a16:creationId xmlns:a16="http://schemas.microsoft.com/office/drawing/2014/main" id="{DDF006A2-8C17-4C77-80A1-4C1F9FE21956}"/>
              </a:ext>
            </a:extLst>
          </p:cNvPr>
          <p:cNvCxnSpPr/>
          <p:nvPr/>
        </p:nvCxnSpPr>
        <p:spPr>
          <a:xfrm flipH="1">
            <a:off x="7806012" y="4622213"/>
            <a:ext cx="225025" cy="450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4">
            <a:extLst>
              <a:ext uri="{FF2B5EF4-FFF2-40B4-BE49-F238E27FC236}">
                <a16:creationId xmlns:a16="http://schemas.microsoft.com/office/drawing/2014/main" id="{9F9923AC-6CE1-4C87-832A-C160134B7F7F}"/>
              </a:ext>
            </a:extLst>
          </p:cNvPr>
          <p:cNvCxnSpPr>
            <a:cxnSpLocks/>
          </p:cNvCxnSpPr>
          <p:nvPr/>
        </p:nvCxnSpPr>
        <p:spPr>
          <a:xfrm flipH="1" flipV="1">
            <a:off x="7666076" y="4721552"/>
            <a:ext cx="451609" cy="22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487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266C00-38EB-4F92-B170-45306979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00" y="124933"/>
            <a:ext cx="4148668" cy="990600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Luxemburgische</a:t>
            </a:r>
            <a:r>
              <a:rPr lang="en-US" sz="3600" dirty="0"/>
              <a:t> </a:t>
            </a:r>
            <a:r>
              <a:rPr lang="en-US" sz="3600" dirty="0" err="1"/>
              <a:t>Verfassung</a:t>
            </a:r>
            <a:r>
              <a:rPr lang="en-US" sz="3600" dirty="0"/>
              <a:t>, 1848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8D278-BE9A-4639-A3CF-0D1FC61E4B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E49E30-CAB9-40F0-80CE-4FFA3945CD2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148667" cy="4351338"/>
          </a:xfrm>
        </p:spPr>
        <p:txBody>
          <a:bodyPr anchor="ctr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Art. 25: </a:t>
            </a:r>
            <a:br>
              <a:rPr lang="de-CH" dirty="0"/>
            </a:br>
            <a:r>
              <a:rPr lang="de-CH" dirty="0"/>
              <a:t>Recht auf freie Meinungsäußerung</a:t>
            </a:r>
          </a:p>
          <a:p>
            <a:endParaRPr lang="de-CH" dirty="0"/>
          </a:p>
          <a:p>
            <a:r>
              <a:rPr lang="de-CH" dirty="0"/>
              <a:t>Art. 26: Versammlungsrecht</a:t>
            </a:r>
          </a:p>
          <a:p>
            <a:endParaRPr lang="de-CH" dirty="0"/>
          </a:p>
          <a:p>
            <a:r>
              <a:rPr lang="de-CH" dirty="0"/>
              <a:t>Art. 27: Vereinigungsrecht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7F0DC-7B2A-4B2C-AB15-A1918325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95" y="0"/>
            <a:ext cx="7020000" cy="5397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D044F-07F0-4466-9B83-04FF482C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95" y="5233254"/>
            <a:ext cx="6876000" cy="16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380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596BD-787A-46BA-B78A-57AF1B188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9B64D-6313-49F3-9A94-5EA73211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B82A3-A49E-4675-B3B7-C1E4F06733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3F112-2D75-4A54-96F6-1B9CB23E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10" y="0"/>
            <a:ext cx="50027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364B4-C9BE-42E1-87CE-1D1A0871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15" y="6492875"/>
            <a:ext cx="2633559" cy="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698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124FD-C9E1-446E-8B09-44955022B8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4B2261-DE90-449A-B849-A73197E905D2}"/>
              </a:ext>
            </a:extLst>
          </p:cNvPr>
          <p:cNvSpPr txBox="1">
            <a:spLocks/>
          </p:cNvSpPr>
          <p:nvPr/>
        </p:nvSpPr>
        <p:spPr>
          <a:xfrm>
            <a:off x="524867" y="0"/>
            <a:ext cx="3835400" cy="402060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CH" sz="2800" dirty="0"/>
              <a:t>Staatliche Subsidien für Teilnahme am Wettbewerb 1852</a:t>
            </a:r>
            <a:endParaRPr lang="en-US" sz="2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12A818-F296-4F87-9299-3D3BB42D80F2}"/>
              </a:ext>
            </a:extLst>
          </p:cNvPr>
          <p:cNvSpPr txBox="1">
            <a:spLocks/>
          </p:cNvSpPr>
          <p:nvPr/>
        </p:nvSpPr>
        <p:spPr>
          <a:xfrm>
            <a:off x="838200" y="5571066"/>
            <a:ext cx="3429000" cy="85513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1000">
                <a:latin typeface="Arial" panose="020B0604020202020204" pitchFamily="34" charset="0"/>
                <a:ea typeface="Calibri" panose="020F0502020204030204" pitchFamily="34" charset="0"/>
              </a:rPr>
              <a:t>„Kammerverhandlungen“, in: </a:t>
            </a:r>
            <a:r>
              <a:rPr lang="de-DE" sz="1000" i="1">
                <a:latin typeface="Arial" panose="020B0604020202020204" pitchFamily="34" charset="0"/>
                <a:ea typeface="Calibri" panose="020F0502020204030204" pitchFamily="34" charset="0"/>
              </a:rPr>
              <a:t>Luxemburger Wort</a:t>
            </a:r>
            <a:r>
              <a:rPr lang="de-DE" sz="1000">
                <a:latin typeface="Arial" panose="020B0604020202020204" pitchFamily="34" charset="0"/>
                <a:ea typeface="Calibri" panose="020F0502020204030204" pitchFamily="34" charset="0"/>
              </a:rPr>
              <a:t>, 20.10.1852, S. 1.</a:t>
            </a:r>
            <a:endParaRPr lang="en-US" sz="1000" dirty="0"/>
          </a:p>
        </p:txBody>
      </p:sp>
      <p:pic>
        <p:nvPicPr>
          <p:cNvPr id="7" name="Image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320065F-4D37-49CA-9E01-58CB9768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89228" y="1247291"/>
            <a:ext cx="6069616" cy="55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5843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256A1-DC22-4E2B-9F1A-D946BC1FF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CFB6D8-B6EF-4BC6-BA9A-72CCCDC2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F68AB-6F80-41C5-97F9-39620F414B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07897-FE04-4E64-B8C6-17E8DCE8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10" y="0"/>
            <a:ext cx="50027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15C22F-1902-4242-850E-40EC0CA5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15" y="6492875"/>
            <a:ext cx="2633559" cy="222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E68FB-77CE-48A4-899C-FA5CEDA4B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61" y="2519496"/>
            <a:ext cx="612000" cy="322806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FA357E-58EE-4CB2-988C-9EEDC8ABBD2B}"/>
              </a:ext>
            </a:extLst>
          </p:cNvPr>
          <p:cNvSpPr/>
          <p:nvPr/>
        </p:nvSpPr>
        <p:spPr>
          <a:xfrm>
            <a:off x="5844209" y="2567135"/>
            <a:ext cx="443001" cy="21014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655928-0A5D-4B06-B5FF-34F800D61E2A}"/>
              </a:ext>
            </a:extLst>
          </p:cNvPr>
          <p:cNvSpPr/>
          <p:nvPr/>
        </p:nvSpPr>
        <p:spPr>
          <a:xfrm>
            <a:off x="4644887" y="6429450"/>
            <a:ext cx="540499" cy="21014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E412A1-4FA2-4E35-B48A-8F2A2AD77ACA}"/>
              </a:ext>
            </a:extLst>
          </p:cNvPr>
          <p:cNvSpPr/>
          <p:nvPr/>
        </p:nvSpPr>
        <p:spPr>
          <a:xfrm>
            <a:off x="4490594" y="2309354"/>
            <a:ext cx="540499" cy="21014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AEED-45B8-41EF-8EBE-0814E3C40A0C}"/>
              </a:ext>
            </a:extLst>
          </p:cNvPr>
          <p:cNvSpPr/>
          <p:nvPr/>
        </p:nvSpPr>
        <p:spPr>
          <a:xfrm>
            <a:off x="7325032" y="5907337"/>
            <a:ext cx="373626" cy="291450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3F95FC-11AE-4B89-B279-09F51C43A37D}"/>
              </a:ext>
            </a:extLst>
          </p:cNvPr>
          <p:cNvSpPr/>
          <p:nvPr/>
        </p:nvSpPr>
        <p:spPr>
          <a:xfrm>
            <a:off x="6321605" y="2114502"/>
            <a:ext cx="414285" cy="20621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95B932-ABD5-4F5C-B39C-0C6F8F460765}"/>
              </a:ext>
            </a:extLst>
          </p:cNvPr>
          <p:cNvSpPr/>
          <p:nvPr/>
        </p:nvSpPr>
        <p:spPr>
          <a:xfrm>
            <a:off x="4553700" y="1813634"/>
            <a:ext cx="414285" cy="20621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17EF60-0EEB-4369-A8F9-4AD486455B85}"/>
              </a:ext>
            </a:extLst>
          </p:cNvPr>
          <p:cNvSpPr/>
          <p:nvPr/>
        </p:nvSpPr>
        <p:spPr>
          <a:xfrm>
            <a:off x="6342743" y="3536173"/>
            <a:ext cx="472661" cy="20621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950A66-60FF-4CCD-9054-964AD43BE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27" y="5897504"/>
            <a:ext cx="670560" cy="353695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DA1E93-2118-4A8F-8D1C-AB8F94474C3C}"/>
              </a:ext>
            </a:extLst>
          </p:cNvPr>
          <p:cNvSpPr txBox="1"/>
          <p:nvPr/>
        </p:nvSpPr>
        <p:spPr>
          <a:xfrm>
            <a:off x="3766779" y="4489799"/>
            <a:ext cx="476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Arlon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3B2102-89BA-4B62-8B2F-EDE7467B80BC}"/>
              </a:ext>
            </a:extLst>
          </p:cNvPr>
          <p:cNvSpPr/>
          <p:nvPr/>
        </p:nvSpPr>
        <p:spPr>
          <a:xfrm>
            <a:off x="3797940" y="4508764"/>
            <a:ext cx="414285" cy="20621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699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428DE3-A008-42D8-A9B1-871F2E13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" y="266700"/>
            <a:ext cx="4961446" cy="990600"/>
          </a:xfrm>
        </p:spPr>
        <p:txBody>
          <a:bodyPr>
            <a:noAutofit/>
          </a:bodyPr>
          <a:lstStyle/>
          <a:p>
            <a:r>
              <a:rPr lang="de-DE" sz="3200" dirty="0"/>
              <a:t>Titelblatt der ersten Statuten des «ALM»</a:t>
            </a:r>
            <a:br>
              <a:rPr lang="de-DE" sz="3200" dirty="0"/>
            </a:b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D3051-FCE0-4718-9AFB-FA48564A09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8173C7-54BF-47B9-8E65-3007F3810FD3}"/>
              </a:ext>
            </a:extLst>
          </p:cNvPr>
          <p:cNvSpPr txBox="1">
            <a:spLocks/>
          </p:cNvSpPr>
          <p:nvPr/>
        </p:nvSpPr>
        <p:spPr>
          <a:xfrm>
            <a:off x="437991" y="2766218"/>
            <a:ext cx="4289743" cy="13255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Titelblatt der ersten Statuten des «ALM»</a:t>
            </a:r>
            <a:endParaRPr lang="en-US" dirty="0"/>
          </a:p>
        </p:txBody>
      </p:sp>
      <p:pic>
        <p:nvPicPr>
          <p:cNvPr id="6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7CB9509-E21D-4B80-A913-546EC802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88906" y="70485"/>
            <a:ext cx="4526915" cy="67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418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00AE1-F4EC-454A-8669-B75AE3B651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04967B-0E26-4366-BCEE-11F907F2F855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D0CC9-6FDC-486E-A028-888F13FA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630" y="28100"/>
            <a:ext cx="5915851" cy="68017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2ECEBD-F88C-4A17-89D8-C97313EDE797}"/>
              </a:ext>
            </a:extLst>
          </p:cNvPr>
          <p:cNvSpPr txBox="1">
            <a:spLocks/>
          </p:cNvSpPr>
          <p:nvPr/>
        </p:nvSpPr>
        <p:spPr>
          <a:xfrm>
            <a:off x="322779" y="28100"/>
            <a:ext cx="5915851" cy="120015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CH" sz="2800" dirty="0"/>
              <a:t>Der Stillhaltekommissar und die «Neuordnung» des Vereinswesens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A14321-8881-407E-8948-848A602AD0E2}"/>
              </a:ext>
            </a:extLst>
          </p:cNvPr>
          <p:cNvSpPr txBox="1">
            <a:spLocks/>
          </p:cNvSpPr>
          <p:nvPr/>
        </p:nvSpPr>
        <p:spPr>
          <a:xfrm>
            <a:off x="496014" y="2002841"/>
            <a:ext cx="4924614" cy="4241800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StiKo</a:t>
            </a:r>
            <a:r>
              <a:rPr lang="de-DE" dirty="0"/>
              <a:t> (Franz Schmidt) untersteht dem </a:t>
            </a:r>
            <a:r>
              <a:rPr lang="de-DE" dirty="0" err="1"/>
              <a:t>CdZ</a:t>
            </a:r>
            <a:r>
              <a:rPr lang="de-DE" dirty="0"/>
              <a:t> </a:t>
            </a:r>
            <a:r>
              <a:rPr lang="de-CH" dirty="0"/>
              <a:t>(Gustav Simon) </a:t>
            </a:r>
            <a:endParaRPr lang="de-DE" dirty="0"/>
          </a:p>
          <a:p>
            <a:r>
              <a:rPr lang="de-DE" dirty="0"/>
              <a:t>Menschenzusammenschluss</a:t>
            </a:r>
          </a:p>
          <a:p>
            <a:r>
              <a:rPr lang="de-DE" dirty="0"/>
              <a:t>Vereine müssen Genehmigung einholen</a:t>
            </a:r>
          </a:p>
          <a:p>
            <a:pPr lvl="1">
              <a:buFont typeface="Wingdings" pitchFamily="2" charset="2"/>
              <a:buChar char="§"/>
            </a:pPr>
            <a:r>
              <a:rPr lang="de-CH" dirty="0"/>
              <a:t>Bei Veränderungen</a:t>
            </a:r>
          </a:p>
          <a:p>
            <a:pPr lvl="2">
              <a:buFont typeface="Symbol" pitchFamily="2" charset="2"/>
              <a:buChar char="-"/>
            </a:pPr>
            <a:r>
              <a:rPr lang="de-CH" dirty="0"/>
              <a:t>Finanzieller Art</a:t>
            </a:r>
          </a:p>
          <a:p>
            <a:pPr lvl="2">
              <a:buFont typeface="Symbol" pitchFamily="2" charset="2"/>
              <a:buChar char="-"/>
            </a:pPr>
            <a:r>
              <a:rPr lang="de-CH" dirty="0"/>
              <a:t>Die Organisationsstruktur betreffend</a:t>
            </a:r>
          </a:p>
          <a:p>
            <a:r>
              <a:rPr lang="de-CH" dirty="0"/>
              <a:t>Kann die Neuordnung des Organisationswesens auf Geheiss des </a:t>
            </a:r>
            <a:r>
              <a:rPr lang="de-CH" dirty="0" err="1"/>
              <a:t>CdZ</a:t>
            </a:r>
            <a:r>
              <a:rPr lang="de-CH" dirty="0"/>
              <a:t> durchführen</a:t>
            </a:r>
          </a:p>
        </p:txBody>
      </p:sp>
      <p:sp>
        <p:nvSpPr>
          <p:cNvPr id="8" name="Rechteck 9">
            <a:extLst>
              <a:ext uri="{FF2B5EF4-FFF2-40B4-BE49-F238E27FC236}">
                <a16:creationId xmlns:a16="http://schemas.microsoft.com/office/drawing/2014/main" id="{375206F3-06EF-4F2D-8068-79E788F31E33}"/>
              </a:ext>
            </a:extLst>
          </p:cNvPr>
          <p:cNvSpPr/>
          <p:nvPr/>
        </p:nvSpPr>
        <p:spPr>
          <a:xfrm>
            <a:off x="60784" y="6460070"/>
            <a:ext cx="565283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588" indent="-128588" defTabSz="342900">
              <a:buFont typeface="Wingdings 2" panose="05020102010507070707" pitchFamily="18" charset="2"/>
              <a:buChar char="P"/>
            </a:pPr>
            <a:r>
              <a:rPr lang="de-DE" sz="750" dirty="0">
                <a:latin typeface="Century Gothic" panose="020B0502020202020204"/>
              </a:rPr>
              <a:t>aus den Unterlagen der Philharmonie </a:t>
            </a:r>
            <a:r>
              <a:rPr lang="de-DE" sz="750" dirty="0" err="1">
                <a:latin typeface="Century Gothic" panose="020B0502020202020204"/>
              </a:rPr>
              <a:t>Municipale</a:t>
            </a:r>
            <a:r>
              <a:rPr lang="de-DE" sz="750" dirty="0">
                <a:latin typeface="Century Gothic" panose="020B0502020202020204"/>
              </a:rPr>
              <a:t> de Diekirch</a:t>
            </a:r>
          </a:p>
          <a:p>
            <a:pPr marL="128588" indent="-128588" defTabSz="342900">
              <a:buFont typeface="Wingdings 2" panose="05020102010507070707" pitchFamily="18" charset="2"/>
              <a:buChar char="P"/>
            </a:pPr>
            <a:r>
              <a:rPr lang="de-CH" sz="750" dirty="0">
                <a:latin typeface="Century Gothic" panose="020B0502020202020204"/>
              </a:rPr>
              <a:t>Christina Klein, </a:t>
            </a:r>
            <a:r>
              <a:rPr lang="de-CH" sz="750" i="1" dirty="0">
                <a:latin typeface="Century Gothic" panose="020B0502020202020204"/>
              </a:rPr>
              <a:t>Die nationalsozialistische Kulturpolitik in Luxemburg 1940 – 1944</a:t>
            </a:r>
            <a:r>
              <a:rPr lang="de-CH" sz="750" dirty="0">
                <a:latin typeface="Century Gothic" panose="020B0502020202020204"/>
              </a:rPr>
              <a:t>, BA-Arbeit, Universität Düsseldorf 2011</a:t>
            </a:r>
            <a:endParaRPr lang="de-DE" sz="750" dirty="0">
              <a:latin typeface="Century Gothic" panose="020B0502020202020204"/>
            </a:endParaRPr>
          </a:p>
          <a:p>
            <a:pPr defTabSz="342900"/>
            <a:r>
              <a:rPr lang="de-CH" sz="7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750" dirty="0">
              <a:latin typeface="Century Gothic" panose="020B0502020202020204"/>
            </a:endParaRPr>
          </a:p>
        </p:txBody>
      </p:sp>
      <p:cxnSp>
        <p:nvCxnSpPr>
          <p:cNvPr id="9" name="Gerade Verbindung 18">
            <a:extLst>
              <a:ext uri="{FF2B5EF4-FFF2-40B4-BE49-F238E27FC236}">
                <a16:creationId xmlns:a16="http://schemas.microsoft.com/office/drawing/2014/main" id="{50A72EFD-39F1-43DB-872F-552A60891F2E}"/>
              </a:ext>
            </a:extLst>
          </p:cNvPr>
          <p:cNvCxnSpPr>
            <a:cxnSpLocks/>
          </p:cNvCxnSpPr>
          <p:nvPr/>
        </p:nvCxnSpPr>
        <p:spPr>
          <a:xfrm>
            <a:off x="7343387" y="4123741"/>
            <a:ext cx="484861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20">
            <a:extLst>
              <a:ext uri="{FF2B5EF4-FFF2-40B4-BE49-F238E27FC236}">
                <a16:creationId xmlns:a16="http://schemas.microsoft.com/office/drawing/2014/main" id="{33284A23-BD99-4FF6-A261-3FA6F54B8AC4}"/>
              </a:ext>
            </a:extLst>
          </p:cNvPr>
          <p:cNvCxnSpPr>
            <a:cxnSpLocks/>
          </p:cNvCxnSpPr>
          <p:nvPr/>
        </p:nvCxnSpPr>
        <p:spPr>
          <a:xfrm>
            <a:off x="9346528" y="5706117"/>
            <a:ext cx="264227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22">
            <a:extLst>
              <a:ext uri="{FF2B5EF4-FFF2-40B4-BE49-F238E27FC236}">
                <a16:creationId xmlns:a16="http://schemas.microsoft.com/office/drawing/2014/main" id="{60CA4547-5D60-42E2-90C2-FF72F5A543A6}"/>
              </a:ext>
            </a:extLst>
          </p:cNvPr>
          <p:cNvCxnSpPr>
            <a:cxnSpLocks/>
          </p:cNvCxnSpPr>
          <p:nvPr/>
        </p:nvCxnSpPr>
        <p:spPr>
          <a:xfrm>
            <a:off x="6431546" y="3707983"/>
            <a:ext cx="333614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24">
            <a:extLst>
              <a:ext uri="{FF2B5EF4-FFF2-40B4-BE49-F238E27FC236}">
                <a16:creationId xmlns:a16="http://schemas.microsoft.com/office/drawing/2014/main" id="{59597583-B215-4161-A60B-8E0358497B49}"/>
              </a:ext>
            </a:extLst>
          </p:cNvPr>
          <p:cNvCxnSpPr>
            <a:cxnSpLocks/>
          </p:cNvCxnSpPr>
          <p:nvPr/>
        </p:nvCxnSpPr>
        <p:spPr>
          <a:xfrm>
            <a:off x="6431546" y="3336705"/>
            <a:ext cx="184885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4111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Rector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_PP_Template_2017_FLSHASE_with slide number" id="{9C38E63E-4977-4EF9-9602-95D35E241F93}" vid="{1BE1FFC0-DFF3-4262-B3F7-E51D2806969E}"/>
    </a:ext>
  </a:extLst>
</a:theme>
</file>

<file path=ppt/theme/theme2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Widescreen</PresentationFormat>
  <Paragraphs>67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Bauhaus 93</vt:lpstr>
      <vt:lpstr>Bodoni MT Condensed</vt:lpstr>
      <vt:lpstr>Bookman Old Style</vt:lpstr>
      <vt:lpstr>Calibri</vt:lpstr>
      <vt:lpstr>Century Gothic</vt:lpstr>
      <vt:lpstr>Charlemagne Std</vt:lpstr>
      <vt:lpstr>Courier New</vt:lpstr>
      <vt:lpstr>Papyrus</vt:lpstr>
      <vt:lpstr>Symbol</vt:lpstr>
      <vt:lpstr>Times New Roman</vt:lpstr>
      <vt:lpstr>Wingdings</vt:lpstr>
      <vt:lpstr>Wingdings 2</vt:lpstr>
      <vt:lpstr>Rectorate</vt:lpstr>
      <vt:lpstr>2_Office-Design</vt:lpstr>
      <vt:lpstr>PowerPoint Presentation</vt:lpstr>
      <vt:lpstr>Kurze Geschichte Luxemburgs</vt:lpstr>
      <vt:lpstr>Kurze Geschichte Luxemburgs</vt:lpstr>
      <vt:lpstr>Luxemburgische Verfassung, 1848</vt:lpstr>
      <vt:lpstr>PowerPoint Presentation</vt:lpstr>
      <vt:lpstr>PowerPoint Presentation</vt:lpstr>
      <vt:lpstr>PowerPoint Presentation</vt:lpstr>
      <vt:lpstr>Titelblatt der ersten Statuten des «ALM» </vt:lpstr>
      <vt:lpstr>PowerPoint Presentation</vt:lpstr>
      <vt:lpstr>PowerPoint Presentation</vt:lpstr>
    </vt:vector>
  </TitlesOfParts>
  <Company>University of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Anzahl der Schüler, die in Luxemburg im Conservatoire de musique eingeschrieben sind</dc:title>
  <dc:creator>Anette SCHUMACHER</dc:creator>
  <cp:lastModifiedBy>Damien François SAGRILLO</cp:lastModifiedBy>
  <cp:revision>96</cp:revision>
  <dcterms:created xsi:type="dcterms:W3CDTF">2022-06-20T06:38:24Z</dcterms:created>
  <dcterms:modified xsi:type="dcterms:W3CDTF">2022-09-19T17:27:08Z</dcterms:modified>
</cp:coreProperties>
</file>