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4" r:id="rId35"/>
    <p:sldId id="295" r:id="rId36"/>
    <p:sldId id="296" r:id="rId37"/>
    <p:sldId id="297" r:id="rId38"/>
    <p:sldId id="298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1T12:17:49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1T12:17:51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1T12:17:53.5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11T12:18:02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2821F5-B30C-48C0-AFDF-A30190D3C047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97159B-5E10-44C7-9873-8A47EBA3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9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CF8B-AB4D-4989-8FA9-051A700E1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29BFA-EC37-42E4-BFBB-7861414A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CACA-4664-4E0E-BED3-8E1FC4DC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03F-7A17-4C5F-9931-BB03C9C66A33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3882C-893B-44AC-8657-97FA7F08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D5B7C-E72A-4F93-81C6-61BA1F48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8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BD27-DAA7-4326-856B-F38F5794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43CD2-3DE1-4978-899E-83F077621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7CD3C-8A1F-4B64-A00A-AA8020B4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B0CB-4380-4F2F-A681-7147F3498103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C278D-9BED-4788-8E65-3559D1EA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85C94-6C3C-4316-83FA-B3F28512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6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370F8-43F5-41FD-A549-5B7F61BE7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53263-DF22-4C12-B840-61E84E932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21F8D-0B0F-4873-877F-E1A6B975F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CF9-B065-4350-AB72-39734B63B4BF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D703F-951F-4914-9309-1EA9ECEA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9E911-2EE9-41C0-BC4B-418E1162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1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1E06-FDB2-4317-89D2-12E7FE06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C817-9111-4A99-9749-8AA11BC9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AA761-0E62-4317-B84E-748AF5DD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FED0-E802-4D8C-9D03-691D974AFFA9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0B5E-4F30-4C53-B043-F11147AB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DC4D-8170-4744-A53A-09F2CD26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EEC6-2417-4ED7-A046-B0069B79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6677C-FF60-4F67-BE72-5A37CACE3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07D8-F579-4760-A794-760173DB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6609-5C99-4074-A9E1-B97D186CF3D4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3D74-9E8A-47BF-8E51-C3ADE01D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CA0B-B5B2-4179-81E6-072E74E2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C426-3223-4212-9705-80DED51E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0774-CAFE-4070-9B5F-A54E89D96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5E5FE-4DB1-4E2B-B022-6D51EE66A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01A98-CE84-4F52-A4CF-D12ADD55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B42A-962F-4A0F-8C0D-0C10750D7AD0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3290F-7850-4EE7-A036-0ADAC0F8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688B9-76ED-4A0E-A9BD-D54D5FC2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9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B8AE-9FE9-4A55-AAF5-67FCDF48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FB3E9-3A14-4BE6-971B-34CF9FAE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90949-5756-4AE6-8800-A3F31C609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D4EBC-AEB7-4990-B0E9-F3D9A68B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38F19-ECFF-4221-B241-4BD7968A9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254F9-33C9-47A1-B2FB-ADEDF72A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9C72-2C39-4215-B5B9-3528E31824B2}" type="datetime1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206A9-A541-4DF2-B2F7-147FD411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4E6E5-6B40-4FA3-8BF2-BE000DEC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9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4CB5-DCED-4095-95D7-C071FA74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ED29-33F9-4361-B255-E90851D1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B76-5B1D-4AB4-889D-E849F0609BCF}" type="datetime1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82B5A-EFB3-4B38-9BAA-727D0109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DEEBA-C1C6-4EDD-83E5-6E930689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6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5C7D0-C4B7-4BF9-BF97-A7CB3D2B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4844-DBC2-4C2F-8E0D-258417247947}" type="datetime1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7B09F-829B-44EB-BE5A-BA5B583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49132-737C-4A84-A69F-9BD17BF7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1A47-CEB9-4DFC-A49B-3A14A2FF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42AC-74A4-427C-9E45-581DE188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BA8A4-87AB-4B6F-9023-355D3037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1E383-1435-4857-B5D7-CE3CB195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4AB0-4972-4A98-9F73-E2677E49195B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0EC96-3E5A-4558-A5C3-94635633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1DEB-47CD-457C-BDBC-66997990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4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569F-6DFA-480D-B129-AC7D8592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8F638-5A82-4BF7-AA10-8CD91704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B6C21-FC30-4A29-8E04-AA5F089EE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4107-EBE2-4B4A-93BB-39F3DD1A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7E6E-EBAC-45FC-9BC1-00C6F1080D5B}" type="datetime1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E0B9A-3358-4C04-A433-AE732385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D7916-40CF-4C72-8B48-FD33BE09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55A87-A52B-43CF-8E51-5208C84B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C824E-A65A-4B21-B1C0-420BBFCB7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DF8D-1AF7-4F42-8DFE-87564C3AC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F057-ABB7-4E3B-AC70-EB1103A9839F}" type="datetime1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C667-59AC-4C55-AD83-0D07AB615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AA9D1-89AC-4F28-ABDA-313E14307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0CD4-EE93-46D6-B9BE-4C6CC5C99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health/health-at-a-glance-europe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4DF0-15D7-41B5-BC92-C6C806316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061" y="287028"/>
            <a:ext cx="9144000" cy="178135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Country-Level Availability and Generosity of Healthcare Services, and Ageism’s Effects upon COVID-19 Era </a:t>
            </a:r>
            <a:r>
              <a:rPr lang="en-US" sz="4400" b="1"/>
              <a:t>Missed Healthcare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2E4B3-7744-4BFB-B44C-4DD678401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061" y="2180122"/>
            <a:ext cx="9144000" cy="2216217"/>
          </a:xfrm>
        </p:spPr>
        <p:txBody>
          <a:bodyPr>
            <a:normAutofit lnSpcReduction="10000"/>
          </a:bodyPr>
          <a:lstStyle/>
          <a:p>
            <a:r>
              <a:rPr lang="fr-LU" dirty="0"/>
              <a:t>Jason </a:t>
            </a:r>
            <a:r>
              <a:rPr lang="fr-LU" dirty="0" err="1"/>
              <a:t>Settels</a:t>
            </a:r>
            <a:r>
              <a:rPr lang="fr-LU" dirty="0"/>
              <a:t>, PhD and Anja K. Leist, PhD</a:t>
            </a:r>
          </a:p>
          <a:p>
            <a:r>
              <a:rPr lang="fr-LU" dirty="0" err="1"/>
              <a:t>University</a:t>
            </a:r>
            <a:r>
              <a:rPr lang="fr-LU" dirty="0"/>
              <a:t> of Luxembourg</a:t>
            </a:r>
          </a:p>
          <a:p>
            <a:r>
              <a:rPr lang="fr-LU" dirty="0"/>
              <a:t>American </a:t>
            </a:r>
            <a:r>
              <a:rPr lang="fr-LU" dirty="0" err="1"/>
              <a:t>Sociological</a:t>
            </a:r>
            <a:r>
              <a:rPr lang="fr-LU" dirty="0"/>
              <a:t> Association 2022 </a:t>
            </a:r>
            <a:r>
              <a:rPr lang="fr-LU" dirty="0" err="1"/>
              <a:t>Annual</a:t>
            </a:r>
            <a:r>
              <a:rPr lang="fr-LU" dirty="0"/>
              <a:t> Meeting</a:t>
            </a:r>
          </a:p>
          <a:p>
            <a:r>
              <a:rPr lang="en-US" dirty="0"/>
              <a:t>Session: Cross-National Differences in Life Course Dynamics and Aging</a:t>
            </a:r>
            <a:endParaRPr lang="fr-LU" dirty="0"/>
          </a:p>
          <a:p>
            <a:r>
              <a:rPr lang="fr-LU" dirty="0"/>
              <a:t>August 8th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95068-FEF4-47FB-BB1F-42301BF2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2" y="4254764"/>
            <a:ext cx="5998094" cy="195207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A072B9-B991-4939-8E78-F0D13A6E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7F8CC-6672-48A7-B668-C73D2A46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26" y="5649007"/>
            <a:ext cx="3200677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701D5-B83B-41A7-ABA0-622A54CA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316" y="3859573"/>
            <a:ext cx="4290758" cy="28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1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28E2-759F-4D08-A547-39B1DA91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" y="76368"/>
            <a:ext cx="11304069" cy="987224"/>
          </a:xfrm>
        </p:spPr>
        <p:txBody>
          <a:bodyPr>
            <a:normAutofit/>
          </a:bodyPr>
          <a:lstStyle/>
          <a:p>
            <a:r>
              <a:rPr lang="fr-LU" b="1" dirty="0"/>
              <a:t>The Importance of Country-</a:t>
            </a:r>
            <a:r>
              <a:rPr lang="fr-LU" b="1" dirty="0" err="1"/>
              <a:t>Level</a:t>
            </a:r>
            <a:r>
              <a:rPr lang="fr-LU" b="1" dirty="0"/>
              <a:t> </a:t>
            </a:r>
            <a:r>
              <a:rPr lang="fr-LU" b="1" dirty="0" err="1"/>
              <a:t>Predictors</a:t>
            </a:r>
            <a:endParaRPr lang="fr-L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ACE6-15AD-4832-B9B6-2BA00046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81" y="871086"/>
            <a:ext cx="11901638" cy="598691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During a pandemic, as medical services and treatments are managed with scarce resources, these values and norms may become more important, affecting which services are prioritized over others</a:t>
            </a:r>
          </a:p>
          <a:p>
            <a:endParaRPr lang="en-US" dirty="0"/>
          </a:p>
          <a:p>
            <a:r>
              <a:rPr lang="en-US" dirty="0"/>
              <a:t>Some examples</a:t>
            </a:r>
          </a:p>
          <a:p>
            <a:endParaRPr lang="en-US" dirty="0"/>
          </a:p>
          <a:p>
            <a:r>
              <a:rPr lang="en-US" dirty="0"/>
              <a:t>Old-age ageism may negatively impact healthcare allocation and use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old-age ageist views may affect political leaders’ prioritization of healthcare resources to younger people</a:t>
            </a:r>
          </a:p>
          <a:p>
            <a:pPr lvl="1"/>
            <a:r>
              <a:rPr lang="en-US" dirty="0"/>
              <a:t>country-level old-age ageist views may be internalized by older adults (Weiss &amp; </a:t>
            </a:r>
            <a:r>
              <a:rPr lang="en-US" dirty="0" err="1"/>
              <a:t>Kornadt</a:t>
            </a:r>
            <a:r>
              <a:rPr lang="en-US" dirty="0"/>
              <a:t>, 2018), changing their healthcare use behavior</a:t>
            </a:r>
          </a:p>
          <a:p>
            <a:pPr lvl="1"/>
            <a:r>
              <a:rPr lang="en-US" dirty="0"/>
              <a:t>even when old-age ageism does not become explicit, we hypothesize that in times of scarce resources, subtle barriers to healthcare access may develop, and particular needs might thus be neglected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F09BD-6A2D-4193-9CAE-806BF068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6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9F64-8A85-4D4F-BCAA-B246E095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47493"/>
            <a:ext cx="10014284" cy="1121978"/>
          </a:xfrm>
        </p:spPr>
        <p:txBody>
          <a:bodyPr/>
          <a:lstStyle/>
          <a:p>
            <a:r>
              <a:rPr lang="fr-LU" b="1" dirty="0"/>
              <a:t>The Importance of Country-</a:t>
            </a:r>
            <a:r>
              <a:rPr lang="fr-LU" b="1" dirty="0" err="1"/>
              <a:t>Level</a:t>
            </a:r>
            <a:r>
              <a:rPr lang="fr-LU" b="1" dirty="0"/>
              <a:t> </a:t>
            </a:r>
            <a:r>
              <a:rPr lang="fr-LU" b="1" dirty="0" err="1"/>
              <a:t>Predictors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2FD3-E280-4815-8F72-27F21D00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67" y="943276"/>
            <a:ext cx="11853512" cy="577819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Old-age ageist statements in the media, in public discourse, and even by some countries’ political leaders were quite common during the COVID-19 pandemic (Ayalon et al., 2021; Fletcher, 2021; Graf &amp; Carney, 2021)</a:t>
            </a:r>
          </a:p>
          <a:p>
            <a:endParaRPr lang="fr-LU" dirty="0"/>
          </a:p>
          <a:p>
            <a:pPr marL="0" indent="0">
              <a:buNone/>
            </a:pPr>
            <a:endParaRPr lang="fr-LU" dirty="0"/>
          </a:p>
          <a:p>
            <a:r>
              <a:rPr lang="fr-LU" dirty="0" err="1"/>
              <a:t>Negative</a:t>
            </a:r>
            <a:r>
              <a:rPr lang="fr-LU" dirty="0"/>
              <a:t> attitudes </a:t>
            </a:r>
            <a:r>
              <a:rPr lang="fr-LU" dirty="0" err="1"/>
              <a:t>towards</a:t>
            </a:r>
            <a:r>
              <a:rPr lang="fr-LU" dirty="0"/>
              <a:t> </a:t>
            </a:r>
            <a:r>
              <a:rPr lang="fr-LU" dirty="0" err="1"/>
              <a:t>aging</a:t>
            </a:r>
            <a:r>
              <a:rPr lang="fr-LU" dirty="0"/>
              <a:t> </a:t>
            </a:r>
            <a:r>
              <a:rPr lang="fr-LU" dirty="0" err="1"/>
              <a:t>may</a:t>
            </a:r>
            <a:r>
              <a:rPr lang="fr-LU" dirty="0"/>
              <a:t> have </a:t>
            </a:r>
            <a:r>
              <a:rPr lang="fr-LU" dirty="0" err="1"/>
              <a:t>become</a:t>
            </a:r>
            <a:r>
              <a:rPr lang="fr-LU" dirty="0"/>
              <a:t> more explicit </a:t>
            </a:r>
            <a:r>
              <a:rPr lang="fr-LU" dirty="0" err="1"/>
              <a:t>during</a:t>
            </a:r>
            <a:r>
              <a:rPr lang="fr-LU" dirty="0"/>
              <a:t> the COVID-19 </a:t>
            </a:r>
            <a:r>
              <a:rPr lang="fr-LU" dirty="0" err="1"/>
              <a:t>pandemic</a:t>
            </a:r>
            <a:r>
              <a:rPr lang="fr-LU" dirty="0"/>
              <a:t> and</a:t>
            </a:r>
            <a:r>
              <a:rPr lang="en-US" dirty="0"/>
              <a:t> may have had substantial impact on political decisions to prioritize healthcare services to different population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3203C-199C-4A6E-9A88-533CBD9D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00AF-D10D-49A9-B086-9351FDB4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5" y="61930"/>
            <a:ext cx="2419952" cy="1073852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58CE-8EEA-44F0-B50C-577BD625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" y="909586"/>
            <a:ext cx="11960191" cy="5886483"/>
          </a:xfrm>
        </p:spPr>
        <p:txBody>
          <a:bodyPr/>
          <a:lstStyle/>
          <a:p>
            <a:pPr marL="0" indent="0">
              <a:buNone/>
            </a:pPr>
            <a:r>
              <a:rPr lang="fr-LU" b="1" u="sng" dirty="0" err="1"/>
              <a:t>Dataset</a:t>
            </a:r>
            <a:r>
              <a:rPr lang="fr-LU" b="1" u="sng" dirty="0"/>
              <a:t> and </a:t>
            </a:r>
            <a:r>
              <a:rPr lang="fr-LU" b="1" u="sng" dirty="0" err="1"/>
              <a:t>Sample</a:t>
            </a:r>
            <a:endParaRPr lang="fr-LU" b="1" u="sng" dirty="0"/>
          </a:p>
          <a:p>
            <a:endParaRPr lang="fr-LU" dirty="0"/>
          </a:p>
          <a:p>
            <a:r>
              <a:rPr lang="fr-LU" dirty="0"/>
              <a:t>First </a:t>
            </a:r>
            <a:r>
              <a:rPr lang="en-US" dirty="0"/>
              <a:t>COVID-19 module of the Survey of Health, Ageing and Retirement in Europe (SHARE)</a:t>
            </a:r>
          </a:p>
          <a:p>
            <a:endParaRPr lang="fr-LU" dirty="0"/>
          </a:p>
          <a:p>
            <a:r>
              <a:rPr lang="en-US" dirty="0"/>
              <a:t>Conducted from June to August 2020 in 27 European countries and Israel</a:t>
            </a:r>
          </a:p>
          <a:p>
            <a:endParaRPr lang="fr-LU" dirty="0"/>
          </a:p>
          <a:p>
            <a:r>
              <a:rPr lang="en-US" dirty="0"/>
              <a:t>Complemented by data from waves six (2015), seven (2017), and eight (2019-2020), as well as the </a:t>
            </a:r>
            <a:r>
              <a:rPr lang="en-US" i="1" dirty="0" err="1"/>
              <a:t>easy</a:t>
            </a:r>
            <a:r>
              <a:rPr lang="en-US" dirty="0" err="1"/>
              <a:t>SHARE</a:t>
            </a:r>
            <a:r>
              <a:rPr lang="en-US" dirty="0"/>
              <a:t>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4CD0A-8E68-49D6-85C4-DF016281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C6A1-E72E-4F18-A6AA-6BBDAB3E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5" y="100431"/>
            <a:ext cx="2415139" cy="967974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61E3-0896-4847-997A-EB7E2376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" y="924025"/>
            <a:ext cx="11839074" cy="583354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SHARE studies the economic, social, and health situations of respondents of 50 years of age and older</a:t>
            </a:r>
          </a:p>
          <a:p>
            <a:endParaRPr lang="fr-LU" dirty="0"/>
          </a:p>
          <a:p>
            <a:endParaRPr lang="fr-LU" dirty="0"/>
          </a:p>
          <a:p>
            <a:r>
              <a:rPr lang="en-US" dirty="0"/>
              <a:t>The COVID-19 module of the SHARE further includes assessments of respondents’ lives through the COVID-19 pandemic</a:t>
            </a:r>
          </a:p>
          <a:p>
            <a:endParaRPr lang="fr-LU" dirty="0"/>
          </a:p>
          <a:p>
            <a:endParaRPr lang="en-US" dirty="0"/>
          </a:p>
          <a:p>
            <a:r>
              <a:rPr lang="en-US" dirty="0"/>
              <a:t>This study’s sample took part in the COVID-19 module and was then at least 50 years of age (analytical sample of 57,025 respondents)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6D8FB-92E8-4904-83CF-44B770E8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C5F4-93D8-4C11-969D-D62B517F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2" y="85993"/>
            <a:ext cx="2357387" cy="1001662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4F5D-CA37-4C1C-9CEB-3060C699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" y="866274"/>
            <a:ext cx="11906451" cy="5905733"/>
          </a:xfrm>
        </p:spPr>
        <p:txBody>
          <a:bodyPr/>
          <a:lstStyle/>
          <a:p>
            <a:pPr marL="0" indent="0">
              <a:buNone/>
            </a:pPr>
            <a:r>
              <a:rPr lang="fr-LU" b="1" u="sng" dirty="0"/>
              <a:t>Variables</a:t>
            </a:r>
            <a:endParaRPr lang="fr-LU" b="1" dirty="0"/>
          </a:p>
          <a:p>
            <a:pPr marL="0" indent="0">
              <a:buNone/>
            </a:pPr>
            <a:r>
              <a:rPr lang="fr-LU" b="1" dirty="0"/>
              <a:t>D</a:t>
            </a:r>
            <a:r>
              <a:rPr lang="en-US" b="1" dirty="0" err="1"/>
              <a:t>ependent</a:t>
            </a:r>
            <a:r>
              <a:rPr lang="en-US" b="1" dirty="0"/>
              <a:t> variables</a:t>
            </a:r>
          </a:p>
          <a:p>
            <a:endParaRPr lang="fr-LU" dirty="0"/>
          </a:p>
          <a:p>
            <a:r>
              <a:rPr lang="en-US" dirty="0"/>
              <a:t>Respondents answered “yes” (1) or “no” (0) to each of these questions within the COVID-19 module: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“Since the outbreak of Corona, did you forgo medical treatment because you were afraid to become infected by the corona virus?”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dirty="0"/>
              <a:t>“Did you have a medical appointment scheduled, which the doctor or medical facility decided to postpone due to Corona?”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dirty="0"/>
              <a:t>“Did you ask for an appointment for a medical treatment since the outbreak of Corona and did not get one?”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939FE-E58D-49DB-B397-2082E7D1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0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7E9A-AB9E-483C-8EE7-DCE4C314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" y="66743"/>
            <a:ext cx="2689459" cy="1001662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5465-99F8-4CB9-91FD-59CAC3B3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1" y="851836"/>
            <a:ext cx="11998693" cy="5939421"/>
          </a:xfrm>
        </p:spPr>
        <p:txBody>
          <a:bodyPr/>
          <a:lstStyle/>
          <a:p>
            <a:endParaRPr lang="fr-LU" b="1" dirty="0"/>
          </a:p>
          <a:p>
            <a:pPr marL="0" indent="0">
              <a:buNone/>
            </a:pPr>
            <a:r>
              <a:rPr lang="fr-LU" b="1" dirty="0"/>
              <a:t>Independent variables</a:t>
            </a:r>
          </a:p>
          <a:p>
            <a:endParaRPr lang="fr-LU" b="1" dirty="0"/>
          </a:p>
          <a:p>
            <a:pPr marL="0" indent="0">
              <a:buNone/>
            </a:pPr>
            <a:r>
              <a:rPr lang="fr-LU" u="sng" dirty="0" err="1"/>
              <a:t>Respondent-level</a:t>
            </a:r>
            <a:endParaRPr lang="fr-LU" u="sng" dirty="0"/>
          </a:p>
          <a:p>
            <a:pPr marL="0" indent="0">
              <a:buNone/>
            </a:pPr>
            <a:endParaRPr lang="fr-LU" dirty="0"/>
          </a:p>
          <a:p>
            <a:pPr lvl="1"/>
            <a:r>
              <a:rPr lang="fr-LU" dirty="0" err="1"/>
              <a:t>Years</a:t>
            </a:r>
            <a:r>
              <a:rPr lang="fr-LU" dirty="0"/>
              <a:t> of </a:t>
            </a:r>
            <a:r>
              <a:rPr lang="fr-LU" dirty="0" err="1"/>
              <a:t>education</a:t>
            </a:r>
            <a:endParaRPr lang="fr-LU" dirty="0"/>
          </a:p>
          <a:p>
            <a:pPr lvl="1"/>
            <a:r>
              <a:rPr lang="fr-LU" dirty="0"/>
              <a:t>Total </a:t>
            </a:r>
            <a:r>
              <a:rPr lang="fr-LU" dirty="0" err="1"/>
              <a:t>household</a:t>
            </a:r>
            <a:r>
              <a:rPr lang="fr-LU" dirty="0"/>
              <a:t> </a:t>
            </a:r>
            <a:r>
              <a:rPr lang="fr-LU" dirty="0" err="1"/>
              <a:t>income</a:t>
            </a:r>
            <a:r>
              <a:rPr lang="fr-LU" dirty="0"/>
              <a:t>: </a:t>
            </a:r>
            <a:r>
              <a:rPr lang="en-US" dirty="0"/>
              <a:t>categorized into household income quintiles, specific to respondents’ particular countries</a:t>
            </a:r>
          </a:p>
          <a:p>
            <a:pPr lvl="1"/>
            <a:r>
              <a:rPr lang="en-US" dirty="0"/>
              <a:t>Gender (reference (ref.)=men)</a:t>
            </a:r>
          </a:p>
          <a:p>
            <a:pPr lvl="1"/>
            <a:r>
              <a:rPr lang="en-US" dirty="0"/>
              <a:t>Age group (50-59, 60-69, 70-79, and 80 years and older (ref.)).    </a:t>
            </a:r>
          </a:p>
          <a:p>
            <a:pPr lvl="1"/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4DD2-E37D-429F-BE3A-0E731FB1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9C6A-548B-4181-B7C3-D3E6D884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4" y="76368"/>
            <a:ext cx="2410326" cy="842846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5B87D-2C2A-4853-A320-1914F554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" y="798897"/>
            <a:ext cx="11940139" cy="5922578"/>
          </a:xfrm>
        </p:spPr>
        <p:txBody>
          <a:bodyPr>
            <a:normAutofit lnSpcReduction="10000"/>
          </a:bodyPr>
          <a:lstStyle/>
          <a:p>
            <a:endParaRPr lang="fr-LU" dirty="0"/>
          </a:p>
          <a:p>
            <a:pPr marL="0" indent="0">
              <a:buNone/>
            </a:pPr>
            <a:r>
              <a:rPr lang="fr-LU" u="sng" dirty="0"/>
              <a:t>C</a:t>
            </a:r>
            <a:r>
              <a:rPr lang="en-US" u="sng" dirty="0" err="1"/>
              <a:t>ountry</a:t>
            </a:r>
            <a:r>
              <a:rPr lang="en-US" u="sng" dirty="0"/>
              <a:t>-level</a:t>
            </a:r>
          </a:p>
          <a:p>
            <a:endParaRPr lang="fr-LU" dirty="0"/>
          </a:p>
          <a:p>
            <a:r>
              <a:rPr lang="fr-LU" dirty="0"/>
              <a:t>H</a:t>
            </a:r>
            <a:r>
              <a:rPr lang="en-US" dirty="0" err="1"/>
              <a:t>ealthcare</a:t>
            </a:r>
            <a:r>
              <a:rPr lang="en-US" dirty="0"/>
              <a:t> systems’ infrastructure</a:t>
            </a:r>
          </a:p>
          <a:p>
            <a:endParaRPr lang="fr-LU" sz="3000" dirty="0"/>
          </a:p>
          <a:p>
            <a:pPr lvl="1"/>
            <a:r>
              <a:rPr lang="en-US" dirty="0"/>
              <a:t>OECD. (2020). Health at a Glance: Europe 2020:</a:t>
            </a:r>
          </a:p>
          <a:p>
            <a:pPr lvl="2"/>
            <a:r>
              <a:rPr lang="en-US" dirty="0"/>
              <a:t>number of practicing doctors per 1,000 population (2018, or nearest year)</a:t>
            </a:r>
          </a:p>
          <a:p>
            <a:pPr lvl="2"/>
            <a:r>
              <a:rPr lang="en-US" dirty="0"/>
              <a:t>number of hospital beds per 1,000 population (2018, or nearest year) </a:t>
            </a:r>
          </a:p>
          <a:p>
            <a:pPr lvl="2"/>
            <a:endParaRPr lang="fr-LU" sz="2200" dirty="0"/>
          </a:p>
          <a:p>
            <a:r>
              <a:rPr lang="fr-LU" dirty="0"/>
              <a:t>Healthcare </a:t>
            </a:r>
            <a:r>
              <a:rPr lang="fr-LU" dirty="0" err="1"/>
              <a:t>systems</a:t>
            </a:r>
            <a:r>
              <a:rPr lang="fr-LU" dirty="0"/>
              <a:t>’ </a:t>
            </a:r>
            <a:r>
              <a:rPr lang="fr-LU" dirty="0" err="1"/>
              <a:t>generosity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OECD. (2020). Health at a Glance: Europe 2020:</a:t>
            </a:r>
          </a:p>
          <a:p>
            <a:pPr lvl="2"/>
            <a:r>
              <a:rPr lang="en-US" dirty="0"/>
              <a:t>health expenditures per capita (2019, or nearest year) (adjusted for unequal PPPs); to produce more substantial odds ratios, this variable was divided by 1,000</a:t>
            </a:r>
          </a:p>
          <a:p>
            <a:pPr lvl="2"/>
            <a:r>
              <a:rPr lang="en-US" dirty="0"/>
              <a:t>combined total public and primary private coverage for a core set of medical services (2018, or nearest year) (in percentages)</a:t>
            </a:r>
          </a:p>
          <a:p>
            <a:pPr marL="0" indent="0">
              <a:buNone/>
            </a:pPr>
            <a:endParaRPr lang="en-US" sz="3000" dirty="0"/>
          </a:p>
          <a:p>
            <a:endParaRPr lang="fr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FC42D-0A3F-4DAE-ABFC-FF88A0F5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B97F-22D5-4242-8FDA-0B0F9DEF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" y="85992"/>
            <a:ext cx="2569143" cy="1006475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716D2-5AA5-41A0-9663-9A70F011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" y="919212"/>
            <a:ext cx="11936129" cy="5852795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r-LU" sz="2200" dirty="0"/>
          </a:p>
          <a:p>
            <a:r>
              <a:rPr lang="fr-LU" dirty="0" err="1"/>
              <a:t>Ageism</a:t>
            </a:r>
            <a:endParaRPr lang="fr-LU" dirty="0"/>
          </a:p>
          <a:p>
            <a:endParaRPr lang="fr-LU" dirty="0"/>
          </a:p>
          <a:p>
            <a:pPr lvl="1"/>
            <a:r>
              <a:rPr lang="en-US" dirty="0"/>
              <a:t>2008 module of the European Social Survey (ESS Round 4 2008):</a:t>
            </a:r>
          </a:p>
          <a:p>
            <a:pPr lvl="2"/>
            <a:r>
              <a:rPr lang="en-US" dirty="0"/>
              <a:t>“And overall, how negative or positive do you feel towards people over 70?” </a:t>
            </a:r>
          </a:p>
          <a:p>
            <a:pPr lvl="3"/>
            <a:r>
              <a:rPr lang="en-US" sz="2000" dirty="0"/>
              <a:t>zero (extremely negative) to ten (extremely positive)</a:t>
            </a:r>
          </a:p>
          <a:p>
            <a:pPr lvl="2"/>
            <a:r>
              <a:rPr lang="en-US" dirty="0"/>
              <a:t>“Please tell me whether or not you think people over 70 are a burden on [country]’s health service these days?”</a:t>
            </a:r>
          </a:p>
          <a:p>
            <a:pPr lvl="3"/>
            <a:r>
              <a:rPr lang="en-US" sz="2000" dirty="0"/>
              <a:t>zero (no burden) to ten (a great burden)</a:t>
            </a:r>
          </a:p>
          <a:p>
            <a:pPr marL="1371600" lvl="3" indent="0">
              <a:buNone/>
            </a:pPr>
            <a:endParaRPr lang="fr-LU" sz="2000" dirty="0"/>
          </a:p>
          <a:p>
            <a:pPr lvl="1"/>
            <a:r>
              <a:rPr lang="en-US" dirty="0"/>
              <a:t>Earlier research has shown that societal-level negative attitudes towards aging are quite stable through time (Abrams et al., 2015; </a:t>
            </a:r>
            <a:r>
              <a:rPr lang="en-US" dirty="0" err="1"/>
              <a:t>Azulai</a:t>
            </a:r>
            <a:r>
              <a:rPr lang="en-US" dirty="0"/>
              <a:t>, 2014)</a:t>
            </a:r>
            <a:endParaRPr lang="fr-LU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F8902-879F-460B-9832-D3CC00EA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A508-F43F-4DA4-A97A-24F6D560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1" y="52304"/>
            <a:ext cx="2559518" cy="919848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CF37-3E4D-4C8E-9551-AFD66151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1" y="800702"/>
            <a:ext cx="11920888" cy="58335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LU" b="1" dirty="0"/>
              <a:t>Control variables</a:t>
            </a:r>
          </a:p>
          <a:p>
            <a:endParaRPr lang="fr-LU" b="1" dirty="0"/>
          </a:p>
          <a:p>
            <a:r>
              <a:rPr lang="en-US" dirty="0"/>
              <a:t>Marital/relationship status </a:t>
            </a:r>
          </a:p>
          <a:p>
            <a:endParaRPr lang="en-US" dirty="0"/>
          </a:p>
          <a:p>
            <a:r>
              <a:rPr lang="en-US" dirty="0"/>
              <a:t>Parental status</a:t>
            </a:r>
          </a:p>
          <a:p>
            <a:endParaRPr lang="en-US" dirty="0"/>
          </a:p>
          <a:p>
            <a:r>
              <a:rPr lang="en-US" dirty="0"/>
              <a:t>Self-perceived health</a:t>
            </a:r>
          </a:p>
          <a:p>
            <a:pPr lvl="1"/>
            <a:r>
              <a:rPr lang="en-US" dirty="0"/>
              <a:t>excellent</a:t>
            </a:r>
          </a:p>
          <a:p>
            <a:pPr lvl="1"/>
            <a:r>
              <a:rPr lang="en-US" dirty="0"/>
              <a:t>very good</a:t>
            </a:r>
          </a:p>
          <a:p>
            <a:pPr lvl="1"/>
            <a:r>
              <a:rPr lang="en-US" dirty="0"/>
              <a:t>good</a:t>
            </a:r>
          </a:p>
          <a:p>
            <a:pPr lvl="1"/>
            <a:r>
              <a:rPr lang="en-US" dirty="0"/>
              <a:t>fair</a:t>
            </a:r>
          </a:p>
          <a:p>
            <a:pPr lvl="1"/>
            <a:r>
              <a:rPr lang="en-US" dirty="0"/>
              <a:t>poor (ref.)</a:t>
            </a:r>
          </a:p>
          <a:p>
            <a:pPr lvl="1"/>
            <a:endParaRPr lang="fr-LU" dirty="0"/>
          </a:p>
          <a:p>
            <a:r>
              <a:rPr lang="fr-LU" dirty="0"/>
              <a:t>E</a:t>
            </a:r>
            <a:r>
              <a:rPr lang="en-US" dirty="0" err="1"/>
              <a:t>xtent</a:t>
            </a:r>
            <a:r>
              <a:rPr lang="en-US" dirty="0"/>
              <a:t> of neuroticism (1-5)</a:t>
            </a:r>
          </a:p>
          <a:p>
            <a:endParaRPr lang="fr-LU" dirty="0"/>
          </a:p>
          <a:p>
            <a:r>
              <a:rPr lang="en-US" dirty="0"/>
              <a:t>Extent of agreement with, “I see myself as someone who is generally trusting”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864E1-9284-4683-B844-3C0CCB93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7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CA32-8301-42D8-8664-A6C9DEAE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" y="90805"/>
            <a:ext cx="2949341" cy="943911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3FAE9-F8F1-495D-9634-D3329BC6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" y="885524"/>
            <a:ext cx="11901638" cy="5881671"/>
          </a:xfrm>
        </p:spPr>
        <p:txBody>
          <a:bodyPr/>
          <a:lstStyle/>
          <a:p>
            <a:pPr marL="457200" lvl="1" indent="0">
              <a:buNone/>
            </a:pPr>
            <a:endParaRPr lang="fr-LU" dirty="0"/>
          </a:p>
          <a:p>
            <a:pPr marL="0" indent="0">
              <a:buNone/>
            </a:pPr>
            <a:r>
              <a:rPr lang="fr-LU" b="1" u="sng" dirty="0" err="1"/>
              <a:t>Analysis</a:t>
            </a:r>
            <a:endParaRPr lang="fr-LU" b="1" u="sng" dirty="0"/>
          </a:p>
          <a:p>
            <a:pPr marL="0" indent="0">
              <a:buNone/>
            </a:pPr>
            <a:endParaRPr lang="fr-LU" dirty="0"/>
          </a:p>
          <a:p>
            <a:r>
              <a:rPr lang="en-US" dirty="0"/>
              <a:t>Three sets of multilevel logistic regression analyses, one for each dependent variable</a:t>
            </a:r>
          </a:p>
          <a:p>
            <a:endParaRPr lang="fr-LU" dirty="0"/>
          </a:p>
          <a:p>
            <a:endParaRPr lang="fr-LU" dirty="0"/>
          </a:p>
          <a:p>
            <a:r>
              <a:rPr lang="en-US" dirty="0"/>
              <a:t>The first model regressed the dependent variable upon all the individual-level variables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E1415-5EF9-4C70-AE4E-3A688F2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CC40-4794-4B51-9839-53DFD401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60" y="134119"/>
            <a:ext cx="3295851" cy="703279"/>
          </a:xfrm>
        </p:spPr>
        <p:txBody>
          <a:bodyPr/>
          <a:lstStyle/>
          <a:p>
            <a:r>
              <a:rPr lang="fr-LU" b="1" dirty="0"/>
              <a:t>Introduction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DB3B-96C2-426C-94D5-0FF3CE47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60" y="798896"/>
            <a:ext cx="11867146" cy="6015789"/>
          </a:xfrm>
        </p:spPr>
        <p:txBody>
          <a:bodyPr/>
          <a:lstStyle/>
          <a:p>
            <a:r>
              <a:rPr lang="en-US" dirty="0"/>
              <a:t>Reduced access to healthcare for non-COVID-19 concerns in overwhelmed healthcare systems (</a:t>
            </a:r>
            <a:r>
              <a:rPr lang="en-US" dirty="0" err="1"/>
              <a:t>Bambra</a:t>
            </a:r>
            <a:r>
              <a:rPr lang="en-US" dirty="0"/>
              <a:t> et al., 2020) and its health consequences</a:t>
            </a:r>
          </a:p>
          <a:p>
            <a:endParaRPr lang="fr-LU" dirty="0"/>
          </a:p>
          <a:p>
            <a:r>
              <a:rPr lang="fr-LU" dirty="0"/>
              <a:t>The </a:t>
            </a:r>
            <a:r>
              <a:rPr lang="fr-LU" dirty="0" err="1"/>
              <a:t>need</a:t>
            </a:r>
            <a:r>
              <a:rPr lang="fr-LU" dirty="0"/>
              <a:t> to </a:t>
            </a:r>
            <a:r>
              <a:rPr lang="fr-LU" dirty="0" err="1"/>
              <a:t>ensure</a:t>
            </a:r>
            <a:r>
              <a:rPr lang="fr-LU" dirty="0"/>
              <a:t> </a:t>
            </a:r>
            <a:r>
              <a:rPr lang="en-US" dirty="0"/>
              <a:t>healthcare systems’ responsiveness to people with severe COVID-19 illness</a:t>
            </a:r>
          </a:p>
          <a:p>
            <a:pPr lvl="1"/>
            <a:r>
              <a:rPr lang="en-US" dirty="0"/>
              <a:t>in anticipation of strained physical and human resources (Anderson et al., 2021; Lawson et al., 2021)</a:t>
            </a:r>
          </a:p>
          <a:p>
            <a:pPr lvl="1"/>
            <a:r>
              <a:rPr lang="fr-LU" dirty="0"/>
              <a:t>in </a:t>
            </a:r>
            <a:r>
              <a:rPr lang="fr-LU" dirty="0" err="1"/>
              <a:t>response</a:t>
            </a:r>
            <a:r>
              <a:rPr lang="fr-LU" dirty="0"/>
              <a:t> to </a:t>
            </a:r>
            <a:r>
              <a:rPr lang="fr-LU" dirty="0" err="1"/>
              <a:t>concerns</a:t>
            </a:r>
            <a:r>
              <a:rPr lang="fr-LU" dirty="0"/>
              <a:t> </a:t>
            </a:r>
            <a:r>
              <a:rPr lang="en-US" dirty="0"/>
              <a:t>that COVID-19 infections could spread to both patients and staff within medical settings (Anderson et al., 2021; </a:t>
            </a:r>
            <a:r>
              <a:rPr lang="en-US" dirty="0" err="1"/>
              <a:t>Metelmann</a:t>
            </a:r>
            <a:r>
              <a:rPr lang="en-US" dirty="0"/>
              <a:t> &amp; </a:t>
            </a:r>
            <a:r>
              <a:rPr lang="en-US" dirty="0" err="1"/>
              <a:t>Busemann</a:t>
            </a:r>
            <a:r>
              <a:rPr lang="en-US" dirty="0"/>
              <a:t>, 2020)</a:t>
            </a:r>
          </a:p>
          <a:p>
            <a:endParaRPr lang="fr-LU" dirty="0"/>
          </a:p>
          <a:p>
            <a:r>
              <a:rPr lang="fr-LU" dirty="0" err="1"/>
              <a:t>Thus</a:t>
            </a:r>
            <a:r>
              <a:rPr lang="fr-LU" dirty="0"/>
              <a:t>, </a:t>
            </a:r>
            <a:r>
              <a:rPr lang="fr-LU" dirty="0" err="1"/>
              <a:t>many</a:t>
            </a:r>
            <a:r>
              <a:rPr lang="fr-LU" dirty="0"/>
              <a:t> </a:t>
            </a:r>
            <a:r>
              <a:rPr lang="fr-LU" dirty="0" err="1"/>
              <a:t>medical</a:t>
            </a:r>
            <a:r>
              <a:rPr lang="fr-LU" dirty="0"/>
              <a:t> </a:t>
            </a:r>
            <a:r>
              <a:rPr lang="fr-LU" dirty="0" err="1"/>
              <a:t>appointments</a:t>
            </a:r>
            <a:r>
              <a:rPr lang="fr-LU" dirty="0"/>
              <a:t> and </a:t>
            </a:r>
            <a:r>
              <a:rPr lang="fr-LU" dirty="0" err="1"/>
              <a:t>treatments</a:t>
            </a:r>
            <a:r>
              <a:rPr lang="fr-LU" dirty="0"/>
              <a:t> </a:t>
            </a:r>
            <a:r>
              <a:rPr lang="fr-LU" dirty="0" err="1"/>
              <a:t>were</a:t>
            </a:r>
            <a:r>
              <a:rPr lang="fr-LU" dirty="0"/>
              <a:t> </a:t>
            </a:r>
            <a:r>
              <a:rPr lang="en-US" dirty="0"/>
              <a:t>forgone, postponed, or denied</a:t>
            </a:r>
          </a:p>
          <a:p>
            <a:r>
              <a:rPr lang="fr-LU" dirty="0"/>
              <a:t>H</a:t>
            </a:r>
            <a:r>
              <a:rPr lang="en-US" dirty="0" err="1"/>
              <a:t>owever</a:t>
            </a:r>
            <a:r>
              <a:rPr lang="en-US" dirty="0"/>
              <a:t>, there are </a:t>
            </a:r>
            <a:r>
              <a:rPr lang="fr-LU" dirty="0" err="1"/>
              <a:t>limited</a:t>
            </a:r>
            <a:r>
              <a:rPr lang="fr-LU" dirty="0"/>
              <a:t> </a:t>
            </a:r>
            <a:r>
              <a:rPr lang="fr-LU" dirty="0" err="1"/>
              <a:t>comprehensive</a:t>
            </a:r>
            <a:r>
              <a:rPr lang="fr-LU" dirty="0"/>
              <a:t> </a:t>
            </a:r>
            <a:r>
              <a:rPr lang="fr-LU" dirty="0" err="1"/>
              <a:t>assessments</a:t>
            </a:r>
            <a:r>
              <a:rPr lang="fr-LU" dirty="0"/>
              <a:t> of </a:t>
            </a:r>
            <a:r>
              <a:rPr lang="fr-LU" dirty="0" err="1"/>
              <a:t>missed</a:t>
            </a:r>
            <a:r>
              <a:rPr lang="fr-LU" dirty="0"/>
              <a:t> </a:t>
            </a:r>
            <a:r>
              <a:rPr lang="fr-LU" dirty="0" err="1"/>
              <a:t>healthcare</a:t>
            </a:r>
            <a:r>
              <a:rPr lang="fr-LU" dirty="0"/>
              <a:t> </a:t>
            </a:r>
            <a:r>
              <a:rPr lang="fr-LU" dirty="0" err="1"/>
              <a:t>during</a:t>
            </a:r>
            <a:r>
              <a:rPr lang="fr-LU" dirty="0"/>
              <a:t> COVID-19</a:t>
            </a:r>
          </a:p>
          <a:p>
            <a:endParaRPr lang="en-US" dirty="0"/>
          </a:p>
          <a:p>
            <a:endParaRPr lang="fr-LU" dirty="0"/>
          </a:p>
          <a:p>
            <a:endParaRPr lang="fr-LU" dirty="0"/>
          </a:p>
          <a:p>
            <a:endParaRPr lang="en-US" dirty="0"/>
          </a:p>
          <a:p>
            <a:endParaRPr lang="fr-LU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80F54-4602-4B3E-8E05-EA87E75E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9A71-E6C9-4075-9A3E-90650FF2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66743"/>
            <a:ext cx="2304448" cy="996850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6B52F-69FC-48F2-8ABF-9AB36510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871086"/>
            <a:ext cx="11978640" cy="5850389"/>
          </a:xfrm>
        </p:spPr>
        <p:txBody>
          <a:bodyPr/>
          <a:lstStyle/>
          <a:p>
            <a:endParaRPr lang="fr-LU" dirty="0"/>
          </a:p>
          <a:p>
            <a:r>
              <a:rPr lang="en-US" dirty="0"/>
              <a:t>The second through seventh models sequentially and individually added to the first model the six country-level predictors in the following order: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number of practicing doctors per 1,000 population</a:t>
            </a:r>
          </a:p>
          <a:p>
            <a:pPr lvl="1"/>
            <a:r>
              <a:rPr lang="en-US" dirty="0"/>
              <a:t>number of hospital beds per 1,000 population</a:t>
            </a:r>
          </a:p>
          <a:p>
            <a:pPr lvl="1"/>
            <a:r>
              <a:rPr lang="en-US" dirty="0"/>
              <a:t>health expenditures per capita (divided by 1,000)</a:t>
            </a:r>
          </a:p>
          <a:p>
            <a:pPr lvl="1"/>
            <a:r>
              <a:rPr lang="en-US" dirty="0"/>
              <a:t>extent of population coverage for a core set of medical services</a:t>
            </a:r>
          </a:p>
          <a:p>
            <a:pPr lvl="1"/>
            <a:r>
              <a:rPr lang="en-US" dirty="0"/>
              <a:t>positive feelings towards people over 70</a:t>
            </a:r>
          </a:p>
          <a:p>
            <a:pPr lvl="1"/>
            <a:r>
              <a:rPr lang="en-US" dirty="0"/>
              <a:t>extent to which people over 70 are a health services burden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2C0E9-AB9C-4143-A00C-CC3AB697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0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77E8-97DC-4ADF-A5D2-1A92F04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" y="57117"/>
            <a:ext cx="2323699" cy="958349"/>
          </a:xfrm>
        </p:spPr>
        <p:txBody>
          <a:bodyPr/>
          <a:lstStyle/>
          <a:p>
            <a:r>
              <a:rPr lang="fr-LU" b="1" dirty="0"/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CCCEC-50EF-4650-A56F-A1A6D865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" y="871086"/>
            <a:ext cx="11930514" cy="592979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Missing data were dealt with through multiple imputation using chained equations (ten imputed datasets)</a:t>
            </a:r>
          </a:p>
          <a:p>
            <a:endParaRPr lang="fr-LU" dirty="0"/>
          </a:p>
          <a:p>
            <a:r>
              <a:rPr lang="en-US" dirty="0"/>
              <a:t>All models were weighted with the SHARE’s COVID-19 module design weight</a:t>
            </a:r>
          </a:p>
          <a:p>
            <a:endParaRPr lang="fr-LU" dirty="0"/>
          </a:p>
          <a:p>
            <a:r>
              <a:rPr lang="en-US" dirty="0"/>
              <a:t>Standard errors were adjusted for clustering at the level of country of residence during the SHARE’s COVID-19 module</a:t>
            </a:r>
          </a:p>
          <a:p>
            <a:endParaRPr lang="fr-LU" dirty="0"/>
          </a:p>
          <a:p>
            <a:r>
              <a:rPr lang="en-US" dirty="0"/>
              <a:t>Analyses were conducted with the Stata 17 statistical software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ABE60-841D-4CEB-8677-D55502B3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D0B4-0117-4B6B-965D-5F157957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52304"/>
            <a:ext cx="1895375" cy="881347"/>
          </a:xfrm>
        </p:spPr>
        <p:txBody>
          <a:bodyPr/>
          <a:lstStyle/>
          <a:p>
            <a:r>
              <a:rPr lang="fr-LU" b="1" dirty="0" err="1"/>
              <a:t>Results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555454-4AE9-4F48-9FAA-2B82EDE0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829" y="765258"/>
            <a:ext cx="8838342" cy="60404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0C893-1A35-45B1-BAE4-BB3C07D2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924380-DBD2-408D-8F42-2D1C3DB83B82}"/>
              </a:ext>
            </a:extLst>
          </p:cNvPr>
          <p:cNvSpPr/>
          <p:nvPr/>
        </p:nvSpPr>
        <p:spPr>
          <a:xfrm>
            <a:off x="8248851" y="2646947"/>
            <a:ext cx="2035743" cy="11598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F52B1-178E-4917-9DF6-6EB59C8F8D44}"/>
              </a:ext>
            </a:extLst>
          </p:cNvPr>
          <p:cNvSpPr/>
          <p:nvPr/>
        </p:nvSpPr>
        <p:spPr>
          <a:xfrm>
            <a:off x="8205537" y="4211053"/>
            <a:ext cx="2079057" cy="1015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C864A9-09C6-43E2-B509-471C5F77A256}"/>
              </a:ext>
            </a:extLst>
          </p:cNvPr>
          <p:cNvSpPr/>
          <p:nvPr/>
        </p:nvSpPr>
        <p:spPr>
          <a:xfrm>
            <a:off x="8248851" y="5693343"/>
            <a:ext cx="2035743" cy="1015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33FD0B-F25A-4816-ADDB-42A405BF61FB}"/>
              </a:ext>
            </a:extLst>
          </p:cNvPr>
          <p:cNvSpPr/>
          <p:nvPr/>
        </p:nvSpPr>
        <p:spPr>
          <a:xfrm>
            <a:off x="1452563" y="1133475"/>
            <a:ext cx="371475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7905-8E38-4B83-88B4-93F70132CAFF}"/>
              </a:ext>
            </a:extLst>
          </p:cNvPr>
          <p:cNvSpPr/>
          <p:nvPr/>
        </p:nvSpPr>
        <p:spPr>
          <a:xfrm>
            <a:off x="3024188" y="3395662"/>
            <a:ext cx="533400" cy="35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71FD01-593E-430B-B5EE-A07C7AAD0D5F}"/>
              </a:ext>
            </a:extLst>
          </p:cNvPr>
          <p:cNvGrpSpPr/>
          <p:nvPr/>
        </p:nvGrpSpPr>
        <p:grpSpPr>
          <a:xfrm>
            <a:off x="2999790" y="3638062"/>
            <a:ext cx="10080" cy="14760"/>
            <a:chOff x="2999790" y="3638062"/>
            <a:chExt cx="10080" cy="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2F06B9-3145-4589-8427-74026F16D3C4}"/>
                    </a:ext>
                  </a:extLst>
                </p14:cNvPr>
                <p14:cNvContentPartPr/>
                <p14:nvPr/>
              </p14:nvContentPartPr>
              <p14:xfrm>
                <a:off x="2999790" y="3638062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2F06B9-3145-4589-8427-74026F16D3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91150" y="36290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3B1F52-C9BF-485A-80BB-FC5EC1C90AC5}"/>
                    </a:ext>
                  </a:extLst>
                </p14:cNvPr>
                <p14:cNvContentPartPr/>
                <p14:nvPr/>
              </p14:nvContentPartPr>
              <p14:xfrm>
                <a:off x="3004830" y="3638062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3B1F52-C9BF-485A-80BB-FC5EC1C90A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95830" y="36290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AD3D89-8B0B-4FDA-9D8A-696EED9485C7}"/>
                    </a:ext>
                  </a:extLst>
                </p14:cNvPr>
                <p14:cNvContentPartPr/>
                <p14:nvPr/>
              </p14:nvContentPartPr>
              <p14:xfrm>
                <a:off x="3009510" y="365246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AD3D89-8B0B-4FDA-9D8A-696EED9485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00870" y="36438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B31E0E-3C22-46A2-A2F8-72A631073E9E}"/>
                  </a:ext>
                </a:extLst>
              </p14:cNvPr>
              <p14:cNvContentPartPr/>
              <p14:nvPr/>
            </p14:nvContentPartPr>
            <p14:xfrm>
              <a:off x="3009510" y="366182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B31E0E-3C22-46A2-A2F8-72A631073E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0870" y="365282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4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2851-F6B8-4829-8D02-D9D27CD4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4" y="95617"/>
            <a:ext cx="2256322" cy="886159"/>
          </a:xfrm>
        </p:spPr>
        <p:txBody>
          <a:bodyPr/>
          <a:lstStyle/>
          <a:p>
            <a:r>
              <a:rPr lang="fr-LU" b="1" dirty="0" err="1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A170-B917-47F8-BF89-1835816D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818147"/>
            <a:ext cx="11964202" cy="5944236"/>
          </a:xfrm>
        </p:spPr>
        <p:txBody>
          <a:bodyPr>
            <a:normAutofit/>
          </a:bodyPr>
          <a:lstStyle/>
          <a:p>
            <a:r>
              <a:rPr lang="fr-LU" dirty="0" err="1"/>
              <a:t>Summary</a:t>
            </a:r>
            <a:r>
              <a:rPr lang="fr-LU" dirty="0"/>
              <a:t> of </a:t>
            </a:r>
            <a:r>
              <a:rPr lang="fr-LU" dirty="0" err="1"/>
              <a:t>individual-level</a:t>
            </a:r>
            <a:r>
              <a:rPr lang="fr-LU" dirty="0"/>
              <a:t> </a:t>
            </a:r>
            <a:r>
              <a:rPr lang="fr-LU" dirty="0" err="1"/>
              <a:t>results</a:t>
            </a:r>
            <a:r>
              <a:rPr lang="fr-LU" dirty="0"/>
              <a:t>:</a:t>
            </a:r>
          </a:p>
          <a:p>
            <a:endParaRPr lang="fr-LU" dirty="0"/>
          </a:p>
          <a:p>
            <a:pPr lvl="1"/>
            <a:r>
              <a:rPr lang="en-US" dirty="0"/>
              <a:t>Women respondents were more likely to report forgone, postponed, and denied healthcare</a:t>
            </a:r>
            <a:endParaRPr lang="fr-LU" dirty="0"/>
          </a:p>
          <a:p>
            <a:pPr lvl="1"/>
            <a:r>
              <a:rPr lang="en-US" dirty="0"/>
              <a:t>Respondents from 70 to 79 years of age were the most likely to have had forgone and postponed medical appointments and treatments</a:t>
            </a:r>
            <a:endParaRPr lang="fr-LU" dirty="0"/>
          </a:p>
          <a:p>
            <a:pPr lvl="1"/>
            <a:r>
              <a:rPr lang="en-US" dirty="0"/>
              <a:t>In contrast, more advanced age was negatively associated with denied medical appointments and treatments</a:t>
            </a:r>
            <a:endParaRPr lang="fr-LU" dirty="0"/>
          </a:p>
          <a:p>
            <a:pPr lvl="1"/>
            <a:r>
              <a:rPr lang="en-US" dirty="0"/>
              <a:t>There was evidence that more educated respondents had higher likelihoods of forgone and postponed healthcare</a:t>
            </a:r>
          </a:p>
          <a:p>
            <a:pPr lvl="1"/>
            <a:r>
              <a:rPr lang="fr-LU" dirty="0" err="1"/>
              <a:t>Worse</a:t>
            </a:r>
            <a:r>
              <a:rPr lang="fr-LU" dirty="0"/>
              <a:t> self-</a:t>
            </a:r>
            <a:r>
              <a:rPr lang="fr-LU" dirty="0" err="1"/>
              <a:t>perceived</a:t>
            </a:r>
            <a:r>
              <a:rPr lang="fr-LU" dirty="0"/>
              <a:t> </a:t>
            </a:r>
            <a:r>
              <a:rPr lang="fr-LU" dirty="0" err="1"/>
              <a:t>health</a:t>
            </a:r>
            <a:r>
              <a:rPr lang="fr-LU" dirty="0"/>
              <a:t> </a:t>
            </a:r>
            <a:r>
              <a:rPr lang="fr-LU" dirty="0" err="1"/>
              <a:t>was</a:t>
            </a:r>
            <a:r>
              <a:rPr lang="fr-LU" dirty="0"/>
              <a:t> </a:t>
            </a:r>
            <a:r>
              <a:rPr lang="fr-LU" dirty="0" err="1"/>
              <a:t>positively</a:t>
            </a:r>
            <a:r>
              <a:rPr lang="fr-LU" dirty="0"/>
              <a:t> </a:t>
            </a:r>
            <a:r>
              <a:rPr lang="fr-LU" dirty="0" err="1"/>
              <a:t>associated</a:t>
            </a:r>
            <a:r>
              <a:rPr lang="fr-LU" dirty="0"/>
              <a:t> </a:t>
            </a:r>
            <a:r>
              <a:rPr lang="fr-LU" dirty="0" err="1"/>
              <a:t>with</a:t>
            </a:r>
            <a:r>
              <a:rPr lang="fr-LU" dirty="0"/>
              <a:t> </a:t>
            </a:r>
            <a:r>
              <a:rPr lang="en-US" dirty="0"/>
              <a:t>forgone, postponed, and denied healthcare</a:t>
            </a:r>
          </a:p>
          <a:p>
            <a:pPr lvl="1"/>
            <a:r>
              <a:rPr lang="fr-LU" dirty="0" err="1"/>
              <a:t>Higher</a:t>
            </a:r>
            <a:r>
              <a:rPr lang="fr-LU" dirty="0"/>
              <a:t> </a:t>
            </a:r>
            <a:r>
              <a:rPr lang="fr-LU" dirty="0" err="1"/>
              <a:t>neuroticism</a:t>
            </a:r>
            <a:r>
              <a:rPr lang="fr-LU" dirty="0"/>
              <a:t> </a:t>
            </a:r>
            <a:r>
              <a:rPr lang="fr-LU" dirty="0" err="1"/>
              <a:t>implied</a:t>
            </a:r>
            <a:r>
              <a:rPr lang="fr-LU" dirty="0"/>
              <a:t> </a:t>
            </a:r>
            <a:r>
              <a:rPr lang="fr-LU" dirty="0" err="1"/>
              <a:t>higher</a:t>
            </a:r>
            <a:r>
              <a:rPr lang="fr-LU" dirty="0"/>
              <a:t> </a:t>
            </a:r>
            <a:r>
              <a:rPr lang="fr-LU" dirty="0" err="1"/>
              <a:t>likelihood</a:t>
            </a:r>
            <a:r>
              <a:rPr lang="fr-LU" dirty="0"/>
              <a:t> of </a:t>
            </a:r>
            <a:r>
              <a:rPr lang="fr-LU" dirty="0" err="1"/>
              <a:t>foregone</a:t>
            </a:r>
            <a:r>
              <a:rPr lang="fr-LU" dirty="0"/>
              <a:t> </a:t>
            </a:r>
            <a:r>
              <a:rPr lang="fr-LU" dirty="0" err="1"/>
              <a:t>healthcare</a:t>
            </a:r>
            <a:endParaRPr lang="fr-L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27B0A-EDD1-4F96-8D65-31E57C65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2278-1A58-4B6F-857C-FD92A5CE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1" y="90806"/>
            <a:ext cx="1876124" cy="828408"/>
          </a:xfrm>
        </p:spPr>
        <p:txBody>
          <a:bodyPr/>
          <a:lstStyle/>
          <a:p>
            <a:r>
              <a:rPr lang="fr-LU" b="1" dirty="0" err="1"/>
              <a:t>Results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9809CE-F07F-449E-9C39-EE379C70A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" y="742627"/>
            <a:ext cx="11939588" cy="10346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C081A-2AAD-42EE-9310-E089954D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83C75-2495-4BAE-8584-D04FCA18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6" y="1777288"/>
            <a:ext cx="11765807" cy="49441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0FC45A-F188-4C50-AC19-E638D40BAF05}"/>
              </a:ext>
            </a:extLst>
          </p:cNvPr>
          <p:cNvSpPr/>
          <p:nvPr/>
        </p:nvSpPr>
        <p:spPr>
          <a:xfrm>
            <a:off x="5308333" y="2141621"/>
            <a:ext cx="1029903" cy="76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259E9-E50E-4459-AB2E-8BFEE24723C9}"/>
              </a:ext>
            </a:extLst>
          </p:cNvPr>
          <p:cNvSpPr/>
          <p:nvPr/>
        </p:nvSpPr>
        <p:spPr>
          <a:xfrm>
            <a:off x="7560644" y="3123398"/>
            <a:ext cx="957714" cy="644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860613-8E42-44FF-9D1A-53FE175FB260}"/>
              </a:ext>
            </a:extLst>
          </p:cNvPr>
          <p:cNvSpPr/>
          <p:nvPr/>
        </p:nvSpPr>
        <p:spPr>
          <a:xfrm>
            <a:off x="8610600" y="3527659"/>
            <a:ext cx="1019476" cy="755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3C590-E2F0-4D12-9826-26F342F64B6A}"/>
              </a:ext>
            </a:extLst>
          </p:cNvPr>
          <p:cNvSpPr/>
          <p:nvPr/>
        </p:nvSpPr>
        <p:spPr>
          <a:xfrm>
            <a:off x="10823608" y="4509436"/>
            <a:ext cx="981777" cy="539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5BA3-30DB-4874-96F2-5F55816B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" y="76368"/>
            <a:ext cx="2059004" cy="967974"/>
          </a:xfrm>
        </p:spPr>
        <p:txBody>
          <a:bodyPr/>
          <a:lstStyle/>
          <a:p>
            <a:r>
              <a:rPr lang="fr-LU" b="1" dirty="0" err="1"/>
              <a:t>Results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3E0A14-C98B-4183-A49A-96B059D19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3414"/>
            <a:ext cx="11977687" cy="1100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8AEBF-3562-4EC3-9D9D-D7A9206A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F80DA-88EC-4A0B-B4DA-E1D2047B5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1" y="1884038"/>
            <a:ext cx="11809396" cy="47525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00670E-ADF5-4F10-8B42-121D5BFB92A9}"/>
              </a:ext>
            </a:extLst>
          </p:cNvPr>
          <p:cNvSpPr/>
          <p:nvPr/>
        </p:nvSpPr>
        <p:spPr>
          <a:xfrm>
            <a:off x="8537608" y="3590223"/>
            <a:ext cx="1015466" cy="582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CEF0-93C0-49F5-A6FC-61F77628F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4" y="61930"/>
            <a:ext cx="2030128" cy="924660"/>
          </a:xfrm>
        </p:spPr>
        <p:txBody>
          <a:bodyPr/>
          <a:lstStyle/>
          <a:p>
            <a:r>
              <a:rPr lang="fr-LU" b="1" dirty="0" err="1"/>
              <a:t>Results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4179C-73D5-4F02-9862-54F41B575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986590"/>
            <a:ext cx="12133446" cy="937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7F7A4-2BCE-4E00-9E49-900BCCE4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AAB88-BE2A-4D81-9BFB-C2D010EF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3" y="1924516"/>
            <a:ext cx="11824636" cy="48715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190D49-7D91-48BA-86B2-5528D7E19FFB}"/>
              </a:ext>
            </a:extLst>
          </p:cNvPr>
          <p:cNvSpPr/>
          <p:nvPr/>
        </p:nvSpPr>
        <p:spPr>
          <a:xfrm>
            <a:off x="6497053" y="2829827"/>
            <a:ext cx="798896" cy="510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52CBA-5558-44EC-A11A-9060CC7CB27B}"/>
              </a:ext>
            </a:extLst>
          </p:cNvPr>
          <p:cNvSpPr/>
          <p:nvPr/>
        </p:nvSpPr>
        <p:spPr>
          <a:xfrm>
            <a:off x="8792678" y="3724977"/>
            <a:ext cx="779646" cy="563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632D-CB9D-4A27-B34A-DEEE4293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81180"/>
            <a:ext cx="2646145" cy="1054601"/>
          </a:xfrm>
        </p:spPr>
        <p:txBody>
          <a:bodyPr/>
          <a:lstStyle/>
          <a:p>
            <a:r>
              <a:rPr lang="fr-LU" b="1" dirty="0"/>
              <a:t>Discussion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3002-EC21-4AC7-8C78-84DA532F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5" y="924024"/>
            <a:ext cx="11984255" cy="5852795"/>
          </a:xfrm>
        </p:spPr>
        <p:txBody>
          <a:bodyPr>
            <a:normAutofit fontScale="92500" lnSpcReduction="10000"/>
          </a:bodyPr>
          <a:lstStyle/>
          <a:p>
            <a:r>
              <a:rPr lang="fr-LU" dirty="0"/>
              <a:t>P</a:t>
            </a:r>
            <a:r>
              <a:rPr lang="en-US" dirty="0" err="1"/>
              <a:t>revalences</a:t>
            </a:r>
            <a:r>
              <a:rPr lang="en-US" dirty="0"/>
              <a:t> of forgone and postponed healthcare appointments across Europe were substantial</a:t>
            </a:r>
          </a:p>
          <a:p>
            <a:endParaRPr lang="fr-LU" dirty="0"/>
          </a:p>
          <a:p>
            <a:r>
              <a:rPr lang="en-US" dirty="0"/>
              <a:t>Prevalence of denied healthcare was quite small – a cause for optimism</a:t>
            </a:r>
          </a:p>
          <a:p>
            <a:endParaRPr lang="fr-LU" dirty="0"/>
          </a:p>
          <a:p>
            <a:pPr marL="0" indent="0">
              <a:buNone/>
            </a:pPr>
            <a:r>
              <a:rPr lang="fr-LU" b="1" u="sng" dirty="0"/>
              <a:t>Discussion of </a:t>
            </a:r>
            <a:r>
              <a:rPr lang="fr-LU" b="1" u="sng" dirty="0" err="1"/>
              <a:t>individual-level</a:t>
            </a:r>
            <a:r>
              <a:rPr lang="fr-LU" b="1" u="sng" dirty="0"/>
              <a:t> </a:t>
            </a:r>
            <a:r>
              <a:rPr lang="fr-LU" b="1" u="sng" dirty="0" err="1"/>
              <a:t>predictors</a:t>
            </a:r>
            <a:endParaRPr lang="fr-LU" b="1" u="sng" dirty="0"/>
          </a:p>
          <a:p>
            <a:endParaRPr lang="fr-LU" dirty="0"/>
          </a:p>
          <a:p>
            <a:r>
              <a:rPr lang="fr-LU" dirty="0" err="1"/>
              <a:t>Women</a:t>
            </a:r>
            <a:r>
              <a:rPr lang="fr-LU" dirty="0"/>
              <a:t> </a:t>
            </a:r>
            <a:r>
              <a:rPr lang="fr-LU" dirty="0" err="1"/>
              <a:t>showed</a:t>
            </a:r>
            <a:r>
              <a:rPr lang="fr-LU" dirty="0"/>
              <a:t> more </a:t>
            </a:r>
            <a:r>
              <a:rPr lang="fr-LU" dirty="0" err="1"/>
              <a:t>forgone</a:t>
            </a:r>
            <a:r>
              <a:rPr lang="fr-LU" dirty="0"/>
              <a:t>, </a:t>
            </a:r>
            <a:r>
              <a:rPr lang="fr-LU" dirty="0" err="1"/>
              <a:t>postponed</a:t>
            </a:r>
            <a:r>
              <a:rPr lang="fr-LU" dirty="0"/>
              <a:t>, and </a:t>
            </a:r>
            <a:r>
              <a:rPr lang="fr-LU" dirty="0" err="1"/>
              <a:t>denied</a:t>
            </a:r>
            <a:r>
              <a:rPr lang="fr-LU" dirty="0"/>
              <a:t> </a:t>
            </a:r>
            <a:r>
              <a:rPr lang="fr-LU" dirty="0" err="1"/>
              <a:t>healthcare</a:t>
            </a:r>
            <a:r>
              <a:rPr lang="fr-LU" dirty="0"/>
              <a:t> </a:t>
            </a:r>
          </a:p>
          <a:p>
            <a:pPr lvl="1"/>
            <a:r>
              <a:rPr lang="fr-LU" dirty="0"/>
              <a:t>Concordant </a:t>
            </a:r>
            <a:r>
              <a:rPr lang="fr-LU" dirty="0" err="1"/>
              <a:t>with</a:t>
            </a:r>
            <a:r>
              <a:rPr lang="fr-LU" dirty="0"/>
              <a:t> </a:t>
            </a:r>
            <a:r>
              <a:rPr lang="en-US" dirty="0"/>
              <a:t>earlier studies on gender differences in healthcare needs, use, and risk perception (Cameron et al., 2010; </a:t>
            </a:r>
            <a:r>
              <a:rPr lang="en-US" dirty="0" err="1"/>
              <a:t>Dryhurst</a:t>
            </a:r>
            <a:r>
              <a:rPr lang="en-US" dirty="0"/>
              <a:t> et al., 2020; Lu et al., 2021; Rana et al., 2021)</a:t>
            </a:r>
          </a:p>
          <a:p>
            <a:endParaRPr lang="fr-LU" dirty="0"/>
          </a:p>
          <a:p>
            <a:r>
              <a:rPr lang="en-US" dirty="0"/>
              <a:t>Respondents from 70 to 79 years of age were the most likely to have had forgone and postponed healthcare</a:t>
            </a:r>
          </a:p>
          <a:p>
            <a:pPr lvl="1"/>
            <a:r>
              <a:rPr lang="en-US" dirty="0"/>
              <a:t>Possibly based on their location within the nexus between anxiety concerning COVID-19 infection and perceived severity of health concerns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4B9EA-F8AA-43DE-A1D6-4C908592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CA14-E306-4ED9-BFDD-261F1E91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" y="66743"/>
            <a:ext cx="2896402" cy="1001662"/>
          </a:xfrm>
        </p:spPr>
        <p:txBody>
          <a:bodyPr/>
          <a:lstStyle/>
          <a:p>
            <a:r>
              <a:rPr lang="fr-LU" b="1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D1EA-22BE-4E0D-9277-2DADE376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1" y="847023"/>
            <a:ext cx="11940139" cy="5944234"/>
          </a:xfrm>
        </p:spPr>
        <p:txBody>
          <a:bodyPr>
            <a:normAutofit/>
          </a:bodyPr>
          <a:lstStyle/>
          <a:p>
            <a:r>
              <a:rPr lang="en-US" dirty="0"/>
              <a:t>In contrast, more advanced age was negatively associated with denied medical appointments and treatments</a:t>
            </a:r>
          </a:p>
          <a:p>
            <a:pPr lvl="1"/>
            <a:r>
              <a:rPr lang="fr-LU" dirty="0"/>
              <a:t>P</a:t>
            </a:r>
            <a:r>
              <a:rPr lang="en-US" dirty="0" err="1"/>
              <a:t>erhaps</a:t>
            </a:r>
            <a:r>
              <a:rPr lang="en-US" dirty="0"/>
              <a:t> due to the association between age and the severity of the health problem for which medical care was sought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was evidence that more educated respondents had higher likelihoods of forgone and postponed healthcare</a:t>
            </a:r>
          </a:p>
          <a:p>
            <a:pPr lvl="1"/>
            <a:r>
              <a:rPr lang="en-US" dirty="0"/>
              <a:t>Abel, 2008; </a:t>
            </a:r>
            <a:r>
              <a:rPr lang="en-US" dirty="0" err="1"/>
              <a:t>Malat</a:t>
            </a:r>
            <a:r>
              <a:rPr lang="en-US" dirty="0"/>
              <a:t>, 2006; </a:t>
            </a:r>
            <a:r>
              <a:rPr lang="en-US" dirty="0" err="1"/>
              <a:t>Paccoud</a:t>
            </a:r>
            <a:r>
              <a:rPr lang="en-US" dirty="0"/>
              <a:t> et al., 2020:</a:t>
            </a:r>
          </a:p>
          <a:p>
            <a:pPr lvl="2"/>
            <a:r>
              <a:rPr lang="en-US" dirty="0"/>
              <a:t>more regularly seek medical care</a:t>
            </a:r>
          </a:p>
          <a:p>
            <a:pPr lvl="2"/>
            <a:r>
              <a:rPr lang="en-US" dirty="0"/>
              <a:t>place higher value on effective medical care and personal health practices</a:t>
            </a:r>
          </a:p>
          <a:p>
            <a:pPr lvl="2"/>
            <a:r>
              <a:rPr lang="en-US" dirty="0"/>
              <a:t>have higher medical literacy</a:t>
            </a:r>
          </a:p>
          <a:p>
            <a:pPr lvl="2"/>
            <a:r>
              <a:rPr lang="en-US" dirty="0"/>
              <a:t>might possess the cultural, social, and informational resources to acquire needed care through means other than formal medical institutions</a:t>
            </a:r>
          </a:p>
          <a:p>
            <a:pPr lvl="2"/>
            <a:r>
              <a:rPr lang="en-US" dirty="0"/>
              <a:t>might be more aware of COVID-19-related pressures on healthcare systems, inclining them to agree with their medical appointments and treatments being postponed. 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4791C-FADA-4A2E-A677-0C84A943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3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C2A1-69AA-4EC4-8D7F-1C1E6946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" y="81181"/>
            <a:ext cx="2607644" cy="847658"/>
          </a:xfrm>
        </p:spPr>
        <p:txBody>
          <a:bodyPr/>
          <a:lstStyle/>
          <a:p>
            <a:r>
              <a:rPr lang="fr-LU" b="1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A09BF-0BFF-4B9D-85EB-3D64AF1E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1" y="813335"/>
            <a:ext cx="11930513" cy="59634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Worse self-perceived health was positively associated with all three types of missed healthcare</a:t>
            </a:r>
          </a:p>
          <a:p>
            <a:pPr lvl="1"/>
            <a:r>
              <a:rPr lang="en-US" dirty="0"/>
              <a:t>Likely because of greater medical needs, increasing the numbers of potential medical appointments and treatments that might be missed</a:t>
            </a:r>
          </a:p>
          <a:p>
            <a:pPr lvl="1"/>
            <a:r>
              <a:rPr lang="en-US" dirty="0"/>
              <a:t>Worryingly, this suggests that individuals with the highest healthcare needs were also the most likely to suffer from missed healthcare </a:t>
            </a:r>
          </a:p>
          <a:p>
            <a:pPr marL="457200" lvl="1" indent="0">
              <a:buNone/>
            </a:pPr>
            <a:endParaRPr lang="fr-LU" dirty="0">
              <a:effectLst/>
            </a:endParaRPr>
          </a:p>
          <a:p>
            <a:r>
              <a:rPr lang="en-US" dirty="0"/>
              <a:t>Higher neuroticism increases rates of forgone healthcare</a:t>
            </a:r>
          </a:p>
          <a:p>
            <a:pPr lvl="1"/>
            <a:r>
              <a:rPr lang="en-US" dirty="0"/>
              <a:t>Individuals higher in neuroticism tend to seek out more medical appointments and visits (Hajek et al., 2020)</a:t>
            </a:r>
          </a:p>
          <a:p>
            <a:pPr lvl="1"/>
            <a:r>
              <a:rPr lang="en-US" dirty="0"/>
              <a:t>Higher neuroticism might accentuate feelings of risk regarding potential COVID-19 infection</a:t>
            </a:r>
            <a:endParaRPr lang="fr-LU" dirty="0"/>
          </a:p>
          <a:p>
            <a:pPr marL="457200" lvl="1" indent="0">
              <a:buNone/>
            </a:pPr>
            <a:endParaRPr lang="fr-LU" dirty="0">
              <a:effectLst/>
            </a:endParaRPr>
          </a:p>
          <a:p>
            <a:pPr marL="0" indent="0">
              <a:buNone/>
            </a:pPr>
            <a:r>
              <a:rPr lang="fr-LU" b="1" u="sng" dirty="0"/>
              <a:t>D</a:t>
            </a:r>
            <a:r>
              <a:rPr lang="en-US" b="1" u="sng" dirty="0" err="1"/>
              <a:t>iscussion</a:t>
            </a:r>
            <a:r>
              <a:rPr lang="en-US" b="1" u="sng" dirty="0"/>
              <a:t> of country-level predictors</a:t>
            </a:r>
          </a:p>
          <a:p>
            <a:endParaRPr lang="fr-LU" dirty="0">
              <a:effectLst/>
            </a:endParaRPr>
          </a:p>
          <a:p>
            <a:r>
              <a:rPr lang="en-US" dirty="0"/>
              <a:t>In countries with higher </a:t>
            </a:r>
            <a:r>
              <a:rPr lang="en-US" i="1" dirty="0"/>
              <a:t>numbers of practicing doctors</a:t>
            </a:r>
            <a:r>
              <a:rPr lang="en-US" dirty="0"/>
              <a:t> per 1,000 population and </a:t>
            </a:r>
            <a:r>
              <a:rPr lang="en-US" i="1" dirty="0"/>
              <a:t>healthcare expenditures</a:t>
            </a:r>
            <a:r>
              <a:rPr lang="en-US" dirty="0"/>
              <a:t>, rates of forgone healthcare were higher</a:t>
            </a:r>
          </a:p>
          <a:p>
            <a:pPr lvl="1"/>
            <a:r>
              <a:rPr lang="en-US" dirty="0"/>
              <a:t>Higher rates of healthcare services use may have been for prevention</a:t>
            </a:r>
          </a:p>
          <a:p>
            <a:pPr lvl="1"/>
            <a:r>
              <a:rPr lang="fr-LU" dirty="0">
                <a:effectLst/>
              </a:rPr>
              <a:t>R</a:t>
            </a:r>
            <a:r>
              <a:rPr lang="en-US" dirty="0" err="1">
                <a:effectLst/>
              </a:rPr>
              <a:t>espondents</a:t>
            </a:r>
            <a:r>
              <a:rPr lang="en-US" dirty="0">
                <a:effectLst/>
              </a:rPr>
              <a:t> </a:t>
            </a:r>
            <a:r>
              <a:rPr lang="en-US" dirty="0"/>
              <a:t>may have acted in line with public health messages</a:t>
            </a:r>
            <a:endParaRPr lang="fr-LU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FFF92-B8E5-40C4-BAD3-2451E787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5938-3EEA-457C-95D7-D99102A9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00430"/>
            <a:ext cx="2930091" cy="992037"/>
          </a:xfrm>
        </p:spPr>
        <p:txBody>
          <a:bodyPr/>
          <a:lstStyle/>
          <a:p>
            <a:r>
              <a:rPr lang="fr-LU" b="1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548D-95E2-46A0-95EC-17C0CE67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938462"/>
            <a:ext cx="11795760" cy="5819107"/>
          </a:xfrm>
        </p:spPr>
        <p:txBody>
          <a:bodyPr/>
          <a:lstStyle/>
          <a:p>
            <a:r>
              <a:rPr lang="fr-LU" dirty="0" err="1"/>
              <a:t>Older</a:t>
            </a:r>
            <a:r>
              <a:rPr lang="fr-LU" dirty="0"/>
              <a:t> </a:t>
            </a:r>
            <a:r>
              <a:rPr lang="fr-LU" dirty="0" err="1"/>
              <a:t>individuals</a:t>
            </a:r>
            <a:r>
              <a:rPr lang="fr-LU" dirty="0"/>
              <a:t>:</a:t>
            </a:r>
          </a:p>
          <a:p>
            <a:pPr lvl="1"/>
            <a:r>
              <a:rPr lang="fr-LU" dirty="0"/>
              <a:t>the main </a:t>
            </a:r>
            <a:r>
              <a:rPr lang="fr-LU" dirty="0" err="1"/>
              <a:t>users</a:t>
            </a:r>
            <a:r>
              <a:rPr lang="fr-LU" dirty="0"/>
              <a:t> of </a:t>
            </a:r>
            <a:r>
              <a:rPr lang="en-US" dirty="0"/>
              <a:t>primary healthcare services</a:t>
            </a:r>
            <a:r>
              <a:rPr lang="fr-LU" dirty="0"/>
              <a:t> </a:t>
            </a:r>
            <a:r>
              <a:rPr lang="en-US" dirty="0"/>
              <a:t>(</a:t>
            </a:r>
            <a:r>
              <a:rPr lang="en-US" dirty="0" err="1"/>
              <a:t>Gerich</a:t>
            </a:r>
            <a:r>
              <a:rPr lang="en-US" dirty="0"/>
              <a:t> et al., 2020; </a:t>
            </a:r>
            <a:r>
              <a:rPr lang="en-US" dirty="0" err="1"/>
              <a:t>Rennemark</a:t>
            </a:r>
            <a:r>
              <a:rPr lang="en-US" dirty="0"/>
              <a:t> et al., 2009)</a:t>
            </a:r>
          </a:p>
          <a:p>
            <a:pPr lvl="1"/>
            <a:r>
              <a:rPr lang="en-US" dirty="0"/>
              <a:t>more often need regular medical treatment due to aging-associated chronic conditions (OECD, 2019)</a:t>
            </a:r>
          </a:p>
          <a:p>
            <a:pPr lvl="1"/>
            <a:r>
              <a:rPr lang="fr-LU" dirty="0" err="1"/>
              <a:t>during</a:t>
            </a:r>
            <a:r>
              <a:rPr lang="fr-LU" dirty="0"/>
              <a:t> COVID-19, </a:t>
            </a:r>
            <a:r>
              <a:rPr lang="fr-LU" dirty="0" err="1"/>
              <a:t>this</a:t>
            </a:r>
            <a:r>
              <a:rPr lang="fr-LU" dirty="0"/>
              <a:t> compounds </a:t>
            </a:r>
            <a:r>
              <a:rPr lang="en-US" dirty="0"/>
              <a:t>older adults’ health anxieties based on their greater vulnerability to the consequences of COVID-19 infection (Barber &amp; Kim, 2021; </a:t>
            </a:r>
            <a:r>
              <a:rPr lang="en-US" dirty="0" err="1"/>
              <a:t>Ribal</a:t>
            </a:r>
            <a:r>
              <a:rPr lang="en-US" dirty="0"/>
              <a:t> et al., 2020)</a:t>
            </a:r>
            <a:r>
              <a:rPr lang="fr-LU" dirty="0"/>
              <a:t> </a:t>
            </a:r>
          </a:p>
          <a:p>
            <a:pPr marL="0" indent="0">
              <a:buNone/>
            </a:pPr>
            <a:endParaRPr lang="fr-LU" dirty="0"/>
          </a:p>
          <a:p>
            <a:r>
              <a:rPr lang="en-US" dirty="0"/>
              <a:t>In Europe, during 2020, only a few regions’ healthcare services were considered overwhelmed</a:t>
            </a:r>
          </a:p>
          <a:p>
            <a:endParaRPr lang="fr-LU" dirty="0"/>
          </a:p>
          <a:p>
            <a:r>
              <a:rPr lang="en-US" dirty="0"/>
              <a:t>Nonetheless, reduced access to medical services during the lockdown periods was observed in many countries (Nunez et al., 2021)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7CE4-BA87-4E33-9E63-87F8044A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32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C992-95CF-4094-B9AB-1AC983DA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7" y="66742"/>
            <a:ext cx="2824213" cy="809157"/>
          </a:xfrm>
        </p:spPr>
        <p:txBody>
          <a:bodyPr/>
          <a:lstStyle/>
          <a:p>
            <a:r>
              <a:rPr lang="fr-LU" b="1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FF6C-F2CC-45EE-B5E6-F6A65D5E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91" y="803708"/>
            <a:ext cx="11960191" cy="5987549"/>
          </a:xfrm>
        </p:spPr>
        <p:txBody>
          <a:bodyPr/>
          <a:lstStyle/>
          <a:p>
            <a:r>
              <a:rPr lang="en-US" dirty="0"/>
              <a:t>Higher </a:t>
            </a:r>
            <a:r>
              <a:rPr lang="en-US" i="1" dirty="0"/>
              <a:t>population coverage for a core set of medical services</a:t>
            </a:r>
            <a:r>
              <a:rPr lang="en-US" dirty="0"/>
              <a:t> was positively associated with all three types of missed healthcare</a:t>
            </a:r>
          </a:p>
          <a:p>
            <a:pPr lvl="1"/>
            <a:r>
              <a:rPr lang="en-US" dirty="0"/>
              <a:t>From a service provider perspective - the necessity to limit medical services for non-COVID-19 healthcare </a:t>
            </a:r>
          </a:p>
          <a:p>
            <a:pPr lvl="1"/>
            <a:r>
              <a:rPr lang="en-US" dirty="0"/>
              <a:t>From a user perspective - individuals voluntarily refraining from medical services due to public health messages</a:t>
            </a:r>
          </a:p>
          <a:p>
            <a:pPr lvl="1"/>
            <a:r>
              <a:rPr lang="en-US" dirty="0"/>
              <a:t>Stronger containment policies may have led to higher rates of postponed healthcare</a:t>
            </a:r>
          </a:p>
          <a:p>
            <a:pPr marL="457200" lvl="1" indent="0">
              <a:buNone/>
            </a:pPr>
            <a:endParaRPr lang="fr-LU" dirty="0"/>
          </a:p>
          <a:p>
            <a:r>
              <a:rPr lang="en-US" dirty="0"/>
              <a:t>Higher </a:t>
            </a:r>
            <a:r>
              <a:rPr lang="en-US" i="1" dirty="0"/>
              <a:t>numbers of hospital beds</a:t>
            </a:r>
            <a:r>
              <a:rPr lang="en-US" dirty="0"/>
              <a:t> per 1,000 population predicted less denied healthcare</a:t>
            </a:r>
          </a:p>
          <a:p>
            <a:pPr lvl="1"/>
            <a:r>
              <a:rPr lang="en-US" dirty="0"/>
              <a:t>higher hospital capacity buffered increased demands due to COVID-19 patients, and</a:t>
            </a:r>
          </a:p>
          <a:p>
            <a:pPr lvl="1"/>
            <a:r>
              <a:rPr lang="en-US" dirty="0"/>
              <a:t>expanded sanitary measures for a broad range of healthcare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9804-EB89-4941-AFFE-ABA6ECAF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4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55B2-9231-4DB0-B727-654E8B95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9" y="61929"/>
            <a:ext cx="2790524" cy="703279"/>
          </a:xfrm>
        </p:spPr>
        <p:txBody>
          <a:bodyPr/>
          <a:lstStyle/>
          <a:p>
            <a:r>
              <a:rPr lang="fr-LU" b="1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EAA5C-0A85-49CE-ABF3-D75414C0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" y="765208"/>
            <a:ext cx="11940139" cy="599653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Stronger </a:t>
            </a:r>
            <a:r>
              <a:rPr lang="en-US" i="1" dirty="0"/>
              <a:t>views of older people as a burden for health services</a:t>
            </a:r>
            <a:r>
              <a:rPr lang="en-US" dirty="0"/>
              <a:t> on a population level were positively associated with forgone healthcare</a:t>
            </a:r>
          </a:p>
          <a:p>
            <a:pPr lvl="1"/>
            <a:r>
              <a:rPr lang="en-US" dirty="0"/>
              <a:t>older individuals may have internalized these negative views (Weiss &amp; </a:t>
            </a:r>
            <a:r>
              <a:rPr lang="en-US" dirty="0" err="1"/>
              <a:t>Kornadt</a:t>
            </a:r>
            <a:r>
              <a:rPr lang="en-US" dirty="0"/>
              <a:t>, 2018) and acted accordingly within circumstances of scarce healthcare resources</a:t>
            </a:r>
          </a:p>
          <a:p>
            <a:endParaRPr lang="fr-LU" dirty="0"/>
          </a:p>
          <a:p>
            <a:endParaRPr lang="fr-LU" dirty="0"/>
          </a:p>
          <a:p>
            <a:r>
              <a:rPr lang="en-US" dirty="0"/>
              <a:t>The absence of links between population-level </a:t>
            </a:r>
            <a:r>
              <a:rPr lang="en-US" i="1" dirty="0"/>
              <a:t>views of older people as a burden for health services </a:t>
            </a:r>
            <a:r>
              <a:rPr lang="en-US" dirty="0"/>
              <a:t>and postponed or denied healthcare</a:t>
            </a:r>
          </a:p>
          <a:p>
            <a:pPr lvl="1"/>
            <a:r>
              <a:rPr lang="en-US" dirty="0"/>
              <a:t>suggests that service providers did not (systematically) increase barriers to healthcare use for older people during the pandemic in Europe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B721-5371-4F29-9131-FAF7497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F1B4-841B-4BCC-8F0D-1FFBBCE8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" y="57117"/>
            <a:ext cx="2776086" cy="857283"/>
          </a:xfrm>
        </p:spPr>
        <p:txBody>
          <a:bodyPr/>
          <a:lstStyle/>
          <a:p>
            <a:r>
              <a:rPr lang="fr-LU" b="1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F391-3AA8-4869-AD6B-AC15A2A8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4" y="755583"/>
            <a:ext cx="11906450" cy="60453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These country-level findings held after controlling for numerous individual-level covariates, suggesting their robust roles</a:t>
            </a:r>
          </a:p>
          <a:p>
            <a:endParaRPr lang="fr-LU" dirty="0"/>
          </a:p>
          <a:p>
            <a:pPr marL="0" indent="0">
              <a:buNone/>
            </a:pPr>
            <a:r>
              <a:rPr lang="fr-LU" b="1" u="sng" dirty="0"/>
              <a:t>P</a:t>
            </a:r>
            <a:r>
              <a:rPr lang="en-US" b="1" u="sng" dirty="0" err="1"/>
              <a:t>olicy</a:t>
            </a:r>
            <a:r>
              <a:rPr lang="en-US" b="1" u="sng" dirty="0"/>
              <a:t> Implications</a:t>
            </a:r>
          </a:p>
          <a:p>
            <a:endParaRPr lang="fr-LU" dirty="0"/>
          </a:p>
          <a:p>
            <a:r>
              <a:rPr lang="en-US" dirty="0"/>
              <a:t>Future responses to large-scale medical crises will require greater investments in medical personnel and infrastructure to increase pandemic preparedness (Kuhlmann et al., 2021)</a:t>
            </a:r>
          </a:p>
          <a:p>
            <a:endParaRPr lang="en-US" dirty="0"/>
          </a:p>
          <a:p>
            <a:r>
              <a:rPr lang="en-US" dirty="0"/>
              <a:t>These investments should be especially dedicated to vulnerable segments of the population who are more likely to miss needed healthcare during an epidemic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D1050-8CA7-4EE7-8C4C-38EB68B8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5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376A-86D4-4D83-BD77-B8D38F6F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71555"/>
            <a:ext cx="2804962" cy="992037"/>
          </a:xfrm>
        </p:spPr>
        <p:txBody>
          <a:bodyPr/>
          <a:lstStyle/>
          <a:p>
            <a:r>
              <a:rPr lang="fr-LU" b="1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9E050-85FE-4E09-88EA-6FA62B5C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895149"/>
            <a:ext cx="11930514" cy="58912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 countries with more negative societal views of older people as burdens on healthcare services, public health messages should convey the importance of healthcare visits for older adults</a:t>
            </a:r>
          </a:p>
          <a:p>
            <a:pPr lvl="1"/>
            <a:r>
              <a:rPr lang="en-US" dirty="0"/>
              <a:t>So that (short-term) forgone healthcare during pandemic control measures does not raise older adults’ longer-term morbidity burden</a:t>
            </a:r>
            <a:endParaRPr lang="fr-LU" dirty="0"/>
          </a:p>
          <a:p>
            <a:pPr lvl="1"/>
            <a:endParaRPr lang="fr-LU" dirty="0"/>
          </a:p>
          <a:p>
            <a:pPr marL="457200" lvl="1" indent="0">
              <a:buNone/>
            </a:pPr>
            <a:endParaRPr lang="fr-LU" dirty="0"/>
          </a:p>
          <a:p>
            <a:r>
              <a:rPr lang="en-US" dirty="0"/>
              <a:t>Availability and generosity of healthcare services increased likelihoods of (voluntarily) forgoing healthcare</a:t>
            </a:r>
          </a:p>
          <a:p>
            <a:pPr lvl="1"/>
            <a:r>
              <a:rPr lang="en-US" dirty="0"/>
              <a:t>It is important to offer health education to increase individual capacities to plan healthcare visits according to medical needs</a:t>
            </a:r>
          </a:p>
          <a:p>
            <a:pPr lvl="1"/>
            <a:endParaRPr lang="fr-LU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038D3-232F-4C41-A996-1FE0EC3B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32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FD628-088A-4C7B-A99B-ADC1A23C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" y="96253"/>
            <a:ext cx="12045215" cy="6685379"/>
          </a:xfrm>
        </p:spPr>
        <p:txBody>
          <a:bodyPr/>
          <a:lstStyle/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endParaRPr lang="fr-LU" dirty="0"/>
          </a:p>
          <a:p>
            <a:pPr marL="0" indent="0" algn="ctr">
              <a:buNone/>
            </a:pPr>
            <a:r>
              <a:rPr lang="fr-LU" sz="4000" dirty="0"/>
              <a:t>T</a:t>
            </a:r>
            <a:r>
              <a:rPr lang="en-US" sz="4000" dirty="0"/>
              <a:t>hank You!</a:t>
            </a:r>
          </a:p>
          <a:p>
            <a:pPr marL="0" indent="0" algn="ctr">
              <a:buNone/>
            </a:pPr>
            <a:r>
              <a:rPr lang="fr-LU" sz="3200" dirty="0"/>
              <a:t>jason.settels@uni.lu</a:t>
            </a:r>
          </a:p>
          <a:p>
            <a:pPr marL="0" indent="0" algn="ctr">
              <a:buNone/>
            </a:pPr>
            <a:r>
              <a:rPr lang="fr-LU" sz="3200" dirty="0"/>
              <a:t>anja.leist@uni.lu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7559D-6B1F-4F3C-A476-1D597F46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E530-05F3-47D6-96F5-C77E825F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" y="66742"/>
            <a:ext cx="2838651" cy="1049789"/>
          </a:xfrm>
        </p:spPr>
        <p:txBody>
          <a:bodyPr/>
          <a:lstStyle/>
          <a:p>
            <a:r>
              <a:rPr lang="fr-LU" b="1" dirty="0" err="1"/>
              <a:t>References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CA2DB-7891-42A7-BF5A-364AB08F2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1" y="866274"/>
            <a:ext cx="11925701" cy="5855201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Abel, T. (2008). Cultural capital and social inequality in health. </a:t>
            </a:r>
            <a:r>
              <a:rPr lang="en-US" sz="1900" i="1" dirty="0"/>
              <a:t>Journal of Epidemiology and Community Health, 62</a:t>
            </a:r>
            <a:r>
              <a:rPr lang="en-US" sz="1900" dirty="0"/>
              <a:t>(7), e13.</a:t>
            </a:r>
          </a:p>
          <a:p>
            <a:r>
              <a:rPr lang="en-US" sz="1900" dirty="0"/>
              <a:t>Abrams, D., Swift, H. J., Lamont, R. A., &amp; Drury, L. (2015). The barriers to and enablers of positive attitudes to ageing and older people, at the societal and individual level. </a:t>
            </a:r>
            <a:r>
              <a:rPr lang="en-US" sz="1900" i="1" dirty="0"/>
              <a:t>Technical report. Government Office for Science, Kent, UK</a:t>
            </a:r>
            <a:r>
              <a:rPr lang="en-US" sz="1900" dirty="0"/>
              <a:t>, 1-35.</a:t>
            </a:r>
          </a:p>
          <a:p>
            <a:r>
              <a:rPr lang="en-US" sz="1900" dirty="0"/>
              <a:t>Anderson, K. E., McGinty, E. E., </a:t>
            </a:r>
            <a:r>
              <a:rPr lang="en-US" sz="1900" dirty="0" err="1"/>
              <a:t>Presskreischer</a:t>
            </a:r>
            <a:r>
              <a:rPr lang="en-US" sz="1900" dirty="0"/>
              <a:t>, R., &amp; Barry, C. L. (2021). Reports of Forgone Medical Care Among US Adults During the Initial Phase of the COVID-19 Pandemic. </a:t>
            </a:r>
            <a:r>
              <a:rPr lang="en-US" sz="1900" i="1" dirty="0"/>
              <a:t>JAMA Network Open, 4</a:t>
            </a:r>
            <a:r>
              <a:rPr lang="en-US" sz="1900" dirty="0"/>
              <a:t>(1), e2034882.</a:t>
            </a:r>
          </a:p>
          <a:p>
            <a:r>
              <a:rPr lang="en-US" sz="1900" dirty="0"/>
              <a:t>Ayalon, L., Chasteen, A., Diehl, M., Levy, B. R., </a:t>
            </a:r>
            <a:r>
              <a:rPr lang="en-US" sz="1900" dirty="0" err="1"/>
              <a:t>Neupert</a:t>
            </a:r>
            <a:r>
              <a:rPr lang="en-US" sz="1900" dirty="0"/>
              <a:t>, S. D., </a:t>
            </a:r>
            <a:r>
              <a:rPr lang="en-US" sz="1900" dirty="0" err="1"/>
              <a:t>Rothermund</a:t>
            </a:r>
            <a:r>
              <a:rPr lang="en-US" sz="1900" dirty="0"/>
              <a:t>, K., </a:t>
            </a:r>
            <a:r>
              <a:rPr lang="en-US" sz="1900" dirty="0" err="1"/>
              <a:t>Tesch-Römer</a:t>
            </a:r>
            <a:r>
              <a:rPr lang="en-US" sz="1900" dirty="0"/>
              <a:t>, C., &amp; Wahl, H. W. (2021). Aging in Times of the COVID-19 Pandemic: Avoiding Ageism and Fostering Intergenerational Solidarity. </a:t>
            </a:r>
            <a:r>
              <a:rPr lang="en-US" sz="1900" i="1" dirty="0"/>
              <a:t>Journals of Gerontology - Series B Psychological Sciences and Social Sciences, 76</a:t>
            </a:r>
            <a:r>
              <a:rPr lang="en-US" sz="1900" dirty="0"/>
              <a:t>(2), E49–E52.</a:t>
            </a:r>
          </a:p>
          <a:p>
            <a:r>
              <a:rPr lang="en-US" sz="1900" dirty="0" err="1"/>
              <a:t>Azulai</a:t>
            </a:r>
            <a:r>
              <a:rPr lang="en-US" sz="1900" dirty="0"/>
              <a:t>, A. (2014). Ageism and Future Cohorts of Elderly: Implications for Social Work. </a:t>
            </a:r>
            <a:r>
              <a:rPr lang="en-US" sz="1900" i="1" dirty="0"/>
              <a:t>Journal of Social Work Values &amp; Ethics, 11</a:t>
            </a:r>
            <a:r>
              <a:rPr lang="en-US" sz="1900" dirty="0"/>
              <a:t>(2), 2-12.</a:t>
            </a:r>
          </a:p>
          <a:p>
            <a:r>
              <a:rPr lang="en-US" sz="1900" dirty="0" err="1"/>
              <a:t>Bambra</a:t>
            </a:r>
            <a:r>
              <a:rPr lang="en-US" sz="1900" dirty="0"/>
              <a:t>, C., Riordan, R., Ford, J., &amp; Matthews, F. (2020). The COVID-19 pandemic and health inequalities. </a:t>
            </a:r>
            <a:r>
              <a:rPr lang="en-US" sz="1900" i="1" dirty="0"/>
              <a:t>J Epidemiol Community Health, 74</a:t>
            </a:r>
            <a:r>
              <a:rPr lang="en-US" sz="1900" dirty="0"/>
              <a:t>(11), 964-968.</a:t>
            </a:r>
          </a:p>
          <a:p>
            <a:r>
              <a:rPr lang="en-US" sz="1900" dirty="0"/>
              <a:t>Barber, S. J., &amp; Kim, H. (2021). COVID-19 Worries and Behavior Changes in Older and Younger Men and Women. </a:t>
            </a:r>
            <a:r>
              <a:rPr lang="en-US" sz="1900" i="1" dirty="0"/>
              <a:t>Journals of Gerontology - Series B Psychological Sciences and Social Sciences, 76</a:t>
            </a:r>
            <a:r>
              <a:rPr lang="en-US" sz="1900" dirty="0"/>
              <a:t>(2), E17–E23. </a:t>
            </a:r>
          </a:p>
          <a:p>
            <a:r>
              <a:rPr lang="en-US" sz="1900" dirty="0"/>
              <a:t>Bourdieu, P. (1986). The forms of capital. In J. G. Richardson (Ed.), </a:t>
            </a:r>
            <a:r>
              <a:rPr lang="en-US" sz="1900" i="1" dirty="0"/>
              <a:t>Handbook of theory and research for the sociology of education</a:t>
            </a:r>
            <a:r>
              <a:rPr lang="en-US" sz="1900" dirty="0"/>
              <a:t> (pp. 241-258). New York: Greenwood.</a:t>
            </a:r>
          </a:p>
          <a:p>
            <a:r>
              <a:rPr lang="en-US" sz="1900" dirty="0"/>
              <a:t>Brown, T. S., Bedard, N. A., Rojas, E. O., Anthony, C. A., Schwarzkopf, R., </a:t>
            </a:r>
            <a:r>
              <a:rPr lang="en-US" sz="1900" dirty="0" err="1"/>
              <a:t>Stambough</a:t>
            </a:r>
            <a:r>
              <a:rPr lang="en-US" sz="1900" dirty="0"/>
              <a:t>, J. B., Nandi, S., Prieto, </a:t>
            </a:r>
            <a:r>
              <a:rPr lang="fr-LU" sz="1900" dirty="0"/>
              <a:t>H., </a:t>
            </a:r>
            <a:r>
              <a:rPr lang="fr-LU" sz="1900" dirty="0" err="1"/>
              <a:t>Parvizi</a:t>
            </a:r>
            <a:r>
              <a:rPr lang="fr-LU" sz="1900" dirty="0"/>
              <a:t>, J., Bini, S. A., &amp; </a:t>
            </a:r>
            <a:r>
              <a:rPr lang="fr-LU" sz="1900" dirty="0" err="1"/>
              <a:t>Higuera</a:t>
            </a:r>
            <a:r>
              <a:rPr lang="fr-LU" sz="1900" dirty="0"/>
              <a:t>, C. A., </a:t>
            </a:r>
            <a:r>
              <a:rPr lang="fr-LU" sz="1900" dirty="0" err="1"/>
              <a:t>Piuzzi</a:t>
            </a:r>
            <a:r>
              <a:rPr lang="fr-LU" sz="1900" dirty="0"/>
              <a:t>, N. S., </a:t>
            </a:r>
            <a:r>
              <a:rPr lang="fr-LU" sz="1900" dirty="0" err="1"/>
              <a:t>Blankstein</a:t>
            </a:r>
            <a:r>
              <a:rPr lang="fr-LU" sz="1900" dirty="0"/>
              <a:t>, M., </a:t>
            </a:r>
            <a:r>
              <a:rPr lang="fr-LU" sz="1900" dirty="0" err="1"/>
              <a:t>Wellman</a:t>
            </a:r>
            <a:r>
              <a:rPr lang="fr-LU" sz="1900" dirty="0"/>
              <a:t>, S. S., Dietz, M. J., </a:t>
            </a:r>
            <a:r>
              <a:rPr lang="en-US" sz="1900" dirty="0"/>
              <a:t>Jennings, J. M., </a:t>
            </a:r>
            <a:r>
              <a:rPr lang="en-US" sz="1900" dirty="0" err="1"/>
              <a:t>Dasa</a:t>
            </a:r>
            <a:r>
              <a:rPr lang="en-US" sz="1900" dirty="0"/>
              <a:t>, V., &amp; AAHKS Research Committee (2021). A Brief Update on the Effect of the COVID-19 Pandemic on Hip and Knee Arthroplasty Patients in the United States: A Multicenter Update to a Previous Survey Study of Patients’ Surgeries Postponed by the Pandemic. </a:t>
            </a:r>
            <a:r>
              <a:rPr lang="en-US" sz="1900" i="1" dirty="0"/>
              <a:t>Arthroplasty Today</a:t>
            </a:r>
            <a:r>
              <a:rPr lang="en-US" sz="1900" dirty="0"/>
              <a:t>, (January), 1–8.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57FEB-CFB6-4872-9A00-32BDFCC7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89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2364-8C6E-438A-824E-C485A1B6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0" y="81180"/>
            <a:ext cx="2867526" cy="948723"/>
          </a:xfrm>
        </p:spPr>
        <p:txBody>
          <a:bodyPr/>
          <a:lstStyle/>
          <a:p>
            <a:r>
              <a:rPr lang="fr-LU" b="1" dirty="0" err="1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9814-1339-4413-96CC-348DDD8D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30" y="794084"/>
            <a:ext cx="12017140" cy="6020602"/>
          </a:xfrm>
        </p:spPr>
        <p:txBody>
          <a:bodyPr>
            <a:normAutofit/>
          </a:bodyPr>
          <a:lstStyle/>
          <a:p>
            <a:r>
              <a:rPr lang="en-US" sz="1800" dirty="0"/>
              <a:t>Cameron, K. A., Song, J., Manheim, L. M., &amp; Dunlop, D. D. (2010). Gender disparities in health and healthcare use among older adults. </a:t>
            </a:r>
            <a:r>
              <a:rPr lang="en-US" sz="1800" i="1" dirty="0"/>
              <a:t>Journal of women's health, 19</a:t>
            </a:r>
            <a:r>
              <a:rPr lang="en-US" sz="1800" dirty="0"/>
              <a:t>(9), 1643-1650.</a:t>
            </a:r>
          </a:p>
          <a:p>
            <a:r>
              <a:rPr lang="de-DE" sz="1800" dirty="0" err="1"/>
              <a:t>Dryhurst</a:t>
            </a:r>
            <a:r>
              <a:rPr lang="de-DE" sz="1800" dirty="0"/>
              <a:t>, S., Schneider, C. R., Kerr, J., Freeman, A. L., </a:t>
            </a:r>
            <a:r>
              <a:rPr lang="de-DE" sz="1800" dirty="0" err="1"/>
              <a:t>Recchia</a:t>
            </a:r>
            <a:r>
              <a:rPr lang="de-DE" sz="1800" dirty="0"/>
              <a:t>, G., Van Der </a:t>
            </a:r>
            <a:r>
              <a:rPr lang="de-DE" sz="1800" dirty="0" err="1"/>
              <a:t>Bles</a:t>
            </a:r>
            <a:r>
              <a:rPr lang="de-DE" sz="1800" dirty="0"/>
              <a:t>, A. M., Spiegelhalter, D., &amp; Van Der Linden, S. </a:t>
            </a:r>
            <a:r>
              <a:rPr lang="en-US" sz="1800" dirty="0"/>
              <a:t>(2020). Risk perceptions of COVID-19 around the world. </a:t>
            </a:r>
            <a:r>
              <a:rPr lang="en-US" sz="1800" i="1" dirty="0"/>
              <a:t>Journal of Risk Research, 23</a:t>
            </a:r>
            <a:r>
              <a:rPr lang="en-US" sz="1800" dirty="0"/>
              <a:t>(7-8), 994-1006.</a:t>
            </a:r>
          </a:p>
          <a:p>
            <a:r>
              <a:rPr lang="en-US" sz="1800" dirty="0"/>
              <a:t>Fletcher, J. R. (2021). Chronological quarantine and ageism: COVID-19 and gerontology's relationship with age </a:t>
            </a:r>
            <a:r>
              <a:rPr lang="en-US" sz="1800" dirty="0" err="1"/>
              <a:t>categorisation</a:t>
            </a:r>
            <a:r>
              <a:rPr lang="en-US" sz="1800" dirty="0"/>
              <a:t>. </a:t>
            </a:r>
            <a:r>
              <a:rPr lang="en-US" sz="1800" i="1" dirty="0"/>
              <a:t>Ageing &amp; Society, 41</a:t>
            </a:r>
            <a:r>
              <a:rPr lang="en-US" sz="1800" dirty="0"/>
              <a:t>(3), 479-492.</a:t>
            </a:r>
          </a:p>
          <a:p>
            <a:r>
              <a:rPr lang="en-US" sz="1800" dirty="0" err="1"/>
              <a:t>Gerich</a:t>
            </a:r>
            <a:r>
              <a:rPr lang="en-US" sz="1800" dirty="0"/>
              <a:t>, J., </a:t>
            </a:r>
            <a:r>
              <a:rPr lang="en-US" sz="1800" dirty="0" err="1"/>
              <a:t>Moosbrugger</a:t>
            </a:r>
            <a:r>
              <a:rPr lang="en-US" sz="1800" dirty="0"/>
              <a:t>, R., &amp; Heigl, C. (2020). Health literacy and age-related health-care </a:t>
            </a:r>
            <a:r>
              <a:rPr lang="en-US" sz="1800" dirty="0" err="1"/>
              <a:t>utilisation</a:t>
            </a:r>
            <a:r>
              <a:rPr lang="en-US" sz="1800" dirty="0"/>
              <a:t>: A multi-dimensional approach. </a:t>
            </a:r>
            <a:r>
              <a:rPr lang="en-US" sz="1800" i="1" dirty="0"/>
              <a:t>Ageing &amp; Society</a:t>
            </a:r>
            <a:r>
              <a:rPr lang="en-US" sz="1800" dirty="0"/>
              <a:t>, 1–22.</a:t>
            </a:r>
          </a:p>
          <a:p>
            <a:r>
              <a:rPr lang="en-US" sz="1800" dirty="0"/>
              <a:t>Graf, A. S., &amp; </a:t>
            </a:r>
            <a:r>
              <a:rPr lang="en-US" sz="1800" dirty="0" err="1"/>
              <a:t>Knepple</a:t>
            </a:r>
            <a:r>
              <a:rPr lang="en-US" sz="1800" dirty="0"/>
              <a:t> Carney, A. (2021). Ageism as a Modifying Influence on COVID-19 Health Beliefs and Intention to Social Distance. </a:t>
            </a:r>
            <a:r>
              <a:rPr lang="en-US" sz="1800" i="1" dirty="0"/>
              <a:t>Journal of Aging and Health</a:t>
            </a:r>
            <a:r>
              <a:rPr lang="en-US" sz="1800" dirty="0"/>
              <a:t>, </a:t>
            </a:r>
            <a:r>
              <a:rPr lang="en-US" sz="1800" i="1" dirty="0"/>
              <a:t>33</a:t>
            </a:r>
            <a:r>
              <a:rPr lang="en-US" sz="1800" dirty="0"/>
              <a:t>(7–8), 518–530.</a:t>
            </a:r>
          </a:p>
          <a:p>
            <a:r>
              <a:rPr lang="de-DE" sz="1800" dirty="0"/>
              <a:t>Hajek, A., De Bock, F., </a:t>
            </a:r>
            <a:r>
              <a:rPr lang="de-DE" sz="1800" dirty="0" err="1"/>
              <a:t>Huebl</a:t>
            </a:r>
            <a:r>
              <a:rPr lang="de-DE" sz="1800" dirty="0"/>
              <a:t>, L., </a:t>
            </a:r>
            <a:r>
              <a:rPr lang="de-DE" sz="1800" dirty="0" err="1"/>
              <a:t>Kretzler</a:t>
            </a:r>
            <a:r>
              <a:rPr lang="de-DE" sz="1800" dirty="0"/>
              <a:t>, B., &amp; König, H.-H. (2021). </a:t>
            </a:r>
            <a:r>
              <a:rPr lang="en-US" sz="1800" dirty="0"/>
              <a:t>Postponed Dental Visits during the COVID-19 Pandemic and their Correlates. Evidence from the Nationally Representative COVID-19 Snapshot Monitoring in Germany (COSMO). </a:t>
            </a:r>
            <a:r>
              <a:rPr lang="en-US" sz="1800" i="1" dirty="0"/>
              <a:t>Healthcare, 9</a:t>
            </a:r>
            <a:r>
              <a:rPr lang="en-US" sz="1800" dirty="0"/>
              <a:t>(1), 50-58.</a:t>
            </a:r>
          </a:p>
          <a:p>
            <a:r>
              <a:rPr lang="en-US" sz="1800" dirty="0"/>
              <a:t>Hajek, A., </a:t>
            </a:r>
            <a:r>
              <a:rPr lang="en-US" sz="1800" dirty="0" err="1"/>
              <a:t>Kretzler</a:t>
            </a:r>
            <a:r>
              <a:rPr lang="en-US" sz="1800" dirty="0"/>
              <a:t>, B., &amp; König, H. H. (2020, September). Personality, healthcare use and costs—a systematic review. In Healthcare (Vol. 8, No. 3, p. 329). Multidisciplinary Digital Publishing Institute.</a:t>
            </a:r>
          </a:p>
          <a:p>
            <a:r>
              <a:rPr lang="en-US" sz="1800" dirty="0"/>
              <a:t>Kuhlmann, E., </a:t>
            </a:r>
            <a:r>
              <a:rPr lang="en-US" sz="1800" dirty="0" err="1"/>
              <a:t>Dussault</a:t>
            </a:r>
            <a:r>
              <a:rPr lang="en-US" sz="1800" dirty="0"/>
              <a:t>, G., &amp; Correia, T. (2021). Global health and health workforce development: what to learn from COVID‐19 on health workforce preparedness and resilience. Editorial for the Special Issue: Global health and health workforce development: Education, management and policy during the COVID‐19 crisis and beyond. </a:t>
            </a:r>
            <a:r>
              <a:rPr lang="en-US" sz="1800" i="1" dirty="0"/>
              <a:t>The International Journal of Health Planning and Management, 36</a:t>
            </a:r>
            <a:r>
              <a:rPr lang="en-US" sz="1800" dirty="0"/>
              <a:t>(S1), 5-8.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624BA-3542-44D8-AB83-0E3056EA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3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3CAE-4955-4042-A399-B04E26B6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" y="42680"/>
            <a:ext cx="2838651" cy="727342"/>
          </a:xfrm>
        </p:spPr>
        <p:txBody>
          <a:bodyPr/>
          <a:lstStyle/>
          <a:p>
            <a:r>
              <a:rPr lang="fr-LU" b="1" dirty="0" err="1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E5CB-4DDE-49D9-9EA2-A6E02734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91" y="707457"/>
            <a:ext cx="11930513" cy="6014018"/>
          </a:xfrm>
        </p:spPr>
        <p:txBody>
          <a:bodyPr>
            <a:normAutofit/>
          </a:bodyPr>
          <a:lstStyle/>
          <a:p>
            <a:r>
              <a:rPr lang="en-US" sz="1800" dirty="0"/>
              <a:t>Lawson, A. K., McQueen, D. B., Swanson, A. C., </a:t>
            </a:r>
            <a:r>
              <a:rPr lang="en-US" sz="1800" dirty="0" err="1"/>
              <a:t>Confino</a:t>
            </a:r>
            <a:r>
              <a:rPr lang="en-US" sz="1800" dirty="0"/>
              <a:t>, R., Feinberg, E. C., &amp; </a:t>
            </a:r>
            <a:r>
              <a:rPr lang="en-US" sz="1800" dirty="0" err="1"/>
              <a:t>Pavone</a:t>
            </a:r>
            <a:r>
              <a:rPr lang="en-US" sz="1800" dirty="0"/>
              <a:t>, M. E. (2021). Psychological distress and postponed fertility care during the COVID-19 pandemic. </a:t>
            </a:r>
            <a:r>
              <a:rPr lang="en-US" sz="1800" i="1" dirty="0"/>
              <a:t>Journal of Assisted Reproduction and Genetics, 38</a:t>
            </a:r>
            <a:r>
              <a:rPr lang="en-US" sz="1800" dirty="0"/>
              <a:t>(2), 333-341.</a:t>
            </a:r>
          </a:p>
          <a:p>
            <a:r>
              <a:rPr lang="en-US" sz="1800" dirty="0"/>
              <a:t>Lu, P., Kong, D., &amp; Shelley, M. (2021). Risk Perception, Preventive Behavior, and Medical Care Avoidance among American Older Adults During the COVID-19 Pandemic. </a:t>
            </a:r>
            <a:r>
              <a:rPr lang="en-US" sz="1800" i="1" dirty="0"/>
              <a:t>Journal of Aging and Health</a:t>
            </a:r>
            <a:r>
              <a:rPr lang="en-US" sz="1800" dirty="0"/>
              <a:t>, </a:t>
            </a:r>
            <a:r>
              <a:rPr lang="en-US" sz="1800" i="1" dirty="0"/>
              <a:t>33</a:t>
            </a:r>
            <a:r>
              <a:rPr lang="en-US" sz="1800" dirty="0"/>
              <a:t>(7–8), 577–584. </a:t>
            </a:r>
          </a:p>
          <a:p>
            <a:r>
              <a:rPr lang="en-US" sz="1800" dirty="0" err="1"/>
              <a:t>Malat</a:t>
            </a:r>
            <a:r>
              <a:rPr lang="en-US" sz="1800" dirty="0"/>
              <a:t>, J. (2006). Expanding research on the racial disparity in medical treatment with ideas from sociology. </a:t>
            </a:r>
            <a:r>
              <a:rPr lang="en-US" sz="1800" i="1" dirty="0"/>
              <a:t>Health, 10</a:t>
            </a:r>
            <a:r>
              <a:rPr lang="en-US" sz="1800" dirty="0"/>
              <a:t>(3), 303–321.</a:t>
            </a:r>
          </a:p>
          <a:p>
            <a:r>
              <a:rPr lang="de-DE" sz="1800" dirty="0" err="1"/>
              <a:t>Metelmann</a:t>
            </a:r>
            <a:r>
              <a:rPr lang="de-DE" sz="1800" dirty="0"/>
              <a:t>, I. B., &amp; Busemann, A. (2020). </a:t>
            </a:r>
            <a:r>
              <a:rPr lang="en-US" sz="1800" dirty="0"/>
              <a:t>Elective surgery in times of COVID-19: A two-</a:t>
            </a:r>
            <a:r>
              <a:rPr lang="en-US" sz="1800" dirty="0" err="1"/>
              <a:t>centre</a:t>
            </a:r>
            <a:r>
              <a:rPr lang="en-US" sz="1800" dirty="0"/>
              <a:t> analysis of postponed operations and disease-related morbidity and </a:t>
            </a:r>
            <a:r>
              <a:rPr lang="de-DE" sz="1800" dirty="0" err="1"/>
              <a:t>mortality</a:t>
            </a:r>
            <a:r>
              <a:rPr lang="de-DE" sz="1800" dirty="0"/>
              <a:t>. </a:t>
            </a:r>
            <a:r>
              <a:rPr lang="de-DE" sz="1800" i="1" dirty="0"/>
              <a:t>Zeitschrift für Evidenz, Fortbildung und Qualität im Gesundheitswesen, 158</a:t>
            </a:r>
            <a:r>
              <a:rPr lang="de-DE" sz="1800" dirty="0"/>
              <a:t>, 62-</a:t>
            </a:r>
            <a:r>
              <a:rPr lang="en-US" sz="1800" dirty="0"/>
              <a:t>65.</a:t>
            </a:r>
          </a:p>
          <a:p>
            <a:r>
              <a:rPr lang="en-US" sz="1800" dirty="0" err="1"/>
              <a:t>Núñez</a:t>
            </a:r>
            <a:r>
              <a:rPr lang="en-US" sz="1800" dirty="0"/>
              <a:t>, A., </a:t>
            </a:r>
            <a:r>
              <a:rPr lang="en-US" sz="1800" dirty="0" err="1"/>
              <a:t>Sreeganga</a:t>
            </a:r>
            <a:r>
              <a:rPr lang="en-US" sz="1800" dirty="0"/>
              <a:t>, S. D., &amp; </a:t>
            </a:r>
            <a:r>
              <a:rPr lang="en-US" sz="1800" dirty="0" err="1"/>
              <a:t>Ramaprasad</a:t>
            </a:r>
            <a:r>
              <a:rPr lang="en-US" sz="1800" dirty="0"/>
              <a:t>, A. (2021). Access to Healthcare during COVID-19. </a:t>
            </a:r>
            <a:r>
              <a:rPr lang="en-US" sz="1800" i="1" dirty="0"/>
              <a:t>International Journal of Environmental Research and Public Health, 18</a:t>
            </a:r>
            <a:r>
              <a:rPr lang="en-US" sz="1800" dirty="0"/>
              <a:t>(6), 2980-2991.</a:t>
            </a:r>
          </a:p>
          <a:p>
            <a:r>
              <a:rPr lang="en-US" sz="1800" dirty="0"/>
              <a:t>OECD (2019), Health at a Glance 2019: OECD Indicators, OECD Publishing, Paris, https://doi.org/10.1787/4dd50c09-en.</a:t>
            </a:r>
          </a:p>
          <a:p>
            <a:r>
              <a:rPr lang="en-US" sz="1800" dirty="0"/>
              <a:t>OECD. (2020). Health at a Glance: Europe 2020. </a:t>
            </a:r>
            <a:r>
              <a:rPr lang="en-US" sz="1800" u="sng" dirty="0"/>
              <a:t>Available online at</a:t>
            </a:r>
            <a:r>
              <a:rPr lang="en-US" sz="1800" dirty="0"/>
              <a:t> </a:t>
            </a:r>
            <a:r>
              <a:rPr lang="en-US" sz="1800" u="sng" dirty="0">
                <a:hlinkClick r:id="rId2"/>
              </a:rPr>
              <a:t>https://www.oecd.org/health/health-at-a-glance-europe/</a:t>
            </a:r>
            <a:r>
              <a:rPr lang="en-US" sz="1800" dirty="0"/>
              <a:t> [Accessed 19 March 2021].</a:t>
            </a:r>
          </a:p>
          <a:p>
            <a:r>
              <a:rPr lang="en-US" sz="1800" dirty="0" err="1"/>
              <a:t>Paccoud</a:t>
            </a:r>
            <a:r>
              <a:rPr lang="en-US" sz="1800" dirty="0"/>
              <a:t>, I., </a:t>
            </a:r>
            <a:r>
              <a:rPr lang="en-US" sz="1800" dirty="0" err="1"/>
              <a:t>Nazroo</a:t>
            </a:r>
            <a:r>
              <a:rPr lang="en-US" sz="1800" dirty="0"/>
              <a:t>, J., &amp; </a:t>
            </a:r>
            <a:r>
              <a:rPr lang="en-US" sz="1800" dirty="0" err="1"/>
              <a:t>Leist</a:t>
            </a:r>
            <a:r>
              <a:rPr lang="en-US" sz="1800" dirty="0"/>
              <a:t>, A. (2020). A </a:t>
            </a:r>
            <a:r>
              <a:rPr lang="en-US" sz="1800" dirty="0" err="1"/>
              <a:t>Bourdieusian</a:t>
            </a:r>
            <a:r>
              <a:rPr lang="en-US" sz="1800" dirty="0"/>
              <a:t> approach to class-related inequalities: the role of capitals and capital structure in the </a:t>
            </a:r>
            <a:r>
              <a:rPr lang="en-US" sz="1800" dirty="0" err="1"/>
              <a:t>utilisation</a:t>
            </a:r>
            <a:r>
              <a:rPr lang="en-US" sz="1800" dirty="0"/>
              <a:t> of healthcare services in later life. </a:t>
            </a:r>
            <a:r>
              <a:rPr lang="en-US" sz="1800" i="1" dirty="0"/>
              <a:t>Sociology of Health and Illness, 42</a:t>
            </a:r>
            <a:r>
              <a:rPr lang="en-US" sz="1800" dirty="0"/>
              <a:t>(3), 510–525.</a:t>
            </a:r>
          </a:p>
          <a:p>
            <a:r>
              <a:rPr lang="en-US" sz="1800" dirty="0"/>
              <a:t>Rana, I. A., Bhatti, S. S., Aslam, A. B., Jamshed, A., Ahmad, J., &amp; Shah, A. A. (2021). COVID-19 risk perception and coping mechanisms: Does gender make a difference?. </a:t>
            </a:r>
            <a:r>
              <a:rPr lang="en-US" sz="1800" i="1" dirty="0"/>
              <a:t>International Journal of Disaster Risk Reduction, 55</a:t>
            </a:r>
            <a:r>
              <a:rPr lang="en-US" sz="1800" dirty="0"/>
              <a:t>, 1-10.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47189-97DB-4CDB-8D59-A7920764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5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C95A-E32A-4B07-827F-1F5935D9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" y="76368"/>
            <a:ext cx="2934903" cy="967974"/>
          </a:xfrm>
        </p:spPr>
        <p:txBody>
          <a:bodyPr/>
          <a:lstStyle/>
          <a:p>
            <a:r>
              <a:rPr lang="fr-LU" b="1" dirty="0" err="1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BB01-4007-4CD7-8913-BA4BE516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3" y="880712"/>
            <a:ext cx="11950567" cy="5900920"/>
          </a:xfrm>
        </p:spPr>
        <p:txBody>
          <a:bodyPr>
            <a:normAutofit/>
          </a:bodyPr>
          <a:lstStyle/>
          <a:p>
            <a:r>
              <a:rPr lang="en-US" sz="1800" dirty="0" err="1"/>
              <a:t>Rennemark</a:t>
            </a:r>
            <a:r>
              <a:rPr lang="en-US" sz="1800" dirty="0"/>
              <a:t>, M., Holst, G., </a:t>
            </a:r>
            <a:r>
              <a:rPr lang="en-US" sz="1800" dirty="0" err="1"/>
              <a:t>Fagerstrom</a:t>
            </a:r>
            <a:r>
              <a:rPr lang="en-US" sz="1800" dirty="0"/>
              <a:t>, C., &amp; </a:t>
            </a:r>
            <a:r>
              <a:rPr lang="en-US" sz="1800" dirty="0" err="1"/>
              <a:t>Halling</a:t>
            </a:r>
            <a:r>
              <a:rPr lang="en-US" sz="1800" dirty="0"/>
              <a:t>, A. (2009). Factors related to frequent usage of the primary healthcare services in old age: findings from The Swedish National Study on Aging and Care. </a:t>
            </a:r>
            <a:r>
              <a:rPr lang="en-US" sz="1800" i="1" dirty="0"/>
              <a:t>Health &amp; social care in the community, 17</a:t>
            </a:r>
            <a:r>
              <a:rPr lang="en-US" sz="1800" dirty="0"/>
              <a:t>(3), 304-311.</a:t>
            </a:r>
          </a:p>
          <a:p>
            <a:r>
              <a:rPr lang="en-US" sz="1800" dirty="0" err="1"/>
              <a:t>Ribal</a:t>
            </a:r>
            <a:r>
              <a:rPr lang="en-US" sz="1800" dirty="0"/>
              <a:t>, M. J., Cornford, P., Briganti, A., Knoll, T., </a:t>
            </a:r>
            <a:r>
              <a:rPr lang="en-US" sz="1800" dirty="0" err="1"/>
              <a:t>Gravas</a:t>
            </a:r>
            <a:r>
              <a:rPr lang="en-US" sz="1800" dirty="0"/>
              <a:t>, S., </a:t>
            </a:r>
            <a:r>
              <a:rPr lang="en-US" sz="1800" dirty="0" err="1"/>
              <a:t>Babjuk</a:t>
            </a:r>
            <a:r>
              <a:rPr lang="en-US" sz="1800" dirty="0"/>
              <a:t>, M., Harding, C., Breda, A., Bex, A., </a:t>
            </a:r>
            <a:r>
              <a:rPr lang="fr-LU" sz="1800" dirty="0" err="1"/>
              <a:t>Rassweiler</a:t>
            </a:r>
            <a:r>
              <a:rPr lang="fr-LU" sz="1800" dirty="0"/>
              <a:t>, J. J., </a:t>
            </a:r>
            <a:r>
              <a:rPr lang="fr-LU" sz="1800" dirty="0" err="1"/>
              <a:t>Gözen</a:t>
            </a:r>
            <a:r>
              <a:rPr lang="fr-LU" sz="1800" dirty="0"/>
              <a:t>, A. S., Pini, G., </a:t>
            </a:r>
            <a:r>
              <a:rPr lang="fr-LU" sz="1800" dirty="0" err="1"/>
              <a:t>Liatsikos</a:t>
            </a:r>
            <a:r>
              <a:rPr lang="fr-LU" sz="1800" dirty="0"/>
              <a:t>, E., </a:t>
            </a:r>
            <a:r>
              <a:rPr lang="fr-LU" sz="1800" dirty="0" err="1"/>
              <a:t>Giannarini</a:t>
            </a:r>
            <a:r>
              <a:rPr lang="fr-LU" sz="1800" dirty="0"/>
              <a:t>, G., </a:t>
            </a:r>
            <a:r>
              <a:rPr lang="fr-LU" sz="1800" dirty="0" err="1"/>
              <a:t>Mottrie</a:t>
            </a:r>
            <a:r>
              <a:rPr lang="fr-LU" sz="1800" dirty="0"/>
              <a:t>, A., </a:t>
            </a:r>
            <a:r>
              <a:rPr lang="fr-LU" sz="1800" dirty="0" err="1"/>
              <a:t>Subramaniam</a:t>
            </a:r>
            <a:r>
              <a:rPr lang="fr-LU" sz="1800" dirty="0"/>
              <a:t>, R., </a:t>
            </a:r>
            <a:r>
              <a:rPr lang="fr-LU" sz="1800" dirty="0" err="1"/>
              <a:t>Sofikitis</a:t>
            </a:r>
            <a:r>
              <a:rPr lang="fr-LU" sz="1800" dirty="0"/>
              <a:t>, N., Rocco, B. M. C., Xie, L. P,… </a:t>
            </a:r>
            <a:r>
              <a:rPr lang="en-US" sz="1800" dirty="0" err="1"/>
              <a:t>N’Dow</a:t>
            </a:r>
            <a:r>
              <a:rPr lang="en-US" sz="1800" dirty="0"/>
              <a:t>, J. (2020). European Association of Urology Guidelines Office Rapid Reaction Group: An </a:t>
            </a:r>
            <a:r>
              <a:rPr lang="en-US" sz="1800" dirty="0" err="1"/>
              <a:t>Organisation</a:t>
            </a:r>
            <a:r>
              <a:rPr lang="en-US" sz="1800" dirty="0"/>
              <a:t>-wide Collaborative Effort to Adapt the European Association of Urology Guidelines Recommendations to the Coronavirus Disease 2019 Era. </a:t>
            </a:r>
            <a:r>
              <a:rPr lang="en-US" sz="1800" i="1" dirty="0"/>
              <a:t>European Urology, 78</a:t>
            </a:r>
            <a:r>
              <a:rPr lang="en-US" sz="1800" dirty="0"/>
              <a:t>(1), 21–28</a:t>
            </a:r>
            <a:r>
              <a:rPr lang="en-US" sz="1800"/>
              <a:t>. </a:t>
            </a:r>
            <a:endParaRPr lang="en-US" sz="1800" dirty="0"/>
          </a:p>
          <a:p>
            <a:r>
              <a:rPr lang="de-DE" sz="1800" dirty="0" err="1"/>
              <a:t>Weiss</a:t>
            </a:r>
            <a:r>
              <a:rPr lang="de-DE" sz="1800" dirty="0"/>
              <a:t>, D., &amp; </a:t>
            </a:r>
            <a:r>
              <a:rPr lang="de-DE" sz="1800" dirty="0" err="1"/>
              <a:t>Kornadt</a:t>
            </a:r>
            <a:r>
              <a:rPr lang="de-DE" sz="1800" dirty="0"/>
              <a:t>, A. E. (2018). </a:t>
            </a:r>
            <a:r>
              <a:rPr lang="en-US" sz="1800" dirty="0"/>
              <a:t>Age-stereotype internalization and dissociation: Contradictory processes or two sides of the same coin?. </a:t>
            </a:r>
            <a:r>
              <a:rPr lang="en-US" sz="1800" i="1" dirty="0"/>
              <a:t>Current Directions in Psychological Science, 27</a:t>
            </a:r>
            <a:r>
              <a:rPr lang="en-US" sz="1800" dirty="0"/>
              <a:t>(6), 477-483.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C8BDA-61B0-40AE-AB4F-88C65FEF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C878-17D6-4675-A2B7-587D9A71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95618"/>
            <a:ext cx="3242912" cy="905410"/>
          </a:xfrm>
        </p:spPr>
        <p:txBody>
          <a:bodyPr/>
          <a:lstStyle/>
          <a:p>
            <a:r>
              <a:rPr lang="fr-LU" b="1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010C-0DD0-4961-B95A-E989E468A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2" y="933651"/>
            <a:ext cx="11863136" cy="5787824"/>
          </a:xfrm>
        </p:spPr>
        <p:txBody>
          <a:bodyPr/>
          <a:lstStyle/>
          <a:p>
            <a:r>
              <a:rPr lang="fr-LU" dirty="0" err="1"/>
              <a:t>Study</a:t>
            </a:r>
            <a:r>
              <a:rPr lang="fr-LU" dirty="0"/>
              <a:t> goals:</a:t>
            </a:r>
          </a:p>
          <a:p>
            <a:endParaRPr lang="fr-LU" dirty="0"/>
          </a:p>
          <a:p>
            <a:r>
              <a:rPr lang="en-US" dirty="0"/>
              <a:t>to estimate from a user perspective the extent to which medical appointments and treatments of older adults in Europe in 2020 were forgone, postponed, or denied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investigate the demographic, social, and socioeconomic (individual-level) determinants of missed healthcare</a:t>
            </a:r>
          </a:p>
          <a:p>
            <a:endParaRPr lang="en-US" dirty="0"/>
          </a:p>
          <a:p>
            <a:r>
              <a:rPr lang="en-US" dirty="0"/>
              <a:t>to explore country-level determinants of missed healthcare, focusing on healthcare systems’ infrastructure, healthcare systems’ generosity, and old-age ageism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9FB0A-73A1-4052-9248-3ECE324F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D9BF-E153-4907-89FB-D9756AAA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81547"/>
            <a:ext cx="5812857" cy="1198980"/>
          </a:xfrm>
        </p:spPr>
        <p:txBody>
          <a:bodyPr>
            <a:normAutofit fontScale="90000"/>
          </a:bodyPr>
          <a:lstStyle/>
          <a:p>
            <a:r>
              <a:rPr lang="fr-LU" b="1" dirty="0"/>
              <a:t>T</a:t>
            </a:r>
            <a:r>
              <a:rPr lang="en-US" b="1" dirty="0" err="1"/>
              <a:t>heoretical</a:t>
            </a:r>
            <a:r>
              <a:rPr lang="en-US" b="1" dirty="0"/>
              <a:t> Perspectives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E023-B0AE-46F5-9DD9-00E4D3B8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2" y="745958"/>
            <a:ext cx="11863136" cy="597551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Paccoud</a:t>
            </a:r>
            <a:r>
              <a:rPr lang="en-US" dirty="0"/>
              <a:t> et al. (2020) highlight the significance of Bourdieu’s (1986) concepts of economic, cultural, and social capital for older adults’ healthcare use</a:t>
            </a:r>
          </a:p>
          <a:p>
            <a:endParaRPr lang="fr-LU" dirty="0"/>
          </a:p>
          <a:p>
            <a:r>
              <a:rPr lang="en-US" dirty="0"/>
              <a:t>Higher amounts of economic and cultural capitals increase inclinations to regularly seek medical care, value placed on good health, and medical literacy (</a:t>
            </a:r>
            <a:r>
              <a:rPr lang="en-US" dirty="0" err="1"/>
              <a:t>Paccoud</a:t>
            </a:r>
            <a:r>
              <a:rPr lang="en-US" dirty="0"/>
              <a:t> et al., 2020)</a:t>
            </a:r>
          </a:p>
          <a:p>
            <a:endParaRPr lang="fr-LU" dirty="0"/>
          </a:p>
          <a:p>
            <a:r>
              <a:rPr lang="fr-LU" dirty="0"/>
              <a:t>T</a:t>
            </a:r>
            <a:r>
              <a:rPr lang="en-US" dirty="0"/>
              <a:t>hey might thus raise likelihoods of having had forgone, postponed, or denied medical appointments and treatments through the pandemic</a:t>
            </a:r>
          </a:p>
          <a:p>
            <a:endParaRPr lang="fr-LU" dirty="0"/>
          </a:p>
          <a:p>
            <a:r>
              <a:rPr lang="fr-LU" dirty="0" err="1"/>
              <a:t>Also</a:t>
            </a:r>
            <a:r>
              <a:rPr lang="fr-LU" dirty="0"/>
              <a:t>, </a:t>
            </a:r>
            <a:r>
              <a:rPr lang="fr-LU" dirty="0" err="1"/>
              <a:t>they</a:t>
            </a:r>
            <a:r>
              <a:rPr lang="fr-LU" dirty="0"/>
              <a:t> </a:t>
            </a:r>
            <a:r>
              <a:rPr lang="en-US" dirty="0"/>
              <a:t>might – in relation to medical literacy (see </a:t>
            </a:r>
            <a:r>
              <a:rPr lang="en-US" dirty="0" err="1"/>
              <a:t>Paccoud</a:t>
            </a:r>
            <a:r>
              <a:rPr lang="en-US" dirty="0"/>
              <a:t> et al., 2020) – increase awareness of risk of COVID-19 infection when leaving the home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generally, stronger sentiments of risk of COVID-19 infection and morbidity raised likelihoods of avoiding healthcare (Lu et al., 2021)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963A6-144E-4AC2-9D20-80F2A9B7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6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DE85-06AE-4A24-A6D1-75708216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" y="76367"/>
            <a:ext cx="11656193" cy="1325563"/>
          </a:xfrm>
        </p:spPr>
        <p:txBody>
          <a:bodyPr>
            <a:normAutofit fontScale="90000"/>
          </a:bodyPr>
          <a:lstStyle/>
          <a:p>
            <a:r>
              <a:rPr lang="fr-LU" b="1" dirty="0" err="1"/>
              <a:t>Earlier</a:t>
            </a:r>
            <a:r>
              <a:rPr lang="fr-LU" b="1" dirty="0"/>
              <a:t> </a:t>
            </a:r>
            <a:r>
              <a:rPr lang="fr-LU" b="1" dirty="0" err="1"/>
              <a:t>Research</a:t>
            </a:r>
            <a:r>
              <a:rPr lang="fr-LU" b="1" dirty="0"/>
              <a:t> on </a:t>
            </a:r>
            <a:r>
              <a:rPr lang="fr-LU" b="1" dirty="0" err="1"/>
              <a:t>Missed</a:t>
            </a:r>
            <a:r>
              <a:rPr lang="fr-LU" b="1" dirty="0"/>
              <a:t> Healthcare </a:t>
            </a:r>
            <a:r>
              <a:rPr lang="fr-LU" b="1" dirty="0" err="1"/>
              <a:t>during</a:t>
            </a:r>
            <a:r>
              <a:rPr lang="fr-LU" b="1" dirty="0"/>
              <a:t> COVID-19</a:t>
            </a:r>
            <a:br>
              <a:rPr lang="fr-L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7A6D-BB92-4833-AAA5-C121397A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" y="755583"/>
            <a:ext cx="11960994" cy="5965892"/>
          </a:xfrm>
        </p:spPr>
        <p:txBody>
          <a:bodyPr/>
          <a:lstStyle/>
          <a:p>
            <a:r>
              <a:rPr lang="fr-LU" dirty="0" err="1"/>
              <a:t>Individual-level</a:t>
            </a:r>
            <a:r>
              <a:rPr lang="fr-LU" dirty="0"/>
              <a:t> variables </a:t>
            </a:r>
            <a:r>
              <a:rPr lang="fr-LU" dirty="0" err="1"/>
              <a:t>that</a:t>
            </a:r>
            <a:r>
              <a:rPr lang="fr-LU" dirty="0"/>
              <a:t> </a:t>
            </a:r>
            <a:r>
              <a:rPr lang="fr-LU" dirty="0" err="1"/>
              <a:t>increased</a:t>
            </a:r>
            <a:r>
              <a:rPr lang="fr-LU" dirty="0"/>
              <a:t> </a:t>
            </a:r>
            <a:r>
              <a:rPr lang="fr-LU" dirty="0" err="1"/>
              <a:t>likelihoods</a:t>
            </a:r>
            <a:r>
              <a:rPr lang="fr-LU" dirty="0"/>
              <a:t> of </a:t>
            </a:r>
            <a:r>
              <a:rPr lang="fr-LU" dirty="0" err="1"/>
              <a:t>missed</a:t>
            </a:r>
            <a:r>
              <a:rPr lang="fr-LU" dirty="0"/>
              <a:t> </a:t>
            </a:r>
            <a:r>
              <a:rPr lang="fr-LU" dirty="0" err="1"/>
              <a:t>medical</a:t>
            </a:r>
            <a:r>
              <a:rPr lang="fr-LU" dirty="0"/>
              <a:t> </a:t>
            </a:r>
            <a:r>
              <a:rPr lang="fr-LU" dirty="0" err="1"/>
              <a:t>treatments</a:t>
            </a:r>
            <a:r>
              <a:rPr lang="fr-LU" dirty="0"/>
              <a:t>:</a:t>
            </a:r>
          </a:p>
          <a:p>
            <a:pPr marL="0" indent="0">
              <a:buNone/>
            </a:pPr>
            <a:endParaRPr lang="fr-LU" dirty="0"/>
          </a:p>
          <a:p>
            <a:pPr lvl="1"/>
            <a:r>
              <a:rPr lang="en-US" dirty="0"/>
              <a:t>Severity of conditions and fragility of patients decreased likelihoods of medical professionals postponing medical treatments and the lengths of these postponements when they occurred (</a:t>
            </a:r>
            <a:r>
              <a:rPr lang="en-US" dirty="0" err="1"/>
              <a:t>Metelmann</a:t>
            </a:r>
            <a:r>
              <a:rPr lang="en-US" dirty="0"/>
              <a:t> &amp; </a:t>
            </a:r>
            <a:r>
              <a:rPr lang="en-US" dirty="0" err="1"/>
              <a:t>Busemann</a:t>
            </a:r>
            <a:r>
              <a:rPr lang="en-US" dirty="0"/>
              <a:t>, 2020)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fr-LU" dirty="0" err="1"/>
              <a:t>Tendencies</a:t>
            </a:r>
            <a:r>
              <a:rPr lang="fr-LU" dirty="0"/>
              <a:t> </a:t>
            </a:r>
            <a:r>
              <a:rPr lang="en-US" dirty="0"/>
              <a:t>to factually analyze circumstances and coping strategies based on cognitive restructuring increased probabilities of postponed healthcare (Lawson et al., 2021)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Stronger emotional reactions to the COVID-19 pandemic increased likelihoods of postponed healthcare (Hajek et al., 2021)</a:t>
            </a:r>
          </a:p>
          <a:p>
            <a:pPr lvl="1"/>
            <a:endParaRPr lang="fr-LU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DF31D-A109-4776-9E26-DCF4EB1C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0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3C93-D07C-4A21-97FB-472871C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" y="136525"/>
            <a:ext cx="11294444" cy="1325563"/>
          </a:xfrm>
        </p:spPr>
        <p:txBody>
          <a:bodyPr>
            <a:normAutofit fontScale="90000"/>
          </a:bodyPr>
          <a:lstStyle/>
          <a:p>
            <a:r>
              <a:rPr lang="fr-LU" b="1" dirty="0" err="1"/>
              <a:t>Earlier</a:t>
            </a:r>
            <a:r>
              <a:rPr lang="fr-LU" b="1" dirty="0"/>
              <a:t> </a:t>
            </a:r>
            <a:r>
              <a:rPr lang="fr-LU" b="1" dirty="0" err="1"/>
              <a:t>Research</a:t>
            </a:r>
            <a:r>
              <a:rPr lang="fr-LU" b="1" dirty="0"/>
              <a:t> on </a:t>
            </a:r>
            <a:r>
              <a:rPr lang="fr-LU" b="1" dirty="0" err="1"/>
              <a:t>Missed</a:t>
            </a:r>
            <a:r>
              <a:rPr lang="fr-LU" b="1" dirty="0"/>
              <a:t> Healthcare </a:t>
            </a:r>
            <a:r>
              <a:rPr lang="fr-LU" b="1" dirty="0" err="1"/>
              <a:t>during</a:t>
            </a:r>
            <a:r>
              <a:rPr lang="fr-LU" b="1" dirty="0"/>
              <a:t> COVID-19</a:t>
            </a:r>
            <a:br>
              <a:rPr lang="fr-L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335E4-31F3-4610-9F1F-46425BEC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81" y="837398"/>
            <a:ext cx="11901638" cy="5884077"/>
          </a:xfrm>
        </p:spPr>
        <p:txBody>
          <a:bodyPr/>
          <a:lstStyle/>
          <a:p>
            <a:r>
              <a:rPr lang="fr-LU" dirty="0" err="1"/>
              <a:t>Further</a:t>
            </a:r>
            <a:r>
              <a:rPr lang="fr-LU" dirty="0"/>
              <a:t> </a:t>
            </a:r>
            <a:r>
              <a:rPr lang="fr-LU" dirty="0" err="1"/>
              <a:t>individual-level</a:t>
            </a:r>
            <a:r>
              <a:rPr lang="fr-LU" dirty="0"/>
              <a:t> </a:t>
            </a:r>
            <a:r>
              <a:rPr lang="fr-LU" dirty="0" err="1"/>
              <a:t>predictors</a:t>
            </a:r>
            <a:r>
              <a:rPr lang="fr-LU" dirty="0"/>
              <a:t>:</a:t>
            </a:r>
          </a:p>
          <a:p>
            <a:endParaRPr lang="fr-LU" dirty="0"/>
          </a:p>
          <a:p>
            <a:pPr lvl="1"/>
            <a:r>
              <a:rPr lang="en-US" dirty="0"/>
              <a:t>Women and those over 65 years of age were less likely to want to proceed with a surgery with high risk of COVID-19 infection and mortality (Brown et al., 2021) </a:t>
            </a:r>
          </a:p>
          <a:p>
            <a:pPr lvl="1"/>
            <a:endParaRPr lang="fr-LU" dirty="0"/>
          </a:p>
          <a:p>
            <a:pPr lvl="1"/>
            <a:r>
              <a:rPr lang="en-US" dirty="0"/>
              <a:t>Anderson et al. (2021) found in a United States sample increased rates of forgone medical services among:</a:t>
            </a:r>
          </a:p>
          <a:p>
            <a:pPr lvl="2"/>
            <a:r>
              <a:rPr lang="en-US" dirty="0"/>
              <a:t>Hispanics (compared to Whites) </a:t>
            </a:r>
          </a:p>
          <a:p>
            <a:pPr lvl="2"/>
            <a:r>
              <a:rPr lang="fr-LU" dirty="0"/>
              <a:t>Y</a:t>
            </a:r>
            <a:r>
              <a:rPr lang="en-US" dirty="0" err="1"/>
              <a:t>ounger</a:t>
            </a:r>
            <a:r>
              <a:rPr lang="en-US" dirty="0"/>
              <a:t> persons</a:t>
            </a:r>
          </a:p>
          <a:p>
            <a:pPr lvl="2"/>
            <a:r>
              <a:rPr lang="en-US" dirty="0"/>
              <a:t>Those with lower household incomes</a:t>
            </a:r>
          </a:p>
          <a:p>
            <a:pPr lvl="2"/>
            <a:r>
              <a:rPr lang="fr-LU" dirty="0"/>
              <a:t>T</a:t>
            </a:r>
            <a:r>
              <a:rPr lang="en-US" dirty="0"/>
              <a:t>hose either unemployed or out of the workforce because of disability</a:t>
            </a:r>
          </a:p>
          <a:p>
            <a:pPr lvl="2"/>
            <a:r>
              <a:rPr lang="fr-LU" dirty="0"/>
              <a:t>T</a:t>
            </a:r>
            <a:r>
              <a:rPr lang="en-US" dirty="0"/>
              <a:t>hose in worse health</a:t>
            </a:r>
          </a:p>
          <a:p>
            <a:pPr lvl="2"/>
            <a:r>
              <a:rPr lang="fr-LU" dirty="0" err="1"/>
              <a:t>Those</a:t>
            </a:r>
            <a:r>
              <a:rPr lang="fr-LU" dirty="0"/>
              <a:t> </a:t>
            </a:r>
            <a:r>
              <a:rPr lang="en-US" dirty="0"/>
              <a:t>not taking a prescription medication</a:t>
            </a:r>
          </a:p>
          <a:p>
            <a:pPr lvl="2"/>
            <a:r>
              <a:rPr lang="fr-LU" dirty="0"/>
              <a:t>T</a:t>
            </a:r>
            <a:r>
              <a:rPr lang="en-US" dirty="0"/>
              <a:t>hose with a mental health condition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A1519-BC6E-464C-9AB1-08038F24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9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CD81-C874-43C3-BF43-0672BCA9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1" y="73961"/>
            <a:ext cx="11313695" cy="1325563"/>
          </a:xfrm>
        </p:spPr>
        <p:txBody>
          <a:bodyPr>
            <a:normAutofit fontScale="90000"/>
          </a:bodyPr>
          <a:lstStyle/>
          <a:p>
            <a:r>
              <a:rPr lang="fr-LU" b="1" dirty="0" err="1"/>
              <a:t>Earlier</a:t>
            </a:r>
            <a:r>
              <a:rPr lang="fr-LU" b="1" dirty="0"/>
              <a:t> </a:t>
            </a:r>
            <a:r>
              <a:rPr lang="fr-LU" b="1" dirty="0" err="1"/>
              <a:t>Research</a:t>
            </a:r>
            <a:r>
              <a:rPr lang="fr-LU" b="1" dirty="0"/>
              <a:t> on </a:t>
            </a:r>
            <a:r>
              <a:rPr lang="fr-LU" b="1" dirty="0" err="1"/>
              <a:t>Missed</a:t>
            </a:r>
            <a:r>
              <a:rPr lang="fr-LU" b="1" dirty="0"/>
              <a:t> Healthcare </a:t>
            </a:r>
            <a:r>
              <a:rPr lang="fr-LU" b="1" dirty="0" err="1"/>
              <a:t>during</a:t>
            </a:r>
            <a:r>
              <a:rPr lang="fr-LU" b="1" dirty="0"/>
              <a:t> COVID-19</a:t>
            </a:r>
            <a:br>
              <a:rPr lang="fr-L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9678-CDB3-4F87-9B64-2FB7EF7B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91" y="760396"/>
            <a:ext cx="11950567" cy="6023643"/>
          </a:xfrm>
        </p:spPr>
        <p:txBody>
          <a:bodyPr/>
          <a:lstStyle/>
          <a:p>
            <a:endParaRPr lang="fr-LU" dirty="0"/>
          </a:p>
          <a:p>
            <a:r>
              <a:rPr lang="fr-LU" dirty="0" err="1"/>
              <a:t>Further</a:t>
            </a:r>
            <a:r>
              <a:rPr lang="fr-LU" dirty="0"/>
              <a:t> </a:t>
            </a:r>
            <a:r>
              <a:rPr lang="fr-LU" dirty="0" err="1"/>
              <a:t>differences</a:t>
            </a:r>
            <a:r>
              <a:rPr lang="fr-LU" dirty="0"/>
              <a:t> by </a:t>
            </a:r>
            <a:r>
              <a:rPr lang="fr-LU" dirty="0" err="1"/>
              <a:t>gender</a:t>
            </a:r>
            <a:r>
              <a:rPr lang="fr-LU" dirty="0"/>
              <a:t>:</a:t>
            </a:r>
          </a:p>
          <a:p>
            <a:endParaRPr lang="fr-LU" dirty="0"/>
          </a:p>
          <a:p>
            <a:pPr lvl="1"/>
            <a:r>
              <a:rPr lang="en-US" dirty="0"/>
              <a:t>Relative to their higher morbidity burden and functional limitations, older women underuse healthcare services (Cameron et al., 2010)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Women experienced greater feelings of risk concerning the COVID-19 pandemic and showed higher willingness to adhere to government recommendations (</a:t>
            </a:r>
            <a:r>
              <a:rPr lang="en-US" dirty="0" err="1"/>
              <a:t>Dryhurst</a:t>
            </a:r>
            <a:r>
              <a:rPr lang="en-US" dirty="0"/>
              <a:t> et al., 2020; Lu et al., 2021; Rana et al., 2021)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This suggests that women might have been more likely to forgo medical appointments, or agree to their postponement, during the pandemic.</a:t>
            </a:r>
          </a:p>
          <a:p>
            <a:endParaRPr lang="fr-LU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15A92-9468-499C-92C9-A5237238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B863-FC5E-40E6-8CEC-004E0F3C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3" y="95619"/>
            <a:ext cx="11313695" cy="789906"/>
          </a:xfrm>
        </p:spPr>
        <p:txBody>
          <a:bodyPr>
            <a:normAutofit/>
          </a:bodyPr>
          <a:lstStyle/>
          <a:p>
            <a:r>
              <a:rPr lang="fr-LU" b="1" dirty="0"/>
              <a:t>The Importance of Country-</a:t>
            </a:r>
            <a:r>
              <a:rPr lang="fr-LU" b="1" dirty="0" err="1"/>
              <a:t>Level</a:t>
            </a:r>
            <a:r>
              <a:rPr lang="fr-LU" b="1" dirty="0"/>
              <a:t> </a:t>
            </a:r>
            <a:r>
              <a:rPr lang="fr-LU" b="1" dirty="0" err="1"/>
              <a:t>Predictors</a:t>
            </a:r>
            <a:endParaRPr lang="fr-L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D0D3D-96AB-4E0F-9201-0244269D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7" y="827773"/>
            <a:ext cx="11896825" cy="58937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LU" dirty="0"/>
          </a:p>
          <a:p>
            <a:r>
              <a:rPr lang="en-US" dirty="0"/>
              <a:t>Because of the extent to which medical systems were overburdened during the COVID-19 era (</a:t>
            </a:r>
            <a:r>
              <a:rPr lang="en-US" dirty="0" err="1"/>
              <a:t>Metelmann</a:t>
            </a:r>
            <a:r>
              <a:rPr lang="en-US" dirty="0"/>
              <a:t> &amp; </a:t>
            </a:r>
            <a:r>
              <a:rPr lang="en-US" dirty="0" err="1"/>
              <a:t>Busemann</a:t>
            </a:r>
            <a:r>
              <a:rPr lang="en-US" dirty="0"/>
              <a:t>, 2020):</a:t>
            </a:r>
            <a:endParaRPr lang="fr-LU" dirty="0"/>
          </a:p>
          <a:p>
            <a:pPr lvl="1"/>
            <a:r>
              <a:rPr lang="fr-LU" dirty="0" err="1"/>
              <a:t>We</a:t>
            </a:r>
            <a:r>
              <a:rPr lang="fr-LU" dirty="0"/>
              <a:t> are </a:t>
            </a:r>
            <a:r>
              <a:rPr lang="fr-LU" dirty="0" err="1"/>
              <a:t>interested</a:t>
            </a:r>
            <a:r>
              <a:rPr lang="fr-LU" dirty="0"/>
              <a:t> in national </a:t>
            </a:r>
            <a:r>
              <a:rPr lang="fr-LU" dirty="0" err="1"/>
              <a:t>healthcare</a:t>
            </a:r>
            <a:r>
              <a:rPr lang="fr-LU" dirty="0"/>
              <a:t> </a:t>
            </a:r>
            <a:r>
              <a:rPr lang="fr-LU" dirty="0" err="1"/>
              <a:t>systems</a:t>
            </a:r>
            <a:r>
              <a:rPr lang="fr-LU" dirty="0"/>
              <a:t>’ </a:t>
            </a:r>
            <a:r>
              <a:rPr lang="en-US" dirty="0"/>
              <a:t>infrastructure based on amounts of doctors and hospital beds.</a:t>
            </a:r>
            <a:endParaRPr lang="fr-LU" dirty="0"/>
          </a:p>
          <a:p>
            <a:pPr lvl="1"/>
            <a:r>
              <a:rPr lang="fr-LU" dirty="0" err="1"/>
              <a:t>We</a:t>
            </a:r>
            <a:r>
              <a:rPr lang="fr-LU" dirty="0"/>
              <a:t> are </a:t>
            </a:r>
            <a:r>
              <a:rPr lang="fr-LU" dirty="0" err="1"/>
              <a:t>further</a:t>
            </a:r>
            <a:r>
              <a:rPr lang="fr-LU" dirty="0"/>
              <a:t> </a:t>
            </a:r>
            <a:r>
              <a:rPr lang="fr-LU" dirty="0" err="1"/>
              <a:t>interested</a:t>
            </a:r>
            <a:r>
              <a:rPr lang="fr-LU" dirty="0"/>
              <a:t> in national </a:t>
            </a:r>
            <a:r>
              <a:rPr lang="fr-LU" dirty="0" err="1"/>
              <a:t>healthcare</a:t>
            </a:r>
            <a:r>
              <a:rPr lang="fr-LU" dirty="0"/>
              <a:t> </a:t>
            </a:r>
            <a:r>
              <a:rPr lang="fr-LU" dirty="0" err="1"/>
              <a:t>systems</a:t>
            </a:r>
            <a:r>
              <a:rPr lang="fr-LU" dirty="0"/>
              <a:t>’</a:t>
            </a:r>
            <a:r>
              <a:rPr lang="en-US" dirty="0"/>
              <a:t> generosity, indicated by healthcare expenditures per capita and population coverage for medical services</a:t>
            </a:r>
            <a:endParaRPr lang="fr-LU" dirty="0"/>
          </a:p>
          <a:p>
            <a:pPr lvl="1"/>
            <a:endParaRPr lang="fr-LU" dirty="0"/>
          </a:p>
          <a:p>
            <a:r>
              <a:rPr lang="fr-LU" dirty="0"/>
              <a:t>The importance of national values and </a:t>
            </a:r>
            <a:r>
              <a:rPr lang="fr-LU" dirty="0" err="1"/>
              <a:t>norms</a:t>
            </a:r>
            <a:r>
              <a:rPr lang="fr-LU" dirty="0"/>
              <a:t>:</a:t>
            </a:r>
          </a:p>
          <a:p>
            <a:pPr lvl="1"/>
            <a:r>
              <a:rPr lang="en-US" dirty="0"/>
              <a:t>may define which healthcare needs of which population groups should be prioritized, leading to disadvantages for certain segments of the population</a:t>
            </a:r>
          </a:p>
          <a:p>
            <a:pPr lvl="1"/>
            <a:r>
              <a:rPr lang="en-US" dirty="0"/>
              <a:t>which healthcare needs are seen as essential and are thus reimbursed by the state, and which may need co-payment or out-of-pocket (private) payment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6A5F-5B86-4877-A49C-A2FD49F6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0CD4-EE93-46D6-B9BE-4C6CC5C99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4208</Words>
  <Application>Microsoft Office PowerPoint</Application>
  <PresentationFormat>Widescreen</PresentationFormat>
  <Paragraphs>393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Country-Level Availability and Generosity of Healthcare Services, and Ageism’s Effects upon COVID-19 Era Missed Healthcare</vt:lpstr>
      <vt:lpstr>Introduction</vt:lpstr>
      <vt:lpstr>Introduction</vt:lpstr>
      <vt:lpstr>Introduction</vt:lpstr>
      <vt:lpstr>Theoretical Perspectives </vt:lpstr>
      <vt:lpstr>Earlier Research on Missed Healthcare during COVID-19 </vt:lpstr>
      <vt:lpstr>Earlier Research on Missed Healthcare during COVID-19 </vt:lpstr>
      <vt:lpstr>Earlier Research on Missed Healthcare during COVID-19 </vt:lpstr>
      <vt:lpstr>The Importance of Country-Level Predictors</vt:lpstr>
      <vt:lpstr>The Importance of Country-Level Predictors</vt:lpstr>
      <vt:lpstr>The Importance of Country-Level Predictors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PowerPoint Presentation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Country-Level Availability and Generosity of Healthcare Services, and Old-Age Ageism for Missed Healthcare during the COVID-19 Pandemic Control Measures  in Europe</dc:title>
  <dc:creator>Jason SETTELS</dc:creator>
  <cp:lastModifiedBy>Jason SETTELS</cp:lastModifiedBy>
  <cp:revision>64</cp:revision>
  <cp:lastPrinted>2022-07-03T11:14:22Z</cp:lastPrinted>
  <dcterms:created xsi:type="dcterms:W3CDTF">2021-12-07T17:07:13Z</dcterms:created>
  <dcterms:modified xsi:type="dcterms:W3CDTF">2022-08-05T22:38:21Z</dcterms:modified>
</cp:coreProperties>
</file>