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2" autoAdjust="0"/>
    <p:restoredTop sz="86408"/>
  </p:normalViewPr>
  <p:slideViewPr>
    <p:cSldViewPr snapToGrid="0">
      <p:cViewPr varScale="1">
        <p:scale>
          <a:sx n="101" d="100"/>
          <a:sy n="101" d="100"/>
        </p:scale>
        <p:origin x="2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81A3-644B-6E4D-B208-B9DE708AC038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6AAD-4C42-524D-9C12-915C1269F1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4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</a:t>
            </a:r>
            <a:r>
              <a:rPr lang="de-DE" dirty="0" err="1"/>
              <a:t>kp_hOo9OCt4</a:t>
            </a:r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www.rundel.de</a:t>
            </a:r>
            <a:r>
              <a:rPr lang="de-DE" dirty="0"/>
              <a:t>/de/</a:t>
            </a:r>
            <a:r>
              <a:rPr lang="de-DE" dirty="0" err="1"/>
              <a:t>artikel</a:t>
            </a:r>
            <a:r>
              <a:rPr lang="de-DE" dirty="0"/>
              <a:t>/</a:t>
            </a:r>
            <a:r>
              <a:rPr lang="de-DE" dirty="0" err="1"/>
              <a:t>ich_bete_an_die_macht_der_liebe</a:t>
            </a:r>
            <a:r>
              <a:rPr lang="de-DE" dirty="0"/>
              <a:t>/</a:t>
            </a:r>
            <a:r>
              <a:rPr lang="de-DE" dirty="0" err="1"/>
              <a:t>MVSR2623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16AAD-4C42-524D-9C12-915C1269F1A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5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16AAD-4C42-524D-9C12-915C1269F1A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08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22FF-A881-118C-C898-4E475281E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2BB3BA-C3B8-002B-F454-C89A067CF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74429-33C8-EF16-5D59-7F85120D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282346-F358-A1C9-5AB1-3B86FE17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3F5A3-EE47-0EBC-16FE-6A2EA71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31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90C70-4136-ADA3-44BA-36EF82FE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4436F-E7F3-E416-530D-9FDFDBBF3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F3E55F-0DD2-229E-8FD1-4E7CF7C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53199-DC03-9437-7E10-6994D7BD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401D9-BBEF-5348-8F0B-BE3DAC59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71E3A1-6AE4-5FC2-5D9A-E1BCC1325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1447D1-3142-F0FB-0A58-79CBE74F6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ECA57-FD8A-D544-554F-7B459BE5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BB6579-B77B-867F-EA6F-C529E2DA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D2D761-6591-2E52-F0CB-3069A4EA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4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DB7AF-2512-A584-67D4-953CB65E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9C305-B38A-759B-0AC8-3E576A1F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DFE28C-1040-E782-44B7-3CC3E72C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FD432-CDA3-C145-934C-0224138E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198B00-E951-9C2C-8117-CFBF9A4B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BE592-BB78-7561-0110-4F8FF705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198A6-75B1-CB82-D31B-64443D9B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956956-7A4A-14EB-EF2A-00137145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CCEC57-BD79-0924-EA50-8E154A99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5B20F2-61B8-A93F-885D-BA60404A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72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F0D42-CC9A-2910-EE26-45DD9F1D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649AF8-47E7-8370-62AD-218F7ECDD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444DB1-D9EA-0C88-7AEF-FA4A0B0D4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C0C91D-D84C-66D8-B205-10BF4AE8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1C50CF-4C65-8D33-2BE3-A75A950C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1D8085-F367-44CC-76F7-160A7898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87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B04EB-DCB7-9670-F92A-3953EF5E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758336-B433-CCBF-D3BD-557CD01E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B732A4-4625-5F5A-9479-404A98E4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471716-9187-D5DB-33FF-863DF13F9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7CE7BE-4A1C-AA43-5DAE-7A21EA16E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2F1663-7ED9-CA19-4326-EDEF19FC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82D811-1465-CB04-9CAC-1621FAF5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473148-6DDE-5208-572A-74660379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66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DF0CD-F892-ED24-DC39-755DE8A0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1263FE-7774-E266-8B7C-E5C8B97A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33B648-00D4-5321-A7F8-8A54CF92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39824B-B18E-5D57-E16B-7A9246C3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31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AAEFF0-E6FB-FD16-5884-961B6BC5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375D7E-37D0-09D1-172A-B360941A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4A8AE3-F778-56C2-9C5B-74B41145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656C6-3DE2-FD7F-905D-122E4E6A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3100-A990-E7E9-B06B-87D7979A2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D01166-0C3C-F14D-376D-32EF884ED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090C1F-37F0-84F0-9B5B-3180D03E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F5E894-C17D-8798-B28E-A2B7110D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0AA469-3FAC-2428-06E1-F81C8499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7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DBCB0-FA76-3AB2-68AC-54A6410A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E44C2B6-5702-F4B6-FEDE-A4821FF8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4F24FC-38F2-C73E-AFE2-5A5A3E17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6B223D-98E7-BB36-1109-94029E62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EE5A55-BA8E-9DE0-8541-3A44AC8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15C06A-E13F-6973-5A0F-EFB5D527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37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3EB6AB-A9BE-5F29-85A9-10BA939C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A261E4-CC19-6EA5-F2DA-8FF227DD7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559330-6F46-D6DB-6BA9-F6356CF21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FBD6-CC76-4E7F-A9AA-E7C8B8FED586}" type="datetimeFigureOut">
              <a:rPr lang="de-DE" smtClean="0"/>
              <a:t>23.07.22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FFBE53-8235-B6C1-9E64-DE565F921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07BCE7-233B-E902-C782-D673F1847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9531-CB2D-4D41-A2D3-88BCE7D04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32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E06C1-2735-EB83-C433-1B15C54BA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228"/>
            <a:ext cx="9144000" cy="2129943"/>
          </a:xfrm>
        </p:spPr>
        <p:txBody>
          <a:bodyPr>
            <a:normAutofit/>
          </a:bodyPr>
          <a:lstStyle/>
          <a:p>
            <a:r>
              <a:rPr lang="de-DE" sz="4800" b="1" dirty="0"/>
              <a:t>24</a:t>
            </a:r>
            <a:r>
              <a:rPr lang="de-DE" sz="4800" b="1" baseline="30000" dirty="0"/>
              <a:t>th </a:t>
            </a:r>
            <a:r>
              <a:rPr lang="de-DE" sz="4800" b="1" dirty="0"/>
              <a:t>INTERNATIONAL CONFERENCE ON WIND MUSIC </a:t>
            </a:r>
            <a:br>
              <a:rPr lang="de-DE" sz="4800" b="1" dirty="0"/>
            </a:br>
            <a:r>
              <a:rPr lang="de-DE" sz="4800" b="1" dirty="0"/>
              <a:t>Bozen 2022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0BA1E5-CFD9-6F62-223C-E7107B11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2648"/>
            <a:ext cx="9144000" cy="3510124"/>
          </a:xfrm>
        </p:spPr>
        <p:txBody>
          <a:bodyPr>
            <a:normAutofit/>
          </a:bodyPr>
          <a:lstStyle/>
          <a:p>
            <a:r>
              <a:rPr lang="de-DE" sz="2500" b="1" dirty="0"/>
              <a:t>Die Gesangschule für die „Liturgie-Sänger“ im preußischen Militär von J.D.C. Einbeck (Berlin 1829) </a:t>
            </a:r>
          </a:p>
          <a:p>
            <a:r>
              <a:rPr lang="de-DE" sz="2500" b="1" dirty="0"/>
              <a:t>The </a:t>
            </a:r>
            <a:r>
              <a:rPr lang="de-DE" sz="2500" b="1" dirty="0" err="1"/>
              <a:t>singing</a:t>
            </a:r>
            <a:r>
              <a:rPr lang="de-DE" sz="2500" b="1" dirty="0"/>
              <a:t> </a:t>
            </a:r>
            <a:r>
              <a:rPr lang="de-DE" sz="2500" b="1" dirty="0" err="1"/>
              <a:t>school</a:t>
            </a:r>
            <a:r>
              <a:rPr lang="de-DE" sz="2500" b="1" dirty="0"/>
              <a:t> </a:t>
            </a:r>
            <a:r>
              <a:rPr lang="de-DE" sz="2500" b="1" dirty="0" err="1"/>
              <a:t>for</a:t>
            </a:r>
            <a:r>
              <a:rPr lang="de-DE" sz="2500" b="1" dirty="0"/>
              <a:t> </a:t>
            </a:r>
            <a:r>
              <a:rPr lang="de-DE" sz="2500" b="1" dirty="0" err="1"/>
              <a:t>the</a:t>
            </a:r>
            <a:r>
              <a:rPr lang="de-DE" sz="2500" b="1" dirty="0"/>
              <a:t> „</a:t>
            </a:r>
            <a:r>
              <a:rPr lang="de-DE" sz="2500" b="1" dirty="0" err="1"/>
              <a:t>liturgical</a:t>
            </a:r>
            <a:r>
              <a:rPr lang="de-DE" sz="2500" b="1" dirty="0"/>
              <a:t> </a:t>
            </a:r>
            <a:r>
              <a:rPr lang="de-DE" sz="2500" b="1" dirty="0" err="1"/>
              <a:t>singers</a:t>
            </a:r>
            <a:r>
              <a:rPr lang="de-DE" sz="2500" b="1" dirty="0"/>
              <a:t>“ in </a:t>
            </a:r>
            <a:r>
              <a:rPr lang="de-DE" sz="2500" b="1" dirty="0" err="1"/>
              <a:t>the</a:t>
            </a:r>
            <a:r>
              <a:rPr lang="de-DE" sz="2500" b="1" dirty="0"/>
              <a:t> </a:t>
            </a:r>
            <a:r>
              <a:rPr lang="de-DE" sz="2500" b="1" dirty="0" err="1"/>
              <a:t>Prussian</a:t>
            </a:r>
            <a:r>
              <a:rPr lang="de-DE" sz="2500" b="1" dirty="0"/>
              <a:t> </a:t>
            </a:r>
            <a:r>
              <a:rPr lang="de-DE" sz="2500" b="1" dirty="0" err="1"/>
              <a:t>military</a:t>
            </a:r>
            <a:r>
              <a:rPr lang="de-DE" sz="2500" b="1" dirty="0"/>
              <a:t> </a:t>
            </a:r>
            <a:r>
              <a:rPr lang="de-DE" sz="2500" b="1" dirty="0" err="1"/>
              <a:t>by</a:t>
            </a:r>
            <a:r>
              <a:rPr lang="de-DE" sz="2500" b="1" dirty="0"/>
              <a:t> J.D.C. Einbeck (Berlin 1829)</a:t>
            </a:r>
          </a:p>
          <a:p>
            <a:endParaRPr lang="de-DE" sz="2200" dirty="0"/>
          </a:p>
          <a:p>
            <a:r>
              <a:rPr lang="de-DE" sz="2200" dirty="0"/>
              <a:t>Friedhelm </a:t>
            </a:r>
            <a:r>
              <a:rPr lang="de-DE" sz="2200" dirty="0" err="1"/>
              <a:t>Brusniak</a:t>
            </a:r>
            <a:r>
              <a:rPr lang="de-DE" sz="2200" dirty="0"/>
              <a:t> (</a:t>
            </a:r>
            <a:r>
              <a:rPr lang="de-DE" sz="2200"/>
              <a:t>Würzburg) /</a:t>
            </a:r>
            <a:r>
              <a:rPr lang="de-DE" sz="2200" dirty="0"/>
              <a:t>Manfred Heidler (Bonn)/</a:t>
            </a:r>
          </a:p>
          <a:p>
            <a:r>
              <a:rPr lang="de-DE" sz="2200" dirty="0"/>
              <a:t>Damien </a:t>
            </a:r>
            <a:r>
              <a:rPr lang="de-DE" sz="2200" dirty="0" err="1"/>
              <a:t>Sagrillo</a:t>
            </a:r>
            <a:r>
              <a:rPr lang="de-DE" sz="2200" dirty="0"/>
              <a:t> (Luxemburg)</a:t>
            </a:r>
          </a:p>
        </p:txBody>
      </p:sp>
    </p:spTree>
    <p:extLst>
      <p:ext uri="{BB962C8B-B14F-4D97-AF65-F5344CB8AC3E}">
        <p14:creationId xmlns:p14="http://schemas.microsoft.com/office/powerpoint/2010/main" val="152193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4186B-5540-2EB3-AE22-B3C36864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Bezüge zur Militär- und zur Blasmusik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385D9-AAE4-8B19-9EB2-372E72410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Focusing on </a:t>
            </a:r>
            <a:r>
              <a:rPr lang="de-DE" dirty="0" err="1"/>
              <a:t>choral</a:t>
            </a:r>
            <a:r>
              <a:rPr lang="de-DE" dirty="0"/>
              <a:t> and </a:t>
            </a:r>
            <a:r>
              <a:rPr lang="de-DE" dirty="0" err="1"/>
              <a:t>military</a:t>
            </a:r>
            <a:r>
              <a:rPr lang="de-DE" dirty="0"/>
              <a:t> </a:t>
            </a:r>
            <a:r>
              <a:rPr lang="de-DE" dirty="0" err="1"/>
              <a:t>music</a:t>
            </a:r>
            <a:r>
              <a:rPr lang="de-DE" dirty="0"/>
              <a:t> </a:t>
            </a:r>
            <a:r>
              <a:rPr lang="de-DE" dirty="0" err="1"/>
              <a:t>traditions</a:t>
            </a:r>
            <a:r>
              <a:rPr lang="de-DE" dirty="0"/>
              <a:t>...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...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„Das Gebet“ in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Tatoo</a:t>
            </a:r>
            <a:endParaRPr lang="de-DE" dirty="0"/>
          </a:p>
          <a:p>
            <a:pPr lvl="1">
              <a:buFont typeface="Symbol" pitchFamily="2" charset="2"/>
              <a:buChar char="-"/>
            </a:pPr>
            <a:r>
              <a:rPr lang="de-DE" dirty="0"/>
              <a:t>...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, </a:t>
            </a:r>
            <a:r>
              <a:rPr lang="de-DE" dirty="0" err="1"/>
              <a:t>transferred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male </a:t>
            </a:r>
            <a:r>
              <a:rPr lang="de-DE" dirty="0" err="1"/>
              <a:t>choir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wind </a:t>
            </a:r>
            <a:r>
              <a:rPr lang="de-DE" dirty="0" err="1"/>
              <a:t>instrumentation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intended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Einbeck.</a:t>
            </a:r>
          </a:p>
          <a:p>
            <a:r>
              <a:rPr lang="de-DE" dirty="0"/>
              <a:t>Basic </a:t>
            </a:r>
            <a:r>
              <a:rPr lang="de-DE" dirty="0" err="1"/>
              <a:t>considerations</a:t>
            </a:r>
            <a:r>
              <a:rPr lang="de-DE" dirty="0"/>
              <a:t> on </a:t>
            </a:r>
            <a:r>
              <a:rPr lang="de-DE" dirty="0" err="1"/>
              <a:t>military</a:t>
            </a:r>
            <a:r>
              <a:rPr lang="de-DE" dirty="0"/>
              <a:t> </a:t>
            </a:r>
            <a:r>
              <a:rPr lang="de-DE" dirty="0" err="1"/>
              <a:t>music</a:t>
            </a:r>
            <a:r>
              <a:rPr lang="de-DE" dirty="0"/>
              <a:t> </a:t>
            </a:r>
            <a:r>
              <a:rPr lang="de-DE" dirty="0" err="1"/>
              <a:t>instrumentations</a:t>
            </a:r>
            <a:endParaRPr lang="de-DE" dirty="0"/>
          </a:p>
          <a:p>
            <a:pPr lvl="1">
              <a:buFont typeface="Symbol" pitchFamily="2" charset="2"/>
              <a:buChar char="-"/>
            </a:pPr>
            <a:r>
              <a:rPr lang="de-DE" dirty="0"/>
              <a:t>"Military </a:t>
            </a:r>
            <a:r>
              <a:rPr lang="de-DE" dirty="0" err="1"/>
              <a:t>music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always</a:t>
            </a:r>
            <a:r>
              <a:rPr lang="de-DE" dirty="0"/>
              <a:t> wind </a:t>
            </a:r>
            <a:r>
              <a:rPr lang="de-DE" dirty="0" err="1"/>
              <a:t>music</a:t>
            </a:r>
            <a:r>
              <a:rPr lang="de-DE" dirty="0"/>
              <a:t>".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Military </a:t>
            </a:r>
            <a:r>
              <a:rPr lang="de-DE" dirty="0" err="1"/>
              <a:t>music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wind </a:t>
            </a:r>
            <a:r>
              <a:rPr lang="de-DE" dirty="0" err="1"/>
              <a:t>music</a:t>
            </a:r>
            <a:r>
              <a:rPr lang="de-DE" dirty="0"/>
              <a:t>, </a:t>
            </a:r>
            <a:r>
              <a:rPr lang="de-DE" dirty="0" err="1"/>
              <a:t>symphonic</a:t>
            </a:r>
            <a:r>
              <a:rPr lang="de-DE" dirty="0"/>
              <a:t> </a:t>
            </a:r>
            <a:r>
              <a:rPr lang="de-DE" dirty="0" err="1"/>
              <a:t>music</a:t>
            </a:r>
            <a:r>
              <a:rPr lang="de-DE" dirty="0"/>
              <a:t> and </a:t>
            </a:r>
            <a:r>
              <a:rPr lang="de-DE" dirty="0" err="1"/>
              <a:t>choral</a:t>
            </a:r>
            <a:r>
              <a:rPr lang="de-DE" dirty="0"/>
              <a:t> </a:t>
            </a:r>
            <a:r>
              <a:rPr lang="de-DE" dirty="0" err="1"/>
              <a:t>music</a:t>
            </a:r>
            <a:r>
              <a:rPr lang="de-DE" dirty="0"/>
              <a:t>, also...</a:t>
            </a:r>
          </a:p>
          <a:p>
            <a:r>
              <a:rPr lang="de-DE" dirty="0"/>
              <a:t>... in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combinations</a:t>
            </a:r>
            <a:endParaRPr lang="de-DE" dirty="0"/>
          </a:p>
          <a:p>
            <a:pPr lvl="1">
              <a:buFont typeface="Symbol" pitchFamily="2" charset="2"/>
              <a:buChar char="-"/>
            </a:pPr>
            <a:r>
              <a:rPr lang="de-DE" dirty="0" err="1"/>
              <a:t>Examples</a:t>
            </a:r>
            <a:r>
              <a:rPr lang="de-DE" dirty="0"/>
              <a:t> (also in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commemorative</a:t>
            </a:r>
            <a:r>
              <a:rPr lang="de-DE" dirty="0"/>
              <a:t> </a:t>
            </a:r>
            <a:r>
              <a:rPr lang="de-DE" dirty="0" err="1"/>
              <a:t>culture</a:t>
            </a:r>
            <a:r>
              <a:rPr lang="de-DE" dirty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de-DE" dirty="0"/>
              <a:t>Berlioz "Symphonie </a:t>
            </a:r>
            <a:r>
              <a:rPr lang="de-DE" dirty="0" err="1"/>
              <a:t>funèbre</a:t>
            </a:r>
            <a:r>
              <a:rPr lang="de-DE" dirty="0"/>
              <a:t> et </a:t>
            </a:r>
            <a:r>
              <a:rPr lang="de-DE" dirty="0" err="1"/>
              <a:t>triomphale</a:t>
            </a:r>
            <a:endParaRPr lang="de-DE" dirty="0"/>
          </a:p>
          <a:p>
            <a:pPr lvl="2">
              <a:buFont typeface="Wingdings" pitchFamily="2" charset="2"/>
              <a:buChar char="§"/>
            </a:pPr>
            <a:r>
              <a:rPr lang="de-DE" dirty="0"/>
              <a:t>Tchaikovsky "</a:t>
            </a:r>
            <a:r>
              <a:rPr lang="de-DE" dirty="0" err="1"/>
              <a:t>Overture</a:t>
            </a:r>
            <a:r>
              <a:rPr lang="de-DE" dirty="0"/>
              <a:t> 1812“ (?)</a:t>
            </a:r>
          </a:p>
          <a:p>
            <a:r>
              <a:rPr lang="de-DE" dirty="0"/>
              <a:t>Wind </a:t>
            </a:r>
            <a:r>
              <a:rPr lang="de-DE" dirty="0" err="1"/>
              <a:t>music</a:t>
            </a:r>
            <a:r>
              <a:rPr lang="de-DE" dirty="0"/>
              <a:t> in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choral</a:t>
            </a:r>
            <a:r>
              <a:rPr lang="de-DE" dirty="0"/>
              <a:t> </a:t>
            </a:r>
            <a:r>
              <a:rPr lang="de-DE" dirty="0" err="1"/>
              <a:t>music</a:t>
            </a:r>
            <a:r>
              <a:rPr lang="de-DE" dirty="0"/>
              <a:t> (?)</a:t>
            </a:r>
          </a:p>
          <a:p>
            <a:pPr lvl="1">
              <a:buFont typeface="Symbol" pitchFamily="2" charset="2"/>
              <a:buChar char="-"/>
            </a:pP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33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4186B-5540-2EB3-AE22-B3C36864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military</a:t>
            </a:r>
            <a:r>
              <a:rPr lang="de-DE" dirty="0"/>
              <a:t> and wind </a:t>
            </a:r>
            <a:r>
              <a:rPr lang="de-DE" dirty="0" err="1"/>
              <a:t>music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385D9-AAE4-8B19-9EB2-372E72410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Fokussierung von Chor- und Militärmusiktraditionen…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… am Beispiel vom „Gebet“ im Großen Zapfenstreich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… und die Frage von Klangvorstellungen, übertragen vom Männerchor auf Bläserbesetzungen, wie am Beispiel von Einbeck intendiert</a:t>
            </a:r>
          </a:p>
          <a:p>
            <a:r>
              <a:rPr lang="de-DE" dirty="0"/>
              <a:t>Grundsätzliche Überlegungen zu Militärmusik-Besetzungen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„Militärmusik ist nicht immer Blasmusik“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Militärmusik ist Blasmusik, sinfonische Musik und Chormusik, auch…</a:t>
            </a:r>
          </a:p>
          <a:p>
            <a:r>
              <a:rPr lang="de-DE" dirty="0"/>
              <a:t>… in verschiedenen Kombinationen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Beispiele (auch im Zusammenhang mit Erinnerungskultur)</a:t>
            </a:r>
          </a:p>
          <a:p>
            <a:pPr lvl="2">
              <a:buFont typeface="Wingdings" pitchFamily="2" charset="2"/>
              <a:buChar char="§"/>
            </a:pPr>
            <a:r>
              <a:rPr lang="de-DE" dirty="0"/>
              <a:t>Berlioz „Symphonie </a:t>
            </a:r>
            <a:r>
              <a:rPr lang="de-DE" dirty="0" err="1"/>
              <a:t>funèbre</a:t>
            </a:r>
            <a:r>
              <a:rPr lang="de-DE" dirty="0"/>
              <a:t> et </a:t>
            </a:r>
            <a:r>
              <a:rPr lang="de-DE" dirty="0" err="1"/>
              <a:t>triomphale</a:t>
            </a:r>
            <a:r>
              <a:rPr lang="de-DE" dirty="0"/>
              <a:t>“</a:t>
            </a:r>
          </a:p>
          <a:p>
            <a:pPr lvl="2">
              <a:buFont typeface="Wingdings" pitchFamily="2" charset="2"/>
              <a:buChar char="§"/>
            </a:pPr>
            <a:r>
              <a:rPr lang="de-DE" dirty="0"/>
              <a:t>Tschaikowsky „Ouvertüre 1812) (?)</a:t>
            </a:r>
          </a:p>
          <a:p>
            <a:r>
              <a:rPr lang="de-DE" dirty="0"/>
              <a:t>Blasmusik in Kombination mit Chormusik (?)</a:t>
            </a:r>
          </a:p>
          <a:p>
            <a:pPr lvl="1">
              <a:buFont typeface="Symbol" pitchFamily="2" charset="2"/>
              <a:buChar char="-"/>
            </a:pP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11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F7617-DCE5-4C70-3DD6-778027ED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491"/>
            <a:ext cx="10515600" cy="6082145"/>
          </a:xfrm>
        </p:spPr>
        <p:txBody>
          <a:bodyPr>
            <a:normAutofit/>
          </a:bodyPr>
          <a:lstStyle/>
          <a:p>
            <a:pPr algn="ctr"/>
            <a:r>
              <a:rPr lang="de-DE" sz="4800" dirty="0"/>
              <a:t> </a:t>
            </a:r>
            <a:r>
              <a:rPr lang="de-DE" sz="4800" dirty="0" err="1"/>
              <a:t>Thank</a:t>
            </a:r>
            <a:r>
              <a:rPr lang="de-DE" sz="4800" dirty="0"/>
              <a:t> </a:t>
            </a:r>
            <a:r>
              <a:rPr lang="de-DE" sz="4800" dirty="0" err="1"/>
              <a:t>you</a:t>
            </a:r>
            <a:r>
              <a:rPr lang="de-DE" sz="4800" dirty="0"/>
              <a:t> </a:t>
            </a:r>
            <a:r>
              <a:rPr lang="de-DE" sz="4800" dirty="0" err="1"/>
              <a:t>for</a:t>
            </a:r>
            <a:r>
              <a:rPr lang="de-DE" sz="4800" dirty="0"/>
              <a:t> </a:t>
            </a:r>
            <a:r>
              <a:rPr lang="de-DE" sz="4800" dirty="0" err="1"/>
              <a:t>your</a:t>
            </a:r>
            <a:r>
              <a:rPr lang="de-DE" sz="4800" dirty="0"/>
              <a:t> </a:t>
            </a:r>
            <a:r>
              <a:rPr lang="de-DE" sz="4800" dirty="0" err="1"/>
              <a:t>attention</a:t>
            </a:r>
            <a:r>
              <a:rPr lang="de-DE" sz="4800" dirty="0"/>
              <a:t>!</a:t>
            </a:r>
            <a:br>
              <a:rPr lang="de-DE" sz="4800" dirty="0"/>
            </a:br>
            <a:r>
              <a:rPr lang="de-DE" sz="2800" dirty="0"/>
              <a:t>Friedhelm </a:t>
            </a:r>
            <a:r>
              <a:rPr lang="de-DE" sz="2800" dirty="0" err="1"/>
              <a:t>Brusniak</a:t>
            </a:r>
            <a:r>
              <a:rPr lang="de-DE" sz="2800" dirty="0"/>
              <a:t>, Würzburg</a:t>
            </a:r>
            <a:br>
              <a:rPr lang="de-DE" sz="2800" dirty="0"/>
            </a:br>
            <a:r>
              <a:rPr lang="de-DE" sz="2800" dirty="0"/>
              <a:t>Damien </a:t>
            </a:r>
            <a:r>
              <a:rPr lang="de-DE" sz="2800" dirty="0" err="1"/>
              <a:t>Sagrillo</a:t>
            </a:r>
            <a:r>
              <a:rPr lang="de-DE" sz="2800" dirty="0"/>
              <a:t>, Luxembourg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498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20B9A-0653-7621-095B-C07B0E2D0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3300" b="1" dirty="0"/>
              <a:t>Die </a:t>
            </a:r>
            <a:r>
              <a:rPr lang="de-DE" sz="3300" b="1" i="1" dirty="0"/>
              <a:t>Kurze Methode wie im </a:t>
            </a:r>
            <a:r>
              <a:rPr lang="de-DE" sz="3300" b="1" i="1"/>
              <a:t>Militair</a:t>
            </a:r>
            <a:r>
              <a:rPr lang="de-DE" sz="3300" b="1" i="1" dirty="0"/>
              <a:t> die Liturgie-Sänger </a:t>
            </a:r>
            <a:r>
              <a:rPr lang="de-DE" sz="3300" b="1" i="1" dirty="0" err="1"/>
              <a:t>organisirt</a:t>
            </a:r>
            <a:r>
              <a:rPr lang="de-DE" sz="3300" b="1" i="1" dirty="0"/>
              <a:t> und in der Musik unterrichtet werden können </a:t>
            </a:r>
            <a:br>
              <a:rPr lang="de-DE" sz="3300" b="1" i="1" dirty="0"/>
            </a:br>
            <a:r>
              <a:rPr lang="de-DE" sz="3300" b="1" dirty="0"/>
              <a:t>von Johann Daniel Carl Einbeck (1829) </a:t>
            </a:r>
            <a:br>
              <a:rPr lang="de-DE" sz="3300" b="1" dirty="0"/>
            </a:br>
            <a:r>
              <a:rPr lang="de-DE" sz="3300" b="1" dirty="0"/>
              <a:t>im Kontext der Gründungsphase des vereinsmäßig organisierten Laienchorwesens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797B20-25CD-DFF7-F9BC-60838D287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endParaRPr lang="de-DE" sz="2800" dirty="0"/>
          </a:p>
          <a:p>
            <a:r>
              <a:rPr lang="de-DE" sz="2800" dirty="0"/>
              <a:t>Friedhelm </a:t>
            </a:r>
            <a:r>
              <a:rPr lang="de-DE" sz="2800" dirty="0" err="1"/>
              <a:t>Brusniak</a:t>
            </a:r>
            <a:r>
              <a:rPr lang="de-DE" sz="2800" dirty="0"/>
              <a:t> (Würzburg)</a:t>
            </a:r>
          </a:p>
        </p:txBody>
      </p:sp>
    </p:spTree>
    <p:extLst>
      <p:ext uri="{BB962C8B-B14F-4D97-AF65-F5344CB8AC3E}">
        <p14:creationId xmlns:p14="http://schemas.microsoft.com/office/powerpoint/2010/main" val="3190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502606F9-EDB6-E784-35A0-F8691F96B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23" y="196770"/>
            <a:ext cx="4919240" cy="64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FC6BA5D2-7B9A-F4BD-314A-7D30D797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3" y="115747"/>
            <a:ext cx="5208607" cy="66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E0670C2-15A2-7721-3C7B-2BBFD16F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77" y="280686"/>
            <a:ext cx="8491960" cy="629662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F483111-09D0-D00F-9880-C7AAFBAD4081}"/>
              </a:ext>
            </a:extLst>
          </p:cNvPr>
          <p:cNvSpPr/>
          <p:nvPr/>
        </p:nvSpPr>
        <p:spPr>
          <a:xfrm>
            <a:off x="6443831" y="1602889"/>
            <a:ext cx="1500019" cy="182611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B9C61B-5034-E450-ECC3-58F5FBD2F249}"/>
              </a:ext>
            </a:extLst>
          </p:cNvPr>
          <p:cNvSpPr/>
          <p:nvPr/>
        </p:nvSpPr>
        <p:spPr>
          <a:xfrm>
            <a:off x="4595981" y="1726714"/>
            <a:ext cx="1500019" cy="182611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3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A8EC0-F1FF-537D-47E8-0FCCED6E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„Ich bete an die Macht der Liebe“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79FEAF-FA4C-6891-FFE9-A5E5DCEB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21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Choralsatz von Dmitri Stepanowitsch </a:t>
            </a:r>
            <a:r>
              <a:rPr lang="de-DE" dirty="0" err="1"/>
              <a:t>Bortnjanski</a:t>
            </a:r>
            <a:r>
              <a:rPr lang="de-DE" dirty="0"/>
              <a:t> (1751-1825) …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… im Jahre 1838 durch Wilhelm Wieprecht (1802–1872) in den Großen Zapfenstreich im aufgenommen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52D23A-4E7B-0E57-DEE8-B739BCCCE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94" y="2143125"/>
            <a:ext cx="6461344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4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Grafik 2" descr="Ein Bild, das draußen, Baum, Gebäude, Himmel enthält.&#10;&#10;Automatisch generierte Beschreibung">
            <a:extLst>
              <a:ext uri="{FF2B5EF4-FFF2-40B4-BE49-F238E27FC236}">
                <a16:creationId xmlns:a16="http://schemas.microsoft.com/office/drawing/2014/main" id="{33EFF180-B478-FFE4-2B78-AAFA16093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255313"/>
            <a:ext cx="7982383" cy="52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Grafik 2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8ED0F483-53F2-8C39-87EB-D3988840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5" y="387927"/>
            <a:ext cx="4192362" cy="6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1FABBDD-BEEB-47CC-9DC2-83E0BC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E14A10-F6FE-46B8-9F62-D1707904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9D6573-DAA5-4FC7-9CC6-80FFE637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9300304-8097-4497-B7D7-CF98A9A74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BEB36-8C72-450B-A22A-48D54766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D8BC9E3-E539-449C-B557-4074751AE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4FC277-4245-45E3-A41E-BE1CFF33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FAF5AF-F93A-75E9-F482-0AC31B85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943" y="893763"/>
            <a:ext cx="7178026" cy="1489128"/>
          </a:xfrm>
        </p:spPr>
        <p:txBody>
          <a:bodyPr anchor="b">
            <a:normAutofit/>
          </a:bodyPr>
          <a:lstStyle/>
          <a:p>
            <a:r>
              <a:rPr lang="de-DE" sz="3600" dirty="0"/>
              <a:t>Stimmeneinteilung </a:t>
            </a:r>
            <a:br>
              <a:rPr lang="de-DE" sz="3600" dirty="0"/>
            </a:br>
            <a:r>
              <a:rPr lang="de-DE" sz="3600" dirty="0"/>
              <a:t>für vierstimmigen Männerchor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08DE2E-80B1-E608-0DA0-10A7E54BA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943" y="2524837"/>
            <a:ext cx="7178026" cy="330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/>
              <a:t>Nägeli (1817)          Einbeck (1829)      Einbeck (1829)</a:t>
            </a:r>
          </a:p>
          <a:p>
            <a:pPr marL="0" indent="0">
              <a:buNone/>
            </a:pPr>
            <a:r>
              <a:rPr lang="de-DE" sz="2000"/>
              <a:t>(26 Sänger)              (36 Sänger)            (12 Sänger)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/>
              <a:t>Tenor I    8                Tenor I    11            Tenor I     4</a:t>
            </a:r>
          </a:p>
          <a:p>
            <a:pPr marL="0" indent="0">
              <a:buNone/>
            </a:pPr>
            <a:r>
              <a:rPr lang="de-DE" sz="2000"/>
              <a:t>Tenor II   6                Tenor II     7            Tenor II    2</a:t>
            </a:r>
          </a:p>
          <a:p>
            <a:pPr marL="0" indent="0">
              <a:buNone/>
            </a:pPr>
            <a:r>
              <a:rPr lang="de-DE" sz="2000"/>
              <a:t>Bass I      5                 Bass I       7             Bass I       2</a:t>
            </a:r>
          </a:p>
          <a:p>
            <a:pPr marL="0" indent="0">
              <a:buNone/>
            </a:pPr>
            <a:r>
              <a:rPr lang="de-DE" sz="2000"/>
              <a:t>Bass II     7                 Bass II    11             Bass II     4</a:t>
            </a:r>
          </a:p>
        </p:txBody>
      </p:sp>
    </p:spTree>
    <p:extLst>
      <p:ext uri="{BB962C8B-B14F-4D97-AF65-F5344CB8AC3E}">
        <p14:creationId xmlns:p14="http://schemas.microsoft.com/office/powerpoint/2010/main" val="168774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Macintosh PowerPoint</Application>
  <PresentationFormat>Breitbild</PresentationFormat>
  <Paragraphs>58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Symbol</vt:lpstr>
      <vt:lpstr>Wingdings</vt:lpstr>
      <vt:lpstr>Office</vt:lpstr>
      <vt:lpstr>24th INTERNATIONAL CONFERENCE ON WIND MUSIC  Bozen 2022</vt:lpstr>
      <vt:lpstr>Die Kurze Methode wie im Militair die Liturgie-Sänger organisirt und in der Musik unterrichtet werden können  von Johann Daniel Carl Einbeck (1829)  im Kontext der Gründungsphase des vereinsmäßig organisierten Laienchorwesens</vt:lpstr>
      <vt:lpstr>PowerPoint-Präsentation</vt:lpstr>
      <vt:lpstr>PowerPoint-Präsentation</vt:lpstr>
      <vt:lpstr>PowerPoint-Präsentation</vt:lpstr>
      <vt:lpstr>„Ich bete an die Macht der Liebe“ </vt:lpstr>
      <vt:lpstr>PowerPoint-Präsentation</vt:lpstr>
      <vt:lpstr>PowerPoint-Präsentation</vt:lpstr>
      <vt:lpstr>Stimmeneinteilung  für vierstimmigen Männerchor</vt:lpstr>
      <vt:lpstr>Bezüge zur Militär- und zur Blasmusik</vt:lpstr>
      <vt:lpstr>References to military and wind music</vt:lpstr>
      <vt:lpstr> Thank you for your attention! Friedhelm Brusniak, Würzburg Damien Sagrillo, Luxembourg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 Bk</dc:creator>
  <cp:lastModifiedBy>Damien François SAGRILLO</cp:lastModifiedBy>
  <cp:revision>39</cp:revision>
  <dcterms:created xsi:type="dcterms:W3CDTF">2022-07-14T07:51:25Z</dcterms:created>
  <dcterms:modified xsi:type="dcterms:W3CDTF">2022-07-23T09:57:52Z</dcterms:modified>
</cp:coreProperties>
</file>