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21"/>
  </p:notesMasterIdLst>
  <p:sldIdLst>
    <p:sldId id="272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2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1D324-F2BE-324B-BBEE-A61576FD58C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763E11-8DDF-DC47-BF4B-EFCA5D9B3928}">
      <dgm:prSet/>
      <dgm:spPr/>
      <dgm:t>
        <a:bodyPr/>
        <a:lstStyle/>
        <a:p>
          <a:r>
            <a:rPr lang="en-GB" dirty="0"/>
            <a:t>La musique à vent pendant </a:t>
          </a:r>
          <a:r>
            <a:rPr lang="en-GB" dirty="0" err="1"/>
            <a:t>l'occupation</a:t>
          </a:r>
          <a:r>
            <a:rPr lang="en-GB" dirty="0"/>
            <a:t> </a:t>
          </a:r>
          <a:r>
            <a:rPr lang="en-GB" dirty="0" err="1"/>
            <a:t>nazzie</a:t>
          </a:r>
          <a:r>
            <a:rPr lang="en-GB" dirty="0"/>
            <a:t> au Luxembourg</a:t>
          </a:r>
          <a:endParaRPr lang="de-LU" dirty="0"/>
        </a:p>
      </dgm:t>
    </dgm:pt>
    <dgm:pt modelId="{CF2BE397-1897-5547-A48F-9444CEE02F1C}" type="parTrans" cxnId="{18D25B57-7587-4F48-99A5-B9D9A605E1B5}">
      <dgm:prSet/>
      <dgm:spPr/>
      <dgm:t>
        <a:bodyPr/>
        <a:lstStyle/>
        <a:p>
          <a:endParaRPr lang="de-DE"/>
        </a:p>
      </dgm:t>
    </dgm:pt>
    <dgm:pt modelId="{F3EA57C3-4E7C-B342-9644-D29FC2FCA76E}" type="sibTrans" cxnId="{18D25B57-7587-4F48-99A5-B9D9A605E1B5}">
      <dgm:prSet/>
      <dgm:spPr/>
      <dgm:t>
        <a:bodyPr/>
        <a:lstStyle/>
        <a:p>
          <a:endParaRPr lang="de-DE"/>
        </a:p>
      </dgm:t>
    </dgm:pt>
    <dgm:pt modelId="{A63440A8-3A47-6743-9FA7-DCDDEBF52FEA}">
      <dgm:prSet/>
      <dgm:spPr/>
      <dgm:t>
        <a:bodyPr/>
        <a:lstStyle/>
        <a:p>
          <a:r>
            <a:rPr lang="en-GB" dirty="0"/>
            <a:t>La musique pendant le </a:t>
          </a:r>
          <a:r>
            <a:rPr lang="en-GB" i="1" dirty="0"/>
            <a:t>3e Reich</a:t>
          </a:r>
          <a:br>
            <a:rPr lang="en-GB" i="1" dirty="0"/>
          </a:br>
          <a:r>
            <a:rPr lang="en-GB" i="0" dirty="0"/>
            <a:t>au Luxembourg</a:t>
          </a:r>
          <a:endParaRPr lang="de-LU" i="0" dirty="0"/>
        </a:p>
      </dgm:t>
    </dgm:pt>
    <dgm:pt modelId="{B111708E-FABE-1F4E-8872-EFB8CA6C658C}" type="parTrans" cxnId="{7C7EE9FC-FB96-9C45-8AC4-2448012F5652}">
      <dgm:prSet/>
      <dgm:spPr/>
      <dgm:t>
        <a:bodyPr/>
        <a:lstStyle/>
        <a:p>
          <a:endParaRPr lang="de-DE"/>
        </a:p>
      </dgm:t>
    </dgm:pt>
    <dgm:pt modelId="{235FF0F7-F69E-9643-92B0-170162A10060}" type="sibTrans" cxnId="{7C7EE9FC-FB96-9C45-8AC4-2448012F5652}">
      <dgm:prSet/>
      <dgm:spPr/>
      <dgm:t>
        <a:bodyPr/>
        <a:lstStyle/>
        <a:p>
          <a:endParaRPr lang="de-DE"/>
        </a:p>
      </dgm:t>
    </dgm:pt>
    <dgm:pt modelId="{578218C0-96B3-104D-A785-79A8AE5EE3DF}">
      <dgm:prSet/>
      <dgm:spPr/>
      <dgm:t>
        <a:bodyPr/>
        <a:lstStyle/>
        <a:p>
          <a:r>
            <a:rPr lang="en-GB" dirty="0" err="1"/>
            <a:t>Histoire</a:t>
          </a:r>
          <a:r>
            <a:rPr lang="en-GB" dirty="0"/>
            <a:t> de la musique du 20e siècle </a:t>
          </a:r>
          <a:r>
            <a:rPr lang="en-GB" i="0" dirty="0"/>
            <a:t>au Luxembourg</a:t>
          </a:r>
          <a:endParaRPr lang="de-LU" dirty="0"/>
        </a:p>
      </dgm:t>
    </dgm:pt>
    <dgm:pt modelId="{71164EB4-A509-8040-B7E6-08E20509AFC5}" type="parTrans" cxnId="{D7465EAA-D2EA-854E-82AA-C9CDF8E48E04}">
      <dgm:prSet/>
      <dgm:spPr/>
      <dgm:t>
        <a:bodyPr/>
        <a:lstStyle/>
        <a:p>
          <a:endParaRPr lang="de-DE"/>
        </a:p>
      </dgm:t>
    </dgm:pt>
    <dgm:pt modelId="{3FDA9A51-CF10-D14B-B3E6-E052818E00AF}" type="sibTrans" cxnId="{D7465EAA-D2EA-854E-82AA-C9CDF8E48E04}">
      <dgm:prSet/>
      <dgm:spPr/>
      <dgm:t>
        <a:bodyPr/>
        <a:lstStyle/>
        <a:p>
          <a:endParaRPr lang="de-DE"/>
        </a:p>
      </dgm:t>
    </dgm:pt>
    <dgm:pt modelId="{DF46ED44-C278-6D4A-90A4-A1E5F27D1DCF}">
      <dgm:prSet/>
      <dgm:spPr/>
      <dgm:t>
        <a:bodyPr/>
        <a:lstStyle/>
        <a:p>
          <a:r>
            <a:rPr lang="en-GB"/>
            <a:t>L'histoire de la musique en tant que partie de l'histoire culturelle </a:t>
          </a:r>
          <a:r>
            <a:rPr lang="en-GB" i="0"/>
            <a:t>au Luxembourg</a:t>
          </a:r>
          <a:endParaRPr lang="de-LU"/>
        </a:p>
      </dgm:t>
    </dgm:pt>
    <dgm:pt modelId="{DC729D30-B6C4-DF41-8A82-F086FDE157E2}" type="parTrans" cxnId="{E44CA962-D4D5-2B4F-8EA5-FCE2AEF2A05A}">
      <dgm:prSet/>
      <dgm:spPr/>
      <dgm:t>
        <a:bodyPr/>
        <a:lstStyle/>
        <a:p>
          <a:endParaRPr lang="de-DE"/>
        </a:p>
      </dgm:t>
    </dgm:pt>
    <dgm:pt modelId="{E824401D-7900-9243-9A2C-F0BD05DD3C80}" type="sibTrans" cxnId="{E44CA962-D4D5-2B4F-8EA5-FCE2AEF2A05A}">
      <dgm:prSet/>
      <dgm:spPr/>
      <dgm:t>
        <a:bodyPr/>
        <a:lstStyle/>
        <a:p>
          <a:endParaRPr lang="de-DE"/>
        </a:p>
      </dgm:t>
    </dgm:pt>
    <dgm:pt modelId="{451FCF8A-D802-9745-BE22-C9EFDD015EC3}">
      <dgm:prSet/>
      <dgm:spPr/>
      <dgm:t>
        <a:bodyPr/>
        <a:lstStyle/>
        <a:p>
          <a:r>
            <a:rPr lang="en-GB"/>
            <a:t>Histoire culturelle du Luxembourg</a:t>
          </a:r>
          <a:endParaRPr lang="de-LU"/>
        </a:p>
      </dgm:t>
    </dgm:pt>
    <dgm:pt modelId="{27856620-1151-9B48-A186-56F277263BA8}" type="parTrans" cxnId="{C1A8B90C-50EB-1741-81B9-E8106E6C7EF5}">
      <dgm:prSet/>
      <dgm:spPr/>
      <dgm:t>
        <a:bodyPr/>
        <a:lstStyle/>
        <a:p>
          <a:endParaRPr lang="de-DE"/>
        </a:p>
      </dgm:t>
    </dgm:pt>
    <dgm:pt modelId="{A2793862-27C6-BD47-A9F3-4614D4F2DEE6}" type="sibTrans" cxnId="{C1A8B90C-50EB-1741-81B9-E8106E6C7EF5}">
      <dgm:prSet/>
      <dgm:spPr/>
      <dgm:t>
        <a:bodyPr/>
        <a:lstStyle/>
        <a:p>
          <a:endParaRPr lang="de-DE"/>
        </a:p>
      </dgm:t>
    </dgm:pt>
    <dgm:pt modelId="{41517CA9-C6C8-D444-BA53-DA7957F33FAB}" type="pres">
      <dgm:prSet presAssocID="{5A61D324-F2BE-324B-BBEE-A61576FD58CD}" presName="compositeShape" presStyleCnt="0">
        <dgm:presLayoutVars>
          <dgm:dir/>
          <dgm:resizeHandles/>
        </dgm:presLayoutVars>
      </dgm:prSet>
      <dgm:spPr/>
    </dgm:pt>
    <dgm:pt modelId="{629B1B57-DE03-3D42-BBA3-53350E365BEE}" type="pres">
      <dgm:prSet presAssocID="{5A61D324-F2BE-324B-BBEE-A61576FD58CD}" presName="pyramid" presStyleLbl="node1" presStyleIdx="0" presStyleCnt="1"/>
      <dgm:spPr/>
    </dgm:pt>
    <dgm:pt modelId="{89D8E6EA-5F1D-074E-A436-08A73AC4D16D}" type="pres">
      <dgm:prSet presAssocID="{5A61D324-F2BE-324B-BBEE-A61576FD58CD}" presName="theList" presStyleCnt="0"/>
      <dgm:spPr/>
    </dgm:pt>
    <dgm:pt modelId="{158A9851-B5C2-3D4A-9C8E-95FBD0FCE89E}" type="pres">
      <dgm:prSet presAssocID="{6F763E11-8DDF-DC47-BF4B-EFCA5D9B3928}" presName="aNode" presStyleLbl="fgAcc1" presStyleIdx="0" presStyleCnt="5" custLinFactNeighborX="2020">
        <dgm:presLayoutVars>
          <dgm:bulletEnabled val="1"/>
        </dgm:presLayoutVars>
      </dgm:prSet>
      <dgm:spPr/>
    </dgm:pt>
    <dgm:pt modelId="{708E00AD-54FA-8F43-9A13-FB4DD3FF3A2D}" type="pres">
      <dgm:prSet presAssocID="{6F763E11-8DDF-DC47-BF4B-EFCA5D9B3928}" presName="aSpace" presStyleCnt="0"/>
      <dgm:spPr/>
    </dgm:pt>
    <dgm:pt modelId="{E441F298-4BAF-704E-8929-2B5F965DB5B5}" type="pres">
      <dgm:prSet presAssocID="{A63440A8-3A47-6743-9FA7-DCDDEBF52FEA}" presName="aNode" presStyleLbl="fgAcc1" presStyleIdx="1" presStyleCnt="5">
        <dgm:presLayoutVars>
          <dgm:bulletEnabled val="1"/>
        </dgm:presLayoutVars>
      </dgm:prSet>
      <dgm:spPr/>
    </dgm:pt>
    <dgm:pt modelId="{7D84762E-A912-9B44-B1FE-2E1CA2964F12}" type="pres">
      <dgm:prSet presAssocID="{A63440A8-3A47-6743-9FA7-DCDDEBF52FEA}" presName="aSpace" presStyleCnt="0"/>
      <dgm:spPr/>
    </dgm:pt>
    <dgm:pt modelId="{6FCA1F04-F27F-FC44-AEB1-8F994509A4B5}" type="pres">
      <dgm:prSet presAssocID="{578218C0-96B3-104D-A785-79A8AE5EE3DF}" presName="aNode" presStyleLbl="fgAcc1" presStyleIdx="2" presStyleCnt="5">
        <dgm:presLayoutVars>
          <dgm:bulletEnabled val="1"/>
        </dgm:presLayoutVars>
      </dgm:prSet>
      <dgm:spPr/>
    </dgm:pt>
    <dgm:pt modelId="{53450888-99ED-474C-99F6-2BFD2CC2A5EE}" type="pres">
      <dgm:prSet presAssocID="{578218C0-96B3-104D-A785-79A8AE5EE3DF}" presName="aSpace" presStyleCnt="0"/>
      <dgm:spPr/>
    </dgm:pt>
    <dgm:pt modelId="{30F009E9-E2C0-1943-BF60-A549142C5E94}" type="pres">
      <dgm:prSet presAssocID="{DF46ED44-C278-6D4A-90A4-A1E5F27D1DCF}" presName="aNode" presStyleLbl="fgAcc1" presStyleIdx="3" presStyleCnt="5">
        <dgm:presLayoutVars>
          <dgm:bulletEnabled val="1"/>
        </dgm:presLayoutVars>
      </dgm:prSet>
      <dgm:spPr/>
    </dgm:pt>
    <dgm:pt modelId="{0DE3CE6D-2574-F547-9C49-4445205C01C9}" type="pres">
      <dgm:prSet presAssocID="{DF46ED44-C278-6D4A-90A4-A1E5F27D1DCF}" presName="aSpace" presStyleCnt="0"/>
      <dgm:spPr/>
    </dgm:pt>
    <dgm:pt modelId="{438A5F28-8BAA-094F-A723-EF2B7C71A419}" type="pres">
      <dgm:prSet presAssocID="{451FCF8A-D802-9745-BE22-C9EFDD015EC3}" presName="aNode" presStyleLbl="fgAcc1" presStyleIdx="4" presStyleCnt="5">
        <dgm:presLayoutVars>
          <dgm:bulletEnabled val="1"/>
        </dgm:presLayoutVars>
      </dgm:prSet>
      <dgm:spPr/>
    </dgm:pt>
    <dgm:pt modelId="{89F2D098-3E2E-2F41-B465-FFE6351394BE}" type="pres">
      <dgm:prSet presAssocID="{451FCF8A-D802-9745-BE22-C9EFDD015EC3}" presName="aSpace" presStyleCnt="0"/>
      <dgm:spPr/>
    </dgm:pt>
  </dgm:ptLst>
  <dgm:cxnLst>
    <dgm:cxn modelId="{C1A8B90C-50EB-1741-81B9-E8106E6C7EF5}" srcId="{5A61D324-F2BE-324B-BBEE-A61576FD58CD}" destId="{451FCF8A-D802-9745-BE22-C9EFDD015EC3}" srcOrd="4" destOrd="0" parTransId="{27856620-1151-9B48-A186-56F277263BA8}" sibTransId="{A2793862-27C6-BD47-A9F3-4614D4F2DEE6}"/>
    <dgm:cxn modelId="{18D25B57-7587-4F48-99A5-B9D9A605E1B5}" srcId="{5A61D324-F2BE-324B-BBEE-A61576FD58CD}" destId="{6F763E11-8DDF-DC47-BF4B-EFCA5D9B3928}" srcOrd="0" destOrd="0" parTransId="{CF2BE397-1897-5547-A48F-9444CEE02F1C}" sibTransId="{F3EA57C3-4E7C-B342-9644-D29FC2FCA76E}"/>
    <dgm:cxn modelId="{E44CA962-D4D5-2B4F-8EA5-FCE2AEF2A05A}" srcId="{5A61D324-F2BE-324B-BBEE-A61576FD58CD}" destId="{DF46ED44-C278-6D4A-90A4-A1E5F27D1DCF}" srcOrd="3" destOrd="0" parTransId="{DC729D30-B6C4-DF41-8A82-F086FDE157E2}" sibTransId="{E824401D-7900-9243-9A2C-F0BD05DD3C80}"/>
    <dgm:cxn modelId="{57128371-0BE1-7248-87EA-E81D37C39F0F}" type="presOf" srcId="{6F763E11-8DDF-DC47-BF4B-EFCA5D9B3928}" destId="{158A9851-B5C2-3D4A-9C8E-95FBD0FCE89E}" srcOrd="0" destOrd="0" presId="urn:microsoft.com/office/officeart/2005/8/layout/pyramid2"/>
    <dgm:cxn modelId="{5973B475-1EC2-1B42-AA8C-D2E5E00C2D5A}" type="presOf" srcId="{A63440A8-3A47-6743-9FA7-DCDDEBF52FEA}" destId="{E441F298-4BAF-704E-8929-2B5F965DB5B5}" srcOrd="0" destOrd="0" presId="urn:microsoft.com/office/officeart/2005/8/layout/pyramid2"/>
    <dgm:cxn modelId="{00EB4092-3060-D142-8E9F-C8533C51EC3F}" type="presOf" srcId="{451FCF8A-D802-9745-BE22-C9EFDD015EC3}" destId="{438A5F28-8BAA-094F-A723-EF2B7C71A419}" srcOrd="0" destOrd="0" presId="urn:microsoft.com/office/officeart/2005/8/layout/pyramid2"/>
    <dgm:cxn modelId="{D7465EAA-D2EA-854E-82AA-C9CDF8E48E04}" srcId="{5A61D324-F2BE-324B-BBEE-A61576FD58CD}" destId="{578218C0-96B3-104D-A785-79A8AE5EE3DF}" srcOrd="2" destOrd="0" parTransId="{71164EB4-A509-8040-B7E6-08E20509AFC5}" sibTransId="{3FDA9A51-CF10-D14B-B3E6-E052818E00AF}"/>
    <dgm:cxn modelId="{5FAACCB0-9137-C446-A2F1-708763C91EBF}" type="presOf" srcId="{578218C0-96B3-104D-A785-79A8AE5EE3DF}" destId="{6FCA1F04-F27F-FC44-AEB1-8F994509A4B5}" srcOrd="0" destOrd="0" presId="urn:microsoft.com/office/officeart/2005/8/layout/pyramid2"/>
    <dgm:cxn modelId="{FBCDCDED-1CCB-7E4E-8892-F59CCB54B64E}" type="presOf" srcId="{5A61D324-F2BE-324B-BBEE-A61576FD58CD}" destId="{41517CA9-C6C8-D444-BA53-DA7957F33FAB}" srcOrd="0" destOrd="0" presId="urn:microsoft.com/office/officeart/2005/8/layout/pyramid2"/>
    <dgm:cxn modelId="{DC4C0BFA-796D-1E42-BD96-E43FC544159C}" type="presOf" srcId="{DF46ED44-C278-6D4A-90A4-A1E5F27D1DCF}" destId="{30F009E9-E2C0-1943-BF60-A549142C5E94}" srcOrd="0" destOrd="0" presId="urn:microsoft.com/office/officeart/2005/8/layout/pyramid2"/>
    <dgm:cxn modelId="{7C7EE9FC-FB96-9C45-8AC4-2448012F5652}" srcId="{5A61D324-F2BE-324B-BBEE-A61576FD58CD}" destId="{A63440A8-3A47-6743-9FA7-DCDDEBF52FEA}" srcOrd="1" destOrd="0" parTransId="{B111708E-FABE-1F4E-8872-EFB8CA6C658C}" sibTransId="{235FF0F7-F69E-9643-92B0-170162A10060}"/>
    <dgm:cxn modelId="{37E7634C-A5B3-9C47-8CAE-505EBAF57F4B}" type="presParOf" srcId="{41517CA9-C6C8-D444-BA53-DA7957F33FAB}" destId="{629B1B57-DE03-3D42-BBA3-53350E365BEE}" srcOrd="0" destOrd="0" presId="urn:microsoft.com/office/officeart/2005/8/layout/pyramid2"/>
    <dgm:cxn modelId="{C4C1553C-D371-B946-9807-CEBDD94096A8}" type="presParOf" srcId="{41517CA9-C6C8-D444-BA53-DA7957F33FAB}" destId="{89D8E6EA-5F1D-074E-A436-08A73AC4D16D}" srcOrd="1" destOrd="0" presId="urn:microsoft.com/office/officeart/2005/8/layout/pyramid2"/>
    <dgm:cxn modelId="{D13F998F-41A3-6949-AD0F-892D3BCD207B}" type="presParOf" srcId="{89D8E6EA-5F1D-074E-A436-08A73AC4D16D}" destId="{158A9851-B5C2-3D4A-9C8E-95FBD0FCE89E}" srcOrd="0" destOrd="0" presId="urn:microsoft.com/office/officeart/2005/8/layout/pyramid2"/>
    <dgm:cxn modelId="{EA01F3B0-71D2-844A-8E44-23412E73EC37}" type="presParOf" srcId="{89D8E6EA-5F1D-074E-A436-08A73AC4D16D}" destId="{708E00AD-54FA-8F43-9A13-FB4DD3FF3A2D}" srcOrd="1" destOrd="0" presId="urn:microsoft.com/office/officeart/2005/8/layout/pyramid2"/>
    <dgm:cxn modelId="{9FDC65FD-E561-6648-BED2-AFD078D49825}" type="presParOf" srcId="{89D8E6EA-5F1D-074E-A436-08A73AC4D16D}" destId="{E441F298-4BAF-704E-8929-2B5F965DB5B5}" srcOrd="2" destOrd="0" presId="urn:microsoft.com/office/officeart/2005/8/layout/pyramid2"/>
    <dgm:cxn modelId="{074A33D7-449F-7143-A315-4273FE4F0279}" type="presParOf" srcId="{89D8E6EA-5F1D-074E-A436-08A73AC4D16D}" destId="{7D84762E-A912-9B44-B1FE-2E1CA2964F12}" srcOrd="3" destOrd="0" presId="urn:microsoft.com/office/officeart/2005/8/layout/pyramid2"/>
    <dgm:cxn modelId="{1A47AF3F-4B00-274A-8222-16EF47AFC6F6}" type="presParOf" srcId="{89D8E6EA-5F1D-074E-A436-08A73AC4D16D}" destId="{6FCA1F04-F27F-FC44-AEB1-8F994509A4B5}" srcOrd="4" destOrd="0" presId="urn:microsoft.com/office/officeart/2005/8/layout/pyramid2"/>
    <dgm:cxn modelId="{60054F4C-C904-CC43-B5A6-92AE1E7E6DFE}" type="presParOf" srcId="{89D8E6EA-5F1D-074E-A436-08A73AC4D16D}" destId="{53450888-99ED-474C-99F6-2BFD2CC2A5EE}" srcOrd="5" destOrd="0" presId="urn:microsoft.com/office/officeart/2005/8/layout/pyramid2"/>
    <dgm:cxn modelId="{89C80B53-5301-1E42-A91C-13DCA67823BA}" type="presParOf" srcId="{89D8E6EA-5F1D-074E-A436-08A73AC4D16D}" destId="{30F009E9-E2C0-1943-BF60-A549142C5E94}" srcOrd="6" destOrd="0" presId="urn:microsoft.com/office/officeart/2005/8/layout/pyramid2"/>
    <dgm:cxn modelId="{EDD753E4-3F39-1744-BCCC-301C7FE84B32}" type="presParOf" srcId="{89D8E6EA-5F1D-074E-A436-08A73AC4D16D}" destId="{0DE3CE6D-2574-F547-9C49-4445205C01C9}" srcOrd="7" destOrd="0" presId="urn:microsoft.com/office/officeart/2005/8/layout/pyramid2"/>
    <dgm:cxn modelId="{D2F754A5-C4E5-094A-982E-1CBFF2BED00B}" type="presParOf" srcId="{89D8E6EA-5F1D-074E-A436-08A73AC4D16D}" destId="{438A5F28-8BAA-094F-A723-EF2B7C71A419}" srcOrd="8" destOrd="0" presId="urn:microsoft.com/office/officeart/2005/8/layout/pyramid2"/>
    <dgm:cxn modelId="{377D41D4-47BB-AA4D-BFA7-C36A3D59C5F6}" type="presParOf" srcId="{89D8E6EA-5F1D-074E-A436-08A73AC4D16D}" destId="{89F2D098-3E2E-2F41-B465-FFE6351394B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B1B57-DE03-3D42-BBA3-53350E365BEE}">
      <dsp:nvSpPr>
        <dsp:cNvPr id="0" name=""/>
        <dsp:cNvSpPr/>
      </dsp:nvSpPr>
      <dsp:spPr>
        <a:xfrm>
          <a:off x="2740973" y="0"/>
          <a:ext cx="4642132" cy="46421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A9851-B5C2-3D4A-9C8E-95FBD0FCE89E}">
      <dsp:nvSpPr>
        <dsp:cNvPr id="0" name=""/>
        <dsp:cNvSpPr/>
      </dsp:nvSpPr>
      <dsp:spPr>
        <a:xfrm>
          <a:off x="5122991" y="464666"/>
          <a:ext cx="3017386" cy="660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La musique à vent pendant </a:t>
          </a:r>
          <a:r>
            <a:rPr lang="en-GB" sz="1100" kern="1200" dirty="0" err="1"/>
            <a:t>l'occupation</a:t>
          </a:r>
          <a:r>
            <a:rPr lang="en-GB" sz="1100" kern="1200" dirty="0"/>
            <a:t> </a:t>
          </a:r>
          <a:r>
            <a:rPr lang="en-GB" sz="1100" kern="1200" dirty="0" err="1"/>
            <a:t>nazzie</a:t>
          </a:r>
          <a:r>
            <a:rPr lang="en-GB" sz="1100" kern="1200" dirty="0"/>
            <a:t> au Luxembourg</a:t>
          </a:r>
          <a:endParaRPr lang="de-LU" sz="1100" kern="1200" dirty="0"/>
        </a:p>
      </dsp:txBody>
      <dsp:txXfrm>
        <a:off x="5155212" y="496887"/>
        <a:ext cx="2952944" cy="595611"/>
      </dsp:txXfrm>
    </dsp:sp>
    <dsp:sp modelId="{E441F298-4BAF-704E-8929-2B5F965DB5B5}">
      <dsp:nvSpPr>
        <dsp:cNvPr id="0" name=""/>
        <dsp:cNvSpPr/>
      </dsp:nvSpPr>
      <dsp:spPr>
        <a:xfrm>
          <a:off x="5062040" y="1207226"/>
          <a:ext cx="3017386" cy="660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La musique pendant le </a:t>
          </a:r>
          <a:r>
            <a:rPr lang="en-GB" sz="1100" i="1" kern="1200" dirty="0"/>
            <a:t>3e Reich</a:t>
          </a:r>
          <a:br>
            <a:rPr lang="en-GB" sz="1100" i="1" kern="1200" dirty="0"/>
          </a:br>
          <a:r>
            <a:rPr lang="en-GB" sz="1100" i="0" kern="1200" dirty="0"/>
            <a:t>au Luxembourg</a:t>
          </a:r>
          <a:endParaRPr lang="de-LU" sz="1100" i="0" kern="1200" dirty="0"/>
        </a:p>
      </dsp:txBody>
      <dsp:txXfrm>
        <a:off x="5094261" y="1239447"/>
        <a:ext cx="2952944" cy="595611"/>
      </dsp:txXfrm>
    </dsp:sp>
    <dsp:sp modelId="{6FCA1F04-F27F-FC44-AEB1-8F994509A4B5}">
      <dsp:nvSpPr>
        <dsp:cNvPr id="0" name=""/>
        <dsp:cNvSpPr/>
      </dsp:nvSpPr>
      <dsp:spPr>
        <a:xfrm>
          <a:off x="5062040" y="1949786"/>
          <a:ext cx="3017386" cy="660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Histoire</a:t>
          </a:r>
          <a:r>
            <a:rPr lang="en-GB" sz="1100" kern="1200" dirty="0"/>
            <a:t> de la musique du 20e siècle </a:t>
          </a:r>
          <a:r>
            <a:rPr lang="en-GB" sz="1100" i="0" kern="1200" dirty="0"/>
            <a:t>au Luxembourg</a:t>
          </a:r>
          <a:endParaRPr lang="de-LU" sz="1100" kern="1200" dirty="0"/>
        </a:p>
      </dsp:txBody>
      <dsp:txXfrm>
        <a:off x="5094261" y="1982007"/>
        <a:ext cx="2952944" cy="595611"/>
      </dsp:txXfrm>
    </dsp:sp>
    <dsp:sp modelId="{30F009E9-E2C0-1943-BF60-A549142C5E94}">
      <dsp:nvSpPr>
        <dsp:cNvPr id="0" name=""/>
        <dsp:cNvSpPr/>
      </dsp:nvSpPr>
      <dsp:spPr>
        <a:xfrm>
          <a:off x="5062040" y="2692346"/>
          <a:ext cx="3017386" cy="660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L'histoire de la musique en tant que partie de l'histoire culturelle </a:t>
          </a:r>
          <a:r>
            <a:rPr lang="en-GB" sz="1100" i="0" kern="1200"/>
            <a:t>au Luxembourg</a:t>
          </a:r>
          <a:endParaRPr lang="de-LU" sz="1100" kern="1200"/>
        </a:p>
      </dsp:txBody>
      <dsp:txXfrm>
        <a:off x="5094261" y="2724567"/>
        <a:ext cx="2952944" cy="595611"/>
      </dsp:txXfrm>
    </dsp:sp>
    <dsp:sp modelId="{438A5F28-8BAA-094F-A723-EF2B7C71A419}">
      <dsp:nvSpPr>
        <dsp:cNvPr id="0" name=""/>
        <dsp:cNvSpPr/>
      </dsp:nvSpPr>
      <dsp:spPr>
        <a:xfrm>
          <a:off x="5062040" y="3434906"/>
          <a:ext cx="3017386" cy="660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Histoire culturelle du Luxembourg</a:t>
          </a:r>
          <a:endParaRPr lang="de-LU" sz="1100" kern="1200"/>
        </a:p>
      </dsp:txBody>
      <dsp:txXfrm>
        <a:off x="5094261" y="3467127"/>
        <a:ext cx="2952944" cy="59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AC627-28CB-423A-9F27-2220CFB5D2CB}" type="datetimeFigureOut">
              <a:rPr lang="de-CH" smtClean="0"/>
              <a:t>23.07.22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de texte du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 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62E87-7240-4E1B-BE49-78DDB9519DD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94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0DD9-E5A9-4C4A-9E25-ABC076265671}" type="slidenum">
              <a:rPr kumimoji="0" lang="de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de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4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0DD9-E5A9-4C4A-9E25-ABC076265671}" type="slidenum">
              <a:rPr kumimoji="0" lang="de-L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de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34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0DD9-E5A9-4C4A-9E25-ABC076265671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4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A., "Du travail de nos écoles de musique. Changement fondamental dans l'enseignement de la musique", in : 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Luxemburger Wort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29.9.1943, &lt;https://persist.lu/ark:70795/4sp42w/pages/3/articles/DTL141&gt;, ici p. 3.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0DD9-E5A9-4C4A-9E25-ABC076265671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9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 ci-dessus, "Ausbau der Escher Musikschule (1)", in : 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Escher Tageblatt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12.7.1941, &lt;https://persist.lu/ark:70795/zp6c2f/pages/3/articles/DTL77&gt;, ici p.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0DD9-E5A9-4C4A-9E25-ABC076265671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67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 Hans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Lonnendonker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</a:t>
            </a:r>
            <a:r>
              <a:rPr lang="de-C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Hermesdorff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2001, &lt;https://web.archive.org/web/20010307083326/http://www.trierer-orgelpunkt.de/mhermesdorff.htm&gt;. </a:t>
            </a:r>
          </a:p>
          <a:p>
            <a:r>
              <a:rPr lang="fr-C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Dates clés de l'histoire du </a:t>
            </a:r>
            <a:r>
              <a:rPr lang="fr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Conservatoire de Musique du Nord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&lt;https://www.cmnord.lu/a-propos/historique-du-cmnord&gt;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A., "Gründung einer Musikschule in Wilz [sic !]", in : 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Escher Tageblatt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12.6.1944, &lt;https://persist.lu/ark:70795/2swnkz/pages/4/articles/DTL61&gt;, ici p. 4.</a:t>
            </a:r>
          </a:p>
          <a:p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0DD9-E5A9-4C4A-9E25-ABC076265671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3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6AC748-D290-4E41-8571-CC1C6BFFBFCD}" type="slidenum">
              <a:rPr kumimoji="0" lang="lt-LT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t-LT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9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4826C9B-783B-4D0C-9CEB-1956DD709AF6}" type="datetime1">
              <a:rPr lang="de-DE" smtClean="0"/>
              <a:t>23.07.22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355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677D-6B4B-4084-B2F4-A3CF0844F9B2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804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D85D06-5994-4A45-820C-971FEF4B6907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19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0B3792-4B17-45A2-A5B5-FE81171410F0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91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EBC196-082E-4859-B59A-2B31B449A25D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049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E270-8474-4E75-B816-48EAC3B4731E}" type="datetime1">
              <a:rPr lang="de-DE" smtClean="0"/>
              <a:t>23.07.22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480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FFF7-F40A-4223-B41A-CAB0DB02C3CE}" type="datetime1">
              <a:rPr lang="de-DE" smtClean="0"/>
              <a:t>23.07.22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783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035B-A092-4834-A360-42DAA660E977}" type="datetime1">
              <a:rPr lang="de-DE" smtClean="0"/>
              <a:t>23.07.22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023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A960D7-5D89-4046-A996-1C9EA2C941F8}" type="datetime1">
              <a:rPr lang="de-DE" smtClean="0"/>
              <a:t>23.07.22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529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B9D8659-F2D1-4BA6-99DE-9777F8479D36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504B2-1BE1-4D0B-B74E-90FDB17E9E3D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48475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E4FA5D2-32AA-445C-811A-D3CBD7E33C60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44336" y="657831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4DDF779-049D-4D45-8638-FD0C66CBAEE0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41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43A-B8A0-4D33-BA49-AB6064639D7D}" type="datetime1">
              <a:rPr lang="de-DE" smtClean="0"/>
              <a:t>23.07.22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17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0CEB4F-4912-4D9A-BF9B-CE1316F5C5F7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B75C-9A78-4899-90E4-2E810D59922C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2593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B37D62-651D-40B3-ABA9-F6B81563E5EB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A6F9-64A0-4765-9A92-6FEA1994C798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06046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FDAFB88-14BF-46CE-AAA5-10AAB05CBDF1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87018"/>
            <a:ext cx="2844800" cy="357814"/>
          </a:xfrm>
        </p:spPr>
        <p:txBody>
          <a:bodyPr/>
          <a:lstStyle>
            <a:lvl1pPr>
              <a:defRPr/>
            </a:lvl1pPr>
          </a:lstStyle>
          <a:p>
            <a:fld id="{4A268779-A034-454F-A4CC-6F0B21A0A90D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36679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177002-7142-4D01-88C5-94FB29DC4A5C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F004-78B2-4EAE-8889-2D805643C8F6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78607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AD01D1-A978-4E1D-8388-49E6DE8924FF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0D046-F707-4982-B642-34F5178B0BC9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254423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68D6572-2084-4C7D-AE90-2528D1E27288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D3EC1-012E-4EB3-B70E-33A5AF7E4E56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46852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5D0B0B-7686-485F-862B-BD2946C2F475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9282-DBC8-4C31-8D82-D045E1AAE68A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46361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D4FB07-D8B8-4538-8C70-BF2D4B077CC2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72AE-52F0-405A-9091-C4E210222193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3405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0" y="53054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B99702E-ED61-4E43-8F30-17AA0A5AC0FA}" type="datetime1">
              <a:rPr lang="de-DE" altLang="fr-FR" smtClean="0"/>
              <a:t>23.07.22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2256-85C1-49B6-A0CA-92FCD73B3080}" type="slidenum">
              <a:rPr lang="en-US" altLang="fr-FR"/>
              <a:pPr/>
              <a:t>‹Nr.›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0486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8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AFA16B-556D-4E12-8DE4-D51966B01652}" type="datetime1">
              <a:rPr lang="de-DE" smtClean="0"/>
              <a:t>23.07.22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8893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28588" indent="-128588">
              <a:buFont typeface="Wingdings" panose="05000000000000000000" pitchFamily="2" charset="2"/>
              <a:buChar char="v"/>
              <a:defRPr/>
            </a:lvl1pPr>
            <a:lvl2pPr marL="385763" indent="-128588">
              <a:buFont typeface="Arial" panose="020B0604020202020204" pitchFamily="34" charset="0"/>
              <a:buChar char="•"/>
              <a:defRPr/>
            </a:lvl2pPr>
            <a:lvl3pPr marL="642938" indent="-128588">
              <a:buFont typeface="Wingdings" panose="05000000000000000000" pitchFamily="2" charset="2"/>
              <a:buChar char="§"/>
              <a:defRPr/>
            </a:lvl3pPr>
            <a:lvl4pPr marL="900113" indent="-128588">
              <a:buFont typeface="Wingdings" panose="05000000000000000000" pitchFamily="2" charset="2"/>
              <a:buChar char="ü"/>
              <a:defRPr/>
            </a:lvl4pPr>
            <a:lvl5pPr marL="1157288" indent="-128588">
              <a:buFont typeface="Wingdings" panose="05000000000000000000" pitchFamily="2" charset="2"/>
              <a:buChar char="Ø"/>
              <a:defRPr/>
            </a:lvl5pPr>
            <a:lvl6pPr marL="1414463" indent="-128588">
              <a:buFont typeface="Calibri" panose="020F0502020204030204" pitchFamily="34" charset="0"/>
              <a:buChar char="»"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564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16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642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11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776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199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823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354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416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20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BF5-E08C-4FF7-B2C1-2762824F0CAC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3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E1F4-E122-48EB-8EA0-1AA701AF97B9}" type="datetime1">
              <a:rPr lang="de-DE" smtClean="0"/>
              <a:t>23.07.22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38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AE4B-C1EC-45BF-A120-9BFD53F08D62}" type="datetime1">
              <a:rPr lang="de-DE" smtClean="0"/>
              <a:t>23.07.22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412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671E-9035-430A-81BA-790938BBAE82}" type="datetime1">
              <a:rPr lang="de-DE" smtClean="0"/>
              <a:t>23.07.22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21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2A1-2DF5-477C-A749-C5B53FE7BC76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883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86-4B93-4377-B73B-9DF38DC3F97E}" type="datetime1">
              <a:rPr lang="de-DE" smtClean="0"/>
              <a:t>23.07.22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098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Modifier les styles de texte du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EF3C-F590-4CC9-B078-DE2ED8E73623}" type="datetime1">
              <a:rPr lang="de-DE" smtClean="0"/>
              <a:t>23.07.22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817E-E29E-3A43-A8C1-5DB99D0AF6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327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Cliquez pour modifier le style du titre principal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Cliquez pour modifier les styles du texte principal</a:t>
            </a:r>
          </a:p>
          <a:p>
            <a:pPr lvl="1"/>
            <a:r>
              <a:rPr lang="en-US" altLang="fr-FR" dirty="0"/>
              <a:t>Deuxième niveau</a:t>
            </a:r>
          </a:p>
          <a:p>
            <a:pPr lvl="2"/>
            <a:r>
              <a:rPr lang="en-US" altLang="fr-FR" dirty="0"/>
              <a:t>Troisième niveau</a:t>
            </a:r>
          </a:p>
          <a:p>
            <a:pPr lvl="3"/>
            <a:r>
              <a:rPr lang="en-US" altLang="fr-FR" dirty="0"/>
              <a:t>Quatrième niveau</a:t>
            </a:r>
          </a:p>
          <a:p>
            <a:pPr lvl="4"/>
            <a:r>
              <a:rPr lang="en-US" altLang="fr-FR" dirty="0"/>
              <a:t>Cinquième niveau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r-FR" dirty="0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968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E5FF1A9-B079-4FD0-B4F2-EFA662022392}" type="slidenum">
              <a:rPr lang="en-US" altLang="fr-FR"/>
              <a:t>‹Nr.›</a:t>
            </a:fld>
            <a:endParaRPr lang="en-US" altLang="fr-FR" dirty="0"/>
          </a:p>
        </p:txBody>
      </p:sp>
      <p:pic>
        <p:nvPicPr>
          <p:cNvPr id="13318" name="Picture 7" descr="bande_kle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4526" y="5952650"/>
            <a:ext cx="13481051" cy="9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7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» 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475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" panose="05000000000000000000" pitchFamily="2" charset="2"/>
        <a:buChar char="v"/>
        <a:defRPr sz="1575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sz="1125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Ø"/>
        <a:defRPr sz="101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ü"/>
        <a:defRPr sz="101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/>
        <a:buNone/>
        <a:defRPr sz="101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http://www.uni.lu/intranet/images/logonom_100x9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jpe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A24F3-297B-AF4F-808D-4EE13B5D2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09" y="1261223"/>
            <a:ext cx="11131826" cy="182509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Musique à vent pendant l'occupation nazie au Luxembourg de 1940 à 1944 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2E60D8-5CF3-DF41-BF8B-B4B7EA767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74322"/>
            <a:ext cx="9448800" cy="685800"/>
          </a:xfrm>
        </p:spPr>
        <p:txBody>
          <a:bodyPr>
            <a:noAutofit/>
          </a:bodyPr>
          <a:lstStyle/>
          <a:p>
            <a:endParaRPr lang="de-DE" sz="1400" dirty="0"/>
          </a:p>
          <a:p>
            <a:r>
              <a:rPr lang="de-DE" sz="1400" dirty="0"/>
              <a:t>Damien François Sagrillo</a:t>
            </a:r>
          </a:p>
          <a:p>
            <a:r>
              <a:rPr lang="it-IT" sz="1400" dirty="0"/>
              <a:t>La FUIS-Federazione Unitaria Italiana Scrittori</a:t>
            </a:r>
          </a:p>
          <a:p>
            <a:r>
              <a:rPr lang="it-IT" sz="1400" dirty="0"/>
              <a:t>9 avril 2022</a:t>
            </a:r>
            <a:endParaRPr lang="de-DE" sz="1400" dirty="0"/>
          </a:p>
        </p:txBody>
      </p:sp>
      <p:pic>
        <p:nvPicPr>
          <p:cNvPr id="4" name="image1.jpeg" descr="Ein Bild, das Text enthält.&#10;&#10;Automatisch generierte Beschreibu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905" y="4538264"/>
            <a:ext cx="4607330" cy="9102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age1image181280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791" y="3579351"/>
            <a:ext cx="2377557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08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97" y="98749"/>
            <a:ext cx="8872097" cy="1325563"/>
          </a:xfrm>
        </p:spPr>
        <p:txBody>
          <a:bodyPr>
            <a:normAutofit/>
          </a:bodyPr>
          <a:lstStyle/>
          <a:p>
            <a:pPr algn="ctr"/>
            <a:r>
              <a:rPr lang="de-CH" dirty="0"/>
              <a:t>Lettre d'Alois </a:t>
            </a:r>
            <a:r>
              <a:rPr lang="de-CH" dirty="0" err="1"/>
              <a:t>Kowalsky au chef de district </a:t>
            </a:r>
            <a:r>
              <a:rPr lang="de-CH" i="1" dirty="0" err="1"/>
              <a:t>Venter 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1" y="1806195"/>
            <a:ext cx="6218691" cy="4228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00" y="1663789"/>
            <a:ext cx="6242800" cy="45135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8648" y="6416789"/>
            <a:ext cx="419262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à partir des documents de la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Philharmonie </a:t>
            </a:r>
            <a:r>
              <a:rPr kumimoji="0" lang="de-D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Municipale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Diekirch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2035AC15-8758-7541-A87C-BD837CD1480B}"/>
              </a:ext>
            </a:extLst>
          </p:cNvPr>
          <p:cNvSpPr/>
          <p:nvPr/>
        </p:nvSpPr>
        <p:spPr>
          <a:xfrm>
            <a:off x="0" y="4668253"/>
            <a:ext cx="5949200" cy="637673"/>
          </a:xfrm>
          <a:prstGeom prst="round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AB222B4-0B96-1140-9597-F93D41794CF2}"/>
              </a:ext>
            </a:extLst>
          </p:cNvPr>
          <p:cNvCxnSpPr>
            <a:cxnSpLocks/>
          </p:cNvCxnSpPr>
          <p:nvPr/>
        </p:nvCxnSpPr>
        <p:spPr>
          <a:xfrm flipV="1">
            <a:off x="6096000" y="3717759"/>
            <a:ext cx="2446421" cy="943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0B4CF180-8C9C-BC47-8211-146DF11095E6}"/>
              </a:ext>
            </a:extLst>
          </p:cNvPr>
          <p:cNvCxnSpPr>
            <a:cxnSpLocks/>
          </p:cNvCxnSpPr>
          <p:nvPr/>
        </p:nvCxnSpPr>
        <p:spPr>
          <a:xfrm>
            <a:off x="8983575" y="2207907"/>
            <a:ext cx="225391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AEC3617-B504-464B-A089-94AD812307C3}"/>
              </a:ext>
            </a:extLst>
          </p:cNvPr>
          <p:cNvCxnSpPr>
            <a:cxnSpLocks/>
          </p:cNvCxnSpPr>
          <p:nvPr/>
        </p:nvCxnSpPr>
        <p:spPr>
          <a:xfrm>
            <a:off x="1122944" y="5873530"/>
            <a:ext cx="15280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503E9CC-EE39-494F-B64B-B9F6AB84B098}"/>
              </a:ext>
            </a:extLst>
          </p:cNvPr>
          <p:cNvCxnSpPr>
            <a:cxnSpLocks/>
          </p:cNvCxnSpPr>
          <p:nvPr/>
        </p:nvCxnSpPr>
        <p:spPr>
          <a:xfrm>
            <a:off x="11478127" y="3858355"/>
            <a:ext cx="53540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4176168-0C32-BC41-9C8F-BC2E14E3752F}"/>
              </a:ext>
            </a:extLst>
          </p:cNvPr>
          <p:cNvCxnSpPr>
            <a:cxnSpLocks/>
          </p:cNvCxnSpPr>
          <p:nvPr/>
        </p:nvCxnSpPr>
        <p:spPr>
          <a:xfrm>
            <a:off x="6096000" y="4119039"/>
            <a:ext cx="83418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5CE47A8-6EE5-0E4B-BCCB-D622157E54DF}"/>
              </a:ext>
            </a:extLst>
          </p:cNvPr>
          <p:cNvCxnSpPr>
            <a:cxnSpLocks/>
          </p:cNvCxnSpPr>
          <p:nvPr/>
        </p:nvCxnSpPr>
        <p:spPr>
          <a:xfrm flipV="1">
            <a:off x="6887634" y="5113421"/>
            <a:ext cx="2095941" cy="844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5ADF22B5-01B0-A046-9744-BEF9A391F514}"/>
              </a:ext>
            </a:extLst>
          </p:cNvPr>
          <p:cNvCxnSpPr>
            <a:cxnSpLocks/>
          </p:cNvCxnSpPr>
          <p:nvPr/>
        </p:nvCxnSpPr>
        <p:spPr>
          <a:xfrm>
            <a:off x="10274968" y="5404527"/>
            <a:ext cx="12031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1086B370-3C82-C340-ADCD-1BB6A6B23175}"/>
              </a:ext>
            </a:extLst>
          </p:cNvPr>
          <p:cNvSpPr txBox="1"/>
          <p:nvPr/>
        </p:nvSpPr>
        <p:spPr>
          <a:xfrm>
            <a:off x="2557848" y="3189370"/>
            <a:ext cx="6836395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Alois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Kowalsky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 resté chef d'orchestre de l'association fusionnée jusqu'en 1942,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où il a été remplacé par Robert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Henx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qui fut le chef d'orchestre de l'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association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jusqu'en 1950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 2" panose="05020102010507070707" pitchFamily="18" charset="2"/>
              </a:rPr>
              <a:t>Philharmonie, p. 180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" y="61768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 descr="page1image18128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4" y="44157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317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3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fusion des deux sociétés de musique à Ettelbrück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3" name="Bild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FE754D5-411F-D948-A412-96330FA611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21" y="315000"/>
            <a:ext cx="5667479" cy="622800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9648C967-162F-AB40-AB60-722D1F89B3B0}"/>
              </a:ext>
            </a:extLst>
          </p:cNvPr>
          <p:cNvSpPr/>
          <p:nvPr/>
        </p:nvSpPr>
        <p:spPr>
          <a:xfrm>
            <a:off x="6138779" y="6396335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ocuments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Philharmonie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Diekirch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7" y="62149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page1image181280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5623" y="61555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5788296"/>
            <a:ext cx="77724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52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38" y="285009"/>
            <a:ext cx="11168921" cy="1325563"/>
          </a:xfrm>
        </p:spPr>
        <p:txBody>
          <a:bodyPr>
            <a:normAutofit/>
          </a:bodyPr>
          <a:lstStyle/>
          <a:p>
            <a:pPr algn="ctr"/>
            <a:r>
              <a:rPr lang="de-CH" dirty="0" err="1"/>
              <a:t>Fin de l'activité du </a:t>
            </a:r>
            <a:r>
              <a:rPr lang="de-CH" i="1" dirty="0" err="1"/>
              <a:t>stiko </a:t>
            </a:r>
            <a:r>
              <a:rPr lang="de-CH" dirty="0" err="1"/>
              <a:t>en 1942</a:t>
            </a:r>
            <a:endParaRPr lang="de-CH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1200" dirty="0">
                <a:solidFill>
                  <a:prstClr val="black"/>
                </a:solidFill>
              </a:rPr>
              <a:t>à partir des documents de la </a:t>
            </a:r>
            <a:r>
              <a:rPr lang="de-DE" sz="1200" i="1" dirty="0">
                <a:solidFill>
                  <a:prstClr val="black"/>
                </a:solidFill>
              </a:rPr>
              <a:t>Philharmonie </a:t>
            </a:r>
            <a:r>
              <a:rPr lang="de-DE" sz="1200" i="1" dirty="0" err="1">
                <a:solidFill>
                  <a:prstClr val="black"/>
                </a:solidFill>
              </a:rPr>
              <a:t>Municipale </a:t>
            </a:r>
            <a:r>
              <a:rPr lang="de-DE" sz="1200" i="1" dirty="0">
                <a:solidFill>
                  <a:prstClr val="black"/>
                </a:solidFill>
              </a:rPr>
              <a:t>de Diekirch</a:t>
            </a:r>
            <a:endParaRPr lang="de-CH" sz="1200" dirty="0">
              <a:solidFill>
                <a:prstClr val="black"/>
              </a:solidFill>
            </a:endParaRPr>
          </a:p>
          <a:p>
            <a:endParaRPr lang="de-CH" dirty="0"/>
          </a:p>
        </p:txBody>
      </p:sp>
      <p:pic>
        <p:nvPicPr>
          <p:cNvPr id="7" name="Bild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32179" y="1812134"/>
            <a:ext cx="6927637" cy="4566391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12F9D25-97D9-474D-A10D-36FCE1BA725B}"/>
              </a:ext>
            </a:extLst>
          </p:cNvPr>
          <p:cNvSpPr/>
          <p:nvPr/>
        </p:nvSpPr>
        <p:spPr>
          <a:xfrm>
            <a:off x="2632179" y="5941041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des documents de la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Philharmonie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Municipale 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Diekirch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" y="61768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page1image18128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1036" y="27296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12</a:t>
            </a:fld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ED5AAE-FB89-244B-A73C-D28D8F015235}"/>
              </a:ext>
            </a:extLst>
          </p:cNvPr>
          <p:cNvSpPr txBox="1"/>
          <p:nvPr/>
        </p:nvSpPr>
        <p:spPr>
          <a:xfrm>
            <a:off x="2008821" y="2682806"/>
            <a:ext cx="77282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pPr lvl="0" defTabSz="457200">
              <a:defRPr/>
            </a:pPr>
            <a:r>
              <a:rPr lang="de-DE" dirty="0"/>
              <a:t>Toute société de musique qui n'a pas fait son rapport </a:t>
            </a:r>
            <a:br>
              <a:rPr lang="de-DE" dirty="0"/>
            </a:br>
            <a:r>
              <a:rPr lang="de-DE" dirty="0"/>
              <a:t>à cette date sera dissoute.</a:t>
            </a:r>
          </a:p>
        </p:txBody>
      </p:sp>
    </p:spTree>
    <p:extLst>
      <p:ext uri="{BB962C8B-B14F-4D97-AF65-F5344CB8AC3E}">
        <p14:creationId xmlns:p14="http://schemas.microsoft.com/office/powerpoint/2010/main" val="255265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1596B8-D720-4D6E-B7AD-8F599821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96DD40-05F8-AB47-9124-587A39AB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442" y="1240970"/>
            <a:ext cx="6831072" cy="45611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6000" dirty="0"/>
              <a:t>2</a:t>
            </a:r>
            <a:r>
              <a:rPr lang="en-US" sz="6000" baseline="30000" dirty="0"/>
              <a:t>e</a:t>
            </a:r>
            <a:r>
              <a:rPr lang="en-US" sz="6000" dirty="0"/>
              <a:t> guerre mondiale - éducation musicale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78501D-E01E-4859-ABAA-F7109C7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6B130B-5814-48DD-9CA6-2E189DE20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2" y="111125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page1image181280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7627" y="6459248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846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59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L'</a:t>
            </a:r>
            <a:r>
              <a:rPr lang="de-CH" dirty="0" err="1"/>
              <a:t>éducation </a:t>
            </a:r>
            <a:r>
              <a:rPr lang="de-CH" dirty="0"/>
              <a:t>musicale </a:t>
            </a:r>
            <a:r>
              <a:rPr lang="de-CH" dirty="0" err="1"/>
              <a:t>au Luxembourg </a:t>
            </a:r>
            <a:r>
              <a:rPr lang="de-CH" dirty="0"/>
              <a:t>de 1940 à 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49" y="1536622"/>
            <a:ext cx="10962947" cy="5143577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>
                <a:solidFill>
                  <a:srgbClr val="FFFF00"/>
                </a:solidFill>
              </a:rPr>
              <a:t>Le Conservatoire de la </a:t>
            </a:r>
            <a:r>
              <a:rPr lang="de-CH" dirty="0" err="1">
                <a:solidFill>
                  <a:srgbClr val="FFFF00"/>
                </a:solidFill>
              </a:rPr>
              <a:t>Ville</a:t>
            </a:r>
            <a:r>
              <a:rPr lang="de-CH" dirty="0">
                <a:solidFill>
                  <a:srgbClr val="FFFF00"/>
                </a:solidFill>
              </a:rPr>
              <a:t> de Luxembourg </a:t>
            </a:r>
            <a:r>
              <a:rPr lang="de-CH" dirty="0"/>
              <a:t>est </a:t>
            </a:r>
            <a:r>
              <a:rPr lang="de-CH" dirty="0" err="1"/>
              <a:t>rebaptisé</a:t>
            </a:r>
            <a:r>
              <a:rPr lang="de-CH" dirty="0"/>
              <a:t> </a:t>
            </a:r>
            <a:r>
              <a:rPr lang="de-CH" dirty="0">
                <a:solidFill>
                  <a:srgbClr val="FFFF00"/>
                </a:solidFill>
              </a:rPr>
              <a:t>« École nationale de </a:t>
            </a:r>
            <a:r>
              <a:rPr lang="de-CH" dirty="0" err="1">
                <a:solidFill>
                  <a:srgbClr val="FFFF00"/>
                </a:solidFill>
              </a:rPr>
              <a:t>musique</a:t>
            </a:r>
            <a:r>
              <a:rPr lang="de-CH" dirty="0">
                <a:solidFill>
                  <a:srgbClr val="FFFF00"/>
                </a:solidFill>
              </a:rPr>
              <a:t>. »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CH" dirty="0"/>
              <a:t>Le réalisateur Lucien </a:t>
            </a:r>
            <a:r>
              <a:rPr lang="de-CH" dirty="0" err="1"/>
              <a:t>Lambotte </a:t>
            </a:r>
            <a:r>
              <a:rPr lang="de-CH" dirty="0"/>
              <a:t>est remplacé par Hans Herwig entre 1940 et 1944, bien que ce dernier lui donne un bon bulletin de notes : </a:t>
            </a:r>
          </a:p>
          <a:p>
            <a:pPr lvl="2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CH" dirty="0"/>
              <a:t>« La grande </a:t>
            </a:r>
            <a:r>
              <a:rPr lang="de-CH" dirty="0" err="1">
                <a:solidFill>
                  <a:srgbClr val="FFFF00"/>
                </a:solidFill>
              </a:rPr>
              <a:t>valeur</a:t>
            </a:r>
            <a:r>
              <a:rPr lang="de-CH" dirty="0">
                <a:solidFill>
                  <a:srgbClr val="FFFF00"/>
                </a:solidFill>
              </a:rPr>
              <a:t> du </a:t>
            </a:r>
            <a:r>
              <a:rPr lang="de-CH" dirty="0" err="1">
                <a:solidFill>
                  <a:srgbClr val="FFFF00"/>
                </a:solidFill>
              </a:rPr>
              <a:t>solfège</a:t>
            </a:r>
            <a:r>
              <a:rPr lang="de-CH" dirty="0">
                <a:solidFill>
                  <a:srgbClr val="FFFF00"/>
                </a:solidFill>
              </a:rPr>
              <a:t> </a:t>
            </a:r>
            <a:r>
              <a:rPr lang="de-CH" dirty="0"/>
              <a:t>est reconnue, tout comme elle l'est à l'École nationale de musique de Luxembourg. La </a:t>
            </a:r>
            <a:r>
              <a:rPr lang="de-CH" dirty="0">
                <a:solidFill>
                  <a:srgbClr val="FFFF00"/>
                </a:solidFill>
              </a:rPr>
              <a:t>lecture des notes et des clés est un prérequis </a:t>
            </a:r>
            <a:r>
              <a:rPr lang="de-CH" dirty="0"/>
              <a:t>pour quiconque veut pénétrer plus profondément dans les secrets de la musique. </a:t>
            </a:r>
            <a:r>
              <a:rPr lang="de-CH" dirty="0" err="1"/>
              <a:t>Lecture</a:t>
            </a:r>
            <a:r>
              <a:rPr lang="de-CH" dirty="0"/>
              <a:t> à </a:t>
            </a:r>
            <a:r>
              <a:rPr lang="de-CH" dirty="0" err="1"/>
              <a:t>vue</a:t>
            </a:r>
            <a:r>
              <a:rPr lang="de-CH" dirty="0"/>
              <a:t>, transposer, comprendre rapidement les intervalles </a:t>
            </a:r>
            <a:r>
              <a:rPr lang="de-CH" dirty="0" err="1"/>
              <a:t>délicats</a:t>
            </a:r>
            <a:r>
              <a:rPr lang="de-CH" dirty="0"/>
              <a:t> de l'harmonie et du contrepoint, voilà autant de choses qui peuvent freiner l'élève plus </a:t>
            </a:r>
            <a:r>
              <a:rPr lang="de-CH" dirty="0" err="1"/>
              <a:t>avancé</a:t>
            </a:r>
            <a:r>
              <a:rPr lang="de-CH" dirty="0"/>
              <a:t>, car il devra les travailler petit à petit et de cas en cas, s'il ne les a pas acquises dès le début de ses études dans un cours, certes laborieux, du cours de musicologie générale. Quoi qu'il en soit, ce qui a frappé le directeur de l'</a:t>
            </a:r>
            <a:r>
              <a:rPr lang="de-CH" dirty="0">
                <a:solidFill>
                  <a:srgbClr val="FFFF00"/>
                </a:solidFill>
              </a:rPr>
              <a:t>école de </a:t>
            </a:r>
            <a:r>
              <a:rPr lang="de-CH" dirty="0" err="1">
                <a:solidFill>
                  <a:srgbClr val="FFFF00"/>
                </a:solidFill>
              </a:rPr>
              <a:t>musique</a:t>
            </a:r>
            <a:r>
              <a:rPr lang="de-CH" dirty="0">
                <a:solidFill>
                  <a:srgbClr val="FFFF00"/>
                </a:solidFill>
              </a:rPr>
              <a:t> </a:t>
            </a:r>
            <a:r>
              <a:rPr lang="de-CH" dirty="0" err="1">
                <a:solidFill>
                  <a:srgbClr val="FFFF00"/>
                </a:solidFill>
              </a:rPr>
              <a:t>d’Esch</a:t>
            </a:r>
            <a:r>
              <a:rPr lang="de-CH" dirty="0"/>
              <a:t>, le Dr. </a:t>
            </a:r>
            <a:r>
              <a:rPr lang="de-CH" dirty="0" err="1"/>
              <a:t>Kollin</a:t>
            </a:r>
            <a:r>
              <a:rPr lang="de-CH" dirty="0"/>
              <a:t>, et le directeur de la </a:t>
            </a:r>
            <a:r>
              <a:rPr lang="de-CH" dirty="0" err="1"/>
              <a:t>l'École</a:t>
            </a:r>
            <a:r>
              <a:rPr lang="de-CH" dirty="0"/>
              <a:t> nationale de </a:t>
            </a:r>
            <a:r>
              <a:rPr lang="de-CH" dirty="0" err="1"/>
              <a:t>musique</a:t>
            </a:r>
            <a:r>
              <a:rPr lang="de-CH" dirty="0"/>
              <a:t> de Luxembourg, H. Herwig, dès leur première visite, c'est l'</a:t>
            </a:r>
            <a:r>
              <a:rPr lang="de-CH" dirty="0">
                <a:solidFill>
                  <a:srgbClr val="FFFF00"/>
                </a:solidFill>
              </a:rPr>
              <a:t>étonnante virtuosité </a:t>
            </a:r>
            <a:r>
              <a:rPr lang="de-CH" dirty="0"/>
              <a:t>avec laquelle les élèves sont </a:t>
            </a:r>
            <a:r>
              <a:rPr lang="de-CH" dirty="0" err="1">
                <a:solidFill>
                  <a:srgbClr val="FFFF00"/>
                </a:solidFill>
              </a:rPr>
              <a:t>capables de </a:t>
            </a:r>
            <a:r>
              <a:rPr lang="de-CH" dirty="0">
                <a:solidFill>
                  <a:srgbClr val="FFFF00"/>
                </a:solidFill>
              </a:rPr>
              <a:t>diviser les mesures </a:t>
            </a:r>
            <a:r>
              <a:rPr lang="de-CH" dirty="0" err="1">
                <a:solidFill>
                  <a:srgbClr val="FFFF00"/>
                </a:solidFill>
              </a:rPr>
              <a:t>les plus audacieuses</a:t>
            </a:r>
            <a:r>
              <a:rPr lang="de-CH" dirty="0">
                <a:solidFill>
                  <a:srgbClr val="FFFF00"/>
                </a:solidFill>
              </a:rPr>
              <a:t>, trait par trait, et de </a:t>
            </a:r>
            <a:r>
              <a:rPr lang="de-CH" dirty="0" err="1">
                <a:solidFill>
                  <a:srgbClr val="FFFF00"/>
                </a:solidFill>
              </a:rPr>
              <a:t>jouer les </a:t>
            </a:r>
            <a:r>
              <a:rPr lang="de-CH" dirty="0">
                <a:solidFill>
                  <a:srgbClr val="FFFF00"/>
                </a:solidFill>
              </a:rPr>
              <a:t>notes dans toutes les tonalités possibles. Cependant, et c'est probablement l'argument principal des opposants à ces </a:t>
            </a:r>
            <a:r>
              <a:rPr lang="de-CH" dirty="0" err="1">
                <a:solidFill>
                  <a:srgbClr val="FFFF00"/>
                </a:solidFill>
              </a:rPr>
              <a:t>exercices</a:t>
            </a:r>
            <a:r>
              <a:rPr lang="de-CH" dirty="0">
                <a:solidFill>
                  <a:srgbClr val="FFFF00"/>
                </a:solidFill>
              </a:rPr>
              <a:t>, le temps passé à forcer la mécanisation exagérée des </a:t>
            </a:r>
            <a:r>
              <a:rPr lang="de-CH" dirty="0" err="1">
                <a:solidFill>
                  <a:srgbClr val="FFFF00"/>
                </a:solidFill>
              </a:rPr>
              <a:t>solfèges </a:t>
            </a:r>
            <a:r>
              <a:rPr lang="de-CH" dirty="0">
                <a:solidFill>
                  <a:srgbClr val="FFFF00"/>
                </a:solidFill>
              </a:rPr>
              <a:t>semble être largement perdu pour la formation de la musicalité générale des élèves. De plus, le solfège sans fin </a:t>
            </a:r>
            <a:r>
              <a:rPr lang="de-CH" dirty="0" err="1">
                <a:solidFill>
                  <a:srgbClr val="FFFF00"/>
                </a:solidFill>
              </a:rPr>
              <a:t>d'exercices</a:t>
            </a:r>
            <a:r>
              <a:rPr lang="de-CH" dirty="0">
                <a:solidFill>
                  <a:srgbClr val="FFFF00"/>
                </a:solidFill>
              </a:rPr>
              <a:t> qui, dans leur forme souvent plate, se moquent de toute sensibilité artistique, pourrait </a:t>
            </a:r>
            <a:r>
              <a:rPr lang="de-CH" dirty="0" err="1">
                <a:solidFill>
                  <a:srgbClr val="FFFF00"/>
                </a:solidFill>
              </a:rPr>
              <a:t>trop</a:t>
            </a:r>
            <a:r>
              <a:rPr lang="de-CH" dirty="0">
                <a:solidFill>
                  <a:srgbClr val="FFFF00"/>
                </a:solidFill>
              </a:rPr>
              <a:t> </a:t>
            </a:r>
            <a:r>
              <a:rPr lang="de-CH" dirty="0" err="1">
                <a:solidFill>
                  <a:srgbClr val="FFFF00"/>
                </a:solidFill>
              </a:rPr>
              <a:t>facilement</a:t>
            </a:r>
            <a:r>
              <a:rPr lang="de-CH" dirty="0">
                <a:solidFill>
                  <a:srgbClr val="FFFF00"/>
                </a:solidFill>
              </a:rPr>
              <a:t> remplir l'élève de </a:t>
            </a:r>
            <a:r>
              <a:rPr lang="de-CH" dirty="0" err="1">
                <a:solidFill>
                  <a:srgbClr val="FFFF00"/>
                </a:solidFill>
              </a:rPr>
              <a:t>déplaisir</a:t>
            </a:r>
            <a:r>
              <a:rPr lang="de-CH" dirty="0">
                <a:solidFill>
                  <a:srgbClr val="FFFF00"/>
                </a:solidFill>
              </a:rPr>
              <a:t>, </a:t>
            </a:r>
            <a:r>
              <a:rPr lang="de-CH" dirty="0" err="1">
                <a:solidFill>
                  <a:srgbClr val="FFFF00"/>
                </a:solidFill>
              </a:rPr>
              <a:t>pour</a:t>
            </a:r>
            <a:r>
              <a:rPr lang="de-CH" dirty="0">
                <a:solidFill>
                  <a:srgbClr val="FFFF00"/>
                </a:solidFill>
              </a:rPr>
              <a:t> ne pas dire plus, et à la longue lui faire détester la musique en </a:t>
            </a:r>
            <a:r>
              <a:rPr lang="de-CH" dirty="0" err="1">
                <a:solidFill>
                  <a:srgbClr val="FFFF00"/>
                </a:solidFill>
              </a:rPr>
              <a:t>général</a:t>
            </a:r>
            <a:r>
              <a:rPr lang="de-CH" dirty="0">
                <a:solidFill>
                  <a:srgbClr val="FFFF00"/>
                </a:solidFill>
              </a:rPr>
              <a:t>. »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CH" sz="1200" dirty="0">
                <a:solidFill>
                  <a:srgbClr val="FF0000"/>
                </a:solidFill>
              </a:rPr>
              <a:t> Du travail de nos écoles de musique, in : </a:t>
            </a:r>
            <a:r>
              <a:rPr lang="de-CH" sz="1200" i="1" dirty="0">
                <a:solidFill>
                  <a:srgbClr val="FF0000"/>
                </a:solidFill>
              </a:rPr>
              <a:t>Luxemburger Wort</a:t>
            </a:r>
            <a:r>
              <a:rPr lang="de-CH" sz="1200" dirty="0">
                <a:solidFill>
                  <a:srgbClr val="FF0000"/>
                </a:solidFill>
              </a:rPr>
              <a:t>, 29.9.1943 </a:t>
            </a:r>
            <a:r>
              <a:rPr lang="de-CH" sz="1200" dirty="0">
                <a:solidFill>
                  <a:srgbClr val="FF0000"/>
                </a:solidFill>
                <a:sym typeface="Wingdings 2" panose="05020102010507070707" pitchFamily="18" charset="2"/>
              </a:rPr>
              <a:t>; cf. aussi Jourdain, </a:t>
            </a:r>
            <a:r>
              <a:rPr lang="de-CH" sz="1200" dirty="0" err="1">
                <a:solidFill>
                  <a:srgbClr val="FF0000"/>
                </a:solidFill>
                <a:sym typeface="Wingdings 2" panose="05020102010507070707" pitchFamily="18" charset="2"/>
              </a:rPr>
              <a:t>Conservatoire </a:t>
            </a:r>
            <a:r>
              <a:rPr lang="de-CH" sz="1200" dirty="0">
                <a:solidFill>
                  <a:srgbClr val="FF0000"/>
                </a:solidFill>
                <a:sym typeface="Wingdings 2" panose="05020102010507070707" pitchFamily="18" charset="2"/>
              </a:rPr>
              <a:t>75, p. 104</a:t>
            </a:r>
            <a:endParaRPr lang="de-CH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" y="61768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page1image18128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4" y="48177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20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59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 err="1"/>
              <a:t>l'enseignement </a:t>
            </a:r>
            <a:r>
              <a:rPr lang="de-CH" dirty="0"/>
              <a:t>musical au </a:t>
            </a:r>
            <a:r>
              <a:rPr lang="de-CH" dirty="0" err="1"/>
              <a:t>luxembourg </a:t>
            </a:r>
            <a:r>
              <a:rPr lang="de-CH" dirty="0"/>
              <a:t>de 1940 à 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49" y="1739900"/>
            <a:ext cx="10962947" cy="4940299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de-CH" dirty="0"/>
              <a:t>L'école de musique d'Esch devient une école de </a:t>
            </a:r>
            <a:r>
              <a:rPr lang="de-CH" dirty="0" err="1"/>
              <a:t>musique</a:t>
            </a:r>
            <a:r>
              <a:rPr lang="de-CH" dirty="0"/>
              <a:t> du </a:t>
            </a:r>
            <a:r>
              <a:rPr lang="de-CH" dirty="0" err="1"/>
              <a:t>peuple</a:t>
            </a:r>
            <a:endParaRPr lang="de-CH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CH" dirty="0"/>
              <a:t>Le </a:t>
            </a:r>
            <a:r>
              <a:rPr lang="de-CH" dirty="0" err="1"/>
              <a:t>directeur</a:t>
            </a:r>
            <a:r>
              <a:rPr lang="de-CH" dirty="0"/>
              <a:t> </a:t>
            </a:r>
            <a:r>
              <a:rPr lang="de-CH" dirty="0">
                <a:solidFill>
                  <a:srgbClr val="FFFF00"/>
                </a:solidFill>
              </a:rPr>
              <a:t>Alfred Kowalsky </a:t>
            </a:r>
            <a:r>
              <a:rPr lang="de-CH" dirty="0"/>
              <a:t>est remplacé par Fernand Collignon ( ?) (Ferdinand </a:t>
            </a:r>
            <a:r>
              <a:rPr lang="de-CH" dirty="0" err="1"/>
              <a:t>Kollin</a:t>
            </a:r>
            <a:r>
              <a:rPr lang="de-CH" dirty="0"/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CH" dirty="0"/>
              <a:t>L'école devait être organisée selon les </a:t>
            </a:r>
            <a:r>
              <a:rPr lang="de-CH" dirty="0" err="1"/>
              <a:t>principes</a:t>
            </a:r>
            <a:r>
              <a:rPr lang="de-CH" dirty="0"/>
              <a:t> </a:t>
            </a:r>
            <a:r>
              <a:rPr lang="de-CH" dirty="0" err="1"/>
              <a:t>nazzie</a:t>
            </a:r>
            <a:r>
              <a:rPr lang="de-CH" dirty="0"/>
              <a:t> et le personnel enseignant devait être "rééduqué" de manière à ce que l'accent soit mis sur la musique folklorique.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CH" dirty="0"/>
              <a:t>L'aspect social de la musique doit être pris en compte</a:t>
            </a:r>
          </a:p>
          <a:p>
            <a:pPr lvl="2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CH" dirty="0"/>
              <a:t>«Nos </a:t>
            </a:r>
            <a:r>
              <a:rPr lang="de-CH" dirty="0" err="1"/>
              <a:t>terres</a:t>
            </a:r>
            <a:r>
              <a:rPr lang="de-CH" dirty="0"/>
              <a:t> de </a:t>
            </a:r>
            <a:r>
              <a:rPr lang="de-CH" dirty="0" err="1"/>
              <a:t>minerais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un sol fertile pour les sociétés musicales"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CH" sz="1000" dirty="0">
                <a:solidFill>
                  <a:srgbClr val="FF0000"/>
                </a:solidFill>
              </a:rPr>
              <a:t>Extension de l'école de </a:t>
            </a:r>
            <a:r>
              <a:rPr lang="de-CH" sz="1000" dirty="0" err="1">
                <a:solidFill>
                  <a:srgbClr val="FF0000"/>
                </a:solidFill>
              </a:rPr>
              <a:t>musique</a:t>
            </a:r>
            <a:r>
              <a:rPr lang="de-CH" sz="1000" dirty="0">
                <a:solidFill>
                  <a:srgbClr val="FF0000"/>
                </a:solidFill>
              </a:rPr>
              <a:t> </a:t>
            </a:r>
            <a:r>
              <a:rPr lang="de-CH" sz="1000" dirty="0" err="1">
                <a:solidFill>
                  <a:srgbClr val="FF0000"/>
                </a:solidFill>
              </a:rPr>
              <a:t>d’Esch</a:t>
            </a:r>
            <a:r>
              <a:rPr lang="de-CH" sz="1000" dirty="0">
                <a:solidFill>
                  <a:srgbClr val="FF0000"/>
                </a:solidFill>
              </a:rPr>
              <a:t> (1), </a:t>
            </a:r>
            <a:r>
              <a:rPr lang="de-CH" sz="1000" dirty="0" err="1">
                <a:solidFill>
                  <a:srgbClr val="FF0000"/>
                </a:solidFill>
              </a:rPr>
              <a:t>dans</a:t>
            </a:r>
            <a:r>
              <a:rPr lang="de-CH" sz="1000" dirty="0">
                <a:solidFill>
                  <a:srgbClr val="FF0000"/>
                </a:solidFill>
              </a:rPr>
              <a:t> : </a:t>
            </a:r>
            <a:r>
              <a:rPr lang="de-CH" sz="1000" i="1" dirty="0">
                <a:solidFill>
                  <a:srgbClr val="FF0000"/>
                </a:solidFill>
              </a:rPr>
              <a:t>Escher Tageblatt</a:t>
            </a:r>
            <a:r>
              <a:rPr lang="de-CH" sz="1000" dirty="0">
                <a:solidFill>
                  <a:srgbClr val="FF0000"/>
                </a:solidFill>
              </a:rPr>
              <a:t>, 12.7.1941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1951CE-FC53-AA45-B0BC-0561C5195464}"/>
              </a:ext>
            </a:extLst>
          </p:cNvPr>
          <p:cNvSpPr txBox="1"/>
          <p:nvPr/>
        </p:nvSpPr>
        <p:spPr>
          <a:xfrm>
            <a:off x="2087479" y="1536622"/>
            <a:ext cx="77282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N.B. Alors qu'Alfred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Kowalsky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 licencié par les occupants nationaux-socialistes à Esch, son frère Alois s'offre à eux à Ettelbrück de manière répugnante.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" y="61768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page1image18128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4" y="63838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744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59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 err="1"/>
              <a:t>l'éducation </a:t>
            </a:r>
            <a:r>
              <a:rPr lang="de-CH" dirty="0"/>
              <a:t>musicale au </a:t>
            </a:r>
            <a:r>
              <a:rPr lang="de-CH" dirty="0" err="1"/>
              <a:t>luxembourg </a:t>
            </a:r>
            <a:r>
              <a:rPr lang="de-CH" dirty="0"/>
              <a:t>de 1940-1944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49" y="1739900"/>
            <a:ext cx="10962947" cy="4940299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de-DE" dirty="0"/>
              <a:t>1943 : Fondation d'une école de </a:t>
            </a:r>
            <a:r>
              <a:rPr lang="de-DE" dirty="0" err="1"/>
              <a:t>musique</a:t>
            </a:r>
            <a:r>
              <a:rPr lang="de-DE" dirty="0"/>
              <a:t> du </a:t>
            </a:r>
            <a:r>
              <a:rPr lang="de-DE" dirty="0" err="1"/>
              <a:t>peuple</a:t>
            </a:r>
            <a:r>
              <a:rPr lang="de-DE" dirty="0"/>
              <a:t> à Diekirch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Le directeur sera - comme à Esch - </a:t>
            </a:r>
            <a:r>
              <a:rPr lang="de-DE" dirty="0">
                <a:solidFill>
                  <a:srgbClr val="FFFF00"/>
                </a:solidFill>
              </a:rPr>
              <a:t>Ferdinand </a:t>
            </a:r>
            <a:r>
              <a:rPr lang="de-DE" dirty="0" err="1">
                <a:solidFill>
                  <a:srgbClr val="FFFF00"/>
                </a:solidFill>
              </a:rPr>
              <a:t>Kollin</a:t>
            </a:r>
            <a:endParaRPr lang="de-DE" dirty="0">
              <a:solidFill>
                <a:srgbClr val="FFFF00"/>
              </a:solidFill>
            </a:endParaRP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de-DE" sz="2200" dirty="0"/>
              <a:t>1944 : Peu avant la fin de l'occupation : fondation d'une troisième école de </a:t>
            </a:r>
            <a:r>
              <a:rPr lang="de-DE" sz="2200" dirty="0" err="1"/>
              <a:t>musique</a:t>
            </a:r>
            <a:r>
              <a:rPr lang="de-DE" sz="2200" dirty="0"/>
              <a:t> du </a:t>
            </a:r>
            <a:r>
              <a:rPr lang="de-DE" sz="2200"/>
              <a:t>peuple </a:t>
            </a:r>
            <a:r>
              <a:rPr lang="de-DE" sz="2200" dirty="0"/>
              <a:t>à </a:t>
            </a:r>
            <a:r>
              <a:rPr lang="de-DE" sz="2200" dirty="0" err="1"/>
              <a:t>Wiltz</a:t>
            </a:r>
            <a:r>
              <a:rPr lang="de-DE" sz="2200" dirty="0"/>
              <a:t> </a:t>
            </a:r>
          </a:p>
          <a:p>
            <a:pPr lvl="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000" dirty="0">
                <a:solidFill>
                  <a:srgbClr val="FF0000"/>
                </a:solidFill>
              </a:rPr>
              <a:t>Fondation d'une école de musique à Wilz, dans : Escher Tageblatt, 12.6.1944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endParaRPr lang="de-DE" sz="2200" dirty="0"/>
          </a:p>
          <a:p>
            <a:pPr lvl="3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de-DE" sz="1000" dirty="0">
              <a:solidFill>
                <a:srgbClr val="FF0000"/>
              </a:solidFill>
            </a:endParaRPr>
          </a:p>
        </p:txBody>
      </p:sp>
      <p:pic>
        <p:nvPicPr>
          <p:cNvPr id="4" name="Picture 3" descr="page1image18128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5" y="48177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256" y="6166135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03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/>
          <p:cNvSpPr/>
          <p:nvPr/>
        </p:nvSpPr>
        <p:spPr>
          <a:xfrm>
            <a:off x="5403143" y="3614977"/>
            <a:ext cx="3190511" cy="4385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 Condensed" panose="02070606080606020203" pitchFamily="18" charset="0"/>
                <a:ea typeface="ＭＳ Ｐゴシック" panose="020B0600070205080204" pitchFamily="34" charset="-128"/>
                <a:cs typeface="+mn-cs"/>
              </a:rPr>
              <a:t>Köszönöm a figyelmet</a:t>
            </a:r>
            <a:endParaRPr kumimoji="0" lang="de-LU" sz="225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doni MT Condensed" panose="020706060806060202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 rot="20504447">
            <a:off x="5233080" y="2875665"/>
            <a:ext cx="2314608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arlemagne Std" panose="04020705060702020204" pitchFamily="82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Merci pour votre attention</a:t>
            </a:r>
            <a:endParaRPr kumimoji="0" lang="de-LU" sz="15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harlemagne Std" panose="04020705060702020204" pitchFamily="8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 rot="2712287">
            <a:off x="6618898" y="1980345"/>
            <a:ext cx="3094117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uhaus 93" panose="04030905020B02020C02" pitchFamily="82" charset="0"/>
                <a:ea typeface="ＭＳ Ｐゴシック" panose="020B0600070205080204" pitchFamily="34" charset="-128"/>
                <a:cs typeface="+mn-cs"/>
              </a:rPr>
              <a:t>Danke für Ihre Aufmerksamkeit</a:t>
            </a:r>
            <a:endParaRPr kumimoji="0" lang="de-LU" sz="165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uhaus 93" panose="04030905020B02020C02" pitchFamily="8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 rot="20123759">
            <a:off x="3390489" y="2098498"/>
            <a:ext cx="3336171" cy="34624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LU" sz="16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Merci </a:t>
            </a:r>
            <a:r>
              <a:rPr kumimoji="0" lang="de-LU" sz="165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fir</a:t>
            </a:r>
            <a:r>
              <a:rPr kumimoji="0" lang="de-LU" sz="16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LU" sz="165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Äert</a:t>
            </a:r>
            <a:r>
              <a:rPr kumimoji="0" lang="de-LU" sz="16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LU" sz="165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Nolauschteren</a:t>
            </a:r>
            <a:endParaRPr kumimoji="0" lang="de-LU" sz="165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hteck 10"/>
          <p:cNvSpPr/>
          <p:nvPr/>
        </p:nvSpPr>
        <p:spPr>
          <a:xfrm rot="19394740">
            <a:off x="2574853" y="3407227"/>
            <a:ext cx="2807621" cy="41549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pyrus" panose="03070502060502030205" pitchFamily="66" charset="0"/>
                <a:ea typeface="ＭＳ Ｐゴシック" panose="020B0600070205080204" pitchFamily="34" charset="-128"/>
                <a:cs typeface="+mn-cs"/>
              </a:rPr>
              <a:t>Grazie per l'attenzione</a:t>
            </a:r>
            <a:endParaRPr kumimoji="0" lang="de-LU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apyrus" panose="03070502060502030205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Rechteck 9"/>
          <p:cNvSpPr/>
          <p:nvPr/>
        </p:nvSpPr>
        <p:spPr>
          <a:xfrm rot="21239590">
            <a:off x="4257955" y="4310745"/>
            <a:ext cx="301524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Thank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your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attention</a:t>
            </a:r>
            <a:endParaRPr kumimoji="0" lang="de-LU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hteck 8"/>
          <p:cNvSpPr/>
          <p:nvPr/>
        </p:nvSpPr>
        <p:spPr>
          <a:xfrm rot="21127945">
            <a:off x="3083940" y="1209921"/>
            <a:ext cx="3173882" cy="369332"/>
          </a:xfrm>
          <a:prstGeom prst="rect">
            <a:avLst/>
          </a:prstGeom>
          <a:solidFill>
            <a:srgbClr val="E971A4"/>
          </a:solidFill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Muchas gracias por su atención</a:t>
            </a:r>
            <a:endParaRPr kumimoji="0" lang="de-LU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hteck 6"/>
          <p:cNvSpPr/>
          <p:nvPr/>
        </p:nvSpPr>
        <p:spPr>
          <a:xfrm rot="20504447">
            <a:off x="6138346" y="4699516"/>
            <a:ext cx="32560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Agradeço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vossa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atenção</a:t>
            </a:r>
            <a:endParaRPr kumimoji="0" lang="de-LU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" name="Picture 2" descr="http://www.uni.lu/intranet/images/logonom_100x90.jpg">
            <a:extLst>
              <a:ext uri="{FF2B5EF4-FFF2-40B4-BE49-F238E27FC236}">
                <a16:creationId xmlns:a16="http://schemas.microsoft.com/office/drawing/2014/main" id="{35968C67-B79F-DE45-BFBC-8411EC9F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718602">
            <a:off x="1770485" y="4612198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uni.lu/intranet/images/logonom_100x90.jpg">
            <a:extLst>
              <a:ext uri="{FF2B5EF4-FFF2-40B4-BE49-F238E27FC236}">
                <a16:creationId xmlns:a16="http://schemas.microsoft.com/office/drawing/2014/main" id="{FD27082E-E35E-C04D-9DE1-FE94802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1294714">
            <a:off x="1965567" y="1459117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uni.lu/intranet/images/logonom_100x90.jpg">
            <a:extLst>
              <a:ext uri="{FF2B5EF4-FFF2-40B4-BE49-F238E27FC236}">
                <a16:creationId xmlns:a16="http://schemas.microsoft.com/office/drawing/2014/main" id="{812824AC-25C8-D840-BA72-D0453CCF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1326919">
            <a:off x="9682243" y="4290730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uni.lu/intranet/images/logonom_100x90.jpg">
            <a:extLst>
              <a:ext uri="{FF2B5EF4-FFF2-40B4-BE49-F238E27FC236}">
                <a16:creationId xmlns:a16="http://schemas.microsoft.com/office/drawing/2014/main" id="{C2B1B23F-DFB8-8445-B498-C8A5C072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597262">
            <a:off x="9358332" y="1539547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40F894ED-E15C-41E7-9969-AA60364B2D4E}"/>
              </a:ext>
            </a:extLst>
          </p:cNvPr>
          <p:cNvSpPr txBox="1">
            <a:spLocks/>
          </p:cNvSpPr>
          <p:nvPr/>
        </p:nvSpPr>
        <p:spPr>
          <a:xfrm>
            <a:off x="3597496" y="5924349"/>
            <a:ext cx="5585776" cy="131445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BBE0E3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Damien François Sagrillo,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Université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du Luxembourg</a:t>
            </a:r>
          </a:p>
        </p:txBody>
      </p:sp>
    </p:spTree>
    <p:extLst>
      <p:ext uri="{BB962C8B-B14F-4D97-AF65-F5344CB8AC3E}">
        <p14:creationId xmlns:p14="http://schemas.microsoft.com/office/powerpoint/2010/main" val="203799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379AE-545F-9F41-B63A-672F90EA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24" y="186329"/>
            <a:ext cx="8610600" cy="1293028"/>
          </a:xfrm>
        </p:spPr>
        <p:txBody>
          <a:bodyPr/>
          <a:lstStyle/>
          <a:p>
            <a:r>
              <a:rPr lang="en-GB"/>
              <a:t>Contexte et portée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F3363D-0F43-104E-BAFB-DE4CD5E1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AB3449-096A-DD4B-BA84-7169E0F9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2</a:t>
            </a:fld>
            <a:endParaRPr lang="de-CH" dirty="0"/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03D622F5-5691-DF44-B89F-4A0D5523B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42202"/>
              </p:ext>
            </p:extLst>
          </p:nvPr>
        </p:nvGraphicFramePr>
        <p:xfrm>
          <a:off x="685800" y="1576552"/>
          <a:ext cx="10820400" cy="464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25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990" y="-20824"/>
            <a:ext cx="4739640" cy="1600200"/>
          </a:xfrm>
        </p:spPr>
        <p:txBody>
          <a:bodyPr anchor="ctr">
            <a:normAutofit/>
          </a:bodyPr>
          <a:lstStyle/>
          <a:p>
            <a:r>
              <a:rPr lang="de-CH" sz="2700" dirty="0"/>
              <a:t>Le commissaire au statu quo et les associations. règlements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8" y="1630398"/>
            <a:ext cx="4761125" cy="4822601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Commissaire</a:t>
            </a:r>
            <a:r>
              <a:rPr lang="de-DE" dirty="0"/>
              <a:t> au </a:t>
            </a:r>
            <a:r>
              <a:rPr lang="de-DE" dirty="0" err="1"/>
              <a:t>statu</a:t>
            </a:r>
            <a:r>
              <a:rPr lang="de-DE" dirty="0"/>
              <a:t> quo "Stillhaltekommissar"</a:t>
            </a:r>
          </a:p>
          <a:p>
            <a:r>
              <a:rPr lang="de-DE" dirty="0" err="1"/>
              <a:t>StiKo </a:t>
            </a:r>
            <a:r>
              <a:rPr lang="de-DE" dirty="0"/>
              <a:t>(Franz Schmidt) </a:t>
            </a:r>
            <a:r>
              <a:rPr lang="de-DE" dirty="0" err="1"/>
              <a:t>est subordonné au chef de </a:t>
            </a:r>
            <a:r>
              <a:rPr lang="de-DE" dirty="0"/>
              <a:t>l'administration civile (</a:t>
            </a:r>
            <a:r>
              <a:rPr lang="de-DE" i="1" dirty="0" err="1"/>
              <a:t>Chef der Zivilverwaltung </a:t>
            </a:r>
            <a:r>
              <a:rPr lang="de-DE" dirty="0" err="1"/>
              <a:t>,CdZ, </a:t>
            </a:r>
            <a:r>
              <a:rPr lang="de-CH" dirty="0"/>
              <a:t>Gustav Simon) </a:t>
            </a:r>
            <a:endParaRPr lang="de-DE" dirty="0"/>
          </a:p>
          <a:p>
            <a:r>
              <a:rPr lang="de-DE" dirty="0"/>
              <a:t>Contrôle des </a:t>
            </a:r>
            <a:r>
              <a:rPr lang="de-DE" dirty="0" err="1"/>
              <a:t>personnes qui se réunissent</a:t>
            </a:r>
            <a:endParaRPr lang="de-DE" dirty="0"/>
          </a:p>
          <a:p>
            <a:r>
              <a:rPr lang="de-DE" dirty="0"/>
              <a:t>Les </a:t>
            </a:r>
            <a:r>
              <a:rPr lang="de-DE" dirty="0" err="1"/>
              <a:t>orchestres à </a:t>
            </a:r>
            <a:r>
              <a:rPr lang="de-DE" dirty="0"/>
              <a:t>vent doivent obtenir une autorisation</a:t>
            </a:r>
          </a:p>
          <a:p>
            <a:pPr lvl="1">
              <a:buFont typeface="Wingdings" pitchFamily="2" charset="2"/>
              <a:buChar char="§"/>
            </a:pPr>
            <a:r>
              <a:rPr lang="de-CH" dirty="0"/>
              <a:t>Pour </a:t>
            </a:r>
            <a:r>
              <a:rPr lang="de-CH" dirty="0" err="1"/>
              <a:t>tout</a:t>
            </a:r>
            <a:r>
              <a:rPr lang="de-CH" dirty="0"/>
              <a:t> </a:t>
            </a:r>
            <a:r>
              <a:rPr lang="de-CH" dirty="0" err="1"/>
              <a:t>changement</a:t>
            </a:r>
            <a:endParaRPr lang="de-CH" dirty="0"/>
          </a:p>
          <a:p>
            <a:pPr lvl="2">
              <a:buFont typeface="Symbol" pitchFamily="2" charset="2"/>
              <a:buChar char="-"/>
            </a:pPr>
            <a:r>
              <a:rPr lang="de-CH" dirty="0"/>
              <a:t>De </a:t>
            </a:r>
            <a:r>
              <a:rPr lang="de-CH" dirty="0" err="1"/>
              <a:t>nature</a:t>
            </a:r>
            <a:r>
              <a:rPr lang="de-CH" dirty="0"/>
              <a:t> financière</a:t>
            </a:r>
          </a:p>
          <a:p>
            <a:pPr lvl="2">
              <a:buFont typeface="Symbol" pitchFamily="2" charset="2"/>
              <a:buChar char="-"/>
            </a:pPr>
            <a:r>
              <a:rPr lang="de-CH" dirty="0"/>
              <a:t>En ce qui concerne la </a:t>
            </a:r>
            <a:r>
              <a:rPr lang="de-CH" dirty="0" err="1"/>
              <a:t>structure organisationnelle</a:t>
            </a:r>
          </a:p>
          <a:p>
            <a:r>
              <a:rPr lang="de-CH" dirty="0" err="1"/>
              <a:t>StiKo peut procéder à la </a:t>
            </a:r>
            <a:r>
              <a:rPr lang="de-CH" dirty="0"/>
              <a:t>réorganisation de la structure organisationnelle à la demande du </a:t>
            </a:r>
            <a:r>
              <a:rPr lang="de-CH" dirty="0" err="1"/>
              <a:t>CdZ.</a:t>
            </a:r>
            <a:endParaRPr lang="de-CH" dirty="0"/>
          </a:p>
        </p:txBody>
      </p:sp>
      <p:pic>
        <p:nvPicPr>
          <p:cNvPr id="7" name="Bild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D8397C-780C-734E-9FE7-B67065CD9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5000"/>
            <a:ext cx="5185639" cy="6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9385593-D891-FB4B-B375-21B3D19F5728}"/>
              </a:ext>
            </a:extLst>
          </p:cNvPr>
          <p:cNvSpPr/>
          <p:nvPr/>
        </p:nvSpPr>
        <p:spPr>
          <a:xfrm>
            <a:off x="811899" y="6457890"/>
            <a:ext cx="74077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à partir des documents de la Philharmonie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Municipale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Diekirch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Christina Klein, </a:t>
            </a:r>
            <a:r>
              <a:rPr kumimoji="0" lang="de-CH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National Socialist Cultural Policy in Luxembourg 1940 - 1944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thèse de licence, Université de Düsseldorf 2011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CB9A2AC8-5145-2D4F-8B1D-C4433004C1A7}"/>
              </a:ext>
            </a:extLst>
          </p:cNvPr>
          <p:cNvCxnSpPr/>
          <p:nvPr/>
        </p:nvCxnSpPr>
        <p:spPr>
          <a:xfrm>
            <a:off x="7038472" y="4016655"/>
            <a:ext cx="40907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B835AEFE-BCEE-8542-A1B1-D5D2BD86D8D8}"/>
              </a:ext>
            </a:extLst>
          </p:cNvPr>
          <p:cNvCxnSpPr>
            <a:cxnSpLocks/>
          </p:cNvCxnSpPr>
          <p:nvPr/>
        </p:nvCxnSpPr>
        <p:spPr>
          <a:xfrm>
            <a:off x="6264439" y="3326845"/>
            <a:ext cx="153202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3A1A73EE-6AE4-8E42-A225-E20A342586E5}"/>
              </a:ext>
            </a:extLst>
          </p:cNvPr>
          <p:cNvCxnSpPr>
            <a:cxnSpLocks/>
          </p:cNvCxnSpPr>
          <p:nvPr/>
        </p:nvCxnSpPr>
        <p:spPr>
          <a:xfrm>
            <a:off x="6264439" y="3635655"/>
            <a:ext cx="23020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6D203D31-7B6F-B64F-B8F0-5CDAC8FD9ABE}"/>
              </a:ext>
            </a:extLst>
          </p:cNvPr>
          <p:cNvCxnSpPr>
            <a:cxnSpLocks/>
          </p:cNvCxnSpPr>
          <p:nvPr/>
        </p:nvCxnSpPr>
        <p:spPr>
          <a:xfrm>
            <a:off x="8678775" y="5416330"/>
            <a:ext cx="236621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" y="89900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 descr="page1image18128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20" y="809073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30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911263" cy="1325563"/>
          </a:xfrm>
        </p:spPr>
        <p:txBody>
          <a:bodyPr>
            <a:normAutofit/>
          </a:bodyPr>
          <a:lstStyle/>
          <a:p>
            <a:r>
              <a:rPr lang="de-CH" dirty="0"/>
              <a:t>Le "Stillhaltekommissar"</a:t>
            </a:r>
            <a:br>
              <a:rPr lang="de-CH" dirty="0"/>
            </a:br>
            <a:r>
              <a:rPr lang="de-CH" dirty="0"/>
              <a:t>et ses missions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3B9C0F-C2F6-9240-9776-12DCC6A569A0}"/>
              </a:ext>
            </a:extLst>
          </p:cNvPr>
          <p:cNvSpPr txBox="1">
            <a:spLocks/>
          </p:cNvSpPr>
          <p:nvPr/>
        </p:nvSpPr>
        <p:spPr>
          <a:xfrm>
            <a:off x="273405" y="1690687"/>
            <a:ext cx="11637858" cy="4791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Tâches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Obliger les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orchestres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d'harmonie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à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respecter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l'orientation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nazzie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dispositions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prises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 le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StiKo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contestables.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StiKo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l'autorité légale sous l'exclusion de la juridiction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Toutefois, les personnes défavorisées pourraient être indemnisées dans des cas individuels.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dirty="0">
                <a:solidFill>
                  <a:prstClr val="white"/>
                </a:solidFill>
                <a:latin typeface="Century Gothic" panose="020B0502020202020204"/>
              </a:rPr>
              <a:t>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'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alignement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ou la liquidation des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associations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dans les territoires occupés ou annexés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Il s'agit souvent d'un transfert vers des organisations idéologiquement proches ; au Luxembourg, par exemple, le GEDELIT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association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 la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littérature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allemande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Alignment (Gleichschaltung) signifie la reconnaissance de l'idéologie nationale-socialiste.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Suivi des activités de l'association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nécessaire : confiscation des biens de l'association.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actifs doivent être déclarés au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StiKo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751" y="108284"/>
            <a:ext cx="5242034" cy="2598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1000" dirty="0">
                <a:solidFill>
                  <a:srgbClr val="FF0000"/>
                </a:solidFill>
              </a:rPr>
              <a:t>Extrait de l'Obermoselzeitung du 3 novembre 1940, p. 4.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sz="1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108284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page1image18128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721" y="6418014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5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B44E53D-EF94-4504-A898-39C5CF133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3FF6E0-F25E-4081-91DC-0B827E8B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29F9EB-D1DA-4330-915E-3C409D6A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3C4879-3DA7-4211-8620-60946F621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86CDBA-1F25-7445-B8CA-183C393C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8" y="4375150"/>
            <a:ext cx="10146224" cy="1145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440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ED4668E3-A1C6-46FB-8B5F-6817EE42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2887" y="953135"/>
            <a:ext cx="2415906" cy="301752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ounded Rectangle 56">
            <a:extLst>
              <a:ext uri="{FF2B5EF4-FFF2-40B4-BE49-F238E27FC236}">
                <a16:creationId xmlns:a16="http://schemas.microsoft.com/office/drawing/2014/main" id="{B8A8CEE3-EF7D-4406-B5FC-2D3B277A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9659" y="953135"/>
            <a:ext cx="2415906" cy="301752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Grafik 5" descr="Ein Bild, das Text, Zeitung, Quittung enthält.&#10;&#10;Automatisch generierte Beschreibung">
            <a:extLst>
              <a:ext uri="{FF2B5EF4-FFF2-40B4-BE49-F238E27FC236}">
                <a16:creationId xmlns:a16="http://schemas.microsoft.com/office/drawing/2014/main" id="{832AA444-CBC7-5949-A3CF-CF19E20B60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527" y="1186921"/>
            <a:ext cx="1934171" cy="2549949"/>
          </a:xfrm>
          <a:prstGeom prst="rect">
            <a:avLst/>
          </a:prstGeom>
        </p:spPr>
      </p:pic>
      <p:sp>
        <p:nvSpPr>
          <p:cNvPr id="27" name="Rounded Rectangle 58">
            <a:extLst>
              <a:ext uri="{FF2B5EF4-FFF2-40B4-BE49-F238E27FC236}">
                <a16:creationId xmlns:a16="http://schemas.microsoft.com/office/drawing/2014/main" id="{E09E2E36-77AD-4616-A5F8-B600EE345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1" y="953135"/>
            <a:ext cx="2415906" cy="301752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ounded Rectangle 60">
            <a:extLst>
              <a:ext uri="{FF2B5EF4-FFF2-40B4-BE49-F238E27FC236}">
                <a16:creationId xmlns:a16="http://schemas.microsoft.com/office/drawing/2014/main" id="{6AB3D310-07F5-41FD-A07E-0E33EFC0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3202" y="953135"/>
            <a:ext cx="2415906" cy="301752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FA9986-0571-1C4C-8BA1-08F24E05CD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30" y="1276969"/>
            <a:ext cx="1957583" cy="2470137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17D7D7-8CFF-6947-A457-48F87DC63D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852" y="1207982"/>
            <a:ext cx="1957583" cy="2539124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9B3F85-5CFE-284A-AC0F-B050765740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09" y="1197157"/>
            <a:ext cx="1908550" cy="25499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05E73D1-2FFB-B642-8AE1-66A8A0EA5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5883" y="4425709"/>
            <a:ext cx="7712120" cy="1044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757968-4D80-4A4C-9D19-936FD3B9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26" y="6160168"/>
            <a:ext cx="5242034" cy="25988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de-DE" sz="1000" dirty="0">
                <a:solidFill>
                  <a:srgbClr val="FF0000"/>
                </a:solidFill>
              </a:rPr>
              <a:t>Extrait de l'Obermoselzeitung du 3 novembre 1940, p. 4.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de-CH" sz="10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4" y="111125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1" descr="page1image181280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5460" y="6448140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55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51"/>
            <a:ext cx="6099124" cy="1325563"/>
          </a:xfrm>
        </p:spPr>
        <p:txBody>
          <a:bodyPr>
            <a:normAutofit/>
          </a:bodyPr>
          <a:lstStyle/>
          <a:p>
            <a:pPr algn="ctr"/>
            <a:r>
              <a:rPr lang="de-CH" dirty="0"/>
              <a:t>Questionnaire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9962" y="81575"/>
            <a:ext cx="6111139" cy="422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9642"/>
            <a:ext cx="6235908" cy="449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6451674" y="5024022"/>
            <a:ext cx="5227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 individuel à partir des documents de la 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Philharmonie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Municipale 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Diekirch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301" y="5986790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page1image18128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2" y="54279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060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172D0C-8EB8-324A-9737-67FFD9DF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7194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/>
              <a:t>Exemption pour les </a:t>
            </a:r>
            <a:r>
              <a:rPr lang="en-US" sz="3700" dirty="0" err="1"/>
              <a:t>orchestres</a:t>
            </a:r>
            <a:r>
              <a:rPr lang="en-US" sz="3700" dirty="0"/>
              <a:t> À vent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AE57C-30AD-4D4E-9855-B5FBEAD6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D31417-0787-F04E-AD84-C78FEF77C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015" y="2413118"/>
            <a:ext cx="9870507" cy="360273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D9108E6-5109-CF4A-AEED-779428C3BC30}"/>
              </a:ext>
            </a:extLst>
          </p:cNvPr>
          <p:cNvSpPr/>
          <p:nvPr/>
        </p:nvSpPr>
        <p:spPr>
          <a:xfrm>
            <a:off x="4748515" y="1731353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Bulletin d'information n° 4, 15 mai 1941, p. 51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A68DE42-C715-1344-A731-92C084DCB842}"/>
              </a:ext>
            </a:extLst>
          </p:cNvPr>
          <p:cNvCxnSpPr>
            <a:cxnSpLocks/>
          </p:cNvCxnSpPr>
          <p:nvPr/>
        </p:nvCxnSpPr>
        <p:spPr>
          <a:xfrm>
            <a:off x="6324596" y="5528622"/>
            <a:ext cx="27592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F808EF4-6023-8F4B-B7DC-C1008962DD37}"/>
              </a:ext>
            </a:extLst>
          </p:cNvPr>
          <p:cNvCxnSpPr>
            <a:cxnSpLocks/>
          </p:cNvCxnSpPr>
          <p:nvPr/>
        </p:nvCxnSpPr>
        <p:spPr>
          <a:xfrm>
            <a:off x="6324596" y="5805349"/>
            <a:ext cx="44316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A40511C5-E8DE-C044-9A66-EA80D2EC74A0}"/>
              </a:ext>
            </a:extLst>
          </p:cNvPr>
          <p:cNvCxnSpPr>
            <a:cxnSpLocks/>
          </p:cNvCxnSpPr>
          <p:nvPr/>
        </p:nvCxnSpPr>
        <p:spPr>
          <a:xfrm>
            <a:off x="6709607" y="5997918"/>
            <a:ext cx="1074825" cy="179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4F89D11-6149-8346-9B64-F2D17B4E7184}"/>
              </a:ext>
            </a:extLst>
          </p:cNvPr>
          <p:cNvCxnSpPr>
            <a:cxnSpLocks/>
          </p:cNvCxnSpPr>
          <p:nvPr/>
        </p:nvCxnSpPr>
        <p:spPr>
          <a:xfrm flipV="1">
            <a:off x="1544049" y="4944378"/>
            <a:ext cx="3725783" cy="984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162" y="6146598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 descr="page1image181280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4" y="40944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855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1286"/>
            <a:ext cx="6099124" cy="1325563"/>
          </a:xfrm>
        </p:spPr>
        <p:txBody>
          <a:bodyPr>
            <a:normAutofit/>
          </a:bodyPr>
          <a:lstStyle/>
          <a:p>
            <a:pPr algn="ctr"/>
            <a:r>
              <a:rPr lang="de-CH" dirty="0" err="1"/>
              <a:t>Exemption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orchestres</a:t>
            </a:r>
            <a:r>
              <a:rPr lang="de-CH" dirty="0"/>
              <a:t> à </a:t>
            </a:r>
            <a:r>
              <a:rPr lang="de-CH" dirty="0" err="1"/>
              <a:t>vent</a:t>
            </a:r>
            <a:endParaRPr lang="de-CH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617" y="12859"/>
            <a:ext cx="5411460" cy="68322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8617" y="1397535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Philharmonie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Diekirch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" y="61768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page1image18128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5" y="63607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41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Dissolution de la </a:t>
            </a:r>
            <a:r>
              <a:rPr lang="en-US" sz="3200" i="1"/>
              <a:t>Philharmonie Diekirch </a:t>
            </a:r>
            <a:endParaRPr lang="en-US" sz="320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DB2E754-2BC9-A94E-8042-C79577A0A1C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FBE1EEB6-EDE4-1847-85FD-88372C9FD7A3}"/>
              </a:ext>
            </a:extLst>
          </p:cNvPr>
          <p:cNvSpPr/>
          <p:nvPr/>
        </p:nvSpPr>
        <p:spPr>
          <a:xfrm>
            <a:off x="5304147" y="6218685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des documents de la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Philharmonie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Municipale 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Diekirch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" y="6176876"/>
            <a:ext cx="10668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page1image18128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4" y="54592"/>
            <a:ext cx="971550" cy="3530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17E-E29E-3A43-A8C1-5DB99D0AF6A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701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Macintosh PowerPoint</Application>
  <PresentationFormat>Breitbild</PresentationFormat>
  <Paragraphs>111</Paragraphs>
  <Slides>17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33" baseType="lpstr">
      <vt:lpstr>Arial</vt:lpstr>
      <vt:lpstr>Arial Narrow</vt:lpstr>
      <vt:lpstr>Bauhaus 93</vt:lpstr>
      <vt:lpstr>Bodoni MT Condensed</vt:lpstr>
      <vt:lpstr>Bookman Old Style</vt:lpstr>
      <vt:lpstr>Calibri</vt:lpstr>
      <vt:lpstr>Century Gothic</vt:lpstr>
      <vt:lpstr>Charlemagne Std</vt:lpstr>
      <vt:lpstr>Papyrus</vt:lpstr>
      <vt:lpstr>Symbol</vt:lpstr>
      <vt:lpstr>Times New Roman</vt:lpstr>
      <vt:lpstr>Wingdings</vt:lpstr>
      <vt:lpstr>Wingdings 2</vt:lpstr>
      <vt:lpstr>Vapor Trail</vt:lpstr>
      <vt:lpstr>1_Custom Design</vt:lpstr>
      <vt:lpstr>2_Office-Design</vt:lpstr>
      <vt:lpstr>Musique à vent pendant l'occupation nazie au Luxembourg de 1940 à 1944 </vt:lpstr>
      <vt:lpstr>Contexte et portée</vt:lpstr>
      <vt:lpstr>Le commissaire au statu quo et les associations. règlements</vt:lpstr>
      <vt:lpstr>Le "Stillhaltekommissar" et ses missions</vt:lpstr>
      <vt:lpstr>PowerPoint-Präsentation</vt:lpstr>
      <vt:lpstr>Questionnaire</vt:lpstr>
      <vt:lpstr>Exemption pour les orchestres À vent</vt:lpstr>
      <vt:lpstr>Exemption pour les orchestres à vent</vt:lpstr>
      <vt:lpstr>Dissolution de la Philharmonie Diekirch </vt:lpstr>
      <vt:lpstr>Lettre d'Alois Kowalsky au chef de district Venter </vt:lpstr>
      <vt:lpstr>fusion des deux sociétés de musique à Ettelbrück</vt:lpstr>
      <vt:lpstr>Fin de l'activité du stiko en 1942</vt:lpstr>
      <vt:lpstr>2e guerre mondiale - éducation musicale</vt:lpstr>
      <vt:lpstr>L'éducation musicale au Luxembourg de 1940 à 1944</vt:lpstr>
      <vt:lpstr>l'enseignement musical au luxembourg de 1940 à 1944</vt:lpstr>
      <vt:lpstr>l'éducation musicale au luxembourg de 1940-1944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François SAGRILLO</dc:creator>
  <cp:keywords>, docId:8AEDE8B523A62106A6C38F1D2A6CE42E</cp:keywords>
  <cp:lastModifiedBy>Damien François SAGRILLO</cp:lastModifiedBy>
  <cp:revision>53</cp:revision>
  <dcterms:created xsi:type="dcterms:W3CDTF">2020-12-01T18:51:01Z</dcterms:created>
  <dcterms:modified xsi:type="dcterms:W3CDTF">2022-07-23T09:39:19Z</dcterms:modified>
</cp:coreProperties>
</file>