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8" r:id="rId7"/>
    <p:sldId id="287" r:id="rId8"/>
    <p:sldId id="262" r:id="rId9"/>
    <p:sldId id="257" r:id="rId10"/>
    <p:sldId id="283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2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7/23/22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7/23/22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6AC748-D290-4E41-8571-CC1C6BFFBFCD}" type="slidenum">
              <a:rPr kumimoji="0" lang="lt-LT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9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6A59A-755D-4C76-A9D0-30EA0A34B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4" y="5410339"/>
            <a:ext cx="12192000" cy="14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58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Section Title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8C03F-5D71-4FB6-838E-A8A0CBDD3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19" y="6044740"/>
            <a:ext cx="6876000" cy="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28588" indent="-128588">
              <a:buFont typeface="Wingdings" panose="05000000000000000000" pitchFamily="2" charset="2"/>
              <a:buChar char="v"/>
              <a:defRPr/>
            </a:lvl1pPr>
            <a:lvl2pPr marL="385763" indent="-128588">
              <a:buFont typeface="Arial" panose="020B0604020202020204" pitchFamily="34" charset="0"/>
              <a:buChar char="•"/>
              <a:defRPr/>
            </a:lvl2pPr>
            <a:lvl3pPr marL="642938" indent="-128588">
              <a:buFont typeface="Wingdings" panose="05000000000000000000" pitchFamily="2" charset="2"/>
              <a:buChar char="§"/>
              <a:defRPr/>
            </a:lvl3pPr>
            <a:lvl4pPr marL="900113" indent="-128588">
              <a:buFont typeface="Wingdings" panose="05000000000000000000" pitchFamily="2" charset="2"/>
              <a:buChar char="ü"/>
              <a:defRPr/>
            </a:lvl4pPr>
            <a:lvl5pPr marL="1157288" indent="-128588">
              <a:buFont typeface="Wingdings" panose="05000000000000000000" pitchFamily="2" charset="2"/>
              <a:buChar char="Ø"/>
              <a:defRPr/>
            </a:lvl5pPr>
            <a:lvl6pPr marL="1414463" indent="-128588">
              <a:buFont typeface="Calibri" panose="020F0502020204030204" pitchFamily="34" charset="0"/>
              <a:buChar char="»"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80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4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426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384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224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669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238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714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254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29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9D67EF-4126-466C-AE92-1FF04ACAE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44740"/>
            <a:ext cx="6876000" cy="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4648D-B07B-4066-8733-81F7F6CEB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76000" cy="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BC9448-DE30-44D2-AA2B-BB01C7743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6" y="6035313"/>
            <a:ext cx="6876000" cy="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E8BA10-BEF0-4F9A-8D39-F340B4550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6" y="6035313"/>
            <a:ext cx="6876000" cy="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45D01D-A005-4661-A6FB-AEF3E9A70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6035115"/>
            <a:ext cx="6876000" cy="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914400" indent="-4572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6A23EF-3C55-4E80-AC4F-575A87D3B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26579"/>
            <a:ext cx="6876000" cy="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685800" indent="-228600"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685800" indent="-228600"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» 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E9C2-70E8-8841-801F-7E36C8069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24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475" kern="1200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" panose="05000000000000000000" pitchFamily="2" charset="2"/>
        <a:buChar char="v"/>
        <a:defRPr sz="1575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sz="1125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Ø"/>
        <a:defRPr sz="101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ü"/>
        <a:defRPr sz="101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/>
        <a:buNone/>
        <a:defRPr sz="101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http://www.uni.lu/intranet/images/logonom_100x9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7" y="2395728"/>
            <a:ext cx="8849265" cy="1243584"/>
          </a:xfrm>
        </p:spPr>
        <p:txBody>
          <a:bodyPr/>
          <a:lstStyle/>
          <a:p>
            <a:r>
              <a:rPr lang="fr-FR" dirty="0"/>
              <a:t>Des individualistes aux globalistes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Quelques réflexions sur les origines et l'évolution de l'orchestre d'harmonie vers une formation de concert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chronologie. Le (18</a:t>
            </a:r>
            <a:r>
              <a:rPr lang="fr-FR" baseline="30000" dirty="0"/>
              <a:t>e</a:t>
            </a:r>
            <a:r>
              <a:rPr lang="fr-FR" dirty="0"/>
              <a:t>) 19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82378"/>
            <a:ext cx="8335926" cy="4093243"/>
          </a:xfrm>
        </p:spPr>
        <p:txBody>
          <a:bodyPr/>
          <a:lstStyle/>
          <a:p>
            <a:r>
              <a:rPr lang="fr-FR" sz="1800" i="1" dirty="0" err="1"/>
              <a:t>Harmoniemusik</a:t>
            </a:r>
            <a:r>
              <a:rPr lang="fr-FR" sz="1800" dirty="0"/>
              <a:t>: Mozart, transcription opéras, </a:t>
            </a:r>
            <a:r>
              <a:rPr lang="fr-FR" sz="1800" dirty="0" err="1"/>
              <a:t>18</a:t>
            </a:r>
            <a:r>
              <a:rPr lang="fr-FR" sz="1800" baseline="30000" dirty="0" err="1"/>
              <a:t>e</a:t>
            </a:r>
            <a:r>
              <a:rPr lang="fr-FR" sz="1800" dirty="0"/>
              <a:t> s.</a:t>
            </a:r>
          </a:p>
          <a:p>
            <a:r>
              <a:rPr lang="fr-FR" sz="1800" dirty="0"/>
              <a:t>Antonio </a:t>
            </a:r>
            <a:r>
              <a:rPr lang="fr-FR" sz="1800" dirty="0" err="1"/>
              <a:t>Rosetti</a:t>
            </a:r>
            <a:r>
              <a:rPr lang="fr-FR" sz="1800" dirty="0"/>
              <a:t> (1750-1792): partitas pour instruments à vent dans </a:t>
            </a:r>
            <a:br>
              <a:rPr lang="fr-FR" sz="1800" dirty="0"/>
            </a:br>
            <a:r>
              <a:rPr lang="fr-FR" sz="1800" dirty="0"/>
              <a:t>les années 1780</a:t>
            </a:r>
          </a:p>
          <a:p>
            <a:r>
              <a:rPr lang="fr-FR" sz="1800" dirty="0"/>
              <a:t>Louis Spohr (1784-1859): </a:t>
            </a:r>
            <a:r>
              <a:rPr lang="fr-FR" sz="1800" i="1" dirty="0" err="1"/>
              <a:t>Notturno</a:t>
            </a:r>
            <a:r>
              <a:rPr lang="fr-FR" sz="1800" i="1" dirty="0"/>
              <a:t> pour instruments à vent et musique de janissaires</a:t>
            </a:r>
            <a:r>
              <a:rPr lang="fr-FR" sz="1800" dirty="0"/>
              <a:t>,1815</a:t>
            </a:r>
          </a:p>
          <a:p>
            <a:r>
              <a:rPr lang="fr-FR" sz="1800" dirty="0"/>
              <a:t>Felix Mendelssohn-Bartholdy (1809-1847): </a:t>
            </a:r>
            <a:r>
              <a:rPr lang="fr-FR" sz="1800" i="1" dirty="0" err="1"/>
              <a:t>Notturno</a:t>
            </a:r>
            <a:r>
              <a:rPr lang="fr-FR" sz="1800" dirty="0"/>
              <a:t> op. 24 =&gt; </a:t>
            </a:r>
            <a:r>
              <a:rPr lang="fr-FR" sz="1800" i="1" dirty="0"/>
              <a:t>Ouverture pour musique d'harmonie,</a:t>
            </a:r>
            <a:r>
              <a:rPr lang="fr-FR" sz="1800" dirty="0"/>
              <a:t>1823</a:t>
            </a:r>
          </a:p>
          <a:p>
            <a:r>
              <a:rPr lang="fr-FR" sz="1800" dirty="0" err="1"/>
              <a:t>Amilcare</a:t>
            </a:r>
            <a:r>
              <a:rPr lang="fr-FR" sz="1800" dirty="0"/>
              <a:t> Ponchielli (1834-1886): pièces pour instruments à vent </a:t>
            </a:r>
            <a:r>
              <a:rPr lang="fr-FR" sz="1800"/>
              <a:t>&amp; </a:t>
            </a:r>
            <a:br>
              <a:rPr lang="fr-FR" sz="1800"/>
            </a:br>
            <a:r>
              <a:rPr lang="fr-FR" sz="1800"/>
              <a:t>orchestre </a:t>
            </a:r>
            <a:r>
              <a:rPr lang="fr-FR" sz="1800" dirty="0"/>
              <a:t>à vent entre 1866 et 1872</a:t>
            </a:r>
          </a:p>
          <a:p>
            <a:r>
              <a:rPr lang="fr-FR" sz="1800" dirty="0"/>
              <a:t>Nikolaj </a:t>
            </a:r>
            <a:r>
              <a:rPr lang="fr-FR" sz="1800" dirty="0" err="1"/>
              <a:t>Rimskij-Korsakow</a:t>
            </a:r>
            <a:r>
              <a:rPr lang="fr-FR" sz="1800" dirty="0"/>
              <a:t> (1844-1908): pièces pour instruments à vent &amp; orchestre à vent, 1877/78</a:t>
            </a:r>
          </a:p>
          <a:p>
            <a:r>
              <a:rPr lang="fr-FR" sz="1800" dirty="0"/>
              <a:t>1867: Concours pour orchestres à vent à l’Exposition universelle de Paris</a:t>
            </a:r>
          </a:p>
          <a:p>
            <a:r>
              <a:rPr lang="fr-FR" sz="1800" dirty="0"/>
              <a:t>Gabriel </a:t>
            </a:r>
            <a:r>
              <a:rPr lang="fr-FR" sz="1800" dirty="0" err="1"/>
              <a:t>Parès</a:t>
            </a:r>
            <a:r>
              <a:rPr lang="fr-FR" sz="1800" dirty="0"/>
              <a:t> (1862-1934): l'</a:t>
            </a:r>
            <a:r>
              <a:rPr lang="fr-FR" sz="1800" i="1" dirty="0"/>
              <a:t>Ouverture </a:t>
            </a:r>
            <a:r>
              <a:rPr lang="fr-FR" sz="1800" i="1" dirty="0" err="1"/>
              <a:t>Richilde</a:t>
            </a:r>
            <a:r>
              <a:rPr lang="fr-FR" sz="1800" dirty="0"/>
              <a:t> (1894)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chronologie. Le début du 20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fr-FR" dirty="0"/>
              <a:t>Florent Schmitt (1870-1958) </a:t>
            </a:r>
          </a:p>
          <a:p>
            <a:pPr lvl="1"/>
            <a:r>
              <a:rPr lang="fr-FR" i="1" dirty="0" err="1"/>
              <a:t>Sélamlik</a:t>
            </a:r>
            <a:r>
              <a:rPr lang="fr-FR" dirty="0"/>
              <a:t>, divertissement turc,1906</a:t>
            </a:r>
          </a:p>
          <a:p>
            <a:pPr lvl="1"/>
            <a:r>
              <a:rPr lang="fr-FR" i="1" dirty="0"/>
              <a:t>Dionysiaques</a:t>
            </a:r>
            <a:r>
              <a:rPr lang="fr-FR" dirty="0"/>
              <a:t>, 1913, création en 1925</a:t>
            </a:r>
          </a:p>
          <a:p>
            <a:r>
              <a:rPr lang="fr-FR" dirty="0"/>
              <a:t>Gustav Holst (1874-1934)</a:t>
            </a:r>
          </a:p>
          <a:p>
            <a:pPr lvl="1"/>
            <a:r>
              <a:rPr lang="fr-FR" i="1" dirty="0"/>
              <a:t>1</a:t>
            </a:r>
            <a:r>
              <a:rPr lang="fr-FR" i="1" baseline="30000" dirty="0"/>
              <a:t>st</a:t>
            </a:r>
            <a:r>
              <a:rPr lang="fr-FR" i="1" dirty="0"/>
              <a:t> Suite </a:t>
            </a:r>
            <a:r>
              <a:rPr lang="fr-FR" dirty="0"/>
              <a:t>en </a:t>
            </a:r>
            <a:r>
              <a:rPr lang="fr-FR" dirty="0" err="1"/>
              <a:t>Mib</a:t>
            </a:r>
            <a:r>
              <a:rPr lang="fr-FR" dirty="0"/>
              <a:t> majeur (1909)</a:t>
            </a:r>
          </a:p>
          <a:p>
            <a:pPr lvl="1"/>
            <a:r>
              <a:rPr lang="fr-FR" i="1" dirty="0"/>
              <a:t>2</a:t>
            </a:r>
            <a:r>
              <a:rPr lang="fr-FR" i="1" baseline="30000" dirty="0"/>
              <a:t>nd</a:t>
            </a:r>
            <a:r>
              <a:rPr lang="fr-FR" i="1" dirty="0"/>
              <a:t> Suite </a:t>
            </a:r>
            <a:r>
              <a:rPr lang="fr-FR" dirty="0"/>
              <a:t>en Fa majeur (1911)</a:t>
            </a:r>
          </a:p>
          <a:p>
            <a:r>
              <a:rPr lang="fr-FR" dirty="0"/>
              <a:t>Percy Grainger (1882-1961): </a:t>
            </a:r>
            <a:r>
              <a:rPr lang="fr-FR" i="1" dirty="0"/>
              <a:t>Lincolnshire </a:t>
            </a:r>
            <a:r>
              <a:rPr lang="fr-FR" i="1" dirty="0" err="1"/>
              <a:t>Posy</a:t>
            </a:r>
            <a:r>
              <a:rPr lang="fr-FR" dirty="0"/>
              <a:t>, 1937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9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individualistes</a:t>
            </a:r>
            <a:endParaRPr lang="en-US" dirty="0"/>
          </a:p>
        </p:txBody>
      </p:sp>
      <p:pic>
        <p:nvPicPr>
          <p:cNvPr id="25" name="Picture Placeholder 24" descr="Bar chart">
            <a:extLst>
              <a:ext uri="{FF2B5EF4-FFF2-40B4-BE49-F238E27FC236}">
                <a16:creationId xmlns:a16="http://schemas.microsoft.com/office/drawing/2014/main" id="{C03AAFA7-022A-47F8-9DA1-7DC3897D1E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3" b="63"/>
          <a:stretch>
            <a:fillRect/>
          </a:stretch>
        </p:blipFill>
        <p:spPr>
          <a:xfrm>
            <a:off x="978212" y="1820264"/>
            <a:ext cx="1259505" cy="1259505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3963641"/>
            <a:ext cx="1776140" cy="1463040"/>
          </a:xfrm>
        </p:spPr>
        <p:txBody>
          <a:bodyPr/>
          <a:lstStyle/>
          <a:p>
            <a:r>
              <a:rPr lang="fr-FR" dirty="0"/>
              <a:t>Juan </a:t>
            </a:r>
            <a:r>
              <a:rPr lang="fr-FR" dirty="0" err="1"/>
              <a:t>Más</a:t>
            </a:r>
            <a:r>
              <a:rPr lang="fr-FR" dirty="0"/>
              <a:t> </a:t>
            </a:r>
            <a:r>
              <a:rPr lang="fr-FR" dirty="0" err="1"/>
              <a:t>Quiles</a:t>
            </a:r>
            <a:r>
              <a:rPr lang="fr-FR" dirty="0"/>
              <a:t> (1921-2021) </a:t>
            </a:r>
          </a:p>
          <a:p>
            <a:r>
              <a:rPr lang="fr-FR" dirty="0"/>
              <a:t>Espagne</a:t>
            </a:r>
            <a:endParaRPr lang="de-CH" dirty="0"/>
          </a:p>
        </p:txBody>
      </p:sp>
      <p:pic>
        <p:nvPicPr>
          <p:cNvPr id="27" name="Picture Placeholder 26" descr="Clock">
            <a:extLst>
              <a:ext uri="{FF2B5EF4-FFF2-40B4-BE49-F238E27FC236}">
                <a16:creationId xmlns:a16="http://schemas.microsoft.com/office/drawing/2014/main" id="{6F737161-FE67-434D-A781-59EDB9EDCB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22230" y="1373692"/>
            <a:ext cx="1259505" cy="1259505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924A29-3538-4A3F-82A6-D2A7538C21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3346941"/>
            <a:ext cx="1776140" cy="1463040"/>
          </a:xfrm>
        </p:spPr>
        <p:txBody>
          <a:bodyPr/>
          <a:lstStyle/>
          <a:p>
            <a:r>
              <a:rPr lang="fr-FR" dirty="0"/>
              <a:t>Alfred Reed </a:t>
            </a:r>
            <a:br>
              <a:rPr lang="fr-FR" dirty="0"/>
            </a:br>
            <a:r>
              <a:rPr lang="fr-FR" dirty="0"/>
              <a:t>(1921-2005) </a:t>
            </a:r>
          </a:p>
          <a:p>
            <a:r>
              <a:rPr lang="fr-FR" dirty="0"/>
              <a:t>USA</a:t>
            </a:r>
            <a:endParaRPr lang="en-US" dirty="0"/>
          </a:p>
        </p:txBody>
      </p:sp>
      <p:pic>
        <p:nvPicPr>
          <p:cNvPr id="29" name="Picture Placeholder 28" descr="Microscope">
            <a:extLst>
              <a:ext uri="{FF2B5EF4-FFF2-40B4-BE49-F238E27FC236}">
                <a16:creationId xmlns:a16="http://schemas.microsoft.com/office/drawing/2014/main" id="{9E5BF01B-21D6-4D43-9CAE-0298685C1A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3" b="63"/>
          <a:stretch>
            <a:fillRect/>
          </a:stretch>
        </p:blipFill>
        <p:spPr>
          <a:xfrm>
            <a:off x="5466248" y="618783"/>
            <a:ext cx="1259505" cy="1259505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8F0371-4F69-4131-91BF-9AB99E6EE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2262423"/>
            <a:ext cx="1776140" cy="1463040"/>
          </a:xfrm>
        </p:spPr>
        <p:txBody>
          <a:bodyPr/>
          <a:lstStyle/>
          <a:p>
            <a:r>
              <a:rPr lang="fr-FR" dirty="0"/>
              <a:t>Karel </a:t>
            </a:r>
            <a:r>
              <a:rPr lang="fr-FR" dirty="0" err="1"/>
              <a:t>Husa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(1921-2015)</a:t>
            </a:r>
          </a:p>
          <a:p>
            <a:r>
              <a:rPr lang="fr-FR" dirty="0"/>
              <a:t>CZ, USA</a:t>
            </a:r>
            <a:endParaRPr lang="en-US" dirty="0"/>
          </a:p>
        </p:txBody>
      </p:sp>
      <p:pic>
        <p:nvPicPr>
          <p:cNvPr id="31" name="Picture Placeholder 30" descr="Magnifying glass">
            <a:extLst>
              <a:ext uri="{FF2B5EF4-FFF2-40B4-BE49-F238E27FC236}">
                <a16:creationId xmlns:a16="http://schemas.microsoft.com/office/drawing/2014/main" id="{089E8AB6-C16E-4752-810F-8F98DB929D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10266" y="1373705"/>
            <a:ext cx="1259505" cy="1259505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CACAF1-61EA-4605-A8FE-2EEE752B49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3325696"/>
            <a:ext cx="1776140" cy="1463040"/>
          </a:xfrm>
        </p:spPr>
        <p:txBody>
          <a:bodyPr/>
          <a:lstStyle/>
          <a:p>
            <a:r>
              <a:rPr lang="fr-FR" dirty="0"/>
              <a:t>Serge </a:t>
            </a:r>
            <a:r>
              <a:rPr lang="fr-FR" dirty="0" err="1"/>
              <a:t>Lancen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(1922-2005)</a:t>
            </a:r>
          </a:p>
          <a:p>
            <a:r>
              <a:rPr lang="fr-FR" dirty="0"/>
              <a:t>France</a:t>
            </a:r>
            <a:endParaRPr lang="en-US" dirty="0"/>
          </a:p>
        </p:txBody>
      </p:sp>
      <p:pic>
        <p:nvPicPr>
          <p:cNvPr id="33" name="Picture Placeholder 32" descr="Head with Gears">
            <a:extLst>
              <a:ext uri="{FF2B5EF4-FFF2-40B4-BE49-F238E27FC236}">
                <a16:creationId xmlns:a16="http://schemas.microsoft.com/office/drawing/2014/main" id="{CC9DBBE5-5AD0-41E8-A719-84509E5D9F9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63" b="63"/>
          <a:stretch>
            <a:fillRect/>
          </a:stretch>
        </p:blipFill>
        <p:spPr>
          <a:xfrm>
            <a:off x="9954283" y="1830899"/>
            <a:ext cx="1259505" cy="1259505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D05A34F-7712-46DB-AB5B-272E294B6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3974276"/>
            <a:ext cx="1776140" cy="1463040"/>
          </a:xfrm>
        </p:spPr>
        <p:txBody>
          <a:bodyPr/>
          <a:lstStyle/>
          <a:p>
            <a:r>
              <a:rPr lang="fr-FR" dirty="0"/>
              <a:t>Georgi </a:t>
            </a:r>
            <a:r>
              <a:rPr lang="fr-FR" dirty="0" err="1"/>
              <a:t>Salnikov</a:t>
            </a:r>
            <a:r>
              <a:rPr lang="fr-FR" dirty="0"/>
              <a:t> (*1923)</a:t>
            </a:r>
          </a:p>
          <a:p>
            <a:r>
              <a:rPr lang="fr-FR" dirty="0"/>
              <a:t>RU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F11E7-EDE5-4119-BA64-4FC57C2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Placeholder 28" descr="Microscope">
            <a:extLst>
              <a:ext uri="{FF2B5EF4-FFF2-40B4-BE49-F238E27FC236}">
                <a16:creationId xmlns:a16="http://schemas.microsoft.com/office/drawing/2014/main" id="{65D6C14A-8B5E-4475-BF3C-06BC8305B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3" b="63"/>
          <a:stretch>
            <a:fillRect/>
          </a:stretch>
        </p:blipFill>
        <p:spPr>
          <a:xfrm>
            <a:off x="5466248" y="4158983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</p:pic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6CE139E-AE71-401F-BDA8-BAF1FDC8C296}"/>
              </a:ext>
            </a:extLst>
          </p:cNvPr>
          <p:cNvSpPr txBox="1">
            <a:spLocks/>
          </p:cNvSpPr>
          <p:nvPr/>
        </p:nvSpPr>
        <p:spPr>
          <a:xfrm>
            <a:off x="5207930" y="5802623"/>
            <a:ext cx="1776140" cy="1463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Ida </a:t>
            </a:r>
            <a:r>
              <a:rPr lang="fr-FR" dirty="0" err="1"/>
              <a:t>Gotkovsky</a:t>
            </a:r>
            <a:br>
              <a:rPr lang="fr-FR" dirty="0"/>
            </a:br>
            <a:r>
              <a:rPr lang="fr-FR" dirty="0"/>
              <a:t>(*1933)</a:t>
            </a:r>
          </a:p>
          <a:p>
            <a:r>
              <a:rPr lang="fr-FR" dirty="0"/>
              <a:t>France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85361-3A9B-4537-8537-18C4368289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1976" y="1283633"/>
            <a:ext cx="1496083" cy="150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DFDEAD-B019-45F2-8840-6379693A2E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9410" y="542925"/>
            <a:ext cx="1776140" cy="148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2B1E6-CAED-4B44-BA86-A51F1B0028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46354" y="1596798"/>
            <a:ext cx="1406403" cy="1706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76FA3-F844-44B9-BAEB-AA93C70C5E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6387" y="3936247"/>
            <a:ext cx="1419225" cy="170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3AA160-B3CD-4188-AF43-B8017D7568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9077" y="1283633"/>
            <a:ext cx="1592198" cy="1706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333D0E-D6E9-4AAE-A3F4-C8FC6CCB9E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461" y="1583495"/>
            <a:ext cx="1366321" cy="18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3269513"/>
            <a:ext cx="7781544" cy="859055"/>
          </a:xfrm>
        </p:spPr>
        <p:txBody>
          <a:bodyPr/>
          <a:lstStyle/>
          <a:p>
            <a:r>
              <a:rPr lang="fr-FR" dirty="0"/>
              <a:t>Les mondialistes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38193"/>
            <a:ext cx="6803136" cy="365760"/>
          </a:xfrm>
        </p:spPr>
        <p:txBody>
          <a:bodyPr/>
          <a:lstStyle/>
          <a:p>
            <a:r>
              <a:rPr lang="fr-FR" dirty="0"/>
              <a:t>La globalisation de la musique à vent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7D33E-912D-4EC5-931C-2A275FAAEFA3}"/>
              </a:ext>
            </a:extLst>
          </p:cNvPr>
          <p:cNvSpPr/>
          <p:nvPr/>
        </p:nvSpPr>
        <p:spPr>
          <a:xfrm>
            <a:off x="1841945" y="7982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MANFREDO</a:t>
            </a:r>
            <a:r>
              <a:rPr lang="fr-FR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« Les éditeurs voulaient naturellement une instrumentation uniforme pour publier de la littérature qui puisse être utilisée par les chefs d'orchestre. 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86068-E06D-4D19-97C0-3238B389FB28}"/>
              </a:ext>
            </a:extLst>
          </p:cNvPr>
          <p:cNvSpPr/>
          <p:nvPr/>
        </p:nvSpPr>
        <p:spPr>
          <a:xfrm>
            <a:off x="2707758" y="23254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SCHÖPF: « …</a:t>
            </a:r>
            <a:r>
              <a:rPr lang="fr-FR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composés industriellement, comme si Brahms et Mahler avaient vécu en vain 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1E64E-0150-4C98-8A5E-474BA32EE237}"/>
              </a:ext>
            </a:extLst>
          </p:cNvPr>
          <p:cNvSpPr/>
          <p:nvPr/>
        </p:nvSpPr>
        <p:spPr>
          <a:xfrm>
            <a:off x="155944" y="48856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SOUSA: « </a:t>
            </a:r>
            <a:r>
              <a:rPr lang="fr-FR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Chaque pays a une orchestration différente pour l'orchestre d'harmonie et la même orchestration pour un orchestre symphonique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/>
          <a:lstStyle/>
          <a:p>
            <a:r>
              <a:rPr lang="fr-FR" dirty="0"/>
              <a:t>Les célèbres « révoltés »</a:t>
            </a:r>
            <a:endParaRPr lang="en-US" dirty="0"/>
          </a:p>
        </p:txBody>
      </p:sp>
      <p:pic>
        <p:nvPicPr>
          <p:cNvPr id="20" name="Picture Placeholder 19" descr="Triangular pattern design with dimension">
            <a:extLst>
              <a:ext uri="{FF2B5EF4-FFF2-40B4-BE49-F238E27FC236}">
                <a16:creationId xmlns:a16="http://schemas.microsoft.com/office/drawing/2014/main" id="{3DCA2B8E-64D3-7645-8DEB-688ED5756F5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5356517"/>
            <a:ext cx="3293306" cy="1463040"/>
          </a:xfrm>
        </p:spPr>
        <p:txBody>
          <a:bodyPr/>
          <a:lstStyle/>
          <a:p>
            <a:r>
              <a:rPr lang="fr-FR" dirty="0"/>
              <a:t>Paul Hindemith (1895-1963)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8F0371-4F69-4131-91BF-9AB99E6EE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5356517"/>
            <a:ext cx="3293306" cy="1463040"/>
          </a:xfrm>
        </p:spPr>
        <p:txBody>
          <a:bodyPr/>
          <a:lstStyle/>
          <a:p>
            <a:pPr algn="ctr"/>
            <a:r>
              <a:rPr lang="fr-FR" dirty="0"/>
              <a:t>Hans Werner Henze (1926-2012)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CACAF1-61EA-4605-A8FE-2EEE752B49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5356517"/>
            <a:ext cx="3293306" cy="1463040"/>
          </a:xfrm>
        </p:spPr>
        <p:txBody>
          <a:bodyPr/>
          <a:lstStyle/>
          <a:p>
            <a:pPr algn="r"/>
            <a:r>
              <a:rPr lang="fr-FR" dirty="0" err="1"/>
              <a:t>Maurico</a:t>
            </a:r>
            <a:r>
              <a:rPr lang="fr-FR" dirty="0"/>
              <a:t> Kagel (1931-2008)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D0912-1789-4581-8038-6A402B045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4" y="2468999"/>
            <a:ext cx="2905125" cy="2619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287100-934D-46FA-A204-6EF895788992}"/>
              </a:ext>
            </a:extLst>
          </p:cNvPr>
          <p:cNvSpPr/>
          <p:nvPr/>
        </p:nvSpPr>
        <p:spPr>
          <a:xfrm>
            <a:off x="470656" y="5141073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800" dirty="0"/>
              <a:t>https://soundcloud.com/acabaoglu/paul-hindemith-sonate-f-r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33E82-6E9B-4FCE-858D-E4C0D1750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36" y="2468999"/>
            <a:ext cx="3192572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EC152-2EE7-4E69-A8B7-952C0400F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161" y="2354166"/>
            <a:ext cx="2078389" cy="28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/>
          <p:cNvSpPr/>
          <p:nvPr/>
        </p:nvSpPr>
        <p:spPr>
          <a:xfrm>
            <a:off x="5403143" y="3614977"/>
            <a:ext cx="3190511" cy="4385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hu-HU" sz="2250" b="1">
                <a:solidFill>
                  <a:srgbClr val="0070C0"/>
                </a:solidFill>
                <a:latin typeface="Bodoni MT Condensed" panose="02070606080606020203" pitchFamily="18" charset="0"/>
                <a:ea typeface="ＭＳ Ｐゴシック" panose="020B0600070205080204" pitchFamily="34" charset="-128"/>
              </a:rPr>
              <a:t>Köszönöm a figyelmet</a:t>
            </a:r>
            <a:endParaRPr lang="de-LU" sz="2250" b="1">
              <a:solidFill>
                <a:srgbClr val="0070C0"/>
              </a:solidFill>
              <a:latin typeface="Bodoni MT Condensed" panose="020706060806060202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hteck 6"/>
          <p:cNvSpPr/>
          <p:nvPr/>
        </p:nvSpPr>
        <p:spPr>
          <a:xfrm rot="20504447">
            <a:off x="5233080" y="2875665"/>
            <a:ext cx="2314608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defTabSz="514350">
              <a:defRPr/>
            </a:pPr>
            <a:r>
              <a:rPr lang="fr-FR" sz="1500" b="1">
                <a:solidFill>
                  <a:srgbClr val="0070C0"/>
                </a:solidFill>
                <a:latin typeface="Charlemagne Std" panose="04020705060702020204" pitchFamily="82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Merci pour votre attention</a:t>
            </a:r>
            <a:endParaRPr lang="de-LU" sz="1500" b="1">
              <a:solidFill>
                <a:srgbClr val="0070C0"/>
              </a:solidFill>
              <a:latin typeface="Charlemagne Std" panose="04020705060702020204" pitchFamily="8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 rot="2712287">
            <a:off x="6618898" y="1980345"/>
            <a:ext cx="3094117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defTabSz="514350">
              <a:defRPr/>
            </a:pPr>
            <a:r>
              <a:rPr lang="de-DE" sz="1650" b="1">
                <a:solidFill>
                  <a:srgbClr val="0070C0"/>
                </a:solidFill>
                <a:latin typeface="Bauhaus 93" panose="04030905020B02020C02" pitchFamily="82" charset="0"/>
                <a:ea typeface="ＭＳ Ｐゴシック" panose="020B0600070205080204" pitchFamily="34" charset="-128"/>
              </a:rPr>
              <a:t>Danke für Ihre Aufmerksamkeit</a:t>
            </a:r>
            <a:endParaRPr lang="de-LU" sz="1650" b="1">
              <a:solidFill>
                <a:srgbClr val="0070C0"/>
              </a:solidFill>
              <a:latin typeface="Bauhaus 93" panose="04030905020B02020C02" pitchFamily="82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hteck 8"/>
          <p:cNvSpPr/>
          <p:nvPr/>
        </p:nvSpPr>
        <p:spPr>
          <a:xfrm rot="20123759">
            <a:off x="3390489" y="2098498"/>
            <a:ext cx="3336171" cy="34624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defTabSz="514350">
              <a:defRPr/>
            </a:pPr>
            <a:r>
              <a:rPr lang="de-LU" sz="165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Merci </a:t>
            </a:r>
            <a:r>
              <a:rPr lang="de-LU" sz="165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fir</a:t>
            </a:r>
            <a:r>
              <a:rPr lang="de-LU" sz="165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de-LU" sz="165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Äert</a:t>
            </a:r>
            <a:r>
              <a:rPr lang="de-LU" sz="1650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de-LU" sz="1650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Nolauschteren</a:t>
            </a:r>
            <a:endParaRPr lang="de-LU" sz="1650" b="1">
              <a:solidFill>
                <a:srgbClr val="0070C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hteck 10"/>
          <p:cNvSpPr/>
          <p:nvPr/>
        </p:nvSpPr>
        <p:spPr>
          <a:xfrm rot="19394740">
            <a:off x="2574853" y="3407227"/>
            <a:ext cx="2807621" cy="41549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it-IT" sz="2100" b="1">
                <a:solidFill>
                  <a:srgbClr val="0070C0"/>
                </a:solidFill>
                <a:latin typeface="Papyrus" panose="03070502060502030205" pitchFamily="66" charset="0"/>
                <a:ea typeface="ＭＳ Ｐゴシック" panose="020B0600070205080204" pitchFamily="34" charset="-128"/>
              </a:rPr>
              <a:t>Grazie per l'attenzione</a:t>
            </a:r>
            <a:endParaRPr lang="de-LU" sz="2100" b="1">
              <a:solidFill>
                <a:srgbClr val="0070C0"/>
              </a:solidFill>
              <a:latin typeface="Papyrus" panose="03070502060502030205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hteck 9"/>
          <p:cNvSpPr/>
          <p:nvPr/>
        </p:nvSpPr>
        <p:spPr>
          <a:xfrm rot="21239590">
            <a:off x="4257955" y="4310745"/>
            <a:ext cx="301524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fr-FR" b="1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Thank</a:t>
            </a:r>
            <a:r>
              <a:rPr lang="fr-FR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fr-FR" b="1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</a:t>
            </a:r>
            <a:r>
              <a:rPr lang="fr-FR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lang="fr-FR" b="1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your</a:t>
            </a:r>
            <a:r>
              <a:rPr lang="fr-FR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attention</a:t>
            </a:r>
            <a:endParaRPr lang="de-LU" b="1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hteck 8"/>
          <p:cNvSpPr/>
          <p:nvPr/>
        </p:nvSpPr>
        <p:spPr>
          <a:xfrm rot="21127945">
            <a:off x="3083940" y="1209921"/>
            <a:ext cx="3173882" cy="369332"/>
          </a:xfrm>
          <a:prstGeom prst="rect">
            <a:avLst/>
          </a:prstGeom>
          <a:solidFill>
            <a:srgbClr val="E971A4"/>
          </a:solidFill>
        </p:spPr>
        <p:txBody>
          <a:bodyPr wrap="none">
            <a:spAutoFit/>
          </a:bodyPr>
          <a:lstStyle/>
          <a:p>
            <a:pPr algn="ctr" defTabSz="514350">
              <a:defRPr/>
            </a:pPr>
            <a:r>
              <a:rPr lang="es-ES" b="1">
                <a:solidFill>
                  <a:srgbClr val="0070C0"/>
                </a:solidFill>
                <a:latin typeface="Calibri" panose="020F0502020204030204"/>
                <a:ea typeface="ＭＳ Ｐゴシック" panose="020B0600070205080204" pitchFamily="34" charset="-128"/>
              </a:rPr>
              <a:t>Muchas gracias por su atención</a:t>
            </a:r>
            <a:endParaRPr lang="de-LU" b="1">
              <a:solidFill>
                <a:srgbClr val="0070C0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13" name="Rechteck 6"/>
          <p:cNvSpPr/>
          <p:nvPr/>
        </p:nvSpPr>
        <p:spPr>
          <a:xfrm rot="20504447">
            <a:off x="6138346" y="4699516"/>
            <a:ext cx="32560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defTabSz="514350">
              <a:defRPr/>
            </a:pPr>
            <a:r>
              <a:rPr lang="en-GB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Agradeço</a:t>
            </a:r>
            <a:r>
              <a:rPr lang="en-GB" b="1">
                <a:solidFill>
                  <a:prstClr val="black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en-GB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 </a:t>
            </a:r>
            <a:r>
              <a:rPr lang="en-GB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vossa</a:t>
            </a:r>
            <a:r>
              <a:rPr lang="en-GB" b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 </a:t>
            </a:r>
            <a:r>
              <a:rPr lang="en-GB" b="1" err="1">
                <a:solidFill>
                  <a:srgbClr val="0070C0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rPr>
              <a:t>atenção</a:t>
            </a:r>
            <a:endParaRPr lang="de-LU" b="1">
              <a:solidFill>
                <a:srgbClr val="0070C0"/>
              </a:solidFill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4" name="Picture 2" descr="http://www.uni.lu/intranet/images/logonom_100x90.jpg">
            <a:extLst>
              <a:ext uri="{FF2B5EF4-FFF2-40B4-BE49-F238E27FC236}">
                <a16:creationId xmlns:a16="http://schemas.microsoft.com/office/drawing/2014/main" id="{35968C67-B79F-DE45-BFBC-8411EC9F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20718602">
            <a:off x="1770485" y="4612198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uni.lu/intranet/images/logonom_100x90.jpg">
            <a:extLst>
              <a:ext uri="{FF2B5EF4-FFF2-40B4-BE49-F238E27FC236}">
                <a16:creationId xmlns:a16="http://schemas.microsoft.com/office/drawing/2014/main" id="{FD27082E-E35E-C04D-9DE1-FE94802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1294714">
            <a:off x="1965567" y="1459117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uni.lu/intranet/images/logonom_100x90.jpg">
            <a:extLst>
              <a:ext uri="{FF2B5EF4-FFF2-40B4-BE49-F238E27FC236}">
                <a16:creationId xmlns:a16="http://schemas.microsoft.com/office/drawing/2014/main" id="{812824AC-25C8-D840-BA72-D0453CCF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1326919">
            <a:off x="9682243" y="4290730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uni.lu/intranet/images/logonom_100x90.jpg">
            <a:extLst>
              <a:ext uri="{FF2B5EF4-FFF2-40B4-BE49-F238E27FC236}">
                <a16:creationId xmlns:a16="http://schemas.microsoft.com/office/drawing/2014/main" id="{C2B1B23F-DFB8-8445-B498-C8A5C072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20597262">
            <a:off x="9358332" y="1539547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40F894ED-E15C-41E7-9969-AA60364B2D4E}"/>
              </a:ext>
            </a:extLst>
          </p:cNvPr>
          <p:cNvSpPr txBox="1">
            <a:spLocks/>
          </p:cNvSpPr>
          <p:nvPr/>
        </p:nvSpPr>
        <p:spPr>
          <a:xfrm>
            <a:off x="3597496" y="5924349"/>
            <a:ext cx="5585776" cy="131445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ACBE0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BBE0E3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Damien </a:t>
            </a:r>
            <a:r>
              <a:rPr lang="en-US" sz="1500" b="1" dirty="0">
                <a:solidFill>
                  <a:srgbClr val="FF6600"/>
                </a:solidFill>
                <a:latin typeface="Arial"/>
              </a:rPr>
              <a:t>François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Sagrillo,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Université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du Luxembourg</a:t>
            </a:r>
          </a:p>
        </p:txBody>
      </p:sp>
    </p:spTree>
    <p:extLst>
      <p:ext uri="{BB962C8B-B14F-4D97-AF65-F5344CB8AC3E}">
        <p14:creationId xmlns:p14="http://schemas.microsoft.com/office/powerpoint/2010/main" val="203799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390</Words>
  <Application>Microsoft Macintosh PowerPoint</Application>
  <PresentationFormat>Breitbild</PresentationFormat>
  <Paragraphs>58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22" baseType="lpstr">
      <vt:lpstr>Arial</vt:lpstr>
      <vt:lpstr>Bauhaus 93</vt:lpstr>
      <vt:lpstr>Bodoni MT Condensed</vt:lpstr>
      <vt:lpstr>Bookman Old Style</vt:lpstr>
      <vt:lpstr>Calibri</vt:lpstr>
      <vt:lpstr>Charlemagne Std</vt:lpstr>
      <vt:lpstr>Courier New</vt:lpstr>
      <vt:lpstr>Papyrus</vt:lpstr>
      <vt:lpstr>Symbol</vt:lpstr>
      <vt:lpstr>Times New Roman</vt:lpstr>
      <vt:lpstr>Trade Gothic LT Pro</vt:lpstr>
      <vt:lpstr>Trebuchet MS</vt:lpstr>
      <vt:lpstr>Wingdings</vt:lpstr>
      <vt:lpstr>Office Theme</vt:lpstr>
      <vt:lpstr>2_Office-Design</vt:lpstr>
      <vt:lpstr>Des individualistes aux globalistes</vt:lpstr>
      <vt:lpstr>La chronologie. Le (18e) 19e siècle</vt:lpstr>
      <vt:lpstr>La chronologie. Le début du 20e siècle</vt:lpstr>
      <vt:lpstr>Les individualistes</vt:lpstr>
      <vt:lpstr>Les mondialistes</vt:lpstr>
      <vt:lpstr>Les célèbres « révoltés »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2022-03-30T15:16:18Z</dcterms:created>
  <dcterms:modified xsi:type="dcterms:W3CDTF">2022-07-23T09:30:55Z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