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2"/>
  </p:notesMasterIdLst>
  <p:sldIdLst>
    <p:sldId id="384" r:id="rId2"/>
    <p:sldId id="408" r:id="rId3"/>
    <p:sldId id="410" r:id="rId4"/>
    <p:sldId id="401" r:id="rId5"/>
    <p:sldId id="411" r:id="rId6"/>
    <p:sldId id="407" r:id="rId7"/>
    <p:sldId id="283" r:id="rId8"/>
    <p:sldId id="396" r:id="rId9"/>
    <p:sldId id="280" r:id="rId10"/>
    <p:sldId id="295" r:id="rId11"/>
    <p:sldId id="281" r:id="rId12"/>
    <p:sldId id="285" r:id="rId13"/>
    <p:sldId id="297" r:id="rId14"/>
    <p:sldId id="294" r:id="rId15"/>
    <p:sldId id="398" r:id="rId16"/>
    <p:sldId id="282" r:id="rId17"/>
    <p:sldId id="298" r:id="rId18"/>
    <p:sldId id="406" r:id="rId19"/>
    <p:sldId id="389" r:id="rId20"/>
    <p:sldId id="399" r:id="rId21"/>
    <p:sldId id="276" r:id="rId22"/>
    <p:sldId id="395" r:id="rId23"/>
    <p:sldId id="258" r:id="rId24"/>
    <p:sldId id="412" r:id="rId25"/>
    <p:sldId id="413" r:id="rId26"/>
    <p:sldId id="394" r:id="rId27"/>
    <p:sldId id="391" r:id="rId28"/>
    <p:sldId id="392" r:id="rId29"/>
    <p:sldId id="274" r:id="rId30"/>
    <p:sldId id="26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0:12:35.5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7:14.24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7:15.2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7:17.65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16383,'0'14'0,"0"-2"0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7:22.29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7:29.2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7:32.5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1 102 16383,'0'-22'0,"0"6"0,0 0 0,3 3 0,-2-1 0,3 2 0,-4 7 0,0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7:40.7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5:50.4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2453 284 16383,'-11'-31'0,"1"-55"0,2 137 0,-4 8 0,-1-59 0,1 0 0,0 0 0,-1 0 0,-1-4 0,-3 3 0,4-10 0,-5 9 0,0-10 0,-4 7 0,3-4 0,-9 3 0,9-2 0,-9 3 0,9 0 0,-9-4 0,4 8 0,-5-7 0,5 3 0,-4-1 0,4-2 0,0 7 0,-4-8 0,9 8 0,-9-8 0,9 4 0,-4 0 0,0-3 0,4 3 0,-4-1 0,0-2 0,4 7 0,-9-8 0,4 4 0,-5-1 0,5-2 0,-4 3 0,-2-5 0,0 0 0,-5 4 0,6-3 0,0 4 0,-6-5 0,4 0 0,-4 4 0,6 2 0,0-1 0,-13 4 0,14-3 0,-7 4 0,12 0 0,4 0 0,-4 0 0,5 0 0,0 0 0,1 0 0,3 0 0,-2 0 0,2 0 0,-4 0 0,1 0 0,-1 0 0,0 0 0,0 0 0,1 0 0,-6 0 0,4 0 0,-4 0 0,5 0 0,0 0 0,1 0 0,-1 0 0,0 0 0,5 4 0,0-4 0,5 4 0,0 0 0,0 0 0,0 0 0,0 3 0,0-2 0,0-1 0,0 3 0,0-2 0,-4 3 0,3 0 0,-7 4 0,7-3 0,-7 4 0,6-1 0,-7 2 0,8-1 0,-8 3 0,8-7 0,-8 8 0,4-8 0,-1 8 0,1-3 0,0-1 0,3 4 0,-6-7 0,6 7 0,-3-8 0,4 8 0,-3-8 0,2 8 0,-3-3 0,4-1 0,1 3 0,3-6 0,-3 6 0,3-7 0,-3 3 0,0-4 0,0 0 0,3 5 0,-2-4 0,3 3 0,-4-4 0,-1 4 0,1-3 0,3 3 0,-2-4 0,2 5 0,-3-4 0,-1 7 0,1-3 0,0-1 0,3 1 0,-2-5 0,6 0 0,-7 0 0,4 0 0,-1 0 0,-2 4 0,6-3 0,-7 3 0,3 0 0,1-2 0,-4 2 0,3 0 0,1 1 0,-4 1 0,3 2 0,1-7 0,-4 8 0,3-8 0,0 3 0,-2 1 0,2-4 0,0 3 0,-2-4 0,6 0 0,-6 0 0,2 0 0,1 0 0,-3 0 0,6 0 0,-6 0 0,6 0 0,-7 0 0,8 0 0,-8-4 0,4 7 0,-4-6 0,3 7 0,-2-4 0,6 0 0,-6 0 0,6 0 0,-7 4 0,7-3 0,-3 8 0,4-8 0,-4 7 0,3-2 0,-3-1 0,4 4 0,0-4 0,0 5 0,0-1 0,0 1 0,0 5 0,0-4 0,0 3 0,0 1 0,0-4 0,0 9 0,5-4 0,0 13 0,5-1 0,-1 3 0,1-10 0,3 20 0,-7-20 0,11 36 0,-12-37 0,5 11 0,1-14 0,-9-5 0,10 1 0,-8 3 0,1-13 0,3 14 0,-4-9 0,1 3 0,2-2 0,-2 7 0,4-8 0,-1 9 0,9 14 0,-6-17 0,6 17 0,-8-21 0,0-1 0,0 1 0,8 15 0,-7-15 0,7 14 0,-1-15 0,-6-3 0,11 3 0,-4-1 0,2-5 0,2 10 0,5-4 0,-7 2 0,7-1 0,-1 2 0,-5-9 0,5 10 0,6-7 0,-5 4 0,11-3 0,11 4 0,-15-9 0,21 5 0,1 0 0,-8-3 0,8 2 0,-14-8 0,8 3 0,-9-3 0,8-1 0,-19 4 0,7-4 0,-5 1 0,19-2 0,-17-4 0,8 4 0,13-3 0,-13 8 0,20-7 0,0 7 0,-14-8 0,14 4 0,1-5 0,-15 4 0,8-2 0,-12 2 0,-17-4 0,0 0 0,-5 0 0,-7 0 0,11 0 0,-7 0 0,8 0 0,1 0 0,3 0 0,10 0 0,-9-4 0,0-1 0,5-9 0,-15 4 0,22-4 0,-22 5 0,10 0 0,-14 0 0,-3 1 0,2-1 0,-2 0 0,-1 1 0,4-1 0,-8 1 0,7-5 0,-7 4 0,4-8 0,-1 3 0,-2-3 0,3-1 0,0 0 0,-3 0 0,2 1 0,1-9 0,1-2 0,0-4 0,-1 5 0,-4-1 0,-4 9 0,0-4 0,-5 0 0,0 4 0,0-9 0,0 9 0,0-9 0,0 9 0,0-9 0,0 4 0,0-5 0,0 5 0,0-4 0,0 4 0,0 0 0,0-4 0,0 9 0,0-4 0,0 0 0,0 8 0,0-6 0,0 7 0,0 1 0,0-4 0,0 8 0,0-8 0,0 8 0,0-8 0,0 8 0,0-3 0,0-1 0,-4 4 0,3-7 0,-3 7 0,4-3 0,-3 4 0,2 0 0,-3 0 0,1 0 0,2-5 0,-6 4 0,6-7 0,-3 2 0,1 1 0,2-4 0,-3 3 0,4 1 0,0-4 0,0 4 0,0-1 0,-4-3 0,3 4 0,-3-5 0,4 0 0,0-4 0,-4 3 0,3-4 0,-3 0 0,0 4 0,3-9 0,-7 9 0,7-4 0,-3 5 0,0 0 0,3 5 0,-7-4 0,7 4 0,-6-1 0,2-10 0,-4 0 0,4-3 0,-3-4 0,3-1 0,-5 1 0,1-6 0,-1 0 0,4 11 0,-2-5 0,7 5 0,-6 11 0,6-5 0,-3 4 0,0 6 0,4-6 0,-8 4 0,7 3 0,-6-3 0,3 1 0,-4 2 0,3-3 0,-6-4 0,5 2 0,-2-7 0,-4 0 0,11 7 0,-7-1 0,8 7 0,0 0 0,0 4 0,0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5:59.89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3133 859 16383,'-14'-21'0,"-3"4"0,-3-6 0,-4 7 0,-1-8 0,-17-8 0,7 3 0,-18-17 0,7 11 0,-5-5 0,4 6 0,-9-1 0,10 1 0,-5 0 0,1 5 0,4 2 0,-2 5 0,6 1 0,-1 0 0,1 5 0,0-4 0,-1 8 0,1-4 0,0 1 0,0-1 0,-7-1 0,5-3 0,-11 8 0,12-8 0,-5 8 0,11-3 0,3 9 0,5-3 0,-1 4 0,1-1 0,0-2 0,0 2 0,0-3 0,0-1 0,0 0 0,0 0 0,-1 5 0,-5-4 0,10 8 0,-9-4 0,10 0 0,-5 4 0,0-3 0,5 0 0,-11 3 0,10-3 0,-11 4 0,7-4 0,0 3 0,0-4 0,5 5 0,-4 0 0,9 0 0,-4 0 0,5 0 0,0 0 0,0 0 0,-4 0 0,2 0 0,2 0 0,1 0 0,4 0 0,-1 4 0,-2 1 0,6-1 0,-6 4 0,6-3 0,-2 3 0,4 0 0,-4 4 0,2-3 0,-6 8 0,2-8 0,-4 8 0,-4-7 0,3 3 0,-4 0 0,5 1 0,0-1 0,1 4 0,3-3 0,-3 0 0,7-2 0,-2-4 0,0 1 0,-1 2 0,-16 10 0,13-2 0,-12 2 0,14-4 0,0-4 0,-3 1 0,3 2 0,1-6 0,-4 6 0,8-7 0,-4 8 0,5-4 0,-1 5 0,-4-1 0,3 1 0,-2-5 0,3 4 0,0-4 0,-4 1 0,4 3 0,-4-8 0,4 8 0,1-8 0,-1 7 0,1-2 0,3 3 0,-3 1 0,3 0 0,-4-1 0,0 1 0,0 5 0,-1-4 0,1 8 0,0-8 0,-1 9 0,1-4 0,3 5 0,-2 0 0,2 0 0,-4 0 0,1-5 0,-1 17 0,1-14 0,3 15 0,-2-18 0,7 4 0,-7-9 0,7 8 0,-7-8 0,7 9 0,-7-9 0,7 9 0,-7-4 0,7 5 0,-4 0 0,1 6 0,3-5 0,-4 11 0,0-5 0,4 7 0,-4-1 0,5 0 0,0-6 0,0 5 0,0-4 0,0 5 0,0 0 0,0 0 0,0 0 0,0 1 0,0-1 0,0 13 0,0-9 0,0 21 0,0-21 0,0 22 0,0-23 0,0 4 0,0 5 0,0-21 0,0 10 0,4-2 0,-2-19 0,2 18 0,0-16 0,-3 5 0,8 0 0,-8 0 0,7 0 0,-6 0 0,6 0 0,-7 1 0,8-1 0,-8-5 0,8 3 0,-4-3 0,4 0 0,1 4 0,-1-4 0,1 5 0,-1 0 0,1 0 0,5 6 0,0-4 0,5 3 0,0 1 0,6 3 0,11 19 0,-1-8 0,6 3 0,-15-15 0,3-6 0,-10-7 0,10 6 0,-5-14 0,0 7 0,3-8 0,1 4 0,2 1 0,4 0 0,0 0 0,1 0 0,0 1 0,-1-1 0,-4 4 0,-2-7 0,1 7 0,-1-9 0,-5-1 0,-1 4 0,0-8 0,-5 7 0,10-7 0,-9 3 0,9 1 0,-9-4 0,9 8 0,-4-7 0,0 2 0,9-3 0,-7 4 0,9-3 0,-6 3 0,0-4 0,0-1 0,0 1 0,0 0 0,0-1 0,-5-3 0,4 2 0,-4-7 0,-1 4 0,5-5 0,-9 0 0,4 0 0,-6 0 0,1 0 0,7 0 0,-5 0 0,6 0 0,-9 0 0,6 0 0,-4-4 0,8-2 0,-8-2 0,9-2 0,-4-4 0,5 3 0,6-8 0,-5 4 0,11-2 0,-4-2 0,-1 3 0,5 0 0,-5 2 0,0 3 0,5 1 0,-10 0 0,4 0 0,-6 0 0,-5 0 0,-2 1 0,-4 0 0,0 0 0,-1-4 0,1 3 0,0-2 0,-1-1 0,-3 3 0,2-7 0,-7 8 0,4-7 0,-5 6 0,1-6 0,-1 7 0,0-8 0,1 8 0,3-16 0,-6 10 0,5-7 0,-10 1 0,6 6 0,-6-8 0,7 5 0,-7-5 0,7 4 0,-3-9 0,5 4 0,-1-5 0,1 5 0,-1-4 0,-4 4 0,3 0 0,-2-4 0,-1 4 0,3 0 0,-3-4 0,4 9 0,-4-4 0,3 5 0,-3 1 0,0-6 0,3 4 0,-3-4 0,0 0 0,3 4 0,-3-4 0,-1 5 0,4 0 0,-3 1 0,0-1 0,2 5 0,-6-4 0,7 3 0,-7-3 0,7-5 0,-3 3 0,-1-2 0,4 8 0,-7-4 0,6 3 0,-1-8 0,3 3 0,-4-9 0,3 9 0,-3-9 0,0 9 0,4-9 0,-8 9 0,7-4 0,-7 5 0,3 0 0,-4 0 0,0 1 0,0-1 0,0 0 0,0 0 0,0 1 0,0-1 0,0 0 0,0 0 0,0 0 0,0 1 0,0-1 0,0-5 0,0 4 0,0-9 0,0 4 0,0-5 0,0 0 0,0 0 0,0-1 0,0 1 0,0-6 0,0 5 0,0-13 0,0 12 0,0-7 0,0 14 0,0-4 0,0 9 0,0-8 0,0 0 0,0 2 0,0-1 0,0 0 0,0 11 0,-4-10 0,3 8 0,-3-1 0,4 1 0,0-4 0,0 7 0,-4-3 0,3-4 0,-2 11 0,3-10 0,0 3 0,0-2 0,0-10 0,-4 1 0,3-7 0,-8 2 0,8 6 0,-3-4 0,4 12 0,0-7 0,-4-5 0,3 11 0,-3-23 0,4 18 0,-4-7 0,3-4 0,-3 15 0,4-10 0,-4 6 0,3 5 0,-3-6 0,4 5 0,0 2 0,0 2 0,0 1 0,0 7 0,0-3 0,0 1 0,0 2 0,-3-3 0,-2 5 0,1 2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0:13:54.77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1092 187 16383,'-16'0'0,"-7"0"0,3 0 0,-9 0 0,-6 0 0,9-4 0,-7 3 0,9-7 0,0 7 0,1-7 0,5 7 0,5-3 0,0 4 0,5-4 0,1 3 0,-1-2 0,0 3 0,0 0 0,0 0 0,0 0 0,-4 0 0,3 0 0,-8 0 0,8 0 0,-7 0 0,6 0 0,-6 0 0,7 0 0,-4 3 0,1-2 0,3 6 0,-4-2 0,1 3 0,3-3 0,-8 2 0,4-2 0,-1 4 0,-2-1 0,2 1 0,1-1 0,-4 1 0,8-1 0,-8 1 0,8-1 0,-3 0 0,4 0 0,0 0 0,-1 0 0,5 0 0,-3 0 0,2 0 0,-3 0 0,0 4 0,-1-3 0,-3 8 0,3-8 0,-4 7 0,4-2 0,-3-1 0,2 4 0,-3-8 0,4 8 0,1-4 0,-1 1 0,0 2 0,1-2 0,-1-1 0,1-1 0,-4 4 0,6-6 0,-5 10 0,6-11 0,-3 3 0,3 0 0,-2-3 0,3 4 0,-1-1 0,-2-3 0,2 3 0,1-4 0,-3 0 0,2 5 0,0-4 0,-3 7 0,4-7 0,-5 8 0,4-4 0,-2 1 0,2 2 0,0-7 0,-2 3 0,6-4 0,-6 0 0,6 5 0,-3-4 0,1 3 0,2-4 0,-7 0 0,8 0 0,-4 0 0,0 3 0,0-2 0,-5 7 0,5-7 0,0 8 0,0-4 0,3 0 0,-3 4 0,0-4 0,3 0 0,-3 4 0,4-4 0,0 5 0,0-1 0,0 1 0,0 0 0,0-1 0,0 1 0,0 5 0,0-4 0,0 3 0,0 1 0,4 1 0,1 0 0,5 4 0,-1-4 0,0 0 0,1 4 0,-1-4 0,5 5 0,-3-5 0,7 3 0,-8-3 0,8 0 0,-8 4 0,7-9 0,-6 9 0,5-10 0,-5 5 0,1-5 0,-3-1 0,5 6 0,-4-4 0,3 4 0,-4-6 0,4 1 0,1 13 0,0-10 0,3 14 0,-7-16 0,4 4 0,-1-6 0,-4 1 0,4 0 0,-4 4 0,4-3 0,-3 4 0,3-5 0,0-1 0,-3 1 0,3 0 0,-1-1 0,2 1 0,0 0 0,2-1 0,-2 1 0,4 0 0,0-1 0,-1 1 0,1-4 0,0 3 0,-1-8 0,-3 8 0,3-7 0,-4 3 0,1-5 0,2 1 0,-3 2 0,0-1 0,2 5 0,-6-6 0,2 2 0,1 1 0,-3-4 0,2 0 0,1 3 0,-3-6 0,2 3 0,1 3 0,-3-6 0,2 7 0,-3-5 0,4 2 0,1-1 0,13 5 0,-7-4 0,7 4 0,3 3 0,-9-9 0,9 8 0,-11-10 0,5 0 0,-4 3 0,3-7 0,1 3 0,27 0 0,-9-3 0,21 8 0,-7-7 0,-15 2 0,14-4 0,-5 0 0,-10 0 0,9 5 0,-6-4 0,-10 3 0,5-4 0,4 4 0,-19-3 0,19 4 0,-10-5 0,0 0 0,6 0 0,5 0 0,-10 0 0,10 0 0,31 0 0,-27 0 0,40 0 0,-42 0 0,5 0 0,-1-5 0,47-12 0,-27 3 0,-18 4 0,1-1 0,31-11 0,-18 8 0,18-12 0,-6 3 0,-14 4 0,7-2 0,5 0 0,-32 9 0,25-9 0,-18 7 0,-10-2 0,9 0 0,-6-6 0,-10 10 0,16-12 0,-5 0 0,1 1 0,18-15 0,-21 10 0,13-3 0,-21 1 0,22-7 0,-6-6 0,5 0 0,-10 8 0,-4-8 0,-9 19 0,18-33 0,-23 34 0,7-19 0,-6 10 0,-7 6 0,7-10 0,-4 4 0,-7 1 0,1-1 0,-3-9 0,1 1 0,0-6 0,-5 4 0,-2-6 0,-7 1 0,4-4 0,-5 9 0,0 18 0,0-4 0,0-9 0,0 10 0,0-27 0,0 32 0,-13-32 0,5 27 0,-18-23 0,10 23 0,-14-24 0,10 28 0,-6-16 0,8 21 0,-8-7 0,-1-3 0,-1 0 0,-3 2 0,-9-4 0,7 7 0,-20-16 0,22 18 0,-19-11 0,18 12 0,-5-3 0,-4 3 0,1-3 0,-6 7 0,-9-7 0,23 12 0,-35-3 0,13 4 0,-10-1 0,2 1 0,-7-1 0,13 0 0,-11 4 0,-1-7 0,19 6 0,-13-7 0,21 9 0,11-2 0,-11 2 0,10-4 0,-4 0 0,6 4 0,0-3 0,-6 4 0,4-5 0,-4 0 0,0-1 0,5 2 0,-11 3 0,4-3 0,-5 3 0,0-5 0,-1 5 0,1-3 0,0 3 0,-1 0 0,1-4 0,-1 9 0,7-4 0,-5 5 0,16-4 0,-9 3 0,15-2 0,-4 3 0,9-4 0,-2 3 0,8-6 0,-4 6 0,-3-2 0,-7 3 0,-20 0 0,7 0 0,-26 0 0,9 0 0,-1 0 0,-8 0 0,29 0 0,-11 0 0,19 0 0,-4 0 0,9 0 0,-3 0 0,-4 0 0,10 0 0,-8 0 0,10 0 0,-4 0 0,5 0 0,-4 0 0,4 0 0,-5 0 0,0 0 0,0 0 0,1 0 0,-1 0 0,0 0 0,0 0 0,5 0 0,0 0 0,5 0 0,0 0 0,0 0 0,0 0 0,1-3 0,-9-6 0,-16-9 0,1-1 0,2 3 0,16 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0:14:05.8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3445 200 16383,'-17'0'0,"-8"0"0,10 0 0,-8 0 0,0 0 0,-1-4 0,-5 3 0,0-12 0,-6 10 0,-1-15 0,4 12 0,-7-9 0,7 5 0,-10-1 0,0 1 0,0-1 0,-1 1 0,1-1 0,0 0 0,-6 0 0,4 5 0,-12-4 0,13 4 0,-6 0 0,1-4 0,4 9 0,-5-9 0,0 9 0,6-3 0,-6 4 0,6 0 0,1 0 0,0 0 0,-1 0 0,1 0 0,0 0 0,-1 0 0,1 0 0,-7 0 0,5 0 0,1 0 0,-4 0 0,15 0 0,-15 0 0,16 0 0,-9 0 0,9 0 0,-4 0 0,6 4 0,0 1 0,0 5 0,0 0 0,5-5 0,-4 4 0,4-4 0,-5 5 0,-6-5 0,4 4 0,-4-4 0,6 5 0,0-5 0,0 4 0,0-4 0,4 0 0,-2 4 0,8-4 0,-4 0 0,0 3 0,4-6 0,-4 6 0,5-3 0,1-1 0,-1 4 0,0-3 0,-4 4 0,-2 1 0,-1 3 0,-2 2 0,-3 4 0,-1 0 0,-3 1 0,-1 0 0,-16 15 0,11-12 0,-16 18 0,25-20 0,-6 5 0,8-7 0,0-4 0,5 3 0,1-8 0,5 3 0,5-5 0,1 0 0,4 0 0,0-3 0,3 2 0,1-3 0,1 4 0,-1 0 0,-9 4 0,4 1 0,-9 10 0,4 1 0,-6 5 0,1-1 0,-1 2 0,1-2 0,-1 7 0,0-4 0,0 4 0,5-6 0,1 0 0,3 6 0,2-5 0,-2 5 0,2-6 0,3 6 0,2-5 0,-1 11 0,4-4 0,-4 5 0,5 0 0,0 0 0,0 0 0,0 7 0,0-5 0,0 11 0,0-11 0,0 5 0,5-1 0,1-4 0,5 5 0,-1-7 0,1 0 0,-1-5 0,5 3 0,-4-9 0,8 4 0,-4-6 0,5 0 0,-1 0 0,0 0 0,1 0 0,-2-5 0,1 4 0,6-3 0,-5-1 0,10 6 0,-10-5 0,9 1 0,-3 3 0,-2-9 0,5 4 0,-5-5 0,5 0 0,0 1 0,13-1 0,-4 1 0,11-4 0,-13-1 0,5-5 0,2 1 0,1-6 0,11 1 0,-11-6 0,12 0 0,-6 0 0,7 0 0,0 0 0,1 0 0,-1 0 0,0 0 0,7 0 0,3 0 0,6-6 0,3-4 0,-21 3 0,1-1 0,29-8 0,-13 7 0,0-1 0,18-10 0,-37 11 0,4-1 0,17-5 0,-1 0 0,17 0 0,-24 4 0,0-1 0,24-10 0,-34 8 0,25-12 0,-12 4 0,-8 3 0,8-6 0,7-8 0,-21 7 0,17-17 0,4-1 0,-24 6 0,18-12 0,1-4 0,-19 10 0,12-11 0,-6-3 0,-21 21 0,15-15 0,-12 8 0,-13 15 0,2-8 0,-13 15 0,-6 4 0,2 1 0,1-8 0,-4 10 0,0-11 0,-1-13 0,-7 16 0,7-15 0,-4 7 0,1 5 0,-1-6 0,0 1 0,-3 11 0,3-5 0,0 3 0,-3 4 0,2-4 0,-3 1 0,0 6 0,0-5 0,0 3 0,0 3 0,0-7 0,0 4 0,0 3 0,-4-2 0,-4 0 0,-1 6 0,-4-10 0,2 7 0,1 0 0,-2-3 0,-7-1 0,3-2 0,-5 2 0,5 1 0,3 3 0,0 0 0,-3-3 0,7 3 0,-3 0 0,-1-7 0,4 10 0,-3-10 0,3 2 0,1 4 0,-1-6 0,-3 3 0,2 2 0,-2-5 0,0 3 0,2 3 0,-2-2 0,4 3 0,3 4 0,-3-3 0,8 4 0,-4 0 0,0-4 0,0 4 0,-4-12 0,0 10 0,-5-18 0,0 12 0,-1-9 0,-8-6 0,11 10 0,-7-10 0,2 5 0,5 11 0,-5-2 0,11 14 0,2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0:14:22.99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3644 755 16383,'-16'-4'0,"-3"-7"0,6 1 0,-5-8 0,0 0 0,-5 0 0,4 4 0,-3-4 0,-1 4 0,4 0 0,-9-4 0,4 7 0,-5-7 0,5 7 0,-4-7 0,4 8 0,-11-5 0,5 1 0,-5 3 0,6-3 0,-1 0 0,1 3 0,0-3 0,0 4 0,0 0 0,5 1 0,-4-1 0,9-3 0,-9 3 0,9-3 0,-4 3 0,6 1 0,-1-4 0,0 4 0,-5-9 0,4 8 0,-3-3 0,-1-1 0,4 4 0,-9-8 0,9 8 0,-9-4 0,4 0 0,-5 3 0,-13-12 0,10 12 0,-10-8 0,14 5 0,-7 3 0,4-3 0,-4 4 0,6 0 0,-6 0 0,5 0 0,-5 0 0,11 1 0,-4 3 0,9-2 0,-9 3 0,9 0 0,-4 1 0,6 0 0,-1 3 0,4-3 0,-2 4 0,2 0 0,1 0 0,-4 0 0,8 0 0,-8 0 0,4 0 0,-1 0 0,-2 0 0,2 0 0,-4 0 0,1 0 0,-1 0 0,0 0 0,0 0 0,1 0 0,-1 4 0,0 1 0,-5 4 0,4 0 0,-9 0 0,9 0 0,-8 1 0,8 2 0,-12 3 0,11-2 0,-6 0 0,13-4 0,1-1 0,4 0 0,0-1 0,3 1 0,2 0 0,-1-1 0,0 1 0,-4 0 0,0 0 0,-4 4 0,-2 1 0,-4 5 0,0 5 0,0-4 0,-1 8 0,-4-7 0,3 3 0,-4 1 0,6-6 0,4 5 0,-3-9 0,7 3 0,-3-4 0,4 1 0,-3 2 0,2-2 0,-2-1 0,3 3 0,0-2 0,-4 4 0,-1 7 0,-3-5 0,3 5 0,-3-7 0,7-1 0,-7 1 0,3 5 0,0-4 0,-4 3 0,8 1 0,-7-4 0,6 9 0,-6-9 0,7 4 0,-8-1 0,8-3 0,-8 9 0,8-9 0,-8 4 0,8-1 0,-3 2 0,-1 0 0,4 4 0,-7-9 0,6 9 0,-7-4 0,8 0 0,-8 4 0,7-5 0,-6 1 0,6 4 0,-3-4 0,0 5 0,4 0 0,-9 0 0,8 0 0,-2-5 0,-1 4 0,-6 9 0,4-5 0,-7 10 0,8-13 0,0 0 0,-3 0 0,7 0 0,-8 0 0,9-5 0,-8 4 0,7-4 0,-7 5 0,7 0 0,-8 0 0,8 0 0,-7 0 0,7 0 0,-7 0 0,7 0 0,-7 0 0,7 0 0,-3 1 0,-1-1 0,5 0 0,-5 0 0,6-5 0,-1 3 0,1-8 0,-5 9 0,4-9 0,-3 4 0,4-6 0,4-3 0,-3 2 0,7-7 0,-7 4 0,7-5 0,-2 0 0,-1-4 0,3 3 0,-6-3 0,3 4 0,-8 8 0,-2 3 0,0 8 0,-5 3 0,8 4 0,-3-3 0,3 10 0,1-5 0,-1 6 0,5 0 0,2 1 0,4-7 0,0-1 0,0 0 0,0-5 0,0 5 0,0 0 0,0-10 0,8 9 0,-1-10 0,16 6 0,-6 0 0,7-5 0,1 4 0,-1-9 0,6 5 0,-1-6 0,6 1 0,-4 0 0,9 0 0,-9-4 0,10 3 0,-11-8 0,11 4 0,-11-5 0,5 0 0,-6 0 0,6 0 0,8 8 0,-5-5 0,4 5 0,-7-8 0,-5-1 0,5 1 0,-6 0 0,0 0 0,6 0 0,-4 0 0,4 0 0,-6-1 0,-5 1 0,3-1 0,-3 0 0,0 1 0,4-1 0,-9 0 0,9 1 0,-9-1 0,8 0 0,-8 0 0,9 1 0,-9-1 0,9 0 0,-9 0 0,3 0 0,1 1 0,-4-1 0,4 0 0,-6 3 0,1-2 0,5 3 0,-4-4 0,3 1 0,-4-2 0,0 1 0,4 0 0,5 0 0,3 1 0,2-5 0,-3 4 0,0-8 0,0 7 0,0-7 0,6 8 0,-5-8 0,11 4 0,-5-5 0,7 0 0,-1 0 0,0 0 0,7 0 0,-5 0 0,5 0 0,-1 0 0,-4 0 0,5 0 0,-7 0 0,-5-4 0,4-2 0,-11-4 0,11-5 0,-11 4 0,5-8 0,-5-2 0,0 0 0,7-11 0,-4 6 0,4-7 0,1-5 0,-4 5 0,4-12 0,-4 6 0,5-7 0,-4 0 0,5 0 0,-6-5 0,10-15 0,-8 6 0,2-4 0,-11 15 0,-11 7 0,4-1 0,-9 7 0,4-5 0,-5 10 0,0-4 0,0 0 0,0 5 0,-4-5 0,2 5 0,-2 1 0,-1 0 0,4 0 0,-4 0 0,5-6 0,0 4 0,0-10 0,0 11 0,1-11 0,-1 4 0,0-5 0,0 6 0,6-5 0,-5 4 0,4 1 0,-1 1 0,-3 6 0,3-1 0,-5 1 0,1 5 0,-1-4 0,-4 9 0,4-9 0,-8 9 0,7-16 0,-7 14 0,3-10 0,-4 8 0,0 4 0,0-4 0,0 6 0,0-1 0,0 0 0,0 4 0,0-2 0,0 2 0,0-4 0,0 5 0,-4-4 0,-1 4 0,0-5 0,-2 5 0,2-4 0,0 3 0,-3-3 0,7-1 0,-7 0 0,7 0 0,-3 1 0,0-1 0,3 0 0,-3-5 0,0 4 0,3-4 0,-3 0 0,4 4 0,0-8 0,0 7 0,-4-2 0,3-1 0,-3 4 0,4-4 0,0-3 0,0 11 0,0-10 0,0 16 0,0-3 0,0 3 0,0-3 0,0 3 0,0-8 0,0 0 0,0-2 0,0-2 0,5-10 0,0 5 0,4-6 0,5-9 0,-4 19 0,4-14 0,-1 11 0,-4 9 0,3-4 0,-7 8 0,-2 3 0,1-2 0,-3-1 0,6-1 0,-6 0 0,3-3 0,0 10 0,-3-4 0,2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6:40.67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6:48.3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6:50.2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6:56.6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11:37:03.4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B45AA-1B02-433C-B7F8-FE6B38C8CCB4}" type="datetimeFigureOut">
              <a:rPr lang="fr-FR" smtClean="0"/>
              <a:t>11/06/2022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C791A-01BE-45FA-875E-2C67CE1104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349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21FF5-8CC2-4308-B835-F0D3392BC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FBAC04-ECB7-4588-A7D4-580ED70C5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336E8-8A7C-4E2A-B20F-D609928E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BFE8-D56B-405A-8E53-E6F50B65D5AF}" type="datetimeFigureOut">
              <a:rPr lang="en-US" smtClean="0"/>
              <a:t>6/11/22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130ED-1C2B-4FC5-B95F-AA13784D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77795-DD6B-4B8F-BE98-6C37A2F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A166-366D-4096-990A-555A67EA2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2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8D50-A012-4183-9BDA-51EA5480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6F8CB-8E14-44D9-99B1-A6AB8F463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E9CED-826F-4785-A94F-04CA34919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BFE8-D56B-405A-8E53-E6F50B65D5AF}" type="datetimeFigureOut">
              <a:rPr lang="en-US" smtClean="0"/>
              <a:t>6/11/22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45537-7705-4333-ADB3-861566A6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10756-FFBB-4F20-9C45-83D16296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A166-366D-4096-990A-555A67EA2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7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773043-F7ED-4966-919F-7445C8850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902C9-0471-43AB-B1F0-84F4B7D4E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49F6F-83A0-4EEB-8C98-C06C8AF58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BFE8-D56B-405A-8E53-E6F50B65D5AF}" type="datetimeFigureOut">
              <a:rPr lang="en-US" smtClean="0"/>
              <a:t>6/11/22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DD379-3ED9-40CF-9C21-47AFC262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21A5D-7A66-4E3E-BF57-04F881F1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A166-366D-4096-990A-555A67EA2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9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9D696-516C-452E-B049-AFF7D615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DC1B6-3E25-4CB3-AEAE-8A4EFAB0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6A1CC-9C32-488E-AAB1-EABA882C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BFE8-D56B-405A-8E53-E6F50B65D5AF}" type="datetimeFigureOut">
              <a:rPr lang="en-US" smtClean="0"/>
              <a:t>6/11/22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1348F-C607-4970-A01F-0C4CF1C7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CE1D0-D99A-4BBE-80AF-FBD38B72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A166-366D-4096-990A-555A67EA2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6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933F-78DE-4BA1-8437-87AFB1645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30D08-C523-4997-9EEE-7E8938C69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39C32-F646-460D-843E-0C8B67E1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BFE8-D56B-405A-8E53-E6F50B65D5AF}" type="datetimeFigureOut">
              <a:rPr lang="en-US" smtClean="0"/>
              <a:t>6/11/22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B8FCB-6CFD-4E8C-B1CD-9210C0C51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033C2-FC4B-48CA-A0EC-58F54CAF1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A166-366D-4096-990A-555A67EA2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60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D12CE-66DF-49F8-88F6-E5C6EBDB9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94063-A0C8-43EA-AF38-390D09868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67DA9-C93D-4065-96BB-3FF3D3659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392E2-38EC-44DC-8563-6762CF98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BFE8-D56B-405A-8E53-E6F50B65D5AF}" type="datetimeFigureOut">
              <a:rPr lang="en-US" smtClean="0"/>
              <a:t>6/11/22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3E0E5-3EE0-4240-8CD9-93A6151E5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0A3EA-39A1-418D-9792-5ED135515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A166-366D-4096-990A-555A67EA2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3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1D535-4FAF-42C7-AAC5-85A6DE4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55134-733B-4772-92E0-52E3BCE23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09195-65BA-4660-8A48-FAA15E7B3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24578-4B11-4FF1-B724-8D53F7297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BAFA5-6A41-4704-9318-EC5C7DD972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3999A-A973-46A5-8D17-20A97018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BFE8-D56B-405A-8E53-E6F50B65D5AF}" type="datetimeFigureOut">
              <a:rPr lang="en-US" smtClean="0"/>
              <a:t>6/11/22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ADC541-F82F-4B75-AF93-8614A40F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825ED-2F9E-4BCF-B63F-01EE8C86A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A166-366D-4096-990A-555A67EA2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0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7FAE6-5B1B-4D2A-95F1-F22E3A4D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F4B8E-4D01-455F-92F1-F5E1C8D7A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BFE8-D56B-405A-8E53-E6F50B65D5AF}" type="datetimeFigureOut">
              <a:rPr lang="en-US" smtClean="0"/>
              <a:t>6/11/22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68234-FAA1-4F1C-8773-9BBB69C1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2C87C-26A6-402B-BCD7-E1A8B8CA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A166-366D-4096-990A-555A67EA2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B39CD2-E142-409E-B553-FCB143AA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BFE8-D56B-405A-8E53-E6F50B65D5AF}" type="datetimeFigureOut">
              <a:rPr lang="en-US" smtClean="0"/>
              <a:t>6/11/22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0BA07E-FE40-4452-AA48-64DF922D0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870EF-E2E4-477E-9FE2-5A95C049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A166-366D-4096-990A-555A67EA2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8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31B44-4E9D-459D-93CE-FB4C97831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918D5-F830-4D1F-B4F9-A44906AE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5EA03-4FB0-479F-B08F-5E2A223F2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19566-7239-45DC-9F8A-9181EDEB8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BFE8-D56B-405A-8E53-E6F50B65D5AF}" type="datetimeFigureOut">
              <a:rPr lang="en-US" smtClean="0"/>
              <a:t>6/11/22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2CED2-A0B4-4497-9F56-8193D465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2031A-2113-418E-AABA-D75EB3B1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A166-366D-4096-990A-555A67EA2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3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B024-7E34-4B59-B16F-23D0D98C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410AFC-63D7-4706-8BEF-EC4922CA86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91311-6162-4264-BBD0-9E1CBF005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9BB8C-F4CD-470B-AA6E-70E44EE9A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BFE8-D56B-405A-8E53-E6F50B65D5AF}" type="datetimeFigureOut">
              <a:rPr lang="en-US" smtClean="0"/>
              <a:t>6/11/22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EF723-8D50-4FE3-BF35-CC714473D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18436-736E-44DF-9CD7-C2D83FF1D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A166-366D-4096-990A-555A67EA2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7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AB6DD9-85E1-4208-B925-F3337D6EC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D7853-E9F3-4D5B-84C6-313F87FF5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AB23-00D2-4AC8-8E8A-3C3F66FDB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EBFE8-D56B-405A-8E53-E6F50B65D5AF}" type="datetimeFigureOut">
              <a:rPr lang="en-US" smtClean="0"/>
              <a:t>6/11/22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25EAF-BA10-4183-8358-CA253AF90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E711F-0037-41D9-858B-5C6CF58EA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6A166-366D-4096-990A-555A67EA2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1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upload.wikimedia.org/wikipedia/commons/9/91/David_napoleon.jpg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hyperlink" Target="http://upload.wikimedia.org/wikipedia/commons/8/86/Louis_XIV_-_Charles_le_Brun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1st-art-gallery.com/thumbnail/207752/1/Louis-XIV-In-Glory-After-The-Peace-Of-Nijmegen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hyperlink" Target="http://fr.wikiversity.org/wiki/Fichier:Louis_XIV_of_France.jp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rofilsenor.files.wordpress.com/2015/12/paris-attacks-instagram.jpg" TargetMode="External"/><Relationship Id="rId3" Type="http://schemas.openxmlformats.org/officeDocument/2006/relationships/hyperlink" Target="https://profilsenor.files.wordpress.com/2015/12/11693921_10153822899167590_8780663952466923386_n.jpg" TargetMode="External"/><Relationship Id="rId7" Type="http://schemas.openxmlformats.org/officeDocument/2006/relationships/image" Target="../media/image6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File:Geertgen_Man_van_smarten.jpg" TargetMode="External"/><Relationship Id="rId5" Type="http://schemas.openxmlformats.org/officeDocument/2006/relationships/image" Target="../media/image66.jpeg"/><Relationship Id="rId10" Type="http://schemas.openxmlformats.org/officeDocument/2006/relationships/image" Target="../media/image69.jpeg"/><Relationship Id="rId4" Type="http://schemas.openxmlformats.org/officeDocument/2006/relationships/image" Target="../media/image65.jpe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aly-abbara.com/voyages_personnels/france/Versailles_Chateau/Images/versailles_sacre_napoleon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fr.wikipedia.org/wiki/Fichier:Pantheon_de_Paris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hyperlink" Target="http://images.google.com/imgres?imgurl=http://www.robertirwinwolf.com/images/paris_03.jpg&amp;imgrefurl=http://www.robertirwinwolf.com/photo_pgs/paris_03.html&amp;usg=__69j8iYL9w2N9egS7aAURmDsLlWM=&amp;h=410&amp;w=630&amp;sz=87&amp;hl=fr&amp;start=11&amp;um=1&amp;tbnid=r20J7oXUyQvrXM:&amp;tbnh=89&amp;tbnw=137&amp;prev=/images?q=panth%C3%A9on+paris&amp;um=1&amp;hl=fr&amp;rls=p,com.microsoft:fr-be:IE-SearchBox&amp;rlz=1I7ADBF&amp;sa=N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Relationship Id="rId9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customXml" Target="../ink/ink2.xml"/><Relationship Id="rId12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customXml" Target="../ink/ink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customXml" Target="../ink/ink13.xml"/><Relationship Id="rId3" Type="http://schemas.openxmlformats.org/officeDocument/2006/relationships/customXml" Target="../ink/ink5.xml"/><Relationship Id="rId7" Type="http://schemas.openxmlformats.org/officeDocument/2006/relationships/customXml" Target="../ink/ink8.xml"/><Relationship Id="rId12" Type="http://schemas.openxmlformats.org/officeDocument/2006/relationships/image" Target="../media/image12.png"/><Relationship Id="rId17" Type="http://schemas.openxmlformats.org/officeDocument/2006/relationships/customXml" Target="../ink/ink16.xml"/><Relationship Id="rId2" Type="http://schemas.openxmlformats.org/officeDocument/2006/relationships/image" Target="../media/image7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.xml"/><Relationship Id="rId11" Type="http://schemas.openxmlformats.org/officeDocument/2006/relationships/customXml" Target="../ink/ink12.xml"/><Relationship Id="rId5" Type="http://schemas.openxmlformats.org/officeDocument/2006/relationships/customXml" Target="../ink/ink6.xml"/><Relationship Id="rId15" Type="http://schemas.openxmlformats.org/officeDocument/2006/relationships/customXml" Target="../ink/ink15.xml"/><Relationship Id="rId10" Type="http://schemas.openxmlformats.org/officeDocument/2006/relationships/customXml" Target="../ink/ink11.xml"/><Relationship Id="rId4" Type="http://schemas.openxmlformats.org/officeDocument/2006/relationships/image" Target="../media/image6.png"/><Relationship Id="rId9" Type="http://schemas.openxmlformats.org/officeDocument/2006/relationships/customXml" Target="../ink/ink10.xml"/><Relationship Id="rId14" Type="http://schemas.openxmlformats.org/officeDocument/2006/relationships/customXml" Target="../ink/ink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customXml" Target="../ink/ink1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hyperlink" Target="http://www.linternaute.com/sortir/magazine/photo/le-chateau-de-vaux-le-vicomte/facade-sud.s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hyperlink" Target="http://upload.wikimedia.org/wikipedia/commons/2/26/Vaux-le-Vicomte_Garten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Image:David napole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2459" y="898267"/>
            <a:ext cx="40957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3385591" y="5855501"/>
            <a:ext cx="69294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BE" dirty="0">
                <a:latin typeface="Calibri" pitchFamily="34" charset="0"/>
              </a:rPr>
              <a:t>Jacques Louis David, </a:t>
            </a:r>
            <a:r>
              <a:rPr lang="fr-FR" i="1" dirty="0">
                <a:solidFill>
                  <a:srgbClr val="000000"/>
                </a:solidFill>
                <a:latin typeface="Calibri" pitchFamily="34" charset="0"/>
              </a:rPr>
              <a:t>Il. Primo Console </a:t>
            </a:r>
            <a:r>
              <a:rPr lang="fr-FR" i="1" dirty="0" err="1">
                <a:solidFill>
                  <a:srgbClr val="000000"/>
                </a:solidFill>
                <a:latin typeface="Calibri" pitchFamily="34" charset="0"/>
              </a:rPr>
              <a:t>varca</a:t>
            </a:r>
            <a:r>
              <a:rPr lang="fr-FR" i="1" dirty="0">
                <a:solidFill>
                  <a:srgbClr val="000000"/>
                </a:solidFill>
                <a:latin typeface="Calibri" pitchFamily="34" charset="0"/>
              </a:rPr>
              <a:t> le </a:t>
            </a:r>
            <a:r>
              <a:rPr lang="fr-FR" i="1" dirty="0" err="1">
                <a:solidFill>
                  <a:srgbClr val="000000"/>
                </a:solidFill>
                <a:latin typeface="Calibri" pitchFamily="34" charset="0"/>
              </a:rPr>
              <a:t>Alpi</a:t>
            </a:r>
            <a:r>
              <a:rPr lang="fr-FR" i="1" dirty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fr-FR" i="1" dirty="0" err="1">
                <a:solidFill>
                  <a:srgbClr val="000000"/>
                </a:solidFill>
                <a:latin typeface="Calibri" pitchFamily="34" charset="0"/>
              </a:rPr>
              <a:t>passo</a:t>
            </a:r>
            <a:r>
              <a:rPr lang="fr-FR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Calibri" pitchFamily="34" charset="0"/>
              </a:rPr>
              <a:t>del</a:t>
            </a:r>
            <a:r>
              <a:rPr lang="fr-FR" i="1" dirty="0">
                <a:solidFill>
                  <a:srgbClr val="000000"/>
                </a:solidFill>
                <a:latin typeface="Calibri" pitchFamily="34" charset="0"/>
              </a:rPr>
              <a:t> Grande-San-Bernardo,</a:t>
            </a:r>
            <a:r>
              <a:rPr lang="fr-BE" dirty="0">
                <a:solidFill>
                  <a:srgbClr val="000000"/>
                </a:solidFill>
                <a:latin typeface="Calibri" pitchFamily="34" charset="0"/>
              </a:rPr>
              <a:t>1800</a:t>
            </a:r>
            <a:endParaRPr lang="fr-FR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1D47EE-CBB6-13A4-9776-B9D8C8E1BC64}"/>
              </a:ext>
            </a:extLst>
          </p:cNvPr>
          <p:cNvSpPr/>
          <p:nvPr/>
        </p:nvSpPr>
        <p:spPr>
          <a:xfrm>
            <a:off x="632069" y="356168"/>
            <a:ext cx="4942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Propaganda, </a:t>
            </a:r>
            <a:r>
              <a:rPr lang="fr-FR" sz="2400" b="1" dirty="0" err="1"/>
              <a:t>iconografia</a:t>
            </a:r>
            <a:r>
              <a:rPr lang="fr-FR" sz="2400" b="1" dirty="0"/>
              <a:t> </a:t>
            </a:r>
            <a:r>
              <a:rPr lang="fr-FR" sz="2400" b="1" dirty="0" err="1"/>
              <a:t>della</a:t>
            </a:r>
            <a:r>
              <a:rPr lang="fr-FR" sz="2400" b="1" dirty="0"/>
              <a:t> </a:t>
            </a:r>
            <a:r>
              <a:rPr lang="fr-FR" sz="2400" b="1" dirty="0" err="1"/>
              <a:t>guerra</a:t>
            </a:r>
            <a:r>
              <a:rPr lang="fr-FR" sz="2400" b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E6119E-2D2C-25E5-5445-DD272B06AD04}"/>
              </a:ext>
            </a:extLst>
          </p:cNvPr>
          <p:cNvSpPr txBox="1"/>
          <p:nvPr/>
        </p:nvSpPr>
        <p:spPr>
          <a:xfrm>
            <a:off x="1003610" y="1806498"/>
            <a:ext cx="3048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Il fidanzato di Dibutade morto </a:t>
            </a:r>
          </a:p>
          <a:p>
            <a:r>
              <a:rPr lang="en-GB" dirty="0"/>
              <a:t>a</a:t>
            </a:r>
            <a:r>
              <a:rPr lang="en-LU" dirty="0"/>
              <a:t>lla guerra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D6BE7A67-EBDA-4F10-8F88-5B4895360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7" y="31805"/>
            <a:ext cx="50361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600" dirty="0">
                <a:latin typeface="Calibri" pitchFamily="34" charset="0"/>
              </a:rPr>
              <a:t>Charles Le Brun, Luigi Apollo, Luigi Alessandro, Luigi </a:t>
            </a:r>
            <a:r>
              <a:rPr lang="fr-BE" sz="1600" dirty="0" err="1">
                <a:latin typeface="Calibri" pitchFamily="34" charset="0"/>
              </a:rPr>
              <a:t>Giove</a:t>
            </a:r>
            <a:r>
              <a:rPr lang="fr-BE" sz="1600" dirty="0">
                <a:latin typeface="Calibri" pitchFamily="34" charset="0"/>
              </a:rPr>
              <a:t> </a:t>
            </a:r>
            <a:endParaRPr lang="fr-FR" sz="1600" dirty="0">
              <a:latin typeface="Calibri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7FB767D7-14DC-4956-8ECE-1D08AB27B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2069" y="2319748"/>
            <a:ext cx="10120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600" dirty="0">
                <a:latin typeface="Calibri" pitchFamily="34" charset="0"/>
              </a:rPr>
              <a:t>L’</a:t>
            </a:r>
            <a:r>
              <a:rPr lang="fr-BE" sz="1600" dirty="0" err="1">
                <a:latin typeface="Calibri" pitchFamily="34" charset="0"/>
              </a:rPr>
              <a:t>apoteosi</a:t>
            </a:r>
            <a:endParaRPr lang="fr-FR" sz="1600" dirty="0">
              <a:latin typeface="Calibri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54B3470A-FDF1-471C-AE2B-FF9CB65C2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747" y="5018683"/>
            <a:ext cx="18213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600" dirty="0">
                <a:latin typeface="Calibri" pitchFamily="34" charset="0"/>
              </a:rPr>
              <a:t>Charles </a:t>
            </a:r>
            <a:r>
              <a:rPr lang="fr-BE" sz="1600" dirty="0" err="1">
                <a:latin typeface="Calibri" pitchFamily="34" charset="0"/>
              </a:rPr>
              <a:t>Poerson</a:t>
            </a:r>
            <a:r>
              <a:rPr lang="fr-BE" sz="1600" dirty="0">
                <a:latin typeface="Calibri" pitchFamily="34" charset="0"/>
              </a:rPr>
              <a:t>,</a:t>
            </a:r>
          </a:p>
          <a:p>
            <a:r>
              <a:rPr lang="fr-BE" sz="1600" i="1" dirty="0">
                <a:latin typeface="Calibri" pitchFamily="34" charset="0"/>
              </a:rPr>
              <a:t>Louis XIV en Jupiter,</a:t>
            </a:r>
          </a:p>
          <a:p>
            <a:r>
              <a:rPr lang="fr-FR" sz="1600" dirty="0">
                <a:latin typeface="Calibri" pitchFamily="34" charset="0"/>
              </a:rPr>
              <a:t>1655</a:t>
            </a:r>
          </a:p>
        </p:txBody>
      </p:sp>
      <p:pic>
        <p:nvPicPr>
          <p:cNvPr id="7" name="Picture 10" descr="File:Louis XIV - Charles le Brun.jpg">
            <a:hlinkClick r:id="rId2"/>
            <a:extLst>
              <a:ext uri="{FF2B5EF4-FFF2-40B4-BE49-F238E27FC236}">
                <a16:creationId xmlns:a16="http://schemas.microsoft.com/office/drawing/2014/main" id="{5CF655EA-C7E3-46CE-AEA7-32E4A8AB1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545" y="2574297"/>
            <a:ext cx="170021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louisappolon">
            <a:extLst>
              <a:ext uri="{FF2B5EF4-FFF2-40B4-BE49-F238E27FC236}">
                <a16:creationId xmlns:a16="http://schemas.microsoft.com/office/drawing/2014/main" id="{A02100A2-AA9B-4CEA-A780-40E658F0A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5476" y="3178435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2">
            <a:extLst>
              <a:ext uri="{FF2B5EF4-FFF2-40B4-BE49-F238E27FC236}">
                <a16:creationId xmlns:a16="http://schemas.microsoft.com/office/drawing/2014/main" id="{BDCB01CE-88EB-42E8-AB3E-8CA4F86B8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699" y="4884328"/>
            <a:ext cx="403578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dirty="0">
                <a:latin typeface="Calibri" pitchFamily="34" charset="0"/>
              </a:rPr>
              <a:t>I </a:t>
            </a:r>
            <a:r>
              <a:rPr lang="fr-FR" sz="1600" dirty="0" err="1">
                <a:latin typeface="Calibri" pitchFamily="34" charset="0"/>
              </a:rPr>
              <a:t>mostri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vengono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calpestati</a:t>
            </a:r>
            <a:r>
              <a:rPr lang="fr-FR" sz="1600" dirty="0">
                <a:latin typeface="Calibri" pitchFamily="34" charset="0"/>
              </a:rPr>
              <a:t>: il </a:t>
            </a:r>
            <a:r>
              <a:rPr lang="fr-FR" sz="1600" dirty="0" err="1">
                <a:latin typeface="Calibri" pitchFamily="34" charset="0"/>
              </a:rPr>
              <a:t>Pitone</a:t>
            </a:r>
            <a:endParaRPr lang="fr-FR" sz="1600" dirty="0">
              <a:latin typeface="Calibri" pitchFamily="34" charset="0"/>
            </a:endParaRPr>
          </a:p>
          <a:p>
            <a:r>
              <a:rPr lang="fr-FR" sz="1600" dirty="0" err="1">
                <a:latin typeface="Calibri" pitchFamily="34" charset="0"/>
              </a:rPr>
              <a:t>della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ribellione</a:t>
            </a:r>
            <a:r>
              <a:rPr lang="fr-FR" sz="1600" dirty="0">
                <a:latin typeface="Calibri" pitchFamily="34" charset="0"/>
              </a:rPr>
              <a:t>, l'</a:t>
            </a:r>
            <a:r>
              <a:rPr lang="fr-FR" sz="1600" dirty="0" err="1">
                <a:latin typeface="Calibri" pitchFamily="34" charset="0"/>
              </a:rPr>
              <a:t>idra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dell'eresia</a:t>
            </a:r>
            <a:r>
              <a:rPr lang="fr-FR" sz="1600" dirty="0">
                <a:latin typeface="Calibri" pitchFamily="34" charset="0"/>
              </a:rPr>
              <a:t>, il </a:t>
            </a:r>
            <a:r>
              <a:rPr lang="fr-FR" sz="1600" dirty="0" err="1">
                <a:latin typeface="Calibri" pitchFamily="34" charset="0"/>
              </a:rPr>
              <a:t>Cerbero</a:t>
            </a:r>
            <a:r>
              <a:rPr lang="fr-FR" sz="1600" dirty="0">
                <a:latin typeface="Calibri" pitchFamily="34" charset="0"/>
              </a:rPr>
              <a:t> e il</a:t>
            </a:r>
          </a:p>
          <a:p>
            <a:r>
              <a:rPr lang="fr-FR" sz="1600" dirty="0" err="1">
                <a:latin typeface="Calibri" pitchFamily="34" charset="0"/>
              </a:rPr>
              <a:t>Geryon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della</a:t>
            </a:r>
            <a:r>
              <a:rPr lang="fr-FR" sz="1600" dirty="0">
                <a:latin typeface="Calibri" pitchFamily="34" charset="0"/>
              </a:rPr>
              <a:t> Triplice </a:t>
            </a:r>
            <a:r>
              <a:rPr lang="fr-FR" sz="1600" dirty="0" err="1">
                <a:latin typeface="Calibri" pitchFamily="34" charset="0"/>
              </a:rPr>
              <a:t>Alleanza</a:t>
            </a:r>
            <a:r>
              <a:rPr lang="fr-FR" sz="1600" dirty="0">
                <a:latin typeface="Calibri" pitchFamily="34" charset="0"/>
              </a:rPr>
              <a:t> (L'</a:t>
            </a:r>
            <a:r>
              <a:rPr lang="fr-FR" sz="1600" dirty="0" err="1">
                <a:latin typeface="Calibri" pitchFamily="34" charset="0"/>
              </a:rPr>
              <a:t>Aia</a:t>
            </a:r>
            <a:r>
              <a:rPr lang="fr-FR" sz="1600" dirty="0">
                <a:latin typeface="Calibri" pitchFamily="34" charset="0"/>
              </a:rPr>
              <a:t>, 1668) tra </a:t>
            </a:r>
          </a:p>
          <a:p>
            <a:r>
              <a:rPr lang="fr-FR" sz="1600" dirty="0">
                <a:latin typeface="Calibri" pitchFamily="34" charset="0"/>
              </a:rPr>
              <a:t>le Province </a:t>
            </a:r>
            <a:r>
              <a:rPr lang="fr-FR" sz="1600" dirty="0" err="1">
                <a:latin typeface="Calibri" pitchFamily="34" charset="0"/>
              </a:rPr>
              <a:t>Unite</a:t>
            </a:r>
            <a:r>
              <a:rPr lang="fr-FR" sz="1600" dirty="0">
                <a:latin typeface="Calibri" pitchFamily="34" charset="0"/>
              </a:rPr>
              <a:t>, l'</a:t>
            </a:r>
            <a:r>
              <a:rPr lang="fr-FR" sz="1600" dirty="0" err="1">
                <a:latin typeface="Calibri" pitchFamily="34" charset="0"/>
              </a:rPr>
              <a:t>Inghilterra</a:t>
            </a:r>
            <a:r>
              <a:rPr lang="fr-FR" sz="1600" dirty="0">
                <a:latin typeface="Calibri" pitchFamily="34" charset="0"/>
              </a:rPr>
              <a:t> e la </a:t>
            </a:r>
            <a:r>
              <a:rPr lang="fr-FR" sz="1600" dirty="0" err="1">
                <a:latin typeface="Calibri" pitchFamily="34" charset="0"/>
              </a:rPr>
              <a:t>Svezia</a:t>
            </a:r>
            <a:r>
              <a:rPr lang="fr-FR" sz="1600" dirty="0">
                <a:latin typeface="Calibri" pitchFamily="34" charset="0"/>
              </a:rPr>
              <a:t>) </a:t>
            </a:r>
          </a:p>
          <a:p>
            <a:endParaRPr lang="fr-FR" sz="1600" dirty="0">
              <a:latin typeface="Calibri" pitchFamily="34" charset="0"/>
            </a:endParaRPr>
          </a:p>
        </p:txBody>
      </p:sp>
      <p:pic>
        <p:nvPicPr>
          <p:cNvPr id="2052" name="Picture 4" descr="Afficher l’image source">
            <a:extLst>
              <a:ext uri="{FF2B5EF4-FFF2-40B4-BE49-F238E27FC236}">
                <a16:creationId xmlns:a16="http://schemas.microsoft.com/office/drawing/2014/main" id="{E09651D1-96FE-4B63-836B-435B514E5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47" y="646996"/>
            <a:ext cx="3085235" cy="368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EFD994D-DE16-432F-A014-5CDF2836B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37" y="313450"/>
            <a:ext cx="3181276" cy="21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ficher l’image source">
            <a:extLst>
              <a:ext uri="{FF2B5EF4-FFF2-40B4-BE49-F238E27FC236}">
                <a16:creationId xmlns:a16="http://schemas.microsoft.com/office/drawing/2014/main" id="{F6FC746F-ED2C-9CCA-CCE1-844754E86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603" y="190219"/>
            <a:ext cx="2948187" cy="194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fficher l’image source">
            <a:extLst>
              <a:ext uri="{FF2B5EF4-FFF2-40B4-BE49-F238E27FC236}">
                <a16:creationId xmlns:a16="http://schemas.microsoft.com/office/drawing/2014/main" id="{309B8754-803B-6BE8-0C31-66965204E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077" y="2279547"/>
            <a:ext cx="2403981" cy="318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4423A4-CB8E-6BCF-6C7C-1972C814103B}"/>
              </a:ext>
            </a:extLst>
          </p:cNvPr>
          <p:cNvSpPr/>
          <p:nvPr/>
        </p:nvSpPr>
        <p:spPr>
          <a:xfrm>
            <a:off x="7626197" y="554604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1600" dirty="0">
                <a:latin typeface="Calibri" pitchFamily="34" charset="0"/>
              </a:rPr>
              <a:t>Jean </a:t>
            </a:r>
            <a:r>
              <a:rPr lang="fr-BE" sz="1600" dirty="0" err="1">
                <a:latin typeface="Calibri" pitchFamily="34" charset="0"/>
              </a:rPr>
              <a:t>Nocret</a:t>
            </a:r>
            <a:r>
              <a:rPr lang="fr-BE" sz="1600" dirty="0">
                <a:latin typeface="Calibri" pitchFamily="34" charset="0"/>
              </a:rPr>
              <a:t>, </a:t>
            </a:r>
            <a:r>
              <a:rPr lang="fr-BE" sz="1600" i="1" dirty="0">
                <a:latin typeface="Calibri" pitchFamily="34" charset="0"/>
              </a:rPr>
              <a:t>La Gloria </a:t>
            </a:r>
            <a:r>
              <a:rPr lang="fr-BE" sz="1600" i="1" dirty="0" err="1">
                <a:latin typeface="Calibri" pitchFamily="34" charset="0"/>
              </a:rPr>
              <a:t>presenta</a:t>
            </a:r>
            <a:r>
              <a:rPr lang="fr-BE" sz="1600" i="1" dirty="0">
                <a:latin typeface="Calibri" pitchFamily="34" charset="0"/>
              </a:rPr>
              <a:t> un </a:t>
            </a:r>
            <a:r>
              <a:rPr lang="fr-BE" sz="1600" i="1" dirty="0" err="1">
                <a:latin typeface="Calibri" pitchFamily="34" charset="0"/>
              </a:rPr>
              <a:t>ritratto</a:t>
            </a:r>
            <a:r>
              <a:rPr lang="fr-BE" sz="1600" i="1" dirty="0">
                <a:latin typeface="Calibri" pitchFamily="34" charset="0"/>
              </a:rPr>
              <a:t> di Luigi  XIV, </a:t>
            </a:r>
          </a:p>
          <a:p>
            <a:r>
              <a:rPr lang="fr-BE" sz="1600" dirty="0">
                <a:latin typeface="Calibri" pitchFamily="34" charset="0"/>
              </a:rPr>
              <a:t>1669 ca</a:t>
            </a:r>
            <a:endParaRPr lang="fr-FR" sz="160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8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1803400" y="1800226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BE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38" name="Rectangle 10"/>
          <p:cNvSpPr>
            <a:spLocks noChangeArrowheads="1"/>
          </p:cNvSpPr>
          <p:nvPr/>
        </p:nvSpPr>
        <p:spPr bwMode="auto">
          <a:xfrm>
            <a:off x="6096000" y="6027003"/>
            <a:ext cx="59289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Pierre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Mignard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Luigi XIV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davanti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Maastricht, 1673, Torino, Pinacoteca (Luigi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incoronato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dalla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Fama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39" name="Picture 11" descr="devolu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248" y="3730414"/>
            <a:ext cx="419100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Rectangle 18"/>
          <p:cNvSpPr>
            <a:spLocks noChangeArrowheads="1"/>
          </p:cNvSpPr>
          <p:nvPr/>
        </p:nvSpPr>
        <p:spPr bwMode="auto">
          <a:xfrm>
            <a:off x="1373231" y="6315429"/>
            <a:ext cx="38245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Guerre de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Dévolution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. Louis XIV au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siège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</a:p>
          <a:p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Tournai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1668</a:t>
            </a:r>
          </a:p>
        </p:txBody>
      </p:sp>
      <p:pic>
        <p:nvPicPr>
          <p:cNvPr id="2050" name="Picture 2" descr="Résultat de recherche d'images pour &quot;louis XIV devant maastrich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421" y="3431178"/>
            <a:ext cx="1947607" cy="264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wga.hu/art/n/nocret/family.jpg">
            <a:extLst>
              <a:ext uri="{FF2B5EF4-FFF2-40B4-BE49-F238E27FC236}">
                <a16:creationId xmlns:a16="http://schemas.microsoft.com/office/drawing/2014/main" id="{E7C14AF2-1969-8463-0E7A-B14C9B5C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301" y="250183"/>
            <a:ext cx="4081439" cy="288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3AED83-E75A-16DA-09E7-53B8B3A0FC46}"/>
              </a:ext>
            </a:extLst>
          </p:cNvPr>
          <p:cNvSpPr/>
          <p:nvPr/>
        </p:nvSpPr>
        <p:spPr>
          <a:xfrm>
            <a:off x="610293" y="3158647"/>
            <a:ext cx="5054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BE" sz="16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Jean </a:t>
            </a:r>
            <a:r>
              <a:rPr lang="fr-BE" sz="1600" dirty="0" err="1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Nocret</a:t>
            </a:r>
            <a:r>
              <a:rPr lang="fr-BE" sz="16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, </a:t>
            </a:r>
            <a:r>
              <a:rPr lang="fr-BE" sz="1600" i="1" dirty="0" err="1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Ritratto</a:t>
            </a:r>
            <a:r>
              <a:rPr lang="fr-BE" sz="1600" i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fr-BE" sz="1600" i="1" dirty="0" err="1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della</a:t>
            </a:r>
            <a:r>
              <a:rPr lang="fr-BE" sz="1600" i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fr-BE" sz="1600" i="1" dirty="0" err="1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famiglia</a:t>
            </a:r>
            <a:r>
              <a:rPr lang="fr-BE" sz="1600" i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fr-BE" sz="1600" i="1" dirty="0" err="1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reale</a:t>
            </a:r>
            <a:r>
              <a:rPr lang="fr-BE" sz="1600" i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in </a:t>
            </a:r>
            <a:r>
              <a:rPr lang="fr-BE" sz="1600" i="1" dirty="0" err="1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divinità</a:t>
            </a:r>
            <a:r>
              <a:rPr lang="fr-BE" sz="1600" i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, </a:t>
            </a:r>
            <a:r>
              <a:rPr lang="fr-FR" sz="16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1670</a:t>
            </a:r>
            <a:endParaRPr lang="fr-BE" sz="1600" dirty="0">
              <a:solidFill>
                <a:srgbClr val="404040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2" name="Picture 2" descr="Résultat de recherche d'images pour &quot;arrivée de louis vandermeulen maastricht&quot;">
            <a:extLst>
              <a:ext uri="{FF2B5EF4-FFF2-40B4-BE49-F238E27FC236}">
                <a16:creationId xmlns:a16="http://schemas.microsoft.com/office/drawing/2014/main" id="{29AB6BC4-C49E-399B-CABD-F3684BDA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875" y="-18376"/>
            <a:ext cx="4040934" cy="279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2">
            <a:extLst>
              <a:ext uri="{FF2B5EF4-FFF2-40B4-BE49-F238E27FC236}">
                <a16:creationId xmlns:a16="http://schemas.microsoft.com/office/drawing/2014/main" id="{BAF6B0B6-A0E0-EF22-21B0-5C10FC880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977" y="2789419"/>
            <a:ext cx="72723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>
                <a:latin typeface="Calibri" pitchFamily="34" charset="0"/>
              </a:rPr>
              <a:t>Adam Frans van der Meulen, </a:t>
            </a:r>
            <a:r>
              <a:rPr lang="fr-FR" sz="1600" dirty="0" err="1">
                <a:latin typeface="Calibri" pitchFamily="34" charset="0"/>
              </a:rPr>
              <a:t>Arrivo</a:t>
            </a:r>
            <a:r>
              <a:rPr lang="fr-FR" sz="1600" dirty="0">
                <a:latin typeface="Calibri" pitchFamily="34" charset="0"/>
              </a:rPr>
              <a:t> di Luigi  XIV al campo </a:t>
            </a:r>
            <a:r>
              <a:rPr lang="fr-FR" sz="1600" dirty="0" err="1">
                <a:latin typeface="Calibri" pitchFamily="34" charset="0"/>
              </a:rPr>
              <a:t>davanti</a:t>
            </a:r>
            <a:r>
              <a:rPr lang="fr-FR" sz="1600" dirty="0">
                <a:latin typeface="Calibri" pitchFamily="34" charset="0"/>
              </a:rPr>
              <a:t> a camp </a:t>
            </a:r>
          </a:p>
          <a:p>
            <a:r>
              <a:rPr lang="fr-FR" sz="1600" dirty="0" err="1">
                <a:latin typeface="Calibri" pitchFamily="34" charset="0"/>
              </a:rPr>
              <a:t>davanti</a:t>
            </a:r>
            <a:r>
              <a:rPr lang="fr-FR" sz="1600" dirty="0">
                <a:latin typeface="Calibri" pitchFamily="34" charset="0"/>
              </a:rPr>
              <a:t> a </a:t>
            </a:r>
            <a:r>
              <a:rPr lang="fr-FR" sz="1600" dirty="0" err="1">
                <a:latin typeface="Calibri" pitchFamily="34" charset="0"/>
              </a:rPr>
              <a:t>Maestricht</a:t>
            </a:r>
            <a:r>
              <a:rPr lang="fr-FR" sz="1600" dirty="0">
                <a:latin typeface="Calibri" pitchFamily="34" charset="0"/>
              </a:rPr>
              <a:t> (</a:t>
            </a:r>
            <a:r>
              <a:rPr lang="fr-FR" sz="1600" dirty="0" err="1">
                <a:latin typeface="Calibri" pitchFamily="34" charset="0"/>
              </a:rPr>
              <a:t>giugno</a:t>
            </a:r>
            <a:r>
              <a:rPr lang="fr-FR" sz="1600" dirty="0">
                <a:latin typeface="Calibri" pitchFamily="34" charset="0"/>
              </a:rPr>
              <a:t> 1673)</a:t>
            </a:r>
            <a:br>
              <a:rPr lang="fr-FR" sz="1600" dirty="0">
                <a:latin typeface="Calibri" pitchFamily="34" charset="0"/>
              </a:rPr>
            </a:br>
            <a:br>
              <a:rPr lang="fr-FR" sz="1600" dirty="0">
                <a:latin typeface="Calibri" pitchFamily="34" charset="0"/>
              </a:rPr>
            </a:br>
            <a:endParaRPr lang="nl-NL" sz="1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52541" y="2452342"/>
            <a:ext cx="300329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400" dirty="0">
                <a:latin typeface="Calibri" pitchFamily="34" charset="0"/>
              </a:rPr>
              <a:t>Château de Versailles, 1668</a:t>
            </a:r>
          </a:p>
          <a:p>
            <a:r>
              <a:rPr lang="nl-NL" sz="1400" dirty="0" err="1">
                <a:latin typeface="Calibri" pitchFamily="34" charset="0"/>
              </a:rPr>
              <a:t>Felibien</a:t>
            </a:r>
            <a:r>
              <a:rPr lang="nl-NL" sz="1400" dirty="0">
                <a:latin typeface="Calibri" pitchFamily="34" charset="0"/>
              </a:rPr>
              <a:t>, </a:t>
            </a:r>
            <a:r>
              <a:rPr lang="nl-NL" sz="1400" dirty="0" err="1">
                <a:latin typeface="Calibri" pitchFamily="34" charset="0"/>
              </a:rPr>
              <a:t>Description</a:t>
            </a:r>
            <a:r>
              <a:rPr lang="nl-NL" sz="1400" dirty="0">
                <a:latin typeface="Calibri" pitchFamily="34" charset="0"/>
              </a:rPr>
              <a:t> </a:t>
            </a:r>
            <a:r>
              <a:rPr lang="nl-NL" sz="1400" dirty="0" err="1">
                <a:latin typeface="Calibri" pitchFamily="34" charset="0"/>
              </a:rPr>
              <a:t>sommaire</a:t>
            </a:r>
            <a:r>
              <a:rPr lang="nl-NL" sz="1400" dirty="0">
                <a:latin typeface="Calibri" pitchFamily="34" charset="0"/>
              </a:rPr>
              <a:t> du </a:t>
            </a:r>
            <a:r>
              <a:rPr lang="nl-NL" sz="1400" dirty="0" err="1">
                <a:latin typeface="Calibri" pitchFamily="34" charset="0"/>
              </a:rPr>
              <a:t>château</a:t>
            </a:r>
            <a:r>
              <a:rPr lang="nl-NL" sz="1400" dirty="0">
                <a:latin typeface="Calibri" pitchFamily="34" charset="0"/>
              </a:rPr>
              <a:t> de Versailles, 1673 dispositivo </a:t>
            </a:r>
            <a:r>
              <a:rPr lang="nl-NL" sz="1400" dirty="0" err="1">
                <a:latin typeface="Calibri" pitchFamily="34" charset="0"/>
              </a:rPr>
              <a:t>metonimico</a:t>
            </a:r>
            <a:r>
              <a:rPr lang="nl-NL" sz="1400" dirty="0">
                <a:latin typeface="Calibri" pitchFamily="34" charset="0"/>
              </a:rPr>
              <a:t> </a:t>
            </a:r>
            <a:r>
              <a:rPr lang="nl-NL" sz="1400" dirty="0" err="1">
                <a:latin typeface="Calibri" pitchFamily="34" charset="0"/>
              </a:rPr>
              <a:t>della</a:t>
            </a:r>
            <a:r>
              <a:rPr lang="nl-NL" sz="1400" dirty="0">
                <a:latin typeface="Calibri" pitchFamily="34" charset="0"/>
              </a:rPr>
              <a:t> terra </a:t>
            </a:r>
            <a:r>
              <a:rPr lang="nl-NL" sz="1400" dirty="0" err="1">
                <a:latin typeface="Calibri" pitchFamily="34" charset="0"/>
              </a:rPr>
              <a:t>intera</a:t>
            </a:r>
            <a:endParaRPr lang="nl-NL" sz="1400" dirty="0">
              <a:latin typeface="Calibri" pitchFamily="34" charset="0"/>
            </a:endParaRPr>
          </a:p>
          <a:p>
            <a:r>
              <a:rPr lang="nl-NL" sz="1400" dirty="0" err="1">
                <a:latin typeface="Calibri" pitchFamily="34" charset="0"/>
              </a:rPr>
              <a:t>Il</a:t>
            </a:r>
            <a:r>
              <a:rPr lang="nl-NL" sz="1400" dirty="0">
                <a:latin typeface="Calibri" pitchFamily="34" charset="0"/>
              </a:rPr>
              <a:t> </a:t>
            </a:r>
            <a:r>
              <a:rPr lang="nl-NL" sz="1400" dirty="0" err="1">
                <a:latin typeface="Calibri" pitchFamily="34" charset="0"/>
              </a:rPr>
              <a:t>macrocosmo</a:t>
            </a:r>
            <a:r>
              <a:rPr lang="nl-NL" sz="1400" dirty="0">
                <a:latin typeface="Calibri" pitchFamily="34" charset="0"/>
              </a:rPr>
              <a:t> </a:t>
            </a:r>
            <a:r>
              <a:rPr lang="nl-NL" sz="1400" dirty="0" err="1">
                <a:latin typeface="Calibri" pitchFamily="34" charset="0"/>
              </a:rPr>
              <a:t>è</a:t>
            </a:r>
            <a:r>
              <a:rPr lang="nl-NL" sz="1400" dirty="0">
                <a:latin typeface="Calibri" pitchFamily="34" charset="0"/>
              </a:rPr>
              <a:t> nel </a:t>
            </a:r>
            <a:r>
              <a:rPr lang="nl-NL" sz="1400" dirty="0" err="1">
                <a:latin typeface="Calibri" pitchFamily="34" charset="0"/>
              </a:rPr>
              <a:t>microcosmo</a:t>
            </a:r>
            <a:endParaRPr lang="nl-NL" sz="1400" dirty="0">
              <a:latin typeface="Calibri" pitchFamily="34" charset="0"/>
            </a:endParaRPr>
          </a:p>
          <a:p>
            <a:r>
              <a:rPr lang="nl-NL" sz="1400" dirty="0">
                <a:latin typeface="Calibri" pitchFamily="34" charset="0"/>
              </a:rPr>
              <a:t>Topoprosopografia </a:t>
            </a:r>
          </a:p>
          <a:p>
            <a:r>
              <a:rPr lang="nl-NL" sz="1400" dirty="0">
                <a:latin typeface="Calibri" pitchFamily="34" charset="0"/>
              </a:rPr>
              <a:t>“carne </a:t>
            </a:r>
            <a:r>
              <a:rPr lang="nl-NL" sz="1400" dirty="0" err="1">
                <a:latin typeface="Calibri" pitchFamily="34" charset="0"/>
              </a:rPr>
              <a:t>trasfigurata</a:t>
            </a:r>
            <a:r>
              <a:rPr lang="nl-NL" sz="1400" dirty="0">
                <a:latin typeface="Calibri" pitchFamily="34" charset="0"/>
              </a:rPr>
              <a:t>, </a:t>
            </a:r>
            <a:r>
              <a:rPr lang="nl-NL" sz="1400" dirty="0" err="1">
                <a:latin typeface="Calibri" pitchFamily="34" charset="0"/>
              </a:rPr>
              <a:t>esaltata</a:t>
            </a:r>
            <a:r>
              <a:rPr lang="nl-NL" sz="1400" dirty="0">
                <a:latin typeface="Calibri" pitchFamily="34" charset="0"/>
              </a:rPr>
              <a:t>, </a:t>
            </a:r>
            <a:r>
              <a:rPr lang="nl-NL" sz="1400" dirty="0" err="1">
                <a:latin typeface="Calibri" pitchFamily="34" charset="0"/>
              </a:rPr>
              <a:t>corpo</a:t>
            </a:r>
            <a:r>
              <a:rPr lang="nl-NL" sz="1400" dirty="0">
                <a:latin typeface="Calibri" pitchFamily="34" charset="0"/>
              </a:rPr>
              <a:t> </a:t>
            </a:r>
            <a:r>
              <a:rPr lang="nl-NL" sz="1400" dirty="0" err="1">
                <a:latin typeface="Calibri" pitchFamily="34" charset="0"/>
              </a:rPr>
              <a:t>glorioso</a:t>
            </a:r>
            <a:r>
              <a:rPr lang="nl-NL" sz="1400" dirty="0">
                <a:latin typeface="Calibri" pitchFamily="34" charset="0"/>
              </a:rPr>
              <a:t> di </a:t>
            </a:r>
            <a:r>
              <a:rPr lang="nl-NL" sz="1400" dirty="0" err="1">
                <a:latin typeface="Calibri" pitchFamily="34" charset="0"/>
              </a:rPr>
              <a:t>cui</a:t>
            </a:r>
            <a:r>
              <a:rPr lang="nl-NL" sz="1400" dirty="0">
                <a:latin typeface="Calibri" pitchFamily="34" charset="0"/>
              </a:rPr>
              <a:t> </a:t>
            </a:r>
            <a:r>
              <a:rPr lang="nl-NL" sz="1400" dirty="0" err="1">
                <a:latin typeface="Calibri" pitchFamily="34" charset="0"/>
              </a:rPr>
              <a:t>il</a:t>
            </a:r>
            <a:r>
              <a:rPr lang="nl-NL" sz="1400" dirty="0">
                <a:latin typeface="Calibri" pitchFamily="34" charset="0"/>
              </a:rPr>
              <a:t> </a:t>
            </a:r>
            <a:r>
              <a:rPr lang="nl-NL" sz="1400" dirty="0" err="1">
                <a:latin typeface="Calibri" pitchFamily="34" charset="0"/>
              </a:rPr>
              <a:t>castello</a:t>
            </a:r>
            <a:r>
              <a:rPr lang="nl-NL" sz="1400" dirty="0">
                <a:latin typeface="Calibri" pitchFamily="34" charset="0"/>
              </a:rPr>
              <a:t> </a:t>
            </a:r>
            <a:r>
              <a:rPr lang="nl-NL" sz="1400" dirty="0" err="1">
                <a:latin typeface="Calibri" pitchFamily="34" charset="0"/>
              </a:rPr>
              <a:t>è</a:t>
            </a:r>
            <a:r>
              <a:rPr lang="nl-NL" sz="1400" dirty="0">
                <a:latin typeface="Calibri" pitchFamily="34" charset="0"/>
              </a:rPr>
              <a:t> </a:t>
            </a:r>
            <a:r>
              <a:rPr lang="nl-NL" sz="1400" dirty="0" err="1">
                <a:latin typeface="Calibri" pitchFamily="34" charset="0"/>
              </a:rPr>
              <a:t>l’espansione</a:t>
            </a:r>
            <a:r>
              <a:rPr lang="nl-NL" sz="1400" dirty="0">
                <a:latin typeface="Calibri" pitchFamily="34" charset="0"/>
              </a:rPr>
              <a:t>” (Louis Marin)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3556" name="AutoShape 8" descr="Antoine Coypel: Louis XIV in Glory After the Peace of Nijmegen">
            <a:hlinkClick r:id="rId2" tooltip="Antoine Coypel : Louis XIV in Glory After the Peace of Nijmegen"/>
          </p:cNvPr>
          <p:cNvSpPr>
            <a:spLocks noChangeAspect="1" noChangeArrowheads="1"/>
          </p:cNvSpPr>
          <p:nvPr/>
        </p:nvSpPr>
        <p:spPr bwMode="auto">
          <a:xfrm>
            <a:off x="16002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BE" sz="1400">
              <a:latin typeface="Calibri" pitchFamily="34" charset="0"/>
            </a:endParaRPr>
          </a:p>
        </p:txBody>
      </p:sp>
      <p:sp>
        <p:nvSpPr>
          <p:cNvPr id="23557" name="AutoShape 10" descr="Louis-XIV-In-Glory-After-The-Peace-Of-Nijmegen"/>
          <p:cNvSpPr>
            <a:spLocks noChangeAspect="1" noChangeArrowheads="1"/>
          </p:cNvSpPr>
          <p:nvPr/>
        </p:nvSpPr>
        <p:spPr bwMode="auto">
          <a:xfrm>
            <a:off x="16922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BE" sz="1400">
              <a:latin typeface="Calibri" pitchFamily="34" charset="0"/>
            </a:endParaRP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6065068" y="4808754"/>
            <a:ext cx="56784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Antoine </a:t>
            </a:r>
            <a:r>
              <a:rPr lang="en-US" sz="1400" dirty="0" err="1">
                <a:latin typeface="Calibri" pitchFamily="34" charset="0"/>
              </a:rPr>
              <a:t>Coypel</a:t>
            </a:r>
            <a:r>
              <a:rPr lang="en-US" sz="1400" dirty="0">
                <a:latin typeface="Calibri" pitchFamily="34" charset="0"/>
              </a:rPr>
              <a:t>, Luigi XIV in gloria dopo la pace di </a:t>
            </a:r>
            <a:r>
              <a:rPr lang="en-US" sz="1400" dirty="0" err="1">
                <a:latin typeface="Calibri" pitchFamily="34" charset="0"/>
              </a:rPr>
              <a:t>Nimega</a:t>
            </a:r>
            <a:r>
              <a:rPr lang="en-US" sz="1400" dirty="0">
                <a:latin typeface="Calibri" pitchFamily="34" charset="0"/>
              </a:rPr>
              <a:t>, </a:t>
            </a:r>
          </a:p>
          <a:p>
            <a:r>
              <a:rPr lang="en-US" sz="1400" dirty="0">
                <a:latin typeface="Calibri" pitchFamily="34" charset="0"/>
              </a:rPr>
              <a:t>h/t, 153 x 185 cm, 1681, Montpellier, </a:t>
            </a:r>
            <a:r>
              <a:rPr lang="en-US" sz="1400" dirty="0" err="1">
                <a:latin typeface="Calibri" pitchFamily="34" charset="0"/>
              </a:rPr>
              <a:t>Musée</a:t>
            </a:r>
            <a:r>
              <a:rPr lang="en-US" sz="1400" dirty="0">
                <a:latin typeface="Calibri" pitchFamily="34" charset="0"/>
              </a:rPr>
              <a:t> Fabre</a:t>
            </a:r>
          </a:p>
          <a:p>
            <a:r>
              <a:rPr lang="en-US" sz="1400" dirty="0">
                <a:latin typeface="Calibri" pitchFamily="34" charset="0"/>
              </a:rPr>
              <a:t>(Luigi XIV </a:t>
            </a:r>
            <a:r>
              <a:rPr lang="en-US" sz="1400" dirty="0" err="1">
                <a:latin typeface="Calibri" pitchFamily="34" charset="0"/>
              </a:rPr>
              <a:t>che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dirty="0" err="1">
                <a:latin typeface="Calibri" pitchFamily="34" charset="0"/>
              </a:rPr>
              <a:t>riposa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dirty="0" err="1">
                <a:latin typeface="Calibri" pitchFamily="34" charset="0"/>
              </a:rPr>
              <a:t>nel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dirty="0" err="1">
                <a:latin typeface="Calibri" pitchFamily="34" charset="0"/>
              </a:rPr>
              <a:t>grembo</a:t>
            </a:r>
            <a:r>
              <a:rPr lang="en-US" sz="1400" dirty="0">
                <a:latin typeface="Calibri" pitchFamily="34" charset="0"/>
              </a:rPr>
              <a:t> di </a:t>
            </a:r>
          </a:p>
          <a:p>
            <a:r>
              <a:rPr lang="en-US" sz="1400" dirty="0">
                <a:latin typeface="Calibri" pitchFamily="34" charset="0"/>
              </a:rPr>
              <a:t>Gloria dopo la Pace di </a:t>
            </a:r>
            <a:r>
              <a:rPr lang="en-US" sz="1400" dirty="0" err="1">
                <a:latin typeface="Calibri" pitchFamily="34" charset="0"/>
              </a:rPr>
              <a:t>Nimega</a:t>
            </a:r>
            <a:r>
              <a:rPr lang="en-US" sz="1400" dirty="0">
                <a:latin typeface="Calibri" pitchFamily="34" charset="0"/>
              </a:rPr>
              <a:t> del 1678)</a:t>
            </a:r>
          </a:p>
          <a:p>
            <a:endParaRPr lang="en-US" sz="1400" dirty="0">
              <a:latin typeface="Calibri" pitchFamily="34" charset="0"/>
            </a:endParaRPr>
          </a:p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23560" name="Text Box 13"/>
          <p:cNvSpPr txBox="1">
            <a:spLocks noChangeArrowheads="1"/>
          </p:cNvSpPr>
          <p:nvPr/>
        </p:nvSpPr>
        <p:spPr bwMode="auto">
          <a:xfrm>
            <a:off x="6311901" y="1"/>
            <a:ext cx="37396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Calibri" pitchFamily="34" charset="0"/>
              </a:rPr>
              <a:t>La Gloria              </a:t>
            </a:r>
            <a:r>
              <a:rPr lang="nl-NL" sz="1400" dirty="0" err="1">
                <a:latin typeface="Calibri" pitchFamily="34" charset="0"/>
              </a:rPr>
              <a:t>L’Europa</a:t>
            </a:r>
            <a:r>
              <a:rPr lang="nl-NL" sz="1400" dirty="0">
                <a:latin typeface="Calibri" pitchFamily="34" charset="0"/>
              </a:rPr>
              <a:t>  (</a:t>
            </a:r>
            <a:r>
              <a:rPr lang="nl-NL" sz="1400" dirty="0" err="1">
                <a:latin typeface="Calibri" pitchFamily="34" charset="0"/>
              </a:rPr>
              <a:t>riposo</a:t>
            </a:r>
            <a:r>
              <a:rPr lang="nl-NL" sz="1400" dirty="0">
                <a:latin typeface="Calibri" pitchFamily="34" charset="0"/>
              </a:rPr>
              <a:t> ben </a:t>
            </a:r>
            <a:r>
              <a:rPr lang="nl-NL" sz="1400" dirty="0" err="1">
                <a:latin typeface="Calibri" pitchFamily="34" charset="0"/>
              </a:rPr>
              <a:t>meritato</a:t>
            </a:r>
            <a:r>
              <a:rPr lang="nl-NL" sz="1400" dirty="0">
                <a:latin typeface="Calibri" pitchFamily="34" charset="0"/>
              </a:rPr>
              <a:t>), 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3561" name="Rectangle 14"/>
          <p:cNvSpPr>
            <a:spLocks noChangeArrowheads="1"/>
          </p:cNvSpPr>
          <p:nvPr/>
        </p:nvSpPr>
        <p:spPr bwMode="auto">
          <a:xfrm>
            <a:off x="5324411" y="4141145"/>
            <a:ext cx="50879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Pace (dare fuoco alle </a:t>
            </a:r>
            <a:r>
              <a:rPr lang="en-US" sz="1400" dirty="0" err="1">
                <a:latin typeface="Calibri" pitchFamily="34" charset="0"/>
              </a:rPr>
              <a:t>armi</a:t>
            </a:r>
            <a:r>
              <a:rPr lang="en-US" sz="1400" dirty="0">
                <a:latin typeface="Calibri" pitchFamily="34" charset="0"/>
              </a:rPr>
              <a:t>), </a:t>
            </a:r>
            <a:r>
              <a:rPr lang="en-US" sz="1400" dirty="0" err="1">
                <a:latin typeface="Calibri" pitchFamily="34" charset="0"/>
              </a:rPr>
              <a:t>Tranquillità</a:t>
            </a:r>
            <a:r>
              <a:rPr lang="en-US" sz="1400" dirty="0">
                <a:latin typeface="Calibri" pitchFamily="34" charset="0"/>
              </a:rPr>
              <a:t> (</a:t>
            </a:r>
            <a:r>
              <a:rPr lang="en-US" sz="1400" dirty="0" err="1">
                <a:latin typeface="Calibri" pitchFamily="34" charset="0"/>
              </a:rPr>
              <a:t>appoggiarsi</a:t>
            </a:r>
            <a:r>
              <a:rPr lang="en-US" sz="1400" dirty="0">
                <a:latin typeface="Calibri" pitchFamily="34" charset="0"/>
              </a:rPr>
              <a:t> a </a:t>
            </a:r>
            <a:r>
              <a:rPr lang="en-US" sz="1400" dirty="0" err="1">
                <a:latin typeface="Calibri" pitchFamily="34" charset="0"/>
              </a:rPr>
              <a:t>una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dirty="0" err="1">
                <a:latin typeface="Calibri" pitchFamily="34" charset="0"/>
              </a:rPr>
              <a:t>colonna</a:t>
            </a:r>
            <a:r>
              <a:rPr lang="en-US" sz="1400" dirty="0">
                <a:latin typeface="Calibri" pitchFamily="34" charset="0"/>
              </a:rPr>
              <a:t>)</a:t>
            </a:r>
          </a:p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23566" name="Rectangle 1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br>
              <a:rPr lang="fr-FR" sz="1400">
                <a:latin typeface="Calibri" pitchFamily="34" charset="0"/>
              </a:rPr>
            </a:br>
            <a:br>
              <a:rPr lang="fr-FR" sz="1400">
                <a:latin typeface="Calibri" pitchFamily="34" charset="0"/>
              </a:rPr>
            </a:br>
            <a:endParaRPr lang="fr-FR" sz="1400">
              <a:latin typeface="Calibri" pitchFamily="34" charset="0"/>
            </a:endParaRPr>
          </a:p>
        </p:txBody>
      </p:sp>
      <p:pic>
        <p:nvPicPr>
          <p:cNvPr id="23567" name="Picture 20" descr="Sculptures%20bassin%20Versail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4343400"/>
            <a:ext cx="244316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8" name="Rectangle 21"/>
          <p:cNvSpPr>
            <a:spLocks noChangeArrowheads="1"/>
          </p:cNvSpPr>
          <p:nvPr/>
        </p:nvSpPr>
        <p:spPr bwMode="auto">
          <a:xfrm>
            <a:off x="1752600" y="6195408"/>
            <a:ext cx="22437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latin typeface="Calibri" pitchFamily="34" charset="0"/>
              </a:rPr>
              <a:t>Bacino</a:t>
            </a:r>
            <a:r>
              <a:rPr lang="en-US" sz="1400" dirty="0">
                <a:latin typeface="Calibri" pitchFamily="34" charset="0"/>
              </a:rPr>
              <a:t> di Apollo secondo </a:t>
            </a:r>
          </a:p>
          <a:p>
            <a:r>
              <a:rPr lang="en-US" sz="1400" dirty="0" err="1">
                <a:latin typeface="Calibri" pitchFamily="34" charset="0"/>
              </a:rPr>
              <a:t>disegni</a:t>
            </a:r>
            <a:r>
              <a:rPr lang="en-US" sz="1400" dirty="0">
                <a:latin typeface="Calibri" pitchFamily="34" charset="0"/>
              </a:rPr>
              <a:t> di Le Brun, Versailles</a:t>
            </a:r>
          </a:p>
          <a:p>
            <a:endParaRPr lang="en-US" sz="1400" dirty="0">
              <a:latin typeface="Calibri" pitchFamily="34" charset="0"/>
              <a:cs typeface="Arial" charset="0"/>
            </a:endParaRPr>
          </a:p>
        </p:txBody>
      </p:sp>
      <p:pic>
        <p:nvPicPr>
          <p:cNvPr id="23569" name="Picture 22" descr="Versailles-grille-Roi-Soleil-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7133" y="4099368"/>
            <a:ext cx="114300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Résultat de recherche d'images pour &quot;versailles 1668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06" y="232923"/>
            <a:ext cx="3191347" cy="231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ouis XIV en gloire après la paix de Nimègue - Antoine Coyp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7" y="434162"/>
            <a:ext cx="441007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7032104" y="350838"/>
            <a:ext cx="216024" cy="4858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400256" y="434163"/>
            <a:ext cx="504056" cy="18715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5879977" y="2628045"/>
            <a:ext cx="2205037" cy="14831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23561" idx="0"/>
          </p:cNvCxnSpPr>
          <p:nvPr/>
        </p:nvCxnSpPr>
        <p:spPr>
          <a:xfrm flipV="1">
            <a:off x="7868377" y="3056171"/>
            <a:ext cx="1073810" cy="10849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6F91DFB2-24E5-4765-A739-239A7EA08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168" y="2592134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1400" dirty="0">
                <a:latin typeface="Calibri" panose="020F0502020204030204" pitchFamily="34" charset="0"/>
              </a:rPr>
              <a:t>Bernini, </a:t>
            </a:r>
          </a:p>
          <a:p>
            <a:r>
              <a:rPr lang="fr-BE" sz="1400" i="1" dirty="0" err="1">
                <a:latin typeface="Calibri" panose="020F0502020204030204" pitchFamily="34" charset="0"/>
              </a:rPr>
              <a:t>Modello</a:t>
            </a:r>
            <a:r>
              <a:rPr lang="fr-BE" sz="1400" i="1" dirty="0">
                <a:latin typeface="Calibri" panose="020F0502020204030204" pitchFamily="34" charset="0"/>
              </a:rPr>
              <a:t> per un </a:t>
            </a:r>
            <a:r>
              <a:rPr lang="fr-BE" sz="1400" i="1" dirty="0" err="1">
                <a:latin typeface="Calibri" panose="020F0502020204030204" pitchFamily="34" charset="0"/>
              </a:rPr>
              <a:t>monumento</a:t>
            </a:r>
            <a:r>
              <a:rPr lang="fr-BE" sz="1400" i="1" dirty="0">
                <a:latin typeface="Calibri" panose="020F0502020204030204" pitchFamily="34" charset="0"/>
              </a:rPr>
              <a:t> </a:t>
            </a:r>
          </a:p>
          <a:p>
            <a:r>
              <a:rPr lang="fr-BE" sz="1400" i="1" dirty="0" err="1">
                <a:latin typeface="Calibri" panose="020F0502020204030204" pitchFamily="34" charset="0"/>
              </a:rPr>
              <a:t>equestre</a:t>
            </a:r>
            <a:r>
              <a:rPr lang="fr-BE" sz="1400" i="1" dirty="0">
                <a:latin typeface="Calibri" panose="020F0502020204030204" pitchFamily="34" charset="0"/>
              </a:rPr>
              <a:t> per Luigi XIV</a:t>
            </a:r>
            <a:r>
              <a:rPr lang="fr-BE" sz="1400" dirty="0">
                <a:latin typeface="Calibri" panose="020F0502020204030204" pitchFamily="34" charset="0"/>
              </a:rPr>
              <a:t>, 1670, Roma, </a:t>
            </a:r>
          </a:p>
          <a:p>
            <a:r>
              <a:rPr lang="fr-BE" sz="1400" dirty="0" err="1">
                <a:latin typeface="Calibri" panose="020F0502020204030204" pitchFamily="34" charset="0"/>
              </a:rPr>
              <a:t>Galleria</a:t>
            </a:r>
            <a:r>
              <a:rPr lang="fr-BE" sz="1400" dirty="0">
                <a:latin typeface="Calibri" panose="020F0502020204030204" pitchFamily="34" charset="0"/>
              </a:rPr>
              <a:t> </a:t>
            </a:r>
            <a:r>
              <a:rPr lang="fr-BE" sz="1400" dirty="0" err="1">
                <a:latin typeface="Calibri" panose="020F0502020204030204" pitchFamily="34" charset="0"/>
              </a:rPr>
              <a:t>Borghese</a:t>
            </a:r>
            <a:endParaRPr lang="fr-FR" sz="1400" dirty="0">
              <a:latin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A3CD7EB1-6AB7-40B4-AB91-F40C94CEC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226" y="2743804"/>
            <a:ext cx="28118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400" dirty="0">
                <a:latin typeface="Calibri" panose="020F0502020204030204" pitchFamily="34" charset="0"/>
              </a:rPr>
              <a:t>Bernini, </a:t>
            </a:r>
            <a:r>
              <a:rPr lang="fr-BE" sz="1400" i="1" dirty="0" err="1">
                <a:latin typeface="Calibri" panose="020F0502020204030204" pitchFamily="34" charset="0"/>
              </a:rPr>
              <a:t>Busto</a:t>
            </a:r>
            <a:r>
              <a:rPr lang="fr-BE" sz="1400" i="1" dirty="0">
                <a:latin typeface="Calibri" panose="020F0502020204030204" pitchFamily="34" charset="0"/>
              </a:rPr>
              <a:t> di Luigi XIV</a:t>
            </a:r>
            <a:r>
              <a:rPr lang="fr-BE" sz="1400" dirty="0">
                <a:latin typeface="Calibri" panose="020F0502020204030204" pitchFamily="34" charset="0"/>
              </a:rPr>
              <a:t>, Versailles</a:t>
            </a:r>
          </a:p>
          <a:p>
            <a:r>
              <a:rPr lang="fr-BE" sz="1400" dirty="0">
                <a:latin typeface="Calibri" panose="020F0502020204030204" pitchFamily="34" charset="0"/>
              </a:rPr>
              <a:t>Salone di Diana, 1665</a:t>
            </a:r>
            <a:endParaRPr lang="fr-FR" sz="1400" dirty="0">
              <a:latin typeface="Calibri" panose="020F0502020204030204" pitchFamily="34" charset="0"/>
            </a:endParaRPr>
          </a:p>
        </p:txBody>
      </p:sp>
      <p:sp>
        <p:nvSpPr>
          <p:cNvPr id="4" name="Text Box 27">
            <a:extLst>
              <a:ext uri="{FF2B5EF4-FFF2-40B4-BE49-F238E27FC236}">
                <a16:creationId xmlns:a16="http://schemas.microsoft.com/office/drawing/2014/main" id="{24C69AB3-2C6E-46F2-AEAE-DCE2A9921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688" y="4136063"/>
            <a:ext cx="42192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400" dirty="0">
                <a:latin typeface="Calibri" panose="020F0502020204030204" pitchFamily="34" charset="0"/>
              </a:rPr>
              <a:t> Bernini, </a:t>
            </a:r>
            <a:r>
              <a:rPr lang="fr-BE" sz="1400" dirty="0" err="1">
                <a:latin typeface="Calibri" panose="020F0502020204030204" pitchFamily="34" charset="0"/>
              </a:rPr>
              <a:t>Progetto</a:t>
            </a:r>
            <a:r>
              <a:rPr lang="fr-BE" sz="1400" dirty="0">
                <a:latin typeface="Calibri" panose="020F0502020204030204" pitchFamily="34" charset="0"/>
              </a:rPr>
              <a:t> per la </a:t>
            </a:r>
            <a:r>
              <a:rPr lang="fr-BE" sz="1400" dirty="0" err="1">
                <a:latin typeface="Calibri" panose="020F0502020204030204" pitchFamily="34" charset="0"/>
              </a:rPr>
              <a:t>facciata</a:t>
            </a:r>
            <a:r>
              <a:rPr lang="fr-BE" sz="1400" dirty="0">
                <a:latin typeface="Calibri" panose="020F0502020204030204" pitchFamily="34" charset="0"/>
              </a:rPr>
              <a:t> principale </a:t>
            </a:r>
            <a:r>
              <a:rPr lang="fr-BE" sz="1400" dirty="0" err="1">
                <a:latin typeface="Calibri" panose="020F0502020204030204" pitchFamily="34" charset="0"/>
              </a:rPr>
              <a:t>del</a:t>
            </a:r>
            <a:r>
              <a:rPr lang="fr-BE" sz="1400" dirty="0">
                <a:latin typeface="Calibri" panose="020F0502020204030204" pitchFamily="34" charset="0"/>
              </a:rPr>
              <a:t> Louvre </a:t>
            </a:r>
            <a:endParaRPr lang="fr-FR" sz="1400" dirty="0">
              <a:latin typeface="Calibri" panose="020F0502020204030204" pitchFamily="34" charset="0"/>
            </a:endParaRP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CF291425-8B2E-424E-8613-AB2556D66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688" y="106529"/>
            <a:ext cx="47684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Calibri" panose="020F0502020204030204" pitchFamily="34" charset="0"/>
              </a:rPr>
              <a:t>Gian Lorenzo Bernini : </a:t>
            </a:r>
            <a:r>
              <a:rPr lang="nl-NL" sz="1400" dirty="0" err="1">
                <a:latin typeface="Calibri" panose="020F0502020204030204" pitchFamily="34" charset="0"/>
              </a:rPr>
              <a:t>soggiorno</a:t>
            </a:r>
            <a:r>
              <a:rPr lang="nl-NL" sz="1400" dirty="0">
                <a:latin typeface="Calibri" panose="020F0502020204030204" pitchFamily="34" charset="0"/>
              </a:rPr>
              <a:t> in </a:t>
            </a:r>
            <a:r>
              <a:rPr lang="nl-NL" sz="1400" dirty="0" err="1">
                <a:latin typeface="Calibri" panose="020F0502020204030204" pitchFamily="34" charset="0"/>
              </a:rPr>
              <a:t>Francia</a:t>
            </a:r>
            <a:r>
              <a:rPr lang="nl-NL" sz="1400" dirty="0">
                <a:latin typeface="Calibri" panose="020F0502020204030204" pitchFamily="34" charset="0"/>
              </a:rPr>
              <a:t> tra </a:t>
            </a:r>
            <a:r>
              <a:rPr lang="nl-NL" sz="1400" dirty="0" err="1">
                <a:latin typeface="Calibri" panose="020F0502020204030204" pitchFamily="34" charset="0"/>
              </a:rPr>
              <a:t>il</a:t>
            </a:r>
            <a:r>
              <a:rPr lang="nl-NL" sz="1400" dirty="0">
                <a:latin typeface="Calibri" panose="020F0502020204030204" pitchFamily="34" charset="0"/>
              </a:rPr>
              <a:t>  1665 e </a:t>
            </a:r>
            <a:r>
              <a:rPr lang="nl-NL" sz="1400" dirty="0" err="1">
                <a:latin typeface="Calibri" panose="020F0502020204030204" pitchFamily="34" charset="0"/>
              </a:rPr>
              <a:t>il</a:t>
            </a:r>
            <a:r>
              <a:rPr lang="nl-NL" sz="1400" dirty="0">
                <a:latin typeface="Calibri" panose="020F0502020204030204" pitchFamily="34" charset="0"/>
              </a:rPr>
              <a:t> 1670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76199BE9-77B1-47DA-8188-8CDB3EBB6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1" y="6299756"/>
            <a:ext cx="13123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Calibri" panose="020F0502020204030204" pitchFamily="34" charset="0"/>
              </a:rPr>
              <a:t>Claude </a:t>
            </a:r>
            <a:r>
              <a:rPr lang="nl-NL" sz="1400" dirty="0" err="1">
                <a:latin typeface="Calibri" panose="020F0502020204030204" pitchFamily="34" charset="0"/>
              </a:rPr>
              <a:t>Perrault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B93698E3-4E85-413E-B23D-DF8C0CE97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851" y="2594754"/>
            <a:ext cx="305070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latin typeface="Calibri" panose="020F0502020204030204" pitchFamily="34" charset="0"/>
              </a:rPr>
              <a:t>Modificato</a:t>
            </a:r>
            <a:r>
              <a:rPr lang="en-US" sz="1400" dirty="0">
                <a:latin typeface="Calibri" panose="020F0502020204030204" pitchFamily="34" charset="0"/>
              </a:rPr>
              <a:t> in </a:t>
            </a:r>
            <a:r>
              <a:rPr lang="en-US" sz="1400" dirty="0" err="1">
                <a:latin typeface="Calibri" panose="020F0502020204030204" pitchFamily="34" charset="0"/>
              </a:rPr>
              <a:t>statua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</a:p>
          <a:p>
            <a:r>
              <a:rPr lang="en-US" sz="1400" i="1" dirty="0">
                <a:latin typeface="Calibri" panose="020F0502020204030204" pitchFamily="34" charset="0"/>
              </a:rPr>
              <a:t>Marcus </a:t>
            </a:r>
            <a:r>
              <a:rPr lang="en-US" sz="1400" i="1" dirty="0" err="1">
                <a:latin typeface="Calibri" panose="020F0502020204030204" pitchFamily="34" charset="0"/>
              </a:rPr>
              <a:t>Curtius</a:t>
            </a:r>
            <a:r>
              <a:rPr lang="en-US" sz="1400" i="1" dirty="0">
                <a:latin typeface="Calibri" panose="020F0502020204030204" pitchFamily="34" charset="0"/>
              </a:rPr>
              <a:t> </a:t>
            </a:r>
          </a:p>
          <a:p>
            <a:r>
              <a:rPr lang="en-US" sz="1400" dirty="0">
                <a:latin typeface="Calibri" panose="020F0502020204030204" pitchFamily="34" charset="0"/>
              </a:rPr>
              <a:t>Da François </a:t>
            </a:r>
            <a:r>
              <a:rPr lang="en-US" sz="1400" dirty="0" err="1">
                <a:latin typeface="Calibri" panose="020F0502020204030204" pitchFamily="34" charset="0"/>
              </a:rPr>
              <a:t>Girardon</a:t>
            </a:r>
            <a:r>
              <a:rPr lang="en-US" sz="1400" dirty="0">
                <a:latin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</a:rPr>
              <a:t>sull’ordine</a:t>
            </a:r>
            <a:r>
              <a:rPr lang="en-US" sz="1400" dirty="0">
                <a:latin typeface="Calibri" panose="020F0502020204030204" pitchFamily="34" charset="0"/>
              </a:rPr>
              <a:t> del re,</a:t>
            </a:r>
          </a:p>
          <a:p>
            <a:r>
              <a:rPr lang="fr-BE" sz="1400" dirty="0">
                <a:latin typeface="Calibri" panose="020F0502020204030204" pitchFamily="34" charset="0"/>
              </a:rPr>
              <a:t>Versailles, 1674</a:t>
            </a:r>
            <a:endParaRPr lang="fr-FR" sz="1400" dirty="0">
              <a:latin typeface="Calibri" panose="020F0502020204030204" pitchFamily="34" charset="0"/>
            </a:endParaRPr>
          </a:p>
        </p:txBody>
      </p:sp>
      <p:pic>
        <p:nvPicPr>
          <p:cNvPr id="8" name="Picture 2" descr="Gian-Lorenzo-Bernini-Equestrian-Statue-of-King-Louis-XIV-2-">
            <a:extLst>
              <a:ext uri="{FF2B5EF4-FFF2-40B4-BE49-F238E27FC236}">
                <a16:creationId xmlns:a16="http://schemas.microsoft.com/office/drawing/2014/main" id="{E5BA1DCD-990A-4418-8231-15A815ABA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88" y="578005"/>
            <a:ext cx="2376264" cy="201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calisto235.files.wordpress.com/2014/09/original2.jpg">
            <a:extLst>
              <a:ext uri="{FF2B5EF4-FFF2-40B4-BE49-F238E27FC236}">
                <a16:creationId xmlns:a16="http://schemas.microsoft.com/office/drawing/2014/main" id="{02930C21-0756-4AD9-97F8-3C0BF8AD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72" y="588208"/>
            <a:ext cx="2603116" cy="198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ésultat de recherche d'images pour &quot;buste bernini&quot;">
            <a:extLst>
              <a:ext uri="{FF2B5EF4-FFF2-40B4-BE49-F238E27FC236}">
                <a16:creationId xmlns:a16="http://schemas.microsoft.com/office/drawing/2014/main" id="{E6D71C95-2814-4FF1-ACBC-F883A643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873" y="578005"/>
            <a:ext cx="2799552" cy="195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ésultat de recherche d'images pour &quot;bernini projet de façade&quot;">
            <a:extLst>
              <a:ext uri="{FF2B5EF4-FFF2-40B4-BE49-F238E27FC236}">
                <a16:creationId xmlns:a16="http://schemas.microsoft.com/office/drawing/2014/main" id="{4A887B97-76F0-4479-B2E3-6B60A34EE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54" y="4453635"/>
            <a:ext cx="4014614" cy="200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s://upload.wikimedia.org/wikipedia/commons/thumb/f/fb/Louvre_-_%C3%89l%C3%A9vation_de_la_principale_facade_au_c%C3%B4t%C3%A9_de_Saint-Germain-l%27Auxerrois_-_Architecture_fran%C3%A7oise_Tome4_Livre6_Pl7.jpg/1920px-Louvre_-_%C3%89l%C3%A9vation_de_la_principale_facade_au_c%C3%B4t%C3%A9_de_Saint-Germain-l%27Auxerrois_-_Architecture_fran%C3%A7oise_Tome4_Livre6_Pl7.jpg">
            <a:extLst>
              <a:ext uri="{FF2B5EF4-FFF2-40B4-BE49-F238E27FC236}">
                <a16:creationId xmlns:a16="http://schemas.microsoft.com/office/drawing/2014/main" id="{3869A7CE-FD43-460D-815A-C1B26957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34" y="4822731"/>
            <a:ext cx="4104029" cy="147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181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b/bd/Grand_dessein_d%E2%80%99Henri_IV_%28ch%C3%A2teau_du_Louvre%29%2C_vers_1600-1615.jpg/1280px-Grand_dessein_d%E2%80%99Henri_IV_%28ch%C3%A2teau_du_Louvre%29%2C_vers_1600-1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573" y="548681"/>
            <a:ext cx="4024422" cy="356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7/74/Louvre1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641" y="548681"/>
            <a:ext cx="4588890" cy="35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16832" y="42210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600" dirty="0">
                <a:solidFill>
                  <a:srgbClr val="222222"/>
                </a:solidFill>
                <a:cs typeface="Calibri" panose="020F0502020204030204" pitchFamily="34" charset="0"/>
              </a:rPr>
              <a:t>Les </a:t>
            </a:r>
            <a:r>
              <a:rPr lang="fr-CH" sz="1600" dirty="0" err="1">
                <a:solidFill>
                  <a:srgbClr val="222222"/>
                </a:solidFill>
                <a:cs typeface="Calibri" panose="020F0502020204030204" pitchFamily="34" charset="0"/>
              </a:rPr>
              <a:t>palazzo</a:t>
            </a:r>
            <a:r>
              <a:rPr lang="fr-CH" sz="1600" dirty="0">
                <a:solidFill>
                  <a:srgbClr val="222222"/>
                </a:solidFill>
                <a:cs typeface="Calibri" panose="020F0502020204030204" pitchFamily="34" charset="0"/>
              </a:rPr>
              <a:t> </a:t>
            </a:r>
            <a:r>
              <a:rPr lang="fr-CH" sz="1600" dirty="0" err="1">
                <a:solidFill>
                  <a:srgbClr val="222222"/>
                </a:solidFill>
                <a:cs typeface="Calibri" panose="020F0502020204030204" pitchFamily="34" charset="0"/>
              </a:rPr>
              <a:t>del</a:t>
            </a:r>
            <a:r>
              <a:rPr lang="fr-CH" sz="1600" dirty="0">
                <a:solidFill>
                  <a:srgbClr val="222222"/>
                </a:solidFill>
                <a:cs typeface="Calibri" panose="020F0502020204030204" pitchFamily="34" charset="0"/>
              </a:rPr>
              <a:t> Louvre e le Tuileries du Louvre </a:t>
            </a:r>
            <a:r>
              <a:rPr lang="fr-CH" sz="1600" dirty="0" err="1">
                <a:solidFill>
                  <a:srgbClr val="222222"/>
                </a:solidFill>
                <a:cs typeface="Calibri" panose="020F0502020204030204" pitchFamily="34" charset="0"/>
              </a:rPr>
              <a:t>sulla</a:t>
            </a:r>
            <a:r>
              <a:rPr lang="fr-CH" sz="1600" dirty="0">
                <a:solidFill>
                  <a:srgbClr val="222222"/>
                </a:solidFill>
                <a:cs typeface="Calibri" panose="020F0502020204030204" pitchFamily="34" charset="0"/>
              </a:rPr>
              <a:t> mappa </a:t>
            </a:r>
            <a:r>
              <a:rPr lang="fr-CH" sz="1600" dirty="0">
                <a:cs typeface="Calibri" panose="020F0502020204030204" pitchFamily="34" charset="0"/>
              </a:rPr>
              <a:t> di </a:t>
            </a:r>
            <a:r>
              <a:rPr lang="fr-CH" sz="1600" dirty="0" err="1">
                <a:cs typeface="Calibri" panose="020F0502020204030204" pitchFamily="34" charset="0"/>
              </a:rPr>
              <a:t>Mérian</a:t>
            </a:r>
            <a:r>
              <a:rPr lang="fr-CH" sz="1600" dirty="0">
                <a:solidFill>
                  <a:srgbClr val="222222"/>
                </a:solidFill>
                <a:cs typeface="Calibri" panose="020F0502020204030204" pitchFamily="34" charset="0"/>
              </a:rPr>
              <a:t> (1615)</a:t>
            </a:r>
            <a:endParaRPr lang="en-US" sz="1600" dirty="0"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AC708A-2F03-EFE0-0FD5-64E61B8EC5E2}"/>
              </a:ext>
            </a:extLst>
          </p:cNvPr>
          <p:cNvSpPr/>
          <p:nvPr/>
        </p:nvSpPr>
        <p:spPr>
          <a:xfrm>
            <a:off x="6419385" y="412776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LU" sz="1600" dirty="0"/>
              <a:t>Il Grand Dessein di Enrico IV scoperto nel XIX secolo </a:t>
            </a:r>
          </a:p>
          <a:p>
            <a:r>
              <a:rPr lang="en-LU" sz="1600" dirty="0"/>
              <a:t>nella Galleria dei Cervi del Castello di Fontainebleau</a:t>
            </a:r>
          </a:p>
        </p:txBody>
      </p:sp>
    </p:spTree>
    <p:extLst>
      <p:ext uri="{BB962C8B-B14F-4D97-AF65-F5344CB8AC3E}">
        <p14:creationId xmlns:p14="http://schemas.microsoft.com/office/powerpoint/2010/main" val="4148733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7174632" y="6047455"/>
            <a:ext cx="6324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/>
              <a:t>Visita di Luigi XIV alla </a:t>
            </a:r>
            <a:r>
              <a:rPr lang="fr-FR" sz="1600" dirty="0" err="1"/>
              <a:t>manufattura</a:t>
            </a:r>
            <a:r>
              <a:rPr lang="fr-FR" sz="1600" dirty="0"/>
              <a:t> di Gobelins, </a:t>
            </a:r>
            <a:r>
              <a:rPr lang="fr-FR" sz="1600" dirty="0" err="1"/>
              <a:t>arazzo</a:t>
            </a:r>
            <a:r>
              <a:rPr lang="fr-FR" sz="1600" dirty="0"/>
              <a:t>, </a:t>
            </a:r>
          </a:p>
          <a:p>
            <a:r>
              <a:rPr lang="fr-FR" sz="1600" dirty="0"/>
              <a:t> Manufacture des Gobelins (</a:t>
            </a:r>
            <a:r>
              <a:rPr lang="fr-FR" sz="1600" dirty="0" err="1"/>
              <a:t>disegno</a:t>
            </a:r>
            <a:r>
              <a:rPr lang="fr-FR" sz="1600" dirty="0"/>
              <a:t> di Le Brun).</a:t>
            </a:r>
          </a:p>
          <a:p>
            <a:endParaRPr lang="fr-FR" sz="1600" dirty="0"/>
          </a:p>
        </p:txBody>
      </p:sp>
      <p:pic>
        <p:nvPicPr>
          <p:cNvPr id="3078" name="Picture 8" descr="http://ventesuroffres.free.fr/images/monnaies/vso/v05/v05_1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325" y="58730"/>
            <a:ext cx="3015743" cy="149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0" descr="http://ventesuroffres.free.fr/images/monnaies/vso/v05/v05_1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160" y="1728321"/>
            <a:ext cx="3302075" cy="164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ésultat de recherche d'images pour &quot;visite gobelins le brun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709" y="3023100"/>
            <a:ext cx="4556299" cy="300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fficher l’image source">
            <a:extLst>
              <a:ext uri="{FF2B5EF4-FFF2-40B4-BE49-F238E27FC236}">
                <a16:creationId xmlns:a16="http://schemas.microsoft.com/office/drawing/2014/main" id="{CD2B0C07-FC17-43AC-AE5D-1DD28EDD6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r="32675"/>
          <a:stretch/>
        </p:blipFill>
        <p:spPr bwMode="auto">
          <a:xfrm>
            <a:off x="2351585" y="4290874"/>
            <a:ext cx="156145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9088A7-555E-49C6-8C41-E209E8F5ED25}"/>
              </a:ext>
            </a:extLst>
          </p:cNvPr>
          <p:cNvSpPr txBox="1"/>
          <p:nvPr/>
        </p:nvSpPr>
        <p:spPr>
          <a:xfrm>
            <a:off x="3896454" y="607945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1992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4" descr="Le Portrait du roi - Louis Marin">
            <a:extLst>
              <a:ext uri="{FF2B5EF4-FFF2-40B4-BE49-F238E27FC236}">
                <a16:creationId xmlns:a16="http://schemas.microsoft.com/office/drawing/2014/main" id="{D42AAF99-12CB-1C84-776F-DF0222AF3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82" y="3573130"/>
            <a:ext cx="197358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7D1A19-CB98-BAA8-2C39-2CFAB2B977BF}"/>
              </a:ext>
            </a:extLst>
          </p:cNvPr>
          <p:cNvSpPr txBox="1"/>
          <p:nvPr/>
        </p:nvSpPr>
        <p:spPr>
          <a:xfrm>
            <a:off x="3913036" y="227798"/>
            <a:ext cx="38290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sz="1600" dirty="0"/>
              <a:t>“L’ostia regale: la medaglia storica”, racontare e far vedere, moneta (valore), contiene il principe nella sua gloria </a:t>
            </a:r>
            <a:r>
              <a:rPr lang="en-LU" sz="1600" dirty="0">
                <a:sym typeface="Wingdings" pitchFamily="2" charset="2"/>
              </a:rPr>
              <a:t> lo eternizza, lo converte in monumento, riunito in un libro (che deve </a:t>
            </a:r>
            <a:r>
              <a:rPr lang="en-LU" sz="1600" i="1" dirty="0">
                <a:sym typeface="Wingdings" pitchFamily="2" charset="2"/>
              </a:rPr>
              <a:t>delectare et docere</a:t>
            </a:r>
            <a:r>
              <a:rPr lang="it-IT" sz="1600" i="1" dirty="0">
                <a:sym typeface="Wingdings" pitchFamily="2" charset="2"/>
              </a:rPr>
              <a:t>)</a:t>
            </a:r>
            <a:endParaRPr lang="en-LU" sz="1600" i="1" dirty="0">
              <a:sym typeface="Wingdings" pitchFamily="2" charset="2"/>
            </a:endParaRPr>
          </a:p>
          <a:p>
            <a:r>
              <a:rPr lang="en-GB" sz="1600" dirty="0">
                <a:sym typeface="Wingdings" pitchFamily="2" charset="2"/>
              </a:rPr>
              <a:t>P</a:t>
            </a:r>
            <a:r>
              <a:rPr lang="en-LU" sz="1600" dirty="0">
                <a:sym typeface="Wingdings" pitchFamily="2" charset="2"/>
              </a:rPr>
              <a:t>erforma la ve</a:t>
            </a:r>
            <a:r>
              <a:rPr lang="it-IT" sz="1600" dirty="0" err="1">
                <a:sym typeface="Wingdings" pitchFamily="2" charset="2"/>
              </a:rPr>
              <a:t>ri</a:t>
            </a:r>
            <a:r>
              <a:rPr lang="en-LU" sz="1600" dirty="0">
                <a:sym typeface="Wingdings" pitchFamily="2" charset="2"/>
              </a:rPr>
              <a:t>tà della storia regale ”storia metallica” vs volatilità</a:t>
            </a:r>
            <a:endParaRPr lang="en-LU" sz="16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9C0D67-0242-41E8-8AAC-F6299B243AE3}"/>
              </a:ext>
            </a:extLst>
          </p:cNvPr>
          <p:cNvSpPr txBox="1"/>
          <p:nvPr/>
        </p:nvSpPr>
        <p:spPr>
          <a:xfrm>
            <a:off x="4043788" y="2549732"/>
            <a:ext cx="33236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Eufemismi</a:t>
            </a:r>
          </a:p>
          <a:p>
            <a:r>
              <a:rPr lang="it-IT" dirty="0"/>
              <a:t>«ARGENTORATUM RECEPTUM»</a:t>
            </a:r>
          </a:p>
          <a:p>
            <a:r>
              <a:rPr lang="it-IT" dirty="0"/>
              <a:t>«ALGERIA FULMINATA» (</a:t>
            </a:r>
            <a:r>
              <a:rPr lang="it-IT" dirty="0" err="1"/>
              <a:t>cf</a:t>
            </a:r>
            <a:r>
              <a:rPr lang="it-IT" dirty="0"/>
              <a:t> Giove)</a:t>
            </a:r>
          </a:p>
          <a:p>
            <a:r>
              <a:rPr lang="it-IT" dirty="0"/>
              <a:t>Iperbole</a:t>
            </a:r>
          </a:p>
          <a:p>
            <a:r>
              <a:rPr lang="it-IT" dirty="0"/>
              <a:t>Sineddoche</a:t>
            </a:r>
          </a:p>
          <a:p>
            <a:r>
              <a:rPr lang="it-IT" dirty="0"/>
              <a:t>Metafora (sole)</a:t>
            </a:r>
          </a:p>
          <a:p>
            <a:r>
              <a:rPr lang="it-IT" dirty="0"/>
              <a:t>allegoria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vauban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5030147"/>
            <a:ext cx="2143744" cy="160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9"/>
          <p:cNvSpPr>
            <a:spLocks noChangeArrowheads="1"/>
          </p:cNvSpPr>
          <p:nvPr/>
        </p:nvSpPr>
        <p:spPr bwMode="auto">
          <a:xfrm>
            <a:off x="1462771" y="2736421"/>
            <a:ext cx="896448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Calibri" pitchFamily="34" charset="0"/>
              </a:rPr>
              <a:t>Vauban </a:t>
            </a:r>
            <a:r>
              <a:rPr lang="fr-FR" sz="1400" dirty="0" err="1">
                <a:latin typeface="Calibri" pitchFamily="34" charset="0"/>
              </a:rPr>
              <a:t>aveva</a:t>
            </a:r>
            <a:r>
              <a:rPr lang="fr-FR" sz="1400" dirty="0">
                <a:latin typeface="Calibri" pitchFamily="34" charset="0"/>
              </a:rPr>
              <a:t> il </a:t>
            </a:r>
            <a:r>
              <a:rPr lang="fr-FR" sz="1400" dirty="0" err="1">
                <a:latin typeface="Calibri" pitchFamily="34" charset="0"/>
              </a:rPr>
              <a:t>genio</a:t>
            </a:r>
            <a:r>
              <a:rPr lang="fr-FR" sz="1400" dirty="0">
                <a:latin typeface="Calibri" pitchFamily="34" charset="0"/>
              </a:rPr>
              <a:t> di </a:t>
            </a:r>
            <a:r>
              <a:rPr lang="fr-FR" sz="1400" dirty="0" err="1">
                <a:latin typeface="Calibri" pitchFamily="34" charset="0"/>
              </a:rPr>
              <a:t>assediare</a:t>
            </a:r>
            <a:r>
              <a:rPr lang="fr-FR" sz="1400" dirty="0">
                <a:latin typeface="Calibri" pitchFamily="34" charset="0"/>
              </a:rPr>
              <a:t> le </a:t>
            </a:r>
            <a:r>
              <a:rPr lang="fr-FR" sz="1400" dirty="0" err="1">
                <a:latin typeface="Calibri" pitchFamily="34" charset="0"/>
              </a:rPr>
              <a:t>roccaforti</a:t>
            </a:r>
            <a:r>
              <a:rPr lang="fr-FR" sz="1400" dirty="0">
                <a:latin typeface="Calibri" pitchFamily="34" charset="0"/>
              </a:rPr>
              <a:t> e di </a:t>
            </a:r>
            <a:r>
              <a:rPr lang="fr-FR" sz="1400" dirty="0" err="1">
                <a:latin typeface="Calibri" pitchFamily="34" charset="0"/>
              </a:rPr>
              <a:t>difenderle</a:t>
            </a:r>
            <a:r>
              <a:rPr lang="fr-FR" sz="1400" dirty="0">
                <a:latin typeface="Calibri" pitchFamily="34" charset="0"/>
              </a:rPr>
              <a:t>: "</a:t>
            </a:r>
            <a:r>
              <a:rPr lang="fr-FR" sz="1400" dirty="0" err="1">
                <a:latin typeface="Calibri" pitchFamily="34" charset="0"/>
              </a:rPr>
              <a:t>una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città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costruita</a:t>
            </a:r>
            <a:r>
              <a:rPr lang="fr-FR" sz="1400" dirty="0">
                <a:latin typeface="Calibri" pitchFamily="34" charset="0"/>
              </a:rPr>
              <a:t> da Vauban </a:t>
            </a:r>
            <a:r>
              <a:rPr lang="fr-FR" sz="1400" dirty="0" err="1">
                <a:latin typeface="Calibri" pitchFamily="34" charset="0"/>
              </a:rPr>
              <a:t>è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una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città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salvata</a:t>
            </a:r>
            <a:r>
              <a:rPr lang="fr-FR" sz="1400" dirty="0">
                <a:latin typeface="Calibri" pitchFamily="34" charset="0"/>
              </a:rPr>
              <a:t>, </a:t>
            </a:r>
            <a:r>
              <a:rPr lang="fr-FR" sz="1400" dirty="0" err="1">
                <a:latin typeface="Calibri" pitchFamily="34" charset="0"/>
              </a:rPr>
              <a:t>una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città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attaccata</a:t>
            </a:r>
            <a:r>
              <a:rPr lang="fr-FR" sz="1400" dirty="0">
                <a:latin typeface="Calibri" pitchFamily="34" charset="0"/>
              </a:rPr>
              <a:t> da Vauban </a:t>
            </a:r>
            <a:r>
              <a:rPr lang="fr-FR" sz="1400" dirty="0" err="1">
                <a:latin typeface="Calibri" pitchFamily="34" charset="0"/>
              </a:rPr>
              <a:t>è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una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città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persa</a:t>
            </a:r>
            <a:r>
              <a:rPr lang="fr-FR" sz="1400" dirty="0">
                <a:latin typeface="Calibri" pitchFamily="34" charset="0"/>
              </a:rPr>
              <a:t>". A quel tempo, la </a:t>
            </a:r>
            <a:r>
              <a:rPr lang="fr-FR" sz="1400" dirty="0" err="1">
                <a:latin typeface="Calibri" pitchFamily="34" charset="0"/>
              </a:rPr>
              <a:t>metallurgia</a:t>
            </a:r>
            <a:r>
              <a:rPr lang="fr-FR" sz="1400" dirty="0">
                <a:latin typeface="Calibri" pitchFamily="34" charset="0"/>
              </a:rPr>
              <a:t> si </a:t>
            </a:r>
            <a:r>
              <a:rPr lang="fr-FR" sz="1400" dirty="0" err="1">
                <a:latin typeface="Calibri" pitchFamily="34" charset="0"/>
              </a:rPr>
              <a:t>era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evoluta</a:t>
            </a:r>
            <a:r>
              <a:rPr lang="fr-FR" sz="1400" dirty="0">
                <a:latin typeface="Calibri" pitchFamily="34" charset="0"/>
              </a:rPr>
              <a:t> e la </a:t>
            </a:r>
            <a:r>
              <a:rPr lang="fr-FR" sz="1400" dirty="0" err="1">
                <a:latin typeface="Calibri" pitchFamily="34" charset="0"/>
              </a:rPr>
              <a:t>palla</a:t>
            </a:r>
            <a:r>
              <a:rPr lang="fr-FR" sz="1400" dirty="0">
                <a:latin typeface="Calibri" pitchFamily="34" charset="0"/>
              </a:rPr>
              <a:t> di </a:t>
            </a:r>
            <a:r>
              <a:rPr lang="fr-FR" sz="1400" dirty="0" err="1">
                <a:latin typeface="Calibri" pitchFamily="34" charset="0"/>
              </a:rPr>
              <a:t>metallo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devastava</a:t>
            </a:r>
            <a:r>
              <a:rPr lang="fr-FR" sz="1400" dirty="0">
                <a:latin typeface="Calibri" pitchFamily="34" charset="0"/>
              </a:rPr>
              <a:t> le </a:t>
            </a:r>
            <a:r>
              <a:rPr lang="fr-FR" sz="1400" dirty="0" err="1">
                <a:latin typeface="Calibri" pitchFamily="34" charset="0"/>
              </a:rPr>
              <a:t>fortificazioni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tradizionali</a:t>
            </a:r>
            <a:r>
              <a:rPr lang="fr-FR" sz="1400" dirty="0">
                <a:latin typeface="Calibri" pitchFamily="34" charset="0"/>
              </a:rPr>
              <a:t>. Vauban </a:t>
            </a:r>
            <a:r>
              <a:rPr lang="fr-FR" sz="1400" dirty="0" err="1">
                <a:latin typeface="Calibri" pitchFamily="34" charset="0"/>
              </a:rPr>
              <a:t>raccomandava</a:t>
            </a:r>
            <a:r>
              <a:rPr lang="fr-FR" sz="1400" dirty="0">
                <a:latin typeface="Calibri" pitchFamily="34" charset="0"/>
              </a:rPr>
              <a:t> l'</a:t>
            </a:r>
            <a:r>
              <a:rPr lang="fr-FR" sz="1400" dirty="0" err="1">
                <a:latin typeface="Calibri" pitchFamily="34" charset="0"/>
              </a:rPr>
              <a:t>uso</a:t>
            </a:r>
            <a:r>
              <a:rPr lang="fr-FR" sz="1400" dirty="0">
                <a:latin typeface="Calibri" pitchFamily="34" charset="0"/>
              </a:rPr>
              <a:t> di </a:t>
            </a:r>
            <a:r>
              <a:rPr lang="fr-FR" sz="1400" dirty="0" err="1">
                <a:latin typeface="Calibri" pitchFamily="34" charset="0"/>
              </a:rPr>
              <a:t>prefortificazioni</a:t>
            </a:r>
            <a:r>
              <a:rPr lang="fr-FR" sz="1400" dirty="0">
                <a:latin typeface="Calibri" pitchFamily="34" charset="0"/>
              </a:rPr>
              <a:t> con </a:t>
            </a:r>
            <a:r>
              <a:rPr lang="fr-FR" sz="1400" dirty="0" err="1">
                <a:latin typeface="Calibri" pitchFamily="34" charset="0"/>
              </a:rPr>
              <a:t>materiali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assorbenti</a:t>
            </a:r>
            <a:r>
              <a:rPr lang="fr-FR" sz="1400" dirty="0">
                <a:latin typeface="Calibri" pitchFamily="34" charset="0"/>
              </a:rPr>
              <a:t> come </a:t>
            </a:r>
            <a:r>
              <a:rPr lang="fr-FR" sz="1400" dirty="0" err="1">
                <a:latin typeface="Calibri" pitchFamily="34" charset="0"/>
              </a:rPr>
              <a:t>sabbia</a:t>
            </a:r>
            <a:r>
              <a:rPr lang="fr-FR" sz="1400" dirty="0">
                <a:latin typeface="Calibri" pitchFamily="34" charset="0"/>
              </a:rPr>
              <a:t> o </a:t>
            </a:r>
            <a:r>
              <a:rPr lang="fr-FR" sz="1400" dirty="0" err="1">
                <a:latin typeface="Calibri" pitchFamily="34" charset="0"/>
              </a:rPr>
              <a:t>mattoni</a:t>
            </a:r>
            <a:r>
              <a:rPr lang="fr-FR" sz="1400" dirty="0">
                <a:latin typeface="Calibri" pitchFamily="34" charset="0"/>
              </a:rPr>
              <a:t>. Ha </a:t>
            </a:r>
            <a:r>
              <a:rPr lang="fr-FR" sz="1400" dirty="0" err="1">
                <a:latin typeface="Calibri" pitchFamily="34" charset="0"/>
              </a:rPr>
              <a:t>rallentato</a:t>
            </a:r>
            <a:r>
              <a:rPr lang="fr-FR" sz="1400" dirty="0">
                <a:latin typeface="Calibri" pitchFamily="34" charset="0"/>
              </a:rPr>
              <a:t> l'</a:t>
            </a:r>
            <a:r>
              <a:rPr lang="fr-FR" sz="1400" dirty="0" err="1">
                <a:latin typeface="Calibri" pitchFamily="34" charset="0"/>
              </a:rPr>
              <a:t>avanzata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degli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attaccanti</a:t>
            </a:r>
            <a:r>
              <a:rPr lang="fr-FR" sz="1400" dirty="0">
                <a:latin typeface="Calibri" pitchFamily="34" charset="0"/>
              </a:rPr>
              <a:t> con vari "</a:t>
            </a:r>
            <a:r>
              <a:rPr lang="fr-FR" sz="1400" dirty="0" err="1">
                <a:latin typeface="Calibri" pitchFamily="34" charset="0"/>
              </a:rPr>
              <a:t>strati</a:t>
            </a:r>
            <a:r>
              <a:rPr lang="fr-FR" sz="1400" dirty="0">
                <a:latin typeface="Calibri" pitchFamily="34" charset="0"/>
              </a:rPr>
              <a:t>" di </a:t>
            </a:r>
            <a:r>
              <a:rPr lang="fr-FR" sz="1400" dirty="0" err="1">
                <a:latin typeface="Calibri" pitchFamily="34" charset="0"/>
              </a:rPr>
              <a:t>difesa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successivi</a:t>
            </a:r>
            <a:r>
              <a:rPr lang="fr-FR" sz="1400" dirty="0">
                <a:latin typeface="Calibri" pitchFamily="34" charset="0"/>
              </a:rPr>
              <a:t>. </a:t>
            </a:r>
            <a:r>
              <a:rPr lang="fr-FR" sz="1400" dirty="0" err="1">
                <a:latin typeface="Calibri" pitchFamily="34" charset="0"/>
              </a:rPr>
              <a:t>Inoltre</a:t>
            </a:r>
            <a:r>
              <a:rPr lang="fr-FR" sz="1400" dirty="0">
                <a:latin typeface="Calibri" pitchFamily="34" charset="0"/>
              </a:rPr>
              <a:t>, </a:t>
            </a:r>
            <a:r>
              <a:rPr lang="fr-FR" sz="1400" dirty="0" err="1">
                <a:latin typeface="Calibri" pitchFamily="34" charset="0"/>
              </a:rPr>
              <a:t>costruì</a:t>
            </a:r>
            <a:r>
              <a:rPr lang="fr-FR" sz="1400" dirty="0">
                <a:latin typeface="Calibri" pitchFamily="34" charset="0"/>
              </a:rPr>
              <a:t> mura dalla forma </a:t>
            </a:r>
            <a:r>
              <a:rPr lang="fr-FR" sz="1400" dirty="0" err="1">
                <a:latin typeface="Calibri" pitchFamily="34" charset="0"/>
              </a:rPr>
              <a:t>caratteristica</a:t>
            </a:r>
            <a:r>
              <a:rPr lang="fr-FR" sz="1400" dirty="0">
                <a:latin typeface="Calibri" pitchFamily="34" charset="0"/>
              </a:rPr>
              <a:t>, </a:t>
            </a:r>
            <a:r>
              <a:rPr lang="fr-FR" sz="1400" dirty="0" err="1">
                <a:latin typeface="Calibri" pitchFamily="34" charset="0"/>
              </a:rPr>
              <a:t>che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riducevano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gli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angoli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morti</a:t>
            </a:r>
            <a:r>
              <a:rPr lang="fr-FR" sz="1400" dirty="0">
                <a:latin typeface="Calibri" pitchFamily="34" charset="0"/>
              </a:rPr>
              <a:t> ai </a:t>
            </a:r>
            <a:r>
              <a:rPr lang="fr-FR" sz="1400" dirty="0" err="1">
                <a:latin typeface="Calibri" pitchFamily="34" charset="0"/>
              </a:rPr>
              <a:t>piedi</a:t>
            </a:r>
            <a:r>
              <a:rPr lang="fr-FR" sz="1400" dirty="0">
                <a:latin typeface="Calibri" pitchFamily="34" charset="0"/>
              </a:rPr>
              <a:t> delle </a:t>
            </a:r>
            <a:r>
              <a:rPr lang="fr-FR" sz="1400" dirty="0" err="1">
                <a:latin typeface="Calibri" pitchFamily="34" charset="0"/>
              </a:rPr>
              <a:t>cittadelle</a:t>
            </a:r>
            <a:r>
              <a:rPr lang="fr-FR" sz="1400" dirty="0">
                <a:latin typeface="Calibri" pitchFamily="34" charset="0"/>
              </a:rPr>
              <a:t> e </a:t>
            </a:r>
            <a:r>
              <a:rPr lang="fr-FR" sz="1400" dirty="0" err="1">
                <a:latin typeface="Calibri" pitchFamily="34" charset="0"/>
              </a:rPr>
              <a:t>consentivano</a:t>
            </a:r>
            <a:r>
              <a:rPr lang="fr-FR" sz="1400" dirty="0">
                <a:latin typeface="Calibri" pitchFamily="34" charset="0"/>
              </a:rPr>
              <a:t> di </a:t>
            </a:r>
            <a:r>
              <a:rPr lang="fr-FR" sz="1400" dirty="0" err="1">
                <a:latin typeface="Calibri" pitchFamily="34" charset="0"/>
              </a:rPr>
              <a:t>contrattaccare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gli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attaccanti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che</a:t>
            </a:r>
            <a:r>
              <a:rPr lang="fr-FR" sz="1400" dirty="0">
                <a:latin typeface="Calibri" pitchFamily="34" charset="0"/>
              </a:rPr>
              <a:t> le </a:t>
            </a:r>
            <a:r>
              <a:rPr lang="fr-FR" sz="1400" dirty="0" err="1">
                <a:latin typeface="Calibri" pitchFamily="34" charset="0"/>
              </a:rPr>
              <a:t>raggiungevano</a:t>
            </a:r>
            <a:r>
              <a:rPr lang="fr-FR" sz="1400" dirty="0">
                <a:latin typeface="Calibri" pitchFamily="34" charset="0"/>
              </a:rPr>
              <a:t>. </a:t>
            </a:r>
            <a:r>
              <a:rPr lang="fr-FR" sz="1400" dirty="0" err="1">
                <a:latin typeface="Calibri" pitchFamily="34" charset="0"/>
              </a:rPr>
              <a:t>Circondò</a:t>
            </a:r>
            <a:r>
              <a:rPr lang="fr-FR" sz="1400" dirty="0">
                <a:latin typeface="Calibri" pitchFamily="34" charset="0"/>
              </a:rPr>
              <a:t> le </a:t>
            </a:r>
            <a:r>
              <a:rPr lang="fr-FR" sz="1400" dirty="0" err="1">
                <a:latin typeface="Calibri" pitchFamily="34" charset="0"/>
              </a:rPr>
              <a:t>roccaforti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esistenti</a:t>
            </a:r>
            <a:r>
              <a:rPr lang="fr-FR" sz="1400" dirty="0">
                <a:latin typeface="Calibri" pitchFamily="34" charset="0"/>
              </a:rPr>
              <a:t> con un </a:t>
            </a:r>
            <a:r>
              <a:rPr lang="fr-FR" sz="1400" dirty="0" err="1">
                <a:latin typeface="Calibri" pitchFamily="34" charset="0"/>
              </a:rPr>
              <a:t>doppio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recinto</a:t>
            </a:r>
            <a:r>
              <a:rPr lang="fr-FR" sz="1400" dirty="0">
                <a:latin typeface="Calibri" pitchFamily="34" charset="0"/>
              </a:rPr>
              <a:t> di </a:t>
            </a:r>
            <a:r>
              <a:rPr lang="fr-FR" sz="1400" dirty="0" err="1">
                <a:latin typeface="Calibri" pitchFamily="34" charset="0"/>
              </a:rPr>
              <a:t>bastioni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pentagonali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collegati</a:t>
            </a:r>
            <a:r>
              <a:rPr lang="fr-FR" sz="1400" dirty="0">
                <a:latin typeface="Calibri" pitchFamily="34" charset="0"/>
              </a:rPr>
              <a:t> da </a:t>
            </a:r>
            <a:r>
              <a:rPr lang="fr-FR" sz="1400" dirty="0" err="1">
                <a:latin typeface="Calibri" pitchFamily="34" charset="0"/>
              </a:rPr>
              <a:t>gallerie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sotterranee</a:t>
            </a:r>
            <a:r>
              <a:rPr lang="fr-FR" sz="1400" dirty="0">
                <a:latin typeface="Calibri" pitchFamily="34" charset="0"/>
              </a:rPr>
              <a:t>. A Neuf-Brisach, in </a:t>
            </a:r>
            <a:r>
              <a:rPr lang="fr-FR" sz="1400" dirty="0" err="1">
                <a:latin typeface="Calibri" pitchFamily="34" charset="0"/>
              </a:rPr>
              <a:t>Alsazia</a:t>
            </a:r>
            <a:r>
              <a:rPr lang="fr-FR" sz="1400" dirty="0">
                <a:latin typeface="Calibri" pitchFamily="34" charset="0"/>
              </a:rPr>
              <a:t>, </a:t>
            </a:r>
            <a:r>
              <a:rPr lang="fr-FR" sz="1400" dirty="0" err="1">
                <a:latin typeface="Calibri" pitchFamily="34" charset="0"/>
              </a:rPr>
              <a:t>costruì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una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città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ottagonale</a:t>
            </a:r>
            <a:r>
              <a:rPr lang="fr-FR" sz="1400" dirty="0">
                <a:latin typeface="Calibri" pitchFamily="34" charset="0"/>
              </a:rPr>
              <a:t>, </a:t>
            </a:r>
            <a:r>
              <a:rPr lang="fr-FR" sz="1400" dirty="0" err="1">
                <a:latin typeface="Calibri" pitchFamily="34" charset="0"/>
              </a:rPr>
              <a:t>circondata</a:t>
            </a:r>
            <a:r>
              <a:rPr lang="fr-FR" sz="1400" dirty="0">
                <a:latin typeface="Calibri" pitchFamily="34" charset="0"/>
              </a:rPr>
              <a:t> da </a:t>
            </a:r>
            <a:r>
              <a:rPr lang="fr-FR" sz="1400" dirty="0" err="1">
                <a:latin typeface="Calibri" pitchFamily="34" charset="0"/>
              </a:rPr>
              <a:t>una</a:t>
            </a:r>
            <a:r>
              <a:rPr lang="fr-FR" sz="1400" dirty="0">
                <a:latin typeface="Calibri" pitchFamily="34" charset="0"/>
              </a:rPr>
              <a:t> </a:t>
            </a:r>
            <a:r>
              <a:rPr lang="fr-FR" sz="1400" dirty="0" err="1">
                <a:latin typeface="Calibri" pitchFamily="34" charset="0"/>
              </a:rPr>
              <a:t>stella</a:t>
            </a:r>
            <a:r>
              <a:rPr lang="fr-FR" sz="1400" dirty="0">
                <a:latin typeface="Calibri" pitchFamily="34" charset="0"/>
              </a:rPr>
              <a:t> di 800 </a:t>
            </a:r>
            <a:r>
              <a:rPr lang="fr-FR" sz="1400" dirty="0" err="1">
                <a:latin typeface="Calibri" pitchFamily="34" charset="0"/>
              </a:rPr>
              <a:t>metri</a:t>
            </a:r>
            <a:r>
              <a:rPr lang="fr-FR" sz="1400" dirty="0">
                <a:latin typeface="Calibri" pitchFamily="34" charset="0"/>
              </a:rPr>
              <a:t> di </a:t>
            </a:r>
            <a:r>
              <a:rPr lang="fr-FR" sz="1400" dirty="0" err="1">
                <a:latin typeface="Calibri" pitchFamily="34" charset="0"/>
              </a:rPr>
              <a:t>diametro</a:t>
            </a:r>
            <a:r>
              <a:rPr lang="fr-FR" sz="1400" dirty="0">
                <a:latin typeface="Calibri" pitchFamily="34" charset="0"/>
              </a:rPr>
              <a:t> (</a:t>
            </a:r>
            <a:r>
              <a:rPr lang="fr-FR" sz="1400" dirty="0" err="1">
                <a:latin typeface="Calibri" pitchFamily="34" charset="0"/>
              </a:rPr>
              <a:t>www.médiévaliste.com</a:t>
            </a:r>
            <a:r>
              <a:rPr lang="fr-FR" sz="1400" dirty="0">
                <a:latin typeface="Calibri" pitchFamily="34" charset="0"/>
              </a:rPr>
              <a:t>).</a:t>
            </a:r>
          </a:p>
          <a:p>
            <a:endParaRPr lang="fr-FR" sz="1400" dirty="0">
              <a:latin typeface="Calibri" pitchFamily="34" charset="0"/>
            </a:endParaRPr>
          </a:p>
          <a:p>
            <a:endParaRPr lang="fr-FR" sz="1400" dirty="0">
              <a:latin typeface="Calibri" pitchFamily="34" charset="0"/>
            </a:endParaRPr>
          </a:p>
        </p:txBody>
      </p:sp>
      <p:pic>
        <p:nvPicPr>
          <p:cNvPr id="6146" name="Picture 2" descr="http://theudericus.free.fr/Vauban/Vauban_Forteres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604795"/>
            <a:ext cx="3396357" cy="194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ésultat de recherche d'images pour &quot;carte de france vauban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90" y="270051"/>
            <a:ext cx="2248538" cy="227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700254" y="6134348"/>
            <a:ext cx="3962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1600" dirty="0">
                <a:latin typeface="Calibri" pitchFamily="34" charset="0"/>
              </a:rPr>
              <a:t>Hyacinthe Rigaud, </a:t>
            </a:r>
            <a:r>
              <a:rPr lang="fr-BE" sz="1600" i="1" dirty="0">
                <a:latin typeface="Calibri" pitchFamily="34" charset="0"/>
              </a:rPr>
              <a:t>Louis XIV, roi de France, </a:t>
            </a:r>
            <a:r>
              <a:rPr lang="fr-BE" sz="1600" dirty="0">
                <a:latin typeface="Calibri" pitchFamily="34" charset="0"/>
              </a:rPr>
              <a:t>h/t, 277 x 194cm, 1701</a:t>
            </a:r>
            <a:endParaRPr lang="fr-FR" sz="1600" dirty="0">
              <a:latin typeface="Calibri" pitchFamily="34" charset="0"/>
            </a:endParaRPr>
          </a:p>
        </p:txBody>
      </p:sp>
      <p:pic>
        <p:nvPicPr>
          <p:cNvPr id="2052" name="Picture 4" descr="C:\Documents and Settings\Nathalie\Mes documents\Mes images\l'image absolutiste\louisole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0125" y="4536196"/>
            <a:ext cx="1389418" cy="20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080125" y="1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000"/>
          </a:p>
        </p:txBody>
      </p:sp>
      <p:pic>
        <p:nvPicPr>
          <p:cNvPr id="2056" name="Picture 8" descr="http://idata.over-blog.com/0/46/17/24/algerie-france/louis-xiv-en-arm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1587" y="548680"/>
            <a:ext cx="2030413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Image:Louis_XIV_of_France.jpg">
            <a:hlinkClick r:id="rId4" tooltip="Image:Louis_XIV_of_France.jpg"/>
            <a:extLst>
              <a:ext uri="{FF2B5EF4-FFF2-40B4-BE49-F238E27FC236}">
                <a16:creationId xmlns:a16="http://schemas.microsoft.com/office/drawing/2014/main" id="{33000136-2A94-44E0-AE4A-3D3402674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3574" y="146664"/>
            <a:ext cx="4195763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BCE619B5-0D10-4B07-9FA8-24663F8C5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12002"/>
            <a:ext cx="416401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BE" sz="1600" dirty="0">
              <a:latin typeface="Calibri" pitchFamily="34" charset="0"/>
            </a:endParaRPr>
          </a:p>
          <a:p>
            <a:r>
              <a:rPr lang="fr-FR" sz="1600" dirty="0" err="1">
                <a:latin typeface="Calibri" pitchFamily="34" charset="0"/>
              </a:rPr>
              <a:t>Attributi</a:t>
            </a:r>
            <a:r>
              <a:rPr lang="fr-FR" sz="1600" dirty="0">
                <a:latin typeface="Calibri" pitchFamily="34" charset="0"/>
              </a:rPr>
              <a:t> «</a:t>
            </a:r>
            <a:r>
              <a:rPr lang="fr-FR" sz="1600" i="1" dirty="0">
                <a:latin typeface="Calibri" pitchFamily="34" charset="0"/>
              </a:rPr>
              <a:t> regalia </a:t>
            </a:r>
            <a:r>
              <a:rPr lang="fr-FR" sz="1600" dirty="0">
                <a:latin typeface="Calibri" pitchFamily="34" charset="0"/>
              </a:rPr>
              <a:t>» :</a:t>
            </a:r>
          </a:p>
          <a:p>
            <a:r>
              <a:rPr lang="fr-FR" sz="1600" dirty="0">
                <a:latin typeface="Calibri" pitchFamily="34" charset="0"/>
              </a:rPr>
              <a:t> La </a:t>
            </a:r>
            <a:r>
              <a:rPr lang="fr-FR" sz="1600" dirty="0" err="1">
                <a:latin typeface="Calibri" pitchFamily="34" charset="0"/>
              </a:rPr>
              <a:t>mano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della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giustizia</a:t>
            </a:r>
            <a:r>
              <a:rPr lang="fr-FR" sz="1600" dirty="0">
                <a:latin typeface="Calibri" pitchFamily="34" charset="0"/>
              </a:rPr>
              <a:t>: il </a:t>
            </a:r>
            <a:r>
              <a:rPr lang="fr-FR" sz="1600" dirty="0" err="1">
                <a:latin typeface="Calibri" pitchFamily="34" charset="0"/>
              </a:rPr>
              <a:t>perdono</a:t>
            </a:r>
            <a:r>
              <a:rPr lang="fr-FR" sz="1600" dirty="0">
                <a:latin typeface="Calibri" pitchFamily="34" charset="0"/>
              </a:rPr>
              <a:t> </a:t>
            </a:r>
          </a:p>
          <a:p>
            <a:r>
              <a:rPr lang="fr-FR" sz="1600" dirty="0">
                <a:latin typeface="Calibri" pitchFamily="34" charset="0"/>
              </a:rPr>
              <a:t> La </a:t>
            </a:r>
            <a:r>
              <a:rPr lang="fr-FR" sz="1600" dirty="0" err="1">
                <a:latin typeface="Calibri" pitchFamily="34" charset="0"/>
              </a:rPr>
              <a:t>spada</a:t>
            </a:r>
            <a:r>
              <a:rPr lang="fr-FR" sz="1600" dirty="0">
                <a:latin typeface="Calibri" pitchFamily="34" charset="0"/>
              </a:rPr>
              <a:t>: il </a:t>
            </a:r>
            <a:r>
              <a:rPr lang="fr-FR" sz="1600" dirty="0" err="1">
                <a:latin typeface="Calibri" pitchFamily="34" charset="0"/>
              </a:rPr>
              <a:t>potere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militare</a:t>
            </a:r>
            <a:endParaRPr lang="fr-FR" sz="1600" dirty="0">
              <a:latin typeface="Calibri" pitchFamily="34" charset="0"/>
            </a:endParaRPr>
          </a:p>
          <a:p>
            <a:r>
              <a:rPr lang="fr-FR" sz="1600" dirty="0">
                <a:latin typeface="Calibri" pitchFamily="34" charset="0"/>
              </a:rPr>
              <a:t> Lo </a:t>
            </a:r>
            <a:r>
              <a:rPr lang="fr-FR" sz="1600" dirty="0" err="1">
                <a:latin typeface="Calibri" pitchFamily="34" charset="0"/>
              </a:rPr>
              <a:t>Scettro</a:t>
            </a:r>
            <a:r>
              <a:rPr lang="fr-FR" sz="1600" dirty="0">
                <a:latin typeface="Calibri" pitchFamily="34" charset="0"/>
              </a:rPr>
              <a:t>: </a:t>
            </a:r>
            <a:r>
              <a:rPr lang="fr-FR" sz="1600" dirty="0" err="1">
                <a:latin typeface="Calibri" pitchFamily="34" charset="0"/>
              </a:rPr>
              <a:t>potere</a:t>
            </a:r>
            <a:r>
              <a:rPr lang="fr-FR" sz="1600" dirty="0">
                <a:latin typeface="Calibri" pitchFamily="34" charset="0"/>
              </a:rPr>
              <a:t> di </a:t>
            </a:r>
          </a:p>
          <a:p>
            <a:r>
              <a:rPr lang="fr-FR" sz="1600" dirty="0" err="1">
                <a:latin typeface="Calibri" pitchFamily="34" charset="0"/>
              </a:rPr>
              <a:t>comando</a:t>
            </a:r>
            <a:endParaRPr lang="fr-FR" sz="1600" dirty="0">
              <a:latin typeface="Calibri" pitchFamily="34" charset="0"/>
            </a:endParaRPr>
          </a:p>
          <a:p>
            <a:r>
              <a:rPr lang="fr-FR" sz="1600" dirty="0">
                <a:latin typeface="Calibri" pitchFamily="34" charset="0"/>
              </a:rPr>
              <a:t> La corona: la </a:t>
            </a:r>
            <a:r>
              <a:rPr lang="fr-FR" sz="1600" dirty="0" err="1">
                <a:latin typeface="Calibri" pitchFamily="34" charset="0"/>
              </a:rPr>
              <a:t>memoria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del</a:t>
            </a:r>
            <a:r>
              <a:rPr lang="fr-FR" sz="1600" dirty="0">
                <a:latin typeface="Calibri" pitchFamily="34" charset="0"/>
              </a:rPr>
              <a:t> </a:t>
            </a:r>
          </a:p>
          <a:p>
            <a:r>
              <a:rPr lang="fr-FR" sz="1600" dirty="0" err="1">
                <a:latin typeface="Calibri" pitchFamily="34" charset="0"/>
              </a:rPr>
              <a:t>incoronazione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dell'imperatore</a:t>
            </a:r>
            <a:r>
              <a:rPr lang="fr-FR" sz="1600" dirty="0">
                <a:latin typeface="Calibri" pitchFamily="34" charset="0"/>
              </a:rPr>
              <a:t> Carlo </a:t>
            </a:r>
            <a:r>
              <a:rPr lang="fr-FR" sz="1600" dirty="0" err="1">
                <a:latin typeface="Calibri" pitchFamily="34" charset="0"/>
              </a:rPr>
              <a:t>Magno</a:t>
            </a:r>
            <a:endParaRPr lang="fr-FR" sz="1600" dirty="0">
              <a:latin typeface="Calibri" pitchFamily="34" charset="0"/>
            </a:endParaRPr>
          </a:p>
          <a:p>
            <a:r>
              <a:rPr lang="fr-FR" sz="1600" dirty="0">
                <a:latin typeface="Calibri" pitchFamily="34" charset="0"/>
              </a:rPr>
              <a:t>Il </a:t>
            </a:r>
            <a:r>
              <a:rPr lang="fr-FR" sz="1600" dirty="0" err="1">
                <a:latin typeface="Calibri" pitchFamily="34" charset="0"/>
              </a:rPr>
              <a:t>giglio</a:t>
            </a:r>
            <a:r>
              <a:rPr lang="fr-FR" sz="1600" dirty="0">
                <a:latin typeface="Calibri" pitchFamily="34" charset="0"/>
              </a:rPr>
              <a:t>: </a:t>
            </a:r>
            <a:r>
              <a:rPr lang="fr-FR" sz="1600" dirty="0" err="1">
                <a:latin typeface="Calibri" pitchFamily="34" charset="0"/>
              </a:rPr>
              <a:t>emblema</a:t>
            </a:r>
            <a:r>
              <a:rPr lang="fr-FR" sz="1600" dirty="0">
                <a:latin typeface="Calibri" pitchFamily="34" charset="0"/>
              </a:rPr>
              <a:t> dei </a:t>
            </a:r>
            <a:r>
              <a:rPr lang="fr-FR" sz="1600" dirty="0" err="1">
                <a:latin typeface="Calibri" pitchFamily="34" charset="0"/>
              </a:rPr>
              <a:t>Capetingi</a:t>
            </a:r>
            <a:endParaRPr lang="fr-FR" sz="1600" dirty="0">
              <a:latin typeface="Calibri" pitchFamily="34" charset="0"/>
            </a:endParaRPr>
          </a:p>
          <a:p>
            <a:endParaRPr lang="fr-FR" sz="1600" dirty="0">
              <a:latin typeface="Calibri" pitchFamily="34" charset="0"/>
            </a:endParaRPr>
          </a:p>
          <a:p>
            <a:endParaRPr lang="fr-FR" sz="1600" dirty="0">
              <a:latin typeface="Calibri" pitchFamily="34" charset="0"/>
            </a:endParaRP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A904873F-D11B-42F7-9943-0C3B126497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6223" y="4535999"/>
            <a:ext cx="3124200" cy="1752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BE"/>
          </a:p>
        </p:txBody>
      </p:sp>
      <p:pic>
        <p:nvPicPr>
          <p:cNvPr id="4098" name="Picture 2" descr="Afficher l’image source">
            <a:extLst>
              <a:ext uri="{FF2B5EF4-FFF2-40B4-BE49-F238E27FC236}">
                <a16:creationId xmlns:a16="http://schemas.microsoft.com/office/drawing/2014/main" id="{1AAFCBD0-422A-49F0-B1A5-123EB3BD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03" y="3818610"/>
            <a:ext cx="2800767" cy="280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6024D4-CCFC-4207-9C42-EC8091761CDF}"/>
              </a:ext>
            </a:extLst>
          </p:cNvPr>
          <p:cNvSpPr txBox="1"/>
          <p:nvPr/>
        </p:nvSpPr>
        <p:spPr>
          <a:xfrm>
            <a:off x="9856982" y="6349667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1957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E76914-0F01-4579-B3F1-A971EBBDA9F1}"/>
              </a:ext>
            </a:extLst>
          </p:cNvPr>
          <p:cNvSpPr txBox="1"/>
          <p:nvPr/>
        </p:nvSpPr>
        <p:spPr>
          <a:xfrm>
            <a:off x="6583365" y="214007"/>
            <a:ext cx="123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«</a:t>
            </a:r>
            <a:r>
              <a:rPr lang="it-IT" i="1" dirty="0"/>
              <a:t>in effigie</a:t>
            </a:r>
            <a:r>
              <a:rPr lang="it-IT" dirty="0"/>
              <a:t>»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8B7F8E-B668-DFEF-50A8-2A3F0C0E3521}"/>
              </a:ext>
            </a:extLst>
          </p:cNvPr>
          <p:cNvSpPr txBox="1"/>
          <p:nvPr/>
        </p:nvSpPr>
        <p:spPr>
          <a:xfrm>
            <a:off x="7627434" y="108105"/>
            <a:ext cx="1391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Régis Debray</a:t>
            </a:r>
          </a:p>
          <a:p>
            <a:endParaRPr lang="en-LU" dirty="0"/>
          </a:p>
        </p:txBody>
      </p:sp>
      <p:pic>
        <p:nvPicPr>
          <p:cNvPr id="4098" name="Picture 2" descr="Revue Médium N°12 : Qu’est-ce qu’un chef ? - juillet-août-septembre 2007 ">
            <a:extLst>
              <a:ext uri="{FF2B5EF4-FFF2-40B4-BE49-F238E27FC236}">
                <a16:creationId xmlns:a16="http://schemas.microsoft.com/office/drawing/2014/main" id="{948254BC-7EAA-9A76-58E8-26843355D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85" y="892097"/>
            <a:ext cx="5292493" cy="529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4FBDA-3485-9271-AA59-8214447B4459}"/>
              </a:ext>
            </a:extLst>
          </p:cNvPr>
          <p:cNvSpPr txBox="1"/>
          <p:nvPr/>
        </p:nvSpPr>
        <p:spPr>
          <a:xfrm>
            <a:off x="523455" y="181957"/>
            <a:ext cx="529249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sz="1600" dirty="0"/>
              <a:t>Paul Soriano,</a:t>
            </a:r>
          </a:p>
          <a:p>
            <a:r>
              <a:rPr lang="en-LU" sz="1600" dirty="0"/>
              <a:t>“Quattro figure del discorso”</a:t>
            </a:r>
          </a:p>
          <a:p>
            <a:r>
              <a:rPr lang="en-LU" sz="1600" dirty="0"/>
              <a:t>&lt; Alexandre Kojève, </a:t>
            </a:r>
            <a:r>
              <a:rPr lang="en-LU" sz="1600" i="1" dirty="0"/>
              <a:t>La nozione dell’autorità</a:t>
            </a:r>
            <a:r>
              <a:rPr lang="en-LU" sz="1600" dirty="0"/>
              <a:t>, 2004/ Max Weber</a:t>
            </a:r>
          </a:p>
          <a:p>
            <a:r>
              <a:rPr lang="en-GB" sz="1600" dirty="0"/>
              <a:t>D</a:t>
            </a:r>
            <a:r>
              <a:rPr lang="en-LU" sz="1600" dirty="0"/>
              <a:t>ispositivi di obbedienza:</a:t>
            </a:r>
          </a:p>
          <a:p>
            <a:r>
              <a:rPr lang="en-GB" sz="1600" dirty="0"/>
              <a:t>C</a:t>
            </a:r>
            <a:r>
              <a:rPr lang="en-LU" sz="1600" dirty="0"/>
              <a:t>oercizione</a:t>
            </a:r>
          </a:p>
          <a:p>
            <a:r>
              <a:rPr lang="en-GB" sz="1600" dirty="0"/>
              <a:t>P</a:t>
            </a:r>
            <a:r>
              <a:rPr lang="en-LU" sz="1600" dirty="0"/>
              <a:t>ersuasione</a:t>
            </a:r>
          </a:p>
          <a:p>
            <a:r>
              <a:rPr lang="en-GB" sz="1600" dirty="0"/>
              <a:t>C</a:t>
            </a:r>
            <a:r>
              <a:rPr lang="en-LU" sz="1600" dirty="0"/>
              <a:t>arismo (</a:t>
            </a:r>
            <a:r>
              <a:rPr lang="it-IT" sz="1600" dirty="0" err="1"/>
              <a:t>etimol</a:t>
            </a:r>
            <a:r>
              <a:rPr lang="it-IT" sz="1600" dirty="0"/>
              <a:t>. Unto col crisma </a:t>
            </a:r>
            <a:r>
              <a:rPr lang="it-IT" sz="1600" dirty="0">
                <a:sym typeface="Wingdings" panose="05000000000000000000" pitchFamily="2" charset="2"/>
              </a:rPr>
              <a:t> </a:t>
            </a:r>
            <a:r>
              <a:rPr lang="en-LU" sz="1600" dirty="0"/>
              <a:t>grazia : il peso delle immagini </a:t>
            </a:r>
            <a:r>
              <a:rPr lang="it-IT" sz="1600" dirty="0"/>
              <a:t>è</a:t>
            </a:r>
            <a:r>
              <a:rPr lang="en-LU" sz="1600" dirty="0"/>
              <a:t> tale che uno puo affrancarsi da ogni riferimento reale --&gt; Big Brother</a:t>
            </a:r>
          </a:p>
          <a:p>
            <a:r>
              <a:rPr lang="en-GB" sz="1600" dirty="0"/>
              <a:t>R</a:t>
            </a:r>
            <a:r>
              <a:rPr lang="en-LU" sz="1600" dirty="0"/>
              <a:t>etorica</a:t>
            </a:r>
          </a:p>
          <a:p>
            <a:endParaRPr lang="en-LU" sz="1600" dirty="0"/>
          </a:p>
          <a:p>
            <a:r>
              <a:rPr lang="en-GB" sz="1600" dirty="0"/>
              <a:t>Il P</a:t>
            </a:r>
            <a:r>
              <a:rPr lang="en-LU" sz="1600" dirty="0"/>
              <a:t>adre incarna il passato (successione ereditaria) </a:t>
            </a:r>
          </a:p>
          <a:p>
            <a:r>
              <a:rPr lang="en-LU" sz="1600" dirty="0"/>
              <a:t>Il Maestro incarna il presente (feudalesimo)</a:t>
            </a:r>
          </a:p>
          <a:p>
            <a:r>
              <a:rPr lang="en-LU" sz="1600" dirty="0"/>
              <a:t>Il Capo il futuro (progetto, consolidare il reame)</a:t>
            </a:r>
          </a:p>
          <a:p>
            <a:r>
              <a:rPr lang="en-LU" sz="1600" dirty="0"/>
              <a:t>Il Giudice l’eternità (prima subordinato al papa, poi affrancato di ogni tutela</a:t>
            </a:r>
            <a:r>
              <a:rPr lang="it-IT" sz="1600" dirty="0"/>
              <a:t>,</a:t>
            </a:r>
            <a:r>
              <a:rPr lang="en-LU" sz="1600" dirty="0"/>
              <a:t> oggi il mercato)</a:t>
            </a:r>
          </a:p>
          <a:p>
            <a:r>
              <a:rPr lang="en-LU" sz="1600" dirty="0"/>
              <a:t>La confusione delle autorità in una stessa persona</a:t>
            </a:r>
          </a:p>
          <a:p>
            <a:r>
              <a:rPr lang="en-GB" sz="1600" dirty="0" err="1"/>
              <a:t>È</a:t>
            </a:r>
            <a:r>
              <a:rPr lang="en-LU" sz="1600" dirty="0"/>
              <a:t> caratteristica di una società politica dove un monarca (“funzionario di Dio”)</a:t>
            </a:r>
            <a:r>
              <a:rPr lang="it-IT" sz="1600" dirty="0"/>
              <a:t> c</a:t>
            </a:r>
            <a:r>
              <a:rPr lang="en-LU" sz="1600" dirty="0"/>
              <a:t>umula nella su</a:t>
            </a:r>
            <a:r>
              <a:rPr lang="it-IT" sz="1600" dirty="0"/>
              <a:t>a</a:t>
            </a:r>
            <a:r>
              <a:rPr lang="en-LU" sz="1600" dirty="0"/>
              <a:t> persona, le q</a:t>
            </a:r>
            <a:r>
              <a:rPr lang="it-IT" sz="1600" dirty="0" err="1"/>
              <a:t>uat</a:t>
            </a:r>
            <a:r>
              <a:rPr lang="en-LU" sz="1600" dirty="0"/>
              <a:t>tro figure dell’autorità</a:t>
            </a:r>
          </a:p>
          <a:p>
            <a:endParaRPr lang="en-LU" sz="1600" dirty="0"/>
          </a:p>
          <a:p>
            <a:r>
              <a:rPr lang="en-LU" sz="1600" dirty="0"/>
              <a:t>La </a:t>
            </a:r>
            <a:r>
              <a:rPr lang="it-IT" sz="1600" dirty="0"/>
              <a:t>R</a:t>
            </a:r>
            <a:r>
              <a:rPr lang="en-LU" sz="1600" dirty="0"/>
              <a:t>ivoluzione e la separazione dei poteri : uccisione del padre, e rende </a:t>
            </a:r>
            <a:r>
              <a:rPr lang="en-GB" sz="1600" dirty="0"/>
              <a:t>I</a:t>
            </a:r>
            <a:r>
              <a:rPr lang="en-LU" sz="1600" dirty="0"/>
              <a:t>l Giudice incerto </a:t>
            </a:r>
            <a:r>
              <a:rPr lang="en-LU" sz="1600" dirty="0">
                <a:sym typeface="Wingdings" pitchFamily="2" charset="2"/>
              </a:rPr>
              <a:t> Maestri-Capi s</a:t>
            </a:r>
            <a:r>
              <a:rPr lang="it-IT" sz="1600" dirty="0">
                <a:sym typeface="Wingdings" pitchFamily="2" charset="2"/>
              </a:rPr>
              <a:t>frenati</a:t>
            </a:r>
            <a:r>
              <a:rPr lang="en-LU" sz="1600" dirty="0">
                <a:sym typeface="Wingdings" pitchFamily="2" charset="2"/>
              </a:rPr>
              <a:t> come Bonaparte,</a:t>
            </a:r>
            <a:r>
              <a:rPr lang="it-IT" sz="1600" dirty="0">
                <a:sym typeface="Wingdings" pitchFamily="2" charset="2"/>
              </a:rPr>
              <a:t> </a:t>
            </a:r>
            <a:r>
              <a:rPr lang="en-LU" sz="1600" dirty="0">
                <a:sym typeface="Wingdings" pitchFamily="2" charset="2"/>
              </a:rPr>
              <a:t>Mussolini, Hitler, </a:t>
            </a:r>
            <a:r>
              <a:rPr lang="it-IT" sz="1600" dirty="0" err="1">
                <a:sym typeface="Wingdings" pitchFamily="2" charset="2"/>
              </a:rPr>
              <a:t>Staline</a:t>
            </a:r>
            <a:r>
              <a:rPr lang="en-L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0366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41FF4E2-41CC-428C-9C29-6FEBF3ABA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7592" r="2778" b="6111"/>
          <a:stretch/>
        </p:blipFill>
        <p:spPr bwMode="auto">
          <a:xfrm rot="5400000">
            <a:off x="7067906" y="1334237"/>
            <a:ext cx="5850480" cy="40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ww.oeil-ecran.com/imzoom/ivan-terrible2.jpg">
            <a:extLst>
              <a:ext uri="{FF2B5EF4-FFF2-40B4-BE49-F238E27FC236}">
                <a16:creationId xmlns:a16="http://schemas.microsoft.com/office/drawing/2014/main" id="{E2F92CCD-13FC-4C8C-8818-A0DE30F59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84" y="203170"/>
            <a:ext cx="3810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C9BAE0-153B-4384-80C7-CD98ACBF163D}"/>
              </a:ext>
            </a:extLst>
          </p:cNvPr>
          <p:cNvSpPr/>
          <p:nvPr/>
        </p:nvSpPr>
        <p:spPr>
          <a:xfrm>
            <a:off x="101477" y="435505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/>
              <a:t>Sergej</a:t>
            </a:r>
            <a:r>
              <a:rPr lang="en-US" sz="1600" dirty="0"/>
              <a:t> </a:t>
            </a:r>
            <a:r>
              <a:rPr lang="en-US" sz="1600" dirty="0" err="1"/>
              <a:t>Michajlovič</a:t>
            </a:r>
            <a:r>
              <a:rPr lang="en-US" sz="1600" dirty="0"/>
              <a:t> </a:t>
            </a:r>
            <a:r>
              <a:rPr lang="en-US" sz="1600" dirty="0" err="1"/>
              <a:t>Ėjzenštejn</a:t>
            </a:r>
            <a:r>
              <a:rPr lang="en-US" sz="1600" dirty="0"/>
              <a:t>, </a:t>
            </a:r>
            <a:r>
              <a:rPr lang="en-US" sz="1600" b="1" i="1" dirty="0"/>
              <a:t>Ivan il </a:t>
            </a:r>
            <a:r>
              <a:rPr lang="en-US" sz="1600" b="1" i="1" dirty="0" err="1"/>
              <a:t>Terribile</a:t>
            </a:r>
            <a:r>
              <a:rPr lang="en-US" sz="1600" dirty="0"/>
              <a:t> film del 1944 (prima </a:t>
            </a:r>
            <a:r>
              <a:rPr lang="en-US" sz="1600" dirty="0" err="1"/>
              <a:t>parte</a:t>
            </a:r>
            <a:r>
              <a:rPr lang="en-US" sz="1600" dirty="0"/>
              <a:t>) fine prima </a:t>
            </a:r>
            <a:r>
              <a:rPr lang="en-US" sz="1600" dirty="0" err="1"/>
              <a:t>parte</a:t>
            </a:r>
            <a:endParaRPr lang="en-US" sz="1600" dirty="0"/>
          </a:p>
          <a:p>
            <a:r>
              <a:rPr lang="it-IT" sz="1600" dirty="0"/>
              <a:t>Film biografico sullo zar Ivan IV che vuole unificare tutta la Russia sotto un'unica bandiera </a:t>
            </a:r>
            <a:r>
              <a:rPr lang="it-IT" sz="1600" i="1" dirty="0"/>
              <a:t>vs</a:t>
            </a:r>
            <a:r>
              <a:rPr lang="it-IT" sz="1600" dirty="0"/>
              <a:t> i Boiardi che vorrebbero vedere sul trono il figlio della zia di Ivan, un inetto di nome Vladimir</a:t>
            </a:r>
          </a:p>
          <a:p>
            <a:r>
              <a:rPr lang="it-IT" sz="1600" dirty="0"/>
              <a:t>Demagogia</a:t>
            </a:r>
            <a:r>
              <a:rPr lang="it-IT" sz="1600" dirty="0">
                <a:sym typeface="Wingdings" panose="05000000000000000000" pitchFamily="2" charset="2"/>
              </a:rPr>
              <a:t> / religione</a:t>
            </a:r>
          </a:p>
          <a:p>
            <a:r>
              <a:rPr lang="it-IT" sz="1600" dirty="0"/>
              <a:t>Popolo </a:t>
            </a:r>
            <a:r>
              <a:rPr lang="it-IT" sz="1600" dirty="0">
                <a:sym typeface="Wingdings" panose="05000000000000000000" pitchFamily="2" charset="2"/>
              </a:rPr>
              <a:t> </a:t>
            </a:r>
            <a:r>
              <a:rPr lang="it-IT" sz="1600" dirty="0" err="1">
                <a:sym typeface="Wingdings" panose="05000000000000000000" pitchFamily="2" charset="2"/>
              </a:rPr>
              <a:t>opritchnin</a:t>
            </a:r>
            <a:r>
              <a:rPr lang="it-IT" sz="1600" dirty="0">
                <a:sym typeface="Wingdings" panose="05000000000000000000" pitchFamily="2" charset="2"/>
              </a:rPr>
              <a:t> : sterminio dei Boiardi (nobiltà : il «terribile») </a:t>
            </a:r>
          </a:p>
          <a:p>
            <a:r>
              <a:rPr lang="it-IT" sz="1600" dirty="0">
                <a:sym typeface="Wingdings" panose="05000000000000000000" pitchFamily="2" charset="2"/>
              </a:rPr>
              <a:t>Seconda parte censurata : non più un eroe ma un tiranno paranoide</a:t>
            </a:r>
          </a:p>
          <a:p>
            <a:r>
              <a:rPr lang="it-IT" sz="1600" dirty="0">
                <a:sym typeface="Wingdings" panose="05000000000000000000" pitchFamily="2" charset="2"/>
              </a:rPr>
              <a:t>1530-33 primo zar autocratico</a:t>
            </a:r>
          </a:p>
        </p:txBody>
      </p:sp>
      <p:pic>
        <p:nvPicPr>
          <p:cNvPr id="1028" name="Picture 4" descr="Ivan il terribile, screenshot.jpg">
            <a:extLst>
              <a:ext uri="{FF2B5EF4-FFF2-40B4-BE49-F238E27FC236}">
                <a16:creationId xmlns:a16="http://schemas.microsoft.com/office/drawing/2014/main" id="{3A660F12-58BD-4527-B68C-8C92615D4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44" y="552161"/>
            <a:ext cx="3210112" cy="240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F7D962-12B7-8B8F-1C85-C94573E92264}"/>
              </a:ext>
            </a:extLst>
          </p:cNvPr>
          <p:cNvSpPr txBox="1"/>
          <p:nvPr/>
        </p:nvSpPr>
        <p:spPr>
          <a:xfrm>
            <a:off x="7871030" y="6294047"/>
            <a:ext cx="367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Ma</a:t>
            </a:r>
            <a:r>
              <a:rPr lang="it-IT" dirty="0"/>
              <a:t>x</a:t>
            </a:r>
            <a:r>
              <a:rPr lang="en-LU" dirty="0"/>
              <a:t>im Kantor, </a:t>
            </a:r>
            <a:r>
              <a:rPr lang="en-LU" i="1" dirty="0"/>
              <a:t>Il ratto d’Europa</a:t>
            </a:r>
            <a:r>
              <a:rPr lang="en-LU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440046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383D75-A3B7-475D-AD39-838E408C7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69" y="1205599"/>
            <a:ext cx="7205357" cy="26442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2352" rIns="0" bIns="8887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200" dirty="0">
              <a:latin typeface="+mn-lt"/>
            </a:endParaRPr>
          </a:p>
          <a:p>
            <a:pPr algn="just"/>
            <a:r>
              <a:rPr lang="fr-FR" altLang="fr-FR" sz="1200" dirty="0">
                <a:latin typeface="+mn-lt"/>
              </a:rPr>
              <a:t> « </a:t>
            </a:r>
            <a:r>
              <a:rPr lang="fr-FR" altLang="fr-FR" sz="1600" dirty="0" err="1">
                <a:latin typeface="+mn-lt"/>
              </a:rPr>
              <a:t>Tolgasi</a:t>
            </a:r>
            <a:r>
              <a:rPr lang="fr-FR" altLang="fr-FR" sz="1600" dirty="0">
                <a:latin typeface="+mn-lt"/>
              </a:rPr>
              <a:t> un </a:t>
            </a:r>
            <a:r>
              <a:rPr lang="fr-FR" altLang="fr-FR" sz="1600" dirty="0" err="1">
                <a:latin typeface="+mn-lt"/>
              </a:rPr>
              <a:t>poeta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che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descriva</a:t>
            </a:r>
            <a:r>
              <a:rPr lang="fr-FR" altLang="fr-FR" sz="1600" dirty="0">
                <a:latin typeface="+mn-lt"/>
              </a:rPr>
              <a:t> le </a:t>
            </a:r>
            <a:r>
              <a:rPr lang="fr-FR" altLang="fr-FR" sz="1600" dirty="0" err="1">
                <a:latin typeface="+mn-lt"/>
              </a:rPr>
              <a:t>bellezze</a:t>
            </a:r>
            <a:r>
              <a:rPr lang="fr-FR" altLang="fr-FR" sz="1600" dirty="0">
                <a:latin typeface="+mn-lt"/>
              </a:rPr>
              <a:t> di </a:t>
            </a:r>
            <a:r>
              <a:rPr lang="fr-FR" altLang="fr-FR" sz="1600" dirty="0" err="1">
                <a:latin typeface="+mn-lt"/>
              </a:rPr>
              <a:t>una</a:t>
            </a:r>
            <a:r>
              <a:rPr lang="fr-FR" altLang="fr-FR" sz="1600" dirty="0">
                <a:latin typeface="+mn-lt"/>
              </a:rPr>
              <a:t> donna al </a:t>
            </a:r>
            <a:r>
              <a:rPr lang="fr-FR" altLang="fr-FR" sz="1600" dirty="0" err="1">
                <a:latin typeface="+mn-lt"/>
              </a:rPr>
              <a:t>suo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innamorato</a:t>
            </a:r>
            <a:r>
              <a:rPr lang="fr-FR" altLang="fr-FR" sz="1600" dirty="0">
                <a:latin typeface="+mn-lt"/>
              </a:rPr>
              <a:t> e </a:t>
            </a:r>
            <a:r>
              <a:rPr lang="fr-FR" altLang="fr-FR" sz="1600" dirty="0" err="1">
                <a:latin typeface="+mn-lt"/>
              </a:rPr>
              <a:t>tolgasi</a:t>
            </a:r>
            <a:r>
              <a:rPr lang="fr-FR" altLang="fr-FR" sz="1600" dirty="0">
                <a:latin typeface="+mn-lt"/>
              </a:rPr>
              <a:t> un </a:t>
            </a:r>
            <a:r>
              <a:rPr lang="fr-FR" altLang="fr-FR" sz="1600" dirty="0" err="1">
                <a:latin typeface="+mn-lt"/>
              </a:rPr>
              <a:t>pittore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che</a:t>
            </a:r>
            <a:r>
              <a:rPr lang="fr-FR" altLang="fr-FR" sz="1600" dirty="0">
                <a:latin typeface="+mn-lt"/>
              </a:rPr>
              <a:t> la </a:t>
            </a:r>
            <a:r>
              <a:rPr lang="fr-FR" altLang="fr-FR" sz="1600" dirty="0" err="1">
                <a:latin typeface="+mn-lt"/>
              </a:rPr>
              <a:t>figuri</a:t>
            </a:r>
            <a:r>
              <a:rPr lang="fr-FR" altLang="fr-FR" sz="1600" dirty="0">
                <a:latin typeface="+mn-lt"/>
              </a:rPr>
              <a:t>: </a:t>
            </a:r>
            <a:r>
              <a:rPr lang="fr-FR" altLang="fr-FR" sz="1600" dirty="0" err="1">
                <a:latin typeface="+mn-lt"/>
              </a:rPr>
              <a:t>vedrassi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dove</a:t>
            </a:r>
            <a:r>
              <a:rPr lang="fr-FR" altLang="fr-FR" sz="1600" dirty="0">
                <a:latin typeface="+mn-lt"/>
              </a:rPr>
              <a:t> la </a:t>
            </a:r>
            <a:r>
              <a:rPr lang="fr-FR" altLang="fr-FR" sz="1600" dirty="0" err="1">
                <a:latin typeface="+mn-lt"/>
              </a:rPr>
              <a:t>natura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volgerà</a:t>
            </a:r>
            <a:r>
              <a:rPr lang="fr-FR" altLang="fr-FR" sz="1600" dirty="0">
                <a:latin typeface="+mn-lt"/>
              </a:rPr>
              <a:t> più il </a:t>
            </a:r>
            <a:r>
              <a:rPr lang="fr-FR" altLang="fr-FR" sz="1600" dirty="0" err="1">
                <a:latin typeface="+mn-lt"/>
              </a:rPr>
              <a:t>giudicatore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innamorato</a:t>
            </a:r>
            <a:r>
              <a:rPr lang="fr-FR" altLang="fr-FR" sz="1600" dirty="0">
                <a:latin typeface="+mn-lt"/>
              </a:rPr>
              <a:t>. </a:t>
            </a:r>
            <a:r>
              <a:rPr lang="fr-FR" altLang="fr-FR" sz="1600" dirty="0"/>
              <a:t>[…] </a:t>
            </a:r>
          </a:p>
          <a:p>
            <a:pPr algn="just"/>
            <a:r>
              <a:rPr lang="fr-FR" altLang="fr-FR" sz="1600" dirty="0">
                <a:latin typeface="+mn-lt"/>
              </a:rPr>
              <a:t>So bene </a:t>
            </a:r>
            <a:r>
              <a:rPr lang="fr-FR" altLang="fr-FR" sz="1600" dirty="0" err="1">
                <a:latin typeface="+mn-lt"/>
              </a:rPr>
              <a:t>che</a:t>
            </a:r>
            <a:r>
              <a:rPr lang="fr-FR" altLang="fr-FR" sz="1600" dirty="0">
                <a:latin typeface="+mn-lt"/>
              </a:rPr>
              <a:t> per non </a:t>
            </a:r>
            <a:r>
              <a:rPr lang="fr-FR" altLang="fr-FR" sz="1600" dirty="0" err="1">
                <a:latin typeface="+mn-lt"/>
              </a:rPr>
              <a:t>essere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io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litterato</a:t>
            </a:r>
            <a:r>
              <a:rPr lang="fr-FR" altLang="fr-FR" sz="1600" dirty="0">
                <a:latin typeface="+mn-lt"/>
              </a:rPr>
              <a:t>, </a:t>
            </a:r>
            <a:r>
              <a:rPr lang="fr-FR" altLang="fr-FR" sz="1600" dirty="0" err="1">
                <a:latin typeface="+mn-lt"/>
              </a:rPr>
              <a:t>che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alcuno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prosuntuoso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gli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parrà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ragionevolmente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potermi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biasimare</a:t>
            </a:r>
            <a:r>
              <a:rPr lang="fr-FR" altLang="fr-FR" sz="1600" dirty="0">
                <a:latin typeface="+mn-lt"/>
              </a:rPr>
              <a:t>, </a:t>
            </a:r>
            <a:r>
              <a:rPr lang="fr-FR" altLang="fr-FR" sz="1600" dirty="0" err="1">
                <a:latin typeface="+mn-lt"/>
              </a:rPr>
              <a:t>coll’allegare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io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essere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>
                <a:solidFill>
                  <a:srgbClr val="FF0000"/>
                </a:solidFill>
                <a:latin typeface="+mn-lt"/>
              </a:rPr>
              <a:t>homo sanza </a:t>
            </a:r>
            <a:r>
              <a:rPr lang="fr-FR" altLang="fr-FR" sz="1600" dirty="0" err="1">
                <a:solidFill>
                  <a:srgbClr val="FF0000"/>
                </a:solidFill>
                <a:latin typeface="+mn-lt"/>
              </a:rPr>
              <a:t>lettere</a:t>
            </a:r>
            <a:r>
              <a:rPr lang="fr-FR" altLang="fr-FR" sz="1600" dirty="0">
                <a:latin typeface="+mn-lt"/>
              </a:rPr>
              <a:t>; gente </a:t>
            </a:r>
            <a:r>
              <a:rPr lang="fr-FR" altLang="fr-FR" sz="1600" dirty="0" err="1">
                <a:latin typeface="+mn-lt"/>
              </a:rPr>
              <a:t>stolta</a:t>
            </a:r>
            <a:r>
              <a:rPr lang="fr-FR" altLang="fr-FR" sz="1600" dirty="0">
                <a:latin typeface="+mn-lt"/>
              </a:rPr>
              <a:t>! […] </a:t>
            </a:r>
            <a:r>
              <a:rPr lang="fr-FR" altLang="fr-FR" sz="1600" dirty="0" err="1">
                <a:latin typeface="+mn-lt"/>
              </a:rPr>
              <a:t>diranno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che</a:t>
            </a:r>
            <a:r>
              <a:rPr lang="fr-FR" altLang="fr-FR" sz="1600" dirty="0">
                <a:latin typeface="+mn-lt"/>
              </a:rPr>
              <a:t> per non </a:t>
            </a:r>
            <a:r>
              <a:rPr lang="fr-FR" altLang="fr-FR" sz="1600" dirty="0" err="1">
                <a:latin typeface="+mn-lt"/>
              </a:rPr>
              <a:t>avere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io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lettere</a:t>
            </a:r>
            <a:r>
              <a:rPr lang="fr-FR" altLang="fr-FR" sz="1600" dirty="0">
                <a:latin typeface="+mn-lt"/>
              </a:rPr>
              <a:t> non </a:t>
            </a:r>
            <a:r>
              <a:rPr lang="fr-FR" altLang="fr-FR" sz="1600" dirty="0" err="1">
                <a:latin typeface="+mn-lt"/>
              </a:rPr>
              <a:t>potere</a:t>
            </a:r>
            <a:r>
              <a:rPr lang="fr-FR" altLang="fr-FR" sz="1600" dirty="0">
                <a:latin typeface="+mn-lt"/>
              </a:rPr>
              <a:t> ben dire </a:t>
            </a:r>
            <a:r>
              <a:rPr lang="fr-FR" altLang="fr-FR" sz="1600" dirty="0" err="1">
                <a:latin typeface="+mn-lt"/>
              </a:rPr>
              <a:t>quello</a:t>
            </a:r>
            <a:r>
              <a:rPr lang="fr-FR" altLang="fr-FR" sz="1600" dirty="0">
                <a:latin typeface="+mn-lt"/>
              </a:rPr>
              <a:t>, di </a:t>
            </a:r>
            <a:r>
              <a:rPr lang="fr-FR" altLang="fr-FR" sz="1600" dirty="0" err="1">
                <a:latin typeface="+mn-lt"/>
              </a:rPr>
              <a:t>che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voglio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trattare</a:t>
            </a:r>
            <a:r>
              <a:rPr lang="fr-FR" altLang="fr-FR" sz="1600" dirty="0">
                <a:latin typeface="+mn-lt"/>
              </a:rPr>
              <a:t>; or non </a:t>
            </a:r>
            <a:r>
              <a:rPr lang="fr-FR" altLang="fr-FR" sz="1600" dirty="0" err="1">
                <a:latin typeface="+mn-lt"/>
              </a:rPr>
              <a:t>sanno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questi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che</a:t>
            </a:r>
            <a:r>
              <a:rPr lang="fr-FR" altLang="fr-FR" sz="1600" dirty="0">
                <a:latin typeface="+mn-lt"/>
              </a:rPr>
              <a:t> le mie </a:t>
            </a:r>
            <a:r>
              <a:rPr lang="fr-FR" altLang="fr-FR" sz="1600" dirty="0" err="1">
                <a:latin typeface="+mn-lt"/>
              </a:rPr>
              <a:t>cose</a:t>
            </a:r>
            <a:r>
              <a:rPr lang="fr-FR" altLang="fr-FR" sz="1600" dirty="0">
                <a:latin typeface="+mn-lt"/>
              </a:rPr>
              <a:t> son più da </a:t>
            </a:r>
            <a:r>
              <a:rPr lang="fr-FR" altLang="fr-FR" sz="1600" dirty="0" err="1">
                <a:latin typeface="+mn-lt"/>
              </a:rPr>
              <a:t>essere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tratte</a:t>
            </a:r>
            <a:r>
              <a:rPr lang="fr-FR" altLang="fr-FR" sz="1600" dirty="0">
                <a:latin typeface="+mn-lt"/>
              </a:rPr>
              <a:t> dalla </a:t>
            </a:r>
            <a:r>
              <a:rPr lang="fr-FR" altLang="fr-FR" sz="1600" dirty="0" err="1">
                <a:latin typeface="+mn-lt"/>
              </a:rPr>
              <a:t>sperienza</a:t>
            </a:r>
            <a:r>
              <a:rPr lang="fr-FR" altLang="fr-FR" sz="1600" dirty="0">
                <a:latin typeface="+mn-lt"/>
              </a:rPr>
              <a:t>. </a:t>
            </a:r>
            <a:r>
              <a:rPr lang="fr-FR" altLang="fr-FR" sz="1600" dirty="0"/>
              <a:t>[…] </a:t>
            </a:r>
            <a:r>
              <a:rPr lang="fr-FR" altLang="fr-FR" sz="1600" dirty="0">
                <a:latin typeface="+mn-lt"/>
              </a:rPr>
              <a:t>la </a:t>
            </a:r>
            <a:r>
              <a:rPr lang="fr-FR" altLang="fr-FR" sz="1600" dirty="0" err="1">
                <a:latin typeface="+mn-lt"/>
              </a:rPr>
              <a:t>pittura</a:t>
            </a:r>
            <a:r>
              <a:rPr lang="fr-FR" altLang="fr-FR" sz="1600" dirty="0">
                <a:latin typeface="+mn-lt"/>
              </a:rPr>
              <a:t>, in quanto “muta </a:t>
            </a:r>
            <a:r>
              <a:rPr lang="fr-FR" altLang="fr-FR" sz="1600" dirty="0" err="1">
                <a:latin typeface="+mn-lt"/>
              </a:rPr>
              <a:t>poesia</a:t>
            </a:r>
            <a:r>
              <a:rPr lang="fr-FR" altLang="fr-FR" sz="1600" dirty="0">
                <a:latin typeface="+mn-lt"/>
              </a:rPr>
              <a:t>” </a:t>
            </a:r>
            <a:r>
              <a:rPr lang="fr-FR" altLang="fr-FR" sz="1600" dirty="0" err="1">
                <a:latin typeface="+mn-lt"/>
              </a:rPr>
              <a:t>legata</a:t>
            </a:r>
            <a:r>
              <a:rPr lang="fr-FR" altLang="fr-FR" sz="1600" dirty="0">
                <a:latin typeface="+mn-lt"/>
              </a:rPr>
              <a:t> alla </a:t>
            </a:r>
            <a:r>
              <a:rPr lang="fr-FR" altLang="fr-FR" sz="1600" dirty="0" err="1">
                <a:latin typeface="+mn-lt"/>
              </a:rPr>
              <a:t>percezione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dell’occhio</a:t>
            </a:r>
            <a:r>
              <a:rPr lang="fr-FR" altLang="fr-FR" sz="1600" dirty="0">
                <a:latin typeface="+mn-lt"/>
              </a:rPr>
              <a:t>, il </a:t>
            </a:r>
            <a:r>
              <a:rPr lang="fr-FR" altLang="fr-FR" sz="1600" dirty="0" err="1">
                <a:latin typeface="+mn-lt"/>
              </a:rPr>
              <a:t>senso</a:t>
            </a:r>
            <a:r>
              <a:rPr lang="fr-FR" altLang="fr-FR" sz="1600" dirty="0">
                <a:latin typeface="+mn-lt"/>
              </a:rPr>
              <a:t> più </a:t>
            </a:r>
            <a:r>
              <a:rPr lang="fr-FR" altLang="fr-FR" sz="1600" dirty="0" err="1">
                <a:latin typeface="+mn-lt"/>
              </a:rPr>
              <a:t>nobile</a:t>
            </a:r>
            <a:r>
              <a:rPr lang="fr-FR" altLang="fr-FR" sz="1600" dirty="0">
                <a:latin typeface="+mn-lt"/>
              </a:rPr>
              <a:t>, </a:t>
            </a:r>
            <a:r>
              <a:rPr lang="fr-FR" altLang="fr-FR" sz="1600" dirty="0" err="1">
                <a:latin typeface="+mn-lt"/>
              </a:rPr>
              <a:t>certo</a:t>
            </a:r>
            <a:r>
              <a:rPr lang="fr-FR" altLang="fr-FR" sz="1600" dirty="0">
                <a:latin typeface="+mn-lt"/>
              </a:rPr>
              <a:t> è </a:t>
            </a:r>
            <a:r>
              <a:rPr lang="fr-FR" altLang="fr-FR" sz="1600" dirty="0" err="1">
                <a:latin typeface="+mn-lt"/>
              </a:rPr>
              <a:t>arte</a:t>
            </a:r>
            <a:r>
              <a:rPr lang="fr-FR" altLang="fr-FR" sz="1600" dirty="0">
                <a:latin typeface="+mn-lt"/>
              </a:rPr>
              <a:t> superiore alla </a:t>
            </a:r>
            <a:r>
              <a:rPr lang="fr-FR" altLang="fr-FR" sz="1600" dirty="0" err="1">
                <a:solidFill>
                  <a:srgbClr val="FF0000"/>
                </a:solidFill>
                <a:latin typeface="+mn-lt"/>
              </a:rPr>
              <a:t>scrittura</a:t>
            </a:r>
            <a:r>
              <a:rPr lang="fr-FR" altLang="fr-FR" sz="1600" dirty="0">
                <a:solidFill>
                  <a:srgbClr val="FF0000"/>
                </a:solidFill>
                <a:latin typeface="+mn-lt"/>
              </a:rPr>
              <a:t>,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che</a:t>
            </a:r>
            <a:r>
              <a:rPr lang="fr-FR" altLang="fr-FR" sz="1600" dirty="0">
                <a:latin typeface="+mn-lt"/>
              </a:rPr>
              <a:t>, </a:t>
            </a:r>
            <a:r>
              <a:rPr lang="fr-FR" altLang="fr-FR" sz="1600" dirty="0" err="1">
                <a:latin typeface="+mn-lt"/>
              </a:rPr>
              <a:t>legata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all’orecchio</a:t>
            </a:r>
            <a:r>
              <a:rPr lang="fr-FR" altLang="fr-FR" sz="1600" dirty="0">
                <a:latin typeface="+mn-lt"/>
              </a:rPr>
              <a:t>, </a:t>
            </a:r>
            <a:r>
              <a:rPr lang="fr-FR" altLang="fr-FR" sz="1600" dirty="0" err="1">
                <a:latin typeface="+mn-lt"/>
              </a:rPr>
              <a:t>deriva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direttamente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dall’immaginazione</a:t>
            </a:r>
            <a:r>
              <a:rPr lang="fr-FR" altLang="fr-FR" sz="1600" dirty="0">
                <a:latin typeface="+mn-lt"/>
              </a:rPr>
              <a:t>, e </a:t>
            </a:r>
            <a:r>
              <a:rPr lang="fr-FR" altLang="fr-FR" sz="1600" dirty="0" err="1">
                <a:solidFill>
                  <a:srgbClr val="FF0000"/>
                </a:solidFill>
                <a:latin typeface="+mn-lt"/>
              </a:rPr>
              <a:t>quindi</a:t>
            </a:r>
            <a:r>
              <a:rPr lang="fr-FR" altLang="fr-FR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fr-FR" sz="1600" dirty="0" err="1">
                <a:solidFill>
                  <a:srgbClr val="FF0000"/>
                </a:solidFill>
                <a:latin typeface="+mn-lt"/>
              </a:rPr>
              <a:t>può</a:t>
            </a:r>
            <a:r>
              <a:rPr lang="fr-FR" altLang="fr-FR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fr-FR" sz="1600" dirty="0" err="1">
                <a:solidFill>
                  <a:srgbClr val="FF0000"/>
                </a:solidFill>
                <a:latin typeface="+mn-lt"/>
              </a:rPr>
              <a:t>ingannarsi</a:t>
            </a:r>
            <a:r>
              <a:rPr lang="fr-FR" altLang="fr-FR" sz="1600" dirty="0">
                <a:solidFill>
                  <a:srgbClr val="FF0000"/>
                </a:solidFill>
                <a:latin typeface="+mn-lt"/>
              </a:rPr>
              <a:t> o </a:t>
            </a:r>
            <a:r>
              <a:rPr lang="fr-FR" altLang="fr-FR" sz="1600" dirty="0" err="1">
                <a:solidFill>
                  <a:srgbClr val="FF0000"/>
                </a:solidFill>
                <a:latin typeface="+mn-lt"/>
              </a:rPr>
              <a:t>peggio</a:t>
            </a:r>
            <a:r>
              <a:rPr lang="fr-FR" altLang="fr-FR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fr-FR" sz="1600" dirty="0" err="1">
                <a:solidFill>
                  <a:srgbClr val="FF0000"/>
                </a:solidFill>
                <a:latin typeface="+mn-lt"/>
              </a:rPr>
              <a:t>ancora</a:t>
            </a:r>
            <a:r>
              <a:rPr lang="fr-FR" altLang="fr-FR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fr-FR" sz="1600" dirty="0" err="1">
                <a:solidFill>
                  <a:srgbClr val="FF0000"/>
                </a:solidFill>
                <a:latin typeface="+mn-lt"/>
              </a:rPr>
              <a:t>ingannare</a:t>
            </a:r>
            <a:r>
              <a:rPr lang="fr-FR" altLang="fr-FR" sz="1600" dirty="0">
                <a:solidFill>
                  <a:srgbClr val="FF0000"/>
                </a:solidFill>
                <a:latin typeface="+mn-lt"/>
              </a:rPr>
              <a:t> »</a:t>
            </a:r>
            <a:r>
              <a:rPr lang="fr-FR" altLang="fr-FR" sz="1200" dirty="0">
                <a:latin typeface="+mn-lt"/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14D304F-AC39-452A-AE6B-ABC035996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595" y="287185"/>
            <a:ext cx="3202013" cy="440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3ABA03-81AD-3C58-6997-6CD3F692B285}"/>
              </a:ext>
            </a:extLst>
          </p:cNvPr>
          <p:cNvSpPr/>
          <p:nvPr/>
        </p:nvSpPr>
        <p:spPr>
          <a:xfrm>
            <a:off x="5224608" y="4866997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/>
              <a:t>Leonardo da Vinci, </a:t>
            </a:r>
            <a:r>
              <a:rPr lang="fr-FR" altLang="fr-FR" sz="1600" i="1" dirty="0"/>
              <a:t>Dama con l’</a:t>
            </a:r>
            <a:r>
              <a:rPr lang="fr-FR" altLang="fr-FR" sz="1600" i="1" dirty="0" err="1"/>
              <a:t>ermellino</a:t>
            </a:r>
            <a:r>
              <a:rPr lang="fr-FR" altLang="fr-FR" sz="1600" i="1" dirty="0"/>
              <a:t> (</a:t>
            </a:r>
            <a:r>
              <a:rPr lang="fr-FR" altLang="fr-FR" sz="1600" dirty="0"/>
              <a:t>1488-90), </a:t>
            </a:r>
            <a:r>
              <a:rPr lang="fr-FR" altLang="fr-FR" sz="1600" dirty="0" err="1"/>
              <a:t>Museo</a:t>
            </a:r>
            <a:r>
              <a:rPr lang="fr-FR" altLang="fr-FR" sz="1600" dirty="0"/>
              <a:t> </a:t>
            </a:r>
            <a:r>
              <a:rPr lang="fr-FR" altLang="fr-FR" sz="1600" dirty="0" err="1"/>
              <a:t>nazionale</a:t>
            </a:r>
            <a:r>
              <a:rPr lang="fr-FR" altLang="fr-FR" sz="1600" dirty="0"/>
              <a:t> di </a:t>
            </a:r>
            <a:r>
              <a:rPr lang="fr-FR" altLang="fr-FR" sz="1600" dirty="0" err="1"/>
              <a:t>Cracovia</a:t>
            </a:r>
            <a:r>
              <a:rPr lang="fr-FR" altLang="fr-FR" sz="1600" dirty="0"/>
              <a:t>: </a:t>
            </a:r>
            <a:r>
              <a:rPr lang="fr-FR" altLang="fr-FR" sz="1600" dirty="0" err="1"/>
              <a:t>poetessa</a:t>
            </a:r>
            <a:r>
              <a:rPr lang="fr-FR" altLang="fr-FR" sz="1600" dirty="0"/>
              <a:t> </a:t>
            </a:r>
            <a:r>
              <a:rPr lang="fr-FR" altLang="fr-FR" sz="1600" dirty="0" err="1"/>
              <a:t>colta</a:t>
            </a:r>
            <a:r>
              <a:rPr lang="fr-FR" altLang="fr-FR" sz="1600" dirty="0"/>
              <a:t> </a:t>
            </a:r>
            <a:r>
              <a:rPr lang="fr-FR" altLang="fr-FR" sz="1600" dirty="0" err="1"/>
              <a:t>refrattaria</a:t>
            </a:r>
            <a:r>
              <a:rPr lang="fr-FR" altLang="fr-FR" sz="1600" dirty="0"/>
              <a:t> al </a:t>
            </a:r>
            <a:r>
              <a:rPr lang="fr-FR" altLang="fr-FR" sz="1600" dirty="0" err="1"/>
              <a:t>corteggiamento</a:t>
            </a:r>
            <a:r>
              <a:rPr lang="fr-FR" altLang="fr-FR" sz="1600" dirty="0"/>
              <a:t> </a:t>
            </a:r>
            <a:r>
              <a:rPr lang="fr-FR" altLang="fr-FR" sz="1600" dirty="0" err="1"/>
              <a:t>del</a:t>
            </a:r>
            <a:r>
              <a:rPr lang="fr-FR" altLang="fr-FR" sz="1600" dirty="0"/>
              <a:t> </a:t>
            </a:r>
            <a:r>
              <a:rPr lang="fr-FR" altLang="fr-FR" sz="1600" dirty="0" err="1"/>
              <a:t>pittore</a:t>
            </a:r>
            <a:r>
              <a:rPr lang="fr-FR" altLang="fr-FR" sz="1600" dirty="0"/>
              <a:t> </a:t>
            </a:r>
            <a:r>
              <a:rPr lang="fr-FR" altLang="fr-FR" sz="1600" dirty="0" err="1"/>
              <a:t>considerato</a:t>
            </a:r>
            <a:r>
              <a:rPr lang="fr-FR" altLang="fr-FR" sz="1600" dirty="0"/>
              <a:t> un </a:t>
            </a:r>
            <a:r>
              <a:rPr lang="fr-FR" altLang="fr-FR" sz="1600" dirty="0" err="1"/>
              <a:t>artigiano</a:t>
            </a:r>
            <a:r>
              <a:rPr lang="fr-FR" altLang="fr-FR" sz="1600" dirty="0"/>
              <a:t> « homo sanza </a:t>
            </a:r>
            <a:r>
              <a:rPr lang="fr-FR" altLang="fr-FR" sz="1600" dirty="0" err="1"/>
              <a:t>lettere</a:t>
            </a:r>
            <a:r>
              <a:rPr lang="fr-FR" altLang="fr-FR" sz="1600" dirty="0"/>
              <a:t> », </a:t>
            </a:r>
            <a:r>
              <a:rPr lang="fr-FR" altLang="fr-FR" sz="1600" dirty="0" err="1"/>
              <a:t>autodidatta</a:t>
            </a:r>
            <a:r>
              <a:rPr lang="fr-FR" altLang="fr-FR" sz="1600" dirty="0"/>
              <a:t> </a:t>
            </a:r>
            <a:r>
              <a:rPr lang="fr-FR" altLang="fr-FR" sz="1600" dirty="0">
                <a:sym typeface="Wingdings" pitchFamily="2" charset="2"/>
              </a:rPr>
              <a:t> </a:t>
            </a:r>
            <a:r>
              <a:rPr lang="fr-FR" altLang="fr-FR" sz="1600" dirty="0" err="1">
                <a:sym typeface="Wingdings" pitchFamily="2" charset="2"/>
              </a:rPr>
              <a:t>umiliato</a:t>
            </a:r>
            <a:r>
              <a:rPr lang="fr-FR" altLang="fr-FR" sz="1600" dirty="0">
                <a:sym typeface="Wingdings" pitchFamily="2" charset="2"/>
              </a:rPr>
              <a:t>  </a:t>
            </a:r>
            <a:r>
              <a:rPr lang="fr-FR" altLang="fr-FR" sz="1600" dirty="0" err="1">
                <a:sym typeface="Wingdings" pitchFamily="2" charset="2"/>
              </a:rPr>
              <a:t>rivendica</a:t>
            </a:r>
            <a:r>
              <a:rPr lang="fr-FR" altLang="fr-FR" sz="1600" dirty="0">
                <a:sym typeface="Wingdings" pitchFamily="2" charset="2"/>
              </a:rPr>
              <a:t> la </a:t>
            </a:r>
            <a:r>
              <a:rPr lang="fr-FR" altLang="fr-FR" sz="1600" dirty="0" err="1">
                <a:sym typeface="Wingdings" pitchFamily="2" charset="2"/>
              </a:rPr>
              <a:t>superiorità</a:t>
            </a:r>
            <a:r>
              <a:rPr lang="fr-FR" altLang="fr-FR" sz="1600" dirty="0">
                <a:sym typeface="Wingdings" pitchFamily="2" charset="2"/>
              </a:rPr>
              <a:t> </a:t>
            </a:r>
            <a:r>
              <a:rPr lang="fr-FR" altLang="fr-FR" sz="1600" dirty="0" err="1">
                <a:sym typeface="Wingdings" pitchFamily="2" charset="2"/>
              </a:rPr>
              <a:t>della</a:t>
            </a:r>
            <a:r>
              <a:rPr lang="fr-FR" altLang="fr-FR" sz="1600" dirty="0">
                <a:sym typeface="Wingdings" pitchFamily="2" charset="2"/>
              </a:rPr>
              <a:t> sua </a:t>
            </a:r>
            <a:r>
              <a:rPr lang="fr-FR" altLang="fr-FR" sz="1600" dirty="0" err="1">
                <a:sym typeface="Wingdings" pitchFamily="2" charset="2"/>
              </a:rPr>
              <a:t>arte</a:t>
            </a:r>
            <a:r>
              <a:rPr lang="fr-FR" altLang="fr-FR" sz="1600" dirty="0">
                <a:sym typeface="Wingdings" pitchFamily="2" charset="2"/>
              </a:rPr>
              <a:t> </a:t>
            </a:r>
            <a:r>
              <a:rPr lang="fr-FR" altLang="fr-FR" sz="1600" dirty="0" err="1">
                <a:sym typeface="Wingdings" pitchFamily="2" charset="2"/>
              </a:rPr>
              <a:t>sulla</a:t>
            </a:r>
            <a:r>
              <a:rPr lang="fr-FR" altLang="fr-FR" sz="1600" dirty="0">
                <a:sym typeface="Wingdings" pitchFamily="2" charset="2"/>
              </a:rPr>
              <a:t> </a:t>
            </a:r>
            <a:r>
              <a:rPr lang="fr-FR" altLang="fr-FR" sz="1600" dirty="0" err="1">
                <a:sym typeface="Wingdings" pitchFamily="2" charset="2"/>
              </a:rPr>
              <a:t>poesia</a:t>
            </a:r>
            <a:r>
              <a:rPr lang="fr-FR" altLang="fr-FR" sz="1600" dirty="0">
                <a:sym typeface="Wingdings" pitchFamily="2" charset="2"/>
              </a:rPr>
              <a:t> </a:t>
            </a:r>
            <a:r>
              <a:rPr lang="fr-FR" altLang="fr-FR" sz="1600" dirty="0" err="1">
                <a:sym typeface="Wingdings" pitchFamily="2" charset="2"/>
              </a:rPr>
              <a:t>nel</a:t>
            </a:r>
            <a:r>
              <a:rPr lang="fr-FR" altLang="fr-FR" sz="1600" dirty="0">
                <a:sym typeface="Wingdings" pitchFamily="2" charset="2"/>
              </a:rPr>
              <a:t> « </a:t>
            </a:r>
            <a:r>
              <a:rPr lang="fr-FR" altLang="fr-FR" sz="1600" dirty="0" err="1">
                <a:sym typeface="Wingdings" pitchFamily="2" charset="2"/>
              </a:rPr>
              <a:t>Paragone</a:t>
            </a:r>
            <a:r>
              <a:rPr lang="fr-FR" altLang="fr-FR" sz="1600" dirty="0">
                <a:sym typeface="Wingdings" pitchFamily="2" charset="2"/>
              </a:rPr>
              <a:t> delle </a:t>
            </a:r>
            <a:r>
              <a:rPr lang="fr-FR" altLang="fr-FR" sz="1600" dirty="0" err="1">
                <a:sym typeface="Wingdings" pitchFamily="2" charset="2"/>
              </a:rPr>
              <a:t>arti</a:t>
            </a:r>
            <a:r>
              <a:rPr lang="fr-FR" altLang="fr-FR" sz="1600" dirty="0">
                <a:sym typeface="Wingdings" pitchFamily="2" charset="2"/>
              </a:rPr>
              <a:t> »</a:t>
            </a:r>
            <a:r>
              <a:rPr lang="fr-FR" altLang="fr-FR" sz="1600" dirty="0"/>
              <a:t>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fr-FR" altLang="fr-FR" dirty="0"/>
            </a:b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1808929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Nathalie\Mes documents\Mes images\Schoonheid\Fouqu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85" y="199552"/>
            <a:ext cx="295751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Documents and Settings\Nathalie\Mes documents\Mes images\Schoonheid\Clou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0406" y="1305939"/>
            <a:ext cx="31511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Documents and Settings\Nathalie\Mes documents\Mes images\schoon\250px-Ingres%2C_Napoleon_on_his_Imperial_thro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5965" y="2362200"/>
            <a:ext cx="27749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135560" y="3933056"/>
            <a:ext cx="12055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400" dirty="0">
                <a:latin typeface="Calibri" pitchFamily="34" charset="0"/>
              </a:rPr>
              <a:t>Jean Fouquet,</a:t>
            </a:r>
          </a:p>
          <a:p>
            <a:r>
              <a:rPr lang="fr-BE" sz="1400" i="1" dirty="0">
                <a:latin typeface="Calibri" pitchFamily="34" charset="0"/>
              </a:rPr>
              <a:t>Charles VII</a:t>
            </a:r>
            <a:endParaRPr lang="fr-FR" sz="1400" i="1" dirty="0">
              <a:latin typeface="Calibri" pitchFamily="34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894635" y="5415781"/>
            <a:ext cx="10749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400">
                <a:latin typeface="Calibri" pitchFamily="34" charset="0"/>
              </a:rPr>
              <a:t>Jean Clouet,</a:t>
            </a:r>
          </a:p>
          <a:p>
            <a:r>
              <a:rPr lang="fr-BE" sz="1400">
                <a:latin typeface="Calibri" pitchFamily="34" charset="0"/>
              </a:rPr>
              <a:t>François 1er</a:t>
            </a:r>
            <a:endParaRPr lang="fr-FR" sz="1400">
              <a:latin typeface="Calibri" pitchFamily="34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7984990" y="1422074"/>
            <a:ext cx="214815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400" dirty="0">
                <a:latin typeface="Calibri" pitchFamily="34" charset="0"/>
              </a:rPr>
              <a:t>Ingres, </a:t>
            </a:r>
            <a:r>
              <a:rPr lang="fr-BE" sz="1400" i="1" dirty="0">
                <a:latin typeface="Calibri" pitchFamily="34" charset="0"/>
              </a:rPr>
              <a:t>Napoléon Ier</a:t>
            </a:r>
          </a:p>
          <a:p>
            <a:r>
              <a:rPr lang="fr-BE" sz="1400" i="1" dirty="0">
                <a:latin typeface="Calibri" pitchFamily="34" charset="0"/>
              </a:rPr>
              <a:t>sur le trône impérial, </a:t>
            </a:r>
          </a:p>
          <a:p>
            <a:r>
              <a:rPr lang="fr-BE" sz="1400" dirty="0">
                <a:latin typeface="Calibri" pitchFamily="34" charset="0"/>
              </a:rPr>
              <a:t>1806</a:t>
            </a:r>
            <a:endParaRPr lang="fr-FR" sz="1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448816" y="3365199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Antoine Watteau, </a:t>
            </a:r>
            <a:r>
              <a:rPr lang="en-US" sz="1600" i="1" dirty="0"/>
              <a:t>Il </a:t>
            </a:r>
            <a:r>
              <a:rPr lang="en-US" sz="1600" i="1" dirty="0" err="1"/>
              <a:t>Cartello</a:t>
            </a:r>
            <a:r>
              <a:rPr lang="en-US" sz="1600" i="1" dirty="0"/>
              <a:t> di </a:t>
            </a:r>
            <a:r>
              <a:rPr lang="en-US" sz="1600" i="1" dirty="0" err="1"/>
              <a:t>Gersaint</a:t>
            </a:r>
            <a:r>
              <a:rPr lang="en-US" sz="1600" i="1" dirty="0"/>
              <a:t> </a:t>
            </a:r>
            <a:r>
              <a:rPr lang="en-US" sz="1600" dirty="0"/>
              <a:t>(</a:t>
            </a:r>
            <a:r>
              <a:rPr lang="en-US" sz="1600" i="1" dirty="0" err="1"/>
              <a:t>L’Enseigne</a:t>
            </a:r>
            <a:r>
              <a:rPr lang="en-US" sz="1600" i="1" dirty="0"/>
              <a:t> de </a:t>
            </a:r>
            <a:r>
              <a:rPr lang="en-US" sz="1600" i="1" dirty="0" err="1"/>
              <a:t>Gersaint</a:t>
            </a:r>
            <a:r>
              <a:rPr lang="en-US" sz="1600" i="1" dirty="0"/>
              <a:t>)</a:t>
            </a:r>
            <a:r>
              <a:rPr lang="en-US" sz="1600" dirty="0"/>
              <a:t>, </a:t>
            </a:r>
          </a:p>
          <a:p>
            <a:r>
              <a:rPr lang="en-US" sz="1600" dirty="0"/>
              <a:t>1720, </a:t>
            </a:r>
            <a:r>
              <a:rPr lang="en-US" sz="1600" dirty="0" err="1"/>
              <a:t>castello</a:t>
            </a:r>
            <a:r>
              <a:rPr lang="en-US" sz="1600" dirty="0"/>
              <a:t> di  Charlottenburg, </a:t>
            </a:r>
            <a:r>
              <a:rPr lang="en-US" sz="1600" dirty="0" err="1"/>
              <a:t>Berlino</a:t>
            </a:r>
            <a:endParaRPr lang="en-US" sz="1600" dirty="0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1008041" y="375966"/>
            <a:ext cx="2993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600" b="1" dirty="0"/>
              <a:t>« </a:t>
            </a:r>
            <a:r>
              <a:rPr lang="fr-BE" sz="1600" b="1" dirty="0" err="1"/>
              <a:t>deluigificazione</a:t>
            </a:r>
            <a:r>
              <a:rPr lang="fr-BE" sz="1600" b="1" dirty="0"/>
              <a:t> » (Peter Burke)</a:t>
            </a:r>
            <a:endParaRPr lang="fr-FR" sz="1600" b="1" dirty="0"/>
          </a:p>
        </p:txBody>
      </p:sp>
      <p:pic>
        <p:nvPicPr>
          <p:cNvPr id="3074" name="Picture 2" descr="http://upload.wikimedia.org/wikipedia/commons/thumb/d/de/Antoine_Watteau_047.jpg/1024px-Antoine_Watteau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5" y="812527"/>
            <a:ext cx="4505099" cy="23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AEB00F-E39E-4BD7-9D8F-65C3CD8E4A34}"/>
              </a:ext>
            </a:extLst>
          </p:cNvPr>
          <p:cNvSpPr txBox="1"/>
          <p:nvPr/>
        </p:nvSpPr>
        <p:spPr>
          <a:xfrm>
            <a:off x="409265" y="4144508"/>
            <a:ext cx="120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« </a:t>
            </a:r>
            <a:r>
              <a:rPr lang="fr-FR" sz="1600" i="1" dirty="0"/>
              <a:t>in effigie </a:t>
            </a:r>
            <a:r>
              <a:rPr lang="fr-FR" sz="1600" dirty="0"/>
              <a:t>»</a:t>
            </a:r>
            <a:endParaRPr lang="en-US" sz="1600" dirty="0"/>
          </a:p>
        </p:txBody>
      </p:sp>
      <p:pic>
        <p:nvPicPr>
          <p:cNvPr id="2050" name="Picture 2" descr="Le directeur du musée à Grévin a Paris a pris la décision de retirer la statue de cire du président russe Vladimir Poutine du parcours du musée. (JULIEN DE ROSA / AFP)">
            <a:extLst>
              <a:ext uri="{FF2B5EF4-FFF2-40B4-BE49-F238E27FC236}">
                <a16:creationId xmlns:a16="http://schemas.microsoft.com/office/drawing/2014/main" id="{19AE5264-D441-49B4-A842-B5924799D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23" y="3716359"/>
            <a:ext cx="4282056" cy="267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9C8E5A-02C2-4C19-94CF-D5083E2A1991}"/>
              </a:ext>
            </a:extLst>
          </p:cNvPr>
          <p:cNvSpPr/>
          <p:nvPr/>
        </p:nvSpPr>
        <p:spPr>
          <a:xfrm>
            <a:off x="2182353" y="4405340"/>
            <a:ext cx="49563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Il direttore del museo Grévin di Parigi ha preso la decisione di rimuovere la statua di cera del presidente russo Vladimir Putin dal museo. (JULIEN DE ROSA / AFP)</a:t>
            </a:r>
          </a:p>
          <a:p>
            <a:r>
              <a:rPr lang="it-IT" sz="1600" i="1" dirty="0"/>
              <a:t>Le Parisien </a:t>
            </a:r>
            <a:r>
              <a:rPr lang="it-IT" sz="1600" dirty="0"/>
              <a:t>1 marzo 2022</a:t>
            </a:r>
            <a:endParaRPr lang="fr-FR" sz="16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132DBF-A1BE-4422-B6B2-AFB333636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801" y="487369"/>
            <a:ext cx="2825730" cy="1591767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DF24916-6B89-4ACF-8C71-5BB738BB1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997" y="104409"/>
            <a:ext cx="3898033" cy="14875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2352" rIns="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it-IT" altLang="en-US" sz="1600" dirty="0">
                <a:latin typeface="+mn-lt"/>
              </a:rPr>
              <a:t>L'attivista Femen decapita Vladimir Putin al Museo Grévin 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Mathilde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Ceilles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05/06/2014)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871C45-75BB-4664-8A8E-4C657C249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988569"/>
            <a:ext cx="497117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it-IT" altLang="en-US" sz="1600" dirty="0">
                <a:latin typeface="+mn-lt"/>
              </a:rPr>
              <a:t>L'attivista di Femen è stata rapidamente portata via dalla polizia. ERIC FEFERBERG/AFP</a:t>
            </a:r>
          </a:p>
          <a:p>
            <a:pPr lvl="0"/>
            <a:r>
              <a:rPr lang="it-IT" altLang="en-US" sz="1600" dirty="0">
                <a:latin typeface="+mn-lt"/>
              </a:rPr>
              <a:t>La statua di cera del presidente russo è stata vandalizzata con un paletto di legno.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B15439E6-0AD0-4C8E-B26E-739AF30518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62107" y="1359940"/>
            <a:ext cx="181853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pic>
        <p:nvPicPr>
          <p:cNvPr id="8" name="Picture 2" descr="Madonna della Madia">
            <a:extLst>
              <a:ext uri="{FF2B5EF4-FFF2-40B4-BE49-F238E27FC236}">
                <a16:creationId xmlns:a16="http://schemas.microsoft.com/office/drawing/2014/main" id="{22144EEE-1077-40AD-9EBD-EB2E818FB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50" y="4483062"/>
            <a:ext cx="1515960" cy="22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.ebayimg.com/00/s/ODk2WDk3MQ==/z/NGYAAOSwKtlWlNWi/$_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07" y="471611"/>
            <a:ext cx="2724627" cy="251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41093" y="1286138"/>
            <a:ext cx="16385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i="1" dirty="0" err="1">
                <a:cs typeface="Arial" panose="020B0604020202020204" pitchFamily="34" charset="0"/>
              </a:rPr>
              <a:t>Andachtsbild</a:t>
            </a:r>
            <a:endParaRPr lang="fr-BE" i="1" dirty="0">
              <a:cs typeface="Arial" panose="020B0604020202020204" pitchFamily="34" charset="0"/>
            </a:endParaRPr>
          </a:p>
          <a:p>
            <a:r>
              <a:rPr lang="fr-BE" dirty="0" err="1">
                <a:cs typeface="Arial" panose="020B0604020202020204" pitchFamily="34" charset="0"/>
              </a:rPr>
              <a:t>Immagine</a:t>
            </a:r>
            <a:r>
              <a:rPr lang="fr-BE" dirty="0">
                <a:cs typeface="Arial" panose="020B0604020202020204" pitchFamily="34" charset="0"/>
              </a:rPr>
              <a:t> pie o</a:t>
            </a:r>
          </a:p>
          <a:p>
            <a:r>
              <a:rPr lang="fr-BE" dirty="0">
                <a:cs typeface="Arial" panose="020B0604020202020204" pitchFamily="34" charset="0"/>
              </a:rPr>
              <a:t>d’</a:t>
            </a:r>
            <a:r>
              <a:rPr lang="fr-BE" dirty="0" err="1">
                <a:cs typeface="Arial" panose="020B0604020202020204" pitchFamily="34" charset="0"/>
              </a:rPr>
              <a:t>attenzione</a:t>
            </a:r>
            <a:endParaRPr lang="fr-BE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2228" y="3038117"/>
            <a:ext cx="50409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600" dirty="0">
                <a:cs typeface="Arial" panose="020B0604020202020204" pitchFamily="34" charset="0"/>
              </a:rPr>
              <a:t>Albrecht Dürer, </a:t>
            </a:r>
            <a:r>
              <a:rPr lang="fr-BE" sz="1600" i="1" dirty="0">
                <a:cs typeface="Arial" panose="020B0604020202020204" pitchFamily="34" charset="0"/>
              </a:rPr>
              <a:t>Der Mann der </a:t>
            </a:r>
            <a:r>
              <a:rPr lang="fr-BE" sz="1600" i="1" dirty="0" err="1">
                <a:cs typeface="Arial" panose="020B0604020202020204" pitchFamily="34" charset="0"/>
              </a:rPr>
              <a:t>Schmerzen</a:t>
            </a:r>
            <a:r>
              <a:rPr lang="fr-BE" sz="1600" i="1" dirty="0">
                <a:cs typeface="Arial" panose="020B0604020202020204" pitchFamily="34" charset="0"/>
              </a:rPr>
              <a:t>, </a:t>
            </a:r>
            <a:r>
              <a:rPr lang="fr-BE" sz="1600" dirty="0">
                <a:cs typeface="Arial" panose="020B0604020202020204" pitchFamily="34" charset="0"/>
              </a:rPr>
              <a:t>1494, Karlsruhe </a:t>
            </a:r>
          </a:p>
        </p:txBody>
      </p:sp>
      <p:sp>
        <p:nvSpPr>
          <p:cNvPr id="7" name="Rectangle 6"/>
          <p:cNvSpPr/>
          <p:nvPr/>
        </p:nvSpPr>
        <p:spPr>
          <a:xfrm>
            <a:off x="7204953" y="523648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dirty="0">
              <a:cs typeface="Arial" panose="020B0604020202020204" pitchFamily="34" charset="0"/>
            </a:endParaRPr>
          </a:p>
          <a:p>
            <a:endParaRPr lang="fr-BE" sz="1600" dirty="0">
              <a:cs typeface="Arial" panose="020B0604020202020204" pitchFamily="34" charset="0"/>
            </a:endParaRPr>
          </a:p>
        </p:txBody>
      </p:sp>
      <p:pic>
        <p:nvPicPr>
          <p:cNvPr id="8" name="Picture 7" descr="11693921_10153822899167590_8780663952466923386_n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26" y="3429000"/>
            <a:ext cx="1930404" cy="27683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77140" y="6220491"/>
            <a:ext cx="3821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600" dirty="0">
                <a:cs typeface="Arial" panose="020B0604020202020204" pitchFamily="34" charset="0"/>
              </a:rPr>
              <a:t>« Marianna in </a:t>
            </a:r>
            <a:r>
              <a:rPr lang="fr-BE" sz="1600" dirty="0" err="1">
                <a:cs typeface="Arial" panose="020B0604020202020204" pitchFamily="34" charset="0"/>
              </a:rPr>
              <a:t>lacrime</a:t>
            </a:r>
            <a:r>
              <a:rPr lang="fr-BE" sz="1600" dirty="0">
                <a:cs typeface="Arial" panose="020B0604020202020204" pitchFamily="34" charset="0"/>
              </a:rPr>
              <a:t> », 13 novembre 2015</a:t>
            </a:r>
          </a:p>
          <a:p>
            <a:r>
              <a:rPr lang="fr-BE" sz="1600" dirty="0">
                <a:cs typeface="Arial" panose="020B0604020202020204" pitchFamily="34" charset="0"/>
              </a:rPr>
              <a:t>(Benjamin Regnier, 21 </a:t>
            </a:r>
            <a:r>
              <a:rPr lang="fr-BE" sz="1600" dirty="0" err="1">
                <a:cs typeface="Arial" panose="020B0604020202020204" pitchFamily="34" charset="0"/>
              </a:rPr>
              <a:t>anni</a:t>
            </a:r>
            <a:r>
              <a:rPr lang="fr-BE" sz="1600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2" descr="File:Christus als Schmerzensmann (Duerer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59" y="756756"/>
            <a:ext cx="1385288" cy="22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822421" y="2454444"/>
            <a:ext cx="11744" cy="10702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39" descr="https://upload.wikimedia.org/wikipedia/commons/thumb/0/06/Geertgen_Man_van_smarten.jpg/300px-Geertgen_Man_van_smarten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46" y="372388"/>
            <a:ext cx="2529610" cy="26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758942" y="3075491"/>
            <a:ext cx="2628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err="1">
                <a:ea typeface="Calibri" panose="020F0502020204030204" pitchFamily="34" charset="0"/>
                <a:cs typeface="Arial" panose="020B0604020202020204" pitchFamily="34" charset="0"/>
              </a:rPr>
              <a:t>Geertgen</a:t>
            </a:r>
            <a:r>
              <a:rPr lang="en-US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 tot Sint </a:t>
            </a:r>
            <a:r>
              <a:rPr lang="en-US" altLang="en-US" sz="1600" dirty="0" err="1">
                <a:ea typeface="Calibri" panose="020F0502020204030204" pitchFamily="34" charset="0"/>
                <a:cs typeface="Arial" panose="020B0604020202020204" pitchFamily="34" charset="0"/>
              </a:rPr>
              <a:t>Jans</a:t>
            </a:r>
            <a:r>
              <a:rPr lang="en-US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, 1486</a:t>
            </a:r>
            <a:endParaRPr lang="en-US" altLang="en-US" sz="1600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2465" y="268611"/>
            <a:ext cx="1874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i="1" dirty="0" err="1"/>
              <a:t>Propaganda</a:t>
            </a:r>
            <a:r>
              <a:rPr lang="fr-BE" b="1" i="1" dirty="0"/>
              <a:t> </a:t>
            </a:r>
            <a:r>
              <a:rPr lang="fr-BE" b="1" i="1" dirty="0" err="1"/>
              <a:t>fides</a:t>
            </a:r>
            <a:endParaRPr lang="fr-BE" b="1" i="1" dirty="0"/>
          </a:p>
        </p:txBody>
      </p:sp>
      <p:pic>
        <p:nvPicPr>
          <p:cNvPr id="16" name="Picture 15" descr="A handout photo provided on November 14, 2015 by Jean Jullien Studio Ltd shows the &quot;#PeaceForParis&quot; logo. At least 128 people were killed in gun and bomb attacks in the French capital on November 13, in what French President Francois Hollande called &quot;an act of war.&quot; AFP PHOTO / JEAN JULLIEN STUDIO LTD / JEAN JULLIEN = RESTRICTED TO EDITORIAL USE - MANDATORY MENTION OF THE ARTIST UPON PUBLICATION, TO ILLUSTRATE THE EVENT AS SPECIFIED IN THE CAPTION - MANDATORY CREDIT &quot;AFP PHOTO / JEAN JULLIEN STUDIO LTD / JEAN JULLIEN&quot; - NO MARKETING NO ADVERTISING CAMPAIGNS - DISTRIBUTED AS A SERVICE TO CLIENTS =JEAN JULLIEN/AFP/Getty Images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11" y="3658767"/>
            <a:ext cx="2553098" cy="26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RÃ©sultat de recherche d'images pour &quot;tour eiffel tricolore photos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340" y="3730887"/>
            <a:ext cx="1734821" cy="26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371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dans Infobox.">
            <a:extLst>
              <a:ext uri="{FF2B5EF4-FFF2-40B4-BE49-F238E27FC236}">
                <a16:creationId xmlns:a16="http://schemas.microsoft.com/office/drawing/2014/main" id="{EACD867D-CF44-4AFA-9C2C-C2A2091A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363" y="689344"/>
            <a:ext cx="3299879" cy="28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Voir et modifier les données sur Wikidata">
            <a:extLst>
              <a:ext uri="{FF2B5EF4-FFF2-40B4-BE49-F238E27FC236}">
                <a16:creationId xmlns:a16="http://schemas.microsoft.com/office/drawing/2014/main" id="{D0087D21-FDEF-4273-8602-C6BBFA4C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20" y="2840282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oir et modifier les données sur Wikidata">
            <a:extLst>
              <a:ext uri="{FF2B5EF4-FFF2-40B4-BE49-F238E27FC236}">
                <a16:creationId xmlns:a16="http://schemas.microsoft.com/office/drawing/2014/main" id="{BB59F34D-C7F0-425F-9E51-52F69903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20" y="2840282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Voir et modifier les données sur Wikidata">
            <a:extLst>
              <a:ext uri="{FF2B5EF4-FFF2-40B4-BE49-F238E27FC236}">
                <a16:creationId xmlns:a16="http://schemas.microsoft.com/office/drawing/2014/main" id="{E55A5A80-920A-454A-AC6F-2B50705C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20" y="2840282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oir et modifier les données sur Wikidata">
            <a:extLst>
              <a:ext uri="{FF2B5EF4-FFF2-40B4-BE49-F238E27FC236}">
                <a16:creationId xmlns:a16="http://schemas.microsoft.com/office/drawing/2014/main" id="{30280812-CB1F-4FAF-BF89-743E85672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20" y="2840282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Voir et modifier les données sur Wikidata">
            <a:extLst>
              <a:ext uri="{FF2B5EF4-FFF2-40B4-BE49-F238E27FC236}">
                <a16:creationId xmlns:a16="http://schemas.microsoft.com/office/drawing/2014/main" id="{A13F8649-B7C4-4F1B-B0D2-BC241C7DE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20" y="2840282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oir et modifier les données sur Wikidata">
            <a:extLst>
              <a:ext uri="{FF2B5EF4-FFF2-40B4-BE49-F238E27FC236}">
                <a16:creationId xmlns:a16="http://schemas.microsoft.com/office/drawing/2014/main" id="{657610AA-6ECF-40B0-99CC-D6DAC1612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20" y="2840282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a «Fuga in Egitto» al Sacro Monte:memoria ambrosiana di Renato Guttuso nel  centenario della nascita">
            <a:extLst>
              <a:ext uri="{FF2B5EF4-FFF2-40B4-BE49-F238E27FC236}">
                <a16:creationId xmlns:a16="http://schemas.microsoft.com/office/drawing/2014/main" id="{6F021EBE-3D9B-44F3-B0E5-324E6D828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79" y="958361"/>
            <a:ext cx="4330116" cy="361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09A26-C75A-4AB8-83B0-227BFAACC185}"/>
              </a:ext>
            </a:extLst>
          </p:cNvPr>
          <p:cNvSpPr txBox="1"/>
          <p:nvPr/>
        </p:nvSpPr>
        <p:spPr>
          <a:xfrm>
            <a:off x="3262843" y="3912543"/>
            <a:ext cx="24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Nicolas Poussin, </a:t>
            </a:r>
            <a:r>
              <a:rPr lang="fr-BE" sz="1600" i="1" dirty="0"/>
              <a:t>La </a:t>
            </a:r>
            <a:r>
              <a:rPr lang="fr-BE" sz="1600" i="1" dirty="0" err="1"/>
              <a:t>strage</a:t>
            </a:r>
            <a:r>
              <a:rPr lang="fr-BE" sz="1600" i="1" dirty="0"/>
              <a:t> </a:t>
            </a:r>
            <a:r>
              <a:rPr lang="fr-BE" sz="1600" i="1" dirty="0" err="1"/>
              <a:t>degli</a:t>
            </a:r>
            <a:r>
              <a:rPr lang="fr-BE" sz="1600" i="1" dirty="0"/>
              <a:t> </a:t>
            </a:r>
            <a:r>
              <a:rPr lang="fr-BE" sz="1600" i="1" dirty="0" err="1"/>
              <a:t>innocenti</a:t>
            </a:r>
            <a:r>
              <a:rPr lang="fr-BE" sz="1600" dirty="0"/>
              <a:t>, h/t, 147 x 171 cm, Musée Condé, Chantilly</a:t>
            </a:r>
          </a:p>
          <a:p>
            <a:endParaRPr lang="fr-FR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E58F48-4B73-47E9-B201-2411C3290440}"/>
              </a:ext>
            </a:extLst>
          </p:cNvPr>
          <p:cNvSpPr txBox="1"/>
          <p:nvPr/>
        </p:nvSpPr>
        <p:spPr>
          <a:xfrm>
            <a:off x="6275510" y="5152234"/>
            <a:ext cx="6097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111111"/>
                </a:solidFill>
              </a:rPr>
              <a:t>Renato Guttuso</a:t>
            </a:r>
            <a:r>
              <a:rPr lang="it-IT" sz="1600" i="1" dirty="0">
                <a:solidFill>
                  <a:srgbClr val="111111"/>
                </a:solidFill>
              </a:rPr>
              <a:t>, La </a:t>
            </a:r>
            <a:r>
              <a:rPr lang="it-IT" sz="1600" b="0" i="1" dirty="0">
                <a:solidFill>
                  <a:srgbClr val="111111"/>
                </a:solidFill>
                <a:effectLst/>
              </a:rPr>
              <a:t>Fuga in Egitto</a:t>
            </a:r>
            <a:r>
              <a:rPr lang="it-IT" sz="1600" b="0" i="0" dirty="0">
                <a:solidFill>
                  <a:srgbClr val="111111"/>
                </a:solidFill>
                <a:effectLst/>
              </a:rPr>
              <a:t>,1983, affresco sul muro a sinistra della Terza Cappella, Varese</a:t>
            </a:r>
          </a:p>
        </p:txBody>
      </p:sp>
      <p:pic>
        <p:nvPicPr>
          <p:cNvPr id="8" name="Picture 8" descr="Amazon.it: Ninfa Dolorosa: Essai sur la mémoire d'un geste - Didi-Huberman,  Georges - Libri">
            <a:extLst>
              <a:ext uri="{FF2B5EF4-FFF2-40B4-BE49-F238E27FC236}">
                <a16:creationId xmlns:a16="http://schemas.microsoft.com/office/drawing/2014/main" id="{021A7F6B-3575-48CB-B5D0-F4B7BE39E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0" y="347907"/>
            <a:ext cx="18415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407B87-A8B0-8004-36DB-0D7669E7413D}"/>
              </a:ext>
            </a:extLst>
          </p:cNvPr>
          <p:cNvSpPr txBox="1"/>
          <p:nvPr/>
        </p:nvSpPr>
        <p:spPr>
          <a:xfrm>
            <a:off x="5045611" y="116518"/>
            <a:ext cx="4145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sz="1600" dirty="0"/>
              <a:t>Hocine, </a:t>
            </a:r>
            <a:r>
              <a:rPr lang="en-LU" sz="1600" i="1" dirty="0"/>
              <a:t>La Madonna di Benthala, </a:t>
            </a:r>
            <a:r>
              <a:rPr lang="en-LU" sz="1600" dirty="0"/>
              <a:t>1996 (Algeria)</a:t>
            </a:r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09CFDFC8-45B0-1F1C-67E7-717FE8403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2" y="3024340"/>
            <a:ext cx="2443917" cy="389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911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.9">
            <a:extLst>
              <a:ext uri="{FF2B5EF4-FFF2-40B4-BE49-F238E27FC236}">
                <a16:creationId xmlns:a16="http://schemas.microsoft.com/office/drawing/2014/main" id="{0B135B30-3F2E-0FB4-B384-817039F8F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155204"/>
            <a:ext cx="5359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DC1C74-6800-A079-8FD4-BB1E188B9B66}"/>
              </a:ext>
            </a:extLst>
          </p:cNvPr>
          <p:cNvSpPr/>
          <p:nvPr/>
        </p:nvSpPr>
        <p:spPr>
          <a:xfrm>
            <a:off x="601858" y="275902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Aby Warburg, </a:t>
            </a:r>
            <a:r>
              <a:rPr lang="en-GB" sz="1600" i="1" dirty="0" err="1"/>
              <a:t>Bilderatlas</a:t>
            </a:r>
            <a:r>
              <a:rPr lang="en-GB" sz="1600" i="1" dirty="0"/>
              <a:t> Mnemosyne</a:t>
            </a:r>
            <a:r>
              <a:rPr lang="en-GB" sz="1600" dirty="0"/>
              <a:t>, 1927-1929. </a:t>
            </a:r>
            <a:r>
              <a:rPr lang="en-GB" sz="1600" dirty="0" err="1"/>
              <a:t>Planche</a:t>
            </a:r>
            <a:r>
              <a:rPr lang="en-GB" sz="1600" dirty="0"/>
              <a:t> 42 : </a:t>
            </a:r>
            <a:r>
              <a:rPr lang="en-GB" sz="1600" i="1" dirty="0"/>
              <a:t>Pathos de la </a:t>
            </a:r>
            <a:r>
              <a:rPr lang="en-GB" sz="1600" i="1" dirty="0" err="1"/>
              <a:t>douleur</a:t>
            </a:r>
            <a:r>
              <a:rPr lang="en-GB" sz="1600" i="1" dirty="0"/>
              <a:t> dans son inversion </a:t>
            </a:r>
            <a:r>
              <a:rPr lang="en-GB" sz="1600" i="1" dirty="0" err="1"/>
              <a:t>énergétique</a:t>
            </a:r>
            <a:r>
              <a:rPr lang="en-GB" sz="1600" i="1" dirty="0"/>
              <a:t> </a:t>
            </a:r>
            <a:r>
              <a:rPr lang="en-GB" sz="1600" dirty="0"/>
              <a:t>(</a:t>
            </a:r>
            <a:r>
              <a:rPr lang="en-GB" sz="1600" dirty="0" err="1"/>
              <a:t>Penthée</a:t>
            </a:r>
            <a:r>
              <a:rPr lang="en-GB" sz="1600" dirty="0"/>
              <a:t>, </a:t>
            </a:r>
            <a:r>
              <a:rPr lang="en-GB" sz="1600" dirty="0" err="1"/>
              <a:t>Ménade</a:t>
            </a:r>
            <a:r>
              <a:rPr lang="en-GB" sz="1600" dirty="0"/>
              <a:t> </a:t>
            </a:r>
            <a:r>
              <a:rPr lang="en-GB" sz="1600" dirty="0" err="1"/>
              <a:t>à</a:t>
            </a:r>
            <a:r>
              <a:rPr lang="en-GB" sz="1600" dirty="0"/>
              <a:t> la </a:t>
            </a:r>
            <a:r>
              <a:rPr lang="en-GB" sz="1600" dirty="0" err="1"/>
              <a:t>croix</a:t>
            </a:r>
            <a:r>
              <a:rPr lang="en-GB" sz="1600" dirty="0"/>
              <a:t>). </a:t>
            </a:r>
            <a:r>
              <a:rPr lang="en-GB" sz="1600" dirty="0" err="1"/>
              <a:t>Plainte</a:t>
            </a:r>
            <a:r>
              <a:rPr lang="en-GB" sz="1600" dirty="0"/>
              <a:t> funèbre, </a:t>
            </a:r>
            <a:r>
              <a:rPr lang="en-GB" sz="1600" dirty="0" err="1"/>
              <a:t>héroïsée</a:t>
            </a:r>
            <a:r>
              <a:rPr lang="en-GB" sz="1600" dirty="0"/>
              <a:t>. </a:t>
            </a:r>
            <a:r>
              <a:rPr lang="en-GB" sz="1600" dirty="0" err="1"/>
              <a:t>Cantiques</a:t>
            </a:r>
            <a:r>
              <a:rPr lang="en-GB" sz="1600" dirty="0"/>
              <a:t> de lamentation. Mort du </a:t>
            </a:r>
            <a:r>
              <a:rPr lang="en-GB" sz="1600" dirty="0" err="1"/>
              <a:t>Rédempteur</a:t>
            </a:r>
            <a:r>
              <a:rPr lang="en-GB" sz="1600" dirty="0"/>
              <a:t>. Mise au </a:t>
            </a:r>
            <a:r>
              <a:rPr lang="en-GB" sz="1600" dirty="0" err="1"/>
              <a:t>tombeau</a:t>
            </a:r>
            <a:r>
              <a:rPr lang="en-GB" sz="1600" dirty="0"/>
              <a:t>. </a:t>
            </a:r>
            <a:r>
              <a:rPr lang="en-GB" sz="1600" dirty="0" err="1"/>
              <a:t>Méditation</a:t>
            </a:r>
            <a:r>
              <a:rPr lang="en-GB" sz="1600" dirty="0"/>
              <a:t> funèbre. </a:t>
            </a:r>
            <a:r>
              <a:rPr lang="en-GB" sz="1600" dirty="0" err="1"/>
              <a:t>Londres</a:t>
            </a:r>
            <a:r>
              <a:rPr lang="en-GB" sz="1600" dirty="0"/>
              <a:t>, The Warburg Institute</a:t>
            </a:r>
            <a:endParaRPr lang="en-LU" sz="1600" dirty="0"/>
          </a:p>
        </p:txBody>
      </p:sp>
    </p:spTree>
    <p:extLst>
      <p:ext uri="{BB962C8B-B14F-4D97-AF65-F5344CB8AC3E}">
        <p14:creationId xmlns:p14="http://schemas.microsoft.com/office/powerpoint/2010/main" val="1864595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.7">
            <a:extLst>
              <a:ext uri="{FF2B5EF4-FFF2-40B4-BE49-F238E27FC236}">
                <a16:creationId xmlns:a16="http://schemas.microsoft.com/office/drawing/2014/main" id="{BE531276-4CBF-1CCE-A028-E7CEAFED9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6" y="3429000"/>
            <a:ext cx="4830767" cy="32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6C90B3-1518-0185-358C-5A105943F05C}"/>
              </a:ext>
            </a:extLst>
          </p:cNvPr>
          <p:cNvSpPr/>
          <p:nvPr/>
        </p:nvSpPr>
        <p:spPr>
          <a:xfrm>
            <a:off x="5597356" y="4923756"/>
            <a:ext cx="4830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Georges </a:t>
            </a:r>
            <a:r>
              <a:rPr lang="en-GB" sz="1600" dirty="0" err="1"/>
              <a:t>Mérillon</a:t>
            </a:r>
            <a:r>
              <a:rPr lang="en-GB" sz="1600" dirty="0"/>
              <a:t>, </a:t>
            </a:r>
            <a:r>
              <a:rPr lang="en-GB" sz="1600" dirty="0" err="1"/>
              <a:t>Nagaf</a:t>
            </a:r>
            <a:r>
              <a:rPr lang="en-GB" sz="1600" dirty="0"/>
              <a:t>, 29 </a:t>
            </a:r>
            <a:r>
              <a:rPr lang="en-GB" sz="1600" dirty="0" err="1"/>
              <a:t>janvier</a:t>
            </a:r>
            <a:r>
              <a:rPr lang="en-GB" sz="1600" dirty="0"/>
              <a:t> 1990. </a:t>
            </a:r>
            <a:r>
              <a:rPr lang="en-GB" sz="1600" dirty="0" err="1"/>
              <a:t>Veillée</a:t>
            </a:r>
            <a:r>
              <a:rPr lang="en-GB" sz="1600" dirty="0"/>
              <a:t> funèbre au Kosovo </a:t>
            </a:r>
            <a:r>
              <a:rPr lang="en-GB" sz="1600" dirty="0" err="1"/>
              <a:t>autour</a:t>
            </a:r>
            <a:r>
              <a:rPr lang="en-GB" sz="1600" dirty="0"/>
              <a:t> du corps de Nasimi </a:t>
            </a:r>
            <a:r>
              <a:rPr lang="en-GB" sz="1600" dirty="0" err="1"/>
              <a:t>Elshani</a:t>
            </a:r>
            <a:r>
              <a:rPr lang="en-GB" sz="1600" dirty="0"/>
              <a:t>, </a:t>
            </a:r>
            <a:r>
              <a:rPr lang="en-GB" sz="1600" dirty="0" err="1"/>
              <a:t>tué</a:t>
            </a:r>
            <a:r>
              <a:rPr lang="en-GB" sz="1600" dirty="0"/>
              <a:t> </a:t>
            </a:r>
            <a:r>
              <a:rPr lang="en-GB" sz="1600" dirty="0" err="1"/>
              <a:t>lors</a:t>
            </a:r>
            <a:r>
              <a:rPr lang="en-GB" sz="1600" dirty="0"/>
              <a:t> </a:t>
            </a:r>
            <a:r>
              <a:rPr lang="en-GB" sz="1600" dirty="0" err="1"/>
              <a:t>d'une</a:t>
            </a:r>
            <a:r>
              <a:rPr lang="en-GB" sz="1600" dirty="0"/>
              <a:t> manifestation pour </a:t>
            </a:r>
            <a:r>
              <a:rPr lang="en-GB" sz="1600" dirty="0" err="1"/>
              <a:t>l'indépendance</a:t>
            </a:r>
            <a:r>
              <a:rPr lang="en-GB" sz="1600" dirty="0"/>
              <a:t> du Kosovo </a:t>
            </a:r>
            <a:r>
              <a:rPr lang="en-GB" sz="1600" dirty="0" err="1"/>
              <a:t>Photographie</a:t>
            </a:r>
            <a:r>
              <a:rPr lang="en-GB" sz="1600" dirty="0"/>
              <a:t> (</a:t>
            </a:r>
            <a:r>
              <a:rPr lang="en-GB" sz="1600" dirty="0" err="1"/>
              <a:t>Agence</a:t>
            </a:r>
            <a:r>
              <a:rPr lang="en-GB" sz="1600" dirty="0"/>
              <a:t> Gamma)</a:t>
            </a:r>
            <a:endParaRPr lang="en-GB" sz="1600" b="0" i="0" u="none" strike="noStrike" dirty="0">
              <a:effectLst/>
            </a:endParaRPr>
          </a:p>
        </p:txBody>
      </p:sp>
      <p:pic>
        <p:nvPicPr>
          <p:cNvPr id="4" name="Picture 3" descr="Fig.3">
            <a:extLst>
              <a:ext uri="{FF2B5EF4-FFF2-40B4-BE49-F238E27FC236}">
                <a16:creationId xmlns:a16="http://schemas.microsoft.com/office/drawing/2014/main" id="{E0127959-0322-A225-8467-E287EC97D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79" y="-20708"/>
            <a:ext cx="5432837" cy="361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6AE895-AA89-ECCA-DBCB-D25A67359708}"/>
              </a:ext>
            </a:extLst>
          </p:cNvPr>
          <p:cNvSpPr/>
          <p:nvPr/>
        </p:nvSpPr>
        <p:spPr>
          <a:xfrm>
            <a:off x="6096000" y="3760879"/>
            <a:ext cx="5367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Pascal Convert, </a:t>
            </a:r>
            <a:r>
              <a:rPr lang="it-IT" sz="1600" dirty="0"/>
              <a:t> Senza titolo (ispirato a Veglia funebre in Kosovo, fotografia di Georges </a:t>
            </a:r>
            <a:r>
              <a:rPr lang="it-IT" sz="1600" dirty="0" err="1"/>
              <a:t>Mérillon</a:t>
            </a:r>
            <a:r>
              <a:rPr lang="it-IT" sz="1600" dirty="0"/>
              <a:t>, 1990). Cera, resina e rame, </a:t>
            </a:r>
            <a:r>
              <a:rPr lang="en-GB" sz="1600" dirty="0"/>
              <a:t>224 x 278 x 40 cm.</a:t>
            </a:r>
            <a:endParaRPr lang="en-LU" sz="1600" dirty="0"/>
          </a:p>
        </p:txBody>
      </p:sp>
      <p:pic>
        <p:nvPicPr>
          <p:cNvPr id="6" name="Picture 5" descr="Image, événement, durée">
            <a:extLst>
              <a:ext uri="{FF2B5EF4-FFF2-40B4-BE49-F238E27FC236}">
                <a16:creationId xmlns:a16="http://schemas.microsoft.com/office/drawing/2014/main" id="{E7C0C3C6-D0A7-DA5A-2B74-C8531E705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4" y="364584"/>
            <a:ext cx="3892446" cy="2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C609C4-1B53-7381-E79A-BDA55E23180C}"/>
              </a:ext>
            </a:extLst>
          </p:cNvPr>
          <p:cNvSpPr/>
          <p:nvPr/>
        </p:nvSpPr>
        <p:spPr>
          <a:xfrm>
            <a:off x="983788" y="2955074"/>
            <a:ext cx="4654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LU" dirty="0"/>
              <a:t>Hocine, </a:t>
            </a:r>
            <a:r>
              <a:rPr lang="en-LU" i="1" dirty="0"/>
              <a:t>La Madonna di Benthala</a:t>
            </a:r>
            <a:r>
              <a:rPr lang="en-LU" dirty="0"/>
              <a:t>, 1996 (Algeria)</a:t>
            </a:r>
          </a:p>
        </p:txBody>
      </p:sp>
    </p:spTree>
    <p:extLst>
      <p:ext uri="{BB962C8B-B14F-4D97-AF65-F5344CB8AC3E}">
        <p14:creationId xmlns:p14="http://schemas.microsoft.com/office/powerpoint/2010/main" val="1405575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uillot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0"/>
            <a:ext cx="3751263" cy="5486400"/>
          </a:xfrm>
          <a:prstGeom prst="rect">
            <a:avLst/>
          </a:prstGeom>
          <a:noFill/>
        </p:spPr>
      </p:pic>
      <p:pic>
        <p:nvPicPr>
          <p:cNvPr id="10243" name="Picture 3" descr="Un portrait de guillotiné ou l’usage politique de la guillot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3153" y="75564"/>
            <a:ext cx="3213100" cy="4752975"/>
          </a:xfrm>
          <a:prstGeom prst="rect">
            <a:avLst/>
          </a:prstGeom>
          <a:noFill/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024564" y="4812666"/>
            <a:ext cx="4643437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09427" tIns="0" rIns="26979" bIns="0" anchor="ctr">
            <a:spAutoFit/>
          </a:bodyPr>
          <a:lstStyle/>
          <a:p>
            <a:r>
              <a:rPr lang="it-IT" sz="1600" dirty="0">
                <a:latin typeface="Calibri" pitchFamily="34" charset="0"/>
              </a:rPr>
              <a:t>Durante la Rivoluzione, si sviluppò un genere pittorico molto particolare: il ritratto del ghigliottinato, al servizio di un'ideologia dittatoriale. Un esempio è il ritratto di Custine, che fu ghigliottinato (un membro della nobiltà, sospettato di avere relazioni con l'alto comando austro-prussiano).</a:t>
            </a:r>
          </a:p>
          <a:p>
            <a:endParaRPr lang="en-US" sz="1600" dirty="0">
              <a:latin typeface="Calibri" pitchFamily="34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590800" y="5588000"/>
            <a:ext cx="45720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1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Aux armes, citoyens !</a:t>
            </a:r>
            <a:endParaRPr lang="nl-NL" sz="12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fr-FR" sz="11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Formez vos bataillons !</a:t>
            </a:r>
            <a:endParaRPr lang="nl-NL" sz="12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fr-FR" sz="11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Marchons, marchons !</a:t>
            </a:r>
            <a:endParaRPr lang="nl-NL" sz="12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fr-FR" sz="11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Qu'un sang impur...</a:t>
            </a:r>
            <a:endParaRPr lang="nl-NL" sz="12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fr-FR" sz="11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Abreuve nos sillons !</a:t>
            </a:r>
            <a:endParaRPr lang="nl-NL" sz="1100" i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>
            <a:off x="4114800" y="3886200"/>
            <a:ext cx="10668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0859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1524000" y="23256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 </a:t>
            </a:r>
          </a:p>
        </p:txBody>
      </p:sp>
      <p:grpSp>
        <p:nvGrpSpPr>
          <p:cNvPr id="22530" name="Group 10"/>
          <p:cNvGrpSpPr>
            <a:grpSpLocks/>
          </p:cNvGrpSpPr>
          <p:nvPr/>
        </p:nvGrpSpPr>
        <p:grpSpPr bwMode="auto">
          <a:xfrm>
            <a:off x="1524000" y="2949575"/>
            <a:ext cx="9144000" cy="960438"/>
            <a:chOff x="0" y="43"/>
            <a:chExt cx="5760" cy="605"/>
          </a:xfrm>
        </p:grpSpPr>
        <p:sp>
          <p:nvSpPr>
            <p:cNvPr id="22537" name="Rectangle 7"/>
            <p:cNvSpPr>
              <a:spLocks noChangeArrowheads="1"/>
            </p:cNvSpPr>
            <p:nvPr/>
          </p:nvSpPr>
          <p:spPr bwMode="auto">
            <a:xfrm>
              <a:off x="0" y="43"/>
              <a:ext cx="57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22538" name="Rectangle 8"/>
            <p:cNvSpPr>
              <a:spLocks noChangeArrowheads="1"/>
            </p:cNvSpPr>
            <p:nvPr/>
          </p:nvSpPr>
          <p:spPr bwMode="auto">
            <a:xfrm>
              <a:off x="0" y="43"/>
              <a:ext cx="5760" cy="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fr-FR" sz="1100">
                  <a:hlinkClick r:id="rId2"/>
                </a:rPr>
                <a:t>  </a:t>
              </a:r>
              <a:r>
                <a:rPr lang="fr-FR" sz="5700"/>
                <a:t> </a:t>
              </a:r>
              <a:r>
                <a:rPr lang="fr-FR" sz="1100"/>
                <a:t>                                 </a:t>
              </a:r>
            </a:p>
          </p:txBody>
        </p:sp>
      </p:grpSp>
      <p:pic>
        <p:nvPicPr>
          <p:cNvPr id="22531" name="Picture 11" descr="Sacre de l'empereur Napoléon Ier et couronnement de l'impératrice Joséph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149" y="380999"/>
            <a:ext cx="5454051" cy="344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AutoShape 13" descr="http://ancre.chez-alice.fr/napoleon/sacre.jpeg%20"/>
          <p:cNvSpPr>
            <a:spLocks noChangeAspect="1" noChangeArrowheads="1"/>
          </p:cNvSpPr>
          <p:nvPr/>
        </p:nvSpPr>
        <p:spPr bwMode="auto">
          <a:xfrm>
            <a:off x="5948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2533" name="AutoShape 15" descr="http://ancre.chez-alice.fr/napoleon/sacre.jpeg%20"/>
          <p:cNvSpPr>
            <a:spLocks noChangeAspect="1" noChangeArrowheads="1"/>
          </p:cNvSpPr>
          <p:nvPr/>
        </p:nvSpPr>
        <p:spPr bwMode="auto">
          <a:xfrm>
            <a:off x="5948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2534" name="AutoShape 17" descr="http://ancre.chez-alice.fr/napoleon/sacre.jpeg%20"/>
          <p:cNvSpPr>
            <a:spLocks noChangeAspect="1" noChangeArrowheads="1"/>
          </p:cNvSpPr>
          <p:nvPr/>
        </p:nvSpPr>
        <p:spPr bwMode="auto">
          <a:xfrm>
            <a:off x="5948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BE"/>
          </a:p>
        </p:txBody>
      </p:sp>
      <p:pic>
        <p:nvPicPr>
          <p:cNvPr id="22535" name="Picture 19" descr="http://www.napoleon.org/fr/img/zooms/object/43744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9773" y="411267"/>
            <a:ext cx="3954463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20"/>
          <p:cNvSpPr txBox="1">
            <a:spLocks noChangeArrowheads="1"/>
          </p:cNvSpPr>
          <p:nvPr/>
        </p:nvSpPr>
        <p:spPr bwMode="auto">
          <a:xfrm>
            <a:off x="718149" y="4241801"/>
            <a:ext cx="523021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dirty="0">
                <a:latin typeface="Calibri" pitchFamily="34" charset="0"/>
              </a:rPr>
              <a:t>Jacques-Louis David, </a:t>
            </a:r>
            <a:r>
              <a:rPr lang="fr-FR" sz="1600" i="1" dirty="0">
                <a:latin typeface="Calibri" pitchFamily="34" charset="0"/>
              </a:rPr>
              <a:t>L'</a:t>
            </a:r>
            <a:r>
              <a:rPr lang="fr-FR" sz="1600" i="1" dirty="0" err="1">
                <a:latin typeface="Calibri" pitchFamily="34" charset="0"/>
              </a:rPr>
              <a:t>incoronazione</a:t>
            </a:r>
            <a:r>
              <a:rPr lang="fr-FR" sz="1600" i="1" dirty="0">
                <a:latin typeface="Calibri" pitchFamily="34" charset="0"/>
              </a:rPr>
              <a:t> di </a:t>
            </a:r>
          </a:p>
          <a:p>
            <a:r>
              <a:rPr lang="fr-FR" sz="1600" i="1" dirty="0">
                <a:latin typeface="Calibri" pitchFamily="34" charset="0"/>
              </a:rPr>
              <a:t>L'</a:t>
            </a:r>
            <a:r>
              <a:rPr lang="fr-FR" sz="1600" i="1" dirty="0" err="1">
                <a:latin typeface="Calibri" pitchFamily="34" charset="0"/>
              </a:rPr>
              <a:t>imperatore</a:t>
            </a:r>
            <a:r>
              <a:rPr lang="fr-FR" sz="1600" i="1" dirty="0">
                <a:latin typeface="Calibri" pitchFamily="34" charset="0"/>
              </a:rPr>
              <a:t> </a:t>
            </a:r>
            <a:r>
              <a:rPr lang="fr-FR" sz="1600" i="1" dirty="0" err="1">
                <a:latin typeface="Calibri" pitchFamily="34" charset="0"/>
              </a:rPr>
              <a:t>Napoleone</a:t>
            </a:r>
            <a:r>
              <a:rPr lang="fr-FR" sz="1600" i="1" dirty="0">
                <a:latin typeface="Calibri" pitchFamily="34" charset="0"/>
              </a:rPr>
              <a:t> e l'</a:t>
            </a:r>
            <a:r>
              <a:rPr lang="fr-FR" sz="1600" i="1" dirty="0" err="1">
                <a:latin typeface="Calibri" pitchFamily="34" charset="0"/>
              </a:rPr>
              <a:t>incoronazione</a:t>
            </a:r>
            <a:r>
              <a:rPr lang="fr-FR" sz="1600" i="1" dirty="0">
                <a:latin typeface="Calibri" pitchFamily="34" charset="0"/>
              </a:rPr>
              <a:t> </a:t>
            </a:r>
            <a:r>
              <a:rPr lang="fr-FR" sz="1600" i="1" dirty="0" err="1">
                <a:latin typeface="Calibri" pitchFamily="34" charset="0"/>
              </a:rPr>
              <a:t>dell'imperatrice</a:t>
            </a:r>
            <a:endParaRPr lang="fr-FR" sz="1600" i="1" dirty="0">
              <a:latin typeface="Calibri" pitchFamily="34" charset="0"/>
            </a:endParaRPr>
          </a:p>
          <a:p>
            <a:r>
              <a:rPr lang="fr-FR" sz="1600" i="1" dirty="0" err="1">
                <a:latin typeface="Calibri" pitchFamily="34" charset="0"/>
              </a:rPr>
              <a:t>Josephine</a:t>
            </a:r>
            <a:r>
              <a:rPr lang="fr-FR" sz="1600" i="1" dirty="0">
                <a:latin typeface="Calibri" pitchFamily="34" charset="0"/>
              </a:rPr>
              <a:t> </a:t>
            </a:r>
            <a:r>
              <a:rPr lang="fr-FR" sz="1600" dirty="0">
                <a:latin typeface="Calibri" pitchFamily="34" charset="0"/>
              </a:rPr>
              <a:t>(1804), 1806, 621 cm x 979 cm,</a:t>
            </a:r>
          </a:p>
          <a:p>
            <a:r>
              <a:rPr lang="fr-FR" sz="1600" dirty="0" err="1">
                <a:latin typeface="Calibri" pitchFamily="34" charset="0"/>
              </a:rPr>
              <a:t>Museo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del</a:t>
            </a:r>
            <a:r>
              <a:rPr lang="fr-FR" sz="1600" dirty="0">
                <a:latin typeface="Calibri" pitchFamily="34" charset="0"/>
              </a:rPr>
              <a:t> Louvre</a:t>
            </a:r>
          </a:p>
          <a:p>
            <a:r>
              <a:rPr lang="fr-FR" sz="1600" dirty="0">
                <a:latin typeface="Calibri" pitchFamily="34" charset="0"/>
              </a:rPr>
              <a:t>(Notre-Dame </a:t>
            </a:r>
            <a:r>
              <a:rPr lang="fr-FR" sz="1600" dirty="0" err="1">
                <a:latin typeface="Calibri" pitchFamily="34" charset="0"/>
              </a:rPr>
              <a:t>trasformata</a:t>
            </a:r>
            <a:r>
              <a:rPr lang="fr-FR" sz="1600" dirty="0">
                <a:latin typeface="Calibri" pitchFamily="34" charset="0"/>
              </a:rPr>
              <a:t> in un </a:t>
            </a:r>
            <a:r>
              <a:rPr lang="fr-FR" sz="1600" dirty="0" err="1">
                <a:latin typeface="Calibri" pitchFamily="34" charset="0"/>
              </a:rPr>
              <a:t>tempio</a:t>
            </a:r>
            <a:r>
              <a:rPr lang="fr-FR" sz="1600" dirty="0">
                <a:latin typeface="Calibri" pitchFamily="34" charset="0"/>
              </a:rPr>
              <a:t> romano) ; </a:t>
            </a:r>
            <a:r>
              <a:rPr lang="fr-FR" sz="1600" dirty="0" err="1">
                <a:latin typeface="Calibri" pitchFamily="34" charset="0"/>
              </a:rPr>
              <a:t>scettro</a:t>
            </a:r>
            <a:r>
              <a:rPr lang="fr-FR" sz="1600" dirty="0">
                <a:latin typeface="Calibri" pitchFamily="34" charset="0"/>
              </a:rPr>
              <a:t> e </a:t>
            </a:r>
          </a:p>
          <a:p>
            <a:r>
              <a:rPr lang="fr-FR" sz="1600" dirty="0">
                <a:latin typeface="Calibri" pitchFamily="34" charset="0"/>
              </a:rPr>
              <a:t>di Carlo </a:t>
            </a:r>
            <a:r>
              <a:rPr lang="fr-FR" sz="1600" dirty="0" err="1">
                <a:latin typeface="Calibri" pitchFamily="34" charset="0"/>
              </a:rPr>
              <a:t>Magno</a:t>
            </a:r>
            <a:r>
              <a:rPr lang="fr-FR" sz="1600" dirty="0">
                <a:latin typeface="Calibri" pitchFamily="34" charset="0"/>
              </a:rPr>
              <a:t>; </a:t>
            </a:r>
            <a:r>
              <a:rPr lang="fr-FR" sz="1600" dirty="0" err="1">
                <a:latin typeface="Calibri" pitchFamily="34" charset="0"/>
              </a:rPr>
              <a:t>Napoleone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incorona</a:t>
            </a:r>
            <a:r>
              <a:rPr lang="fr-FR" sz="1600" dirty="0">
                <a:latin typeface="Calibri" pitchFamily="34" charset="0"/>
              </a:rPr>
              <a:t> lui </a:t>
            </a:r>
            <a:r>
              <a:rPr lang="fr-FR" sz="1600" dirty="0" err="1">
                <a:latin typeface="Calibri" pitchFamily="34" charset="0"/>
              </a:rPr>
              <a:t>stesso</a:t>
            </a:r>
            <a:endParaRPr lang="fr-FR" sz="1600" dirty="0">
              <a:latin typeface="Calibri" pitchFamily="34" charset="0"/>
            </a:endParaRPr>
          </a:p>
          <a:p>
            <a:r>
              <a:rPr lang="fr-FR" sz="1600" dirty="0">
                <a:latin typeface="Calibri" pitchFamily="34" charset="0"/>
              </a:rPr>
              <a:t>Joséphine in persona, </a:t>
            </a:r>
            <a:r>
              <a:rPr lang="fr-FR" sz="1600" dirty="0" err="1">
                <a:latin typeface="Calibri" pitchFamily="34" charset="0"/>
              </a:rPr>
              <a:t>rendendo</a:t>
            </a:r>
            <a:r>
              <a:rPr lang="fr-FR" sz="1600" dirty="0">
                <a:latin typeface="Calibri" pitchFamily="34" charset="0"/>
              </a:rPr>
              <a:t> Papa Pio VII un semplice</a:t>
            </a:r>
          </a:p>
          <a:p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testimone</a:t>
            </a:r>
            <a:r>
              <a:rPr lang="fr-FR" sz="1600" dirty="0">
                <a:latin typeface="Calibri" pitchFamily="34" charset="0"/>
              </a:rPr>
              <a:t>; api, </a:t>
            </a:r>
            <a:r>
              <a:rPr lang="fr-FR" sz="1600" dirty="0" err="1">
                <a:latin typeface="Calibri" pitchFamily="34" charset="0"/>
              </a:rPr>
              <a:t>simbolo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merovingio</a:t>
            </a:r>
            <a:endParaRPr lang="fr-FR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19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27" descr="http://upload.wikimedia.org/wikipedia/commons/thumb/4/4c/Pantheon_de_Paris.jpg/280px-Pantheon_de_Paris.jpg">
            <a:hlinkClick r:id="rId2" tooltip="Pantheon de Paris.jpg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52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1034"/>
          <p:cNvSpPr txBox="1">
            <a:spLocks noChangeArrowheads="1"/>
          </p:cNvSpPr>
          <p:nvPr/>
        </p:nvSpPr>
        <p:spPr bwMode="auto">
          <a:xfrm>
            <a:off x="2362201" y="4038601"/>
            <a:ext cx="4791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i="1" dirty="0">
                <a:latin typeface="Calibri" pitchFamily="34" charset="0"/>
              </a:rPr>
              <a:t>Il </a:t>
            </a:r>
            <a:r>
              <a:rPr lang="fr-BE" i="1" dirty="0" err="1">
                <a:latin typeface="Calibri" pitchFamily="34" charset="0"/>
              </a:rPr>
              <a:t>Panteon</a:t>
            </a:r>
            <a:r>
              <a:rPr lang="fr-BE" dirty="0">
                <a:latin typeface="Calibri" pitchFamily="34" charset="0"/>
              </a:rPr>
              <a:t>, </a:t>
            </a:r>
            <a:r>
              <a:rPr lang="fr-BE" dirty="0" err="1">
                <a:latin typeface="Calibri" pitchFamily="34" charset="0"/>
              </a:rPr>
              <a:t>architettura</a:t>
            </a:r>
            <a:r>
              <a:rPr lang="fr-BE" dirty="0">
                <a:latin typeface="Calibri" pitchFamily="34" charset="0"/>
              </a:rPr>
              <a:t> </a:t>
            </a:r>
            <a:r>
              <a:rPr lang="fr-BE" dirty="0" err="1">
                <a:latin typeface="Calibri" pitchFamily="34" charset="0"/>
              </a:rPr>
              <a:t>neoclassica</a:t>
            </a:r>
            <a:r>
              <a:rPr lang="fr-BE" dirty="0">
                <a:latin typeface="Calibri" pitchFamily="34" charset="0"/>
              </a:rPr>
              <a:t> , 1756-1790 </a:t>
            </a:r>
          </a:p>
          <a:p>
            <a:r>
              <a:rPr lang="fr-BE" dirty="0">
                <a:latin typeface="Calibri" pitchFamily="34" charset="0"/>
              </a:rPr>
              <a:t>(Jacques-Germain Soufflot)</a:t>
            </a:r>
            <a:endParaRPr lang="fr-FR" i="1" dirty="0">
              <a:latin typeface="Calibri" pitchFamily="34" charset="0"/>
            </a:endParaRPr>
          </a:p>
        </p:txBody>
      </p:sp>
      <p:pic>
        <p:nvPicPr>
          <p:cNvPr id="20484" name="Picture 1036" descr="http://tbn1.google.com/images?q=tbn:r20J7oXUyQvrXM:http://www.robertirwinwolf.com/images/paris_0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8926" y="474064"/>
            <a:ext cx="3314506" cy="215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43" descr="C:\Documents and Settings\Propriétaire\Mes documents\Mes images\panthé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228601"/>
            <a:ext cx="25654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1044"/>
          <p:cNvSpPr>
            <a:spLocks noChangeArrowheads="1"/>
          </p:cNvSpPr>
          <p:nvPr/>
        </p:nvSpPr>
        <p:spPr bwMode="auto">
          <a:xfrm>
            <a:off x="1524000" y="4876801"/>
            <a:ext cx="9144000" cy="1569660"/>
          </a:xfrm>
          <a:prstGeom prst="rect">
            <a:avLst/>
          </a:prstGeom>
          <a:solidFill>
            <a:srgbClr val="F8F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1600" dirty="0"/>
              <a:t>Sotto il Primo </a:t>
            </a:r>
            <a:r>
              <a:rPr lang="fr-FR" sz="1600" dirty="0" err="1"/>
              <a:t>Impero</a:t>
            </a:r>
            <a:r>
              <a:rPr lang="fr-FR" sz="1600" dirty="0"/>
              <a:t>, con il </a:t>
            </a:r>
            <a:r>
              <a:rPr lang="fr-FR" sz="1600" dirty="0" err="1"/>
              <a:t>decreto</a:t>
            </a:r>
            <a:r>
              <a:rPr lang="fr-FR" sz="1600" dirty="0"/>
              <a:t> </a:t>
            </a:r>
            <a:r>
              <a:rPr lang="fr-FR" sz="1600" dirty="0" err="1"/>
              <a:t>del</a:t>
            </a:r>
            <a:r>
              <a:rPr lang="fr-FR" sz="1600" dirty="0"/>
              <a:t> 20 </a:t>
            </a:r>
            <a:r>
              <a:rPr lang="fr-FR" sz="1600" dirty="0" err="1"/>
              <a:t>febbraio</a:t>
            </a:r>
            <a:r>
              <a:rPr lang="fr-FR" sz="1600" dirty="0"/>
              <a:t> 1806, l'</a:t>
            </a:r>
            <a:r>
              <a:rPr lang="fr-FR" sz="1600" dirty="0" err="1"/>
              <a:t>edificio</a:t>
            </a:r>
            <a:r>
              <a:rPr lang="fr-FR" sz="1600" dirty="0"/>
              <a:t> fu </a:t>
            </a:r>
            <a:r>
              <a:rPr lang="fr-FR" sz="1600" dirty="0" err="1"/>
              <a:t>sia</a:t>
            </a:r>
            <a:r>
              <a:rPr lang="fr-FR" sz="1600" dirty="0"/>
              <a:t> </a:t>
            </a:r>
            <a:r>
              <a:rPr lang="fr-FR" sz="1600" dirty="0" err="1"/>
              <a:t>luogo</a:t>
            </a:r>
            <a:r>
              <a:rPr lang="fr-FR" sz="1600" dirty="0"/>
              <a:t> di </a:t>
            </a:r>
            <a:r>
              <a:rPr lang="fr-FR" sz="1600" dirty="0" err="1"/>
              <a:t>sepoltura</a:t>
            </a:r>
            <a:r>
              <a:rPr lang="fr-FR" sz="1600" dirty="0"/>
              <a:t> dei grandi </a:t>
            </a:r>
            <a:r>
              <a:rPr lang="fr-FR" sz="1600" dirty="0" err="1"/>
              <a:t>uomini</a:t>
            </a:r>
            <a:r>
              <a:rPr lang="fr-FR" sz="1600" dirty="0"/>
              <a:t> </a:t>
            </a:r>
            <a:r>
              <a:rPr lang="fr-FR" sz="1600" dirty="0" err="1"/>
              <a:t>della</a:t>
            </a:r>
            <a:r>
              <a:rPr lang="fr-FR" sz="1600" dirty="0"/>
              <a:t> </a:t>
            </a:r>
            <a:r>
              <a:rPr lang="fr-FR" sz="1600" dirty="0" err="1"/>
              <a:t>Patria</a:t>
            </a:r>
            <a:r>
              <a:rPr lang="fr-FR" sz="1600" dirty="0"/>
              <a:t> </a:t>
            </a:r>
            <a:r>
              <a:rPr lang="fr-FR" sz="1600" dirty="0" err="1"/>
              <a:t>sia</a:t>
            </a:r>
            <a:r>
              <a:rPr lang="fr-FR" sz="1600" dirty="0"/>
              <a:t> </a:t>
            </a:r>
            <a:r>
              <a:rPr lang="fr-FR" sz="1600" dirty="0" err="1"/>
              <a:t>luogo</a:t>
            </a:r>
            <a:r>
              <a:rPr lang="fr-FR" sz="1600" dirty="0"/>
              <a:t> di </a:t>
            </a:r>
            <a:r>
              <a:rPr lang="fr-FR" sz="1600" dirty="0" err="1"/>
              <a:t>culto</a:t>
            </a:r>
            <a:r>
              <a:rPr lang="fr-FR" sz="1600" dirty="0"/>
              <a:t>. La </a:t>
            </a:r>
            <a:r>
              <a:rPr lang="fr-FR" sz="1600" dirty="0" err="1"/>
              <a:t>cripta</a:t>
            </a:r>
            <a:r>
              <a:rPr lang="fr-FR" sz="1600" dirty="0"/>
              <a:t> </a:t>
            </a:r>
            <a:r>
              <a:rPr lang="fr-FR" sz="1600" dirty="0" err="1"/>
              <a:t>accoglieva</a:t>
            </a:r>
            <a:r>
              <a:rPr lang="fr-FR" sz="1600" dirty="0"/>
              <a:t> </a:t>
            </a:r>
            <a:r>
              <a:rPr lang="fr-FR" sz="1600" dirty="0" err="1"/>
              <a:t>così</a:t>
            </a:r>
            <a:r>
              <a:rPr lang="fr-FR" sz="1600" dirty="0"/>
              <a:t> i </a:t>
            </a:r>
            <a:r>
              <a:rPr lang="fr-FR" sz="1600" dirty="0" err="1"/>
              <a:t>feretri</a:t>
            </a:r>
            <a:r>
              <a:rPr lang="fr-FR" sz="1600" dirty="0"/>
              <a:t> dei grandi </a:t>
            </a:r>
            <a:r>
              <a:rPr lang="fr-FR" sz="1600" dirty="0" err="1"/>
              <a:t>servitori</a:t>
            </a:r>
            <a:r>
              <a:rPr lang="fr-FR" sz="1600" dirty="0"/>
              <a:t> </a:t>
            </a:r>
            <a:r>
              <a:rPr lang="fr-FR" sz="1600" dirty="0" err="1"/>
              <a:t>dello</a:t>
            </a:r>
            <a:r>
              <a:rPr lang="fr-FR" sz="1600" dirty="0"/>
              <a:t> </a:t>
            </a:r>
            <a:r>
              <a:rPr lang="fr-FR" sz="1600" dirty="0" err="1"/>
              <a:t>Stato</a:t>
            </a:r>
            <a:r>
              <a:rPr lang="fr-FR" sz="1600" dirty="0"/>
              <a:t>, </a:t>
            </a:r>
            <a:r>
              <a:rPr lang="fr-FR" sz="1600" dirty="0" err="1"/>
              <a:t>mentre</a:t>
            </a:r>
            <a:r>
              <a:rPr lang="fr-FR" sz="1600" dirty="0"/>
              <a:t> </a:t>
            </a:r>
            <a:r>
              <a:rPr lang="fr-FR" sz="1600" dirty="0" err="1"/>
              <a:t>nella</a:t>
            </a:r>
            <a:r>
              <a:rPr lang="fr-FR" sz="1600" dirty="0"/>
              <a:t> parte superiore si </a:t>
            </a:r>
            <a:r>
              <a:rPr lang="fr-FR" sz="1600" dirty="0" err="1"/>
              <a:t>svolgevano</a:t>
            </a:r>
            <a:r>
              <a:rPr lang="fr-FR" sz="1600" dirty="0"/>
              <a:t> le </a:t>
            </a:r>
            <a:r>
              <a:rPr lang="fr-FR" sz="1600" dirty="0" err="1"/>
              <a:t>cerimonie</a:t>
            </a:r>
            <a:r>
              <a:rPr lang="fr-FR" sz="1600" dirty="0"/>
              <a:t> </a:t>
            </a:r>
            <a:r>
              <a:rPr lang="fr-FR" sz="1600" dirty="0" err="1"/>
              <a:t>religiose</a:t>
            </a:r>
            <a:r>
              <a:rPr lang="fr-FR" sz="1600" dirty="0"/>
              <a:t>, in </a:t>
            </a:r>
            <a:r>
              <a:rPr lang="fr-FR" sz="1600" dirty="0" err="1"/>
              <a:t>particolare</a:t>
            </a:r>
            <a:r>
              <a:rPr lang="fr-FR" sz="1600" dirty="0"/>
              <a:t> quelle </a:t>
            </a:r>
            <a:r>
              <a:rPr lang="fr-FR" sz="1600" dirty="0" err="1"/>
              <a:t>legate</a:t>
            </a:r>
            <a:r>
              <a:rPr lang="fr-FR" sz="1600" dirty="0"/>
              <a:t> </a:t>
            </a:r>
            <a:r>
              <a:rPr lang="fr-FR" sz="1600" dirty="0" err="1"/>
              <a:t>alle</a:t>
            </a:r>
            <a:r>
              <a:rPr lang="fr-FR" sz="1600" dirty="0"/>
              <a:t> </a:t>
            </a:r>
            <a:r>
              <a:rPr lang="fr-FR" sz="1600" dirty="0" err="1"/>
              <a:t>commemorazioni</a:t>
            </a:r>
            <a:r>
              <a:rPr lang="fr-FR" sz="1600" dirty="0"/>
              <a:t> </a:t>
            </a:r>
            <a:r>
              <a:rPr lang="fr-FR" sz="1600" dirty="0" err="1"/>
              <a:t>imperiali</a:t>
            </a:r>
            <a:r>
              <a:rPr lang="fr-FR" sz="1600" dirty="0"/>
              <a:t>. "</a:t>
            </a:r>
            <a:r>
              <a:rPr lang="fr-FR" sz="1600" dirty="0" err="1"/>
              <a:t>Egli</a:t>
            </a:r>
            <a:r>
              <a:rPr lang="fr-FR" sz="1600" dirty="0"/>
              <a:t> [</a:t>
            </a:r>
            <a:r>
              <a:rPr lang="fr-FR" sz="1600" dirty="0" err="1"/>
              <a:t>Napoleone</a:t>
            </a:r>
            <a:r>
              <a:rPr lang="fr-FR" sz="1600" dirty="0"/>
              <a:t>] </a:t>
            </a:r>
            <a:r>
              <a:rPr lang="fr-FR" sz="1600" dirty="0" err="1"/>
              <a:t>conficcò</a:t>
            </a:r>
            <a:r>
              <a:rPr lang="fr-FR" sz="1600" dirty="0"/>
              <a:t> un </a:t>
            </a:r>
            <a:r>
              <a:rPr lang="fr-FR" sz="1600" dirty="0" err="1"/>
              <a:t>chiodo</a:t>
            </a:r>
            <a:r>
              <a:rPr lang="fr-FR" sz="1600" dirty="0"/>
              <a:t> sacro </a:t>
            </a:r>
            <a:r>
              <a:rPr lang="fr-FR" sz="1600" dirty="0" err="1"/>
              <a:t>nel</a:t>
            </a:r>
            <a:r>
              <a:rPr lang="fr-FR" sz="1600" dirty="0"/>
              <a:t> </a:t>
            </a:r>
            <a:r>
              <a:rPr lang="fr-FR" sz="1600" dirty="0" err="1"/>
              <a:t>muro</a:t>
            </a:r>
            <a:r>
              <a:rPr lang="fr-FR" sz="1600" dirty="0"/>
              <a:t> </a:t>
            </a:r>
            <a:r>
              <a:rPr lang="fr-FR" sz="1600" dirty="0" err="1"/>
              <a:t>del</a:t>
            </a:r>
            <a:r>
              <a:rPr lang="fr-FR" sz="1600" dirty="0"/>
              <a:t> </a:t>
            </a:r>
            <a:r>
              <a:rPr lang="fr-FR" sz="1600" dirty="0" err="1"/>
              <a:t>Pantheon</a:t>
            </a:r>
            <a:r>
              <a:rPr lang="fr-FR" sz="1600" dirty="0"/>
              <a:t> e su </a:t>
            </a:r>
            <a:r>
              <a:rPr lang="fr-FR" sz="1600" dirty="0" err="1"/>
              <a:t>questo</a:t>
            </a:r>
            <a:r>
              <a:rPr lang="fr-FR" sz="1600" dirty="0"/>
              <a:t> </a:t>
            </a:r>
            <a:r>
              <a:rPr lang="fr-FR" sz="1600" dirty="0" err="1"/>
              <a:t>chiodo</a:t>
            </a:r>
            <a:r>
              <a:rPr lang="fr-FR" sz="1600" dirty="0"/>
              <a:t> </a:t>
            </a:r>
            <a:r>
              <a:rPr lang="fr-FR" sz="1600" dirty="0" err="1"/>
              <a:t>appese</a:t>
            </a:r>
            <a:r>
              <a:rPr lang="fr-FR" sz="1600" dirty="0"/>
              <a:t> il </a:t>
            </a:r>
            <a:r>
              <a:rPr lang="fr-FR" sz="1600" dirty="0" err="1"/>
              <a:t>suo</a:t>
            </a:r>
            <a:r>
              <a:rPr lang="fr-FR" sz="1600" dirty="0"/>
              <a:t> </a:t>
            </a:r>
            <a:r>
              <a:rPr lang="fr-FR" sz="1600" dirty="0" err="1"/>
              <a:t>colpo</a:t>
            </a:r>
            <a:r>
              <a:rPr lang="fr-FR" sz="1600" dirty="0"/>
              <a:t> di </a:t>
            </a:r>
            <a:r>
              <a:rPr lang="fr-FR" sz="1600" dirty="0" err="1"/>
              <a:t>Stato</a:t>
            </a:r>
            <a:r>
              <a:rPr lang="fr-FR" sz="1600" dirty="0"/>
              <a:t>". (Victor Hugo, 1852)</a:t>
            </a:r>
          </a:p>
          <a:p>
            <a:pPr eaLnBrk="0" hangingPunct="0"/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355108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 descr="http://www.jovanovic.com/DATA/pre-degau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1" y="381000"/>
            <a:ext cx="22256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7" descr="http://www.pour-politis.org/local/cache-vignettes/L339xH450/Sarkozy_officiel-6572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4599662"/>
            <a:ext cx="1124266" cy="149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9" descr="http://www.vox-populi.net/IMG/gif/chirac_portrait_offici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3772" y="301352"/>
            <a:ext cx="2006550" cy="246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1" descr="http://img.over-blog.com/500x337/0/55/73/48/images-anarcho-monarchiste/giscard-portrait-officiel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8389" y="381000"/>
            <a:ext cx="2202404" cy="148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4" descr="Le nabot, locataire précaire de l'Elysée, et la gourgandine sont donc mariés. Voilà un évènement! 2008, une année de cauchemars..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17208" y="4313786"/>
            <a:ext cx="1230014" cy="177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20"/>
          <p:cNvSpPr txBox="1">
            <a:spLocks noChangeArrowheads="1"/>
          </p:cNvSpPr>
          <p:nvPr/>
        </p:nvSpPr>
        <p:spPr bwMode="auto">
          <a:xfrm>
            <a:off x="4632325" y="2784475"/>
            <a:ext cx="1560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dirty="0" err="1">
                <a:latin typeface="Calibri" panose="020F0502020204030204" pitchFamily="34" charset="0"/>
              </a:rPr>
              <a:t>Ritratti</a:t>
            </a:r>
            <a:r>
              <a:rPr lang="fr-BE" dirty="0">
                <a:latin typeface="Calibri" panose="020F0502020204030204" pitchFamily="34" charset="0"/>
              </a:rPr>
              <a:t> </a:t>
            </a:r>
            <a:r>
              <a:rPr lang="fr-BE" dirty="0" err="1">
                <a:latin typeface="Calibri" panose="020F0502020204030204" pitchFamily="34" charset="0"/>
              </a:rPr>
              <a:t>ufficiali</a:t>
            </a: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2297" name="Rectangle 2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BE"/>
              <a:t> </a:t>
            </a:r>
            <a:endParaRPr lang="fr-FR"/>
          </a:p>
        </p:txBody>
      </p:sp>
      <p:pic>
        <p:nvPicPr>
          <p:cNvPr id="2050" name="Picture 2" descr="http://cache.20minutes.fr/img/photos/20mn/2012-06/2012-06-04/article_HollandOff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44" y="4281341"/>
            <a:ext cx="2785517" cy="180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ésultat de recherche d'images pour &quot;portrait officiel macron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9" y="3198756"/>
            <a:ext cx="2081389" cy="295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associé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382" y="297106"/>
            <a:ext cx="1625823" cy="246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PISSERIE PAGE 2">
            <a:extLst>
              <a:ext uri="{FF2B5EF4-FFF2-40B4-BE49-F238E27FC236}">
                <a16:creationId xmlns:a16="http://schemas.microsoft.com/office/drawing/2014/main" id="{F4D5B5A1-7AC5-49AA-A685-3D36AACF5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20" y="3709589"/>
            <a:ext cx="5567491" cy="294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yeux Museum on Twitter: &quot;@Flanerie_art L'image originale de la scène de  la comète est celle-ci... et oui la Tapisserie de Bayeux est encore à  #Bayeux et son prêt au Royaume-Uni reste au">
            <a:extLst>
              <a:ext uri="{FF2B5EF4-FFF2-40B4-BE49-F238E27FC236}">
                <a16:creationId xmlns:a16="http://schemas.microsoft.com/office/drawing/2014/main" id="{237C6456-DE72-4F44-88DC-A55D3E0AE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50" y="3860427"/>
            <a:ext cx="4436413" cy="290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 relance éco : le musée de la Tapisserie de Bayeux plombé par le  protocole sanitaire">
            <a:extLst>
              <a:ext uri="{FF2B5EF4-FFF2-40B4-BE49-F238E27FC236}">
                <a16:creationId xmlns:a16="http://schemas.microsoft.com/office/drawing/2014/main" id="{991C0796-E8EA-4D7E-9286-C8C3795DB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89" y="804856"/>
            <a:ext cx="3901154" cy="21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4E76EC-2605-491D-A0EF-DF3C78A0587A}"/>
              </a:ext>
            </a:extLst>
          </p:cNvPr>
          <p:cNvSpPr/>
          <p:nvPr/>
        </p:nvSpPr>
        <p:spPr>
          <a:xfrm>
            <a:off x="181458" y="51605"/>
            <a:ext cx="79403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“</a:t>
            </a:r>
            <a:r>
              <a:rPr lang="en-US" sz="1600" dirty="0" err="1"/>
              <a:t>L'arazzo</a:t>
            </a:r>
            <a:r>
              <a:rPr lang="en-US" sz="1600" dirty="0"/>
              <a:t> di Bayeux </a:t>
            </a:r>
            <a:r>
              <a:rPr lang="en-US" sz="1600" dirty="0" err="1"/>
              <a:t>è</a:t>
            </a:r>
            <a:r>
              <a:rPr lang="en-US" sz="1600" dirty="0"/>
              <a:t> un </a:t>
            </a:r>
            <a:r>
              <a:rPr lang="en-US" sz="1600" dirty="0" err="1"/>
              <a:t>tessuto</a:t>
            </a:r>
            <a:r>
              <a:rPr lang="en-US" sz="1600" dirty="0"/>
              <a:t> </a:t>
            </a:r>
            <a:r>
              <a:rPr lang="en-US" sz="1600" dirty="0" err="1"/>
              <a:t>ricamato</a:t>
            </a:r>
            <a:r>
              <a:rPr lang="en-US" sz="1600" dirty="0"/>
              <a:t> (non un </a:t>
            </a:r>
            <a:r>
              <a:rPr lang="en-US" sz="1600" dirty="0" err="1"/>
              <a:t>vero</a:t>
            </a:r>
            <a:r>
              <a:rPr lang="en-US" sz="1600" dirty="0"/>
              <a:t> e proprio </a:t>
            </a:r>
            <a:r>
              <a:rPr lang="en-US" sz="1600" dirty="0" err="1"/>
              <a:t>arazzo</a:t>
            </a:r>
            <a:r>
              <a:rPr lang="en-US" sz="1600" dirty="0"/>
              <a:t>, a </a:t>
            </a:r>
            <a:r>
              <a:rPr lang="en-US" sz="1600" dirty="0" err="1"/>
              <a:t>dispetto</a:t>
            </a:r>
            <a:r>
              <a:rPr lang="en-US" sz="1600" dirty="0"/>
              <a:t> del </a:t>
            </a:r>
            <a:r>
              <a:rPr lang="en-US" sz="1600" dirty="0" err="1"/>
              <a:t>nome</a:t>
            </a:r>
            <a:r>
              <a:rPr lang="en-US" sz="1600" dirty="0"/>
              <a:t> </a:t>
            </a:r>
            <a:r>
              <a:rPr lang="en-US" sz="1600" dirty="0" err="1"/>
              <a:t>corrente</a:t>
            </a:r>
            <a:r>
              <a:rPr lang="en-US" sz="1600" dirty="0"/>
              <a:t>), </a:t>
            </a:r>
            <a:r>
              <a:rPr lang="en-US" sz="1600" dirty="0" err="1"/>
              <a:t>realizzato</a:t>
            </a:r>
            <a:r>
              <a:rPr lang="en-US" sz="1600" dirty="0"/>
              <a:t> in </a:t>
            </a:r>
            <a:r>
              <a:rPr lang="en-US" sz="1600" dirty="0" err="1"/>
              <a:t>Normandia</a:t>
            </a:r>
            <a:r>
              <a:rPr lang="en-US" sz="1600" dirty="0"/>
              <a:t> o in </a:t>
            </a:r>
            <a:r>
              <a:rPr lang="en-US" sz="1600" dirty="0" err="1"/>
              <a:t>Inghilterra</a:t>
            </a:r>
            <a:r>
              <a:rPr lang="en-US" sz="1600" dirty="0"/>
              <a:t> </a:t>
            </a:r>
            <a:r>
              <a:rPr lang="en-US" sz="1600" dirty="0" err="1"/>
              <a:t>nella</a:t>
            </a:r>
            <a:r>
              <a:rPr lang="en-US" sz="1600" dirty="0"/>
              <a:t> </a:t>
            </a:r>
            <a:r>
              <a:rPr lang="en-US" sz="1600" dirty="0" err="1"/>
              <a:t>seconda</a:t>
            </a:r>
            <a:r>
              <a:rPr lang="en-US" sz="1600" dirty="0"/>
              <a:t> </a:t>
            </a:r>
            <a:r>
              <a:rPr lang="en-US" sz="1600" dirty="0" err="1"/>
              <a:t>metà</a:t>
            </a:r>
            <a:r>
              <a:rPr lang="en-US" sz="1600" dirty="0"/>
              <a:t> </a:t>
            </a:r>
            <a:r>
              <a:rPr lang="en-US" sz="1600" dirty="0" err="1"/>
              <a:t>dell'XI</a:t>
            </a:r>
            <a:r>
              <a:rPr lang="en-US" sz="1600" dirty="0"/>
              <a:t> </a:t>
            </a:r>
            <a:r>
              <a:rPr lang="en-US" sz="1600" dirty="0" err="1"/>
              <a:t>secolo</a:t>
            </a:r>
            <a:r>
              <a:rPr lang="en-US" sz="1600" dirty="0"/>
              <a:t>, </a:t>
            </a:r>
            <a:r>
              <a:rPr lang="en-US" sz="1600" dirty="0" err="1"/>
              <a:t>che</a:t>
            </a:r>
            <a:r>
              <a:rPr lang="en-US" sz="1600" dirty="0"/>
              <a:t> </a:t>
            </a:r>
            <a:r>
              <a:rPr lang="en-US" sz="1600" dirty="0" err="1"/>
              <a:t>descrive</a:t>
            </a:r>
            <a:r>
              <a:rPr lang="en-US" sz="1600" dirty="0"/>
              <a:t> per </a:t>
            </a:r>
            <a:r>
              <a:rPr lang="en-US" sz="1600" dirty="0" err="1"/>
              <a:t>immagini</a:t>
            </a:r>
            <a:r>
              <a:rPr lang="en-US" sz="1600" dirty="0"/>
              <a:t> </a:t>
            </a:r>
            <a:r>
              <a:rPr lang="en-US" sz="1600" dirty="0" err="1"/>
              <a:t>gli</a:t>
            </a:r>
            <a:r>
              <a:rPr lang="en-US" sz="1600" dirty="0"/>
              <a:t> </a:t>
            </a:r>
            <a:r>
              <a:rPr lang="en-US" sz="1600" dirty="0" err="1"/>
              <a:t>avvenimenti</a:t>
            </a:r>
            <a:r>
              <a:rPr lang="en-US" sz="1600" dirty="0"/>
              <a:t> </a:t>
            </a:r>
            <a:r>
              <a:rPr lang="en-US" sz="1600" dirty="0" err="1"/>
              <a:t>chiave</a:t>
            </a:r>
            <a:r>
              <a:rPr lang="en-US" sz="1600" dirty="0"/>
              <a:t> </a:t>
            </a:r>
            <a:r>
              <a:rPr lang="en-US" sz="1600" dirty="0" err="1"/>
              <a:t>relativi</a:t>
            </a:r>
            <a:r>
              <a:rPr lang="en-US" sz="1600" dirty="0"/>
              <a:t> </a:t>
            </a:r>
            <a:r>
              <a:rPr lang="en-US" sz="1600" dirty="0" err="1"/>
              <a:t>alla</a:t>
            </a:r>
            <a:r>
              <a:rPr lang="en-US" sz="1600" dirty="0"/>
              <a:t> </a:t>
            </a:r>
            <a:r>
              <a:rPr lang="en-US" sz="1600" dirty="0" err="1"/>
              <a:t>conquista</a:t>
            </a:r>
            <a:r>
              <a:rPr lang="en-US" sz="1600" dirty="0"/>
              <a:t> </a:t>
            </a:r>
            <a:r>
              <a:rPr lang="en-US" sz="1600" dirty="0" err="1"/>
              <a:t>normanna</a:t>
            </a:r>
            <a:r>
              <a:rPr lang="en-US" sz="1600" dirty="0"/>
              <a:t> </a:t>
            </a:r>
            <a:r>
              <a:rPr lang="en-US" sz="1600" dirty="0" err="1"/>
              <a:t>dell'Inghilterra</a:t>
            </a:r>
            <a:r>
              <a:rPr lang="en-US" sz="1600" dirty="0"/>
              <a:t> del 1066, </a:t>
            </a:r>
            <a:r>
              <a:rPr lang="en-US" sz="1600" dirty="0" err="1"/>
              <a:t>culminanti</a:t>
            </a:r>
            <a:r>
              <a:rPr lang="en-US" sz="1600" dirty="0"/>
              <a:t> con la </a:t>
            </a:r>
            <a:r>
              <a:rPr lang="en-US" sz="1600" dirty="0" err="1"/>
              <a:t>battaglia</a:t>
            </a:r>
            <a:r>
              <a:rPr lang="en-US" sz="1600" dirty="0"/>
              <a:t> di Hastings. </a:t>
            </a:r>
          </a:p>
          <a:p>
            <a:r>
              <a:rPr lang="en-US" sz="1600" dirty="0" err="1"/>
              <a:t>Benché</a:t>
            </a:r>
            <a:r>
              <a:rPr lang="en-US" sz="1600" dirty="0"/>
              <a:t> </a:t>
            </a:r>
            <a:r>
              <a:rPr lang="en-US" sz="1600" dirty="0" err="1"/>
              <a:t>apparentemente</a:t>
            </a:r>
            <a:r>
              <a:rPr lang="en-US" sz="1600" dirty="0"/>
              <a:t> </a:t>
            </a:r>
            <a:r>
              <a:rPr lang="en-US" sz="1600" dirty="0" err="1"/>
              <a:t>favorevole</a:t>
            </a:r>
            <a:r>
              <a:rPr lang="en-US" sz="1600" dirty="0"/>
              <a:t> a Guglielmo il </a:t>
            </a:r>
            <a:r>
              <a:rPr lang="en-US" sz="1600" dirty="0" err="1"/>
              <a:t>Conquistatore</a:t>
            </a:r>
            <a:r>
              <a:rPr lang="en-US" sz="1600" dirty="0"/>
              <a:t> al punto da </a:t>
            </a:r>
            <a:r>
              <a:rPr lang="en-US" sz="1600" dirty="0" err="1"/>
              <a:t>essere</a:t>
            </a:r>
            <a:r>
              <a:rPr lang="en-US" sz="1600" dirty="0"/>
              <a:t> </a:t>
            </a:r>
            <a:r>
              <a:rPr lang="en-US" sz="1600" dirty="0" err="1"/>
              <a:t>considerato</a:t>
            </a:r>
            <a:r>
              <a:rPr lang="en-US" sz="1600" dirty="0"/>
              <a:t> </a:t>
            </a:r>
            <a:r>
              <a:rPr lang="en-US" sz="1600" dirty="0" err="1"/>
              <a:t>talvolta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0000"/>
                </a:solidFill>
              </a:rPr>
              <a:t>un'opera</a:t>
            </a:r>
            <a:r>
              <a:rPr lang="en-US" sz="1600" dirty="0">
                <a:solidFill>
                  <a:srgbClr val="FF0000"/>
                </a:solidFill>
              </a:rPr>
              <a:t> di propaganda</a:t>
            </a:r>
            <a:r>
              <a:rPr lang="en-US" sz="1600" dirty="0"/>
              <a:t>, in </a:t>
            </a:r>
            <a:r>
              <a:rPr lang="en-US" sz="1600" dirty="0" err="1"/>
              <a:t>realtà</a:t>
            </a:r>
            <a:r>
              <a:rPr lang="en-US" sz="1600" dirty="0"/>
              <a:t> la </a:t>
            </a:r>
            <a:r>
              <a:rPr lang="en-US" sz="1600" dirty="0" err="1"/>
              <a:t>sua</a:t>
            </a:r>
            <a:r>
              <a:rPr lang="en-US" sz="1600" dirty="0"/>
              <a:t> </a:t>
            </a:r>
            <a:r>
              <a:rPr lang="en-US" sz="1600" dirty="0" err="1"/>
              <a:t>finalità</a:t>
            </a:r>
            <a:r>
              <a:rPr lang="en-US" sz="1600" dirty="0"/>
              <a:t> è </a:t>
            </a:r>
            <a:r>
              <a:rPr lang="en-US" sz="1600" dirty="0" err="1"/>
              <a:t>l'affermazione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</a:t>
            </a:r>
            <a:r>
              <a:rPr lang="en-US" sz="1600" dirty="0" err="1"/>
              <a:t>legittimità</a:t>
            </a:r>
            <a:r>
              <a:rPr lang="en-US" sz="1600" dirty="0"/>
              <a:t> del </a:t>
            </a:r>
            <a:r>
              <a:rPr lang="en-US" sz="1600" dirty="0" err="1"/>
              <a:t>dominio</a:t>
            </a:r>
            <a:r>
              <a:rPr lang="en-US" sz="1600" dirty="0"/>
              <a:t> </a:t>
            </a:r>
            <a:r>
              <a:rPr lang="en-US" sz="1600" dirty="0" err="1"/>
              <a:t>normanno</a:t>
            </a:r>
            <a:r>
              <a:rPr lang="en-US" sz="1600" dirty="0"/>
              <a:t> in </a:t>
            </a:r>
            <a:r>
              <a:rPr lang="en-US" sz="1600" dirty="0" err="1"/>
              <a:t>Inghilterra</a:t>
            </a:r>
            <a:r>
              <a:rPr lang="en-US" sz="1600" dirty="0"/>
              <a:t>. </a:t>
            </a:r>
            <a:r>
              <a:rPr lang="en-US" sz="1600" dirty="0" err="1"/>
              <a:t>L'arazzo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prefigge</a:t>
            </a:r>
            <a:r>
              <a:rPr lang="en-US" sz="1600" dirty="0"/>
              <a:t> come </a:t>
            </a:r>
            <a:r>
              <a:rPr lang="en-US" sz="1600" dirty="0" err="1"/>
              <a:t>obiettivo</a:t>
            </a:r>
            <a:r>
              <a:rPr lang="en-US" sz="1600" dirty="0"/>
              <a:t> di </a:t>
            </a:r>
            <a:r>
              <a:rPr lang="en-US" sz="1600" dirty="0" err="1"/>
              <a:t>creare</a:t>
            </a:r>
            <a:r>
              <a:rPr lang="en-US" sz="1600" dirty="0"/>
              <a:t> una </a:t>
            </a:r>
            <a:r>
              <a:rPr lang="en-US" sz="1600" dirty="0" err="1">
                <a:solidFill>
                  <a:srgbClr val="FF0000"/>
                </a:solidFill>
              </a:rPr>
              <a:t>convivenza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pacifica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/>
              <a:t>tra</a:t>
            </a:r>
            <a:r>
              <a:rPr lang="en-US" sz="1600" dirty="0"/>
              <a:t> </a:t>
            </a:r>
            <a:r>
              <a:rPr lang="en-US" sz="1600" dirty="0" err="1"/>
              <a:t>normanni</a:t>
            </a:r>
            <a:r>
              <a:rPr lang="en-US" sz="1600" dirty="0"/>
              <a:t> ed </a:t>
            </a:r>
            <a:r>
              <a:rPr lang="en-US" sz="1600" dirty="0" err="1"/>
              <a:t>anglosassoni</a:t>
            </a:r>
            <a:r>
              <a:rPr lang="en-US" sz="1600" dirty="0"/>
              <a:t>: ne è la </a:t>
            </a:r>
            <a:r>
              <a:rPr lang="en-US" sz="1600" dirty="0" err="1"/>
              <a:t>prova</a:t>
            </a:r>
            <a:r>
              <a:rPr lang="en-US" sz="1600" dirty="0"/>
              <a:t> il </a:t>
            </a:r>
            <a:r>
              <a:rPr lang="en-US" sz="1600" dirty="0" err="1"/>
              <a:t>fatto</a:t>
            </a:r>
            <a:r>
              <a:rPr lang="en-US" sz="1600" dirty="0"/>
              <a:t> </a:t>
            </a:r>
            <a:r>
              <a:rPr lang="en-US" sz="1600" dirty="0" err="1"/>
              <a:t>che</a:t>
            </a:r>
            <a:r>
              <a:rPr lang="en-US" sz="1600" dirty="0"/>
              <a:t>, a </a:t>
            </a:r>
            <a:r>
              <a:rPr lang="en-US" sz="1600" dirty="0" err="1"/>
              <a:t>differenza</a:t>
            </a:r>
            <a:r>
              <a:rPr lang="en-US" sz="1600" dirty="0"/>
              <a:t> di </a:t>
            </a:r>
            <a:r>
              <a:rPr lang="en-US" sz="1600" dirty="0" err="1"/>
              <a:t>altre</a:t>
            </a:r>
            <a:r>
              <a:rPr lang="en-US" sz="1600" dirty="0"/>
              <a:t> </a:t>
            </a:r>
            <a:r>
              <a:rPr lang="en-US" sz="1600" dirty="0" err="1"/>
              <a:t>fonti</a:t>
            </a:r>
            <a:r>
              <a:rPr lang="en-US" sz="1600" dirty="0"/>
              <a:t> (le </a:t>
            </a:r>
            <a:r>
              <a:rPr lang="en-US" sz="1600" dirty="0" err="1"/>
              <a:t>Gesta</a:t>
            </a:r>
            <a:r>
              <a:rPr lang="en-US" sz="1600" dirty="0"/>
              <a:t> </a:t>
            </a:r>
            <a:r>
              <a:rPr lang="en-US" sz="1600" dirty="0" err="1"/>
              <a:t>Guillelmi</a:t>
            </a:r>
            <a:r>
              <a:rPr lang="en-US" sz="1600" dirty="0"/>
              <a:t> e il Carmen de </a:t>
            </a:r>
            <a:r>
              <a:rPr lang="en-US" sz="1600" dirty="0" err="1"/>
              <a:t>Hastingae</a:t>
            </a:r>
            <a:r>
              <a:rPr lang="en-US" sz="1600" dirty="0"/>
              <a:t> </a:t>
            </a:r>
            <a:r>
              <a:rPr lang="en-US" sz="1600" dirty="0" err="1"/>
              <a:t>Proelio</a:t>
            </a:r>
            <a:r>
              <a:rPr lang="en-US" sz="1600" dirty="0"/>
              <a:t>), </a:t>
            </a:r>
            <a:r>
              <a:rPr lang="en-US" sz="1600" dirty="0" err="1"/>
              <a:t>l'arazzo</a:t>
            </a:r>
            <a:r>
              <a:rPr lang="en-US" sz="1600" dirty="0"/>
              <a:t> </a:t>
            </a:r>
            <a:r>
              <a:rPr lang="en-US" sz="1600" dirty="0" err="1"/>
              <a:t>vede</a:t>
            </a:r>
            <a:r>
              <a:rPr lang="en-US" sz="1600" dirty="0"/>
              <a:t> sotto una luce </a:t>
            </a:r>
            <a:r>
              <a:rPr lang="en-US" sz="1600" dirty="0" err="1"/>
              <a:t>positiva</a:t>
            </a:r>
            <a:r>
              <a:rPr lang="en-US" sz="1600" dirty="0"/>
              <a:t> </a:t>
            </a:r>
            <a:r>
              <a:rPr lang="en-US" sz="1600" dirty="0" err="1"/>
              <a:t>Aroldo</a:t>
            </a:r>
            <a:r>
              <a:rPr lang="en-US" sz="1600" dirty="0"/>
              <a:t>, </a:t>
            </a:r>
            <a:r>
              <a:rPr lang="en-US" sz="1600" dirty="0" err="1"/>
              <a:t>elogiato</a:t>
            </a:r>
            <a:r>
              <a:rPr lang="en-US" sz="1600" dirty="0"/>
              <a:t> per la </a:t>
            </a:r>
            <a:r>
              <a:rPr lang="en-US" sz="1600" dirty="0" err="1"/>
              <a:t>sua</a:t>
            </a:r>
            <a:r>
              <a:rPr lang="en-US" sz="1600" dirty="0"/>
              <a:t> </a:t>
            </a:r>
            <a:r>
              <a:rPr lang="en-US" sz="1600" dirty="0" err="1"/>
              <a:t>vicinanza</a:t>
            </a:r>
            <a:r>
              <a:rPr lang="en-US" sz="1600" dirty="0"/>
              <a:t> e </a:t>
            </a:r>
            <a:r>
              <a:rPr lang="en-US" sz="1600" dirty="0" err="1"/>
              <a:t>intimità</a:t>
            </a:r>
            <a:r>
              <a:rPr lang="en-US" sz="1600" dirty="0"/>
              <a:t> con il santo e re </a:t>
            </a:r>
            <a:r>
              <a:rPr lang="en-US" sz="1600" dirty="0" err="1"/>
              <a:t>Edoardo</a:t>
            </a:r>
            <a:r>
              <a:rPr lang="en-US" sz="1600" dirty="0"/>
              <a:t> per il </a:t>
            </a:r>
            <a:r>
              <a:rPr lang="en-US" sz="1600" dirty="0" err="1"/>
              <a:t>suo</a:t>
            </a:r>
            <a:r>
              <a:rPr lang="en-US" sz="1600" dirty="0"/>
              <a:t> status </a:t>
            </a:r>
            <a:r>
              <a:rPr lang="en-US" sz="1600" dirty="0" err="1"/>
              <a:t>aristocratico</a:t>
            </a:r>
            <a:r>
              <a:rPr lang="en-US" sz="1600" dirty="0"/>
              <a:t> e </a:t>
            </a:r>
            <a:r>
              <a:rPr lang="en-US" sz="1600" dirty="0" err="1"/>
              <a:t>signorile</a:t>
            </a:r>
            <a:r>
              <a:rPr lang="en-US" sz="1600" dirty="0"/>
              <a:t> e per il </a:t>
            </a:r>
            <a:r>
              <a:rPr lang="en-US" sz="1600" dirty="0" err="1"/>
              <a:t>suo</a:t>
            </a:r>
            <a:r>
              <a:rPr lang="en-US" sz="1600" dirty="0"/>
              <a:t> </a:t>
            </a:r>
            <a:r>
              <a:rPr lang="en-US" sz="1600" dirty="0" err="1"/>
              <a:t>valore</a:t>
            </a:r>
            <a:r>
              <a:rPr lang="en-US" sz="1600" dirty="0"/>
              <a:t>, </a:t>
            </a:r>
            <a:r>
              <a:rPr lang="en-US" sz="1600" dirty="0" err="1"/>
              <a:t>riconosciuto</a:t>
            </a:r>
            <a:r>
              <a:rPr lang="en-US" sz="1600" dirty="0"/>
              <a:t> </a:t>
            </a:r>
            <a:r>
              <a:rPr lang="en-US" sz="1600" dirty="0" err="1"/>
              <a:t>dallo</a:t>
            </a:r>
            <a:r>
              <a:rPr lang="en-US" sz="1600" dirty="0"/>
              <a:t> </a:t>
            </a:r>
            <a:r>
              <a:rPr lang="en-US" sz="1600" dirty="0" err="1"/>
              <a:t>stesso</a:t>
            </a:r>
            <a:r>
              <a:rPr lang="en-US" sz="1600" dirty="0"/>
              <a:t> Guglielmo. Esso è </a:t>
            </a:r>
            <a:r>
              <a:rPr lang="en-US" sz="1600" dirty="0" err="1"/>
              <a:t>l'espressione</a:t>
            </a:r>
            <a:r>
              <a:rPr lang="en-US" sz="1600" dirty="0"/>
              <a:t> di </a:t>
            </a:r>
            <a:r>
              <a:rPr lang="en-US" sz="1600" dirty="0" err="1"/>
              <a:t>settori</a:t>
            </a:r>
            <a:r>
              <a:rPr lang="en-US" sz="1600" dirty="0"/>
              <a:t> del regno </a:t>
            </a:r>
            <a:r>
              <a:rPr lang="en-US" sz="1600" dirty="0" err="1"/>
              <a:t>anglo-normanno</a:t>
            </a:r>
            <a:r>
              <a:rPr lang="en-US" sz="1600" dirty="0"/>
              <a:t> </a:t>
            </a:r>
            <a:r>
              <a:rPr lang="en-US" sz="1600" dirty="0" err="1"/>
              <a:t>che</a:t>
            </a:r>
            <a:r>
              <a:rPr lang="en-US" sz="1600" dirty="0"/>
              <a:t> </a:t>
            </a:r>
            <a:r>
              <a:rPr lang="en-US" sz="1600" dirty="0" err="1"/>
              <a:t>cercano</a:t>
            </a:r>
            <a:r>
              <a:rPr lang="en-US" sz="1600" dirty="0"/>
              <a:t> di </a:t>
            </a:r>
            <a:r>
              <a:rPr lang="en-US" sz="1600" dirty="0" err="1"/>
              <a:t>elaborare</a:t>
            </a:r>
            <a:r>
              <a:rPr lang="en-US" sz="1600" dirty="0"/>
              <a:t> il trauma </a:t>
            </a:r>
            <a:r>
              <a:rPr lang="en-US" sz="1600" dirty="0" err="1"/>
              <a:t>conseguente</a:t>
            </a:r>
            <a:r>
              <a:rPr lang="en-US" sz="1600" dirty="0"/>
              <a:t> </a:t>
            </a:r>
            <a:r>
              <a:rPr lang="en-US" sz="1600" dirty="0" err="1"/>
              <a:t>all'invasione</a:t>
            </a:r>
            <a:r>
              <a:rPr lang="en-US" sz="1600" dirty="0"/>
              <a:t>, di </a:t>
            </a:r>
            <a:r>
              <a:rPr lang="en-US" sz="1600" dirty="0" err="1"/>
              <a:t>sanare</a:t>
            </a:r>
            <a:r>
              <a:rPr lang="en-US" sz="1600" dirty="0"/>
              <a:t> i </a:t>
            </a:r>
            <a:r>
              <a:rPr lang="en-US" sz="1600" dirty="0" err="1"/>
              <a:t>conflitti</a:t>
            </a:r>
            <a:r>
              <a:rPr lang="en-US" sz="1600" dirty="0"/>
              <a:t> e di </a:t>
            </a:r>
            <a:r>
              <a:rPr lang="en-US" sz="1600" dirty="0" err="1"/>
              <a:t>avviare</a:t>
            </a:r>
            <a:r>
              <a:rPr lang="en-US" sz="1600" dirty="0"/>
              <a:t> </a:t>
            </a:r>
            <a:r>
              <a:rPr lang="en-US" sz="1600" dirty="0" err="1"/>
              <a:t>un'integrazione</a:t>
            </a:r>
            <a:r>
              <a:rPr lang="en-US" sz="1600" dirty="0"/>
              <a:t> </a:t>
            </a:r>
            <a:r>
              <a:rPr lang="en-US" sz="1600" dirty="0" err="1"/>
              <a:t>tra</a:t>
            </a:r>
            <a:r>
              <a:rPr lang="en-US" sz="1600" dirty="0"/>
              <a:t> </a:t>
            </a:r>
            <a:r>
              <a:rPr lang="en-US" sz="1600" dirty="0" err="1"/>
              <a:t>normanni</a:t>
            </a:r>
            <a:r>
              <a:rPr lang="en-US" sz="1600" dirty="0"/>
              <a:t> e </a:t>
            </a:r>
            <a:r>
              <a:rPr lang="en-US" sz="1600" dirty="0" err="1"/>
              <a:t>inglesi</a:t>
            </a:r>
            <a:r>
              <a:rPr lang="en-US" sz="1600" dirty="0"/>
              <a:t>” (</a:t>
            </a:r>
            <a:r>
              <a:rPr lang="fr-FR" sz="1600" dirty="0" err="1"/>
              <a:t>Wikipedia</a:t>
            </a:r>
            <a:r>
              <a:rPr lang="fr-FR" sz="1600" dirty="0"/>
              <a:t>)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09231-7826-03E9-89A9-1116F55D099F}"/>
              </a:ext>
            </a:extLst>
          </p:cNvPr>
          <p:cNvSpPr txBox="1"/>
          <p:nvPr/>
        </p:nvSpPr>
        <p:spPr>
          <a:xfrm>
            <a:off x="8854068" y="3429000"/>
            <a:ext cx="98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70 metri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EF673D1-F07D-959E-0D78-AC16622122B8}"/>
                  </a:ext>
                </a:extLst>
              </p14:cNvPr>
              <p14:cNvContentPartPr/>
              <p14:nvPr/>
            </p14:nvContentPartPr>
            <p14:xfrm>
              <a:off x="2439860" y="363043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EF673D1-F07D-959E-0D78-AC16622122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1860" y="3594433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760801C-373E-EF65-129C-7872DEF099DE}"/>
                  </a:ext>
                </a:extLst>
              </p14:cNvPr>
              <p14:cNvContentPartPr/>
              <p14:nvPr/>
            </p14:nvContentPartPr>
            <p14:xfrm>
              <a:off x="3798865" y="3922771"/>
              <a:ext cx="1570320" cy="957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760801C-373E-EF65-129C-7872DEF099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1225" y="3887131"/>
                <a:ext cx="1605960" cy="10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950BB8F-E29E-158C-954F-DAC451D9C1E0}"/>
                  </a:ext>
                </a:extLst>
              </p14:cNvPr>
              <p14:cNvContentPartPr/>
              <p14:nvPr/>
            </p14:nvContentPartPr>
            <p14:xfrm>
              <a:off x="8927043" y="875731"/>
              <a:ext cx="1389600" cy="910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950BB8F-E29E-158C-954F-DAC451D9C1E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09043" y="840091"/>
                <a:ext cx="1425240" cy="9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BAEEEA6-9B93-3E23-3A90-34E11CFEADC0}"/>
                  </a:ext>
                </a:extLst>
              </p14:cNvPr>
              <p14:cNvContentPartPr/>
              <p14:nvPr/>
            </p14:nvContentPartPr>
            <p14:xfrm>
              <a:off x="9919923" y="3922771"/>
              <a:ext cx="1311840" cy="1394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BAEEEA6-9B93-3E23-3A90-34E11CFEADC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902283" y="3887131"/>
                <a:ext cx="1347480" cy="146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5303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D9D8F2-9045-4EE4-BA68-B2498BB26CF2}"/>
              </a:ext>
            </a:extLst>
          </p:cNvPr>
          <p:cNvSpPr txBox="1"/>
          <p:nvPr/>
        </p:nvSpPr>
        <p:spPr>
          <a:xfrm>
            <a:off x="810732" y="127580"/>
            <a:ext cx="707763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Cf. i </a:t>
            </a:r>
            <a:r>
              <a:rPr lang="fr-FR" sz="1600" dirty="0" err="1"/>
              <a:t>bombardementi</a:t>
            </a:r>
            <a:r>
              <a:rPr lang="fr-FR" sz="1600" dirty="0"/>
              <a:t> di Auschwitz</a:t>
            </a:r>
          </a:p>
          <a:p>
            <a:endParaRPr lang="fr-FR" sz="1600" dirty="0"/>
          </a:p>
          <a:p>
            <a:r>
              <a:rPr lang="it-IT" sz="1600" b="0" i="0" dirty="0">
                <a:solidFill>
                  <a:srgbClr val="333333"/>
                </a:solidFill>
                <a:effectLst/>
              </a:rPr>
              <a:t>Il semiologo e archeologo Manar Hammad ha reperito un circolo vizioso nella distruzione del tempio di Bel a Palmira attuata da Daesh nel agosto 2015, che un’analisi attanziale permette di spiegare: i terroristi in qualità di «soggetto distruttore» colpirebbero gli emblemi storici spettacolari riportati alla luce ed esposti dagli archeologi ovvero «l’anti-soggetto curatore» che, restaurando le antiche rovine, ne fanno un bersaglio perfetto per i vandali in cerca di clamore: «è proprio il lavoro degli archeologi che ha reso il monumento visibile ed esposto alla vendetta dello Stato islamico».</a:t>
            </a:r>
            <a:endParaRPr lang="it-IT" sz="1600" b="0" i="0" dirty="0">
              <a:solidFill>
                <a:srgbClr val="9D1934"/>
              </a:solidFill>
              <a:effectLst/>
            </a:endParaRPr>
          </a:p>
          <a:p>
            <a:r>
              <a:rPr lang="fr-BE" sz="1600" b="0" i="0" dirty="0">
                <a:solidFill>
                  <a:srgbClr val="333333"/>
                </a:solidFill>
                <a:effectLst/>
              </a:rPr>
              <a:t> Manar </a:t>
            </a:r>
            <a:r>
              <a:rPr lang="fr-BE" sz="1600" b="0" i="0" dirty="0" err="1">
                <a:solidFill>
                  <a:srgbClr val="333333"/>
                </a:solidFill>
                <a:effectLst/>
              </a:rPr>
              <a:t>Hammad</a:t>
            </a:r>
            <a:r>
              <a:rPr lang="fr-BE" sz="1600" b="0" i="0" dirty="0">
                <a:solidFill>
                  <a:srgbClr val="333333"/>
                </a:solidFill>
                <a:effectLst/>
              </a:rPr>
              <a:t>, “Sémiotique de la destruction à </a:t>
            </a:r>
            <a:r>
              <a:rPr lang="fr-BE" sz="1600" b="0" i="0" dirty="0" err="1">
                <a:solidFill>
                  <a:srgbClr val="333333"/>
                </a:solidFill>
                <a:effectLst/>
              </a:rPr>
              <a:t>Tadmor</a:t>
            </a:r>
            <a:r>
              <a:rPr lang="fr-BE" sz="1600" b="0" i="0" dirty="0">
                <a:solidFill>
                  <a:srgbClr val="333333"/>
                </a:solidFill>
                <a:effectLst/>
              </a:rPr>
              <a:t>-Palmyre”, in </a:t>
            </a:r>
            <a:r>
              <a:rPr lang="fr-BE" sz="1600" b="0" i="1" dirty="0">
                <a:solidFill>
                  <a:srgbClr val="333333"/>
                </a:solidFill>
                <a:effectLst/>
              </a:rPr>
              <a:t>Chorographies</a:t>
            </a:r>
            <a:endParaRPr lang="en-U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657D9A-6AF7-4CEA-89B3-E5BF5DD1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975" y="2866610"/>
            <a:ext cx="3395122" cy="254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D05D75F-4F88-4731-9155-ABB60C46A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87" y="3418387"/>
            <a:ext cx="2874974" cy="195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16C82BB-9A34-44EC-AA53-BD23EA2F1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968" y="3189250"/>
            <a:ext cx="3662787" cy="206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AEB78F-73F8-4ECF-B231-8E0115B7B1D0}"/>
              </a:ext>
            </a:extLst>
          </p:cNvPr>
          <p:cNvSpPr txBox="1"/>
          <p:nvPr/>
        </p:nvSpPr>
        <p:spPr>
          <a:xfrm>
            <a:off x="2940392" y="5384961"/>
            <a:ext cx="70776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0" i="0" dirty="0">
                <a:solidFill>
                  <a:srgbClr val="FFFFFF"/>
                </a:solidFill>
                <a:effectLst/>
              </a:rPr>
              <a:t>I tesori di Palmira ridotti in polvere: “Ora la memoria è la nostra sfida”</a:t>
            </a:r>
          </a:p>
          <a:p>
            <a:pPr algn="l"/>
            <a:r>
              <a:rPr lang="it-IT" sz="1600" b="0" i="1" dirty="0">
                <a:solidFill>
                  <a:srgbClr val="000000"/>
                </a:solidFill>
                <a:effectLst/>
              </a:rPr>
              <a:t>Il sito romano, uno dei più importanti del mondo, è stato a lungo nelle mani dell’Isis: tanti i danni irreparabili sui monumenti Il dilemma degli archeologi: ricostruire o lasciare le rovine a testimonianza della furia jihadista</a:t>
            </a:r>
          </a:p>
        </p:txBody>
      </p:sp>
    </p:spTree>
    <p:extLst>
      <p:ext uri="{BB962C8B-B14F-4D97-AF65-F5344CB8AC3E}">
        <p14:creationId xmlns:p14="http://schemas.microsoft.com/office/powerpoint/2010/main" val="91908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A1B6E-81B3-216A-8D93-A4358A777961}"/>
              </a:ext>
            </a:extLst>
          </p:cNvPr>
          <p:cNvSpPr txBox="1"/>
          <p:nvPr/>
        </p:nvSpPr>
        <p:spPr>
          <a:xfrm>
            <a:off x="650489" y="3761088"/>
            <a:ext cx="81626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Simone Martini</a:t>
            </a:r>
            <a:r>
              <a:rPr lang="it-IT" sz="1600" u="none" strike="noStrike" dirty="0">
                <a:effectLst/>
              </a:rPr>
              <a:t>, </a:t>
            </a:r>
            <a:r>
              <a:rPr lang="it-IT" sz="1600" i="1" dirty="0"/>
              <a:t>Guidoriccio da Fogliano all’assedio di Montemassa</a:t>
            </a:r>
            <a:r>
              <a:rPr lang="it-IT" sz="1600" dirty="0"/>
              <a:t>, affresco, Siena, </a:t>
            </a:r>
            <a:r>
              <a:rPr lang="it-IT" sz="1600" dirty="0">
                <a:effectLst/>
              </a:rPr>
              <a:t>1328</a:t>
            </a:r>
          </a:p>
          <a:p>
            <a:r>
              <a:rPr lang="it-IT" sz="1600" dirty="0"/>
              <a:t>Il prestigioso mantello da condottiere decorato con lo stemma senese si estende e guarnisce con le stesse losanghe la copertura del cavallo </a:t>
            </a:r>
            <a:endParaRPr lang="it-IT" sz="1600" dirty="0">
              <a:effectLst/>
            </a:endParaRPr>
          </a:p>
          <a:p>
            <a:endParaRPr lang="fr-BE" sz="1600" dirty="0"/>
          </a:p>
          <a:p>
            <a:endParaRPr lang="fr-BE" sz="1600" dirty="0"/>
          </a:p>
          <a:p>
            <a:endParaRPr lang="fr-BE" sz="1600" dirty="0"/>
          </a:p>
          <a:p>
            <a:endParaRPr lang="en-LU" sz="16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1952AF7-27EC-F139-883A-B06DDE9DA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35" y="402755"/>
            <a:ext cx="7620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348757-D853-53A6-376B-63BEB3370FEF}"/>
              </a:ext>
            </a:extLst>
          </p:cNvPr>
          <p:cNvSpPr/>
          <p:nvPr/>
        </p:nvSpPr>
        <p:spPr>
          <a:xfrm>
            <a:off x="1884558" y="5272148"/>
            <a:ext cx="8723969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Paradigma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rivaleggia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col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trionfo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della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prospettiva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/>
              <a:t>come </a:t>
            </a:r>
            <a:r>
              <a:rPr lang="en-GB" sz="1600" dirty="0" err="1"/>
              <a:t>dispositivo</a:t>
            </a:r>
            <a:r>
              <a:rPr lang="en-GB" sz="1600" dirty="0"/>
              <a:t> </a:t>
            </a:r>
            <a:r>
              <a:rPr lang="en-GB" sz="1600" dirty="0" err="1"/>
              <a:t>teorico</a:t>
            </a:r>
            <a:r>
              <a:rPr lang="en-GB" sz="1600" dirty="0"/>
              <a:t> al </a:t>
            </a:r>
            <a:r>
              <a:rPr lang="en-GB" sz="1600" dirty="0" err="1"/>
              <a:t>rinascimento</a:t>
            </a:r>
            <a:r>
              <a:rPr lang="en-GB" sz="1600" dirty="0"/>
              <a:t> : </a:t>
            </a:r>
            <a:r>
              <a:rPr lang="en-GB" sz="1600" dirty="0" err="1"/>
              <a:t>quello</a:t>
            </a:r>
            <a:r>
              <a:rPr lang="en-GB" sz="1600" dirty="0"/>
              <a:t> </a:t>
            </a:r>
            <a:r>
              <a:rPr lang="en-GB" sz="1600" dirty="0" err="1"/>
              <a:t>che</a:t>
            </a:r>
            <a:r>
              <a:rPr lang="en-GB" sz="1600" dirty="0"/>
              <a:t> 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Hubert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Damisch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ha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qualificato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di « matrice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tessile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 », la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tessitura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e la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materialità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strutturano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profondità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l’opera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pittorica</a:t>
            </a:r>
            <a:endParaRPr lang="en-L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853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E38471-9F66-EACB-53DC-9E3D0FC12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13" y="306658"/>
            <a:ext cx="4930698" cy="62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D6B2DE-3ED2-D35D-C513-8612C21FB6FB}"/>
              </a:ext>
            </a:extLst>
          </p:cNvPr>
          <p:cNvSpPr/>
          <p:nvPr/>
        </p:nvSpPr>
        <p:spPr>
          <a:xfrm>
            <a:off x="5849511" y="81610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LU" sz="1600" dirty="0"/>
              <a:t>Jean Fouquet, </a:t>
            </a:r>
            <a:r>
              <a:rPr lang="en-LU" sz="1600" i="1" dirty="0"/>
              <a:t>Omaggio di Edoardo I a Filippo il Bello, </a:t>
            </a:r>
            <a:r>
              <a:rPr lang="en-LU" sz="1600" dirty="0"/>
              <a:t>Grandes Chroniques de France, miniatura su pergamena, Tours, ca. 1455-1460 Parigi, BnF, Dipartimento dei Manoscritti, 1455 ca. 46 cm x 35 cm</a:t>
            </a:r>
          </a:p>
          <a:p>
            <a:r>
              <a:rPr lang="en-LU" sz="1600" dirty="0"/>
              <a:t>Il 5 giugno 1286, Edoardo I, figlio di Enrico III, re d'Inghilterra, rende omaggio a Filippo il Bello, re di Francia. La scena si svolge in una stanza del palazzo reale, in presenza della corte.</a:t>
            </a:r>
          </a:p>
          <a:p>
            <a:r>
              <a:rPr lang="en-LU" sz="1600" dirty="0"/>
              <a:t>Il manto e drappeggi con fleurdelys</a:t>
            </a:r>
            <a:r>
              <a:rPr lang="it-IT" sz="1600" dirty="0"/>
              <a:t> (giglio)</a:t>
            </a:r>
            <a:r>
              <a:rPr lang="en-LU" sz="1600" dirty="0"/>
              <a:t> sfida</a:t>
            </a:r>
            <a:r>
              <a:rPr lang="it-IT" sz="1600" dirty="0"/>
              <a:t>no</a:t>
            </a:r>
            <a:r>
              <a:rPr lang="en-LU" sz="1600" dirty="0"/>
              <a:t> due secoli dopo le pretese inglesi della corona francese avvolgendo la cerimonia di omaggio.</a:t>
            </a:r>
          </a:p>
          <a:p>
            <a:endParaRPr lang="en-LU" sz="1600" dirty="0"/>
          </a:p>
          <a:p>
            <a:endParaRPr lang="en-LU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8778A2-168B-5B52-5EF3-50897B17E4C8}"/>
              </a:ext>
            </a:extLst>
          </p:cNvPr>
          <p:cNvSpPr/>
          <p:nvPr/>
        </p:nvSpPr>
        <p:spPr>
          <a:xfrm>
            <a:off x="6096000" y="240108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 err="1"/>
              <a:t>Attributi</a:t>
            </a:r>
            <a:r>
              <a:rPr lang="en-GB" sz="1600" dirty="0"/>
              <a:t>: grandezza, </a:t>
            </a:r>
            <a:r>
              <a:rPr lang="en-GB" sz="1600" dirty="0" err="1"/>
              <a:t>splendore</a:t>
            </a:r>
            <a:r>
              <a:rPr lang="en-GB" sz="1600" dirty="0"/>
              <a:t>, gloria, </a:t>
            </a:r>
            <a:r>
              <a:rPr lang="en-GB" sz="1600" dirty="0" err="1"/>
              <a:t>incanto</a:t>
            </a:r>
            <a:r>
              <a:rPr lang="en-GB" sz="1600" dirty="0"/>
              <a:t>, </a:t>
            </a:r>
            <a:r>
              <a:rPr lang="en-GB" sz="1600" dirty="0" err="1"/>
              <a:t>bellezza</a:t>
            </a:r>
            <a:endParaRPr lang="en-GB" sz="1600" dirty="0"/>
          </a:p>
          <a:p>
            <a:r>
              <a:rPr lang="en-GB" sz="1600" dirty="0" err="1"/>
              <a:t>brillantezza</a:t>
            </a:r>
            <a:r>
              <a:rPr lang="en-GB" sz="1600" dirty="0"/>
              <a:t>, </a:t>
            </a:r>
            <a:r>
              <a:rPr lang="en-GB" sz="1600" dirty="0" err="1"/>
              <a:t>estensione</a:t>
            </a:r>
            <a:r>
              <a:rPr lang="en-GB" sz="1600" dirty="0"/>
              <a:t>, </a:t>
            </a:r>
            <a:r>
              <a:rPr lang="en-GB" sz="1600" dirty="0" err="1"/>
              <a:t>gigantismo</a:t>
            </a:r>
            <a:r>
              <a:rPr lang="en-GB" sz="1600" dirty="0"/>
              <a:t>, </a:t>
            </a:r>
            <a:r>
              <a:rPr lang="en-GB" sz="1600" dirty="0" err="1"/>
              <a:t>proliferazione</a:t>
            </a:r>
            <a:r>
              <a:rPr lang="en-GB" sz="1600" dirty="0"/>
              <a:t>, </a:t>
            </a:r>
            <a:r>
              <a:rPr lang="en-GB" sz="1600" dirty="0" err="1"/>
              <a:t>potenza</a:t>
            </a:r>
            <a:r>
              <a:rPr lang="en-GB" sz="1600" dirty="0"/>
              <a:t>, </a:t>
            </a:r>
            <a:r>
              <a:rPr lang="en-GB" sz="1600" dirty="0" err="1"/>
              <a:t>onnipresenza</a:t>
            </a:r>
            <a:r>
              <a:rPr lang="en-GB" sz="1600" dirty="0"/>
              <a:t>, </a:t>
            </a:r>
            <a:r>
              <a:rPr lang="en-GB" sz="1600" dirty="0" err="1"/>
              <a:t>ubiquità</a:t>
            </a:r>
            <a:r>
              <a:rPr lang="en-GB" sz="1600" dirty="0"/>
              <a:t>, </a:t>
            </a:r>
            <a:r>
              <a:rPr lang="en-GB" sz="1600" dirty="0" err="1"/>
              <a:t>eccesso</a:t>
            </a:r>
            <a:r>
              <a:rPr lang="en-GB" sz="1600" dirty="0"/>
              <a:t>, </a:t>
            </a:r>
            <a:r>
              <a:rPr lang="en-GB" sz="1600" dirty="0" err="1"/>
              <a:t>fascino</a:t>
            </a:r>
            <a:endParaRPr lang="en-GB" sz="1600" dirty="0"/>
          </a:p>
          <a:p>
            <a:r>
              <a:rPr lang="en-GB" sz="1600" dirty="0" err="1"/>
              <a:t>aletico</a:t>
            </a:r>
            <a:r>
              <a:rPr lang="en-GB" sz="1600" dirty="0"/>
              <a:t> (</a:t>
            </a:r>
            <a:r>
              <a:rPr lang="en-GB" sz="1600" dirty="0" err="1"/>
              <a:t>necessario</a:t>
            </a:r>
            <a:r>
              <a:rPr lang="en-GB" sz="1600" dirty="0"/>
              <a:t>), </a:t>
            </a:r>
            <a:r>
              <a:rPr lang="en-GB" sz="1600" dirty="0" err="1"/>
              <a:t>deontico</a:t>
            </a:r>
            <a:r>
              <a:rPr lang="en-GB" sz="1600" dirty="0"/>
              <a:t> (</a:t>
            </a:r>
            <a:r>
              <a:rPr lang="en-GB" sz="1600" dirty="0" err="1"/>
              <a:t>obbligatorio</a:t>
            </a:r>
            <a:r>
              <a:rPr lang="en-GB" sz="1600" dirty="0"/>
              <a:t>)</a:t>
            </a:r>
          </a:p>
          <a:p>
            <a:r>
              <a:rPr lang="en-GB" sz="1600" dirty="0" err="1"/>
              <a:t>prescrittivo</a:t>
            </a:r>
            <a:endParaRPr lang="en-GB" sz="1600" dirty="0"/>
          </a:p>
          <a:p>
            <a:r>
              <a:rPr lang="en-GB" sz="1600" dirty="0" err="1"/>
              <a:t>Parere</a:t>
            </a:r>
            <a:r>
              <a:rPr lang="en-GB" sz="1600" dirty="0"/>
              <a:t> </a:t>
            </a:r>
            <a:r>
              <a:rPr lang="en-GB" sz="1600" i="1" dirty="0"/>
              <a:t>vs</a:t>
            </a:r>
            <a:r>
              <a:rPr lang="en-GB" sz="1600" dirty="0"/>
              <a:t> </a:t>
            </a:r>
            <a:r>
              <a:rPr lang="en-GB" sz="1600" dirty="0" err="1"/>
              <a:t>essere</a:t>
            </a:r>
            <a:endParaRPr lang="en-GB" sz="1600" dirty="0"/>
          </a:p>
          <a:p>
            <a:r>
              <a:rPr lang="en-GB" sz="1600" dirty="0"/>
              <a:t>O</a:t>
            </a:r>
            <a:r>
              <a:rPr lang="en-LU" sz="1600" dirty="0"/>
              <a:t>ccupazione dello spazio</a:t>
            </a:r>
            <a:r>
              <a:rPr lang="it-IT" sz="1600" dirty="0"/>
              <a:t>,</a:t>
            </a:r>
            <a:r>
              <a:rPr lang="en-LU" sz="1600" dirty="0"/>
              <a:t> mostrazione, estensione del corpo:  “amplificatio”</a:t>
            </a:r>
          </a:p>
          <a:p>
            <a:r>
              <a:rPr lang="en-GB" sz="1600" dirty="0" err="1"/>
              <a:t>L’immagine</a:t>
            </a:r>
            <a:r>
              <a:rPr lang="en-GB" sz="1600" dirty="0"/>
              <a:t> : </a:t>
            </a:r>
            <a:r>
              <a:rPr lang="en-GB" sz="1600" i="1" dirty="0"/>
              <a:t>l</a:t>
            </a:r>
            <a:r>
              <a:rPr lang="en-LU" sz="1600" i="1" dirty="0"/>
              <a:t>iber idiotarum </a:t>
            </a:r>
            <a:r>
              <a:rPr lang="en-LU" sz="1600" dirty="0"/>
              <a:t>(cf vetrate gotiche)</a:t>
            </a:r>
            <a:endParaRPr lang="it-IT" sz="1600" dirty="0"/>
          </a:p>
          <a:p>
            <a:endParaRPr lang="en-LU" sz="1600" dirty="0"/>
          </a:p>
          <a:p>
            <a:r>
              <a:rPr lang="en-GB" sz="1600" dirty="0"/>
              <a:t>Teoria </a:t>
            </a:r>
            <a:r>
              <a:rPr lang="en-GB" sz="1600" dirty="0" err="1"/>
              <a:t>dei</a:t>
            </a:r>
            <a:r>
              <a:rPr lang="en-GB" sz="1600" dirty="0"/>
              <a:t> </a:t>
            </a:r>
            <a:r>
              <a:rPr lang="en-GB" sz="1600" dirty="0" err="1"/>
              <a:t>giochi</a:t>
            </a:r>
            <a:r>
              <a:rPr lang="en-GB" sz="1600" dirty="0"/>
              <a:t> cf. Roger </a:t>
            </a:r>
            <a:r>
              <a:rPr lang="en-GB" sz="1600" dirty="0" err="1"/>
              <a:t>Caillois</a:t>
            </a:r>
            <a:r>
              <a:rPr lang="en-GB" sz="1600" dirty="0"/>
              <a:t>,</a:t>
            </a:r>
          </a:p>
          <a:p>
            <a:r>
              <a:rPr lang="en-LU" sz="1600" i="1" dirty="0"/>
              <a:t>agon</a:t>
            </a:r>
            <a:r>
              <a:rPr lang="en-LU" sz="1600" dirty="0"/>
              <a:t> (ossidionale, ingiuntivo), </a:t>
            </a:r>
          </a:p>
          <a:p>
            <a:r>
              <a:rPr lang="en-LU" sz="1600" i="1" dirty="0"/>
              <a:t>mimicri</a:t>
            </a:r>
            <a:r>
              <a:rPr lang="en-LU" sz="1600" dirty="0"/>
              <a:t> (esemplarità, exemplum), </a:t>
            </a:r>
          </a:p>
          <a:p>
            <a:r>
              <a:rPr lang="en-LU" sz="1600" i="1" dirty="0"/>
              <a:t>illinx</a:t>
            </a:r>
            <a:r>
              <a:rPr lang="en-LU" sz="1600" dirty="0"/>
              <a:t> (incantesimo, fascino, accecamento),</a:t>
            </a:r>
          </a:p>
          <a:p>
            <a:r>
              <a:rPr lang="en-LU" sz="1600" i="1" dirty="0"/>
              <a:t>alea </a:t>
            </a:r>
            <a:r>
              <a:rPr lang="en-LU" sz="1600" dirty="0"/>
              <a:t> (arbitrarietà)?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04698ED-98A5-1460-4671-2BDF169B586F}"/>
                  </a:ext>
                </a:extLst>
              </p14:cNvPr>
              <p14:cNvContentPartPr/>
              <p14:nvPr/>
            </p14:nvContentPartPr>
            <p14:xfrm>
              <a:off x="9503060" y="128611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04698ED-98A5-1460-4671-2BDF169B586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85060" y="1250113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2A4E65-B917-F3FE-7DC0-7A6F39887AA0}"/>
                  </a:ext>
                </a:extLst>
              </p14:cNvPr>
              <p14:cNvContentPartPr/>
              <p14:nvPr/>
            </p14:nvContentPartPr>
            <p14:xfrm>
              <a:off x="6598220" y="1009273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2A4E65-B917-F3FE-7DC0-7A6F39887A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80580" y="973633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4B821C3-8E0A-D016-8CD9-96474D35084E}"/>
                  </a:ext>
                </a:extLst>
              </p14:cNvPr>
              <p14:cNvContentPartPr/>
              <p14:nvPr/>
            </p14:nvContentPartPr>
            <p14:xfrm>
              <a:off x="6897380" y="148051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4B821C3-8E0A-D016-8CD9-96474D3508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9380" y="1444513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3E39DD0-0846-B901-A8D2-3FA111B58637}"/>
                  </a:ext>
                </a:extLst>
              </p14:cNvPr>
              <p14:cNvContentPartPr/>
              <p14:nvPr/>
            </p14:nvContentPartPr>
            <p14:xfrm>
              <a:off x="8343860" y="1862473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3E39DD0-0846-B901-A8D2-3FA111B586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25860" y="1826833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022085-B0F5-7932-F572-75D17CA32EAD}"/>
                  </a:ext>
                </a:extLst>
              </p14:cNvPr>
              <p14:cNvContentPartPr/>
              <p14:nvPr/>
            </p14:nvContentPartPr>
            <p14:xfrm>
              <a:off x="12744500" y="1963993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022085-B0F5-7932-F572-75D17CA32EA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26860" y="1927993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F002B2-8158-C2AF-EBE7-2CF3EA7C6ADF}"/>
                  </a:ext>
                </a:extLst>
              </p14:cNvPr>
              <p14:cNvContentPartPr/>
              <p14:nvPr/>
            </p14:nvContentPartPr>
            <p14:xfrm>
              <a:off x="12394940" y="2849593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F002B2-8158-C2AF-EBE7-2CF3EA7C6AD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77300" y="2813953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F3E14F9-F77D-2994-4B76-1AC9B23591E1}"/>
                  </a:ext>
                </a:extLst>
              </p14:cNvPr>
              <p14:cNvContentPartPr/>
              <p14:nvPr/>
            </p14:nvContentPartPr>
            <p14:xfrm>
              <a:off x="11849900" y="5238553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F3E14F9-F77D-2994-4B76-1AC9B23591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32260" y="5202913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816A747-288C-A04C-912E-B5F2E9184E98}"/>
                  </a:ext>
                </a:extLst>
              </p14:cNvPr>
              <p14:cNvContentPartPr/>
              <p14:nvPr/>
            </p14:nvContentPartPr>
            <p14:xfrm>
              <a:off x="9138020" y="4631953"/>
              <a:ext cx="360" cy="9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816A747-288C-A04C-912E-B5F2E9184E9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20380" y="4596313"/>
                <a:ext cx="360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621BE9F-E9E8-9945-354B-6F52EE1F7543}"/>
                  </a:ext>
                </a:extLst>
              </p14:cNvPr>
              <p14:cNvContentPartPr/>
              <p14:nvPr/>
            </p14:nvContentPartPr>
            <p14:xfrm>
              <a:off x="8430620" y="4999153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621BE9F-E9E8-9945-354B-6F52EE1F75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12620" y="4963153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A2CF86A-FCE5-32DB-9761-8DE0496CA269}"/>
                  </a:ext>
                </a:extLst>
              </p14:cNvPr>
              <p14:cNvContentPartPr/>
              <p14:nvPr/>
            </p14:nvContentPartPr>
            <p14:xfrm>
              <a:off x="12812180" y="1281073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A2CF86A-FCE5-32DB-9761-8DE0496CA2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94540" y="1245073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04C9AF5-9868-15F1-0C75-960B15B1C779}"/>
                  </a:ext>
                </a:extLst>
              </p14:cNvPr>
              <p14:cNvContentPartPr/>
              <p14:nvPr/>
            </p14:nvContentPartPr>
            <p14:xfrm>
              <a:off x="9108140" y="1689313"/>
              <a:ext cx="3600" cy="36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04C9AF5-9868-15F1-0C75-960B15B1C77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090500" y="1653673"/>
                <a:ext cx="3924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1C19719-9EE4-0D90-8DD9-C5427A2CEEC2}"/>
                  </a:ext>
                </a:extLst>
              </p14:cNvPr>
              <p14:cNvContentPartPr/>
              <p14:nvPr/>
            </p14:nvContentPartPr>
            <p14:xfrm>
              <a:off x="6041300" y="2331553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1C19719-9EE4-0D90-8DD9-C5427A2CEE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23300" y="2295913"/>
                <a:ext cx="36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631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6C66069-12AD-A78C-C211-A6DB91257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80" y="255734"/>
            <a:ext cx="7961972" cy="440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78DF6B-7760-B1DC-4F37-F7BD7CBE2D09}"/>
              </a:ext>
            </a:extLst>
          </p:cNvPr>
          <p:cNvSpPr/>
          <p:nvPr/>
        </p:nvSpPr>
        <p:spPr>
          <a:xfrm>
            <a:off x="5642516" y="4795897"/>
            <a:ext cx="76274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222222"/>
                </a:solidFill>
              </a:rPr>
              <a:t>le quattro </a:t>
            </a:r>
            <a:r>
              <a:rPr lang="en-GB" sz="1600" dirty="0" err="1">
                <a:solidFill>
                  <a:srgbClr val="222222"/>
                </a:solidFill>
              </a:rPr>
              <a:t>virtù</a:t>
            </a:r>
            <a:r>
              <a:rPr lang="en-GB" sz="1600" dirty="0">
                <a:solidFill>
                  <a:srgbClr val="222222"/>
                </a:solidFill>
              </a:rPr>
              <a:t> </a:t>
            </a:r>
            <a:r>
              <a:rPr lang="en-GB" sz="1600" dirty="0" err="1">
                <a:solidFill>
                  <a:srgbClr val="222222"/>
                </a:solidFill>
              </a:rPr>
              <a:t>cardinali</a:t>
            </a:r>
            <a:r>
              <a:rPr lang="en-GB" sz="1600" dirty="0">
                <a:solidFill>
                  <a:srgbClr val="222222"/>
                </a:solidFill>
              </a:rPr>
              <a:t>: </a:t>
            </a:r>
          </a:p>
          <a:p>
            <a:r>
              <a:rPr lang="en-GB" sz="1600" dirty="0" err="1">
                <a:solidFill>
                  <a:srgbClr val="222222"/>
                </a:solidFill>
              </a:rPr>
              <a:t>Prudenza</a:t>
            </a:r>
            <a:r>
              <a:rPr lang="en-GB" sz="1600" dirty="0">
                <a:solidFill>
                  <a:srgbClr val="222222"/>
                </a:solidFill>
              </a:rPr>
              <a:t>, </a:t>
            </a:r>
            <a:r>
              <a:rPr lang="en-GB" sz="1600" dirty="0" err="1">
                <a:solidFill>
                  <a:srgbClr val="222222"/>
                </a:solidFill>
              </a:rPr>
              <a:t>Giustizia</a:t>
            </a:r>
            <a:r>
              <a:rPr lang="en-GB" sz="1600" dirty="0">
                <a:solidFill>
                  <a:srgbClr val="222222"/>
                </a:solidFill>
              </a:rPr>
              <a:t>, Fortezza e </a:t>
            </a:r>
            <a:r>
              <a:rPr lang="en-GB" sz="1600" dirty="0" err="1">
                <a:solidFill>
                  <a:srgbClr val="222222"/>
                </a:solidFill>
              </a:rPr>
              <a:t>Temperanza</a:t>
            </a:r>
            <a:r>
              <a:rPr lang="en-GB" sz="1600" dirty="0">
                <a:solidFill>
                  <a:srgbClr val="222222"/>
                </a:solidFill>
              </a:rPr>
              <a:t> </a:t>
            </a:r>
          </a:p>
          <a:p>
            <a:endParaRPr lang="en-GB" sz="1600" dirty="0">
              <a:solidFill>
                <a:srgbClr val="222222"/>
              </a:solidFill>
            </a:endParaRPr>
          </a:p>
          <a:p>
            <a:r>
              <a:rPr lang="en-GB" sz="1600" dirty="0">
                <a:solidFill>
                  <a:srgbClr val="222222"/>
                </a:solidFill>
              </a:rPr>
              <a:t>le </a:t>
            </a:r>
            <a:r>
              <a:rPr lang="en-GB" sz="1600" dirty="0" err="1">
                <a:solidFill>
                  <a:srgbClr val="222222"/>
                </a:solidFill>
              </a:rPr>
              <a:t>tre</a:t>
            </a:r>
            <a:r>
              <a:rPr lang="en-GB" sz="1600" dirty="0">
                <a:solidFill>
                  <a:srgbClr val="222222"/>
                </a:solidFill>
              </a:rPr>
              <a:t> </a:t>
            </a:r>
            <a:r>
              <a:rPr lang="en-GB" sz="1600" dirty="0" err="1">
                <a:solidFill>
                  <a:srgbClr val="222222"/>
                </a:solidFill>
              </a:rPr>
              <a:t>virtù</a:t>
            </a:r>
            <a:r>
              <a:rPr lang="en-GB" sz="1600" dirty="0">
                <a:solidFill>
                  <a:srgbClr val="222222"/>
                </a:solidFill>
              </a:rPr>
              <a:t>  </a:t>
            </a:r>
            <a:r>
              <a:rPr lang="en-GB" sz="1600" dirty="0" err="1">
                <a:solidFill>
                  <a:srgbClr val="222222"/>
                </a:solidFill>
              </a:rPr>
              <a:t>teologali</a:t>
            </a:r>
            <a:r>
              <a:rPr lang="en-GB" sz="1600" dirty="0">
                <a:solidFill>
                  <a:srgbClr val="222222"/>
                </a:solidFill>
              </a:rPr>
              <a:t>: </a:t>
            </a:r>
          </a:p>
          <a:p>
            <a:r>
              <a:rPr lang="en-GB" sz="1600" dirty="0" err="1">
                <a:solidFill>
                  <a:srgbClr val="222222"/>
                </a:solidFill>
              </a:rPr>
              <a:t>Fede</a:t>
            </a:r>
            <a:r>
              <a:rPr lang="en-GB" sz="1600" dirty="0">
                <a:solidFill>
                  <a:srgbClr val="222222"/>
                </a:solidFill>
              </a:rPr>
              <a:t>, Speranza e </a:t>
            </a:r>
            <a:r>
              <a:rPr lang="en-GB" sz="1600" dirty="0" err="1">
                <a:solidFill>
                  <a:srgbClr val="222222"/>
                </a:solidFill>
              </a:rPr>
              <a:t>Carità</a:t>
            </a:r>
            <a:r>
              <a:rPr lang="en-GB" sz="1600" dirty="0">
                <a:solidFill>
                  <a:srgbClr val="222222"/>
                </a:solidFill>
              </a:rPr>
              <a:t>; </a:t>
            </a:r>
          </a:p>
          <a:p>
            <a:r>
              <a:rPr lang="en-GB" sz="1600" dirty="0">
                <a:solidFill>
                  <a:srgbClr val="222222"/>
                </a:solidFill>
              </a:rPr>
              <a:t>di </a:t>
            </a:r>
            <a:r>
              <a:rPr lang="en-GB" sz="1600" dirty="0" err="1">
                <a:solidFill>
                  <a:srgbClr val="222222"/>
                </a:solidFill>
              </a:rPr>
              <a:t>fronte</a:t>
            </a:r>
            <a:r>
              <a:rPr lang="en-GB" sz="1600" dirty="0">
                <a:solidFill>
                  <a:srgbClr val="222222"/>
                </a:solidFill>
              </a:rPr>
              <a:t> a </a:t>
            </a:r>
            <a:r>
              <a:rPr lang="en-GB" sz="1600" dirty="0" err="1">
                <a:solidFill>
                  <a:srgbClr val="222222"/>
                </a:solidFill>
              </a:rPr>
              <a:t>ciascuna</a:t>
            </a:r>
            <a:r>
              <a:rPr lang="en-GB" sz="1600" dirty="0">
                <a:solidFill>
                  <a:srgbClr val="222222"/>
                </a:solidFill>
              </a:rPr>
              <a:t> di </a:t>
            </a:r>
            <a:r>
              <a:rPr lang="en-GB" sz="1600" dirty="0" err="1">
                <a:solidFill>
                  <a:srgbClr val="222222"/>
                </a:solidFill>
              </a:rPr>
              <a:t>esse</a:t>
            </a:r>
            <a:r>
              <a:rPr lang="en-GB" sz="1600" dirty="0">
                <a:solidFill>
                  <a:srgbClr val="222222"/>
                </a:solidFill>
              </a:rPr>
              <a:t> </a:t>
            </a:r>
            <a:r>
              <a:rPr lang="en-GB" sz="1600" dirty="0" err="1">
                <a:solidFill>
                  <a:srgbClr val="222222"/>
                </a:solidFill>
              </a:rPr>
              <a:t>i</a:t>
            </a:r>
            <a:r>
              <a:rPr lang="en-GB" sz="1600" dirty="0">
                <a:solidFill>
                  <a:srgbClr val="222222"/>
                </a:solidFill>
              </a:rPr>
              <a:t> </a:t>
            </a:r>
            <a:r>
              <a:rPr lang="en-GB" sz="1600" dirty="0" err="1">
                <a:solidFill>
                  <a:srgbClr val="222222"/>
                </a:solidFill>
              </a:rPr>
              <a:t>vizi</a:t>
            </a:r>
            <a:r>
              <a:rPr lang="en-GB" sz="1600" dirty="0">
                <a:solidFill>
                  <a:srgbClr val="222222"/>
                </a:solidFill>
              </a:rPr>
              <a:t> </a:t>
            </a:r>
            <a:r>
              <a:rPr lang="en-GB" sz="1600" dirty="0" err="1">
                <a:solidFill>
                  <a:srgbClr val="222222"/>
                </a:solidFill>
              </a:rPr>
              <a:t>che</a:t>
            </a:r>
            <a:r>
              <a:rPr lang="en-GB" sz="1600" dirty="0">
                <a:solidFill>
                  <a:srgbClr val="222222"/>
                </a:solidFill>
              </a:rPr>
              <a:t> </a:t>
            </a:r>
            <a:r>
              <a:rPr lang="en-GB" sz="1600" dirty="0" err="1">
                <a:solidFill>
                  <a:srgbClr val="222222"/>
                </a:solidFill>
              </a:rPr>
              <a:t>contraddicono</a:t>
            </a:r>
            <a:r>
              <a:rPr lang="en-GB" sz="1600" dirty="0">
                <a:solidFill>
                  <a:srgbClr val="222222"/>
                </a:solidFill>
              </a:rPr>
              <a:t> le </a:t>
            </a:r>
            <a:r>
              <a:rPr lang="en-GB" sz="1600" dirty="0" err="1">
                <a:solidFill>
                  <a:srgbClr val="222222"/>
                </a:solidFill>
              </a:rPr>
              <a:t>virtù</a:t>
            </a:r>
            <a:r>
              <a:rPr lang="en-GB" sz="1600" dirty="0">
                <a:solidFill>
                  <a:srgbClr val="222222"/>
                </a:solidFill>
              </a:rPr>
              <a:t>: </a:t>
            </a:r>
          </a:p>
          <a:p>
            <a:r>
              <a:rPr lang="en-GB" sz="1600" dirty="0" err="1">
                <a:solidFill>
                  <a:srgbClr val="FF0000"/>
                </a:solidFill>
              </a:rPr>
              <a:t>Stoltezza</a:t>
            </a:r>
            <a:r>
              <a:rPr lang="en-GB" sz="1600" dirty="0">
                <a:solidFill>
                  <a:srgbClr val="FF0000"/>
                </a:solidFill>
              </a:rPr>
              <a:t>, </a:t>
            </a:r>
            <a:r>
              <a:rPr lang="en-GB" sz="1600" dirty="0" err="1">
                <a:solidFill>
                  <a:srgbClr val="FF0000"/>
                </a:solidFill>
              </a:rPr>
              <a:t>Ingiustizia</a:t>
            </a:r>
            <a:r>
              <a:rPr lang="en-GB" sz="1600" dirty="0">
                <a:solidFill>
                  <a:srgbClr val="FF0000"/>
                </a:solidFill>
              </a:rPr>
              <a:t>, </a:t>
            </a:r>
            <a:r>
              <a:rPr lang="en-GB" sz="1600" dirty="0" err="1">
                <a:solidFill>
                  <a:srgbClr val="FF0000"/>
                </a:solidFill>
              </a:rPr>
              <a:t>Incostanza</a:t>
            </a:r>
            <a:r>
              <a:rPr lang="en-GB" sz="1600" dirty="0">
                <a:solidFill>
                  <a:srgbClr val="FF0000"/>
                </a:solidFill>
              </a:rPr>
              <a:t>, Ira, </a:t>
            </a:r>
            <a:r>
              <a:rPr lang="en-GB" sz="1600" dirty="0" err="1">
                <a:solidFill>
                  <a:srgbClr val="FF0000"/>
                </a:solidFill>
              </a:rPr>
              <a:t>Infedeltà</a:t>
            </a:r>
            <a:r>
              <a:rPr lang="en-GB" sz="1600" dirty="0">
                <a:solidFill>
                  <a:srgbClr val="FF0000"/>
                </a:solidFill>
              </a:rPr>
              <a:t>, </a:t>
            </a:r>
            <a:r>
              <a:rPr lang="en-GB" sz="1600" dirty="0" err="1">
                <a:solidFill>
                  <a:srgbClr val="FF0000"/>
                </a:solidFill>
              </a:rPr>
              <a:t>Disperazione</a:t>
            </a:r>
            <a:r>
              <a:rPr lang="en-GB" sz="1600" dirty="0">
                <a:solidFill>
                  <a:srgbClr val="FF0000"/>
                </a:solidFill>
              </a:rPr>
              <a:t> e Invidia. </a:t>
            </a:r>
          </a:p>
          <a:p>
            <a:br>
              <a:rPr lang="en-GB" sz="1600" dirty="0">
                <a:solidFill>
                  <a:srgbClr val="FF0000"/>
                </a:solidFill>
              </a:rPr>
            </a:br>
            <a:endParaRPr lang="en-LU" sz="16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22F1B7-D903-E5EC-FEFB-89388687912D}"/>
              </a:ext>
            </a:extLst>
          </p:cNvPr>
          <p:cNvSpPr/>
          <p:nvPr/>
        </p:nvSpPr>
        <p:spPr>
          <a:xfrm>
            <a:off x="580045" y="4795897"/>
            <a:ext cx="47502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222222"/>
                </a:solidFill>
              </a:rPr>
              <a:t>Queste</a:t>
            </a:r>
            <a:r>
              <a:rPr lang="en-GB" sz="1600" dirty="0">
                <a:solidFill>
                  <a:srgbClr val="222222"/>
                </a:solidFill>
              </a:rPr>
              <a:t> figure </a:t>
            </a:r>
            <a:r>
              <a:rPr lang="en-GB" sz="1600" dirty="0" err="1">
                <a:solidFill>
                  <a:srgbClr val="222222"/>
                </a:solidFill>
              </a:rPr>
              <a:t>monocromatiche</a:t>
            </a:r>
            <a:r>
              <a:rPr lang="en-GB" sz="1600" dirty="0">
                <a:solidFill>
                  <a:srgbClr val="222222"/>
                </a:solidFill>
              </a:rPr>
              <a:t> (le </a:t>
            </a:r>
            <a:r>
              <a:rPr lang="en-GB" sz="1600" dirty="0" err="1">
                <a:solidFill>
                  <a:srgbClr val="222222"/>
                </a:solidFill>
              </a:rPr>
              <a:t>virtù</a:t>
            </a:r>
            <a:r>
              <a:rPr lang="en-GB" sz="1600" dirty="0">
                <a:solidFill>
                  <a:srgbClr val="222222"/>
                </a:solidFill>
              </a:rPr>
              <a:t>) </a:t>
            </a:r>
            <a:r>
              <a:rPr lang="en-GB" sz="1600" dirty="0" err="1">
                <a:solidFill>
                  <a:srgbClr val="222222"/>
                </a:solidFill>
              </a:rPr>
              <a:t>sono</a:t>
            </a:r>
            <a:r>
              <a:rPr lang="en-GB" sz="1600" dirty="0">
                <a:solidFill>
                  <a:srgbClr val="222222"/>
                </a:solidFill>
              </a:rPr>
              <a:t> poste da Giotto in stretta </a:t>
            </a:r>
            <a:r>
              <a:rPr lang="en-GB" sz="1600" dirty="0" err="1">
                <a:solidFill>
                  <a:srgbClr val="222222"/>
                </a:solidFill>
              </a:rPr>
              <a:t>relazione</a:t>
            </a:r>
            <a:r>
              <a:rPr lang="en-GB" sz="1600" dirty="0">
                <a:solidFill>
                  <a:srgbClr val="222222"/>
                </a:solidFill>
              </a:rPr>
              <a:t> con il </a:t>
            </a:r>
            <a:r>
              <a:rPr lang="en-GB" sz="1600" dirty="0" err="1">
                <a:solidFill>
                  <a:srgbClr val="222222"/>
                </a:solidFill>
              </a:rPr>
              <a:t>Giudizio</a:t>
            </a:r>
            <a:r>
              <a:rPr lang="en-GB" sz="1600" dirty="0">
                <a:solidFill>
                  <a:srgbClr val="222222"/>
                </a:solidFill>
              </a:rPr>
              <a:t> </a:t>
            </a:r>
            <a:r>
              <a:rPr lang="en-GB" sz="1600" dirty="0" err="1">
                <a:solidFill>
                  <a:srgbClr val="222222"/>
                </a:solidFill>
              </a:rPr>
              <a:t>Universale</a:t>
            </a:r>
            <a:r>
              <a:rPr lang="en-GB" sz="1600" dirty="0">
                <a:solidFill>
                  <a:srgbClr val="222222"/>
                </a:solidFill>
              </a:rPr>
              <a:t>, secondo un </a:t>
            </a:r>
            <a:r>
              <a:rPr lang="en-GB" sz="1600" dirty="0" err="1">
                <a:solidFill>
                  <a:srgbClr val="222222"/>
                </a:solidFill>
              </a:rPr>
              <a:t>percorso</a:t>
            </a:r>
            <a:r>
              <a:rPr lang="en-GB" sz="1600" dirty="0">
                <a:solidFill>
                  <a:srgbClr val="222222"/>
                </a:solidFill>
              </a:rPr>
              <a:t> (</a:t>
            </a:r>
            <a:r>
              <a:rPr lang="en-GB" sz="1600" dirty="0" err="1">
                <a:solidFill>
                  <a:srgbClr val="222222"/>
                </a:solidFill>
              </a:rPr>
              <a:t>virtù</a:t>
            </a:r>
            <a:r>
              <a:rPr lang="en-GB" sz="1600" dirty="0">
                <a:solidFill>
                  <a:srgbClr val="222222"/>
                </a:solidFill>
              </a:rPr>
              <a:t>) e </a:t>
            </a:r>
            <a:r>
              <a:rPr lang="en-GB" sz="1600" dirty="0" err="1">
                <a:solidFill>
                  <a:srgbClr val="222222"/>
                </a:solidFill>
              </a:rPr>
              <a:t>combattere</a:t>
            </a:r>
            <a:r>
              <a:rPr lang="en-GB" sz="1600" dirty="0">
                <a:solidFill>
                  <a:srgbClr val="222222"/>
                </a:solidFill>
              </a:rPr>
              <a:t> il male (</a:t>
            </a:r>
            <a:r>
              <a:rPr lang="en-GB" sz="1600" dirty="0" err="1">
                <a:solidFill>
                  <a:srgbClr val="222222"/>
                </a:solidFill>
              </a:rPr>
              <a:t>vizi</a:t>
            </a:r>
            <a:r>
              <a:rPr lang="en-GB" sz="1600" dirty="0">
                <a:solidFill>
                  <a:srgbClr val="222222"/>
                </a:solidFill>
              </a:rPr>
              <a:t>). Giotto ha </a:t>
            </a:r>
            <a:r>
              <a:rPr lang="en-GB" sz="1600" dirty="0" err="1">
                <a:solidFill>
                  <a:srgbClr val="222222"/>
                </a:solidFill>
              </a:rPr>
              <a:t>disposto</a:t>
            </a:r>
            <a:r>
              <a:rPr lang="en-GB" sz="1600" dirty="0">
                <a:solidFill>
                  <a:srgbClr val="222222"/>
                </a:solidFill>
              </a:rPr>
              <a:t> le figure </a:t>
            </a:r>
            <a:r>
              <a:rPr lang="en-GB" sz="1600" dirty="0" err="1">
                <a:solidFill>
                  <a:srgbClr val="222222"/>
                </a:solidFill>
              </a:rPr>
              <a:t>indicando</a:t>
            </a:r>
            <a:r>
              <a:rPr lang="en-GB" sz="1600" dirty="0">
                <a:solidFill>
                  <a:srgbClr val="222222"/>
                </a:solidFill>
              </a:rPr>
              <a:t> un  </a:t>
            </a:r>
            <a:r>
              <a:rPr lang="en-GB" sz="1600" dirty="0" err="1">
                <a:solidFill>
                  <a:srgbClr val="222222"/>
                </a:solidFill>
              </a:rPr>
              <a:t>percorso</a:t>
            </a:r>
            <a:r>
              <a:rPr lang="en-GB" sz="1600" dirty="0">
                <a:solidFill>
                  <a:srgbClr val="222222"/>
                </a:solidFill>
              </a:rPr>
              <a:t> di </a:t>
            </a:r>
            <a:r>
              <a:rPr lang="en-GB" sz="1600" dirty="0" err="1">
                <a:solidFill>
                  <a:srgbClr val="222222"/>
                </a:solidFill>
              </a:rPr>
              <a:t>salvezza</a:t>
            </a:r>
            <a:r>
              <a:rPr lang="en-GB" sz="1600" dirty="0">
                <a:solidFill>
                  <a:srgbClr val="222222"/>
                </a:solidFill>
              </a:rPr>
              <a:t>, </a:t>
            </a:r>
            <a:r>
              <a:rPr lang="en-GB" sz="1600" dirty="0" err="1">
                <a:solidFill>
                  <a:srgbClr val="222222"/>
                </a:solidFill>
              </a:rPr>
              <a:t>nel</a:t>
            </a:r>
            <a:r>
              <a:rPr lang="en-GB" sz="1600" dirty="0">
                <a:solidFill>
                  <a:srgbClr val="222222"/>
                </a:solidFill>
              </a:rPr>
              <a:t> quale </a:t>
            </a:r>
            <a:r>
              <a:rPr lang="en-GB" sz="1600" dirty="0" err="1">
                <a:solidFill>
                  <a:srgbClr val="222222"/>
                </a:solidFill>
              </a:rPr>
              <a:t>si</a:t>
            </a:r>
            <a:r>
              <a:rPr lang="en-GB" sz="1600" dirty="0">
                <a:solidFill>
                  <a:srgbClr val="222222"/>
                </a:solidFill>
              </a:rPr>
              <a:t> </a:t>
            </a:r>
            <a:r>
              <a:rPr lang="en-GB" sz="1600" dirty="0" err="1">
                <a:solidFill>
                  <a:srgbClr val="222222"/>
                </a:solidFill>
              </a:rPr>
              <a:t>possono</a:t>
            </a:r>
            <a:r>
              <a:rPr lang="en-GB" sz="1600" dirty="0">
                <a:solidFill>
                  <a:srgbClr val="222222"/>
                </a:solidFill>
              </a:rPr>
              <a:t> curare </a:t>
            </a:r>
            <a:r>
              <a:rPr lang="en-GB" sz="1600" dirty="0" err="1">
                <a:solidFill>
                  <a:srgbClr val="222222"/>
                </a:solidFill>
              </a:rPr>
              <a:t>i</a:t>
            </a:r>
            <a:r>
              <a:rPr lang="en-GB" sz="1600" dirty="0">
                <a:solidFill>
                  <a:srgbClr val="222222"/>
                </a:solidFill>
              </a:rPr>
              <a:t> </a:t>
            </a:r>
            <a:r>
              <a:rPr lang="en-GB" sz="1600" dirty="0" err="1">
                <a:solidFill>
                  <a:srgbClr val="222222"/>
                </a:solidFill>
              </a:rPr>
              <a:t>vizi</a:t>
            </a:r>
            <a:r>
              <a:rPr lang="en-GB" sz="1600" dirty="0">
                <a:solidFill>
                  <a:srgbClr val="222222"/>
                </a:solidFill>
              </a:rPr>
              <a:t> </a:t>
            </a:r>
            <a:r>
              <a:rPr lang="en-GB" sz="1600" dirty="0" err="1">
                <a:solidFill>
                  <a:srgbClr val="222222"/>
                </a:solidFill>
              </a:rPr>
              <a:t>tramite</a:t>
            </a:r>
            <a:r>
              <a:rPr lang="en-GB" sz="1600" dirty="0">
                <a:solidFill>
                  <a:srgbClr val="222222"/>
                </a:solidFill>
              </a:rPr>
              <a:t> le </a:t>
            </a:r>
            <a:r>
              <a:rPr lang="en-GB" sz="1600" dirty="0" err="1">
                <a:solidFill>
                  <a:srgbClr val="222222"/>
                </a:solidFill>
              </a:rPr>
              <a:t>virtù</a:t>
            </a:r>
            <a:endParaRPr lang="en-GB" sz="1600" b="0" i="0" u="none" strike="noStrike" dirty="0">
              <a:solidFill>
                <a:srgbClr val="222222"/>
              </a:solidFill>
              <a:effectLst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16B8AD-5C29-BAB1-0E2D-F80111FE7A80}"/>
                  </a:ext>
                </a:extLst>
              </p14:cNvPr>
              <p14:cNvContentPartPr/>
              <p14:nvPr/>
            </p14:nvContentPartPr>
            <p14:xfrm>
              <a:off x="5990435" y="2775697"/>
              <a:ext cx="934200" cy="927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16B8AD-5C29-BAB1-0E2D-F80111FE7A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72435" y="2740057"/>
                <a:ext cx="969840" cy="9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EE3366D-6DF5-ABEE-5F67-6F9D2606B41C}"/>
                  </a:ext>
                </a:extLst>
              </p14:cNvPr>
              <p14:cNvContentPartPr/>
              <p14:nvPr/>
            </p14:nvContentPartPr>
            <p14:xfrm>
              <a:off x="7102405" y="2688120"/>
              <a:ext cx="1128240" cy="148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EE3366D-6DF5-ABEE-5F67-6F9D2606B4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84405" y="2652120"/>
                <a:ext cx="1163880" cy="155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8024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524000" y="4714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BE">
              <a:latin typeface="Calibri" pitchFamily="34" charset="0"/>
            </a:endParaRPr>
          </a:p>
        </p:txBody>
      </p:sp>
      <p:pic>
        <p:nvPicPr>
          <p:cNvPr id="6147" name="Picture 5" descr="roi-sole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135" y="231361"/>
            <a:ext cx="2971800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8"/>
          <p:cNvSpPr>
            <a:spLocks noChangeArrowheads="1"/>
          </p:cNvSpPr>
          <p:nvPr/>
        </p:nvSpPr>
        <p:spPr bwMode="auto">
          <a:xfrm>
            <a:off x="1524000" y="216535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BE">
              <a:latin typeface="Calibri" pitchFamily="34" charset="0"/>
            </a:endParaRPr>
          </a:p>
        </p:txBody>
      </p:sp>
      <p:grpSp>
        <p:nvGrpSpPr>
          <p:cNvPr id="6149" name="Group 12"/>
          <p:cNvGrpSpPr>
            <a:grpSpLocks/>
          </p:cNvGrpSpPr>
          <p:nvPr/>
        </p:nvGrpSpPr>
        <p:grpSpPr bwMode="auto">
          <a:xfrm>
            <a:off x="4800600" y="1566250"/>
            <a:ext cx="5867400" cy="4186022"/>
            <a:chOff x="-58" y="-564"/>
            <a:chExt cx="1236" cy="2522"/>
          </a:xfrm>
        </p:grpSpPr>
        <p:sp>
          <p:nvSpPr>
            <p:cNvPr id="6151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0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fr-BE">
                <a:latin typeface="Calibri" pitchFamily="34" charset="0"/>
              </a:endParaRPr>
            </a:p>
          </p:txBody>
        </p:sp>
        <p:sp>
          <p:nvSpPr>
            <p:cNvPr id="6152" name="Rectangle 10"/>
            <p:cNvSpPr>
              <a:spLocks noChangeArrowheads="1"/>
            </p:cNvSpPr>
            <p:nvPr/>
          </p:nvSpPr>
          <p:spPr bwMode="auto">
            <a:xfrm>
              <a:off x="0" y="-564"/>
              <a:ext cx="1178" cy="2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fr-FR" sz="1400" dirty="0">
                  <a:latin typeface="Calibri" pitchFamily="34" charset="0"/>
                </a:rPr>
                <a:t>Il 23 </a:t>
              </a:r>
              <a:r>
                <a:rPr lang="fr-FR" sz="1400" dirty="0" err="1">
                  <a:latin typeface="Calibri" pitchFamily="34" charset="0"/>
                </a:rPr>
                <a:t>febbraio</a:t>
              </a:r>
              <a:r>
                <a:rPr lang="fr-FR" sz="1400" dirty="0">
                  <a:latin typeface="Calibri" pitchFamily="34" charset="0"/>
                </a:rPr>
                <a:t> 1653, Luigi, </a:t>
              </a:r>
              <a:r>
                <a:rPr lang="fr-FR" sz="1400" dirty="0" err="1">
                  <a:latin typeface="Calibri" pitchFamily="34" charset="0"/>
                </a:rPr>
                <a:t>vestito</a:t>
              </a:r>
              <a:r>
                <a:rPr lang="fr-FR" sz="1400" dirty="0">
                  <a:latin typeface="Calibri" pitchFamily="34" charset="0"/>
                </a:rPr>
                <a:t> da Sole, </a:t>
              </a:r>
              <a:r>
                <a:rPr lang="fr-FR" sz="1400" dirty="0" err="1">
                  <a:latin typeface="Calibri" pitchFamily="34" charset="0"/>
                </a:rPr>
                <a:t>danzò</a:t>
              </a:r>
              <a:r>
                <a:rPr lang="fr-FR" sz="1400" dirty="0">
                  <a:latin typeface="Calibri" pitchFamily="34" charset="0"/>
                </a:rPr>
                <a:t> il </a:t>
              </a:r>
              <a:r>
                <a:rPr lang="fr-FR" sz="1400" dirty="0" err="1">
                  <a:latin typeface="Calibri" pitchFamily="34" charset="0"/>
                </a:rPr>
                <a:t>Balletto</a:t>
              </a:r>
              <a:r>
                <a:rPr lang="fr-FR" sz="1400" dirty="0">
                  <a:latin typeface="Calibri" pitchFamily="34" charset="0"/>
                </a:rPr>
                <a:t> </a:t>
              </a:r>
              <a:r>
                <a:rPr lang="fr-FR" sz="1400" dirty="0" err="1">
                  <a:latin typeface="Calibri" pitchFamily="34" charset="0"/>
                </a:rPr>
                <a:t>della</a:t>
              </a:r>
              <a:r>
                <a:rPr lang="fr-FR" sz="1400" dirty="0">
                  <a:latin typeface="Calibri" pitchFamily="34" charset="0"/>
                </a:rPr>
                <a:t> </a:t>
              </a:r>
              <a:r>
                <a:rPr lang="fr-FR" sz="1400" dirty="0" err="1">
                  <a:latin typeface="Calibri" pitchFamily="34" charset="0"/>
                </a:rPr>
                <a:t>Notte</a:t>
              </a:r>
              <a:r>
                <a:rPr lang="fr-FR" sz="1400" dirty="0">
                  <a:latin typeface="Calibri" pitchFamily="34" charset="0"/>
                </a:rPr>
                <a:t>: </a:t>
              </a:r>
              <a:r>
                <a:rPr lang="fr-FR" sz="1400" dirty="0" err="1">
                  <a:latin typeface="Calibri" pitchFamily="34" charset="0"/>
                </a:rPr>
                <a:t>aveva</a:t>
              </a:r>
              <a:r>
                <a:rPr lang="fr-FR" sz="1400" dirty="0">
                  <a:latin typeface="Calibri" pitchFamily="34" charset="0"/>
                </a:rPr>
                <a:t> 15 </a:t>
              </a:r>
              <a:r>
                <a:rPr lang="fr-FR" sz="1400" dirty="0" err="1">
                  <a:latin typeface="Calibri" pitchFamily="34" charset="0"/>
                </a:rPr>
                <a:t>anni</a:t>
              </a:r>
              <a:r>
                <a:rPr lang="fr-FR" sz="1400" dirty="0">
                  <a:latin typeface="Calibri" pitchFamily="34" charset="0"/>
                </a:rPr>
                <a:t> </a:t>
              </a:r>
              <a:r>
                <a:rPr lang="fr-FR" sz="1400" dirty="0" err="1">
                  <a:latin typeface="Calibri" pitchFamily="34" charset="0"/>
                </a:rPr>
                <a:t>ed</a:t>
              </a:r>
              <a:r>
                <a:rPr lang="fr-FR" sz="1400" dirty="0">
                  <a:latin typeface="Calibri" pitchFamily="34" charset="0"/>
                </a:rPr>
                <a:t> </a:t>
              </a:r>
              <a:r>
                <a:rPr lang="fr-FR" sz="1400" dirty="0" err="1">
                  <a:latin typeface="Calibri" pitchFamily="34" charset="0"/>
                </a:rPr>
                <a:t>era</a:t>
              </a:r>
              <a:r>
                <a:rPr lang="fr-FR" sz="1400" dirty="0">
                  <a:latin typeface="Calibri" pitchFamily="34" charset="0"/>
                </a:rPr>
                <a:t> un </a:t>
              </a:r>
              <a:r>
                <a:rPr lang="fr-FR" sz="1400" dirty="0" err="1">
                  <a:latin typeface="Calibri" pitchFamily="34" charset="0"/>
                </a:rPr>
                <a:t>eccellente</a:t>
              </a:r>
              <a:r>
                <a:rPr lang="fr-FR" sz="1400" dirty="0">
                  <a:latin typeface="Calibri" pitchFamily="34" charset="0"/>
                </a:rPr>
                <a:t> </a:t>
              </a:r>
              <a:r>
                <a:rPr lang="fr-FR" sz="1400" dirty="0" err="1">
                  <a:latin typeface="Calibri" pitchFamily="34" charset="0"/>
                </a:rPr>
                <a:t>ballerino</a:t>
              </a:r>
              <a:r>
                <a:rPr lang="fr-FR" sz="1400" dirty="0">
                  <a:latin typeface="Calibri" pitchFamily="34" charset="0"/>
                </a:rPr>
                <a:t>, e </a:t>
              </a:r>
              <a:r>
                <a:rPr lang="fr-FR" sz="1400" dirty="0" err="1">
                  <a:latin typeface="Calibri" pitchFamily="34" charset="0"/>
                </a:rPr>
                <a:t>tutto</a:t>
              </a:r>
              <a:r>
                <a:rPr lang="fr-FR" sz="1400" dirty="0">
                  <a:latin typeface="Calibri" pitchFamily="34" charset="0"/>
                </a:rPr>
                <a:t> </a:t>
              </a:r>
              <a:r>
                <a:rPr lang="fr-FR" sz="1400" dirty="0" err="1">
                  <a:latin typeface="Calibri" pitchFamily="34" charset="0"/>
                </a:rPr>
                <a:t>era</a:t>
              </a:r>
              <a:r>
                <a:rPr lang="fr-FR" sz="1400" dirty="0">
                  <a:latin typeface="Calibri" pitchFamily="34" charset="0"/>
                </a:rPr>
                <a:t> </a:t>
              </a:r>
              <a:r>
                <a:rPr lang="fr-FR" sz="1400" dirty="0" err="1">
                  <a:latin typeface="Calibri" pitchFamily="34" charset="0"/>
                </a:rPr>
                <a:t>già</a:t>
              </a:r>
              <a:r>
                <a:rPr lang="fr-FR" sz="1400" dirty="0">
                  <a:latin typeface="Calibri" pitchFamily="34" charset="0"/>
                </a:rPr>
                <a:t> </a:t>
              </a:r>
              <a:r>
                <a:rPr lang="fr-FR" sz="1400" dirty="0" err="1">
                  <a:latin typeface="Calibri" pitchFamily="34" charset="0"/>
                </a:rPr>
                <a:t>stato</a:t>
              </a:r>
              <a:r>
                <a:rPr lang="fr-FR" sz="1400" dirty="0">
                  <a:latin typeface="Calibri" pitchFamily="34" charset="0"/>
                </a:rPr>
                <a:t> </a:t>
              </a:r>
              <a:r>
                <a:rPr lang="fr-FR" sz="1400" dirty="0" err="1">
                  <a:latin typeface="Calibri" pitchFamily="34" charset="0"/>
                </a:rPr>
                <a:t>fatto</a:t>
              </a:r>
              <a:r>
                <a:rPr lang="fr-FR" sz="1400" dirty="0">
                  <a:latin typeface="Calibri" pitchFamily="34" charset="0"/>
                </a:rPr>
                <a:t> per </a:t>
              </a:r>
              <a:r>
                <a:rPr lang="fr-FR" sz="1400" dirty="0" err="1">
                  <a:latin typeface="Calibri" pitchFamily="34" charset="0"/>
                </a:rPr>
                <a:t>glorificare</a:t>
              </a:r>
              <a:r>
                <a:rPr lang="fr-FR" sz="1400" dirty="0">
                  <a:latin typeface="Calibri" pitchFamily="34" charset="0"/>
                </a:rPr>
                <a:t> il </a:t>
              </a:r>
              <a:r>
                <a:rPr lang="fr-FR" sz="1400" dirty="0" err="1">
                  <a:latin typeface="Calibri" pitchFamily="34" charset="0"/>
                </a:rPr>
                <a:t>potere</a:t>
              </a:r>
              <a:r>
                <a:rPr lang="fr-FR" sz="1400" dirty="0">
                  <a:latin typeface="Calibri" pitchFamily="34" charset="0"/>
                </a:rPr>
                <a:t> </a:t>
              </a:r>
              <a:r>
                <a:rPr lang="fr-FR" sz="1400" dirty="0" err="1">
                  <a:latin typeface="Calibri" pitchFamily="34" charset="0"/>
                </a:rPr>
                <a:t>del</a:t>
              </a:r>
              <a:r>
                <a:rPr lang="fr-FR" sz="1400" dirty="0">
                  <a:latin typeface="Calibri" pitchFamily="34" charset="0"/>
                </a:rPr>
                <a:t> Re. </a:t>
              </a:r>
            </a:p>
            <a:p>
              <a:r>
                <a:rPr lang="fr-FR" sz="1400" dirty="0" err="1">
                  <a:latin typeface="Calibri" pitchFamily="34" charset="0"/>
                </a:rPr>
                <a:t>Suo</a:t>
              </a:r>
              <a:r>
                <a:rPr lang="fr-FR" sz="1400" dirty="0">
                  <a:latin typeface="Calibri" pitchFamily="34" charset="0"/>
                </a:rPr>
                <a:t> </a:t>
              </a:r>
              <a:r>
                <a:rPr lang="fr-FR" sz="1400" dirty="0" err="1">
                  <a:latin typeface="Calibri" pitchFamily="34" charset="0"/>
                </a:rPr>
                <a:t>fratello</a:t>
              </a:r>
              <a:r>
                <a:rPr lang="fr-FR" sz="1400" dirty="0">
                  <a:latin typeface="Calibri" pitchFamily="34" charset="0"/>
                </a:rPr>
                <a:t> Philippe, di due </a:t>
              </a:r>
              <a:r>
                <a:rPr lang="fr-FR" sz="1400" dirty="0" err="1">
                  <a:latin typeface="Calibri" pitchFamily="34" charset="0"/>
                </a:rPr>
                <a:t>anni</a:t>
              </a:r>
              <a:r>
                <a:rPr lang="fr-FR" sz="1400" dirty="0">
                  <a:latin typeface="Calibri" pitchFamily="34" charset="0"/>
                </a:rPr>
                <a:t> più </a:t>
              </a:r>
              <a:r>
                <a:rPr lang="fr-FR" sz="1400" dirty="0" err="1">
                  <a:latin typeface="Calibri" pitchFamily="34" charset="0"/>
                </a:rPr>
                <a:t>giovane</a:t>
              </a:r>
              <a:r>
                <a:rPr lang="fr-FR" sz="1400" dirty="0">
                  <a:latin typeface="Calibri" pitchFamily="34" charset="0"/>
                </a:rPr>
                <a:t>, lo </a:t>
              </a:r>
              <a:r>
                <a:rPr lang="fr-FR" sz="1400" dirty="0" err="1">
                  <a:latin typeface="Calibri" pitchFamily="34" charset="0"/>
                </a:rPr>
                <a:t>precede</a:t>
              </a:r>
              <a:r>
                <a:rPr lang="fr-FR" sz="1400" dirty="0">
                  <a:latin typeface="Calibri" pitchFamily="34" charset="0"/>
                </a:rPr>
                <a:t>, </a:t>
              </a:r>
              <a:r>
                <a:rPr lang="fr-FR" sz="1400" dirty="0" err="1">
                  <a:latin typeface="Calibri" pitchFamily="34" charset="0"/>
                </a:rPr>
                <a:t>vestito</a:t>
              </a:r>
              <a:r>
                <a:rPr lang="fr-FR" sz="1400" dirty="0">
                  <a:latin typeface="Calibri" pitchFamily="34" charset="0"/>
                </a:rPr>
                <a:t> da Aurora, </a:t>
              </a:r>
              <a:r>
                <a:rPr lang="fr-FR" sz="1400" dirty="0" err="1">
                  <a:latin typeface="Calibri" pitchFamily="34" charset="0"/>
                </a:rPr>
                <a:t>declamando</a:t>
              </a:r>
              <a:r>
                <a:rPr lang="fr-FR" sz="1400" dirty="0">
                  <a:latin typeface="Calibri" pitchFamily="34" charset="0"/>
                </a:rPr>
                <a:t> :</a:t>
              </a:r>
            </a:p>
            <a:p>
              <a:br>
                <a:rPr lang="fr-FR" sz="1400" dirty="0">
                  <a:latin typeface="Calibri" pitchFamily="34" charset="0"/>
                </a:rPr>
              </a:br>
              <a:r>
                <a:rPr lang="fr-FR" sz="1400" i="1" dirty="0">
                  <a:latin typeface="Calibri" pitchFamily="34" charset="0"/>
                </a:rPr>
                <a:t>« Le Soleil qui me suit, c’est le jeune Louis.</a:t>
              </a:r>
              <a:br>
                <a:rPr lang="fr-FR" sz="1400" i="1" dirty="0">
                  <a:latin typeface="Calibri" pitchFamily="34" charset="0"/>
                </a:rPr>
              </a:br>
              <a:r>
                <a:rPr lang="fr-FR" sz="1400" i="1" dirty="0">
                  <a:latin typeface="Calibri" pitchFamily="34" charset="0"/>
                </a:rPr>
                <a:t>La troupe des astres s’enfuit,</a:t>
              </a:r>
              <a:br>
                <a:rPr lang="fr-FR" sz="1400" i="1" dirty="0">
                  <a:latin typeface="Calibri" pitchFamily="34" charset="0"/>
                </a:rPr>
              </a:br>
              <a:r>
                <a:rPr lang="fr-FR" sz="1400" i="1" dirty="0">
                  <a:latin typeface="Calibri" pitchFamily="34" charset="0"/>
                </a:rPr>
                <a:t>Dès que ce Grand Roi s’avance ;</a:t>
              </a:r>
              <a:br>
                <a:rPr lang="fr-FR" sz="1400" i="1" dirty="0">
                  <a:latin typeface="Calibri" pitchFamily="34" charset="0"/>
                </a:rPr>
              </a:br>
              <a:r>
                <a:rPr lang="fr-FR" sz="1400" i="1" dirty="0">
                  <a:latin typeface="Calibri" pitchFamily="34" charset="0"/>
                </a:rPr>
                <a:t>Les nobles clartés de la Nuit</a:t>
              </a:r>
              <a:br>
                <a:rPr lang="fr-FR" sz="1400" i="1" dirty="0">
                  <a:latin typeface="Calibri" pitchFamily="34" charset="0"/>
                </a:rPr>
              </a:br>
              <a:r>
                <a:rPr lang="fr-FR" sz="1400" i="1" dirty="0">
                  <a:latin typeface="Calibri" pitchFamily="34" charset="0"/>
                </a:rPr>
                <a:t>Qui triomphaient de son absence,</a:t>
              </a:r>
              <a:br>
                <a:rPr lang="fr-FR" sz="1400" i="1" dirty="0">
                  <a:latin typeface="Calibri" pitchFamily="34" charset="0"/>
                </a:rPr>
              </a:br>
              <a:r>
                <a:rPr lang="fr-FR" sz="1400" i="1" dirty="0">
                  <a:latin typeface="Calibri" pitchFamily="34" charset="0"/>
                </a:rPr>
                <a:t>N’osent soutenir sa présence :</a:t>
              </a:r>
              <a:br>
                <a:rPr lang="fr-FR" sz="1400" i="1" dirty="0">
                  <a:latin typeface="Calibri" pitchFamily="34" charset="0"/>
                </a:rPr>
              </a:br>
              <a:r>
                <a:rPr lang="fr-FR" sz="1400" i="1" dirty="0">
                  <a:latin typeface="Calibri" pitchFamily="34" charset="0"/>
                </a:rPr>
                <a:t>Tous ces volages feux s’en vont évanouis</a:t>
              </a:r>
              <a:br>
                <a:rPr lang="fr-FR" sz="1400" i="1" dirty="0">
                  <a:latin typeface="Calibri" pitchFamily="34" charset="0"/>
                </a:rPr>
              </a:br>
              <a:r>
                <a:rPr lang="fr-FR" sz="1400" i="1" dirty="0">
                  <a:latin typeface="Calibri" pitchFamily="34" charset="0"/>
                </a:rPr>
                <a:t>Le Soleil qui me suit, c’est le jeune Louis. »</a:t>
              </a:r>
              <a:br>
                <a:rPr lang="fr-FR" sz="1400" i="1" dirty="0">
                  <a:latin typeface="Calibri" pitchFamily="34" charset="0"/>
                </a:rPr>
              </a:br>
              <a:br>
                <a:rPr lang="fr-FR" sz="1400" i="1" dirty="0">
                  <a:latin typeface="Calibri" pitchFamily="34" charset="0"/>
                </a:rPr>
              </a:br>
              <a:r>
                <a:rPr lang="fr-FR" sz="1400" dirty="0">
                  <a:latin typeface="Calibri" pitchFamily="34" charset="0"/>
                </a:rPr>
                <a:t>(Libretto di </a:t>
              </a:r>
              <a:r>
                <a:rPr lang="fr-FR" sz="1400" dirty="0" err="1">
                  <a:latin typeface="Calibri" pitchFamily="34" charset="0"/>
                </a:rPr>
                <a:t>Bensérade</a:t>
              </a:r>
              <a:r>
                <a:rPr lang="fr-FR" sz="1400" dirty="0">
                  <a:latin typeface="Calibri" pitchFamily="34" charset="0"/>
                </a:rPr>
                <a:t>, </a:t>
              </a:r>
              <a:r>
                <a:rPr lang="fr-FR" sz="1400" dirty="0" err="1">
                  <a:latin typeface="Calibri" pitchFamily="34" charset="0"/>
                </a:rPr>
                <a:t>musiica</a:t>
              </a:r>
              <a:r>
                <a:rPr lang="fr-FR" sz="1400" dirty="0">
                  <a:latin typeface="Calibri" pitchFamily="34" charset="0"/>
                </a:rPr>
                <a:t> di </a:t>
              </a:r>
              <a:r>
                <a:rPr lang="fr-FR" sz="1400" dirty="0" err="1">
                  <a:latin typeface="Calibri" pitchFamily="34" charset="0"/>
                </a:rPr>
                <a:t>Cambefort</a:t>
              </a:r>
              <a:r>
                <a:rPr lang="fr-FR" sz="1400" dirty="0">
                  <a:latin typeface="Calibri" pitchFamily="34" charset="0"/>
                </a:rPr>
                <a:t>)</a:t>
              </a:r>
              <a:br>
                <a:rPr lang="fr-FR" sz="1400" dirty="0">
                  <a:latin typeface="Calibri" pitchFamily="34" charset="0"/>
                </a:rPr>
              </a:br>
              <a:br>
                <a:rPr lang="fr-FR" sz="1400" dirty="0">
                  <a:latin typeface="Calibri" pitchFamily="34" charset="0"/>
                </a:rPr>
              </a:br>
              <a:endParaRPr lang="fr-FR" sz="1400" dirty="0">
                <a:latin typeface="Calibri" pitchFamily="34" charset="0"/>
              </a:endParaRPr>
            </a:p>
            <a:p>
              <a:pPr algn="ctr" eaLnBrk="0" hangingPunct="0"/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6153" name="Rectangle 11"/>
            <p:cNvSpPr>
              <a:spLocks noChangeArrowheads="1"/>
            </p:cNvSpPr>
            <p:nvPr/>
          </p:nvSpPr>
          <p:spPr bwMode="auto">
            <a:xfrm>
              <a:off x="-58" y="1223"/>
              <a:ext cx="116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z="1200" b="1">
                <a:latin typeface="Calibri" pitchFamily="34" charset="0"/>
              </a:endParaRPr>
            </a:p>
            <a:p>
              <a:pPr eaLnBrk="0" hangingPunct="0"/>
              <a:endParaRPr lang="en-US">
                <a:latin typeface="Calibri" pitchFamily="34" charset="0"/>
              </a:endParaRPr>
            </a:p>
          </p:txBody>
        </p:sp>
      </p:grpSp>
      <p:sp>
        <p:nvSpPr>
          <p:cNvPr id="6150" name="Text Box 13"/>
          <p:cNvSpPr txBox="1">
            <a:spLocks noChangeArrowheads="1"/>
          </p:cNvSpPr>
          <p:nvPr/>
        </p:nvSpPr>
        <p:spPr bwMode="auto">
          <a:xfrm>
            <a:off x="2259014" y="6184901"/>
            <a:ext cx="30080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>
                <a:latin typeface="Calibri" pitchFamily="34" charset="0"/>
              </a:rPr>
              <a:t>Henri de </a:t>
            </a:r>
            <a:r>
              <a:rPr lang="nl-NL" sz="1400" dirty="0" err="1">
                <a:latin typeface="Calibri" pitchFamily="34" charset="0"/>
              </a:rPr>
              <a:t>Gissey</a:t>
            </a:r>
            <a:r>
              <a:rPr lang="nl-NL" sz="1400" dirty="0">
                <a:latin typeface="Calibri" pitchFamily="34" charset="0"/>
              </a:rPr>
              <a:t>, </a:t>
            </a:r>
            <a:r>
              <a:rPr lang="nl-NL" sz="1400" i="1" dirty="0">
                <a:latin typeface="Calibri" pitchFamily="34" charset="0"/>
              </a:rPr>
              <a:t>Luigi XIV in </a:t>
            </a:r>
            <a:r>
              <a:rPr lang="nl-NL" sz="1400" i="1" dirty="0" err="1">
                <a:latin typeface="Calibri" pitchFamily="34" charset="0"/>
              </a:rPr>
              <a:t>sole</a:t>
            </a:r>
            <a:r>
              <a:rPr lang="nl-NL" sz="1400" dirty="0">
                <a:latin typeface="Calibri" pitchFamily="34" charset="0"/>
              </a:rPr>
              <a:t>, 1653</a:t>
            </a:r>
            <a:endParaRPr lang="en-US" sz="1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la chambre de fouquet est décorée d'une fresque au plafond représentant&amp;nbsp;l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7446" y="888580"/>
            <a:ext cx="3168424" cy="210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7" descr="vaux-vicomte-2335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3433" y="1224702"/>
            <a:ext cx="3323063" cy="220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8" descr="Vaux le Vicomt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8273" y="3711412"/>
            <a:ext cx="3174047" cy="238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2341202" y="382489"/>
            <a:ext cx="23912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600" dirty="0"/>
              <a:t>Vaux-le-Vicomte</a:t>
            </a:r>
          </a:p>
          <a:p>
            <a:r>
              <a:rPr lang="fr-BE" sz="1600" dirty="0"/>
              <a:t>Una </a:t>
            </a:r>
            <a:r>
              <a:rPr lang="fr-BE" sz="1600" dirty="0" err="1"/>
              <a:t>festa</a:t>
            </a:r>
            <a:r>
              <a:rPr lang="fr-BE" sz="1600" dirty="0"/>
              <a:t> </a:t>
            </a:r>
            <a:r>
              <a:rPr lang="fr-BE" sz="1600" dirty="0" err="1"/>
              <a:t>troppo</a:t>
            </a:r>
            <a:r>
              <a:rPr lang="fr-BE" sz="1600" dirty="0"/>
              <a:t> </a:t>
            </a:r>
            <a:r>
              <a:rPr lang="fr-BE" sz="1600" dirty="0" err="1"/>
              <a:t>sontuosa</a:t>
            </a:r>
            <a:endParaRPr lang="fr-BE" sz="1600" dirty="0"/>
          </a:p>
          <a:p>
            <a:r>
              <a:rPr lang="fr-BE" sz="1600" dirty="0"/>
              <a:t>17 </a:t>
            </a:r>
            <a:r>
              <a:rPr lang="fr-BE" sz="1600" dirty="0" err="1"/>
              <a:t>agosto</a:t>
            </a:r>
            <a:r>
              <a:rPr lang="fr-BE" sz="1600" dirty="0"/>
              <a:t> 1661</a:t>
            </a:r>
            <a:endParaRPr lang="fr-FR" sz="1600" dirty="0"/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9478095" y="3155697"/>
            <a:ext cx="2407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600" dirty="0"/>
              <a:t>Camera di Nicolas Fouquet</a:t>
            </a:r>
            <a:endParaRPr lang="fr-FR" sz="1600" dirty="0"/>
          </a:p>
        </p:txBody>
      </p:sp>
      <p:sp>
        <p:nvSpPr>
          <p:cNvPr id="9224" name="Rectangle 12"/>
          <p:cNvSpPr>
            <a:spLocks noChangeArrowheads="1"/>
          </p:cNvSpPr>
          <p:nvPr/>
        </p:nvSpPr>
        <p:spPr bwMode="auto">
          <a:xfrm>
            <a:off x="914400" y="533401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BE" sz="1600"/>
          </a:p>
        </p:txBody>
      </p:sp>
      <p:pic>
        <p:nvPicPr>
          <p:cNvPr id="9225" name="Picture 14" descr="cvv_chateau-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5545" y="1523245"/>
            <a:ext cx="266700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7" descr="fouque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5525" y="41692"/>
            <a:ext cx="125571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Text Box 18"/>
          <p:cNvSpPr txBox="1">
            <a:spLocks noChangeArrowheads="1"/>
          </p:cNvSpPr>
          <p:nvPr/>
        </p:nvSpPr>
        <p:spPr bwMode="auto">
          <a:xfrm>
            <a:off x="6991714" y="20262"/>
            <a:ext cx="15688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600" dirty="0"/>
              <a:t>Nicolas Fouquet</a:t>
            </a:r>
            <a:endParaRPr lang="fr-FR" sz="1600" dirty="0"/>
          </a:p>
        </p:txBody>
      </p:sp>
      <p:sp>
        <p:nvSpPr>
          <p:cNvPr id="9228" name="Text Box 19"/>
          <p:cNvSpPr txBox="1">
            <a:spLocks noChangeArrowheads="1"/>
          </p:cNvSpPr>
          <p:nvPr/>
        </p:nvSpPr>
        <p:spPr bwMode="auto">
          <a:xfrm>
            <a:off x="1524001" y="228601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BE" sz="16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3B4350-5479-4BBC-3CFA-578F40AAB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0" y="992090"/>
            <a:ext cx="1920417" cy="317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1396E4-952E-A1D0-44D3-3EC43DDF1A8D}"/>
              </a:ext>
            </a:extLst>
          </p:cNvPr>
          <p:cNvSpPr txBox="1"/>
          <p:nvPr/>
        </p:nvSpPr>
        <p:spPr>
          <a:xfrm>
            <a:off x="217027" y="4370446"/>
            <a:ext cx="2126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I</a:t>
            </a:r>
            <a:r>
              <a:rPr lang="en-LU" sz="1600" dirty="0"/>
              <a:t>l sole offeso (oscurato)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9CE97-5D09-7C5D-5E8E-F28749FB0BE7}"/>
              </a:ext>
            </a:extLst>
          </p:cNvPr>
          <p:cNvSpPr/>
          <p:nvPr/>
        </p:nvSpPr>
        <p:spPr>
          <a:xfrm>
            <a:off x="6683550" y="592713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1600" dirty="0"/>
              <a:t>Magico, un </a:t>
            </a:r>
            <a:r>
              <a:rPr lang="fr-BE" sz="1600" dirty="0" err="1"/>
              <a:t>incantesimo</a:t>
            </a:r>
            <a:endParaRPr lang="fr-BE" sz="1600" dirty="0"/>
          </a:p>
          <a:p>
            <a:r>
              <a:rPr lang="fr-BE" sz="1600" dirty="0"/>
              <a:t>Jean de la Fontaine, «Il </a:t>
            </a:r>
            <a:r>
              <a:rPr lang="fr-BE" sz="1600" dirty="0" err="1"/>
              <a:t>sogno</a:t>
            </a:r>
            <a:r>
              <a:rPr lang="fr-BE" sz="1600" dirty="0"/>
              <a:t> di Vaux», 1659</a:t>
            </a:r>
          </a:p>
          <a:p>
            <a:r>
              <a:rPr lang="fr-BE" sz="1600" dirty="0" err="1"/>
              <a:t>Elogio</a:t>
            </a:r>
            <a:r>
              <a:rPr lang="fr-BE" sz="1600" dirty="0"/>
              <a:t>, </a:t>
            </a:r>
            <a:r>
              <a:rPr lang="fr-BE" sz="1600" dirty="0" err="1"/>
              <a:t>panegirico</a:t>
            </a:r>
            <a:endParaRPr lang="fr-BE" sz="1600" dirty="0"/>
          </a:p>
          <a:p>
            <a:endParaRPr lang="fr-BE" sz="1600" dirty="0"/>
          </a:p>
        </p:txBody>
      </p:sp>
      <p:pic>
        <p:nvPicPr>
          <p:cNvPr id="15" name="Picture 3" descr="File:Vaux-le-Vicomte Garten.jpg">
            <a:hlinkClick r:id="rId9"/>
            <a:extLst>
              <a:ext uri="{FF2B5EF4-FFF2-40B4-BE49-F238E27FC236}">
                <a16:creationId xmlns:a16="http://schemas.microsoft.com/office/drawing/2014/main" id="{7E7531F0-EDD9-52F5-6E8F-F11791D8D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33106" y="3660897"/>
            <a:ext cx="3034080" cy="22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 descr="Statue d'Hercule  - Photos du Château de Vaux le Vicomte">
            <a:extLst>
              <a:ext uri="{FF2B5EF4-FFF2-40B4-BE49-F238E27FC236}">
                <a16:creationId xmlns:a16="http://schemas.microsoft.com/office/drawing/2014/main" id="{4620AA1B-01D3-7972-47C4-C0A9FAB2C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96400" y="3868617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299C23-C1D3-7F73-6DDE-202CB0E8620A}"/>
              </a:ext>
            </a:extLst>
          </p:cNvPr>
          <p:cNvSpPr/>
          <p:nvPr/>
        </p:nvSpPr>
        <p:spPr>
          <a:xfrm>
            <a:off x="4140676" y="6290845"/>
            <a:ext cx="10775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600" i="1" dirty="0"/>
              <a:t>axis </a:t>
            </a:r>
            <a:r>
              <a:rPr lang="fr-BE" sz="1600" i="1" dirty="0" err="1"/>
              <a:t>mundi</a:t>
            </a:r>
            <a:endParaRPr lang="en-LU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830388" y="1663701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BE" sz="1400">
              <a:latin typeface="Calibri" pitchFamily="34" charset="0"/>
            </a:endParaRPr>
          </a:p>
        </p:txBody>
      </p:sp>
      <p:pic>
        <p:nvPicPr>
          <p:cNvPr id="14339" name="Picture 4" descr="carrous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810" y="124871"/>
            <a:ext cx="1973580" cy="22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1019810" y="2227613"/>
            <a:ext cx="32004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400" dirty="0">
                <a:latin typeface="Calibri" pitchFamily="34" charset="0"/>
              </a:rPr>
              <a:t>1662,</a:t>
            </a:r>
            <a:r>
              <a:rPr lang="fr-FR" sz="1400" i="1" dirty="0">
                <a:latin typeface="Calibri" pitchFamily="34" charset="0"/>
              </a:rPr>
              <a:t> </a:t>
            </a:r>
            <a:r>
              <a:rPr lang="fr-FR" sz="1400" dirty="0">
                <a:latin typeface="Calibri" pitchFamily="34" charset="0"/>
              </a:rPr>
              <a:t>Le « Grand Carrousel »</a:t>
            </a:r>
            <a:endParaRPr lang="fr-FR" sz="1400" b="1" dirty="0">
              <a:latin typeface="Calibri" pitchFamily="34" charset="0"/>
            </a:endParaRPr>
          </a:p>
          <a:p>
            <a:pPr algn="ctr" eaLnBrk="0" hangingPunct="0"/>
            <a:endParaRPr lang="fr-FR" sz="1400" dirty="0">
              <a:latin typeface="Calibri" pitchFamily="34" charset="0"/>
            </a:endParaRPr>
          </a:p>
        </p:txBody>
      </p:sp>
      <p:sp>
        <p:nvSpPr>
          <p:cNvPr id="14343" name="Rectangle 11"/>
          <p:cNvSpPr>
            <a:spLocks noChangeArrowheads="1"/>
          </p:cNvSpPr>
          <p:nvPr/>
        </p:nvSpPr>
        <p:spPr bwMode="auto">
          <a:xfrm>
            <a:off x="5232400" y="4070914"/>
            <a:ext cx="4953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dirty="0">
                <a:latin typeface="Calibri" pitchFamily="34" charset="0"/>
              </a:rPr>
              <a:t>Henri de </a:t>
            </a:r>
            <a:r>
              <a:rPr lang="en-US" sz="1400" dirty="0" err="1">
                <a:latin typeface="Calibri" pitchFamily="34" charset="0"/>
              </a:rPr>
              <a:t>Gissey</a:t>
            </a:r>
            <a:r>
              <a:rPr lang="en-US" sz="1400" dirty="0">
                <a:latin typeface="Calibri" pitchFamily="34" charset="0"/>
              </a:rPr>
              <a:t> (dopo), Le Grand Carrousel </a:t>
            </a:r>
            <a:r>
              <a:rPr lang="en-US" sz="1400" dirty="0" err="1">
                <a:latin typeface="Calibri" pitchFamily="34" charset="0"/>
              </a:rPr>
              <a:t>donato</a:t>
            </a:r>
            <a:r>
              <a:rPr lang="en-US" sz="1400" dirty="0">
                <a:latin typeface="Calibri" pitchFamily="34" charset="0"/>
              </a:rPr>
              <a:t> da Luigi XIV </a:t>
            </a:r>
            <a:r>
              <a:rPr lang="en-US" sz="1400" dirty="0" err="1">
                <a:latin typeface="Calibri" pitchFamily="34" charset="0"/>
              </a:rPr>
              <a:t>nel</a:t>
            </a:r>
            <a:r>
              <a:rPr lang="en-US" sz="1400" dirty="0">
                <a:latin typeface="Calibri" pitchFamily="34" charset="0"/>
              </a:rPr>
              <a:t> cortile </a:t>
            </a:r>
            <a:r>
              <a:rPr lang="en-US" sz="1400" dirty="0" err="1">
                <a:latin typeface="Calibri" pitchFamily="34" charset="0"/>
              </a:rPr>
              <a:t>delle</a:t>
            </a:r>
            <a:r>
              <a:rPr lang="en-US" sz="1400" dirty="0">
                <a:latin typeface="Calibri" pitchFamily="34" charset="0"/>
              </a:rPr>
              <a:t> Tuileries a Parigi per </a:t>
            </a:r>
            <a:r>
              <a:rPr lang="en-US" sz="1400" dirty="0" err="1">
                <a:latin typeface="Calibri" pitchFamily="34" charset="0"/>
              </a:rPr>
              <a:t>celebrare</a:t>
            </a:r>
            <a:r>
              <a:rPr lang="en-US" sz="1400" dirty="0">
                <a:latin typeface="Calibri" pitchFamily="34" charset="0"/>
              </a:rPr>
              <a:t> la </a:t>
            </a:r>
            <a:r>
              <a:rPr lang="en-US" sz="1400" dirty="0" err="1">
                <a:latin typeface="Calibri" pitchFamily="34" charset="0"/>
              </a:rPr>
              <a:t>nascita</a:t>
            </a:r>
            <a:r>
              <a:rPr lang="en-US" sz="1400" dirty="0">
                <a:latin typeface="Calibri" pitchFamily="34" charset="0"/>
              </a:rPr>
              <a:t> del Delfino (1 </a:t>
            </a:r>
            <a:r>
              <a:rPr lang="en-US" sz="1400" dirty="0" err="1">
                <a:latin typeface="Calibri" pitchFamily="34" charset="0"/>
              </a:rPr>
              <a:t>novembre</a:t>
            </a:r>
            <a:r>
              <a:rPr lang="en-US" sz="1400" dirty="0">
                <a:latin typeface="Calibri" pitchFamily="34" charset="0"/>
              </a:rPr>
              <a:t> 1661) il 5 e 6 </a:t>
            </a:r>
            <a:r>
              <a:rPr lang="en-US" sz="1400" dirty="0" err="1">
                <a:latin typeface="Calibri" pitchFamily="34" charset="0"/>
              </a:rPr>
              <a:t>giugno</a:t>
            </a:r>
            <a:r>
              <a:rPr lang="en-US" sz="1400" dirty="0">
                <a:latin typeface="Calibri" pitchFamily="34" charset="0"/>
              </a:rPr>
              <a:t> 1662, olio </a:t>
            </a:r>
            <a:r>
              <a:rPr lang="en-US" sz="1400" dirty="0" err="1">
                <a:latin typeface="Calibri" pitchFamily="34" charset="0"/>
              </a:rPr>
              <a:t>su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dirty="0" err="1">
                <a:latin typeface="Calibri" pitchFamily="34" charset="0"/>
              </a:rPr>
              <a:t>tela</a:t>
            </a:r>
            <a:r>
              <a:rPr lang="en-US" sz="1400" dirty="0">
                <a:latin typeface="Calibri" pitchFamily="34" charset="0"/>
              </a:rPr>
              <a:t>, 2,85 x 3,65 m, Versailles, </a:t>
            </a:r>
            <a:r>
              <a:rPr lang="en-US" sz="1400" dirty="0" err="1">
                <a:latin typeface="Calibri" pitchFamily="34" charset="0"/>
              </a:rPr>
              <a:t>Musée</a:t>
            </a:r>
            <a:r>
              <a:rPr lang="en-US" sz="1400" dirty="0">
                <a:latin typeface="Calibri" pitchFamily="34" charset="0"/>
              </a:rPr>
              <a:t> national des châteaux de Versailles et de Trianon. Il palazzo, </a:t>
            </a:r>
            <a:r>
              <a:rPr lang="en-US" sz="1400" dirty="0" err="1">
                <a:latin typeface="Calibri" pitchFamily="34" charset="0"/>
              </a:rPr>
              <a:t>all'epoca</a:t>
            </a:r>
            <a:r>
              <a:rPr lang="en-US" sz="1400" dirty="0">
                <a:latin typeface="Calibri" pitchFamily="34" charset="0"/>
              </a:rPr>
              <a:t> in </a:t>
            </a:r>
            <a:r>
              <a:rPr lang="en-US" sz="1400" dirty="0" err="1">
                <a:latin typeface="Calibri" pitchFamily="34" charset="0"/>
              </a:rPr>
              <a:t>costruzione</a:t>
            </a:r>
            <a:r>
              <a:rPr lang="en-US" sz="1400" dirty="0">
                <a:latin typeface="Calibri" pitchFamily="34" charset="0"/>
              </a:rPr>
              <a:t>, fu </a:t>
            </a:r>
            <a:r>
              <a:rPr lang="en-US" sz="1400" dirty="0" err="1">
                <a:latin typeface="Calibri" pitchFamily="34" charset="0"/>
              </a:rPr>
              <a:t>immaginato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dirty="0" err="1">
                <a:latin typeface="Calibri" pitchFamily="34" charset="0"/>
              </a:rPr>
              <a:t>finito</a:t>
            </a:r>
            <a:r>
              <a:rPr lang="en-US" sz="1400" dirty="0">
                <a:latin typeface="Calibri" pitchFamily="34" charset="0"/>
              </a:rPr>
              <a:t> dal </a:t>
            </a:r>
            <a:r>
              <a:rPr lang="en-US" sz="1400" dirty="0" err="1">
                <a:latin typeface="Calibri" pitchFamily="34" charset="0"/>
              </a:rPr>
              <a:t>pittore</a:t>
            </a:r>
            <a:r>
              <a:rPr lang="en-US" sz="1400" dirty="0">
                <a:latin typeface="Calibri" pitchFamily="34" charset="0"/>
              </a:rPr>
              <a:t>. </a:t>
            </a:r>
          </a:p>
          <a:p>
            <a:pPr eaLnBrk="0" hangingPunct="0"/>
            <a:endParaRPr lang="en-US" sz="1400" dirty="0">
              <a:latin typeface="Calibri" pitchFamily="34" charset="0"/>
            </a:endParaRPr>
          </a:p>
          <a:p>
            <a:pPr eaLnBrk="0" hangingPunct="0"/>
            <a:endParaRPr lang="en-US" sz="1400" dirty="0">
              <a:latin typeface="Calibri" pitchFamily="34" charset="0"/>
            </a:endParaRPr>
          </a:p>
          <a:p>
            <a:pPr eaLnBrk="0" hangingPunct="0"/>
            <a:endParaRPr lang="en-US" sz="1400" dirty="0">
              <a:latin typeface="Calibri" pitchFamily="34" charset="0"/>
            </a:endParaRPr>
          </a:p>
          <a:p>
            <a:pPr eaLnBrk="0" hangingPunct="0"/>
            <a:endParaRPr lang="en-US" sz="1400" dirty="0">
              <a:latin typeface="Calibri" pitchFamily="34" charset="0"/>
            </a:endParaRPr>
          </a:p>
        </p:txBody>
      </p:sp>
      <p:pic>
        <p:nvPicPr>
          <p:cNvPr id="14344" name="Picture 12" descr="grand carrous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28601"/>
            <a:ext cx="47752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2798</Words>
  <Application>Microsoft Macintosh PowerPoint</Application>
  <PresentationFormat>Widescreen</PresentationFormat>
  <Paragraphs>217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Nathalie ROELENS</dc:creator>
  <cp:lastModifiedBy>Nathalie ROELENS</cp:lastModifiedBy>
  <cp:revision>77</cp:revision>
  <dcterms:created xsi:type="dcterms:W3CDTF">2022-03-22T13:10:32Z</dcterms:created>
  <dcterms:modified xsi:type="dcterms:W3CDTF">2022-06-11T20:40:32Z</dcterms:modified>
</cp:coreProperties>
</file>