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1" r:id="rId2"/>
    <p:sldId id="403" r:id="rId3"/>
    <p:sldId id="402" r:id="rId4"/>
    <p:sldId id="407" r:id="rId5"/>
    <p:sldId id="379" r:id="rId6"/>
    <p:sldId id="297" r:id="rId7"/>
    <p:sldId id="293" r:id="rId8"/>
    <p:sldId id="285" r:id="rId9"/>
    <p:sldId id="404" r:id="rId10"/>
    <p:sldId id="405" r:id="rId11"/>
    <p:sldId id="302" r:id="rId12"/>
    <p:sldId id="257" r:id="rId13"/>
    <p:sldId id="260" r:id="rId14"/>
    <p:sldId id="413" r:id="rId15"/>
    <p:sldId id="317" r:id="rId16"/>
    <p:sldId id="408" r:id="rId17"/>
    <p:sldId id="394" r:id="rId18"/>
    <p:sldId id="412" r:id="rId19"/>
    <p:sldId id="259" r:id="rId20"/>
    <p:sldId id="322" r:id="rId21"/>
    <p:sldId id="411" r:id="rId22"/>
    <p:sldId id="393" r:id="rId23"/>
    <p:sldId id="419" r:id="rId24"/>
    <p:sldId id="387" r:id="rId25"/>
    <p:sldId id="385" r:id="rId26"/>
    <p:sldId id="386" r:id="rId27"/>
    <p:sldId id="389" r:id="rId28"/>
    <p:sldId id="388" r:id="rId29"/>
    <p:sldId id="390" r:id="rId30"/>
    <p:sldId id="410" r:id="rId31"/>
    <p:sldId id="383" r:id="rId32"/>
    <p:sldId id="261" r:id="rId33"/>
    <p:sldId id="265" r:id="rId34"/>
    <p:sldId id="391" r:id="rId35"/>
    <p:sldId id="382" r:id="rId36"/>
    <p:sldId id="392" r:id="rId37"/>
    <p:sldId id="414" r:id="rId38"/>
    <p:sldId id="416" r:id="rId39"/>
    <p:sldId id="420" r:id="rId40"/>
    <p:sldId id="415" r:id="rId41"/>
    <p:sldId id="400" r:id="rId42"/>
    <p:sldId id="397" r:id="rId43"/>
    <p:sldId id="399" r:id="rId44"/>
    <p:sldId id="264" r:id="rId45"/>
    <p:sldId id="417"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33" autoAdjust="0"/>
    <p:restoredTop sz="94660"/>
  </p:normalViewPr>
  <p:slideViewPr>
    <p:cSldViewPr snapToGrid="0">
      <p:cViewPr>
        <p:scale>
          <a:sx n="115" d="100"/>
          <a:sy n="115" d="100"/>
        </p:scale>
        <p:origin x="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0A8F-5D74-C64D-5209-FEDDFC4A8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EDE9792B-A93C-5ABD-1543-06B4842CF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665C1AF5-09AA-F3FF-1C99-873930B858CE}"/>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683403BE-891F-CFAB-08DA-D94F7DACA24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505BBB4-7210-6382-35D0-5B0DD0432B79}"/>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62429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E2B0-C9D1-6BF8-C455-13FC97515ECD}"/>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3B8C8144-B884-77F0-98EC-DB21747BD6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266659B-8385-3E3B-3B85-A27094993DD8}"/>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927C46E2-EB1C-6E35-ED68-3BC7B138235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0A205CA-F181-E273-CD7E-9D27D3952A1C}"/>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82935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5252C-F567-41ED-97D8-148BC603D3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EB35545A-3BDE-12BE-DFC3-A31DAD6BB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025C22E-4098-D87C-8C46-C9FD7B7BD12B}"/>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5E2E2BB4-3424-EC89-008A-40717AF7CF7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E1F1590-441A-9B9D-BC03-58CBE8C344F5}"/>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35107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D92C-B5DF-3374-02D4-5151404BA5B8}"/>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DDF25962-4C5A-3AC9-F8FF-89A184F9F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692DA57E-02D5-EB87-E218-0C09AFA1BAF9}"/>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7AB710BF-D62C-3841-B3E1-D70C8327F53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3EA64D6-47E9-1594-367C-5E2AFEE85653}"/>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43933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291C-DE72-7629-24F8-57AD46BEC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7809A42F-B9EA-D8CF-D42D-23E0BD34C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877E9-BB6C-D4D7-04D1-8CB3E8BF4737}"/>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DB354AB4-40C0-5819-33CB-6BCB657D7FF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440EBD8-BEBD-17FB-8067-93343B92DD75}"/>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118170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A50-B8AB-8A17-2AE2-995D821B46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ACFE4D-42A6-19DC-334F-EE1F1219F0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696E764E-D5E1-E3F3-3E29-4FCD4FECF9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E8F34FE-E0EC-7D51-1B78-4E0336F323E0}"/>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6" name="Footer Placeholder 5">
            <a:extLst>
              <a:ext uri="{FF2B5EF4-FFF2-40B4-BE49-F238E27FC236}">
                <a16:creationId xmlns:a16="http://schemas.microsoft.com/office/drawing/2014/main" id="{7ECD2ACB-DCAE-BA85-B88C-783E238D393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AB9FCAC-1064-6F55-5279-98BAA393BD17}"/>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358413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F799-2A0B-23F7-61AB-4BAA4DA0F884}"/>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211842CE-F118-B367-D5FC-E37507693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D324A-51FB-D98E-BA65-0C17F831D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1CD4BD2-5E69-9A59-0F10-769C000A6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29D472-B8C6-38C6-B3CD-0D57C75CB0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BE5C411B-FA85-B038-818B-46BA2EF17F3D}"/>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8" name="Footer Placeholder 7">
            <a:extLst>
              <a:ext uri="{FF2B5EF4-FFF2-40B4-BE49-F238E27FC236}">
                <a16:creationId xmlns:a16="http://schemas.microsoft.com/office/drawing/2014/main" id="{72CB84D4-C28A-DE41-002E-0D22BFD75525}"/>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646EB2EA-1B06-5C12-7685-4477C82B5C0C}"/>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7574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3C55-38CE-05E8-475A-19FF272DC01D}"/>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D5F08CC9-B27D-518F-0770-0DA311FBF144}"/>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4" name="Footer Placeholder 3">
            <a:extLst>
              <a:ext uri="{FF2B5EF4-FFF2-40B4-BE49-F238E27FC236}">
                <a16:creationId xmlns:a16="http://schemas.microsoft.com/office/drawing/2014/main" id="{26645701-83F4-2431-23C6-B054DC0CBC6C}"/>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CDF7CC8E-528C-2E1F-1C99-0E8206D2EFAB}"/>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189610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C6DBE-5806-F7FE-CA98-D4914DF61070}"/>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3" name="Footer Placeholder 2">
            <a:extLst>
              <a:ext uri="{FF2B5EF4-FFF2-40B4-BE49-F238E27FC236}">
                <a16:creationId xmlns:a16="http://schemas.microsoft.com/office/drawing/2014/main" id="{89728286-DD2B-316F-8978-BCA5F5FED9D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C02B86AD-55A5-1526-E8E4-BBB66708E949}"/>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59139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61C2-571F-0CC7-C645-23C4B919A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8E69CBB0-7E29-5CE2-8D29-F13AB4331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B3810CB4-20B1-A0FA-2C9E-E219D500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5E34B-0597-0D69-B13A-A195DD588684}"/>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6" name="Footer Placeholder 5">
            <a:extLst>
              <a:ext uri="{FF2B5EF4-FFF2-40B4-BE49-F238E27FC236}">
                <a16:creationId xmlns:a16="http://schemas.microsoft.com/office/drawing/2014/main" id="{69939796-2150-561E-ECA8-BD9B246821F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FF07CF2-5F14-F07B-75D3-1FDA1460D330}"/>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402408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163C-5A41-332E-EC3C-820387A35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25D3765-512E-14BA-DA89-E2CA7C563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90DB74E-466B-3104-3A96-95B0AF574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54C71-92FD-3126-D9AB-069B4AC10DFE}"/>
              </a:ext>
            </a:extLst>
          </p:cNvPr>
          <p:cNvSpPr>
            <a:spLocks noGrp="1"/>
          </p:cNvSpPr>
          <p:nvPr>
            <p:ph type="dt" sz="half" idx="10"/>
          </p:nvPr>
        </p:nvSpPr>
        <p:spPr/>
        <p:txBody>
          <a:bodyPr/>
          <a:lstStyle/>
          <a:p>
            <a:fld id="{88E7A7ED-BE3A-49F1-99CC-C7B673B2E811}" type="datetimeFigureOut">
              <a:rPr lang="fr-FR" smtClean="0"/>
              <a:t>08/06/2022</a:t>
            </a:fld>
            <a:endParaRPr lang="fr-FR"/>
          </a:p>
        </p:txBody>
      </p:sp>
      <p:sp>
        <p:nvSpPr>
          <p:cNvPr id="6" name="Footer Placeholder 5">
            <a:extLst>
              <a:ext uri="{FF2B5EF4-FFF2-40B4-BE49-F238E27FC236}">
                <a16:creationId xmlns:a16="http://schemas.microsoft.com/office/drawing/2014/main" id="{5C706789-5DB4-493D-A7AF-CD4CF568C57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02FBC44-91A8-003F-21B4-355DE94D9AD3}"/>
              </a:ext>
            </a:extLst>
          </p:cNvPr>
          <p:cNvSpPr>
            <a:spLocks noGrp="1"/>
          </p:cNvSpPr>
          <p:nvPr>
            <p:ph type="sldNum" sz="quarter" idx="12"/>
          </p:nvPr>
        </p:nvSpPr>
        <p:spPr/>
        <p:txBody>
          <a:bodyPr/>
          <a:lstStyle/>
          <a:p>
            <a:fld id="{0D2A9876-601E-4884-A581-420AED235209}" type="slidenum">
              <a:rPr lang="fr-FR" smtClean="0"/>
              <a:t>‹#›</a:t>
            </a:fld>
            <a:endParaRPr lang="fr-FR"/>
          </a:p>
        </p:txBody>
      </p:sp>
    </p:spTree>
    <p:extLst>
      <p:ext uri="{BB962C8B-B14F-4D97-AF65-F5344CB8AC3E}">
        <p14:creationId xmlns:p14="http://schemas.microsoft.com/office/powerpoint/2010/main" val="278362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A036EF-7C95-6F5D-D12F-679C744CA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F354F9C-182A-4983-57D9-AAA5FC2C4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E3B5B14-5C78-E4CE-69BF-929178C04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7A7ED-BE3A-49F1-99CC-C7B673B2E811}" type="datetimeFigureOut">
              <a:rPr lang="fr-FR" smtClean="0"/>
              <a:t>08/06/2022</a:t>
            </a:fld>
            <a:endParaRPr lang="fr-FR"/>
          </a:p>
        </p:txBody>
      </p:sp>
      <p:sp>
        <p:nvSpPr>
          <p:cNvPr id="5" name="Footer Placeholder 4">
            <a:extLst>
              <a:ext uri="{FF2B5EF4-FFF2-40B4-BE49-F238E27FC236}">
                <a16:creationId xmlns:a16="http://schemas.microsoft.com/office/drawing/2014/main" id="{5A529C5A-F2AD-73B2-6C8D-56282B084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5EFCC029-4BB0-A17F-8C04-7C88E442F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A9876-601E-4884-A581-420AED235209}" type="slidenum">
              <a:rPr lang="fr-FR" smtClean="0"/>
              <a:t>‹#›</a:t>
            </a:fld>
            <a:endParaRPr lang="fr-FR"/>
          </a:p>
        </p:txBody>
      </p:sp>
    </p:spTree>
    <p:extLst>
      <p:ext uri="{BB962C8B-B14F-4D97-AF65-F5344CB8AC3E}">
        <p14:creationId xmlns:p14="http://schemas.microsoft.com/office/powerpoint/2010/main" val="712593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hyperlink" Target="http://www.erudit.org/fr/revues/rssi/" TargetMode="Externa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internet4things.it/iot-library/internet-of-things-gli-ambiti-applicativi-in-italia/?__hstc=246701979.82e7b821c2b00e505021e864da800b47.1654536094028.1654536094028.1654536094028.1&amp;__hssc=246701979.1.1654536094028&amp;__hsfp=428529415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336A08-1F6C-4765-BB90-AFE78BBFB75C}"/>
              </a:ext>
            </a:extLst>
          </p:cNvPr>
          <p:cNvSpPr txBox="1"/>
          <p:nvPr/>
        </p:nvSpPr>
        <p:spPr>
          <a:xfrm>
            <a:off x="2318058" y="130302"/>
            <a:ext cx="2380780" cy="954107"/>
          </a:xfrm>
          <a:prstGeom prst="rect">
            <a:avLst/>
          </a:prstGeom>
          <a:noFill/>
        </p:spPr>
        <p:txBody>
          <a:bodyPr wrap="none" rtlCol="0">
            <a:spAutoFit/>
          </a:bodyPr>
          <a:lstStyle/>
          <a:p>
            <a:r>
              <a:rPr lang="fr-BE" sz="2000" b="1" dirty="0"/>
              <a:t>Word &amp; Image</a:t>
            </a:r>
          </a:p>
          <a:p>
            <a:endParaRPr lang="fr-BE" dirty="0"/>
          </a:p>
          <a:p>
            <a:r>
              <a:rPr lang="fr-FR" dirty="0"/>
              <a:t>https://www.iawis.org/</a:t>
            </a:r>
          </a:p>
        </p:txBody>
      </p:sp>
      <p:sp>
        <p:nvSpPr>
          <p:cNvPr id="3" name="AutoShape 2" descr="Gli emisferi cerebrali e i percorsi della mente arcaica - Il Secolo XIX">
            <a:extLst>
              <a:ext uri="{FF2B5EF4-FFF2-40B4-BE49-F238E27FC236}">
                <a16:creationId xmlns:a16="http://schemas.microsoft.com/office/drawing/2014/main" id="{1ABF14A8-6F6C-4394-9ED2-F9F9E28F18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a:extLst>
              <a:ext uri="{FF2B5EF4-FFF2-40B4-BE49-F238E27FC236}">
                <a16:creationId xmlns:a16="http://schemas.microsoft.com/office/drawing/2014/main" id="{E58F0F76-6A8A-4721-8E53-2EB35A97F08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a:extLst>
              <a:ext uri="{FF2B5EF4-FFF2-40B4-BE49-F238E27FC236}">
                <a16:creationId xmlns:a16="http://schemas.microsoft.com/office/drawing/2014/main" id="{027894AC-1590-4AC1-AB37-F827D6F6C76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Gli emisferi cerebrali e i percorsi della mente arcaica - Il Secolo XIX">
            <a:extLst>
              <a:ext uri="{FF2B5EF4-FFF2-40B4-BE49-F238E27FC236}">
                <a16:creationId xmlns:a16="http://schemas.microsoft.com/office/drawing/2014/main" id="{B7BF40E4-BD94-46B3-B464-FE7F18DDBEA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Picture 7" descr="Graphical user interface, text&#10;&#10;Description automatically generated">
            <a:extLst>
              <a:ext uri="{FF2B5EF4-FFF2-40B4-BE49-F238E27FC236}">
                <a16:creationId xmlns:a16="http://schemas.microsoft.com/office/drawing/2014/main" id="{7C2722AE-EE17-4175-82E3-A06DF24832DA}"/>
              </a:ext>
            </a:extLst>
          </p:cNvPr>
          <p:cNvPicPr>
            <a:picLocks noChangeAspect="1"/>
          </p:cNvPicPr>
          <p:nvPr/>
        </p:nvPicPr>
        <p:blipFill rotWithShape="1">
          <a:blip r:embed="rId2">
            <a:extLst>
              <a:ext uri="{28A0092B-C50C-407E-A947-70E740481C1C}">
                <a14:useLocalDpi xmlns:a14="http://schemas.microsoft.com/office/drawing/2010/main" val="0"/>
              </a:ext>
            </a:extLst>
          </a:blip>
          <a:srcRect l="24735" t="43742" r="43462" b="23107"/>
          <a:stretch/>
        </p:blipFill>
        <p:spPr>
          <a:xfrm>
            <a:off x="2318058" y="2022950"/>
            <a:ext cx="5525070" cy="3119597"/>
          </a:xfrm>
          <a:prstGeom prst="rect">
            <a:avLst/>
          </a:prstGeom>
        </p:spPr>
      </p:pic>
      <p:sp>
        <p:nvSpPr>
          <p:cNvPr id="9" name="TextBox 8">
            <a:extLst>
              <a:ext uri="{FF2B5EF4-FFF2-40B4-BE49-F238E27FC236}">
                <a16:creationId xmlns:a16="http://schemas.microsoft.com/office/drawing/2014/main" id="{7A289DDF-6FF6-4F8A-9FB6-D6C2ED91CD06}"/>
              </a:ext>
            </a:extLst>
          </p:cNvPr>
          <p:cNvSpPr txBox="1"/>
          <p:nvPr/>
        </p:nvSpPr>
        <p:spPr>
          <a:xfrm>
            <a:off x="1783306" y="5427881"/>
            <a:ext cx="7395166" cy="646331"/>
          </a:xfrm>
          <a:prstGeom prst="rect">
            <a:avLst/>
          </a:prstGeom>
          <a:noFill/>
        </p:spPr>
        <p:txBody>
          <a:bodyPr wrap="none" rtlCol="0">
            <a:spAutoFit/>
          </a:bodyPr>
          <a:lstStyle/>
          <a:p>
            <a:r>
              <a:rPr lang="fr-BE" dirty="0"/>
              <a:t>Lobo occipitale </a:t>
            </a:r>
            <a:r>
              <a:rPr lang="fr-BE" dirty="0" err="1"/>
              <a:t>posteriore</a:t>
            </a:r>
            <a:r>
              <a:rPr lang="fr-BE" dirty="0"/>
              <a:t> per </a:t>
            </a:r>
            <a:r>
              <a:rPr lang="fr-BE" dirty="0" err="1"/>
              <a:t>gli</a:t>
            </a:r>
            <a:r>
              <a:rPr lang="fr-BE" dirty="0"/>
              <a:t> </a:t>
            </a:r>
            <a:r>
              <a:rPr lang="fr-BE" dirty="0" err="1">
                <a:solidFill>
                  <a:srgbClr val="FF0000"/>
                </a:solidFill>
              </a:rPr>
              <a:t>ideogrammi</a:t>
            </a:r>
            <a:r>
              <a:rPr lang="fr-BE" dirty="0"/>
              <a:t> e non più temporale </a:t>
            </a:r>
          </a:p>
          <a:p>
            <a:r>
              <a:rPr lang="fr-BE" dirty="0" err="1"/>
              <a:t>Gli</a:t>
            </a:r>
            <a:r>
              <a:rPr lang="fr-BE" dirty="0"/>
              <a:t> </a:t>
            </a:r>
            <a:r>
              <a:rPr lang="fr-BE" dirty="0" err="1"/>
              <a:t>ideogrammi</a:t>
            </a:r>
            <a:r>
              <a:rPr lang="fr-BE" dirty="0"/>
              <a:t> </a:t>
            </a:r>
            <a:r>
              <a:rPr lang="fr-BE" dirty="0" err="1"/>
              <a:t>scolpiscono</a:t>
            </a:r>
            <a:r>
              <a:rPr lang="fr-BE" dirty="0"/>
              <a:t> i lobi </a:t>
            </a:r>
            <a:r>
              <a:rPr lang="fr-BE" dirty="0">
                <a:sym typeface="Wingdings" panose="05000000000000000000" pitchFamily="2" charset="2"/>
              </a:rPr>
              <a:t> si </a:t>
            </a:r>
            <a:r>
              <a:rPr lang="fr-BE" dirty="0" err="1">
                <a:sym typeface="Wingdings" panose="05000000000000000000" pitchFamily="2" charset="2"/>
              </a:rPr>
              <a:t>puo</a:t>
            </a:r>
            <a:r>
              <a:rPr lang="fr-BE" dirty="0">
                <a:sym typeface="Wingdings" panose="05000000000000000000" pitchFamily="2" charset="2"/>
              </a:rPr>
              <a:t> </a:t>
            </a:r>
            <a:r>
              <a:rPr lang="fr-BE" dirty="0" err="1">
                <a:sym typeface="Wingdings" panose="05000000000000000000" pitchFamily="2" charset="2"/>
              </a:rPr>
              <a:t>vedere</a:t>
            </a:r>
            <a:r>
              <a:rPr lang="fr-BE" dirty="0">
                <a:sym typeface="Wingdings" panose="05000000000000000000" pitchFamily="2" charset="2"/>
              </a:rPr>
              <a:t> con la </a:t>
            </a:r>
            <a:r>
              <a:rPr lang="fr-BE" dirty="0" err="1">
                <a:sym typeface="Wingdings" panose="05000000000000000000" pitchFamily="2" charset="2"/>
              </a:rPr>
              <a:t>scansione</a:t>
            </a:r>
            <a:r>
              <a:rPr lang="fr-BE" dirty="0">
                <a:sym typeface="Wingdings" panose="05000000000000000000" pitchFamily="2" charset="2"/>
              </a:rPr>
              <a:t> </a:t>
            </a:r>
            <a:r>
              <a:rPr lang="fr-BE" dirty="0" err="1">
                <a:sym typeface="Wingdings" panose="05000000000000000000" pitchFamily="2" charset="2"/>
              </a:rPr>
              <a:t>cerebrale</a:t>
            </a:r>
            <a:endParaRPr lang="fr-FR" dirty="0"/>
          </a:p>
        </p:txBody>
      </p:sp>
      <p:sp>
        <p:nvSpPr>
          <p:cNvPr id="7" name="Rectangle 6">
            <a:extLst>
              <a:ext uri="{FF2B5EF4-FFF2-40B4-BE49-F238E27FC236}">
                <a16:creationId xmlns:a16="http://schemas.microsoft.com/office/drawing/2014/main" id="{37CB0F95-C40B-2785-6FA7-6BA96FDCFDC2}"/>
              </a:ext>
            </a:extLst>
          </p:cNvPr>
          <p:cNvSpPr/>
          <p:nvPr/>
        </p:nvSpPr>
        <p:spPr>
          <a:xfrm>
            <a:off x="8595828" y="2704237"/>
            <a:ext cx="3177642" cy="2862322"/>
          </a:xfrm>
          <a:prstGeom prst="rect">
            <a:avLst/>
          </a:prstGeom>
        </p:spPr>
        <p:txBody>
          <a:bodyPr wrap="square">
            <a:spAutoFit/>
          </a:bodyPr>
          <a:lstStyle/>
          <a:p>
            <a:r>
              <a:rPr lang="fr-FR" dirty="0" err="1"/>
              <a:t>Gli</a:t>
            </a:r>
            <a:r>
              <a:rPr lang="fr-FR" dirty="0"/>
              <a:t> </a:t>
            </a:r>
            <a:r>
              <a:rPr lang="fr-FR" dirty="0" err="1"/>
              <a:t>schermi</a:t>
            </a:r>
            <a:r>
              <a:rPr lang="fr-FR" dirty="0"/>
              <a:t> </a:t>
            </a:r>
          </a:p>
          <a:p>
            <a:r>
              <a:rPr lang="fr-FR" dirty="0">
                <a:sym typeface="Wingdings" pitchFamily="2" charset="2"/>
              </a:rPr>
              <a:t> </a:t>
            </a:r>
            <a:r>
              <a:rPr lang="fr-FR" dirty="0" err="1"/>
              <a:t>Intorpidimento</a:t>
            </a:r>
            <a:r>
              <a:rPr lang="fr-FR" dirty="0"/>
              <a:t> </a:t>
            </a:r>
            <a:r>
              <a:rPr lang="fr-FR" dirty="0" err="1"/>
              <a:t>del</a:t>
            </a:r>
            <a:r>
              <a:rPr lang="fr-FR" dirty="0"/>
              <a:t> </a:t>
            </a:r>
            <a:r>
              <a:rPr lang="fr-FR" dirty="0" err="1"/>
              <a:t>pensiero</a:t>
            </a:r>
            <a:r>
              <a:rPr lang="fr-FR" dirty="0"/>
              <a:t> </a:t>
            </a:r>
            <a:r>
              <a:rPr lang="fr-FR" dirty="0" err="1"/>
              <a:t>chiaro</a:t>
            </a:r>
            <a:endParaRPr lang="fr-FR" dirty="0"/>
          </a:p>
          <a:p>
            <a:r>
              <a:rPr lang="fr-FR" dirty="0" err="1"/>
              <a:t>Atrofia</a:t>
            </a:r>
            <a:r>
              <a:rPr lang="fr-FR" dirty="0"/>
              <a:t> </a:t>
            </a:r>
            <a:r>
              <a:rPr lang="fr-FR" dirty="0" err="1"/>
              <a:t>cerebrale</a:t>
            </a:r>
            <a:r>
              <a:rPr lang="fr-FR" dirty="0"/>
              <a:t> (</a:t>
            </a:r>
            <a:r>
              <a:rPr lang="fr-FR" dirty="0" err="1"/>
              <a:t>recessione</a:t>
            </a:r>
            <a:r>
              <a:rPr lang="fr-FR" dirty="0"/>
              <a:t> dei </a:t>
            </a:r>
            <a:r>
              <a:rPr lang="fr-FR" dirty="0" err="1"/>
              <a:t>neuroni</a:t>
            </a:r>
            <a:r>
              <a:rPr lang="fr-FR" dirty="0"/>
              <a:t> </a:t>
            </a:r>
            <a:r>
              <a:rPr lang="fr-FR" dirty="0" err="1"/>
              <a:t>del</a:t>
            </a:r>
            <a:r>
              <a:rPr lang="fr-FR" dirty="0"/>
              <a:t> </a:t>
            </a:r>
            <a:r>
              <a:rPr lang="fr-FR" dirty="0" err="1"/>
              <a:t>lobo</a:t>
            </a:r>
            <a:r>
              <a:rPr lang="fr-FR" dirty="0"/>
              <a:t> temporale)</a:t>
            </a:r>
          </a:p>
          <a:p>
            <a:endParaRPr lang="fr-FR" dirty="0"/>
          </a:p>
          <a:p>
            <a:r>
              <a:rPr lang="fr-FR" dirty="0"/>
              <a:t>François Rastier </a:t>
            </a:r>
          </a:p>
          <a:p>
            <a:r>
              <a:rPr lang="fr-FR" dirty="0" err="1"/>
              <a:t>Prossimale</a:t>
            </a:r>
            <a:endParaRPr lang="fr-FR" dirty="0"/>
          </a:p>
          <a:p>
            <a:r>
              <a:rPr lang="fr-FR" dirty="0"/>
              <a:t>distale </a:t>
            </a:r>
          </a:p>
          <a:p>
            <a:endParaRPr lang="fr-FR" dirty="0"/>
          </a:p>
        </p:txBody>
      </p:sp>
      <p:pic>
        <p:nvPicPr>
          <p:cNvPr id="1026" name="Picture 2">
            <a:extLst>
              <a:ext uri="{FF2B5EF4-FFF2-40B4-BE49-F238E27FC236}">
                <a16:creationId xmlns:a16="http://schemas.microsoft.com/office/drawing/2014/main" id="{C472942F-5A45-647B-74F7-F518534D0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86" y="49139"/>
            <a:ext cx="1753372" cy="35611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FD6998F-09DC-D97E-5B83-479BA91DD6B0}"/>
              </a:ext>
            </a:extLst>
          </p:cNvPr>
          <p:cNvSpPr txBox="1"/>
          <p:nvPr/>
        </p:nvSpPr>
        <p:spPr>
          <a:xfrm>
            <a:off x="2318058" y="1053632"/>
            <a:ext cx="3861057" cy="923330"/>
          </a:xfrm>
          <a:prstGeom prst="rect">
            <a:avLst/>
          </a:prstGeom>
          <a:noFill/>
        </p:spPr>
        <p:txBody>
          <a:bodyPr wrap="none" rtlCol="0">
            <a:spAutoFit/>
          </a:bodyPr>
          <a:lstStyle/>
          <a:p>
            <a:r>
              <a:rPr lang="en-LU" dirty="0"/>
              <a:t>Plinio il Vecchio + Joseph-Benoît Suvée </a:t>
            </a:r>
          </a:p>
          <a:p>
            <a:r>
              <a:rPr lang="fr-BE" i="1" dirty="0" err="1"/>
              <a:t>Legenda</a:t>
            </a:r>
            <a:r>
              <a:rPr lang="fr-BE" i="1" dirty="0"/>
              <a:t> / </a:t>
            </a:r>
            <a:r>
              <a:rPr lang="fr-BE" i="1" dirty="0" err="1"/>
              <a:t>videnda</a:t>
            </a:r>
            <a:endParaRPr lang="fr-BE" i="1" dirty="0"/>
          </a:p>
          <a:p>
            <a:endParaRPr lang="en-LU" dirty="0"/>
          </a:p>
        </p:txBody>
      </p:sp>
    </p:spTree>
    <p:extLst>
      <p:ext uri="{BB962C8B-B14F-4D97-AF65-F5344CB8AC3E}">
        <p14:creationId xmlns:p14="http://schemas.microsoft.com/office/powerpoint/2010/main" val="242742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5C159D-B05C-44B0-BF47-28892C6154B4}"/>
              </a:ext>
            </a:extLst>
          </p:cNvPr>
          <p:cNvSpPr txBox="1"/>
          <p:nvPr/>
        </p:nvSpPr>
        <p:spPr>
          <a:xfrm>
            <a:off x="687730" y="126380"/>
            <a:ext cx="10485791" cy="6463308"/>
          </a:xfrm>
          <a:prstGeom prst="rect">
            <a:avLst/>
          </a:prstGeom>
          <a:noFill/>
        </p:spPr>
        <p:txBody>
          <a:bodyPr wrap="square">
            <a:spAutoFit/>
          </a:bodyPr>
          <a:lstStyle/>
          <a:p>
            <a:r>
              <a:rPr lang="fr-FR" dirty="0" err="1"/>
              <a:t>Edeline</a:t>
            </a:r>
            <a:r>
              <a:rPr lang="fr-FR" dirty="0"/>
              <a:t> </a:t>
            </a:r>
            <a:r>
              <a:rPr lang="fr-FR" dirty="0" err="1"/>
              <a:t>esamina</a:t>
            </a:r>
            <a:r>
              <a:rPr lang="fr-FR" dirty="0"/>
              <a:t> </a:t>
            </a:r>
            <a:r>
              <a:rPr lang="fr-FR" dirty="0" err="1"/>
              <a:t>opere</a:t>
            </a:r>
            <a:r>
              <a:rPr lang="fr-FR" dirty="0"/>
              <a:t> in </a:t>
            </a:r>
            <a:r>
              <a:rPr lang="fr-FR" dirty="0" err="1"/>
              <a:t>cui</a:t>
            </a:r>
            <a:r>
              <a:rPr lang="fr-FR" dirty="0"/>
              <a:t> la </a:t>
            </a:r>
            <a:r>
              <a:rPr lang="fr-FR" dirty="0" err="1">
                <a:solidFill>
                  <a:srgbClr val="FF0000"/>
                </a:solidFill>
              </a:rPr>
              <a:t>coalescenza</a:t>
            </a:r>
            <a:r>
              <a:rPr lang="fr-FR" dirty="0">
                <a:solidFill>
                  <a:srgbClr val="FF0000"/>
                </a:solidFill>
              </a:rPr>
              <a:t> tra </a:t>
            </a:r>
            <a:r>
              <a:rPr lang="fr-FR" dirty="0" err="1">
                <a:solidFill>
                  <a:srgbClr val="FF0000"/>
                </a:solidFill>
              </a:rPr>
              <a:t>testo</a:t>
            </a:r>
            <a:r>
              <a:rPr lang="fr-FR" dirty="0">
                <a:solidFill>
                  <a:srgbClr val="FF0000"/>
                </a:solidFill>
              </a:rPr>
              <a:t> e </a:t>
            </a:r>
            <a:r>
              <a:rPr lang="fr-FR" dirty="0" err="1">
                <a:solidFill>
                  <a:srgbClr val="FF0000"/>
                </a:solidFill>
              </a:rPr>
              <a:t>immagine</a:t>
            </a:r>
            <a:r>
              <a:rPr lang="fr-FR" dirty="0">
                <a:solidFill>
                  <a:srgbClr val="FF0000"/>
                </a:solidFill>
              </a:rPr>
              <a:t> </a:t>
            </a:r>
            <a:r>
              <a:rPr lang="fr-FR" dirty="0"/>
              <a:t>non si basa su </a:t>
            </a:r>
            <a:r>
              <a:rPr lang="fr-FR" dirty="0" err="1"/>
              <a:t>una</a:t>
            </a:r>
            <a:r>
              <a:rPr lang="fr-FR" dirty="0"/>
              <a:t> </a:t>
            </a:r>
            <a:r>
              <a:rPr lang="fr-FR" dirty="0" err="1"/>
              <a:t>relazione</a:t>
            </a:r>
            <a:r>
              <a:rPr lang="fr-FR" dirty="0"/>
              <a:t> </a:t>
            </a:r>
            <a:r>
              <a:rPr lang="fr-FR" dirty="0" err="1"/>
              <a:t>ancillare</a:t>
            </a:r>
            <a:r>
              <a:rPr lang="fr-FR" dirty="0"/>
              <a:t> - "il </a:t>
            </a:r>
            <a:r>
              <a:rPr lang="fr-FR" dirty="0" err="1"/>
              <a:t>testo</a:t>
            </a:r>
            <a:r>
              <a:rPr lang="fr-FR" dirty="0"/>
              <a:t> non </a:t>
            </a:r>
            <a:r>
              <a:rPr lang="fr-FR" dirty="0" err="1"/>
              <a:t>è</a:t>
            </a:r>
            <a:r>
              <a:rPr lang="fr-FR" dirty="0"/>
              <a:t> il </a:t>
            </a:r>
            <a:r>
              <a:rPr lang="fr-FR" dirty="0" err="1"/>
              <a:t>vassallo</a:t>
            </a:r>
            <a:r>
              <a:rPr lang="fr-FR" dirty="0"/>
              <a:t> </a:t>
            </a:r>
            <a:r>
              <a:rPr lang="fr-FR" dirty="0" err="1"/>
              <a:t>dell'immagine</a:t>
            </a:r>
            <a:r>
              <a:rPr lang="fr-FR" dirty="0"/>
              <a:t>, </a:t>
            </a:r>
            <a:r>
              <a:rPr lang="fr-FR" dirty="0" err="1"/>
              <a:t>così</a:t>
            </a:r>
            <a:r>
              <a:rPr lang="fr-FR" dirty="0"/>
              <a:t> come l'</a:t>
            </a:r>
            <a:r>
              <a:rPr lang="fr-FR" dirty="0" err="1"/>
              <a:t>immagine</a:t>
            </a:r>
            <a:r>
              <a:rPr lang="fr-FR" dirty="0"/>
              <a:t> non </a:t>
            </a:r>
            <a:r>
              <a:rPr lang="fr-FR" dirty="0" err="1"/>
              <a:t>è</a:t>
            </a:r>
            <a:r>
              <a:rPr lang="fr-FR" dirty="0"/>
              <a:t> il servo </a:t>
            </a:r>
            <a:r>
              <a:rPr lang="fr-FR" dirty="0" err="1"/>
              <a:t>del</a:t>
            </a:r>
            <a:r>
              <a:rPr lang="fr-FR" dirty="0"/>
              <a:t> </a:t>
            </a:r>
            <a:r>
              <a:rPr lang="fr-FR" dirty="0" err="1"/>
              <a:t>testo</a:t>
            </a:r>
            <a:r>
              <a:rPr lang="fr-FR" dirty="0"/>
              <a:t>" (p. 110) - ma ha </a:t>
            </a:r>
            <a:r>
              <a:rPr lang="fr-FR" dirty="0" err="1"/>
              <a:t>avuto</a:t>
            </a:r>
            <a:r>
              <a:rPr lang="fr-FR" dirty="0"/>
              <a:t> </a:t>
            </a:r>
            <a:r>
              <a:rPr lang="fr-FR" dirty="0" err="1"/>
              <a:t>luogo</a:t>
            </a:r>
            <a:r>
              <a:rPr lang="fr-FR" dirty="0"/>
              <a:t> fin </a:t>
            </a:r>
            <a:r>
              <a:rPr lang="fr-FR" dirty="0" err="1"/>
              <a:t>dall'inizio</a:t>
            </a:r>
            <a:r>
              <a:rPr lang="fr-FR" dirty="0"/>
              <a:t>, </a:t>
            </a:r>
            <a:r>
              <a:rPr lang="fr-FR" dirty="0" err="1"/>
              <a:t>quello</a:t>
            </a:r>
            <a:r>
              <a:rPr lang="fr-FR" dirty="0"/>
              <a:t> </a:t>
            </a:r>
            <a:r>
              <a:rPr lang="fr-FR" dirty="0" err="1"/>
              <a:t>che</a:t>
            </a:r>
            <a:r>
              <a:rPr lang="fr-FR" dirty="0"/>
              <a:t> </a:t>
            </a:r>
            <a:r>
              <a:rPr lang="fr-FR" dirty="0" err="1"/>
              <a:t>alcuni</a:t>
            </a:r>
            <a:r>
              <a:rPr lang="fr-FR" dirty="0"/>
              <a:t> </a:t>
            </a:r>
            <a:r>
              <a:rPr lang="fr-FR" dirty="0" err="1"/>
              <a:t>hanno</a:t>
            </a:r>
            <a:r>
              <a:rPr lang="fr-FR" dirty="0"/>
              <a:t> </a:t>
            </a:r>
            <a:r>
              <a:rPr lang="fr-FR" dirty="0" err="1"/>
              <a:t>definito</a:t>
            </a:r>
            <a:r>
              <a:rPr lang="fr-FR" dirty="0"/>
              <a:t> un "</a:t>
            </a:r>
            <a:r>
              <a:rPr lang="fr-FR" dirty="0" err="1">
                <a:solidFill>
                  <a:srgbClr val="FF0000"/>
                </a:solidFill>
              </a:rPr>
              <a:t>iconotesto</a:t>
            </a:r>
            <a:r>
              <a:rPr lang="fr-FR" dirty="0"/>
              <a:t>", </a:t>
            </a:r>
            <a:r>
              <a:rPr lang="fr-FR" dirty="0" err="1"/>
              <a:t>cioè</a:t>
            </a:r>
            <a:r>
              <a:rPr lang="fr-FR" dirty="0"/>
              <a:t> "</a:t>
            </a:r>
            <a:r>
              <a:rPr lang="fr-FR" dirty="0" err="1"/>
              <a:t>un'unità</a:t>
            </a:r>
            <a:r>
              <a:rPr lang="fr-FR" dirty="0"/>
              <a:t> </a:t>
            </a:r>
            <a:r>
              <a:rPr lang="fr-FR" dirty="0" err="1"/>
              <a:t>indissolubile</a:t>
            </a:r>
            <a:r>
              <a:rPr lang="fr-FR" dirty="0"/>
              <a:t> di </a:t>
            </a:r>
            <a:r>
              <a:rPr lang="fr-FR" dirty="0" err="1"/>
              <a:t>testo</a:t>
            </a:r>
            <a:r>
              <a:rPr lang="fr-FR" dirty="0"/>
              <a:t>/i e </a:t>
            </a:r>
            <a:r>
              <a:rPr lang="fr-FR" dirty="0" err="1"/>
              <a:t>immagine</a:t>
            </a:r>
            <a:r>
              <a:rPr lang="fr-FR" dirty="0"/>
              <a:t>/i in </a:t>
            </a:r>
            <a:r>
              <a:rPr lang="fr-FR" dirty="0" err="1"/>
              <a:t>cui</a:t>
            </a:r>
            <a:r>
              <a:rPr lang="fr-FR" dirty="0"/>
              <a:t> né il </a:t>
            </a:r>
            <a:r>
              <a:rPr lang="fr-FR" dirty="0" err="1"/>
              <a:t>testo</a:t>
            </a:r>
            <a:r>
              <a:rPr lang="fr-FR" dirty="0"/>
              <a:t> né l'</a:t>
            </a:r>
            <a:r>
              <a:rPr lang="fr-FR" dirty="0" err="1"/>
              <a:t>immagine</a:t>
            </a:r>
            <a:r>
              <a:rPr lang="fr-FR" dirty="0"/>
              <a:t> </a:t>
            </a:r>
            <a:r>
              <a:rPr lang="fr-FR" dirty="0" err="1"/>
              <a:t>hanno</a:t>
            </a:r>
            <a:r>
              <a:rPr lang="fr-FR" dirty="0"/>
              <a:t> </a:t>
            </a:r>
            <a:r>
              <a:rPr lang="fr-FR" dirty="0" err="1"/>
              <a:t>una</a:t>
            </a:r>
            <a:r>
              <a:rPr lang="fr-FR" dirty="0"/>
              <a:t> </a:t>
            </a:r>
            <a:r>
              <a:rPr lang="fr-FR" dirty="0" err="1"/>
              <a:t>funzione</a:t>
            </a:r>
            <a:r>
              <a:rPr lang="fr-FR" dirty="0"/>
              <a:t> </a:t>
            </a:r>
            <a:r>
              <a:rPr lang="fr-FR" dirty="0" err="1"/>
              <a:t>illustrativa</a:t>
            </a:r>
            <a:r>
              <a:rPr lang="fr-FR" dirty="0"/>
              <a:t> " </a:t>
            </a:r>
          </a:p>
          <a:p>
            <a:r>
              <a:rPr lang="fr-FR" dirty="0"/>
              <a:t>&lt; Alain Montandon: "La </a:t>
            </a:r>
            <a:r>
              <a:rPr lang="fr-FR" dirty="0" err="1"/>
              <a:t>specificità</a:t>
            </a:r>
            <a:r>
              <a:rPr lang="fr-FR" dirty="0"/>
              <a:t> </a:t>
            </a:r>
            <a:r>
              <a:rPr lang="fr-FR" dirty="0" err="1"/>
              <a:t>dell'iconotesto</a:t>
            </a:r>
            <a:r>
              <a:rPr lang="fr-FR" dirty="0"/>
              <a:t> in quanto tale consiste </a:t>
            </a:r>
            <a:r>
              <a:rPr lang="fr-FR" dirty="0" err="1"/>
              <a:t>nel</a:t>
            </a:r>
            <a:r>
              <a:rPr lang="fr-FR" dirty="0"/>
              <a:t> </a:t>
            </a:r>
            <a:r>
              <a:rPr lang="fr-FR" dirty="0" err="1"/>
              <a:t>preservare</a:t>
            </a:r>
            <a:r>
              <a:rPr lang="fr-FR" dirty="0"/>
              <a:t> la </a:t>
            </a:r>
            <a:r>
              <a:rPr lang="fr-FR" dirty="0" err="1"/>
              <a:t>distanza</a:t>
            </a:r>
            <a:r>
              <a:rPr lang="fr-FR" dirty="0"/>
              <a:t> tra il </a:t>
            </a:r>
            <a:r>
              <a:rPr lang="fr-FR" dirty="0" err="1"/>
              <a:t>plastico</a:t>
            </a:r>
            <a:r>
              <a:rPr lang="fr-FR" dirty="0"/>
              <a:t> e il verbale per far </a:t>
            </a:r>
            <a:r>
              <a:rPr lang="fr-FR" dirty="0" err="1"/>
              <a:t>emergere</a:t>
            </a:r>
            <a:r>
              <a:rPr lang="fr-FR" dirty="0"/>
              <a:t>, in un </a:t>
            </a:r>
            <a:r>
              <a:rPr lang="fr-FR" dirty="0" err="1"/>
              <a:t>confronto</a:t>
            </a:r>
            <a:r>
              <a:rPr lang="fr-FR" dirty="0"/>
              <a:t> </a:t>
            </a:r>
            <a:r>
              <a:rPr lang="fr-FR" dirty="0" err="1"/>
              <a:t>corrusco</a:t>
            </a:r>
            <a:r>
              <a:rPr lang="fr-FR" dirty="0"/>
              <a:t>, </a:t>
            </a:r>
            <a:r>
              <a:rPr lang="fr-FR" dirty="0" err="1"/>
              <a:t>tensioni</a:t>
            </a:r>
            <a:r>
              <a:rPr lang="fr-FR" dirty="0"/>
              <a:t> e </a:t>
            </a:r>
            <a:r>
              <a:rPr lang="fr-FR" dirty="0" err="1"/>
              <a:t>dinamiche</a:t>
            </a:r>
            <a:r>
              <a:rPr lang="fr-FR" dirty="0"/>
              <a:t> </a:t>
            </a:r>
            <a:r>
              <a:rPr lang="fr-FR" dirty="0" err="1"/>
              <a:t>che</a:t>
            </a:r>
            <a:r>
              <a:rPr lang="fr-FR" dirty="0"/>
              <a:t> </a:t>
            </a:r>
            <a:r>
              <a:rPr lang="fr-FR" dirty="0" err="1"/>
              <a:t>oppongono</a:t>
            </a:r>
            <a:r>
              <a:rPr lang="fr-FR" dirty="0"/>
              <a:t> e </a:t>
            </a:r>
            <a:r>
              <a:rPr lang="fr-FR" dirty="0" err="1"/>
              <a:t>giustappongono</a:t>
            </a:r>
            <a:r>
              <a:rPr lang="fr-FR" dirty="0"/>
              <a:t> due </a:t>
            </a:r>
            <a:r>
              <a:rPr lang="fr-FR" dirty="0" err="1"/>
              <a:t>sistemi</a:t>
            </a:r>
            <a:r>
              <a:rPr lang="fr-FR" dirty="0"/>
              <a:t> di </a:t>
            </a:r>
            <a:r>
              <a:rPr lang="fr-FR" dirty="0" err="1"/>
              <a:t>segni</a:t>
            </a:r>
            <a:r>
              <a:rPr lang="fr-FR" dirty="0"/>
              <a:t> senza </a:t>
            </a:r>
            <a:r>
              <a:rPr lang="fr-FR" dirty="0" err="1"/>
              <a:t>confonderli</a:t>
            </a:r>
            <a:r>
              <a:rPr lang="fr-FR" dirty="0"/>
              <a:t>. </a:t>
            </a:r>
          </a:p>
          <a:p>
            <a:endParaRPr lang="fr-FR" dirty="0"/>
          </a:p>
          <a:p>
            <a:r>
              <a:rPr lang="fr-FR" dirty="0"/>
              <a:t> Francis </a:t>
            </a:r>
            <a:r>
              <a:rPr lang="fr-FR" dirty="0" err="1"/>
              <a:t>Edeline</a:t>
            </a:r>
            <a:r>
              <a:rPr lang="fr-FR" dirty="0"/>
              <a:t> </a:t>
            </a:r>
            <a:r>
              <a:rPr lang="fr-FR" dirty="0" err="1"/>
              <a:t>chiama</a:t>
            </a:r>
            <a:r>
              <a:rPr lang="fr-FR" dirty="0"/>
              <a:t> </a:t>
            </a:r>
            <a:r>
              <a:rPr lang="fr-FR" dirty="0" err="1"/>
              <a:t>questo</a:t>
            </a:r>
            <a:r>
              <a:rPr lang="fr-FR" dirty="0"/>
              <a:t> </a:t>
            </a:r>
            <a:r>
              <a:rPr lang="fr-FR" dirty="0" err="1"/>
              <a:t>tipo</a:t>
            </a:r>
            <a:r>
              <a:rPr lang="fr-FR" dirty="0"/>
              <a:t> di </a:t>
            </a:r>
            <a:r>
              <a:rPr lang="fr-FR" dirty="0" err="1"/>
              <a:t>iconotesto</a:t>
            </a:r>
            <a:r>
              <a:rPr lang="fr-FR" dirty="0"/>
              <a:t> </a:t>
            </a:r>
            <a:r>
              <a:rPr lang="fr-FR" dirty="0" err="1">
                <a:solidFill>
                  <a:srgbClr val="FF0000"/>
                </a:solidFill>
              </a:rPr>
              <a:t>intersemiotico</a:t>
            </a:r>
            <a:r>
              <a:rPr lang="fr-FR" dirty="0">
                <a:solidFill>
                  <a:srgbClr val="FF0000"/>
                </a:solidFill>
              </a:rPr>
              <a:t> </a:t>
            </a:r>
            <a:r>
              <a:rPr lang="fr-FR" dirty="0"/>
              <a:t>proprio per </a:t>
            </a:r>
            <a:r>
              <a:rPr lang="fr-FR" dirty="0" err="1"/>
              <a:t>sottolineare</a:t>
            </a:r>
            <a:r>
              <a:rPr lang="fr-FR" dirty="0"/>
              <a:t> </a:t>
            </a:r>
            <a:r>
              <a:rPr lang="fr-FR" dirty="0">
                <a:solidFill>
                  <a:srgbClr val="FF0000"/>
                </a:solidFill>
              </a:rPr>
              <a:t>l'influenza </a:t>
            </a:r>
            <a:r>
              <a:rPr lang="fr-FR" dirty="0" err="1">
                <a:solidFill>
                  <a:srgbClr val="FF0000"/>
                </a:solidFill>
              </a:rPr>
              <a:t>reciproca</a:t>
            </a:r>
            <a:r>
              <a:rPr lang="fr-FR" dirty="0">
                <a:solidFill>
                  <a:srgbClr val="FF0000"/>
                </a:solidFill>
              </a:rPr>
              <a:t> di </a:t>
            </a:r>
            <a:r>
              <a:rPr lang="fr-FR" dirty="0" err="1">
                <a:solidFill>
                  <a:srgbClr val="FF0000"/>
                </a:solidFill>
              </a:rPr>
              <a:t>testo</a:t>
            </a:r>
            <a:r>
              <a:rPr lang="fr-FR" dirty="0">
                <a:solidFill>
                  <a:srgbClr val="FF0000"/>
                </a:solidFill>
              </a:rPr>
              <a:t> e </a:t>
            </a:r>
            <a:r>
              <a:rPr lang="fr-FR" dirty="0" err="1">
                <a:solidFill>
                  <a:srgbClr val="FF0000"/>
                </a:solidFill>
              </a:rPr>
              <a:t>immagine</a:t>
            </a:r>
            <a:r>
              <a:rPr lang="fr-FR" dirty="0">
                <a:solidFill>
                  <a:srgbClr val="FF0000"/>
                </a:solidFill>
              </a:rPr>
              <a:t> e il </a:t>
            </a:r>
            <a:r>
              <a:rPr lang="fr-FR" dirty="0" err="1">
                <a:solidFill>
                  <a:srgbClr val="FF0000"/>
                </a:solidFill>
              </a:rPr>
              <a:t>valore</a:t>
            </a:r>
            <a:r>
              <a:rPr lang="fr-FR" dirty="0">
                <a:solidFill>
                  <a:srgbClr val="FF0000"/>
                </a:solidFill>
              </a:rPr>
              <a:t> </a:t>
            </a:r>
            <a:r>
              <a:rPr lang="fr-FR" dirty="0" err="1">
                <a:solidFill>
                  <a:srgbClr val="FF0000"/>
                </a:solidFill>
              </a:rPr>
              <a:t>semiotico</a:t>
            </a:r>
            <a:r>
              <a:rPr lang="fr-FR" dirty="0">
                <a:solidFill>
                  <a:srgbClr val="FF0000"/>
                </a:solidFill>
              </a:rPr>
              <a:t> </a:t>
            </a:r>
            <a:r>
              <a:rPr lang="fr-FR" dirty="0" err="1">
                <a:solidFill>
                  <a:srgbClr val="FF0000"/>
                </a:solidFill>
              </a:rPr>
              <a:t>aggiunto</a:t>
            </a:r>
            <a:r>
              <a:rPr lang="fr-FR" dirty="0">
                <a:solidFill>
                  <a:srgbClr val="FF0000"/>
                </a:solidFill>
              </a:rPr>
              <a:t> di </a:t>
            </a:r>
            <a:r>
              <a:rPr lang="fr-FR" dirty="0" err="1">
                <a:solidFill>
                  <a:srgbClr val="FF0000"/>
                </a:solidFill>
              </a:rPr>
              <a:t>questa</a:t>
            </a:r>
            <a:r>
              <a:rPr lang="fr-FR" dirty="0">
                <a:solidFill>
                  <a:srgbClr val="FF0000"/>
                </a:solidFill>
              </a:rPr>
              <a:t> </a:t>
            </a:r>
            <a:r>
              <a:rPr lang="fr-FR" dirty="0" err="1">
                <a:solidFill>
                  <a:srgbClr val="FF0000"/>
                </a:solidFill>
              </a:rPr>
              <a:t>simbios</a:t>
            </a:r>
            <a:r>
              <a:rPr lang="fr-FR" dirty="0" err="1"/>
              <a:t>i</a:t>
            </a:r>
            <a:r>
              <a:rPr lang="fr-FR" dirty="0"/>
              <a:t>. Il concetto di </a:t>
            </a:r>
            <a:r>
              <a:rPr lang="fr-FR" dirty="0" err="1"/>
              <a:t>intersemioticità</a:t>
            </a:r>
            <a:r>
              <a:rPr lang="fr-FR" dirty="0"/>
              <a:t> ha il </a:t>
            </a:r>
            <a:r>
              <a:rPr lang="fr-FR" dirty="0" err="1"/>
              <a:t>vantaggio</a:t>
            </a:r>
            <a:r>
              <a:rPr lang="fr-FR" dirty="0"/>
              <a:t> di </a:t>
            </a:r>
            <a:r>
              <a:rPr lang="fr-FR" dirty="0" err="1"/>
              <a:t>riferirsi</a:t>
            </a:r>
            <a:r>
              <a:rPr lang="fr-FR" dirty="0"/>
              <a:t> </a:t>
            </a:r>
            <a:r>
              <a:rPr lang="fr-FR" dirty="0" err="1"/>
              <a:t>sia</a:t>
            </a:r>
            <a:r>
              <a:rPr lang="fr-FR" dirty="0"/>
              <a:t> alla </a:t>
            </a:r>
            <a:r>
              <a:rPr lang="fr-FR" dirty="0" err="1"/>
              <a:t>pratica</a:t>
            </a:r>
            <a:r>
              <a:rPr lang="fr-FR" dirty="0"/>
              <a:t> </a:t>
            </a:r>
            <a:r>
              <a:rPr lang="fr-FR" dirty="0" err="1"/>
              <a:t>degli</a:t>
            </a:r>
            <a:r>
              <a:rPr lang="fr-FR" dirty="0"/>
              <a:t> </a:t>
            </a:r>
            <a:r>
              <a:rPr lang="fr-FR" dirty="0" err="1"/>
              <a:t>autori</a:t>
            </a:r>
            <a:r>
              <a:rPr lang="fr-FR" dirty="0"/>
              <a:t> </a:t>
            </a:r>
            <a:r>
              <a:rPr lang="fr-FR" dirty="0" err="1"/>
              <a:t>sia</a:t>
            </a:r>
            <a:r>
              <a:rPr lang="fr-FR" dirty="0"/>
              <a:t> </a:t>
            </a:r>
            <a:r>
              <a:rPr lang="fr-FR" dirty="0" err="1"/>
              <a:t>all'esperienza</a:t>
            </a:r>
            <a:r>
              <a:rPr lang="fr-FR" dirty="0"/>
              <a:t> </a:t>
            </a:r>
            <a:r>
              <a:rPr lang="fr-FR" dirty="0" err="1"/>
              <a:t>percettiva</a:t>
            </a:r>
            <a:r>
              <a:rPr lang="fr-FR" dirty="0"/>
              <a:t> </a:t>
            </a:r>
            <a:r>
              <a:rPr lang="fr-FR" dirty="0" err="1"/>
              <a:t>del</a:t>
            </a:r>
            <a:r>
              <a:rPr lang="fr-FR" dirty="0"/>
              <a:t> </a:t>
            </a:r>
            <a:r>
              <a:rPr lang="fr-FR" dirty="0" err="1"/>
              <a:t>destinatario</a:t>
            </a:r>
            <a:r>
              <a:rPr lang="fr-FR" dirty="0"/>
              <a:t>. Come afferma Juliana Di Fiori </a:t>
            </a:r>
            <a:r>
              <a:rPr lang="fr-FR" dirty="0" err="1"/>
              <a:t>Pondian</a:t>
            </a:r>
            <a:r>
              <a:rPr lang="fr-FR" dirty="0"/>
              <a:t> </a:t>
            </a:r>
            <a:r>
              <a:rPr lang="fr-FR" dirty="0" err="1"/>
              <a:t>nella</a:t>
            </a:r>
            <a:r>
              <a:rPr lang="fr-FR" dirty="0"/>
              <a:t> sua </a:t>
            </a:r>
            <a:r>
              <a:rPr lang="fr-FR" dirty="0" err="1"/>
              <a:t>prefazione</a:t>
            </a:r>
            <a:r>
              <a:rPr lang="fr-FR" dirty="0"/>
              <a:t>: "</a:t>
            </a:r>
            <a:r>
              <a:rPr lang="fr-FR" dirty="0" err="1"/>
              <a:t>Ibridi</a:t>
            </a:r>
            <a:r>
              <a:rPr lang="fr-FR" dirty="0"/>
              <a:t> per </a:t>
            </a:r>
            <a:r>
              <a:rPr lang="fr-FR" dirty="0" err="1"/>
              <a:t>natura</a:t>
            </a:r>
            <a:r>
              <a:rPr lang="fr-FR" dirty="0"/>
              <a:t>, </a:t>
            </a:r>
            <a:r>
              <a:rPr lang="fr-FR" dirty="0" err="1"/>
              <a:t>questi</a:t>
            </a:r>
            <a:r>
              <a:rPr lang="fr-FR" dirty="0"/>
              <a:t> </a:t>
            </a:r>
            <a:r>
              <a:rPr lang="fr-FR" dirty="0" err="1"/>
              <a:t>oggetti</a:t>
            </a:r>
            <a:r>
              <a:rPr lang="fr-FR" dirty="0"/>
              <a:t> </a:t>
            </a:r>
            <a:r>
              <a:rPr lang="fr-FR" dirty="0" err="1"/>
              <a:t>hanno</a:t>
            </a:r>
            <a:r>
              <a:rPr lang="fr-FR" dirty="0"/>
              <a:t> come </a:t>
            </a:r>
            <a:r>
              <a:rPr lang="fr-FR" dirty="0" err="1"/>
              <a:t>caratteristica</a:t>
            </a:r>
            <a:r>
              <a:rPr lang="fr-FR" dirty="0"/>
              <a:t> principale la </a:t>
            </a:r>
            <a:r>
              <a:rPr lang="fr-FR" dirty="0" err="1"/>
              <a:t>compenetrazione</a:t>
            </a:r>
            <a:r>
              <a:rPr lang="fr-FR" dirty="0"/>
              <a:t> di </a:t>
            </a:r>
            <a:r>
              <a:rPr lang="fr-FR" dirty="0" err="1"/>
              <a:t>linguaggi</a:t>
            </a:r>
            <a:r>
              <a:rPr lang="fr-FR" dirty="0"/>
              <a:t> </a:t>
            </a:r>
            <a:r>
              <a:rPr lang="fr-FR" dirty="0" err="1"/>
              <a:t>normalmente</a:t>
            </a:r>
            <a:r>
              <a:rPr lang="fr-FR" dirty="0"/>
              <a:t> </a:t>
            </a:r>
            <a:r>
              <a:rPr lang="fr-FR" dirty="0" err="1"/>
              <a:t>considerati</a:t>
            </a:r>
            <a:r>
              <a:rPr lang="fr-FR" dirty="0"/>
              <a:t> </a:t>
            </a:r>
            <a:r>
              <a:rPr lang="fr-FR" dirty="0" err="1"/>
              <a:t>separati</a:t>
            </a:r>
            <a:r>
              <a:rPr lang="fr-FR" dirty="0"/>
              <a:t>" (pp. 5-6). Da qui l'"</a:t>
            </a:r>
            <a:r>
              <a:rPr lang="fr-FR" dirty="0" err="1"/>
              <a:t>invito</a:t>
            </a:r>
            <a:r>
              <a:rPr lang="fr-FR" dirty="0"/>
              <a:t> a </a:t>
            </a:r>
            <a:r>
              <a:rPr lang="fr-FR" dirty="0" err="1">
                <a:solidFill>
                  <a:srgbClr val="FF0000"/>
                </a:solidFill>
              </a:rPr>
              <a:t>vedere</a:t>
            </a:r>
            <a:r>
              <a:rPr lang="fr-FR" dirty="0">
                <a:solidFill>
                  <a:srgbClr val="FF0000"/>
                </a:solidFill>
              </a:rPr>
              <a:t> </a:t>
            </a:r>
            <a:r>
              <a:rPr lang="fr-FR" dirty="0" err="1">
                <a:solidFill>
                  <a:srgbClr val="FF0000"/>
                </a:solidFill>
              </a:rPr>
              <a:t>testi</a:t>
            </a:r>
            <a:r>
              <a:rPr lang="fr-FR" dirty="0">
                <a:solidFill>
                  <a:srgbClr val="FF0000"/>
                </a:solidFill>
              </a:rPr>
              <a:t> e </a:t>
            </a:r>
            <a:r>
              <a:rPr lang="fr-FR" dirty="0" err="1">
                <a:solidFill>
                  <a:srgbClr val="FF0000"/>
                </a:solidFill>
              </a:rPr>
              <a:t>leggere</a:t>
            </a:r>
            <a:r>
              <a:rPr lang="fr-FR" dirty="0">
                <a:solidFill>
                  <a:srgbClr val="FF0000"/>
                </a:solidFill>
              </a:rPr>
              <a:t> </a:t>
            </a:r>
            <a:r>
              <a:rPr lang="fr-FR" dirty="0" err="1">
                <a:solidFill>
                  <a:srgbClr val="FF0000"/>
                </a:solidFill>
              </a:rPr>
              <a:t>immagini</a:t>
            </a:r>
            <a:r>
              <a:rPr lang="fr-FR" dirty="0"/>
              <a:t>". (p.5)</a:t>
            </a:r>
          </a:p>
          <a:p>
            <a:endParaRPr lang="fr-FR" dirty="0"/>
          </a:p>
          <a:p>
            <a:r>
              <a:rPr lang="fr-FR" dirty="0" err="1"/>
              <a:t>Tendenza</a:t>
            </a:r>
            <a:r>
              <a:rPr lang="fr-FR" dirty="0"/>
              <a:t> </a:t>
            </a:r>
            <a:r>
              <a:rPr lang="fr-FR" dirty="0" err="1">
                <a:solidFill>
                  <a:srgbClr val="FF0000"/>
                </a:solidFill>
              </a:rPr>
              <a:t>iconotropa</a:t>
            </a:r>
            <a:r>
              <a:rPr lang="fr-FR" dirty="0">
                <a:solidFill>
                  <a:srgbClr val="FF0000"/>
                </a:solidFill>
              </a:rPr>
              <a:t>,</a:t>
            </a:r>
            <a:r>
              <a:rPr lang="fr-FR" dirty="0"/>
              <a:t> </a:t>
            </a:r>
            <a:r>
              <a:rPr lang="fr-FR" dirty="0" err="1"/>
              <a:t>cioè</a:t>
            </a:r>
            <a:r>
              <a:rPr lang="fr-FR" dirty="0"/>
              <a:t> </a:t>
            </a:r>
            <a:r>
              <a:rPr lang="fr-FR" dirty="0" err="1"/>
              <a:t>orientata</a:t>
            </a:r>
            <a:r>
              <a:rPr lang="fr-FR" dirty="0"/>
              <a:t> verso l'</a:t>
            </a:r>
            <a:r>
              <a:rPr lang="fr-FR" dirty="0" err="1"/>
              <a:t>immagine</a:t>
            </a:r>
            <a:r>
              <a:rPr lang="fr-FR" dirty="0"/>
              <a:t> (il </a:t>
            </a:r>
            <a:r>
              <a:rPr lang="fr-FR" dirty="0" err="1"/>
              <a:t>testo</a:t>
            </a:r>
            <a:r>
              <a:rPr lang="fr-FR" dirty="0"/>
              <a:t> </a:t>
            </a:r>
            <a:r>
              <a:rPr lang="fr-FR" dirty="0" err="1"/>
              <a:t>diventa</a:t>
            </a:r>
            <a:r>
              <a:rPr lang="fr-FR" dirty="0"/>
              <a:t> </a:t>
            </a:r>
            <a:r>
              <a:rPr lang="fr-FR" dirty="0" err="1"/>
              <a:t>un'immagine</a:t>
            </a:r>
            <a:r>
              <a:rPr lang="fr-FR" dirty="0"/>
              <a:t> da </a:t>
            </a:r>
            <a:r>
              <a:rPr lang="fr-FR" dirty="0" err="1"/>
              <a:t>guardare</a:t>
            </a:r>
            <a:r>
              <a:rPr lang="fr-FR" dirty="0"/>
              <a:t>), in un </a:t>
            </a:r>
            <a:r>
              <a:rPr lang="fr-FR" dirty="0" err="1"/>
              <a:t>processo</a:t>
            </a:r>
            <a:r>
              <a:rPr lang="fr-FR" dirty="0"/>
              <a:t> di </a:t>
            </a:r>
            <a:r>
              <a:rPr lang="fr-FR" dirty="0" err="1"/>
              <a:t>rimotivazione</a:t>
            </a:r>
            <a:r>
              <a:rPr lang="fr-FR" dirty="0"/>
              <a:t> </a:t>
            </a:r>
            <a:r>
              <a:rPr lang="fr-FR" dirty="0" err="1"/>
              <a:t>della</a:t>
            </a:r>
            <a:r>
              <a:rPr lang="fr-FR" dirty="0"/>
              <a:t> </a:t>
            </a:r>
            <a:r>
              <a:rPr lang="fr-FR" dirty="0" err="1"/>
              <a:t>lettera</a:t>
            </a:r>
            <a:r>
              <a:rPr lang="fr-FR" dirty="0"/>
              <a:t>, di "</a:t>
            </a:r>
            <a:r>
              <a:rPr lang="fr-FR" dirty="0" err="1"/>
              <a:t>iconizzazione</a:t>
            </a:r>
            <a:r>
              <a:rPr lang="fr-FR" dirty="0"/>
              <a:t>" dei </a:t>
            </a:r>
            <a:r>
              <a:rPr lang="fr-FR" dirty="0" err="1"/>
              <a:t>grafemi</a:t>
            </a:r>
            <a:r>
              <a:rPr lang="fr-FR" dirty="0"/>
              <a:t> (p. 251), e </a:t>
            </a:r>
          </a:p>
          <a:p>
            <a:endParaRPr lang="fr-FR" dirty="0"/>
          </a:p>
          <a:p>
            <a:r>
              <a:rPr lang="fr-FR" dirty="0" err="1"/>
              <a:t>Tendenza</a:t>
            </a:r>
            <a:r>
              <a:rPr lang="fr-FR" dirty="0"/>
              <a:t> </a:t>
            </a:r>
            <a:r>
              <a:rPr lang="fr-FR" dirty="0" err="1">
                <a:solidFill>
                  <a:srgbClr val="FF0000"/>
                </a:solidFill>
              </a:rPr>
              <a:t>logotropa</a:t>
            </a:r>
            <a:r>
              <a:rPr lang="fr-FR" dirty="0">
                <a:solidFill>
                  <a:srgbClr val="FF0000"/>
                </a:solidFill>
              </a:rPr>
              <a:t>,</a:t>
            </a:r>
            <a:r>
              <a:rPr lang="fr-FR" dirty="0"/>
              <a:t> </a:t>
            </a:r>
            <a:r>
              <a:rPr lang="fr-FR" dirty="0" err="1"/>
              <a:t>orientata</a:t>
            </a:r>
            <a:r>
              <a:rPr lang="fr-FR" dirty="0"/>
              <a:t> verso il </a:t>
            </a:r>
            <a:r>
              <a:rPr lang="fr-FR" dirty="0" err="1"/>
              <a:t>testo</a:t>
            </a:r>
            <a:r>
              <a:rPr lang="fr-FR" dirty="0"/>
              <a:t> (l'</a:t>
            </a:r>
            <a:r>
              <a:rPr lang="fr-FR" dirty="0" err="1"/>
              <a:t>immagine</a:t>
            </a:r>
            <a:r>
              <a:rPr lang="fr-FR" dirty="0"/>
              <a:t> </a:t>
            </a:r>
            <a:r>
              <a:rPr lang="fr-FR" dirty="0" err="1"/>
              <a:t>è</a:t>
            </a:r>
            <a:r>
              <a:rPr lang="fr-FR" dirty="0"/>
              <a:t> </a:t>
            </a:r>
            <a:r>
              <a:rPr lang="fr-FR" dirty="0" err="1"/>
              <a:t>organizzata</a:t>
            </a:r>
            <a:r>
              <a:rPr lang="fr-FR" dirty="0"/>
              <a:t> come un </a:t>
            </a:r>
            <a:r>
              <a:rPr lang="fr-FR" dirty="0" err="1"/>
              <a:t>testo</a:t>
            </a:r>
            <a:r>
              <a:rPr lang="fr-FR" dirty="0"/>
              <a:t> da </a:t>
            </a:r>
            <a:r>
              <a:rPr lang="fr-FR" dirty="0" err="1"/>
              <a:t>leggere</a:t>
            </a:r>
            <a:r>
              <a:rPr lang="fr-FR" dirty="0"/>
              <a:t>), </a:t>
            </a:r>
            <a:r>
              <a:rPr lang="fr-FR" dirty="0" err="1"/>
              <a:t>cercando</a:t>
            </a:r>
            <a:r>
              <a:rPr lang="fr-FR" dirty="0"/>
              <a:t> di "</a:t>
            </a:r>
            <a:r>
              <a:rPr lang="fr-FR" dirty="0" err="1"/>
              <a:t>discretizzare</a:t>
            </a:r>
            <a:r>
              <a:rPr lang="fr-FR" dirty="0"/>
              <a:t> le </a:t>
            </a:r>
            <a:r>
              <a:rPr lang="fr-FR" dirty="0" err="1"/>
              <a:t>immagini</a:t>
            </a:r>
            <a:r>
              <a:rPr lang="fr-FR" dirty="0"/>
              <a:t>" (p. 251)?</a:t>
            </a:r>
          </a:p>
          <a:p>
            <a:endParaRPr lang="fr-FR" dirty="0"/>
          </a:p>
          <a:p>
            <a:endParaRPr lang="fr-FR" dirty="0"/>
          </a:p>
          <a:p>
            <a:endParaRPr lang="fr-FR" dirty="0"/>
          </a:p>
        </p:txBody>
      </p:sp>
    </p:spTree>
    <p:extLst>
      <p:ext uri="{BB962C8B-B14F-4D97-AF65-F5344CB8AC3E}">
        <p14:creationId xmlns:p14="http://schemas.microsoft.com/office/powerpoint/2010/main" val="224400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Œuvre « La lecture défendue » – Musées royaux des Beaux-Arts de Belgique">
            <a:extLst>
              <a:ext uri="{FF2B5EF4-FFF2-40B4-BE49-F238E27FC236}">
                <a16:creationId xmlns:a16="http://schemas.microsoft.com/office/drawing/2014/main" id="{05632D9D-57E4-44D0-9AD7-3E819795F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1" y="230615"/>
            <a:ext cx="4762500" cy="3524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38CB0B-90F9-4A65-BF7C-7E8C44B413B6}"/>
              </a:ext>
            </a:extLst>
          </p:cNvPr>
          <p:cNvSpPr txBox="1"/>
          <p:nvPr/>
        </p:nvSpPr>
        <p:spPr>
          <a:xfrm>
            <a:off x="443982" y="3676936"/>
            <a:ext cx="6097464" cy="584775"/>
          </a:xfrm>
          <a:prstGeom prst="rect">
            <a:avLst/>
          </a:prstGeom>
          <a:noFill/>
        </p:spPr>
        <p:txBody>
          <a:bodyPr wrap="square">
            <a:spAutoFit/>
          </a:bodyPr>
          <a:lstStyle/>
          <a:p>
            <a:pPr algn="l"/>
            <a:r>
              <a:rPr lang="fr-BE" sz="1600" i="0" dirty="0">
                <a:solidFill>
                  <a:srgbClr val="353A4A"/>
                </a:solidFill>
                <a:effectLst/>
              </a:rPr>
              <a:t>René Magritte, </a:t>
            </a:r>
            <a:r>
              <a:rPr lang="fr-BE" sz="1600" i="1" dirty="0">
                <a:solidFill>
                  <a:srgbClr val="353A4A"/>
                </a:solidFill>
                <a:effectLst/>
              </a:rPr>
              <a:t>Irene o la </a:t>
            </a:r>
            <a:r>
              <a:rPr lang="fr-BE" sz="1600" i="1" dirty="0" err="1">
                <a:solidFill>
                  <a:srgbClr val="353A4A"/>
                </a:solidFill>
                <a:effectLst/>
              </a:rPr>
              <a:t>lettura</a:t>
            </a:r>
            <a:r>
              <a:rPr lang="fr-BE" sz="1600" i="1" dirty="0">
                <a:solidFill>
                  <a:srgbClr val="353A4A"/>
                </a:solidFill>
                <a:effectLst/>
              </a:rPr>
              <a:t> </a:t>
            </a:r>
            <a:r>
              <a:rPr lang="fr-BE" sz="1600" i="1" dirty="0" err="1">
                <a:solidFill>
                  <a:srgbClr val="353A4A"/>
                </a:solidFill>
                <a:effectLst/>
              </a:rPr>
              <a:t>proibita</a:t>
            </a:r>
            <a:r>
              <a:rPr lang="fr-BE" sz="1600" i="0" dirty="0">
                <a:solidFill>
                  <a:srgbClr val="353A4A"/>
                </a:solidFill>
                <a:effectLst/>
              </a:rPr>
              <a:t>, o/t, 1936, Bruxelles, M</a:t>
            </a:r>
            <a:r>
              <a:rPr lang="fr-BE" sz="1600" i="0" dirty="0">
                <a:solidFill>
                  <a:srgbClr val="525766"/>
                </a:solidFill>
                <a:effectLst/>
              </a:rPr>
              <a:t>usées </a:t>
            </a:r>
            <a:r>
              <a:rPr lang="fr-BE" sz="1600" b="0" i="0" dirty="0">
                <a:solidFill>
                  <a:srgbClr val="525766"/>
                </a:solidFill>
                <a:effectLst/>
              </a:rPr>
              <a:t>Royaux des Beaux-Arts.</a:t>
            </a:r>
            <a:endParaRPr lang="fr-BE" sz="1600" b="0" i="0" dirty="0">
              <a:solidFill>
                <a:srgbClr val="000000"/>
              </a:solidFill>
              <a:effectLst/>
            </a:endParaRPr>
          </a:p>
        </p:txBody>
      </p:sp>
      <p:pic>
        <p:nvPicPr>
          <p:cNvPr id="5" name="Picture 2" descr="René Magritte - Amour - Catawiki">
            <a:extLst>
              <a:ext uri="{FF2B5EF4-FFF2-40B4-BE49-F238E27FC236}">
                <a16:creationId xmlns:a16="http://schemas.microsoft.com/office/drawing/2014/main" id="{D39B947A-36C1-D84A-3C61-CCC718939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1" y="230615"/>
            <a:ext cx="5023217" cy="3738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AE7B69-D154-4B62-7B01-6C51374458D5}"/>
              </a:ext>
            </a:extLst>
          </p:cNvPr>
          <p:cNvSpPr txBox="1"/>
          <p:nvPr/>
        </p:nvSpPr>
        <p:spPr>
          <a:xfrm>
            <a:off x="7850458" y="4077045"/>
            <a:ext cx="2659254" cy="369332"/>
          </a:xfrm>
          <a:prstGeom prst="rect">
            <a:avLst/>
          </a:prstGeom>
          <a:noFill/>
        </p:spPr>
        <p:txBody>
          <a:bodyPr wrap="none" rtlCol="0">
            <a:spAutoFit/>
          </a:bodyPr>
          <a:lstStyle/>
          <a:p>
            <a:r>
              <a:rPr lang="en-LU" i="1" dirty="0"/>
              <a:t>L’arte della conversazione</a:t>
            </a:r>
          </a:p>
        </p:txBody>
      </p:sp>
      <p:sp>
        <p:nvSpPr>
          <p:cNvPr id="3" name="Rectangle 2">
            <a:extLst>
              <a:ext uri="{FF2B5EF4-FFF2-40B4-BE49-F238E27FC236}">
                <a16:creationId xmlns:a16="http://schemas.microsoft.com/office/drawing/2014/main" id="{6534A150-2E2E-CBA9-5275-4AFE79C35279}"/>
              </a:ext>
            </a:extLst>
          </p:cNvPr>
          <p:cNvSpPr/>
          <p:nvPr/>
        </p:nvSpPr>
        <p:spPr>
          <a:xfrm>
            <a:off x="568790" y="4261711"/>
            <a:ext cx="10236741" cy="2862322"/>
          </a:xfrm>
          <a:prstGeom prst="rect">
            <a:avLst/>
          </a:prstGeom>
        </p:spPr>
        <p:txBody>
          <a:bodyPr wrap="square">
            <a:spAutoFit/>
          </a:bodyPr>
          <a:lstStyle/>
          <a:p>
            <a:r>
              <a:rPr lang="fr-BE" dirty="0" err="1">
                <a:solidFill>
                  <a:srgbClr val="FF0000"/>
                </a:solidFill>
              </a:rPr>
              <a:t>linea-contorno</a:t>
            </a:r>
            <a:r>
              <a:rPr lang="fr-BE" dirty="0"/>
              <a:t> (</a:t>
            </a:r>
            <a:r>
              <a:rPr lang="fr-BE" i="1" dirty="0" err="1"/>
              <a:t>disegno</a:t>
            </a:r>
            <a:r>
              <a:rPr lang="fr-BE" dirty="0"/>
              <a:t>) vs </a:t>
            </a:r>
            <a:r>
              <a:rPr lang="fr-BE" dirty="0" err="1">
                <a:solidFill>
                  <a:srgbClr val="FF0000"/>
                </a:solidFill>
              </a:rPr>
              <a:t>linea</a:t>
            </a:r>
            <a:r>
              <a:rPr lang="fr-BE" dirty="0">
                <a:solidFill>
                  <a:srgbClr val="FF0000"/>
                </a:solidFill>
              </a:rPr>
              <a:t> </a:t>
            </a:r>
            <a:r>
              <a:rPr lang="fr-BE" dirty="0" err="1">
                <a:solidFill>
                  <a:srgbClr val="FF0000"/>
                </a:solidFill>
              </a:rPr>
              <a:t>vuota</a:t>
            </a:r>
            <a:r>
              <a:rPr lang="fr-BE" dirty="0">
                <a:solidFill>
                  <a:srgbClr val="FF0000"/>
                </a:solidFill>
              </a:rPr>
              <a:t> </a:t>
            </a:r>
            <a:r>
              <a:rPr lang="fr-BE" dirty="0"/>
              <a:t>(</a:t>
            </a:r>
            <a:r>
              <a:rPr lang="fr-BE" i="1" dirty="0" err="1"/>
              <a:t>testo</a:t>
            </a:r>
            <a:r>
              <a:rPr lang="fr-BE" dirty="0"/>
              <a:t>), </a:t>
            </a:r>
          </a:p>
          <a:p>
            <a:endParaRPr lang="fr-BE" dirty="0"/>
          </a:p>
          <a:p>
            <a:r>
              <a:rPr lang="fr-BE" dirty="0"/>
              <a:t>La i </a:t>
            </a:r>
            <a:r>
              <a:rPr lang="fr-BE" dirty="0" err="1"/>
              <a:t>della</a:t>
            </a:r>
            <a:r>
              <a:rPr lang="fr-BE" dirty="0"/>
              <a:t> </a:t>
            </a:r>
            <a:r>
              <a:rPr lang="fr-BE" dirty="0" err="1"/>
              <a:t>parola</a:t>
            </a:r>
            <a:r>
              <a:rPr lang="fr-BE" dirty="0"/>
              <a:t> </a:t>
            </a:r>
            <a:r>
              <a:rPr lang="fr-BE" i="1" dirty="0" err="1"/>
              <a:t>sirena</a:t>
            </a:r>
            <a:r>
              <a:rPr lang="fr-BE" dirty="0"/>
              <a:t>, </a:t>
            </a:r>
            <a:r>
              <a:rPr lang="fr-BE" dirty="0" err="1"/>
              <a:t>disegnata</a:t>
            </a:r>
            <a:r>
              <a:rPr lang="fr-BE" dirty="0"/>
              <a:t> in </a:t>
            </a:r>
            <a:r>
              <a:rPr lang="fr-BE" dirty="0" err="1"/>
              <a:t>corsivo</a:t>
            </a:r>
            <a:r>
              <a:rPr lang="fr-BE" dirty="0"/>
              <a:t> </a:t>
            </a:r>
            <a:r>
              <a:rPr lang="fr-BE" dirty="0" err="1"/>
              <a:t>nel</a:t>
            </a:r>
            <a:r>
              <a:rPr lang="fr-BE" dirty="0"/>
              <a:t> primo piano </a:t>
            </a:r>
            <a:r>
              <a:rPr lang="fr-BE" dirty="0" err="1"/>
              <a:t>del</a:t>
            </a:r>
            <a:r>
              <a:rPr lang="fr-BE" dirty="0"/>
              <a:t> </a:t>
            </a:r>
            <a:r>
              <a:rPr lang="fr-BE" dirty="0" err="1"/>
              <a:t>quadro</a:t>
            </a:r>
            <a:r>
              <a:rPr lang="fr-BE" dirty="0"/>
              <a:t>, </a:t>
            </a:r>
            <a:r>
              <a:rPr lang="fr-BE" dirty="0" err="1"/>
              <a:t>è</a:t>
            </a:r>
            <a:r>
              <a:rPr lang="fr-BE" dirty="0"/>
              <a:t> </a:t>
            </a:r>
            <a:r>
              <a:rPr lang="fr-BE" dirty="0" err="1"/>
              <a:t>sostituita</a:t>
            </a:r>
            <a:r>
              <a:rPr lang="fr-BE" dirty="0"/>
              <a:t> da un dito </a:t>
            </a:r>
            <a:r>
              <a:rPr lang="fr-BE" dirty="0" err="1"/>
              <a:t>sormontato</a:t>
            </a:r>
            <a:r>
              <a:rPr lang="fr-BE" dirty="0"/>
              <a:t> da un bilboquet: "</a:t>
            </a:r>
            <a:r>
              <a:rPr lang="fr-BE" dirty="0" err="1"/>
              <a:t>Supporto</a:t>
            </a:r>
            <a:r>
              <a:rPr lang="fr-BE" dirty="0"/>
              <a:t> di </a:t>
            </a:r>
            <a:r>
              <a:rPr lang="fr-BE" dirty="0" err="1"/>
              <a:t>una</a:t>
            </a:r>
            <a:r>
              <a:rPr lang="fr-BE" dirty="0"/>
              <a:t> </a:t>
            </a:r>
            <a:r>
              <a:rPr lang="fr-BE" dirty="0" err="1"/>
              <a:t>doppia</a:t>
            </a:r>
            <a:r>
              <a:rPr lang="fr-BE" dirty="0"/>
              <a:t> </a:t>
            </a:r>
            <a:r>
              <a:rPr lang="fr-BE" dirty="0" err="1"/>
              <a:t>lettura</a:t>
            </a:r>
            <a:r>
              <a:rPr lang="fr-BE" dirty="0"/>
              <a:t>, </a:t>
            </a:r>
            <a:r>
              <a:rPr lang="fr-BE" dirty="0" err="1"/>
              <a:t>linguistica</a:t>
            </a:r>
            <a:r>
              <a:rPr lang="fr-BE" dirty="0"/>
              <a:t> e </a:t>
            </a:r>
            <a:r>
              <a:rPr lang="fr-BE" dirty="0" err="1"/>
              <a:t>iconica</a:t>
            </a:r>
            <a:r>
              <a:rPr lang="fr-BE" dirty="0"/>
              <a:t>, </a:t>
            </a:r>
            <a:r>
              <a:rPr lang="fr-BE" dirty="0" err="1"/>
              <a:t>questo</a:t>
            </a:r>
            <a:r>
              <a:rPr lang="fr-BE" dirty="0"/>
              <a:t> dito </a:t>
            </a:r>
            <a:r>
              <a:rPr lang="fr-BE" dirty="0" err="1"/>
              <a:t>è</a:t>
            </a:r>
            <a:r>
              <a:rPr lang="fr-BE" dirty="0"/>
              <a:t> </a:t>
            </a:r>
            <a:r>
              <a:rPr lang="fr-BE" dirty="0" err="1"/>
              <a:t>dunque</a:t>
            </a:r>
            <a:r>
              <a:rPr lang="fr-BE" dirty="0"/>
              <a:t> </a:t>
            </a:r>
            <a:r>
              <a:rPr lang="fr-BE" dirty="0" err="1"/>
              <a:t>intersemiotico</a:t>
            </a:r>
            <a:r>
              <a:rPr lang="fr-BE" dirty="0"/>
              <a:t>" (p. 240). Ma </a:t>
            </a:r>
            <a:r>
              <a:rPr lang="fr-BE" dirty="0" err="1"/>
              <a:t>questo</a:t>
            </a:r>
            <a:r>
              <a:rPr lang="fr-BE" dirty="0"/>
              <a:t> non </a:t>
            </a:r>
            <a:r>
              <a:rPr lang="fr-BE" dirty="0" err="1"/>
              <a:t>impedisce</a:t>
            </a:r>
            <a:r>
              <a:rPr lang="fr-BE" dirty="0"/>
              <a:t> le </a:t>
            </a:r>
            <a:r>
              <a:rPr lang="fr-BE" dirty="0" err="1"/>
              <a:t>ipotesi</a:t>
            </a:r>
            <a:r>
              <a:rPr lang="fr-BE" dirty="0"/>
              <a:t> più </a:t>
            </a:r>
            <a:r>
              <a:rPr lang="fr-BE" dirty="0" err="1"/>
              <a:t>aneddotiche</a:t>
            </a:r>
            <a:r>
              <a:rPr lang="fr-BE" dirty="0"/>
              <a:t>. </a:t>
            </a:r>
            <a:r>
              <a:rPr lang="fr-BE" dirty="0" err="1"/>
              <a:t>Questa</a:t>
            </a:r>
            <a:r>
              <a:rPr lang="fr-BE" dirty="0"/>
              <a:t> "i" o "dito </a:t>
            </a:r>
            <a:r>
              <a:rPr lang="fr-BE" dirty="0" err="1"/>
              <a:t>mozzato</a:t>
            </a:r>
            <a:r>
              <a:rPr lang="fr-BE" dirty="0"/>
              <a:t>" "</a:t>
            </a:r>
            <a:r>
              <a:rPr lang="fr-BE" dirty="0" err="1"/>
              <a:t>impone</a:t>
            </a:r>
            <a:r>
              <a:rPr lang="fr-BE" dirty="0"/>
              <a:t>, a </a:t>
            </a:r>
            <a:r>
              <a:rPr lang="fr-BE" dirty="0" err="1"/>
              <a:t>una</a:t>
            </a:r>
            <a:r>
              <a:rPr lang="fr-BE" dirty="0"/>
              <a:t> seconda </a:t>
            </a:r>
            <a:r>
              <a:rPr lang="fr-BE" dirty="0" err="1"/>
              <a:t>lettura</a:t>
            </a:r>
            <a:r>
              <a:rPr lang="fr-BE" dirty="0"/>
              <a:t>, il primo nome Irène, </a:t>
            </a:r>
            <a:r>
              <a:rPr lang="fr-BE" dirty="0" err="1"/>
              <a:t>quello</a:t>
            </a:r>
            <a:r>
              <a:rPr lang="fr-BE" dirty="0"/>
              <a:t> </a:t>
            </a:r>
            <a:r>
              <a:rPr lang="fr-BE" dirty="0" err="1"/>
              <a:t>dell'amica</a:t>
            </a:r>
            <a:r>
              <a:rPr lang="fr-BE" dirty="0"/>
              <a:t> Irène </a:t>
            </a:r>
            <a:r>
              <a:rPr lang="fr-BE" dirty="0" err="1"/>
              <a:t>Hamoir</a:t>
            </a:r>
            <a:r>
              <a:rPr lang="fr-BE" dirty="0"/>
              <a:t>. </a:t>
            </a:r>
            <a:r>
              <a:rPr lang="fr-BE" dirty="0" err="1"/>
              <a:t>Inoltre</a:t>
            </a:r>
            <a:r>
              <a:rPr lang="fr-BE" dirty="0"/>
              <a:t>, al di là di </a:t>
            </a:r>
            <a:r>
              <a:rPr lang="fr-BE" dirty="0" err="1"/>
              <a:t>questa</a:t>
            </a:r>
            <a:r>
              <a:rPr lang="fr-BE" dirty="0"/>
              <a:t> </a:t>
            </a:r>
            <a:r>
              <a:rPr lang="fr-BE" dirty="0" err="1"/>
              <a:t>simpatica</a:t>
            </a:r>
            <a:r>
              <a:rPr lang="fr-BE" dirty="0"/>
              <a:t> </a:t>
            </a:r>
            <a:r>
              <a:rPr lang="fr-BE" dirty="0" err="1"/>
              <a:t>battuta</a:t>
            </a:r>
            <a:r>
              <a:rPr lang="fr-BE" dirty="0"/>
              <a:t> </a:t>
            </a:r>
            <a:r>
              <a:rPr lang="fr-BE" dirty="0" err="1"/>
              <a:t>privata</a:t>
            </a:r>
            <a:r>
              <a:rPr lang="fr-BE" dirty="0"/>
              <a:t>, </a:t>
            </a:r>
            <a:r>
              <a:rPr lang="fr-BE" dirty="0" err="1"/>
              <a:t>vediamo</a:t>
            </a:r>
            <a:r>
              <a:rPr lang="fr-BE" dirty="0"/>
              <a:t> </a:t>
            </a:r>
            <a:r>
              <a:rPr lang="fr-BE" dirty="0" err="1"/>
              <a:t>che</a:t>
            </a:r>
            <a:r>
              <a:rPr lang="fr-BE" dirty="0"/>
              <a:t> il dito </a:t>
            </a:r>
            <a:r>
              <a:rPr lang="fr-BE" dirty="0" err="1"/>
              <a:t>alzato</a:t>
            </a:r>
            <a:r>
              <a:rPr lang="fr-BE" dirty="0"/>
              <a:t> non </a:t>
            </a:r>
            <a:r>
              <a:rPr lang="fr-BE" dirty="0" err="1"/>
              <a:t>è</a:t>
            </a:r>
            <a:r>
              <a:rPr lang="fr-BE" dirty="0"/>
              <a:t> </a:t>
            </a:r>
            <a:r>
              <a:rPr lang="fr-BE" dirty="0" err="1"/>
              <a:t>stato</a:t>
            </a:r>
            <a:r>
              <a:rPr lang="fr-BE" dirty="0"/>
              <a:t> </a:t>
            </a:r>
            <a:r>
              <a:rPr lang="fr-BE" dirty="0" err="1"/>
              <a:t>scelto</a:t>
            </a:r>
            <a:r>
              <a:rPr lang="fr-BE" dirty="0"/>
              <a:t> solo per la sua forma: </a:t>
            </a:r>
            <a:r>
              <a:rPr lang="fr-BE" dirty="0" err="1"/>
              <a:t>è</a:t>
            </a:r>
            <a:r>
              <a:rPr lang="fr-BE" dirty="0"/>
              <a:t> il "dito grande" dei </a:t>
            </a:r>
            <a:r>
              <a:rPr lang="fr-BE" dirty="0" err="1"/>
              <a:t>divieti</a:t>
            </a:r>
            <a:r>
              <a:rPr lang="fr-BE" dirty="0"/>
              <a:t> e illustra il </a:t>
            </a:r>
            <a:r>
              <a:rPr lang="fr-BE" dirty="0" err="1"/>
              <a:t>titolo</a:t>
            </a:r>
            <a:r>
              <a:rPr lang="fr-BE" dirty="0"/>
              <a:t> </a:t>
            </a:r>
            <a:r>
              <a:rPr lang="fr-BE" dirty="0" err="1"/>
              <a:t>dell'opera</a:t>
            </a:r>
            <a:r>
              <a:rPr lang="fr-BE" dirty="0"/>
              <a:t>. (p. 239). </a:t>
            </a:r>
          </a:p>
          <a:p>
            <a:endParaRPr lang="fr-BE" dirty="0"/>
          </a:p>
          <a:p>
            <a:endParaRPr lang="fr-BE" dirty="0"/>
          </a:p>
        </p:txBody>
      </p:sp>
    </p:spTree>
    <p:extLst>
      <p:ext uri="{BB962C8B-B14F-4D97-AF65-F5344CB8AC3E}">
        <p14:creationId xmlns:p14="http://schemas.microsoft.com/office/powerpoint/2010/main" val="3809404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A091B-4885-EAC8-EDA1-6AF211BCE53A}"/>
              </a:ext>
            </a:extLst>
          </p:cNvPr>
          <p:cNvSpPr txBox="1"/>
          <p:nvPr/>
        </p:nvSpPr>
        <p:spPr>
          <a:xfrm>
            <a:off x="1934308" y="562708"/>
            <a:ext cx="184731" cy="338554"/>
          </a:xfrm>
          <a:prstGeom prst="rect">
            <a:avLst/>
          </a:prstGeom>
          <a:noFill/>
        </p:spPr>
        <p:txBody>
          <a:bodyPr wrap="none" rtlCol="0">
            <a:spAutoFit/>
          </a:bodyPr>
          <a:lstStyle/>
          <a:p>
            <a:endParaRPr lang="fr-FR" sz="1600" dirty="0"/>
          </a:p>
        </p:txBody>
      </p:sp>
      <p:sp>
        <p:nvSpPr>
          <p:cNvPr id="3" name="TextBox 2">
            <a:extLst>
              <a:ext uri="{FF2B5EF4-FFF2-40B4-BE49-F238E27FC236}">
                <a16:creationId xmlns:a16="http://schemas.microsoft.com/office/drawing/2014/main" id="{5272FC4D-FFD9-7125-1589-3C8EBDFCDACE}"/>
              </a:ext>
            </a:extLst>
          </p:cNvPr>
          <p:cNvSpPr txBox="1"/>
          <p:nvPr/>
        </p:nvSpPr>
        <p:spPr>
          <a:xfrm>
            <a:off x="1012267" y="-15814"/>
            <a:ext cx="1321965" cy="400110"/>
          </a:xfrm>
          <a:prstGeom prst="rect">
            <a:avLst/>
          </a:prstGeom>
          <a:noFill/>
        </p:spPr>
        <p:txBody>
          <a:bodyPr wrap="none" rtlCol="0">
            <a:spAutoFit/>
          </a:bodyPr>
          <a:lstStyle/>
          <a:p>
            <a:r>
              <a:rPr lang="fr-BE" sz="2000" b="1" dirty="0"/>
              <a:t>Il </a:t>
            </a:r>
            <a:r>
              <a:rPr lang="fr-BE" sz="2000" b="1" dirty="0" err="1"/>
              <a:t>dettaglio</a:t>
            </a:r>
            <a:endParaRPr lang="fr-FR" sz="2000" b="1" dirty="0"/>
          </a:p>
        </p:txBody>
      </p:sp>
      <p:pic>
        <p:nvPicPr>
          <p:cNvPr id="1034" name="Picture 10">
            <a:extLst>
              <a:ext uri="{FF2B5EF4-FFF2-40B4-BE49-F238E27FC236}">
                <a16:creationId xmlns:a16="http://schemas.microsoft.com/office/drawing/2014/main" id="{1FE19105-26D5-309C-B78D-A381F312E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486" y="570052"/>
            <a:ext cx="1296160" cy="2182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3BFBE4-1588-60D7-F677-3CF190E4C650}"/>
              </a:ext>
            </a:extLst>
          </p:cNvPr>
          <p:cNvSpPr txBox="1"/>
          <p:nvPr/>
        </p:nvSpPr>
        <p:spPr>
          <a:xfrm>
            <a:off x="1265343" y="2413586"/>
            <a:ext cx="601447" cy="338554"/>
          </a:xfrm>
          <a:prstGeom prst="rect">
            <a:avLst/>
          </a:prstGeom>
          <a:noFill/>
        </p:spPr>
        <p:txBody>
          <a:bodyPr wrap="none" rtlCol="0">
            <a:spAutoFit/>
          </a:bodyPr>
          <a:lstStyle/>
          <a:p>
            <a:r>
              <a:rPr lang="fr-BE" sz="1600" dirty="0"/>
              <a:t>1992</a:t>
            </a:r>
            <a:endParaRPr lang="fr-FR" sz="1600" dirty="0"/>
          </a:p>
        </p:txBody>
      </p:sp>
      <p:sp>
        <p:nvSpPr>
          <p:cNvPr id="5" name="Rectangle 4">
            <a:extLst>
              <a:ext uri="{FF2B5EF4-FFF2-40B4-BE49-F238E27FC236}">
                <a16:creationId xmlns:a16="http://schemas.microsoft.com/office/drawing/2014/main" id="{6AACA5CA-FE9E-47B9-90AB-774BBDA8ACB2}"/>
              </a:ext>
            </a:extLst>
          </p:cNvPr>
          <p:cNvSpPr/>
          <p:nvPr/>
        </p:nvSpPr>
        <p:spPr>
          <a:xfrm>
            <a:off x="4331594" y="2547943"/>
            <a:ext cx="7187615" cy="2308324"/>
          </a:xfrm>
          <a:prstGeom prst="rect">
            <a:avLst/>
          </a:prstGeom>
        </p:spPr>
        <p:txBody>
          <a:bodyPr wrap="square">
            <a:spAutoFit/>
          </a:bodyPr>
          <a:lstStyle/>
          <a:p>
            <a:r>
              <a:rPr lang="en-US" sz="1600" dirty="0"/>
              <a:t>Il </a:t>
            </a:r>
            <a:r>
              <a:rPr lang="en-US" sz="1600" dirty="0" err="1"/>
              <a:t>dettaglio</a:t>
            </a:r>
            <a:r>
              <a:rPr lang="en-US" sz="1600" dirty="0"/>
              <a:t> </a:t>
            </a:r>
            <a:r>
              <a:rPr lang="en-US" sz="1600" dirty="0" err="1"/>
              <a:t>può</a:t>
            </a:r>
            <a:r>
              <a:rPr lang="en-US" sz="1600" dirty="0"/>
              <a:t> </a:t>
            </a:r>
            <a:r>
              <a:rPr lang="en-US" sz="1600" dirty="0" err="1"/>
              <a:t>anche</a:t>
            </a:r>
            <a:r>
              <a:rPr lang="en-US" sz="1600" dirty="0"/>
              <a:t> </a:t>
            </a:r>
            <a:r>
              <a:rPr lang="en-US" sz="1600" dirty="0" err="1"/>
              <a:t>tendere</a:t>
            </a:r>
            <a:r>
              <a:rPr lang="en-US" sz="1600" dirty="0"/>
              <a:t> a </a:t>
            </a:r>
            <a:r>
              <a:rPr lang="en-US" sz="1600" dirty="0" err="1"/>
              <a:t>diventare</a:t>
            </a:r>
            <a:r>
              <a:rPr lang="en-US" sz="1600" dirty="0"/>
              <a:t> un "piccolo </a:t>
            </a:r>
            <a:r>
              <a:rPr lang="en-US" sz="1600" dirty="0" err="1"/>
              <a:t>importante</a:t>
            </a:r>
            <a:r>
              <a:rPr lang="en-US" sz="1600" dirty="0"/>
              <a:t>" </a:t>
            </a:r>
            <a:r>
              <a:rPr lang="en-US" sz="1600" dirty="0" err="1"/>
              <a:t>che</a:t>
            </a:r>
            <a:r>
              <a:rPr lang="en-US" sz="1600" dirty="0"/>
              <a:t> </a:t>
            </a:r>
            <a:r>
              <a:rPr lang="en-US" sz="1600" dirty="0" err="1"/>
              <a:t>resiste</a:t>
            </a:r>
            <a:r>
              <a:rPr lang="en-US" sz="1600" dirty="0"/>
              <a:t>, </a:t>
            </a:r>
            <a:r>
              <a:rPr lang="en-US" sz="1600" dirty="0" err="1"/>
              <a:t>si</a:t>
            </a:r>
            <a:r>
              <a:rPr lang="en-US" sz="1600" dirty="0"/>
              <a:t> </a:t>
            </a:r>
            <a:r>
              <a:rPr lang="en-US" sz="1600" dirty="0" err="1"/>
              <a:t>disloca</a:t>
            </a:r>
            <a:r>
              <a:rPr lang="en-US" sz="1600" dirty="0"/>
              <a:t> da un </a:t>
            </a:r>
            <a:r>
              <a:rPr lang="en-US" sz="1600" dirty="0" err="1"/>
              <a:t>tutto,disloca</a:t>
            </a:r>
            <a:r>
              <a:rPr lang="en-US" sz="1600" dirty="0"/>
              <a:t> </a:t>
            </a:r>
            <a:r>
              <a:rPr lang="en-US" sz="1600" dirty="0" err="1"/>
              <a:t>l'unità</a:t>
            </a:r>
            <a:r>
              <a:rPr lang="en-US" sz="1600" dirty="0"/>
              <a:t> di un </a:t>
            </a:r>
            <a:r>
              <a:rPr lang="en-US" sz="1600" dirty="0" err="1"/>
              <a:t>insieme</a:t>
            </a:r>
            <a:r>
              <a:rPr lang="en-US" sz="1600" dirty="0"/>
              <a:t>, o </a:t>
            </a:r>
            <a:r>
              <a:rPr lang="en-US" sz="1600" dirty="0" err="1"/>
              <a:t>addirittura</a:t>
            </a:r>
            <a:r>
              <a:rPr lang="en-US" sz="1600" dirty="0"/>
              <a:t> </a:t>
            </a:r>
            <a:r>
              <a:rPr lang="en-US" sz="1600" dirty="0" err="1"/>
              <a:t>provoca</a:t>
            </a:r>
            <a:r>
              <a:rPr lang="en-US" sz="1600" dirty="0"/>
              <a:t> </a:t>
            </a:r>
            <a:r>
              <a:rPr lang="en-US" sz="1600" dirty="0" err="1"/>
              <a:t>quello</a:t>
            </a:r>
            <a:r>
              <a:rPr lang="en-US" sz="1600" dirty="0"/>
              <a:t> </a:t>
            </a:r>
            <a:r>
              <a:rPr lang="en-US" sz="1600" dirty="0" err="1"/>
              <a:t>che</a:t>
            </a:r>
            <a:r>
              <a:rPr lang="en-US" sz="1600" dirty="0"/>
              <a:t> Baudelaire </a:t>
            </a:r>
            <a:r>
              <a:rPr lang="en-US" sz="1600" dirty="0" err="1"/>
              <a:t>chiamava</a:t>
            </a:r>
            <a:r>
              <a:rPr lang="en-US" sz="1600" dirty="0"/>
              <a:t> un </a:t>
            </a:r>
            <a:r>
              <a:rPr lang="en-US" sz="1600" dirty="0">
                <a:solidFill>
                  <a:srgbClr val="FF0000"/>
                </a:solidFill>
              </a:rPr>
              <a:t>“</a:t>
            </a:r>
            <a:r>
              <a:rPr lang="en-US" sz="1600" dirty="0" err="1">
                <a:solidFill>
                  <a:srgbClr val="FF0000"/>
                </a:solidFill>
              </a:rPr>
              <a:t>tumulto</a:t>
            </a:r>
            <a:r>
              <a:rPr lang="en-US" sz="1600" dirty="0">
                <a:solidFill>
                  <a:srgbClr val="FF0000"/>
                </a:solidFill>
              </a:rPr>
              <a:t> di </a:t>
            </a:r>
            <a:r>
              <a:rPr lang="en-US" sz="1600" dirty="0" err="1">
                <a:solidFill>
                  <a:srgbClr val="FF0000"/>
                </a:solidFill>
              </a:rPr>
              <a:t>dettagli</a:t>
            </a:r>
            <a:r>
              <a:rPr lang="en-US" sz="1600" dirty="0">
                <a:solidFill>
                  <a:srgbClr val="FF0000"/>
                </a:solidFill>
              </a:rPr>
              <a:t>”. </a:t>
            </a:r>
            <a:r>
              <a:rPr lang="en-US" sz="1600" dirty="0"/>
              <a:t>A volte </a:t>
            </a:r>
            <a:r>
              <a:rPr lang="en-US" sz="1600" dirty="0" err="1"/>
              <a:t>disturba</a:t>
            </a:r>
            <a:r>
              <a:rPr lang="en-US" sz="1600" dirty="0"/>
              <a:t> la </a:t>
            </a:r>
            <a:r>
              <a:rPr lang="en-US" sz="1600" dirty="0" err="1"/>
              <a:t>lisibilità</a:t>
            </a:r>
            <a:r>
              <a:rPr lang="en-US" sz="1600" dirty="0"/>
              <a:t> </a:t>
            </a:r>
            <a:r>
              <a:rPr lang="en-US" sz="1600" dirty="0" err="1"/>
              <a:t>dell'immagine</a:t>
            </a:r>
            <a:r>
              <a:rPr lang="en-US" sz="1600" dirty="0"/>
              <a:t>, o per un </a:t>
            </a:r>
            <a:r>
              <a:rPr lang="en-US" sz="1600" dirty="0" err="1"/>
              <a:t>eccesso</a:t>
            </a:r>
            <a:r>
              <a:rPr lang="en-US" sz="1600" dirty="0"/>
              <a:t> di </a:t>
            </a:r>
            <a:r>
              <a:rPr lang="en-US" sz="1600" dirty="0" err="1"/>
              <a:t>presenza</a:t>
            </a:r>
            <a:r>
              <a:rPr lang="en-US" sz="1600" dirty="0"/>
              <a:t> </a:t>
            </a:r>
            <a:r>
              <a:rPr lang="en-US" sz="1600" dirty="0" err="1"/>
              <a:t>nell'immagine</a:t>
            </a:r>
            <a:r>
              <a:rPr lang="en-US" sz="1600" dirty="0"/>
              <a:t>, in modo da </a:t>
            </a:r>
            <a:r>
              <a:rPr lang="en-US" sz="1600" dirty="0" err="1"/>
              <a:t>sottrarre</a:t>
            </a:r>
            <a:r>
              <a:rPr lang="en-US" sz="1600" dirty="0"/>
              <a:t> </a:t>
            </a:r>
            <a:r>
              <a:rPr lang="en-US" sz="1600" dirty="0" err="1"/>
              <a:t>tutta</a:t>
            </a:r>
            <a:r>
              <a:rPr lang="en-US" sz="1600" dirty="0"/>
              <a:t> </a:t>
            </a:r>
            <a:r>
              <a:rPr lang="en-US" sz="1600" dirty="0" err="1"/>
              <a:t>l'attenzione</a:t>
            </a:r>
            <a:r>
              <a:rPr lang="en-US" sz="1600" dirty="0"/>
              <a:t> (</a:t>
            </a:r>
            <a:r>
              <a:rPr lang="en-US" sz="1600" dirty="0" err="1"/>
              <a:t>questo</a:t>
            </a:r>
            <a:r>
              <a:rPr lang="en-US" sz="1600" dirty="0"/>
              <a:t> è </a:t>
            </a:r>
            <a:r>
              <a:rPr lang="en-US" sz="1600" dirty="0" err="1"/>
              <a:t>ciò</a:t>
            </a:r>
            <a:r>
              <a:rPr lang="en-US" sz="1600" dirty="0"/>
              <a:t> </a:t>
            </a:r>
            <a:r>
              <a:rPr lang="en-US" sz="1600" dirty="0" err="1"/>
              <a:t>che</a:t>
            </a:r>
            <a:r>
              <a:rPr lang="en-US" sz="1600" dirty="0"/>
              <a:t> fa </a:t>
            </a:r>
            <a:r>
              <a:rPr lang="en-US" sz="1600" dirty="0" err="1"/>
              <a:t>sperimentare</a:t>
            </a:r>
            <a:r>
              <a:rPr lang="en-US" sz="1600" dirty="0"/>
              <a:t> al </a:t>
            </a:r>
            <a:r>
              <a:rPr lang="en-US" sz="1600" dirty="0" err="1"/>
              <a:t>personaggio</a:t>
            </a:r>
            <a:r>
              <a:rPr lang="en-US" sz="1600" dirty="0"/>
              <a:t> Proustian il piccolo “pan” </a:t>
            </a:r>
            <a:r>
              <a:rPr lang="en-US" sz="1600" dirty="0" err="1"/>
              <a:t>muro</a:t>
            </a:r>
            <a:r>
              <a:rPr lang="en-US" sz="1600" dirty="0"/>
              <a:t> </a:t>
            </a:r>
            <a:r>
              <a:rPr lang="en-US" sz="1600" dirty="0" err="1"/>
              <a:t>giallo</a:t>
            </a:r>
            <a:r>
              <a:rPr lang="en-US" sz="1600" dirty="0"/>
              <a:t> </a:t>
            </a:r>
            <a:r>
              <a:rPr lang="en-US" sz="1600" dirty="0" err="1"/>
              <a:t>nella</a:t>
            </a:r>
            <a:r>
              <a:rPr lang="en-US" sz="1600" dirty="0"/>
              <a:t> </a:t>
            </a:r>
            <a:r>
              <a:rPr lang="en-US" sz="1600" i="1" dirty="0"/>
              <a:t>Veduta di Delft </a:t>
            </a:r>
            <a:r>
              <a:rPr lang="en-US" sz="1600" dirty="0"/>
              <a:t>di Vermeer ; o da un </a:t>
            </a:r>
            <a:r>
              <a:rPr lang="en-US" sz="1600" dirty="0" err="1"/>
              <a:t>eccesso</a:t>
            </a:r>
            <a:r>
              <a:rPr lang="en-US" sz="1600" dirty="0"/>
              <a:t> di </a:t>
            </a:r>
            <a:r>
              <a:rPr lang="en-US" sz="1600" dirty="0" err="1"/>
              <a:t>visibilità</a:t>
            </a:r>
            <a:r>
              <a:rPr lang="en-US" sz="1600" dirty="0"/>
              <a:t> </a:t>
            </a:r>
            <a:r>
              <a:rPr lang="en-US" sz="1600" dirty="0" err="1"/>
              <a:t>della</a:t>
            </a:r>
            <a:r>
              <a:rPr lang="en-US" sz="1600" dirty="0"/>
              <a:t> </a:t>
            </a:r>
            <a:r>
              <a:rPr lang="en-US" sz="1600" dirty="0" err="1"/>
              <a:t>pittura</a:t>
            </a:r>
            <a:r>
              <a:rPr lang="en-US" sz="1600" dirty="0"/>
              <a:t> (come </a:t>
            </a:r>
            <a:r>
              <a:rPr lang="en-US" sz="1600" dirty="0" err="1"/>
              <a:t>quando</a:t>
            </a:r>
            <a:r>
              <a:rPr lang="en-US" sz="1600" dirty="0"/>
              <a:t> il </a:t>
            </a:r>
            <a:r>
              <a:rPr lang="en-US" sz="1600" dirty="0" err="1"/>
              <a:t>dettaglio</a:t>
            </a:r>
            <a:r>
              <a:rPr lang="en-US" sz="1600" dirty="0"/>
              <a:t> </a:t>
            </a:r>
            <a:r>
              <a:rPr lang="en-US" sz="1600" dirty="0" err="1"/>
              <a:t>rivela</a:t>
            </a:r>
            <a:r>
              <a:rPr lang="en-US" sz="1600" dirty="0"/>
              <a:t> </a:t>
            </a:r>
            <a:r>
              <a:rPr lang="en-US" sz="1600" dirty="0" err="1"/>
              <a:t>l'atto</a:t>
            </a:r>
            <a:r>
              <a:rPr lang="en-US" sz="1600" dirty="0"/>
              <a:t> del </a:t>
            </a:r>
            <a:r>
              <a:rPr lang="en-US" sz="1600" dirty="0" err="1"/>
              <a:t>dipingere</a:t>
            </a:r>
            <a:r>
              <a:rPr lang="en-US" sz="1600" dirty="0"/>
              <a:t> e la </a:t>
            </a:r>
            <a:r>
              <a:rPr lang="en-US" sz="1600" dirty="0" err="1"/>
              <a:t>materialità</a:t>
            </a:r>
            <a:r>
              <a:rPr lang="en-US" sz="1600" dirty="0"/>
              <a:t> del dipinto: </a:t>
            </a:r>
            <a:r>
              <a:rPr lang="en-US" sz="1600" dirty="0" err="1"/>
              <a:t>così</a:t>
            </a:r>
            <a:r>
              <a:rPr lang="en-US" sz="1600" dirty="0"/>
              <a:t> un </a:t>
            </a:r>
            <a:r>
              <a:rPr lang="en-US" sz="1600" dirty="0" err="1"/>
              <a:t>pezzo</a:t>
            </a:r>
            <a:r>
              <a:rPr lang="en-US" sz="1600" dirty="0"/>
              <a:t> di </a:t>
            </a:r>
            <a:r>
              <a:rPr lang="en-US" sz="1600" dirty="0" err="1"/>
              <a:t>stoffa</a:t>
            </a:r>
            <a:r>
              <a:rPr lang="en-US" sz="1600" dirty="0"/>
              <a:t> </a:t>
            </a:r>
            <a:r>
              <a:rPr lang="en-US" sz="1600" dirty="0" err="1"/>
              <a:t>che</a:t>
            </a:r>
            <a:r>
              <a:rPr lang="en-US" sz="1600" dirty="0"/>
              <a:t> non è </a:t>
            </a:r>
            <a:r>
              <a:rPr lang="en-US" sz="1600" dirty="0" err="1"/>
              <a:t>altro</a:t>
            </a:r>
            <a:r>
              <a:rPr lang="en-US" sz="1600" dirty="0"/>
              <a:t> </a:t>
            </a:r>
            <a:r>
              <a:rPr lang="en-US" sz="1600" dirty="0" err="1"/>
              <a:t>che</a:t>
            </a:r>
            <a:r>
              <a:rPr lang="en-US" sz="1600" dirty="0"/>
              <a:t> un bel </a:t>
            </a:r>
            <a:r>
              <a:rPr lang="en-US" sz="1600" dirty="0" err="1"/>
              <a:t>pezzo</a:t>
            </a:r>
            <a:r>
              <a:rPr lang="en-US" sz="1600" dirty="0"/>
              <a:t> di </a:t>
            </a:r>
            <a:r>
              <a:rPr lang="en-US" sz="1600" dirty="0" err="1"/>
              <a:t>pittura</a:t>
            </a:r>
            <a:r>
              <a:rPr lang="en-US" sz="1600" dirty="0"/>
              <a:t>, </a:t>
            </a:r>
          </a:p>
        </p:txBody>
      </p:sp>
      <p:sp>
        <p:nvSpPr>
          <p:cNvPr id="6" name="TextBox 5">
            <a:extLst>
              <a:ext uri="{FF2B5EF4-FFF2-40B4-BE49-F238E27FC236}">
                <a16:creationId xmlns:a16="http://schemas.microsoft.com/office/drawing/2014/main" id="{DD2E838F-13A0-F896-1E7A-24C957172074}"/>
              </a:ext>
            </a:extLst>
          </p:cNvPr>
          <p:cNvSpPr txBox="1"/>
          <p:nvPr/>
        </p:nvSpPr>
        <p:spPr>
          <a:xfrm>
            <a:off x="3778282" y="634569"/>
            <a:ext cx="6479410" cy="1323439"/>
          </a:xfrm>
          <a:prstGeom prst="rect">
            <a:avLst/>
          </a:prstGeom>
          <a:noFill/>
        </p:spPr>
        <p:txBody>
          <a:bodyPr wrap="square" rtlCol="0">
            <a:spAutoFit/>
          </a:bodyPr>
          <a:lstStyle/>
          <a:p>
            <a:r>
              <a:rPr lang="en-GB" sz="1600" dirty="0">
                <a:solidFill>
                  <a:srgbClr val="FF0000"/>
                </a:solidFill>
              </a:rPr>
              <a:t>p</a:t>
            </a:r>
            <a:r>
              <a:rPr lang="en-LU" sz="1600" dirty="0">
                <a:solidFill>
                  <a:srgbClr val="FF0000"/>
                </a:solidFill>
              </a:rPr>
              <a:t>articolare</a:t>
            </a:r>
            <a:r>
              <a:rPr lang="en-LU" sz="1600" dirty="0"/>
              <a:t>: fa parte di una figura, di un insieme</a:t>
            </a:r>
          </a:p>
          <a:p>
            <a:r>
              <a:rPr lang="en-LU" sz="1600" dirty="0"/>
              <a:t> vs</a:t>
            </a:r>
            <a:r>
              <a:rPr lang="en-LU" sz="1600" dirty="0">
                <a:solidFill>
                  <a:srgbClr val="FF0000"/>
                </a:solidFill>
              </a:rPr>
              <a:t> dettaglio</a:t>
            </a:r>
            <a:r>
              <a:rPr lang="en-LU" sz="1600" dirty="0"/>
              <a:t>: il soggetto isola, “dettaglia”</a:t>
            </a:r>
          </a:p>
          <a:p>
            <a:r>
              <a:rPr lang="en-GB" sz="1600" dirty="0"/>
              <a:t>S</a:t>
            </a:r>
            <a:r>
              <a:rPr lang="en-LU" sz="1600" dirty="0"/>
              <a:t>toria ravvicinata della pittura, aptica</a:t>
            </a:r>
          </a:p>
          <a:p>
            <a:r>
              <a:rPr lang="en-GB" sz="1600" dirty="0" err="1"/>
              <a:t>Insolenza</a:t>
            </a:r>
            <a:r>
              <a:rPr lang="en-GB" sz="1600" dirty="0"/>
              <a:t> vs diktat </a:t>
            </a:r>
            <a:r>
              <a:rPr lang="en-GB" sz="1600" dirty="0" err="1"/>
              <a:t>normativo</a:t>
            </a:r>
            <a:r>
              <a:rPr lang="en-GB" sz="1600" dirty="0"/>
              <a:t> </a:t>
            </a:r>
            <a:r>
              <a:rPr lang="en-GB" sz="1600" dirty="0" err="1"/>
              <a:t>della</a:t>
            </a:r>
            <a:r>
              <a:rPr lang="en-GB" sz="1600" dirty="0"/>
              <a:t> “</a:t>
            </a:r>
            <a:r>
              <a:rPr lang="en-GB" sz="1600" dirty="0" err="1"/>
              <a:t>distanza</a:t>
            </a:r>
            <a:r>
              <a:rPr lang="en-GB" sz="1600" dirty="0"/>
              <a:t> </a:t>
            </a:r>
            <a:r>
              <a:rPr lang="en-GB" sz="1600" dirty="0" err="1"/>
              <a:t>ragionevole</a:t>
            </a:r>
            <a:r>
              <a:rPr lang="en-GB" sz="1600" dirty="0"/>
              <a:t>”</a:t>
            </a:r>
          </a:p>
          <a:p>
            <a:r>
              <a:rPr lang="en-GB" sz="1600" dirty="0" err="1"/>
              <a:t>Godimento</a:t>
            </a:r>
            <a:r>
              <a:rPr lang="en-GB" sz="1600" dirty="0"/>
              <a:t> </a:t>
            </a:r>
            <a:r>
              <a:rPr lang="en-GB" sz="1600" i="1" dirty="0"/>
              <a:t>vs</a:t>
            </a:r>
            <a:r>
              <a:rPr lang="en-GB" sz="1600" dirty="0"/>
              <a:t> piacere (&lt; Barthes)</a:t>
            </a:r>
            <a:endParaRPr lang="en-LU" sz="1600" dirty="0"/>
          </a:p>
        </p:txBody>
      </p:sp>
      <p:pic>
        <p:nvPicPr>
          <p:cNvPr id="4098" name="Picture 2">
            <a:extLst>
              <a:ext uri="{FF2B5EF4-FFF2-40B4-BE49-F238E27FC236}">
                <a16:creationId xmlns:a16="http://schemas.microsoft.com/office/drawing/2014/main" id="{90FEB812-2439-E224-CFC9-C1C4E31F9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29" y="3807748"/>
            <a:ext cx="3281087" cy="2606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92969B-737E-EB4B-5E5D-E9B7ACC5DDEA}"/>
              </a:ext>
            </a:extLst>
          </p:cNvPr>
          <p:cNvSpPr txBox="1"/>
          <p:nvPr/>
        </p:nvSpPr>
        <p:spPr>
          <a:xfrm>
            <a:off x="4004349" y="6005361"/>
            <a:ext cx="4587281" cy="338554"/>
          </a:xfrm>
          <a:prstGeom prst="rect">
            <a:avLst/>
          </a:prstGeom>
          <a:noFill/>
        </p:spPr>
        <p:txBody>
          <a:bodyPr wrap="none" rtlCol="0">
            <a:spAutoFit/>
          </a:bodyPr>
          <a:lstStyle/>
          <a:p>
            <a:r>
              <a:rPr lang="en-LU" sz="1600" dirty="0"/>
              <a:t>Lorenzo Lotto, 1528,  </a:t>
            </a:r>
            <a:r>
              <a:rPr lang="en-LU" sz="1600" i="1" dirty="0"/>
              <a:t>Natività </a:t>
            </a:r>
            <a:r>
              <a:rPr lang="en-LU" sz="1600" dirty="0"/>
              <a:t>cordone ombelicale !!!</a:t>
            </a:r>
          </a:p>
        </p:txBody>
      </p:sp>
      <p:sp>
        <p:nvSpPr>
          <p:cNvPr id="9" name="Rectangle 8">
            <a:extLst>
              <a:ext uri="{FF2B5EF4-FFF2-40B4-BE49-F238E27FC236}">
                <a16:creationId xmlns:a16="http://schemas.microsoft.com/office/drawing/2014/main" id="{04DB6D74-5EC9-397D-3582-62DC2A888367}"/>
              </a:ext>
            </a:extLst>
          </p:cNvPr>
          <p:cNvSpPr/>
          <p:nvPr/>
        </p:nvSpPr>
        <p:spPr>
          <a:xfrm>
            <a:off x="1" y="2876341"/>
            <a:ext cx="4004348" cy="830997"/>
          </a:xfrm>
          <a:prstGeom prst="rect">
            <a:avLst/>
          </a:prstGeom>
        </p:spPr>
        <p:txBody>
          <a:bodyPr wrap="square">
            <a:spAutoFit/>
          </a:bodyPr>
          <a:lstStyle/>
          <a:p>
            <a:r>
              <a:rPr lang="en-GB" sz="1600" dirty="0"/>
              <a:t>P</a:t>
            </a:r>
            <a:r>
              <a:rPr lang="en-LU" sz="1600" dirty="0"/>
              <a:t>untare il dettaglio soprendente scuote il silenzio secolare degli storici intorno ad una incongruenza naturalistica</a:t>
            </a:r>
          </a:p>
        </p:txBody>
      </p:sp>
    </p:spTree>
    <p:extLst>
      <p:ext uri="{BB962C8B-B14F-4D97-AF65-F5344CB8AC3E}">
        <p14:creationId xmlns:p14="http://schemas.microsoft.com/office/powerpoint/2010/main" val="2074175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Primavera (Spring) - Botticelli Filipepi — Google Arts &amp;amp;amp; Culture">
            <a:extLst>
              <a:ext uri="{FF2B5EF4-FFF2-40B4-BE49-F238E27FC236}">
                <a16:creationId xmlns:a16="http://schemas.microsoft.com/office/drawing/2014/main" id="{486A41C4-0953-40BF-9CFE-E487029A4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636" y="425821"/>
            <a:ext cx="4892688" cy="3249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3411E4-AEC6-426B-88CA-597F92D46697}"/>
              </a:ext>
            </a:extLst>
          </p:cNvPr>
          <p:cNvSpPr/>
          <p:nvPr/>
        </p:nvSpPr>
        <p:spPr>
          <a:xfrm>
            <a:off x="219462" y="2218050"/>
            <a:ext cx="6096000" cy="4278094"/>
          </a:xfrm>
          <a:prstGeom prst="rect">
            <a:avLst/>
          </a:prstGeom>
        </p:spPr>
        <p:txBody>
          <a:bodyPr>
            <a:spAutoFit/>
          </a:bodyPr>
          <a:lstStyle/>
          <a:p>
            <a:endParaRPr lang="en-US" sz="1600" dirty="0"/>
          </a:p>
          <a:p>
            <a:r>
              <a:rPr lang="en-US" sz="1600" dirty="0"/>
              <a:t> </a:t>
            </a:r>
          </a:p>
          <a:p>
            <a:r>
              <a:rPr lang="en-US" sz="1600" dirty="0"/>
              <a:t>Se </a:t>
            </a:r>
            <a:r>
              <a:rPr lang="en-US" sz="1600" dirty="0" err="1"/>
              <a:t>prendiamo</a:t>
            </a:r>
            <a:r>
              <a:rPr lang="en-US" sz="1600" dirty="0"/>
              <a:t> la </a:t>
            </a:r>
            <a:r>
              <a:rPr lang="en-US" sz="1600" i="1" dirty="0"/>
              <a:t>Primavera </a:t>
            </a:r>
            <a:r>
              <a:rPr lang="en-US" sz="1600" dirty="0"/>
              <a:t>di Botticelli (1482): </a:t>
            </a:r>
          </a:p>
          <a:p>
            <a:pPr marL="342900" indent="-342900">
              <a:buAutoNum type="arabicParenBoth"/>
            </a:pPr>
            <a:r>
              <a:rPr lang="en-US" sz="1600" dirty="0" err="1"/>
              <a:t>identifichiamo</a:t>
            </a:r>
            <a:r>
              <a:rPr lang="en-US" sz="1600" dirty="0"/>
              <a:t> 500 specie di </a:t>
            </a:r>
            <a:r>
              <a:rPr lang="en-US" sz="1600" dirty="0" err="1"/>
              <a:t>piante</a:t>
            </a:r>
            <a:r>
              <a:rPr lang="en-US" sz="1600" dirty="0"/>
              <a:t>, </a:t>
            </a:r>
            <a:r>
              <a:rPr lang="en-US" sz="1600" dirty="0" err="1"/>
              <a:t>identifichiamo</a:t>
            </a:r>
            <a:r>
              <a:rPr lang="en-US" sz="1600" dirty="0"/>
              <a:t> i </a:t>
            </a:r>
            <a:r>
              <a:rPr lang="en-US" sz="1600" dirty="0" err="1"/>
              <a:t>personaggi</a:t>
            </a:r>
            <a:r>
              <a:rPr lang="en-US" sz="1600" dirty="0"/>
              <a:t>, </a:t>
            </a:r>
          </a:p>
          <a:p>
            <a:pPr marL="342900" indent="-342900">
              <a:buAutoNum type="arabicParenBoth"/>
            </a:pPr>
            <a:r>
              <a:rPr lang="en-US" sz="1600" dirty="0" err="1"/>
              <a:t>spieghiamo</a:t>
            </a:r>
            <a:r>
              <a:rPr lang="en-US" sz="1600" dirty="0"/>
              <a:t> </a:t>
            </a:r>
            <a:r>
              <a:rPr lang="en-US" sz="1600" dirty="0" err="1"/>
              <a:t>l'allegoria</a:t>
            </a:r>
            <a:r>
              <a:rPr lang="en-US" sz="1600" dirty="0"/>
              <a:t> </a:t>
            </a:r>
            <a:r>
              <a:rPr lang="en-US" sz="1600" dirty="0" err="1"/>
              <a:t>delle</a:t>
            </a:r>
            <a:r>
              <a:rPr lang="en-US" sz="1600" dirty="0"/>
              <a:t> </a:t>
            </a:r>
            <a:r>
              <a:rPr lang="en-US" sz="1600" dirty="0" err="1"/>
              <a:t>tre</a:t>
            </a:r>
            <a:r>
              <a:rPr lang="en-US" sz="1600" dirty="0"/>
              <a:t> </a:t>
            </a:r>
            <a:r>
              <a:rPr lang="en-US" sz="1600" dirty="0" err="1"/>
              <a:t>grazie</a:t>
            </a:r>
            <a:r>
              <a:rPr lang="en-US" sz="1600" dirty="0"/>
              <a:t>, i </a:t>
            </a:r>
            <a:r>
              <a:rPr lang="en-US" sz="1600" dirty="0" err="1"/>
              <a:t>Benefici</a:t>
            </a:r>
            <a:r>
              <a:rPr lang="en-US" sz="1600" dirty="0"/>
              <a:t>, il </a:t>
            </a:r>
            <a:r>
              <a:rPr lang="en-US" sz="1600" dirty="0" err="1"/>
              <a:t>fatto</a:t>
            </a:r>
            <a:r>
              <a:rPr lang="en-US" sz="1600" dirty="0"/>
              <a:t> </a:t>
            </a:r>
            <a:r>
              <a:rPr lang="en-US" sz="1600" dirty="0" err="1"/>
              <a:t>che</a:t>
            </a:r>
            <a:r>
              <a:rPr lang="en-US" sz="1600" dirty="0"/>
              <a:t> le </a:t>
            </a:r>
            <a:r>
              <a:rPr lang="en-US" sz="1600" dirty="0" err="1"/>
              <a:t>loro</a:t>
            </a:r>
            <a:r>
              <a:rPr lang="en-US" sz="1600" dirty="0"/>
              <a:t> </a:t>
            </a:r>
            <a:r>
              <a:rPr lang="en-US" sz="1600" dirty="0" err="1"/>
              <a:t>tuniche</a:t>
            </a:r>
            <a:r>
              <a:rPr lang="en-US" sz="1600" dirty="0"/>
              <a:t> </a:t>
            </a:r>
            <a:r>
              <a:rPr lang="en-US" sz="1600" dirty="0" err="1"/>
              <a:t>sono</a:t>
            </a:r>
            <a:r>
              <a:rPr lang="en-US" sz="1600" dirty="0"/>
              <a:t> </a:t>
            </a:r>
            <a:r>
              <a:rPr lang="en-US" sz="1600" dirty="0" err="1"/>
              <a:t>scollate</a:t>
            </a:r>
            <a:r>
              <a:rPr lang="en-US" sz="1600" dirty="0"/>
              <a:t> e </a:t>
            </a:r>
            <a:r>
              <a:rPr lang="en-US" sz="1600" dirty="0" err="1"/>
              <a:t>trasparenti</a:t>
            </a:r>
            <a:r>
              <a:rPr lang="en-US" sz="1600" dirty="0"/>
              <a:t> (</a:t>
            </a:r>
            <a:r>
              <a:rPr lang="en-US" sz="1600" i="1" dirty="0"/>
              <a:t>das </a:t>
            </a:r>
            <a:r>
              <a:rPr lang="en-US" sz="1600" i="1" dirty="0" err="1"/>
              <a:t>gürtellose</a:t>
            </a:r>
            <a:r>
              <a:rPr lang="en-US" sz="1600" i="1" dirty="0"/>
              <a:t> und </a:t>
            </a:r>
            <a:r>
              <a:rPr lang="en-US" sz="1600" i="1" dirty="0" err="1"/>
              <a:t>dursichtige</a:t>
            </a:r>
            <a:r>
              <a:rPr lang="en-US" sz="1600" i="1" dirty="0"/>
              <a:t> </a:t>
            </a:r>
            <a:r>
              <a:rPr lang="en-US" sz="1600" i="1" dirty="0" err="1"/>
              <a:t>Gewand</a:t>
            </a:r>
            <a:r>
              <a:rPr lang="en-US" sz="1600" dirty="0"/>
              <a:t>) (cf. Didi-Huberman 2015: 30), dal </a:t>
            </a:r>
            <a:r>
              <a:rPr lang="en-US" sz="1600" dirty="0" err="1"/>
              <a:t>momento</a:t>
            </a:r>
            <a:r>
              <a:rPr lang="en-US" sz="1600" dirty="0"/>
              <a:t> </a:t>
            </a:r>
            <a:r>
              <a:rPr lang="en-US" sz="1600" dirty="0" err="1"/>
              <a:t>che</a:t>
            </a:r>
            <a:r>
              <a:rPr lang="en-US" sz="1600" dirty="0"/>
              <a:t> le </a:t>
            </a:r>
            <a:r>
              <a:rPr lang="en-US" sz="1600" dirty="0" err="1"/>
              <a:t>virtù</a:t>
            </a:r>
            <a:r>
              <a:rPr lang="en-US" sz="1600" dirty="0"/>
              <a:t> non </a:t>
            </a:r>
            <a:r>
              <a:rPr lang="en-US" sz="1600" dirty="0" err="1"/>
              <a:t>sono</a:t>
            </a:r>
            <a:r>
              <a:rPr lang="en-US" sz="1600" dirty="0"/>
              <a:t> in </a:t>
            </a:r>
            <a:r>
              <a:rPr lang="en-US" sz="1600" dirty="0" err="1"/>
              <a:t>alcun</a:t>
            </a:r>
            <a:r>
              <a:rPr lang="en-US" sz="1600" dirty="0"/>
              <a:t> modo un </a:t>
            </a:r>
            <a:r>
              <a:rPr lang="en-US" sz="1600" dirty="0" err="1"/>
              <a:t>vincolo</a:t>
            </a:r>
            <a:r>
              <a:rPr lang="en-US" sz="1600" dirty="0"/>
              <a:t>, un </a:t>
            </a:r>
            <a:r>
              <a:rPr lang="en-US" sz="1600" dirty="0" err="1"/>
              <a:t>ostacolo</a:t>
            </a:r>
            <a:r>
              <a:rPr lang="en-US" sz="1600" dirty="0"/>
              <a:t>, e </a:t>
            </a:r>
            <a:r>
              <a:rPr lang="en-US" sz="1600" dirty="0" err="1"/>
              <a:t>trasparenti</a:t>
            </a:r>
            <a:r>
              <a:rPr lang="en-US" sz="1600" dirty="0"/>
              <a:t> </a:t>
            </a:r>
            <a:r>
              <a:rPr lang="en-US" sz="1600" dirty="0" err="1"/>
              <a:t>perché</a:t>
            </a:r>
            <a:r>
              <a:rPr lang="en-US" sz="1600" dirty="0"/>
              <a:t> i </a:t>
            </a:r>
            <a:r>
              <a:rPr lang="en-US" sz="1600" dirty="0" err="1"/>
              <a:t>benefici</a:t>
            </a:r>
            <a:r>
              <a:rPr lang="en-US" sz="1600" dirty="0"/>
              <a:t> non </a:t>
            </a:r>
            <a:r>
              <a:rPr lang="en-US" sz="1600" dirty="0" err="1"/>
              <a:t>temono</a:t>
            </a:r>
            <a:r>
              <a:rPr lang="en-US" sz="1600" dirty="0"/>
              <a:t> </a:t>
            </a:r>
            <a:r>
              <a:rPr lang="en-US" sz="1600" dirty="0" err="1"/>
              <a:t>gli</a:t>
            </a:r>
            <a:r>
              <a:rPr lang="en-US" sz="1600" dirty="0"/>
              <a:t> </a:t>
            </a:r>
            <a:r>
              <a:rPr lang="en-US" sz="1600" dirty="0" err="1"/>
              <a:t>sguardi</a:t>
            </a:r>
            <a:r>
              <a:rPr lang="en-US" sz="1600" dirty="0"/>
              <a:t>" (Seneca, </a:t>
            </a:r>
            <a:r>
              <a:rPr lang="en-US" sz="1600" i="1" dirty="0"/>
              <a:t>Dei </a:t>
            </a:r>
            <a:r>
              <a:rPr lang="en-US" sz="1600" i="1" dirty="0" err="1"/>
              <a:t>benefici</a:t>
            </a:r>
            <a:r>
              <a:rPr lang="en-US" sz="1600" dirty="0"/>
              <a:t>, nota </a:t>
            </a:r>
            <a:r>
              <a:rPr lang="en-US" sz="1600" i="1" dirty="0"/>
              <a:t>ibid</a:t>
            </a:r>
            <a:r>
              <a:rPr lang="en-US" sz="1600" dirty="0"/>
              <a:t>. p. 176); </a:t>
            </a:r>
          </a:p>
          <a:p>
            <a:pPr marL="342900" indent="-342900">
              <a:buAutoNum type="arabicParenBoth"/>
            </a:pPr>
            <a:r>
              <a:rPr lang="en-US" sz="1600" dirty="0" err="1"/>
              <a:t>si</a:t>
            </a:r>
            <a:r>
              <a:rPr lang="en-US" sz="1600" dirty="0"/>
              <a:t> </a:t>
            </a:r>
            <a:r>
              <a:rPr lang="en-US" sz="1600" dirty="0" err="1"/>
              <a:t>azzarda</a:t>
            </a:r>
            <a:r>
              <a:rPr lang="en-US" sz="1600" dirty="0"/>
              <a:t> un </a:t>
            </a:r>
            <a:r>
              <a:rPr lang="en-US" sz="1600" dirty="0" err="1"/>
              <a:t>collegamento</a:t>
            </a:r>
            <a:r>
              <a:rPr lang="en-US" sz="1600" dirty="0"/>
              <a:t> </a:t>
            </a:r>
            <a:r>
              <a:rPr lang="en-US" sz="1600" dirty="0" err="1"/>
              <a:t>tra</a:t>
            </a:r>
            <a:r>
              <a:rPr lang="en-US" sz="1600" dirty="0"/>
              <a:t> Flora, la </a:t>
            </a:r>
            <a:r>
              <a:rPr lang="en-US" sz="1600" dirty="0" err="1"/>
              <a:t>ninfa</a:t>
            </a:r>
            <a:r>
              <a:rPr lang="en-US" sz="1600" dirty="0"/>
              <a:t> </a:t>
            </a:r>
            <a:r>
              <a:rPr lang="en-US" sz="1600" dirty="0" err="1"/>
              <a:t>dei</a:t>
            </a:r>
            <a:r>
              <a:rPr lang="en-US" sz="1600" dirty="0"/>
              <a:t> </a:t>
            </a:r>
            <a:r>
              <a:rPr lang="en-US" sz="1600" dirty="0" err="1"/>
              <a:t>fiori</a:t>
            </a:r>
            <a:r>
              <a:rPr lang="en-US" sz="1600" dirty="0"/>
              <a:t>, e la </a:t>
            </a:r>
            <a:r>
              <a:rPr lang="en-US" sz="1600" dirty="0" err="1"/>
              <a:t>città</a:t>
            </a:r>
            <a:r>
              <a:rPr lang="en-US" sz="1600" dirty="0"/>
              <a:t> di Firenze.  </a:t>
            </a:r>
          </a:p>
          <a:p>
            <a:r>
              <a:rPr lang="en-US" sz="1600" dirty="0" err="1"/>
              <a:t>Tuttavia</a:t>
            </a:r>
            <a:r>
              <a:rPr lang="en-US" sz="1600" dirty="0"/>
              <a:t>, </a:t>
            </a:r>
            <a:r>
              <a:rPr lang="en-US" sz="1600" dirty="0" err="1"/>
              <a:t>sfugge</a:t>
            </a:r>
            <a:r>
              <a:rPr lang="en-US" sz="1600" dirty="0"/>
              <a:t> il </a:t>
            </a:r>
            <a:r>
              <a:rPr lang="en-US" sz="1600" dirty="0" err="1"/>
              <a:t>fatto</a:t>
            </a:r>
            <a:r>
              <a:rPr lang="en-US" sz="1600" dirty="0"/>
              <a:t> </a:t>
            </a:r>
            <a:r>
              <a:rPr lang="en-US" sz="1600" dirty="0" err="1"/>
              <a:t>che</a:t>
            </a:r>
            <a:r>
              <a:rPr lang="en-US" sz="1600" dirty="0"/>
              <a:t> il </a:t>
            </a:r>
            <a:r>
              <a:rPr lang="en-US" sz="1600" dirty="0" err="1"/>
              <a:t>vento</a:t>
            </a:r>
            <a:r>
              <a:rPr lang="en-US" sz="1600" dirty="0"/>
              <a:t> produce "</a:t>
            </a:r>
            <a:r>
              <a:rPr lang="en-US" sz="1600" dirty="0" err="1"/>
              <a:t>motivi</a:t>
            </a:r>
            <a:r>
              <a:rPr lang="en-US" sz="1600" dirty="0"/>
              <a:t> </a:t>
            </a:r>
            <a:r>
              <a:rPr lang="en-US" sz="1600" dirty="0" err="1"/>
              <a:t>fluidi</a:t>
            </a:r>
            <a:r>
              <a:rPr lang="en-US" sz="1600" dirty="0"/>
              <a:t>" </a:t>
            </a:r>
            <a:r>
              <a:rPr lang="en-US" sz="1600" dirty="0" err="1"/>
              <a:t>che</a:t>
            </a:r>
            <a:r>
              <a:rPr lang="en-US" sz="1600" dirty="0"/>
              <a:t> </a:t>
            </a:r>
            <a:r>
              <a:rPr lang="en-US" sz="1600" dirty="0" err="1"/>
              <a:t>possono</a:t>
            </a:r>
            <a:r>
              <a:rPr lang="en-US" sz="1600" dirty="0"/>
              <a:t> </a:t>
            </a:r>
            <a:r>
              <a:rPr lang="en-US" sz="1600" dirty="0" err="1"/>
              <a:t>essere</a:t>
            </a:r>
            <a:r>
              <a:rPr lang="en-US" sz="1600" dirty="0"/>
              <a:t> </a:t>
            </a:r>
            <a:r>
              <a:rPr lang="en-US" sz="1600" dirty="0" err="1"/>
              <a:t>correlati</a:t>
            </a:r>
            <a:r>
              <a:rPr lang="en-US" sz="1600" dirty="0"/>
              <a:t> al moto, al </a:t>
            </a:r>
            <a:r>
              <a:rPr lang="en-US" sz="1600" dirty="0" err="1"/>
              <a:t>movimento</a:t>
            </a:r>
            <a:r>
              <a:rPr lang="en-US" sz="1600" dirty="0"/>
              <a:t> e </a:t>
            </a:r>
            <a:r>
              <a:rPr lang="en-US" sz="1600" dirty="0" err="1"/>
              <a:t>all'emozione</a:t>
            </a:r>
            <a:r>
              <a:rPr lang="en-US" sz="1600" dirty="0"/>
              <a:t>; </a:t>
            </a:r>
            <a:r>
              <a:rPr lang="en-US" sz="1600" dirty="0" err="1"/>
              <a:t>sfugge</a:t>
            </a:r>
            <a:r>
              <a:rPr lang="en-US" sz="1600" dirty="0"/>
              <a:t> la </a:t>
            </a:r>
            <a:r>
              <a:rPr lang="en-US" sz="1600" dirty="0" err="1"/>
              <a:t>ricezione</a:t>
            </a:r>
            <a:r>
              <a:rPr lang="en-US" sz="1600" dirty="0"/>
              <a:t> </a:t>
            </a:r>
            <a:r>
              <a:rPr lang="en-US" sz="1600" dirty="0" err="1"/>
              <a:t>dell'opera</a:t>
            </a:r>
            <a:r>
              <a:rPr lang="en-US" sz="1600" dirty="0"/>
              <a:t>, tempera </a:t>
            </a:r>
            <a:r>
              <a:rPr lang="en-US" sz="1600" dirty="0" err="1"/>
              <a:t>su</a:t>
            </a:r>
            <a:r>
              <a:rPr lang="en-US" sz="1600" dirty="0"/>
              <a:t> tavola, </a:t>
            </a:r>
            <a:r>
              <a:rPr lang="en-US" sz="1600" dirty="0" err="1"/>
              <a:t>mentre</a:t>
            </a:r>
            <a:r>
              <a:rPr lang="en-US" sz="1600" dirty="0"/>
              <a:t> i </a:t>
            </a:r>
            <a:r>
              <a:rPr lang="en-US" sz="1600" dirty="0" err="1"/>
              <a:t>primitivi</a:t>
            </a:r>
            <a:r>
              <a:rPr lang="en-US" sz="1600" dirty="0"/>
              <a:t> </a:t>
            </a:r>
            <a:r>
              <a:rPr lang="en-US" sz="1600" dirty="0" err="1"/>
              <a:t>fiamminghi</a:t>
            </a:r>
            <a:r>
              <a:rPr lang="en-US" sz="1600" dirty="0"/>
              <a:t> </a:t>
            </a:r>
            <a:r>
              <a:rPr lang="en-US" sz="1600" dirty="0" err="1"/>
              <a:t>dipingevano</a:t>
            </a:r>
            <a:r>
              <a:rPr lang="en-US" sz="1600" dirty="0"/>
              <a:t> a olio </a:t>
            </a:r>
            <a:r>
              <a:rPr lang="en-US" sz="1600" dirty="0" err="1"/>
              <a:t>già</a:t>
            </a:r>
            <a:r>
              <a:rPr lang="en-US" sz="1600" dirty="0"/>
              <a:t> da 50 anni, e la Primavera </a:t>
            </a:r>
            <a:r>
              <a:rPr lang="en-US" sz="1600" dirty="0" err="1"/>
              <a:t>impallidisce</a:t>
            </a:r>
            <a:r>
              <a:rPr lang="en-US" sz="1600" dirty="0"/>
              <a:t> </a:t>
            </a:r>
            <a:r>
              <a:rPr lang="en-US" sz="1600" dirty="0" err="1"/>
              <a:t>nella</a:t>
            </a:r>
            <a:r>
              <a:rPr lang="en-US" sz="1600" dirty="0"/>
              <a:t> </a:t>
            </a:r>
            <a:r>
              <a:rPr lang="en-US" sz="1600" dirty="0" err="1"/>
              <a:t>sala</a:t>
            </a:r>
            <a:r>
              <a:rPr lang="en-US" sz="1600" dirty="0"/>
              <a:t> degli Uffizi di </a:t>
            </a:r>
            <a:r>
              <a:rPr lang="en-US" sz="1600" dirty="0" err="1"/>
              <a:t>fronte</a:t>
            </a:r>
            <a:r>
              <a:rPr lang="en-US" sz="1600" dirty="0"/>
              <a:t> al </a:t>
            </a:r>
            <a:r>
              <a:rPr lang="en-US" sz="1600" dirty="0" err="1"/>
              <a:t>trittico</a:t>
            </a:r>
            <a:r>
              <a:rPr lang="en-US" sz="1600" dirty="0"/>
              <a:t> Portinari 1475 di Hugo van der Goes. </a:t>
            </a:r>
          </a:p>
        </p:txBody>
      </p:sp>
      <p:sp>
        <p:nvSpPr>
          <p:cNvPr id="5" name="TextBox 4">
            <a:extLst>
              <a:ext uri="{FF2B5EF4-FFF2-40B4-BE49-F238E27FC236}">
                <a16:creationId xmlns:a16="http://schemas.microsoft.com/office/drawing/2014/main" id="{8AAFD100-A137-AA1D-E337-FAB807FD5AB1}"/>
              </a:ext>
            </a:extLst>
          </p:cNvPr>
          <p:cNvSpPr txBox="1"/>
          <p:nvPr/>
        </p:nvSpPr>
        <p:spPr>
          <a:xfrm>
            <a:off x="132962" y="140056"/>
            <a:ext cx="6097464" cy="2308324"/>
          </a:xfrm>
          <a:prstGeom prst="rect">
            <a:avLst/>
          </a:prstGeom>
          <a:noFill/>
        </p:spPr>
        <p:txBody>
          <a:bodyPr wrap="square">
            <a:spAutoFit/>
          </a:bodyPr>
          <a:lstStyle/>
          <a:p>
            <a:r>
              <a:rPr lang="en-US" sz="1600" dirty="0"/>
              <a:t>Erwin </a:t>
            </a:r>
            <a:r>
              <a:rPr lang="en-US" sz="1600" dirty="0" err="1"/>
              <a:t>Panovsky</a:t>
            </a:r>
            <a:r>
              <a:rPr lang="en-US" sz="1600" dirty="0"/>
              <a:t>, </a:t>
            </a:r>
            <a:r>
              <a:rPr lang="en-US" sz="1600" dirty="0" err="1"/>
              <a:t>nell'introduzione</a:t>
            </a:r>
            <a:r>
              <a:rPr lang="en-US" sz="1600" dirty="0"/>
              <a:t> ai </a:t>
            </a:r>
            <a:r>
              <a:rPr lang="en-US" sz="1600" dirty="0" err="1"/>
              <a:t>suoi</a:t>
            </a:r>
            <a:r>
              <a:rPr lang="en-US" sz="1600" dirty="0"/>
              <a:t> </a:t>
            </a:r>
            <a:r>
              <a:rPr lang="en-US" sz="1600" i="1" dirty="0"/>
              <a:t>Essays in Iconology </a:t>
            </a:r>
            <a:r>
              <a:rPr lang="en-US" sz="1600" dirty="0"/>
              <a:t>(1967), </a:t>
            </a:r>
            <a:r>
              <a:rPr lang="en-US" sz="1600" dirty="0" err="1"/>
              <a:t>sosteneva</a:t>
            </a:r>
            <a:r>
              <a:rPr lang="en-US" sz="1600" dirty="0"/>
              <a:t> un </a:t>
            </a:r>
            <a:r>
              <a:rPr lang="en-US" sz="1600" dirty="0" err="1"/>
              <a:t>metodo</a:t>
            </a:r>
            <a:r>
              <a:rPr lang="en-US" sz="1600" dirty="0"/>
              <a:t> in </a:t>
            </a:r>
            <a:r>
              <a:rPr lang="en-US" sz="1600" dirty="0" err="1"/>
              <a:t>tre</a:t>
            </a:r>
            <a:r>
              <a:rPr lang="en-US" sz="1600" dirty="0"/>
              <a:t> </a:t>
            </a:r>
            <a:r>
              <a:rPr lang="en-US" sz="1600" dirty="0" err="1"/>
              <a:t>fasi</a:t>
            </a:r>
            <a:r>
              <a:rPr lang="en-US" sz="1600" dirty="0"/>
              <a:t>:  </a:t>
            </a:r>
          </a:p>
          <a:p>
            <a:pPr marL="285750" indent="-285750">
              <a:buFontTx/>
              <a:buChar char="-"/>
            </a:pPr>
            <a:r>
              <a:rPr lang="en-US" sz="1600" dirty="0" err="1">
                <a:solidFill>
                  <a:srgbClr val="FF0000"/>
                </a:solidFill>
              </a:rPr>
              <a:t>descrizione</a:t>
            </a:r>
            <a:r>
              <a:rPr lang="en-US" sz="1600" dirty="0">
                <a:solidFill>
                  <a:srgbClr val="FF0000"/>
                </a:solidFill>
              </a:rPr>
              <a:t> pre-</a:t>
            </a:r>
            <a:r>
              <a:rPr lang="en-US" sz="1600" dirty="0" err="1">
                <a:solidFill>
                  <a:srgbClr val="FF0000"/>
                </a:solidFill>
              </a:rPr>
              <a:t>iconografica</a:t>
            </a:r>
            <a:r>
              <a:rPr lang="en-US" sz="1600" dirty="0">
                <a:solidFill>
                  <a:srgbClr val="FF0000"/>
                </a:solidFill>
              </a:rPr>
              <a:t> </a:t>
            </a:r>
            <a:r>
              <a:rPr lang="en-US" sz="1600" dirty="0" err="1"/>
              <a:t>che</a:t>
            </a:r>
            <a:r>
              <a:rPr lang="en-US" sz="1600" dirty="0"/>
              <a:t> </a:t>
            </a:r>
            <a:r>
              <a:rPr lang="en-US" sz="1600" dirty="0" err="1"/>
              <a:t>identifica</a:t>
            </a:r>
            <a:r>
              <a:rPr lang="en-US" sz="1600" dirty="0"/>
              <a:t> </a:t>
            </a:r>
            <a:r>
              <a:rPr lang="en-US" sz="1600" dirty="0" err="1"/>
              <a:t>oggetti</a:t>
            </a:r>
            <a:r>
              <a:rPr lang="en-US" sz="1600" dirty="0"/>
              <a:t> e </a:t>
            </a:r>
            <a:r>
              <a:rPr lang="en-US" sz="1600" dirty="0" err="1"/>
              <a:t>forme</a:t>
            </a:r>
            <a:r>
              <a:rPr lang="en-US" sz="1600" dirty="0"/>
              <a:t> (lo stile)</a:t>
            </a:r>
          </a:p>
          <a:p>
            <a:pPr marL="285750" indent="-285750">
              <a:buFontTx/>
              <a:buChar char="-"/>
            </a:pPr>
            <a:r>
              <a:rPr lang="en-US" sz="1600" dirty="0" err="1">
                <a:solidFill>
                  <a:srgbClr val="FF0000"/>
                </a:solidFill>
              </a:rPr>
              <a:t>analisi</a:t>
            </a:r>
            <a:r>
              <a:rPr lang="en-US" sz="1600" dirty="0">
                <a:solidFill>
                  <a:srgbClr val="FF0000"/>
                </a:solidFill>
              </a:rPr>
              <a:t> </a:t>
            </a:r>
            <a:r>
              <a:rPr lang="en-US" sz="1600" dirty="0" err="1">
                <a:solidFill>
                  <a:srgbClr val="FF0000"/>
                </a:solidFill>
              </a:rPr>
              <a:t>iconografica</a:t>
            </a:r>
            <a:r>
              <a:rPr lang="en-US" sz="1600" dirty="0"/>
              <a:t>, </a:t>
            </a:r>
            <a:r>
              <a:rPr lang="en-US" sz="1600" dirty="0" err="1"/>
              <a:t>che</a:t>
            </a:r>
            <a:r>
              <a:rPr lang="en-US" sz="1600" dirty="0"/>
              <a:t> </a:t>
            </a:r>
            <a:r>
              <a:rPr lang="en-US" sz="1600" dirty="0" err="1"/>
              <a:t>studia</a:t>
            </a:r>
            <a:r>
              <a:rPr lang="en-US" sz="1600" dirty="0"/>
              <a:t> il </a:t>
            </a:r>
            <a:r>
              <a:rPr lang="en-US" sz="1600" dirty="0" err="1"/>
              <a:t>soggetto</a:t>
            </a:r>
            <a:r>
              <a:rPr lang="en-US" sz="1600" dirty="0"/>
              <a:t> </a:t>
            </a:r>
            <a:r>
              <a:rPr lang="en-US" sz="1600" dirty="0" err="1"/>
              <a:t>dell'opera</a:t>
            </a:r>
            <a:r>
              <a:rPr lang="en-US" sz="1600" dirty="0"/>
              <a:t> (</a:t>
            </a:r>
            <a:r>
              <a:rPr lang="en-US" sz="1600" dirty="0" err="1"/>
              <a:t>bisogna</a:t>
            </a:r>
            <a:r>
              <a:rPr lang="en-US" sz="1600" dirty="0"/>
              <a:t> </a:t>
            </a:r>
            <a:r>
              <a:rPr lang="en-US" sz="1600" dirty="0" err="1"/>
              <a:t>conoscere</a:t>
            </a:r>
            <a:r>
              <a:rPr lang="en-US" sz="1600" dirty="0"/>
              <a:t> le </a:t>
            </a:r>
            <a:r>
              <a:rPr lang="en-US" sz="1600" dirty="0" err="1"/>
              <a:t>fonti</a:t>
            </a:r>
            <a:r>
              <a:rPr lang="en-US" sz="1600" dirty="0"/>
              <a:t> </a:t>
            </a:r>
            <a:r>
              <a:rPr lang="en-US" sz="1600" dirty="0" err="1"/>
              <a:t>letterarie</a:t>
            </a:r>
            <a:r>
              <a:rPr lang="en-US" sz="1600" dirty="0"/>
              <a:t>)</a:t>
            </a:r>
          </a:p>
          <a:p>
            <a:pPr marL="285750" indent="-285750">
              <a:buFontTx/>
              <a:buChar char="-"/>
            </a:pPr>
            <a:r>
              <a:rPr lang="en-US" sz="1600" dirty="0" err="1">
                <a:solidFill>
                  <a:srgbClr val="FF0000"/>
                </a:solidFill>
              </a:rPr>
              <a:t>analisi</a:t>
            </a:r>
            <a:r>
              <a:rPr lang="en-US" sz="1600" dirty="0">
                <a:solidFill>
                  <a:srgbClr val="FF0000"/>
                </a:solidFill>
              </a:rPr>
              <a:t> </a:t>
            </a:r>
            <a:r>
              <a:rPr lang="en-US" sz="1600" dirty="0" err="1">
                <a:solidFill>
                  <a:srgbClr val="FF0000"/>
                </a:solidFill>
              </a:rPr>
              <a:t>iconologica</a:t>
            </a:r>
            <a:r>
              <a:rPr lang="en-US" sz="1600" dirty="0"/>
              <a:t>, </a:t>
            </a:r>
            <a:r>
              <a:rPr lang="en-US" sz="1600" dirty="0" err="1"/>
              <a:t>cioè</a:t>
            </a:r>
            <a:r>
              <a:rPr lang="en-US" sz="1600" dirty="0"/>
              <a:t> il </a:t>
            </a:r>
            <a:r>
              <a:rPr lang="en-US" sz="1600" dirty="0" err="1"/>
              <a:t>significato</a:t>
            </a:r>
            <a:r>
              <a:rPr lang="en-US" sz="1600" dirty="0"/>
              <a:t> </a:t>
            </a:r>
            <a:r>
              <a:rPr lang="en-US" sz="1600" dirty="0" err="1"/>
              <a:t>interno</a:t>
            </a:r>
            <a:r>
              <a:rPr lang="en-US" sz="1600" dirty="0"/>
              <a:t> </a:t>
            </a:r>
            <a:r>
              <a:rPr lang="en-US" sz="1600" dirty="0" err="1"/>
              <a:t>dell'opera</a:t>
            </a:r>
            <a:r>
              <a:rPr lang="en-US" sz="1600" dirty="0"/>
              <a:t> (</a:t>
            </a:r>
            <a:r>
              <a:rPr lang="en-US" sz="1600" dirty="0" err="1"/>
              <a:t>comprensione</a:t>
            </a:r>
            <a:r>
              <a:rPr lang="en-US" sz="1600" dirty="0"/>
              <a:t> </a:t>
            </a:r>
            <a:r>
              <a:rPr lang="en-US" sz="1600" dirty="0" err="1"/>
              <a:t>dei</a:t>
            </a:r>
            <a:r>
              <a:rPr lang="en-US" sz="1600" dirty="0"/>
              <a:t> </a:t>
            </a:r>
            <a:r>
              <a:rPr lang="en-US" sz="1600" dirty="0" err="1"/>
              <a:t>simboli</a:t>
            </a:r>
            <a:r>
              <a:rPr lang="en-US" sz="1600" dirty="0"/>
              <a:t>, </a:t>
            </a:r>
            <a:r>
              <a:rPr lang="en-US" sz="1600" dirty="0" err="1"/>
              <a:t>della</a:t>
            </a:r>
            <a:r>
              <a:rPr lang="en-US" sz="1600" dirty="0"/>
              <a:t> </a:t>
            </a:r>
            <a:r>
              <a:rPr lang="en-US" sz="1600" i="1" dirty="0"/>
              <a:t>Weltanschauung</a:t>
            </a:r>
            <a:r>
              <a:rPr lang="en-US" sz="1600" dirty="0"/>
              <a:t>)</a:t>
            </a:r>
          </a:p>
          <a:p>
            <a:r>
              <a:rPr lang="en-US" sz="1600" dirty="0">
                <a:sym typeface="Wingdings" panose="05000000000000000000" pitchFamily="2" charset="2"/>
              </a:rPr>
              <a:t> </a:t>
            </a:r>
            <a:r>
              <a:rPr lang="en-US" sz="1600" dirty="0" err="1">
                <a:sym typeface="Wingdings" panose="05000000000000000000" pitchFamily="2" charset="2"/>
              </a:rPr>
              <a:t>Manca</a:t>
            </a:r>
            <a:r>
              <a:rPr lang="en-US" sz="1600" dirty="0">
                <a:sym typeface="Wingdings" panose="05000000000000000000" pitchFamily="2" charset="2"/>
              </a:rPr>
              <a:t> la </a:t>
            </a:r>
            <a:r>
              <a:rPr lang="en-US" sz="1600" dirty="0" err="1">
                <a:sym typeface="Wingdings" panose="05000000000000000000" pitchFamily="2" charset="2"/>
              </a:rPr>
              <a:t>materialità</a:t>
            </a:r>
            <a:endParaRPr lang="en-US" sz="1600" dirty="0"/>
          </a:p>
          <a:p>
            <a:r>
              <a:rPr lang="en-US" sz="1600" dirty="0"/>
              <a:t> </a:t>
            </a:r>
            <a:endParaRPr lang="fr-FR" sz="1600" dirty="0"/>
          </a:p>
        </p:txBody>
      </p:sp>
    </p:spTree>
    <p:extLst>
      <p:ext uri="{BB962C8B-B14F-4D97-AF65-F5344CB8AC3E}">
        <p14:creationId xmlns:p14="http://schemas.microsoft.com/office/powerpoint/2010/main" val="2452508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presse.ina.fr/wp-content/uploads/2017/01/924319-403x500.jpg">
            <a:extLst>
              <a:ext uri="{FF2B5EF4-FFF2-40B4-BE49-F238E27FC236}">
                <a16:creationId xmlns:a16="http://schemas.microsoft.com/office/drawing/2014/main" id="{0E0D193B-6F02-4935-ED61-47F1112AF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10" y="758284"/>
            <a:ext cx="2657665" cy="3297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401D5C-1FD0-0650-597E-6CBF265D68CF}"/>
              </a:ext>
            </a:extLst>
          </p:cNvPr>
          <p:cNvSpPr txBox="1"/>
          <p:nvPr/>
        </p:nvSpPr>
        <p:spPr>
          <a:xfrm>
            <a:off x="1311473" y="5084957"/>
            <a:ext cx="2883803" cy="646331"/>
          </a:xfrm>
          <a:prstGeom prst="rect">
            <a:avLst/>
          </a:prstGeom>
          <a:noFill/>
        </p:spPr>
        <p:txBody>
          <a:bodyPr wrap="none" rtlCol="0">
            <a:spAutoFit/>
          </a:bodyPr>
          <a:lstStyle/>
          <a:p>
            <a:r>
              <a:rPr lang="en-GB" dirty="0"/>
              <a:t>Z</a:t>
            </a:r>
            <a:r>
              <a:rPr lang="en-LU" dirty="0"/>
              <a:t>oomare allo schermo</a:t>
            </a:r>
          </a:p>
          <a:p>
            <a:r>
              <a:rPr lang="en-GB" dirty="0"/>
              <a:t>P</a:t>
            </a:r>
            <a:r>
              <a:rPr lang="en-LU" dirty="0"/>
              <a:t>rofusione di dati, di dettagli</a:t>
            </a:r>
          </a:p>
        </p:txBody>
      </p:sp>
      <p:sp>
        <p:nvSpPr>
          <p:cNvPr id="4" name="TextBox 3">
            <a:extLst>
              <a:ext uri="{FF2B5EF4-FFF2-40B4-BE49-F238E27FC236}">
                <a16:creationId xmlns:a16="http://schemas.microsoft.com/office/drawing/2014/main" id="{6E1FCF3F-5113-5D21-2CFE-0B1379047DAC}"/>
              </a:ext>
            </a:extLst>
          </p:cNvPr>
          <p:cNvSpPr txBox="1"/>
          <p:nvPr/>
        </p:nvSpPr>
        <p:spPr>
          <a:xfrm>
            <a:off x="3821066" y="758283"/>
            <a:ext cx="6807490" cy="5355312"/>
          </a:xfrm>
          <a:prstGeom prst="rect">
            <a:avLst/>
          </a:prstGeom>
          <a:noFill/>
        </p:spPr>
        <p:txBody>
          <a:bodyPr wrap="square" rtlCol="0">
            <a:spAutoFit/>
          </a:bodyPr>
          <a:lstStyle/>
          <a:p>
            <a:r>
              <a:rPr lang="fr-BE" dirty="0"/>
              <a:t>Bruno </a:t>
            </a:r>
            <a:r>
              <a:rPr lang="fr-BE" dirty="0" err="1"/>
              <a:t>Bachimont</a:t>
            </a:r>
            <a:r>
              <a:rPr lang="fr-BE" dirty="0"/>
              <a:t>, « </a:t>
            </a:r>
            <a:r>
              <a:rPr lang="en-LU" dirty="0"/>
              <a:t>L’archivio e la massificazione dei dati : una nuova ragione numerica</a:t>
            </a:r>
            <a:r>
              <a:rPr lang="fr-BE" dirty="0"/>
              <a:t> »</a:t>
            </a:r>
            <a:endParaRPr lang="en-LU" dirty="0"/>
          </a:p>
          <a:p>
            <a:r>
              <a:rPr lang="fr-BE" dirty="0" err="1"/>
              <a:t>Articolo</a:t>
            </a:r>
            <a:r>
              <a:rPr lang="fr-BE" dirty="0"/>
              <a:t> online </a:t>
            </a:r>
            <a:r>
              <a:rPr lang="en-LU" dirty="0"/>
              <a:t>2017</a:t>
            </a:r>
          </a:p>
          <a:p>
            <a:r>
              <a:rPr lang="en-LU" dirty="0"/>
              <a:t>O/I</a:t>
            </a:r>
          </a:p>
          <a:p>
            <a:r>
              <a:rPr lang="en-GB" dirty="0"/>
              <a:t>I</a:t>
            </a:r>
            <a:r>
              <a:rPr lang="en-LU" dirty="0"/>
              <a:t>nerzia semantica</a:t>
            </a:r>
          </a:p>
          <a:p>
            <a:r>
              <a:rPr lang="en-GB" dirty="0"/>
              <a:t>C</a:t>
            </a:r>
            <a:r>
              <a:rPr lang="en-LU" dirty="0"/>
              <a:t>odice numerico anonimo e girovago</a:t>
            </a:r>
          </a:p>
          <a:p>
            <a:endParaRPr lang="en-LU" dirty="0"/>
          </a:p>
          <a:p>
            <a:r>
              <a:rPr lang="en-GB" dirty="0">
                <a:solidFill>
                  <a:srgbClr val="FF0000"/>
                </a:solidFill>
              </a:rPr>
              <a:t>- </a:t>
            </a:r>
            <a:r>
              <a:rPr lang="en-GB" dirty="0" err="1">
                <a:solidFill>
                  <a:srgbClr val="FF0000"/>
                </a:solidFill>
              </a:rPr>
              <a:t>realismo</a:t>
            </a:r>
            <a:r>
              <a:rPr lang="en-GB" dirty="0"/>
              <a:t>: </a:t>
            </a:r>
            <a:r>
              <a:rPr lang="en-GB" dirty="0" err="1"/>
              <a:t>legame</a:t>
            </a:r>
            <a:r>
              <a:rPr lang="en-GB" dirty="0"/>
              <a:t> </a:t>
            </a:r>
            <a:r>
              <a:rPr lang="en-GB" dirty="0" err="1"/>
              <a:t>ontologico</a:t>
            </a:r>
            <a:r>
              <a:rPr lang="en-GB" dirty="0"/>
              <a:t> </a:t>
            </a:r>
            <a:r>
              <a:rPr lang="en-GB" dirty="0" err="1"/>
              <a:t>uomo</a:t>
            </a:r>
            <a:r>
              <a:rPr lang="en-GB" dirty="0"/>
              <a:t> natura</a:t>
            </a:r>
          </a:p>
          <a:p>
            <a:r>
              <a:rPr lang="en-GB" dirty="0">
                <a:solidFill>
                  <a:srgbClr val="FF0000"/>
                </a:solidFill>
              </a:rPr>
              <a:t>- </a:t>
            </a:r>
            <a:r>
              <a:rPr lang="en-GB" dirty="0" err="1">
                <a:solidFill>
                  <a:srgbClr val="FF0000"/>
                </a:solidFill>
              </a:rPr>
              <a:t>nominalismo</a:t>
            </a:r>
            <a:r>
              <a:rPr lang="en-GB" dirty="0"/>
              <a:t>: Occam (</a:t>
            </a:r>
            <a:r>
              <a:rPr lang="en-GB" dirty="0" err="1"/>
              <a:t>medioevo</a:t>
            </a:r>
            <a:r>
              <a:rPr lang="en-GB" dirty="0"/>
              <a:t>) </a:t>
            </a:r>
            <a:r>
              <a:rPr lang="en-GB" dirty="0" err="1"/>
              <a:t>legame</a:t>
            </a:r>
            <a:r>
              <a:rPr lang="en-GB" dirty="0"/>
              <a:t> </a:t>
            </a:r>
            <a:r>
              <a:rPr lang="en-GB" dirty="0" err="1"/>
              <a:t>semiotico</a:t>
            </a:r>
            <a:endParaRPr lang="en-GB" dirty="0"/>
          </a:p>
          <a:p>
            <a:r>
              <a:rPr lang="en-GB" dirty="0"/>
              <a:t>- Big data: </a:t>
            </a:r>
            <a:r>
              <a:rPr lang="en-GB" dirty="0">
                <a:solidFill>
                  <a:srgbClr val="FF0000"/>
                </a:solidFill>
              </a:rPr>
              <a:t>s</a:t>
            </a:r>
            <a:r>
              <a:rPr lang="en-LU" dirty="0">
                <a:solidFill>
                  <a:srgbClr val="FF0000"/>
                </a:solidFill>
              </a:rPr>
              <a:t>econda rivoluzione nominalistica</a:t>
            </a:r>
            <a:r>
              <a:rPr lang="en-LU" dirty="0"/>
              <a:t>: legame di tipo calcolatorio</a:t>
            </a:r>
          </a:p>
          <a:p>
            <a:endParaRPr lang="en-LU" dirty="0"/>
          </a:p>
          <a:p>
            <a:r>
              <a:rPr lang="en-GB" dirty="0"/>
              <a:t>S</a:t>
            </a:r>
            <a:r>
              <a:rPr lang="en-LU" dirty="0"/>
              <a:t>ingolarità </a:t>
            </a:r>
            <a:r>
              <a:rPr lang="en-LU" dirty="0">
                <a:sym typeface="Wingdings" pitchFamily="2" charset="2"/>
              </a:rPr>
              <a:t> ripetizione statistica</a:t>
            </a:r>
          </a:p>
          <a:p>
            <a:endParaRPr lang="en-LU" dirty="0">
              <a:sym typeface="Wingdings" pitchFamily="2" charset="2"/>
            </a:endParaRPr>
          </a:p>
          <a:p>
            <a:r>
              <a:rPr lang="it-IT" dirty="0"/>
              <a:t>Questa vecchia questione assume un'attualità bruciante nel nuovo contesto creato dalle tecnologie digitali: da un lato, una hybris di digitalizzazione che porta alla conservazione e all'archiviazione di tutto, dall'altro, una pratica del digitale in cui ogni contenuto viene reinventato non appena viene consultato</a:t>
            </a:r>
            <a:endParaRPr lang="en-LU" dirty="0"/>
          </a:p>
        </p:txBody>
      </p:sp>
      <p:pic>
        <p:nvPicPr>
          <p:cNvPr id="5" name="Picture 2" descr="Couverture Signata n° 12">
            <a:extLst>
              <a:ext uri="{FF2B5EF4-FFF2-40B4-BE49-F238E27FC236}">
                <a16:creationId xmlns:a16="http://schemas.microsoft.com/office/drawing/2014/main" id="{B1A6241B-B251-F157-F3FF-8F1DE0BDF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4559" y="1851142"/>
            <a:ext cx="2248267" cy="338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7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4922ED-5141-45E2-8641-6ABEAF1D9128}"/>
              </a:ext>
            </a:extLst>
          </p:cNvPr>
          <p:cNvSpPr txBox="1"/>
          <p:nvPr/>
        </p:nvSpPr>
        <p:spPr>
          <a:xfrm>
            <a:off x="0" y="1429837"/>
            <a:ext cx="6096000" cy="4893647"/>
          </a:xfrm>
          <a:prstGeom prst="rect">
            <a:avLst/>
          </a:prstGeom>
          <a:noFill/>
        </p:spPr>
        <p:txBody>
          <a:bodyPr wrap="square">
            <a:spAutoFit/>
          </a:bodyPr>
          <a:lstStyle/>
          <a:p>
            <a:r>
              <a:rPr lang="it-IT" sz="1400" dirty="0"/>
              <a:t>«Finalmente si trovò davanti al Ver Meer, che ricordava più luminoso, più diverso da tutto ciò che conosceva, ma dove, grazie all'articolo del critico, notò per la prima volta che c'erano piccole figure in blu, che la sabbia era rosa, e infine la preziosa materia del </a:t>
            </a:r>
            <a:r>
              <a:rPr lang="it-IT" sz="1400" dirty="0">
                <a:solidFill>
                  <a:srgbClr val="FF0000"/>
                </a:solidFill>
              </a:rPr>
              <a:t>piccolo muro giallo</a:t>
            </a:r>
            <a:r>
              <a:rPr lang="it-IT" sz="1400" dirty="0"/>
              <a:t>. Le sue vertigini aumentano; attacca lo sguardo, come un bambino a una farfalla gialla che vuole catturare, al prezioso pezzetto di muro. È così che avrei dovuto scrivere", ha detto. I miei ultimi libri sono troppo asciutti, avrei dovuto applicare diversi strati di colore, per rendere preziosa la mia frase stessa, </a:t>
            </a:r>
            <a:r>
              <a:rPr lang="it-IT" sz="1400" dirty="0">
                <a:solidFill>
                  <a:srgbClr val="FF0000"/>
                </a:solidFill>
              </a:rPr>
              <a:t>come questo piccolo muro giallo</a:t>
            </a:r>
            <a:r>
              <a:rPr lang="it-IT" sz="1400" dirty="0"/>
              <a:t>. (</a:t>
            </a:r>
            <a:r>
              <a:rPr lang="it-IT" sz="1400" dirty="0">
                <a:highlight>
                  <a:srgbClr val="FFFF00"/>
                </a:highlight>
              </a:rPr>
              <a:t>petit pan de mur jaune)</a:t>
            </a:r>
          </a:p>
          <a:p>
            <a:r>
              <a:rPr lang="it-IT" sz="1400" dirty="0"/>
              <a:t>Tuttavia, la gravità delle sue vertigini non gli sfuggì. In un equilibrio celestiale apparve, caricando uno dei vassoi con la propria vita, mentre l'altro conteneva il </a:t>
            </a:r>
            <a:r>
              <a:rPr lang="it-IT" sz="1400" dirty="0">
                <a:solidFill>
                  <a:srgbClr val="FF0000"/>
                </a:solidFill>
              </a:rPr>
              <a:t>piccolo pezzo di muro così ben dipinto di giallo</a:t>
            </a:r>
            <a:r>
              <a:rPr lang="it-IT" sz="1400" dirty="0"/>
              <a:t>. Sentiva di aver incautamente dato la prima per la seconda. "Non vorrei però", si disse, "essere per i giornali della sera la notizia di questa mostra."</a:t>
            </a:r>
          </a:p>
          <a:p>
            <a:r>
              <a:rPr lang="it-IT" sz="1400" dirty="0"/>
              <a:t>Ripeteva a se stesso: "</a:t>
            </a:r>
            <a:r>
              <a:rPr lang="it-IT" sz="1400" dirty="0">
                <a:solidFill>
                  <a:srgbClr val="FF0000"/>
                </a:solidFill>
              </a:rPr>
              <a:t>Muro giallo con lucernario, muro giallo </a:t>
            </a:r>
            <a:r>
              <a:rPr lang="it-IT" sz="1400" dirty="0"/>
              <a:t>(</a:t>
            </a:r>
            <a:r>
              <a:rPr lang="it-IT" sz="1400" dirty="0">
                <a:highlight>
                  <a:srgbClr val="FFFF00"/>
                </a:highlight>
              </a:rPr>
              <a:t>Petit pan de mur jaune avec auvent, petit pan de mur jaune</a:t>
            </a:r>
            <a:r>
              <a:rPr lang="it-IT" sz="1400" dirty="0"/>
              <a:t>). Tuttavia, cadde su un divano circolare; così, all'improvviso, smise di pensare che la sua vita fosse in pericolo e, tornando all'ottimismo, si disse: "È solo un'indigestione di quelle patate poco cotte, non è niente.» Un altro colpo lo ha fatto cadere e lui è rotolato dal divano sul pavimento, dove sono accorsi tutti i visitatori e le guardie. Era morto.</a:t>
            </a:r>
          </a:p>
          <a:p>
            <a:endParaRPr lang="it-IT" sz="1400" dirty="0"/>
          </a:p>
          <a:p>
            <a:r>
              <a:rPr lang="it-IT" sz="1400" dirty="0"/>
              <a:t>Marcel Proust, </a:t>
            </a:r>
            <a:r>
              <a:rPr lang="it-IT" sz="1400" i="1" dirty="0"/>
              <a:t>La </a:t>
            </a:r>
            <a:r>
              <a:rPr lang="it-IT" sz="1400" i="1" dirty="0" err="1"/>
              <a:t>Prisonnière</a:t>
            </a:r>
            <a:r>
              <a:rPr lang="it-IT" sz="1400" i="1" dirty="0"/>
              <a:t>, </a:t>
            </a:r>
            <a:r>
              <a:rPr lang="it-IT" sz="1400" dirty="0"/>
              <a:t>1923</a:t>
            </a:r>
            <a:endParaRPr lang="fr-FR" sz="1400" dirty="0"/>
          </a:p>
        </p:txBody>
      </p:sp>
      <p:sp>
        <p:nvSpPr>
          <p:cNvPr id="8" name="TextBox 7">
            <a:extLst>
              <a:ext uri="{FF2B5EF4-FFF2-40B4-BE49-F238E27FC236}">
                <a16:creationId xmlns:a16="http://schemas.microsoft.com/office/drawing/2014/main" id="{201283B7-83E5-4B42-A415-44638CAE66BA}"/>
              </a:ext>
            </a:extLst>
          </p:cNvPr>
          <p:cNvSpPr txBox="1"/>
          <p:nvPr/>
        </p:nvSpPr>
        <p:spPr>
          <a:xfrm>
            <a:off x="6326670" y="5839285"/>
            <a:ext cx="6097464" cy="584775"/>
          </a:xfrm>
          <a:prstGeom prst="rect">
            <a:avLst/>
          </a:prstGeom>
          <a:noFill/>
        </p:spPr>
        <p:txBody>
          <a:bodyPr wrap="square">
            <a:spAutoFit/>
          </a:bodyPr>
          <a:lstStyle/>
          <a:p>
            <a:r>
              <a:rPr lang="fr-FR" sz="1600" dirty="0"/>
              <a:t>Jan Vermeer, </a:t>
            </a:r>
            <a:r>
              <a:rPr lang="fr-FR" sz="1600" i="1" dirty="0" err="1"/>
              <a:t>Veduta</a:t>
            </a:r>
            <a:r>
              <a:rPr lang="fr-FR" sz="1600" i="1" dirty="0"/>
              <a:t> di Delft</a:t>
            </a:r>
            <a:r>
              <a:rPr lang="fr-FR" sz="1600" dirty="0"/>
              <a:t>, 1660-1661 circa, </a:t>
            </a:r>
            <a:r>
              <a:rPr lang="fr-FR" sz="1600" dirty="0" err="1"/>
              <a:t>olio</a:t>
            </a:r>
            <a:r>
              <a:rPr lang="fr-FR" sz="1600" dirty="0"/>
              <a:t> su </a:t>
            </a:r>
            <a:r>
              <a:rPr lang="fr-FR" sz="1600" dirty="0" err="1"/>
              <a:t>tela</a:t>
            </a:r>
            <a:r>
              <a:rPr lang="fr-FR" sz="1600" dirty="0"/>
              <a:t>, </a:t>
            </a:r>
          </a:p>
          <a:p>
            <a:r>
              <a:rPr lang="fr-FR" sz="1600" dirty="0"/>
              <a:t>96,5 × 115,7 cm, </a:t>
            </a:r>
            <a:r>
              <a:rPr lang="fr-FR" sz="1600" dirty="0" err="1"/>
              <a:t>Mauritshuis</a:t>
            </a:r>
            <a:r>
              <a:rPr lang="fr-FR" sz="1600" dirty="0"/>
              <a:t>, L'</a:t>
            </a:r>
            <a:r>
              <a:rPr lang="fr-FR" sz="1600" dirty="0" err="1"/>
              <a:t>Aia</a:t>
            </a:r>
            <a:endParaRPr lang="fr-FR" sz="1600" dirty="0"/>
          </a:p>
        </p:txBody>
      </p:sp>
      <p:pic>
        <p:nvPicPr>
          <p:cNvPr id="7174" name="Picture 6">
            <a:extLst>
              <a:ext uri="{FF2B5EF4-FFF2-40B4-BE49-F238E27FC236}">
                <a16:creationId xmlns:a16="http://schemas.microsoft.com/office/drawing/2014/main" id="{78DA5773-AEF9-4EC4-8942-8B4BD3429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814" y="1653328"/>
            <a:ext cx="4962519" cy="4123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vant L'image - Question Posée Aux Fins D'une Histoire De L'art   de georges didi-huberman  Format Broché ">
            <a:extLst>
              <a:ext uri="{FF2B5EF4-FFF2-40B4-BE49-F238E27FC236}">
                <a16:creationId xmlns:a16="http://schemas.microsoft.com/office/drawing/2014/main" id="{5743194E-ECEC-42F1-BFEA-E92E997743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9" r="19129"/>
          <a:stretch/>
        </p:blipFill>
        <p:spPr bwMode="auto">
          <a:xfrm>
            <a:off x="6557340" y="188054"/>
            <a:ext cx="1643448" cy="2666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3B6CBC-BB3F-4C36-8D7C-257BAD61AA41}"/>
              </a:ext>
            </a:extLst>
          </p:cNvPr>
          <p:cNvSpPr txBox="1"/>
          <p:nvPr/>
        </p:nvSpPr>
        <p:spPr>
          <a:xfrm>
            <a:off x="10904563" y="4333427"/>
            <a:ext cx="652743" cy="369332"/>
          </a:xfrm>
          <a:prstGeom prst="rect">
            <a:avLst/>
          </a:prstGeom>
          <a:noFill/>
        </p:spPr>
        <p:txBody>
          <a:bodyPr wrap="none" rtlCol="0">
            <a:spAutoFit/>
          </a:bodyPr>
          <a:lstStyle/>
          <a:p>
            <a:r>
              <a:rPr lang="fr-FR" dirty="0"/>
              <a:t>1990</a:t>
            </a:r>
            <a:endParaRPr lang="en-US" dirty="0"/>
          </a:p>
        </p:txBody>
      </p:sp>
      <p:sp>
        <p:nvSpPr>
          <p:cNvPr id="2" name="Rectangle 1">
            <a:extLst>
              <a:ext uri="{FF2B5EF4-FFF2-40B4-BE49-F238E27FC236}">
                <a16:creationId xmlns:a16="http://schemas.microsoft.com/office/drawing/2014/main" id="{84FB9358-A5C5-4812-8076-BAD56F71C4C4}"/>
              </a:ext>
            </a:extLst>
          </p:cNvPr>
          <p:cNvSpPr/>
          <p:nvPr/>
        </p:nvSpPr>
        <p:spPr>
          <a:xfrm>
            <a:off x="8509306" y="406588"/>
            <a:ext cx="6096000" cy="923330"/>
          </a:xfrm>
          <a:prstGeom prst="rect">
            <a:avLst/>
          </a:prstGeom>
        </p:spPr>
        <p:txBody>
          <a:bodyPr>
            <a:spAutoFit/>
          </a:bodyPr>
          <a:lstStyle/>
          <a:p>
            <a:r>
              <a:rPr lang="en-US" dirty="0"/>
              <a:t>pan: </a:t>
            </a:r>
            <a:r>
              <a:rPr lang="en-US" dirty="0" err="1"/>
              <a:t>commozione</a:t>
            </a:r>
            <a:r>
              <a:rPr lang="en-US" dirty="0"/>
              <a:t>; </a:t>
            </a:r>
            <a:r>
              <a:rPr lang="en-US" dirty="0" err="1"/>
              <a:t>scossa</a:t>
            </a:r>
            <a:r>
              <a:rPr lang="en-US" dirty="0"/>
              <a:t> fatale;</a:t>
            </a:r>
          </a:p>
          <a:p>
            <a:r>
              <a:rPr lang="en-US" dirty="0"/>
              <a:t>trauma; shock; </a:t>
            </a:r>
            <a:r>
              <a:rPr lang="en-US" dirty="0" err="1"/>
              <a:t>sconvolgimento</a:t>
            </a:r>
            <a:r>
              <a:rPr lang="en-US" dirty="0"/>
              <a:t>;</a:t>
            </a:r>
          </a:p>
          <a:p>
            <a:r>
              <a:rPr lang="fr-FR" dirty="0"/>
              <a:t>s</a:t>
            </a:r>
            <a:r>
              <a:rPr lang="en-US" dirty="0" err="1"/>
              <a:t>intomo</a:t>
            </a:r>
            <a:r>
              <a:rPr lang="en-US" dirty="0"/>
              <a:t>; </a:t>
            </a:r>
            <a:r>
              <a:rPr lang="fr-FR" dirty="0"/>
              <a:t>c</a:t>
            </a:r>
            <a:r>
              <a:rPr lang="en-US" dirty="0" err="1"/>
              <a:t>ausa</a:t>
            </a:r>
            <a:r>
              <a:rPr lang="en-US" dirty="0"/>
              <a:t> </a:t>
            </a:r>
            <a:r>
              <a:rPr lang="en-US" dirty="0" err="1"/>
              <a:t>materiale</a:t>
            </a:r>
            <a:endParaRPr lang="en-US" dirty="0"/>
          </a:p>
        </p:txBody>
      </p:sp>
      <p:sp>
        <p:nvSpPr>
          <p:cNvPr id="3" name="TextBox 2">
            <a:extLst>
              <a:ext uri="{FF2B5EF4-FFF2-40B4-BE49-F238E27FC236}">
                <a16:creationId xmlns:a16="http://schemas.microsoft.com/office/drawing/2014/main" id="{FEA5A7FF-5237-7239-0C3A-DEBDC9A9821B}"/>
              </a:ext>
            </a:extLst>
          </p:cNvPr>
          <p:cNvSpPr txBox="1"/>
          <p:nvPr/>
        </p:nvSpPr>
        <p:spPr>
          <a:xfrm>
            <a:off x="846667" y="372140"/>
            <a:ext cx="1766317" cy="338554"/>
          </a:xfrm>
          <a:prstGeom prst="rect">
            <a:avLst/>
          </a:prstGeom>
          <a:noFill/>
        </p:spPr>
        <p:txBody>
          <a:bodyPr wrap="none" rtlCol="0">
            <a:spAutoFit/>
          </a:bodyPr>
          <a:lstStyle/>
          <a:p>
            <a:r>
              <a:rPr lang="en-GB" sz="1600" dirty="0"/>
              <a:t>d</a:t>
            </a:r>
            <a:r>
              <a:rPr lang="en-LU" sz="1600" dirty="0"/>
              <a:t>ettaglio mortifero</a:t>
            </a:r>
          </a:p>
        </p:txBody>
      </p:sp>
      <p:cxnSp>
        <p:nvCxnSpPr>
          <p:cNvPr id="9" name="Straight Arrow Connector 8">
            <a:extLst>
              <a:ext uri="{FF2B5EF4-FFF2-40B4-BE49-F238E27FC236}">
                <a16:creationId xmlns:a16="http://schemas.microsoft.com/office/drawing/2014/main" id="{A0D27125-C127-83C4-EE00-F1057E22E878}"/>
              </a:ext>
            </a:extLst>
          </p:cNvPr>
          <p:cNvCxnSpPr/>
          <p:nvPr/>
        </p:nvCxnSpPr>
        <p:spPr>
          <a:xfrm flipH="1">
            <a:off x="10283837" y="2847983"/>
            <a:ext cx="1399967" cy="116203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B8E85C-ACC0-ADC8-B1EE-D8AD37F3F658}"/>
              </a:ext>
            </a:extLst>
          </p:cNvPr>
          <p:cNvSpPr txBox="1"/>
          <p:nvPr/>
        </p:nvSpPr>
        <p:spPr>
          <a:xfrm>
            <a:off x="3048000" y="211390"/>
            <a:ext cx="3882892" cy="830997"/>
          </a:xfrm>
          <a:prstGeom prst="rect">
            <a:avLst/>
          </a:prstGeom>
          <a:noFill/>
        </p:spPr>
        <p:txBody>
          <a:bodyPr wrap="square" rtlCol="0">
            <a:spAutoFit/>
          </a:bodyPr>
          <a:lstStyle/>
          <a:p>
            <a:r>
              <a:rPr lang="fr-FR" sz="1600" dirty="0"/>
              <a:t>Georges Didi-Huberman, </a:t>
            </a:r>
            <a:r>
              <a:rPr lang="fr-FR" sz="1600" i="1" dirty="0" err="1"/>
              <a:t>Davanti</a:t>
            </a:r>
            <a:r>
              <a:rPr lang="fr-FR" sz="1600" i="1" dirty="0"/>
              <a:t> </a:t>
            </a:r>
            <a:r>
              <a:rPr lang="fr-FR" sz="1600" i="1" dirty="0" err="1"/>
              <a:t>all’immagine</a:t>
            </a:r>
            <a:r>
              <a:rPr lang="fr-FR" sz="1600" dirty="0"/>
              <a:t>, « Appendice : </a:t>
            </a:r>
            <a:r>
              <a:rPr lang="fr-FR" sz="1600" dirty="0" err="1"/>
              <a:t>questione</a:t>
            </a:r>
            <a:r>
              <a:rPr lang="fr-FR" sz="1600" dirty="0"/>
              <a:t> di </a:t>
            </a:r>
            <a:r>
              <a:rPr lang="fr-FR" sz="1600" dirty="0" err="1"/>
              <a:t>dettaglio</a:t>
            </a:r>
            <a:r>
              <a:rPr lang="fr-FR" sz="1600" dirty="0"/>
              <a:t>, </a:t>
            </a:r>
            <a:r>
              <a:rPr lang="fr-FR" sz="1600" dirty="0" err="1"/>
              <a:t>questione</a:t>
            </a:r>
            <a:r>
              <a:rPr lang="fr-FR" sz="1600" dirty="0"/>
              <a:t> </a:t>
            </a:r>
            <a:r>
              <a:rPr lang="fr-FR" sz="1600" dirty="0" err="1"/>
              <a:t>del</a:t>
            </a:r>
            <a:r>
              <a:rPr lang="fr-FR" sz="1600" dirty="0"/>
              <a:t> ‘pan’ », 1990 </a:t>
            </a:r>
            <a:endParaRPr lang="en-US" sz="1600" dirty="0"/>
          </a:p>
        </p:txBody>
      </p:sp>
    </p:spTree>
    <p:extLst>
      <p:ext uri="{BB962C8B-B14F-4D97-AF65-F5344CB8AC3E}">
        <p14:creationId xmlns:p14="http://schemas.microsoft.com/office/powerpoint/2010/main" val="331171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Chute d'Icare — Wikipédia">
            <a:extLst>
              <a:ext uri="{FF2B5EF4-FFF2-40B4-BE49-F238E27FC236}">
                <a16:creationId xmlns:a16="http://schemas.microsoft.com/office/drawing/2014/main" id="{F02E5069-86C0-78FE-CBC8-A0E197D90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55" y="907068"/>
            <a:ext cx="4724457" cy="30187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s Espaces Subjectifs - Introduction À La Sémiotique De L'observateur  (Discours-Peinture-Cinéma) | Rakuten">
            <a:extLst>
              <a:ext uri="{FF2B5EF4-FFF2-40B4-BE49-F238E27FC236}">
                <a16:creationId xmlns:a16="http://schemas.microsoft.com/office/drawing/2014/main" id="{2CF5A5CF-5D2F-6B4B-3E62-21AF6BD3DDF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6855" t="13957" r="29804" b="15724"/>
          <a:stretch/>
        </p:blipFill>
        <p:spPr bwMode="auto">
          <a:xfrm>
            <a:off x="9276190" y="176808"/>
            <a:ext cx="2075751" cy="3367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B9B9F7-7335-401C-BCEA-C2C9E08AC1F6}"/>
              </a:ext>
            </a:extLst>
          </p:cNvPr>
          <p:cNvSpPr txBox="1"/>
          <p:nvPr/>
        </p:nvSpPr>
        <p:spPr>
          <a:xfrm>
            <a:off x="443723" y="4017578"/>
            <a:ext cx="5432385" cy="338554"/>
          </a:xfrm>
          <a:prstGeom prst="rect">
            <a:avLst/>
          </a:prstGeom>
          <a:noFill/>
        </p:spPr>
        <p:txBody>
          <a:bodyPr wrap="none" rtlCol="0">
            <a:spAutoFit/>
          </a:bodyPr>
          <a:lstStyle/>
          <a:p>
            <a:r>
              <a:rPr lang="fr-FR" sz="1600" dirty="0" err="1"/>
              <a:t>Osservatore</a:t>
            </a:r>
            <a:r>
              <a:rPr lang="fr-FR" sz="1600" dirty="0"/>
              <a:t> </a:t>
            </a:r>
            <a:r>
              <a:rPr lang="fr-FR" sz="1600" dirty="0" err="1"/>
              <a:t>umano</a:t>
            </a:r>
            <a:r>
              <a:rPr lang="fr-FR" sz="1600" dirty="0"/>
              <a:t> </a:t>
            </a:r>
            <a:r>
              <a:rPr lang="fr-FR" sz="1600" dirty="0" err="1"/>
              <a:t>vicino</a:t>
            </a:r>
            <a:r>
              <a:rPr lang="fr-FR" sz="1600" dirty="0"/>
              <a:t> al </a:t>
            </a:r>
            <a:r>
              <a:rPr lang="fr-FR" sz="1600" dirty="0" err="1"/>
              <a:t>contadino</a:t>
            </a:r>
            <a:r>
              <a:rPr lang="fr-FR" sz="1600" dirty="0"/>
              <a:t> </a:t>
            </a:r>
            <a:r>
              <a:rPr lang="fr-FR" sz="1600" dirty="0" err="1"/>
              <a:t>che</a:t>
            </a:r>
            <a:r>
              <a:rPr lang="fr-FR" sz="1600" dirty="0"/>
              <a:t> ara a mezzo </a:t>
            </a:r>
            <a:r>
              <a:rPr lang="fr-FR" sz="1600" dirty="0" err="1"/>
              <a:t>pendio</a:t>
            </a:r>
            <a:endParaRPr lang="en-US" sz="1600" dirty="0"/>
          </a:p>
        </p:txBody>
      </p:sp>
      <p:sp>
        <p:nvSpPr>
          <p:cNvPr id="5" name="Rectangle 4">
            <a:extLst>
              <a:ext uri="{FF2B5EF4-FFF2-40B4-BE49-F238E27FC236}">
                <a16:creationId xmlns:a16="http://schemas.microsoft.com/office/drawing/2014/main" id="{706FC0A7-A7ED-4F13-BDCA-EF3AE8AD6089}"/>
              </a:ext>
            </a:extLst>
          </p:cNvPr>
          <p:cNvSpPr/>
          <p:nvPr/>
        </p:nvSpPr>
        <p:spPr>
          <a:xfrm>
            <a:off x="2660073" y="176808"/>
            <a:ext cx="6096000" cy="830997"/>
          </a:xfrm>
          <a:prstGeom prst="rect">
            <a:avLst/>
          </a:prstGeom>
        </p:spPr>
        <p:txBody>
          <a:bodyPr>
            <a:spAutoFit/>
          </a:bodyPr>
          <a:lstStyle/>
          <a:p>
            <a:r>
              <a:rPr lang="en-LU" sz="1600" dirty="0"/>
              <a:t>Brueghel il vecchio, </a:t>
            </a:r>
            <a:r>
              <a:rPr lang="en-LU" sz="1600" i="1" dirty="0"/>
              <a:t>La caduta d’Icaro, </a:t>
            </a:r>
            <a:r>
              <a:rPr lang="en-US" sz="1600" dirty="0"/>
              <a:t>1558 circa, o/t, 73,5 x 112 cm, Museo </a:t>
            </a:r>
            <a:r>
              <a:rPr lang="en-US" sz="1600" dirty="0" err="1"/>
              <a:t>delle</a:t>
            </a:r>
            <a:r>
              <a:rPr lang="en-US" sz="1600" dirty="0"/>
              <a:t> Belle Arti, </a:t>
            </a:r>
            <a:r>
              <a:rPr lang="en-US" sz="1600" dirty="0" err="1"/>
              <a:t>Bruxelles</a:t>
            </a:r>
            <a:r>
              <a:rPr lang="en-LU" sz="1600" i="1" dirty="0"/>
              <a:t> </a:t>
            </a:r>
          </a:p>
          <a:p>
            <a:endParaRPr lang="en-LU" sz="1600" i="1" dirty="0"/>
          </a:p>
        </p:txBody>
      </p:sp>
      <p:sp>
        <p:nvSpPr>
          <p:cNvPr id="6" name="Rectangle 5">
            <a:extLst>
              <a:ext uri="{FF2B5EF4-FFF2-40B4-BE49-F238E27FC236}">
                <a16:creationId xmlns:a16="http://schemas.microsoft.com/office/drawing/2014/main" id="{A0265DF7-FAFF-4DBD-9EB6-D753DF74DF47}"/>
              </a:ext>
            </a:extLst>
          </p:cNvPr>
          <p:cNvSpPr/>
          <p:nvPr/>
        </p:nvSpPr>
        <p:spPr>
          <a:xfrm>
            <a:off x="4910137" y="1056598"/>
            <a:ext cx="6096000" cy="338554"/>
          </a:xfrm>
          <a:prstGeom prst="rect">
            <a:avLst/>
          </a:prstGeom>
        </p:spPr>
        <p:txBody>
          <a:bodyPr>
            <a:spAutoFit/>
          </a:bodyPr>
          <a:lstStyle/>
          <a:p>
            <a:endParaRPr lang="en-US" sz="1600" dirty="0"/>
          </a:p>
        </p:txBody>
      </p:sp>
      <p:sp>
        <p:nvSpPr>
          <p:cNvPr id="9" name="TextBox 8">
            <a:extLst>
              <a:ext uri="{FF2B5EF4-FFF2-40B4-BE49-F238E27FC236}">
                <a16:creationId xmlns:a16="http://schemas.microsoft.com/office/drawing/2014/main" id="{1B7EEF4C-4A42-4C91-A409-7BB9EB92D174}"/>
              </a:ext>
            </a:extLst>
          </p:cNvPr>
          <p:cNvSpPr txBox="1"/>
          <p:nvPr/>
        </p:nvSpPr>
        <p:spPr>
          <a:xfrm>
            <a:off x="9276190" y="3715937"/>
            <a:ext cx="2213235" cy="338554"/>
          </a:xfrm>
          <a:prstGeom prst="rect">
            <a:avLst/>
          </a:prstGeom>
          <a:noFill/>
        </p:spPr>
        <p:txBody>
          <a:bodyPr wrap="none" rtlCol="0">
            <a:spAutoFit/>
          </a:bodyPr>
          <a:lstStyle/>
          <a:p>
            <a:r>
              <a:rPr lang="fr-FR" sz="1600" dirty="0"/>
              <a:t>Jacques </a:t>
            </a:r>
            <a:r>
              <a:rPr lang="fr-FR" sz="1600" dirty="0" err="1"/>
              <a:t>Fontanille</a:t>
            </a:r>
            <a:r>
              <a:rPr lang="fr-FR" sz="1600" dirty="0"/>
              <a:t>, 1989</a:t>
            </a:r>
            <a:endParaRPr lang="en-US" sz="1600" dirty="0"/>
          </a:p>
        </p:txBody>
      </p:sp>
      <p:sp>
        <p:nvSpPr>
          <p:cNvPr id="10" name="TextBox 9">
            <a:extLst>
              <a:ext uri="{FF2B5EF4-FFF2-40B4-BE49-F238E27FC236}">
                <a16:creationId xmlns:a16="http://schemas.microsoft.com/office/drawing/2014/main" id="{83533B37-5A54-4361-BB1D-BC1B8F850F32}"/>
              </a:ext>
            </a:extLst>
          </p:cNvPr>
          <p:cNvSpPr txBox="1"/>
          <p:nvPr/>
        </p:nvSpPr>
        <p:spPr>
          <a:xfrm>
            <a:off x="5939829" y="1647603"/>
            <a:ext cx="2236510" cy="830997"/>
          </a:xfrm>
          <a:prstGeom prst="rect">
            <a:avLst/>
          </a:prstGeom>
          <a:noFill/>
        </p:spPr>
        <p:txBody>
          <a:bodyPr wrap="none" rtlCol="0">
            <a:spAutoFit/>
          </a:bodyPr>
          <a:lstStyle/>
          <a:p>
            <a:r>
              <a:rPr lang="fr-FR" sz="1600" dirty="0" err="1"/>
              <a:t>Evento</a:t>
            </a:r>
            <a:r>
              <a:rPr lang="fr-FR" sz="1600" dirty="0"/>
              <a:t> </a:t>
            </a:r>
            <a:r>
              <a:rPr lang="fr-FR" sz="1600" dirty="0" err="1"/>
              <a:t>eroico</a:t>
            </a:r>
            <a:endParaRPr lang="fr-FR" sz="1600" dirty="0"/>
          </a:p>
          <a:p>
            <a:r>
              <a:rPr lang="fr-FR" sz="1600" dirty="0" err="1"/>
              <a:t>Icaro</a:t>
            </a:r>
            <a:r>
              <a:rPr lang="fr-FR" sz="1600" dirty="0"/>
              <a:t> marginale</a:t>
            </a:r>
          </a:p>
          <a:p>
            <a:r>
              <a:rPr lang="fr-FR" sz="1600" dirty="0"/>
              <a:t>Gamba </a:t>
            </a:r>
            <a:r>
              <a:rPr lang="fr-FR" sz="1600" dirty="0" err="1"/>
              <a:t>disproporzionata</a:t>
            </a:r>
            <a:endParaRPr lang="en-US" sz="1600" dirty="0"/>
          </a:p>
        </p:txBody>
      </p:sp>
      <p:sp>
        <p:nvSpPr>
          <p:cNvPr id="11" name="Rectangle 10">
            <a:extLst>
              <a:ext uri="{FF2B5EF4-FFF2-40B4-BE49-F238E27FC236}">
                <a16:creationId xmlns:a16="http://schemas.microsoft.com/office/drawing/2014/main" id="{2517347E-F7CA-435F-BD22-1214CAE63823}"/>
              </a:ext>
            </a:extLst>
          </p:cNvPr>
          <p:cNvSpPr/>
          <p:nvPr/>
        </p:nvSpPr>
        <p:spPr>
          <a:xfrm>
            <a:off x="431514" y="4688551"/>
            <a:ext cx="11016630" cy="2062103"/>
          </a:xfrm>
          <a:prstGeom prst="rect">
            <a:avLst/>
          </a:prstGeom>
        </p:spPr>
        <p:txBody>
          <a:bodyPr wrap="square">
            <a:spAutoFit/>
          </a:bodyPr>
          <a:lstStyle/>
          <a:p>
            <a:r>
              <a:rPr lang="en-US" sz="1600" dirty="0"/>
              <a:t>La </a:t>
            </a:r>
            <a:r>
              <a:rPr lang="en-US" sz="1600" dirty="0" err="1"/>
              <a:t>posizione</a:t>
            </a:r>
            <a:r>
              <a:rPr lang="en-US" sz="1600" dirty="0"/>
              <a:t> di </a:t>
            </a:r>
            <a:r>
              <a:rPr lang="en-US" sz="1600" dirty="0" err="1"/>
              <a:t>osservazione</a:t>
            </a:r>
            <a:r>
              <a:rPr lang="en-US" sz="1600" dirty="0"/>
              <a:t> </a:t>
            </a:r>
            <a:r>
              <a:rPr lang="en-US" sz="1600" dirty="0" err="1"/>
              <a:t>contraddice</a:t>
            </a:r>
            <a:r>
              <a:rPr lang="en-US" sz="1600" dirty="0"/>
              <a:t> </a:t>
            </a:r>
            <a:r>
              <a:rPr lang="en-US" sz="1600" dirty="0" err="1"/>
              <a:t>radicalmente</a:t>
            </a:r>
            <a:r>
              <a:rPr lang="en-US" sz="1600" dirty="0"/>
              <a:t> </a:t>
            </a:r>
            <a:r>
              <a:rPr lang="en-US" sz="1600" dirty="0" err="1"/>
              <a:t>il</a:t>
            </a:r>
            <a:r>
              <a:rPr lang="en-US" sz="1600" dirty="0"/>
              <a:t> </a:t>
            </a:r>
            <a:r>
              <a:rPr lang="en-US" sz="1600" dirty="0" err="1"/>
              <a:t>contenuto</a:t>
            </a:r>
            <a:r>
              <a:rPr lang="en-US" sz="1600" dirty="0"/>
              <a:t> </a:t>
            </a:r>
            <a:r>
              <a:rPr lang="en-US" sz="1600" dirty="0" err="1"/>
              <a:t>narrativo</a:t>
            </a:r>
            <a:r>
              <a:rPr lang="en-US" sz="1600" dirty="0"/>
              <a:t> </a:t>
            </a:r>
            <a:r>
              <a:rPr lang="en-US" sz="1600" dirty="0" err="1"/>
              <a:t>dell'enunciato</a:t>
            </a:r>
            <a:r>
              <a:rPr lang="en-US" sz="1600" dirty="0"/>
              <a:t>, come </a:t>
            </a:r>
            <a:r>
              <a:rPr lang="en-US" sz="1600" dirty="0" err="1"/>
              <a:t>annunciato</a:t>
            </a:r>
            <a:r>
              <a:rPr lang="en-US" sz="1600" dirty="0"/>
              <a:t> dal </a:t>
            </a:r>
            <a:r>
              <a:rPr lang="en-US" sz="1600" dirty="0" err="1"/>
              <a:t>titolo</a:t>
            </a:r>
            <a:r>
              <a:rPr lang="en-US" sz="1600" dirty="0"/>
              <a:t>; </a:t>
            </a:r>
            <a:r>
              <a:rPr lang="en-US" sz="1600" dirty="0" err="1"/>
              <a:t>anche</a:t>
            </a:r>
            <a:r>
              <a:rPr lang="en-US" sz="1600" dirty="0"/>
              <a:t> in </a:t>
            </a:r>
            <a:r>
              <a:rPr lang="en-US" sz="1600" dirty="0" err="1"/>
              <a:t>questo</a:t>
            </a:r>
            <a:r>
              <a:rPr lang="en-US" sz="1600" dirty="0"/>
              <a:t> </a:t>
            </a:r>
            <a:r>
              <a:rPr lang="en-US" sz="1600" dirty="0" err="1"/>
              <a:t>caso</a:t>
            </a:r>
            <a:r>
              <a:rPr lang="en-US" sz="1600" dirty="0"/>
              <a:t>, </a:t>
            </a:r>
            <a:r>
              <a:rPr lang="en-US" sz="1600" dirty="0" err="1"/>
              <a:t>c'è</a:t>
            </a:r>
            <a:r>
              <a:rPr lang="en-US" sz="1600" dirty="0"/>
              <a:t> </a:t>
            </a:r>
            <a:r>
              <a:rPr lang="en-US" sz="1600" dirty="0" err="1"/>
              <a:t>un'opposizione</a:t>
            </a:r>
            <a:r>
              <a:rPr lang="en-US" sz="1600" dirty="0"/>
              <a:t> </a:t>
            </a:r>
            <a:r>
              <a:rPr lang="en-US" sz="1600" dirty="0" err="1"/>
              <a:t>tra</a:t>
            </a:r>
            <a:r>
              <a:rPr lang="en-US" sz="1600" dirty="0"/>
              <a:t> due </a:t>
            </a:r>
            <a:r>
              <a:rPr lang="en-US" sz="1600" dirty="0" err="1"/>
              <a:t>assiologie</a:t>
            </a:r>
            <a:r>
              <a:rPr lang="en-US" sz="1600" dirty="0"/>
              <a:t>: da un </a:t>
            </a:r>
            <a:r>
              <a:rPr lang="en-US" sz="1600" dirty="0" err="1"/>
              <a:t>lato</a:t>
            </a:r>
            <a:r>
              <a:rPr lang="en-US" sz="1600" dirty="0"/>
              <a:t>, </a:t>
            </a:r>
            <a:r>
              <a:rPr lang="en-US" sz="1600" dirty="0" err="1"/>
              <a:t>quella</a:t>
            </a:r>
            <a:r>
              <a:rPr lang="en-US" sz="1600" dirty="0"/>
              <a:t> degli </a:t>
            </a:r>
            <a:r>
              <a:rPr lang="en-US" sz="1600" dirty="0" err="1">
                <a:solidFill>
                  <a:srgbClr val="FF0000"/>
                </a:solidFill>
              </a:rPr>
              <a:t>uomini</a:t>
            </a:r>
            <a:r>
              <a:rPr lang="en-US" sz="1600" dirty="0"/>
              <a:t> </a:t>
            </a:r>
            <a:r>
              <a:rPr lang="en-US" sz="1600" dirty="0" err="1"/>
              <a:t>nella</a:t>
            </a:r>
            <a:r>
              <a:rPr lang="en-US" sz="1600" dirty="0"/>
              <a:t> </a:t>
            </a:r>
            <a:r>
              <a:rPr lang="en-US" sz="1600" dirty="0" err="1"/>
              <a:t>loro</a:t>
            </a:r>
            <a:r>
              <a:rPr lang="en-US" sz="1600" dirty="0"/>
              <a:t> vita </a:t>
            </a:r>
            <a:r>
              <a:rPr lang="en-US" sz="1600" dirty="0" err="1"/>
              <a:t>quotidiana</a:t>
            </a:r>
            <a:r>
              <a:rPr lang="en-US" sz="1600" dirty="0"/>
              <a:t>, e </a:t>
            </a:r>
            <a:r>
              <a:rPr lang="en-US" sz="1600" dirty="0" err="1"/>
              <a:t>dall'altro</a:t>
            </a:r>
            <a:r>
              <a:rPr lang="en-US" sz="1600" dirty="0"/>
              <a:t>, </a:t>
            </a:r>
            <a:r>
              <a:rPr lang="en-US" sz="1600" dirty="0" err="1"/>
              <a:t>quella</a:t>
            </a:r>
            <a:r>
              <a:rPr lang="en-US" sz="1600" dirty="0"/>
              <a:t> degli </a:t>
            </a:r>
            <a:r>
              <a:rPr lang="en-US" sz="1600" dirty="0" err="1">
                <a:solidFill>
                  <a:srgbClr val="FF0000"/>
                </a:solidFill>
              </a:rPr>
              <a:t>eroi</a:t>
            </a:r>
            <a:r>
              <a:rPr lang="en-US" sz="1600" dirty="0"/>
              <a:t> </a:t>
            </a:r>
            <a:r>
              <a:rPr lang="en-US" sz="1600" dirty="0" err="1"/>
              <a:t>della</a:t>
            </a:r>
            <a:r>
              <a:rPr lang="en-US" sz="1600" dirty="0"/>
              <a:t> </a:t>
            </a:r>
            <a:r>
              <a:rPr lang="en-US" sz="1600" dirty="0" err="1"/>
              <a:t>mitologia</a:t>
            </a:r>
            <a:r>
              <a:rPr lang="en-US" sz="1600" dirty="0"/>
              <a:t>. Il </a:t>
            </a:r>
            <a:r>
              <a:rPr lang="en-US" sz="1600" dirty="0" err="1"/>
              <a:t>mondo</a:t>
            </a:r>
            <a:r>
              <a:rPr lang="en-US" sz="1600" dirty="0"/>
              <a:t> </a:t>
            </a:r>
            <a:r>
              <a:rPr lang="en-US" sz="1600" dirty="0" err="1"/>
              <a:t>dell'eroe</a:t>
            </a:r>
            <a:r>
              <a:rPr lang="en-US" sz="1600" dirty="0"/>
              <a:t> </a:t>
            </a:r>
            <a:r>
              <a:rPr lang="en-US" sz="1600" dirty="0" err="1"/>
              <a:t>mitologico</a:t>
            </a:r>
            <a:r>
              <a:rPr lang="en-US" sz="1600" dirty="0"/>
              <a:t> è </a:t>
            </a:r>
            <a:r>
              <a:rPr lang="en-US" sz="1600" dirty="0" err="1"/>
              <a:t>totalmente</a:t>
            </a:r>
            <a:r>
              <a:rPr lang="en-US" sz="1600" dirty="0"/>
              <a:t> </a:t>
            </a:r>
            <a:r>
              <a:rPr lang="en-US" sz="1600" dirty="0" err="1"/>
              <a:t>sganciato</a:t>
            </a:r>
            <a:r>
              <a:rPr lang="en-US" sz="1600" dirty="0"/>
              <a:t> (</a:t>
            </a:r>
            <a:r>
              <a:rPr lang="en-US" sz="1600" i="1" dirty="0" err="1">
                <a:solidFill>
                  <a:srgbClr val="FF0000"/>
                </a:solidFill>
              </a:rPr>
              <a:t>débrayé</a:t>
            </a:r>
            <a:r>
              <a:rPr lang="en-US" sz="1600" dirty="0"/>
              <a:t>) </a:t>
            </a:r>
            <a:r>
              <a:rPr lang="en-US" sz="1600" dirty="0" err="1"/>
              <a:t>dall'osservazione</a:t>
            </a:r>
            <a:r>
              <a:rPr lang="en-US" sz="1600" dirty="0"/>
              <a:t> </a:t>
            </a:r>
            <a:r>
              <a:rPr lang="en-US" sz="1600" dirty="0" err="1"/>
              <a:t>enunciativa</a:t>
            </a:r>
            <a:r>
              <a:rPr lang="en-US" sz="1600" dirty="0"/>
              <a:t>; </a:t>
            </a:r>
            <a:r>
              <a:rPr lang="en-US" sz="1600" dirty="0" err="1"/>
              <a:t>invece</a:t>
            </a:r>
            <a:r>
              <a:rPr lang="en-US" sz="1600" dirty="0"/>
              <a:t>, </a:t>
            </a:r>
            <a:r>
              <a:rPr lang="en-US" sz="1600" dirty="0" err="1"/>
              <a:t>quello</a:t>
            </a:r>
            <a:r>
              <a:rPr lang="en-US" sz="1600" dirty="0"/>
              <a:t> degli "</a:t>
            </a:r>
            <a:r>
              <a:rPr lang="en-US" sz="1600" dirty="0" err="1"/>
              <a:t>uomini</a:t>
            </a:r>
            <a:r>
              <a:rPr lang="en-US" sz="1600" dirty="0"/>
              <a:t> di </a:t>
            </a:r>
            <a:r>
              <a:rPr lang="en-US" sz="1600" dirty="0" err="1"/>
              <a:t>tutti</a:t>
            </a:r>
            <a:r>
              <a:rPr lang="en-US" sz="1600" dirty="0"/>
              <a:t> i </a:t>
            </a:r>
            <a:r>
              <a:rPr lang="en-US" sz="1600" dirty="0" err="1"/>
              <a:t>giorni</a:t>
            </a:r>
            <a:r>
              <a:rPr lang="en-US" sz="1600" dirty="0"/>
              <a:t>" è </a:t>
            </a:r>
            <a:r>
              <a:rPr lang="en-US" sz="1600" dirty="0" err="1"/>
              <a:t>parzialmente</a:t>
            </a:r>
            <a:r>
              <a:rPr lang="en-US" sz="1600" dirty="0"/>
              <a:t> </a:t>
            </a:r>
            <a:r>
              <a:rPr lang="en-US" sz="1600" dirty="0" err="1"/>
              <a:t>coinvolto</a:t>
            </a:r>
            <a:r>
              <a:rPr lang="en-US" sz="1600" dirty="0"/>
              <a:t> (</a:t>
            </a:r>
            <a:r>
              <a:rPr lang="en-US" sz="1600" i="1" dirty="0" err="1">
                <a:solidFill>
                  <a:srgbClr val="FF0000"/>
                </a:solidFill>
              </a:rPr>
              <a:t>embrayé</a:t>
            </a:r>
            <a:r>
              <a:rPr lang="en-US" sz="1600" dirty="0"/>
              <a:t>).   </a:t>
            </a:r>
            <a:r>
              <a:rPr lang="en-US" sz="1600" dirty="0" err="1"/>
              <a:t>Ciò</a:t>
            </a:r>
            <a:r>
              <a:rPr lang="en-US" sz="1600" dirty="0"/>
              <a:t> </a:t>
            </a:r>
            <a:r>
              <a:rPr lang="en-US" sz="1600" dirty="0" err="1"/>
              <a:t>simboleggerebbe</a:t>
            </a:r>
            <a:r>
              <a:rPr lang="en-US" sz="1600" dirty="0"/>
              <a:t>, per </a:t>
            </a:r>
            <a:r>
              <a:rPr lang="en-US" sz="1600" dirty="0" err="1"/>
              <a:t>così</a:t>
            </a:r>
            <a:r>
              <a:rPr lang="en-US" sz="1600" dirty="0"/>
              <a:t> dire, </a:t>
            </a:r>
            <a:r>
              <a:rPr lang="en-US" sz="1600" dirty="0" err="1"/>
              <a:t>l'indifferenza</a:t>
            </a:r>
            <a:r>
              <a:rPr lang="en-US" sz="1600" dirty="0"/>
              <a:t> del secondo </a:t>
            </a:r>
            <a:r>
              <a:rPr lang="en-US" sz="1600" dirty="0" err="1"/>
              <a:t>alle</a:t>
            </a:r>
            <a:r>
              <a:rPr lang="en-US" sz="1600" dirty="0"/>
              <a:t> </a:t>
            </a:r>
            <a:r>
              <a:rPr lang="en-US" sz="1600" dirty="0" err="1"/>
              <a:t>avventure</a:t>
            </a:r>
            <a:r>
              <a:rPr lang="en-US" sz="1600" dirty="0"/>
              <a:t> del primo: </a:t>
            </a:r>
            <a:r>
              <a:rPr lang="en-US" sz="1600" dirty="0" err="1"/>
              <a:t>ancora</a:t>
            </a:r>
            <a:r>
              <a:rPr lang="en-US" sz="1600" dirty="0"/>
              <a:t> </a:t>
            </a:r>
            <a:r>
              <a:rPr lang="en-US" sz="1600" dirty="0" err="1"/>
              <a:t>un'analisi</a:t>
            </a:r>
            <a:r>
              <a:rPr lang="en-US" sz="1600" dirty="0"/>
              <a:t> </a:t>
            </a:r>
            <a:r>
              <a:rPr lang="en-US" sz="1600" dirty="0" err="1"/>
              <a:t>critica</a:t>
            </a:r>
            <a:r>
              <a:rPr lang="en-US" sz="1600" dirty="0"/>
              <a:t> di un </a:t>
            </a:r>
            <a:r>
              <a:rPr lang="en-US" sz="1600" dirty="0" err="1"/>
              <a:t>tema</a:t>
            </a:r>
            <a:r>
              <a:rPr lang="en-US" sz="1600" dirty="0"/>
              <a:t> </a:t>
            </a:r>
            <a:r>
              <a:rPr lang="en-US" sz="1600" dirty="0" err="1"/>
              <a:t>tradizionale</a:t>
            </a:r>
            <a:r>
              <a:rPr lang="en-US" sz="1600" dirty="0"/>
              <a:t>.</a:t>
            </a:r>
          </a:p>
          <a:p>
            <a:endParaRPr lang="en-US" sz="1600" dirty="0"/>
          </a:p>
          <a:p>
            <a:endParaRPr lang="en-US" sz="1600" dirty="0"/>
          </a:p>
          <a:p>
            <a:endParaRPr lang="en-US" sz="1600" dirty="0"/>
          </a:p>
        </p:txBody>
      </p:sp>
      <p:cxnSp>
        <p:nvCxnSpPr>
          <p:cNvPr id="15" name="Straight Arrow Connector 14">
            <a:extLst>
              <a:ext uri="{FF2B5EF4-FFF2-40B4-BE49-F238E27FC236}">
                <a16:creationId xmlns:a16="http://schemas.microsoft.com/office/drawing/2014/main" id="{15A330B7-24CA-421F-B477-C10AD774EBAF}"/>
              </a:ext>
            </a:extLst>
          </p:cNvPr>
          <p:cNvCxnSpPr>
            <a:cxnSpLocks/>
          </p:cNvCxnSpPr>
          <p:nvPr/>
        </p:nvCxnSpPr>
        <p:spPr>
          <a:xfrm flipH="1">
            <a:off x="4976902" y="2268212"/>
            <a:ext cx="885620" cy="8444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1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583B35-FBCE-7B6A-D683-BC7C28AAA083}"/>
              </a:ext>
            </a:extLst>
          </p:cNvPr>
          <p:cNvSpPr txBox="1"/>
          <p:nvPr/>
        </p:nvSpPr>
        <p:spPr>
          <a:xfrm>
            <a:off x="1977081" y="481914"/>
            <a:ext cx="1947328" cy="369332"/>
          </a:xfrm>
          <a:prstGeom prst="rect">
            <a:avLst/>
          </a:prstGeom>
          <a:noFill/>
        </p:spPr>
        <p:txBody>
          <a:bodyPr wrap="none" rtlCol="0">
            <a:spAutoFit/>
          </a:bodyPr>
          <a:lstStyle/>
          <a:p>
            <a:r>
              <a:rPr lang="en-LU" dirty="0"/>
              <a:t>Brueghel il vecchio</a:t>
            </a:r>
          </a:p>
        </p:txBody>
      </p:sp>
      <p:sp>
        <p:nvSpPr>
          <p:cNvPr id="4" name="Rectangle 3">
            <a:extLst>
              <a:ext uri="{FF2B5EF4-FFF2-40B4-BE49-F238E27FC236}">
                <a16:creationId xmlns:a16="http://schemas.microsoft.com/office/drawing/2014/main" id="{A46AEABE-6FD9-46A0-A394-03D4702A3A3F}"/>
              </a:ext>
            </a:extLst>
          </p:cNvPr>
          <p:cNvSpPr/>
          <p:nvPr/>
        </p:nvSpPr>
        <p:spPr>
          <a:xfrm>
            <a:off x="2449610" y="5345009"/>
            <a:ext cx="6096000" cy="830997"/>
          </a:xfrm>
          <a:prstGeom prst="rect">
            <a:avLst/>
          </a:prstGeom>
        </p:spPr>
        <p:txBody>
          <a:bodyPr>
            <a:spAutoFit/>
          </a:bodyPr>
          <a:lstStyle/>
          <a:p>
            <a:r>
              <a:rPr lang="en-US" sz="1600" dirty="0" err="1"/>
              <a:t>L'enunciatario</a:t>
            </a:r>
            <a:r>
              <a:rPr lang="en-US" sz="1600" dirty="0"/>
              <a:t> è </a:t>
            </a:r>
            <a:r>
              <a:rPr lang="en-US" sz="1600" dirty="0" err="1"/>
              <a:t>costretto</a:t>
            </a:r>
            <a:r>
              <a:rPr lang="en-US" sz="1600" dirty="0"/>
              <a:t> a </a:t>
            </a:r>
            <a:r>
              <a:rPr lang="en-US" sz="1600" dirty="0" err="1"/>
              <a:t>scegliere</a:t>
            </a:r>
            <a:r>
              <a:rPr lang="en-US" sz="1600" dirty="0"/>
              <a:t> </a:t>
            </a:r>
            <a:r>
              <a:rPr lang="en-US" sz="1600" dirty="0" err="1"/>
              <a:t>tra</a:t>
            </a:r>
            <a:r>
              <a:rPr lang="en-US" sz="1600" dirty="0"/>
              <a:t> </a:t>
            </a:r>
            <a:r>
              <a:rPr lang="en-US" sz="1600" dirty="0" err="1"/>
              <a:t>il</a:t>
            </a:r>
            <a:r>
              <a:rPr lang="en-US" sz="1600" dirty="0"/>
              <a:t> </a:t>
            </a:r>
            <a:r>
              <a:rPr lang="en-US" sz="1600" dirty="0" err="1"/>
              <a:t>dispositivo</a:t>
            </a:r>
            <a:r>
              <a:rPr lang="en-US" sz="1600" dirty="0"/>
              <a:t> </a:t>
            </a:r>
            <a:r>
              <a:rPr lang="en-US" sz="1600" dirty="0" err="1"/>
              <a:t>cognitivo</a:t>
            </a:r>
            <a:r>
              <a:rPr lang="en-US" sz="1600" dirty="0"/>
              <a:t> e </a:t>
            </a:r>
            <a:r>
              <a:rPr lang="en-US" sz="1600" dirty="0" err="1"/>
              <a:t>l'identificazione</a:t>
            </a:r>
            <a:r>
              <a:rPr lang="en-US" sz="1600" dirty="0"/>
              <a:t> </a:t>
            </a:r>
            <a:r>
              <a:rPr lang="en-US" sz="1600" dirty="0" err="1"/>
              <a:t>enunciativa</a:t>
            </a:r>
            <a:r>
              <a:rPr lang="en-US" sz="1600" dirty="0"/>
              <a:t> da un </a:t>
            </a:r>
            <a:r>
              <a:rPr lang="en-US" sz="1600" dirty="0" err="1"/>
              <a:t>lato</a:t>
            </a:r>
            <a:r>
              <a:rPr lang="en-US" sz="1600" dirty="0"/>
              <a:t>, e </a:t>
            </a:r>
            <a:r>
              <a:rPr lang="en-US" sz="1600" dirty="0" err="1"/>
              <a:t>il</a:t>
            </a:r>
            <a:r>
              <a:rPr lang="en-US" sz="1600" dirty="0"/>
              <a:t> </a:t>
            </a:r>
            <a:r>
              <a:rPr lang="en-US" sz="1600" dirty="0" err="1"/>
              <a:t>dispositivo</a:t>
            </a:r>
            <a:r>
              <a:rPr lang="en-US" sz="1600" dirty="0"/>
              <a:t> </a:t>
            </a:r>
            <a:r>
              <a:rPr lang="en-US" sz="1600" dirty="0" err="1"/>
              <a:t>narrativo</a:t>
            </a:r>
            <a:r>
              <a:rPr lang="en-US" sz="1600" dirty="0"/>
              <a:t> e </a:t>
            </a:r>
            <a:r>
              <a:rPr lang="en-US" sz="1600" dirty="0" err="1"/>
              <a:t>l'identificazione</a:t>
            </a:r>
            <a:r>
              <a:rPr lang="en-US" sz="1600" dirty="0"/>
              <a:t> </a:t>
            </a:r>
            <a:r>
              <a:rPr lang="en-US" sz="1600" dirty="0" err="1"/>
              <a:t>enunciata</a:t>
            </a:r>
            <a:r>
              <a:rPr lang="en-US" sz="1600" dirty="0"/>
              <a:t> </a:t>
            </a:r>
            <a:r>
              <a:rPr lang="en-US" sz="1600" dirty="0" err="1"/>
              <a:t>dall'altro</a:t>
            </a:r>
            <a:r>
              <a:rPr lang="en-US" sz="1600" dirty="0"/>
              <a:t>.</a:t>
            </a:r>
          </a:p>
        </p:txBody>
      </p:sp>
      <p:pic>
        <p:nvPicPr>
          <p:cNvPr id="8" name="Picture 4" descr="Le Portement de Croix (Brueghel) — Wikipédia">
            <a:extLst>
              <a:ext uri="{FF2B5EF4-FFF2-40B4-BE49-F238E27FC236}">
                <a16:creationId xmlns:a16="http://schemas.microsoft.com/office/drawing/2014/main" id="{382C05AE-11A8-42F0-B424-10AA79DA9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6" y="1027085"/>
            <a:ext cx="5010897" cy="36369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e Repas de noce — Wikipédia">
            <a:extLst>
              <a:ext uri="{FF2B5EF4-FFF2-40B4-BE49-F238E27FC236}">
                <a16:creationId xmlns:a16="http://schemas.microsoft.com/office/drawing/2014/main" id="{823BBCB7-F85E-40E0-8D0B-69156C2A0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323" y="1005823"/>
            <a:ext cx="5122574" cy="357735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D43DA966-1311-4D89-B5C6-BA3F8461B9D3}"/>
              </a:ext>
            </a:extLst>
          </p:cNvPr>
          <p:cNvCxnSpPr>
            <a:cxnSpLocks/>
          </p:cNvCxnSpPr>
          <p:nvPr/>
        </p:nvCxnSpPr>
        <p:spPr>
          <a:xfrm flipH="1">
            <a:off x="3038789" y="516944"/>
            <a:ext cx="2945534" cy="21985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A80200-9F7F-4C31-8F46-C85FCA72F7EC}"/>
              </a:ext>
            </a:extLst>
          </p:cNvPr>
          <p:cNvCxnSpPr>
            <a:cxnSpLocks/>
          </p:cNvCxnSpPr>
          <p:nvPr/>
        </p:nvCxnSpPr>
        <p:spPr>
          <a:xfrm flipH="1">
            <a:off x="9420366" y="749646"/>
            <a:ext cx="1589105" cy="12626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8BB2E0-11EA-6AAF-AB5F-08FBDDA1B7DF}"/>
              </a:ext>
            </a:extLst>
          </p:cNvPr>
          <p:cNvSpPr txBox="1"/>
          <p:nvPr/>
        </p:nvSpPr>
        <p:spPr>
          <a:xfrm>
            <a:off x="1415562" y="4669181"/>
            <a:ext cx="2262479" cy="369332"/>
          </a:xfrm>
          <a:prstGeom prst="rect">
            <a:avLst/>
          </a:prstGeom>
          <a:noFill/>
        </p:spPr>
        <p:txBody>
          <a:bodyPr wrap="none" rtlCol="0">
            <a:spAutoFit/>
          </a:bodyPr>
          <a:lstStyle/>
          <a:p>
            <a:r>
              <a:rPr lang="fr-BE" i="1" dirty="0"/>
              <a:t>Il </a:t>
            </a:r>
            <a:r>
              <a:rPr lang="fr-BE" i="1" dirty="0" err="1"/>
              <a:t>portamento</a:t>
            </a:r>
            <a:r>
              <a:rPr lang="fr-BE" i="1" dirty="0"/>
              <a:t> di </a:t>
            </a:r>
            <a:r>
              <a:rPr lang="fr-BE" i="1" dirty="0" err="1"/>
              <a:t>croce</a:t>
            </a:r>
            <a:endParaRPr lang="fr-FR" i="1" dirty="0"/>
          </a:p>
        </p:txBody>
      </p:sp>
      <p:sp>
        <p:nvSpPr>
          <p:cNvPr id="5" name="TextBox 4">
            <a:extLst>
              <a:ext uri="{FF2B5EF4-FFF2-40B4-BE49-F238E27FC236}">
                <a16:creationId xmlns:a16="http://schemas.microsoft.com/office/drawing/2014/main" id="{CC046466-161F-2E28-B182-D56BDEF94AA6}"/>
              </a:ext>
            </a:extLst>
          </p:cNvPr>
          <p:cNvSpPr txBox="1"/>
          <p:nvPr/>
        </p:nvSpPr>
        <p:spPr>
          <a:xfrm>
            <a:off x="7192107" y="4635186"/>
            <a:ext cx="1705723" cy="369332"/>
          </a:xfrm>
          <a:prstGeom prst="rect">
            <a:avLst/>
          </a:prstGeom>
          <a:noFill/>
        </p:spPr>
        <p:txBody>
          <a:bodyPr wrap="none" rtlCol="0">
            <a:spAutoFit/>
          </a:bodyPr>
          <a:lstStyle/>
          <a:p>
            <a:r>
              <a:rPr lang="fr-BE" i="1" dirty="0"/>
              <a:t>Il </a:t>
            </a:r>
            <a:r>
              <a:rPr lang="fr-BE" i="1" dirty="0" err="1"/>
              <a:t>pranzo</a:t>
            </a:r>
            <a:r>
              <a:rPr lang="fr-BE" i="1" dirty="0"/>
              <a:t> </a:t>
            </a:r>
            <a:r>
              <a:rPr lang="fr-BE" i="1" dirty="0" err="1"/>
              <a:t>nuziale</a:t>
            </a:r>
            <a:endParaRPr lang="fr-FR" i="1" dirty="0"/>
          </a:p>
        </p:txBody>
      </p:sp>
    </p:spTree>
    <p:extLst>
      <p:ext uri="{BB962C8B-B14F-4D97-AF65-F5344CB8AC3E}">
        <p14:creationId xmlns:p14="http://schemas.microsoft.com/office/powerpoint/2010/main" val="325644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vant L'image - Question Posée Aux Fins D'une Histoire De L'art   de georges didi-huberman  Format Broché ">
            <a:extLst>
              <a:ext uri="{FF2B5EF4-FFF2-40B4-BE49-F238E27FC236}">
                <a16:creationId xmlns:a16="http://schemas.microsoft.com/office/drawing/2014/main" id="{B6941BD1-1242-471E-8F3D-C6F77ABAA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49" r="19129"/>
          <a:stretch/>
        </p:blipFill>
        <p:spPr bwMode="auto">
          <a:xfrm>
            <a:off x="8556047" y="2301100"/>
            <a:ext cx="2544031" cy="41284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 Chute d'Icare — Wikipédia">
            <a:extLst>
              <a:ext uri="{FF2B5EF4-FFF2-40B4-BE49-F238E27FC236}">
                <a16:creationId xmlns:a16="http://schemas.microsoft.com/office/drawing/2014/main" id="{AF299A1F-B1CA-4A84-BA73-8C18948FC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13" y="2295559"/>
            <a:ext cx="6796352" cy="4342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E27ACF-49FF-4C6D-85FB-AE1BF04A0B03}"/>
              </a:ext>
            </a:extLst>
          </p:cNvPr>
          <p:cNvSpPr txBox="1"/>
          <p:nvPr/>
        </p:nvSpPr>
        <p:spPr>
          <a:xfrm>
            <a:off x="113025" y="37733"/>
            <a:ext cx="10386439" cy="2893100"/>
          </a:xfrm>
          <a:prstGeom prst="rect">
            <a:avLst/>
          </a:prstGeom>
          <a:noFill/>
        </p:spPr>
        <p:txBody>
          <a:bodyPr wrap="square" rtlCol="0">
            <a:spAutoFit/>
          </a:bodyPr>
          <a:lstStyle/>
          <a:p>
            <a:r>
              <a:rPr lang="fr-FR" sz="1600" dirty="0"/>
              <a:t>Il </a:t>
            </a:r>
            <a:r>
              <a:rPr lang="fr-FR" sz="1600" dirty="0" err="1"/>
              <a:t>dettaglio</a:t>
            </a:r>
            <a:r>
              <a:rPr lang="fr-FR" sz="1600" dirty="0"/>
              <a:t> </a:t>
            </a:r>
            <a:r>
              <a:rPr lang="fr-FR" sz="1600" dirty="0" err="1"/>
              <a:t>implica</a:t>
            </a:r>
            <a:r>
              <a:rPr lang="fr-FR" sz="1600" dirty="0"/>
              <a:t> </a:t>
            </a:r>
            <a:r>
              <a:rPr lang="fr-FR" sz="1600" dirty="0" err="1"/>
              <a:t>prossimità</a:t>
            </a:r>
            <a:r>
              <a:rPr lang="fr-FR" sz="1600" dirty="0"/>
              <a:t>, </a:t>
            </a:r>
            <a:r>
              <a:rPr lang="fr-FR" sz="1600" dirty="0" err="1"/>
              <a:t>divisione</a:t>
            </a:r>
            <a:r>
              <a:rPr lang="fr-FR" sz="1600" dirty="0"/>
              <a:t> e </a:t>
            </a:r>
            <a:r>
              <a:rPr lang="fr-FR" sz="1600" dirty="0" err="1"/>
              <a:t>conteggio</a:t>
            </a:r>
            <a:r>
              <a:rPr lang="fr-FR" sz="1600" dirty="0"/>
              <a:t>, </a:t>
            </a:r>
            <a:r>
              <a:rPr lang="fr-FR" sz="1600" dirty="0" err="1"/>
              <a:t>impone</a:t>
            </a:r>
            <a:r>
              <a:rPr lang="fr-FR" sz="1600" dirty="0"/>
              <a:t> il </a:t>
            </a:r>
            <a:r>
              <a:rPr lang="fr-FR" sz="1600" dirty="0" err="1"/>
              <a:t>tutto</a:t>
            </a:r>
            <a:r>
              <a:rPr lang="fr-FR" sz="1600" dirty="0"/>
              <a:t>, </a:t>
            </a:r>
            <a:r>
              <a:rPr lang="fr-FR" sz="1600" dirty="0" err="1"/>
              <a:t>valore</a:t>
            </a:r>
            <a:r>
              <a:rPr lang="fr-FR" sz="1600" dirty="0"/>
              <a:t> </a:t>
            </a:r>
            <a:r>
              <a:rPr lang="fr-FR" sz="1600" dirty="0" err="1"/>
              <a:t>egemonico</a:t>
            </a:r>
            <a:endParaRPr lang="fr-FR" sz="1600" dirty="0"/>
          </a:p>
          <a:p>
            <a:r>
              <a:rPr lang="fr-FR" sz="1600" dirty="0">
                <a:sym typeface="Wingdings" pitchFamily="2" charset="2"/>
              </a:rPr>
              <a:t> </a:t>
            </a:r>
            <a:r>
              <a:rPr lang="fr-FR" sz="1600" dirty="0" err="1"/>
              <a:t>aporia</a:t>
            </a:r>
            <a:r>
              <a:rPr lang="fr-FR" sz="1600" dirty="0"/>
              <a:t> </a:t>
            </a:r>
            <a:r>
              <a:rPr lang="fr-FR" sz="1600" dirty="0" err="1"/>
              <a:t>del</a:t>
            </a:r>
            <a:r>
              <a:rPr lang="fr-FR" sz="1600" dirty="0"/>
              <a:t> </a:t>
            </a:r>
            <a:r>
              <a:rPr lang="fr-FR" sz="1600" dirty="0" err="1"/>
              <a:t>dettaglio</a:t>
            </a:r>
            <a:r>
              <a:rPr lang="fr-FR" sz="1600" dirty="0"/>
              <a:t> « </a:t>
            </a:r>
            <a:r>
              <a:rPr lang="fr-FR" sz="1600" dirty="0" err="1"/>
              <a:t>vocazione</a:t>
            </a:r>
            <a:r>
              <a:rPr lang="fr-FR" sz="1600" dirty="0"/>
              <a:t> </a:t>
            </a:r>
            <a:r>
              <a:rPr lang="fr-FR" sz="1600" dirty="0" err="1"/>
              <a:t>caotica</a:t>
            </a:r>
            <a:r>
              <a:rPr lang="fr-FR" sz="1600" dirty="0"/>
              <a:t> » (Bachelard), </a:t>
            </a:r>
            <a:r>
              <a:rPr lang="fr-FR" sz="1600" dirty="0" err="1"/>
              <a:t>tirannia</a:t>
            </a:r>
            <a:r>
              <a:rPr lang="fr-FR" sz="1600" dirty="0"/>
              <a:t> </a:t>
            </a:r>
            <a:r>
              <a:rPr lang="fr-FR" sz="1600" dirty="0" err="1"/>
              <a:t>della</a:t>
            </a:r>
            <a:r>
              <a:rPr lang="fr-FR" sz="1600" dirty="0"/>
              <a:t> </a:t>
            </a:r>
            <a:r>
              <a:rPr lang="fr-FR" sz="1600" dirty="0" err="1"/>
              <a:t>materia</a:t>
            </a:r>
            <a:endParaRPr lang="fr-FR" sz="1600" dirty="0"/>
          </a:p>
          <a:p>
            <a:r>
              <a:rPr lang="it-IT" sz="1600" dirty="0"/>
              <a:t>Le </a:t>
            </a:r>
            <a:r>
              <a:rPr lang="it-IT" sz="1600" dirty="0">
                <a:solidFill>
                  <a:srgbClr val="FF0000"/>
                </a:solidFill>
              </a:rPr>
              <a:t>piume</a:t>
            </a:r>
            <a:r>
              <a:rPr lang="it-IT" sz="1600" dirty="0"/>
              <a:t> sono un attributo iconografico necessario per la rappresentazione pittorica della scena mitologica, narratività (</a:t>
            </a:r>
            <a:r>
              <a:rPr lang="it-IT" sz="1600" i="1" dirty="0"/>
              <a:t>istoria</a:t>
            </a:r>
            <a:r>
              <a:rPr lang="it-IT" sz="1600" dirty="0"/>
              <a:t>)</a:t>
            </a:r>
          </a:p>
          <a:p>
            <a:r>
              <a:rPr lang="it-IT" sz="1600" dirty="0"/>
              <a:t>Tuttavia, si può notare che i dettagli chiamati "</a:t>
            </a:r>
            <a:r>
              <a:rPr lang="it-IT" sz="1600" dirty="0">
                <a:solidFill>
                  <a:srgbClr val="FF0000"/>
                </a:solidFill>
              </a:rPr>
              <a:t>piume</a:t>
            </a:r>
            <a:r>
              <a:rPr lang="it-IT" sz="1600" dirty="0"/>
              <a:t>" non hanno alcun tratto distintivo che li separi completamente dalla "</a:t>
            </a:r>
            <a:r>
              <a:rPr lang="it-IT" sz="1600" dirty="0">
                <a:solidFill>
                  <a:srgbClr val="FF0000"/>
                </a:solidFill>
              </a:rPr>
              <a:t>schiuma</a:t>
            </a:r>
            <a:r>
              <a:rPr lang="it-IT" sz="1600" dirty="0"/>
              <a:t>" che produce, nel mare, la caduta dei corpi: sono </a:t>
            </a:r>
            <a:r>
              <a:rPr lang="it-IT" sz="1600" dirty="0">
                <a:solidFill>
                  <a:srgbClr val="FF0000"/>
                </a:solidFill>
              </a:rPr>
              <a:t>accenti di pittura biancastra</a:t>
            </a:r>
            <a:r>
              <a:rPr lang="it-IT" sz="1600" dirty="0"/>
              <a:t>.</a:t>
            </a:r>
          </a:p>
          <a:p>
            <a:r>
              <a:rPr lang="it-IT" sz="1600" dirty="0"/>
              <a:t>Non è né descrittivo né narrativo; è il punto intermedio, puramente pittorico, di un significato "piuma"  e di un significato "schiuma"; in altre parole, non è un'entità semioticamente stabile.</a:t>
            </a:r>
          </a:p>
          <a:p>
            <a:endParaRPr lang="it-IT" dirty="0"/>
          </a:p>
          <a:p>
            <a:endParaRPr lang="it-IT" dirty="0"/>
          </a:p>
          <a:p>
            <a:endParaRPr lang="it-IT" dirty="0"/>
          </a:p>
        </p:txBody>
      </p:sp>
      <p:cxnSp>
        <p:nvCxnSpPr>
          <p:cNvPr id="9" name="Straight Arrow Connector 8">
            <a:extLst>
              <a:ext uri="{FF2B5EF4-FFF2-40B4-BE49-F238E27FC236}">
                <a16:creationId xmlns:a16="http://schemas.microsoft.com/office/drawing/2014/main" id="{194C515C-41FD-DB2A-69EA-9D0CFE4A7781}"/>
              </a:ext>
            </a:extLst>
          </p:cNvPr>
          <p:cNvCxnSpPr>
            <a:cxnSpLocks/>
          </p:cNvCxnSpPr>
          <p:nvPr/>
        </p:nvCxnSpPr>
        <p:spPr>
          <a:xfrm flipH="1">
            <a:off x="6096000" y="3429000"/>
            <a:ext cx="1714052" cy="15510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36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idegger, &amp;amp;quot;Les vieux souliers&amp;amp;quot; de Van Gogh - fredericgrolleau.com">
            <a:extLst>
              <a:ext uri="{FF2B5EF4-FFF2-40B4-BE49-F238E27FC236}">
                <a16:creationId xmlns:a16="http://schemas.microsoft.com/office/drawing/2014/main" id="{7A408EBC-8953-4F86-9947-6F4C71B75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93" y="1276350"/>
            <a:ext cx="5238750" cy="4305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F121A3-115F-4ABD-9E3B-EC487C072D05}"/>
              </a:ext>
            </a:extLst>
          </p:cNvPr>
          <p:cNvSpPr/>
          <p:nvPr/>
        </p:nvSpPr>
        <p:spPr>
          <a:xfrm>
            <a:off x="5997717" y="0"/>
            <a:ext cx="6096000" cy="6740307"/>
          </a:xfrm>
          <a:prstGeom prst="rect">
            <a:avLst/>
          </a:prstGeom>
        </p:spPr>
        <p:txBody>
          <a:bodyPr>
            <a:spAutoFit/>
          </a:bodyPr>
          <a:lstStyle/>
          <a:p>
            <a:pPr marL="285750" indent="-285750">
              <a:buFontTx/>
              <a:buChar char="-"/>
            </a:pPr>
            <a:r>
              <a:rPr lang="en-US" sz="1600" dirty="0"/>
              <a:t>Per </a:t>
            </a:r>
            <a:r>
              <a:rPr lang="en-US" sz="1600" dirty="0">
                <a:solidFill>
                  <a:srgbClr val="FF0000"/>
                </a:solidFill>
              </a:rPr>
              <a:t>Heidegger</a:t>
            </a:r>
            <a:r>
              <a:rPr lang="en-US" sz="1600" dirty="0"/>
              <a:t>, in </a:t>
            </a:r>
            <a:r>
              <a:rPr lang="en-US" sz="1600" i="1" dirty="0"/>
              <a:t>Der </a:t>
            </a:r>
            <a:r>
              <a:rPr lang="en-US" sz="1600" i="1" dirty="0" err="1"/>
              <a:t>Ursprung</a:t>
            </a:r>
            <a:r>
              <a:rPr lang="en-US" sz="1600" i="1" dirty="0"/>
              <a:t> des </a:t>
            </a:r>
            <a:r>
              <a:rPr lang="en-US" sz="1600" i="1" dirty="0" err="1"/>
              <a:t>Kunstwerkes</a:t>
            </a:r>
            <a:r>
              <a:rPr lang="en-US" sz="1600" dirty="0"/>
              <a:t>, 1935, </a:t>
            </a:r>
            <a:r>
              <a:rPr lang="en-US" sz="1600" dirty="0" err="1"/>
              <a:t>queste</a:t>
            </a:r>
            <a:r>
              <a:rPr lang="en-US" sz="1600" dirty="0"/>
              <a:t> </a:t>
            </a:r>
            <a:r>
              <a:rPr lang="en-US" sz="1600" dirty="0" err="1"/>
              <a:t>scarpe</a:t>
            </a:r>
            <a:r>
              <a:rPr lang="en-US" sz="1600" dirty="0"/>
              <a:t> </a:t>
            </a:r>
            <a:r>
              <a:rPr lang="en-US" sz="1600" dirty="0" err="1"/>
              <a:t>sono</a:t>
            </a:r>
            <a:r>
              <a:rPr lang="en-US" sz="1600" dirty="0"/>
              <a:t> </a:t>
            </a:r>
            <a:r>
              <a:rPr lang="en-US" sz="1600" dirty="0" err="1">
                <a:solidFill>
                  <a:srgbClr val="FF0000"/>
                </a:solidFill>
              </a:rPr>
              <a:t>stivali</a:t>
            </a:r>
            <a:r>
              <a:rPr lang="en-US" sz="1600" dirty="0">
                <a:solidFill>
                  <a:srgbClr val="FF0000"/>
                </a:solidFill>
              </a:rPr>
              <a:t>, </a:t>
            </a:r>
            <a:r>
              <a:rPr lang="en-US" sz="1600" dirty="0" err="1">
                <a:solidFill>
                  <a:srgbClr val="FF0000"/>
                </a:solidFill>
              </a:rPr>
              <a:t>zoccoli</a:t>
            </a:r>
            <a:r>
              <a:rPr lang="en-US" sz="1600" dirty="0">
                <a:solidFill>
                  <a:srgbClr val="FF0000"/>
                </a:solidFill>
              </a:rPr>
              <a:t> da </a:t>
            </a:r>
            <a:r>
              <a:rPr lang="en-US" sz="1600" dirty="0" err="1">
                <a:solidFill>
                  <a:srgbClr val="FF0000"/>
                </a:solidFill>
              </a:rPr>
              <a:t>contadina</a:t>
            </a:r>
            <a:r>
              <a:rPr lang="en-US" sz="1600" dirty="0"/>
              <a:t>, </a:t>
            </a:r>
            <a:r>
              <a:rPr lang="en-US" sz="1600" dirty="0" err="1"/>
              <a:t>che</a:t>
            </a:r>
            <a:r>
              <a:rPr lang="en-US" sz="1600" dirty="0"/>
              <a:t> </a:t>
            </a:r>
            <a:r>
              <a:rPr lang="en-US" sz="1600" dirty="0" err="1"/>
              <a:t>incarnano</a:t>
            </a:r>
            <a:r>
              <a:rPr lang="en-US" sz="1600" dirty="0"/>
              <a:t> </a:t>
            </a:r>
            <a:r>
              <a:rPr lang="en-US" sz="1600" i="1" dirty="0" err="1"/>
              <a:t>l'alètheia</a:t>
            </a:r>
            <a:r>
              <a:rPr lang="en-US" sz="1600" i="1" dirty="0"/>
              <a:t>,</a:t>
            </a:r>
            <a:r>
              <a:rPr lang="en-US" sz="1600" dirty="0"/>
              <a:t> la </a:t>
            </a:r>
            <a:r>
              <a:rPr lang="en-US" sz="1600" dirty="0" err="1"/>
              <a:t>verità</a:t>
            </a:r>
            <a:r>
              <a:rPr lang="en-US" sz="1600" dirty="0"/>
              <a:t>, la </a:t>
            </a:r>
            <a:r>
              <a:rPr lang="en-US" sz="1600" dirty="0" err="1"/>
              <a:t>solidità</a:t>
            </a:r>
            <a:r>
              <a:rPr lang="en-US" sz="1600" dirty="0"/>
              <a:t>, la </a:t>
            </a:r>
            <a:r>
              <a:rPr lang="en-US" sz="1600" dirty="0" err="1"/>
              <a:t>stanchezza</a:t>
            </a:r>
            <a:r>
              <a:rPr lang="en-US" sz="1600" dirty="0"/>
              <a:t> del </a:t>
            </a:r>
            <a:r>
              <a:rPr lang="en-US" sz="1600" dirty="0" err="1"/>
              <a:t>lavoro</a:t>
            </a:r>
            <a:r>
              <a:rPr lang="en-US" sz="1600" dirty="0"/>
              <a:t> </a:t>
            </a:r>
            <a:r>
              <a:rPr lang="en-US" sz="1600" dirty="0" err="1"/>
              <a:t>strumentale</a:t>
            </a:r>
            <a:r>
              <a:rPr lang="en-US" sz="1600" dirty="0"/>
              <a:t> (</a:t>
            </a:r>
            <a:r>
              <a:rPr lang="en-US" sz="1600" i="1" dirty="0"/>
              <a:t>das </a:t>
            </a:r>
            <a:r>
              <a:rPr lang="en-US" sz="1600" i="1" dirty="0" err="1"/>
              <a:t>zeughafte</a:t>
            </a:r>
            <a:r>
              <a:rPr lang="en-US" sz="1600" i="1" dirty="0"/>
              <a:t> des </a:t>
            </a:r>
            <a:r>
              <a:rPr lang="en-US" sz="1600" i="1" dirty="0" err="1"/>
              <a:t>Zeuges</a:t>
            </a:r>
            <a:r>
              <a:rPr lang="en-US" sz="1600" dirty="0"/>
              <a:t>): </a:t>
            </a:r>
            <a:r>
              <a:rPr lang="en-US" sz="1600" dirty="0" err="1"/>
              <a:t>l'essere</a:t>
            </a:r>
            <a:r>
              <a:rPr lang="en-US" sz="1600" dirty="0"/>
              <a:t> </a:t>
            </a:r>
            <a:r>
              <a:rPr lang="en-US" sz="1600" dirty="0" err="1"/>
              <a:t>prodotto</a:t>
            </a:r>
            <a:r>
              <a:rPr lang="en-US" sz="1600" dirty="0"/>
              <a:t> </a:t>
            </a:r>
            <a:r>
              <a:rPr lang="en-US" sz="1600" dirty="0" err="1"/>
              <a:t>dalla</a:t>
            </a:r>
            <a:r>
              <a:rPr lang="en-US" sz="1600" dirty="0"/>
              <a:t> </a:t>
            </a:r>
            <a:r>
              <a:rPr lang="en-US" sz="1600" dirty="0" err="1"/>
              <a:t>scarpa</a:t>
            </a:r>
            <a:r>
              <a:rPr lang="en-US" sz="1600" dirty="0"/>
              <a:t> "</a:t>
            </a:r>
            <a:r>
              <a:rPr lang="en-US" sz="1600" dirty="0" err="1"/>
              <a:t>apre</a:t>
            </a:r>
            <a:r>
              <a:rPr lang="en-US" sz="1600" dirty="0"/>
              <a:t>" </a:t>
            </a:r>
            <a:r>
              <a:rPr lang="en-US" sz="1600" dirty="0" err="1"/>
              <a:t>l'universo</a:t>
            </a:r>
            <a:r>
              <a:rPr lang="en-US" sz="1600" dirty="0"/>
              <a:t> </a:t>
            </a:r>
            <a:r>
              <a:rPr lang="en-US" sz="1600" dirty="0" err="1"/>
              <a:t>ermeneutico</a:t>
            </a:r>
            <a:r>
              <a:rPr lang="en-US" sz="1600" dirty="0"/>
              <a:t> del mondo </a:t>
            </a:r>
            <a:r>
              <a:rPr lang="en-US" sz="1600" dirty="0" err="1"/>
              <a:t>contadino</a:t>
            </a:r>
            <a:r>
              <a:rPr lang="en-US" sz="1600" dirty="0"/>
              <a:t>, </a:t>
            </a:r>
            <a:r>
              <a:rPr lang="en-US" sz="1600" dirty="0" err="1"/>
              <a:t>istituisce</a:t>
            </a:r>
            <a:r>
              <a:rPr lang="en-US" sz="1600" dirty="0"/>
              <a:t> il mondo </a:t>
            </a:r>
            <a:r>
              <a:rPr lang="en-US" sz="1600" dirty="0" err="1"/>
              <a:t>rurale</a:t>
            </a:r>
            <a:r>
              <a:rPr lang="en-US" sz="1600" dirty="0"/>
              <a:t> </a:t>
            </a:r>
            <a:r>
              <a:rPr lang="en-US" sz="1600" dirty="0" err="1"/>
              <a:t>nella</a:t>
            </a:r>
            <a:r>
              <a:rPr lang="en-US" sz="1600" dirty="0"/>
              <a:t> </a:t>
            </a:r>
            <a:r>
              <a:rPr lang="en-US" sz="1600" dirty="0" err="1"/>
              <a:t>chiarezza</a:t>
            </a:r>
            <a:r>
              <a:rPr lang="en-US" sz="1600" dirty="0"/>
              <a:t> (</a:t>
            </a:r>
            <a:r>
              <a:rPr lang="en-US" sz="1600" i="1" dirty="0" err="1"/>
              <a:t>Lichte</a:t>
            </a:r>
            <a:r>
              <a:rPr lang="en-US" sz="1600" dirty="0"/>
              <a:t>) del </a:t>
            </a:r>
            <a:r>
              <a:rPr lang="en-US" sz="1600" dirty="0" err="1"/>
              <a:t>suo</a:t>
            </a:r>
            <a:r>
              <a:rPr lang="en-US" sz="1600" dirty="0"/>
              <a:t> </a:t>
            </a:r>
            <a:r>
              <a:rPr lang="en-US" sz="1600" dirty="0" err="1"/>
              <a:t>Essere</a:t>
            </a:r>
            <a:r>
              <a:rPr lang="en-US" sz="1600" dirty="0"/>
              <a:t>, </a:t>
            </a:r>
            <a:r>
              <a:rPr lang="en-US" sz="1600" dirty="0" err="1"/>
              <a:t>nella</a:t>
            </a:r>
            <a:r>
              <a:rPr lang="en-US" sz="1600" dirty="0"/>
              <a:t> </a:t>
            </a:r>
            <a:r>
              <a:rPr lang="en-US" sz="1600" dirty="0" err="1"/>
              <a:t>chiarezza</a:t>
            </a:r>
            <a:r>
              <a:rPr lang="en-US" sz="1600" dirty="0"/>
              <a:t> </a:t>
            </a:r>
            <a:r>
              <a:rPr lang="en-US" sz="1600" dirty="0" err="1"/>
              <a:t>ontologica</a:t>
            </a:r>
            <a:r>
              <a:rPr lang="en-US" sz="1600" dirty="0"/>
              <a:t>.</a:t>
            </a:r>
          </a:p>
          <a:p>
            <a:pPr marL="285750" indent="-285750">
              <a:buFontTx/>
              <a:buChar char="-"/>
            </a:pPr>
            <a:endParaRPr lang="en-US" sz="1600" dirty="0"/>
          </a:p>
          <a:p>
            <a:pPr marL="285750" indent="-285750">
              <a:buFontTx/>
              <a:buChar char="-"/>
            </a:pPr>
            <a:r>
              <a:rPr lang="en-US" sz="1600" dirty="0">
                <a:solidFill>
                  <a:srgbClr val="FF0000"/>
                </a:solidFill>
              </a:rPr>
              <a:t>Meyer Schapiro </a:t>
            </a:r>
            <a:r>
              <a:rPr lang="en-US" sz="1600" dirty="0" err="1"/>
              <a:t>legge</a:t>
            </a:r>
            <a:r>
              <a:rPr lang="en-US" sz="1600" dirty="0"/>
              <a:t> un </a:t>
            </a:r>
            <a:r>
              <a:rPr lang="en-US" sz="1600" dirty="0" err="1">
                <a:solidFill>
                  <a:srgbClr val="FF0000"/>
                </a:solidFill>
              </a:rPr>
              <a:t>autoritratto</a:t>
            </a:r>
            <a:r>
              <a:rPr lang="en-US" sz="1600" dirty="0"/>
              <a:t> di Van Gogh (“La natura </a:t>
            </a:r>
            <a:r>
              <a:rPr lang="en-US" sz="1600" dirty="0" err="1"/>
              <a:t>morta</a:t>
            </a:r>
            <a:r>
              <a:rPr lang="en-US" sz="1600" dirty="0"/>
              <a:t> come </a:t>
            </a:r>
            <a:r>
              <a:rPr lang="en-US" sz="1600" dirty="0" err="1"/>
              <a:t>oggetto</a:t>
            </a:r>
            <a:r>
              <a:rPr lang="en-US" sz="1600" dirty="0"/>
              <a:t> </a:t>
            </a:r>
            <a:r>
              <a:rPr lang="en-US" sz="1600" dirty="0" err="1"/>
              <a:t>personale</a:t>
            </a:r>
            <a:r>
              <a:rPr lang="en-US" sz="1600" dirty="0"/>
              <a:t>”, 1968), </a:t>
            </a:r>
            <a:r>
              <a:rPr lang="en-US" sz="1600" dirty="0" err="1"/>
              <a:t>adducendo</a:t>
            </a:r>
            <a:r>
              <a:rPr lang="en-US" sz="1600" dirty="0"/>
              <a:t> il </a:t>
            </a:r>
            <a:r>
              <a:rPr lang="en-US" sz="1600" dirty="0" err="1"/>
              <a:t>fatto</a:t>
            </a:r>
            <a:r>
              <a:rPr lang="en-US" sz="1600" dirty="0"/>
              <a:t> </a:t>
            </a:r>
            <a:r>
              <a:rPr lang="en-US" sz="1600" dirty="0" err="1"/>
              <a:t>che</a:t>
            </a:r>
            <a:r>
              <a:rPr lang="en-US" sz="1600" dirty="0"/>
              <a:t> Van Gogh </a:t>
            </a:r>
            <a:r>
              <a:rPr lang="en-US" sz="1600" dirty="0" err="1"/>
              <a:t>si</a:t>
            </a:r>
            <a:r>
              <a:rPr lang="en-US" sz="1600" dirty="0"/>
              <a:t> </a:t>
            </a:r>
            <a:r>
              <a:rPr lang="en-US" sz="1600" dirty="0" err="1"/>
              <a:t>trovava</a:t>
            </a:r>
            <a:r>
              <a:rPr lang="en-US" sz="1600" dirty="0"/>
              <a:t> a Parigi in </a:t>
            </a:r>
            <a:r>
              <a:rPr lang="en-US" sz="1600" dirty="0" err="1"/>
              <a:t>quel</a:t>
            </a:r>
            <a:r>
              <a:rPr lang="en-US" sz="1600" dirty="0"/>
              <a:t> </a:t>
            </a:r>
            <a:r>
              <a:rPr lang="en-US" sz="1600" dirty="0" err="1"/>
              <a:t>periodo</a:t>
            </a:r>
            <a:r>
              <a:rPr lang="en-US" sz="1600" dirty="0"/>
              <a:t>, </a:t>
            </a:r>
            <a:r>
              <a:rPr lang="en-US" sz="1600" dirty="0" err="1"/>
              <a:t>quindi</a:t>
            </a:r>
            <a:r>
              <a:rPr lang="en-US" sz="1600" dirty="0"/>
              <a:t> </a:t>
            </a:r>
            <a:r>
              <a:rPr lang="en-US" sz="1600" dirty="0" err="1"/>
              <a:t>scarpe</a:t>
            </a:r>
            <a:r>
              <a:rPr lang="en-US" sz="1600" dirty="0"/>
              <a:t> da </a:t>
            </a:r>
            <a:r>
              <a:rPr lang="en-US" sz="1600" dirty="0" err="1"/>
              <a:t>città</a:t>
            </a:r>
            <a:r>
              <a:rPr lang="en-US" sz="1600" dirty="0"/>
              <a:t>.</a:t>
            </a:r>
          </a:p>
          <a:p>
            <a:pPr marL="285750" indent="-285750">
              <a:buFontTx/>
              <a:buChar char="-"/>
            </a:pPr>
            <a:endParaRPr lang="en-US" sz="1600" dirty="0"/>
          </a:p>
          <a:p>
            <a:pPr marL="285750" indent="-285750">
              <a:buFontTx/>
              <a:buChar char="-"/>
            </a:pPr>
            <a:r>
              <a:rPr lang="en-US" sz="1600" dirty="0">
                <a:solidFill>
                  <a:srgbClr val="FF0000"/>
                </a:solidFill>
              </a:rPr>
              <a:t>Jacques Derrida </a:t>
            </a:r>
            <a:r>
              <a:rPr lang="en-US" sz="1600" dirty="0"/>
              <a:t>in </a:t>
            </a:r>
            <a:r>
              <a:rPr lang="en-US" sz="1600" i="1" dirty="0"/>
              <a:t>La </a:t>
            </a:r>
            <a:r>
              <a:rPr lang="en-US" sz="1600" i="1" dirty="0" err="1"/>
              <a:t>vérité</a:t>
            </a:r>
            <a:r>
              <a:rPr lang="en-US" sz="1600" i="1" dirty="0"/>
              <a:t> </a:t>
            </a:r>
            <a:r>
              <a:rPr lang="en-US" sz="1600" i="1" dirty="0" err="1"/>
              <a:t>en</a:t>
            </a:r>
            <a:r>
              <a:rPr lang="en-US" sz="1600" i="1" dirty="0"/>
              <a:t> </a:t>
            </a:r>
            <a:r>
              <a:rPr lang="en-US" sz="1600" i="1" dirty="0" err="1"/>
              <a:t>peinture</a:t>
            </a:r>
            <a:r>
              <a:rPr lang="en-US" sz="1600" dirty="0"/>
              <a:t>, 1978, </a:t>
            </a:r>
            <a:r>
              <a:rPr lang="en-US" sz="1600" dirty="0" err="1"/>
              <a:t>decostruisce</a:t>
            </a:r>
            <a:r>
              <a:rPr lang="en-US" sz="1600" dirty="0"/>
              <a:t> </a:t>
            </a:r>
            <a:r>
              <a:rPr lang="en-US" sz="1600" dirty="0" err="1"/>
              <a:t>queste</a:t>
            </a:r>
            <a:r>
              <a:rPr lang="en-US" sz="1600" dirty="0"/>
              <a:t> due </a:t>
            </a:r>
            <a:r>
              <a:rPr lang="en-US" sz="1600" dirty="0" err="1"/>
              <a:t>letture</a:t>
            </a:r>
            <a:r>
              <a:rPr lang="en-US" sz="1600" dirty="0"/>
              <a:t> e </a:t>
            </a:r>
            <a:r>
              <a:rPr lang="en-US" sz="1600" dirty="0" err="1"/>
              <a:t>sostiene</a:t>
            </a:r>
            <a:r>
              <a:rPr lang="en-US" sz="1600" dirty="0"/>
              <a:t> </a:t>
            </a:r>
            <a:r>
              <a:rPr lang="en-US" sz="1600" dirty="0" err="1"/>
              <a:t>che</a:t>
            </a:r>
            <a:r>
              <a:rPr lang="en-US" sz="1600" dirty="0"/>
              <a:t> </a:t>
            </a:r>
            <a:r>
              <a:rPr lang="en-US" sz="1600" dirty="0" err="1"/>
              <a:t>queste</a:t>
            </a:r>
            <a:r>
              <a:rPr lang="en-US" sz="1600" dirty="0"/>
              <a:t> </a:t>
            </a:r>
            <a:r>
              <a:rPr lang="en-US" sz="1600" dirty="0" err="1"/>
              <a:t>scarpe</a:t>
            </a:r>
            <a:r>
              <a:rPr lang="en-US" sz="1600" dirty="0"/>
              <a:t> non </a:t>
            </a:r>
            <a:r>
              <a:rPr lang="en-US" sz="1600" dirty="0" err="1"/>
              <a:t>appartengono</a:t>
            </a:r>
            <a:r>
              <a:rPr lang="en-US" sz="1600" dirty="0"/>
              <a:t> </a:t>
            </a:r>
            <a:r>
              <a:rPr lang="en-US" sz="1600" dirty="0" err="1"/>
              <a:t>nemmeno</a:t>
            </a:r>
            <a:r>
              <a:rPr lang="en-US" sz="1600" dirty="0"/>
              <a:t> </a:t>
            </a:r>
            <a:r>
              <a:rPr lang="en-US" sz="1600" dirty="0" err="1"/>
              <a:t>allo</a:t>
            </a:r>
            <a:r>
              <a:rPr lang="en-US" sz="1600" dirty="0"/>
              <a:t> </a:t>
            </a:r>
            <a:r>
              <a:rPr lang="en-US" sz="1600" dirty="0" err="1"/>
              <a:t>stesso</a:t>
            </a:r>
            <a:r>
              <a:rPr lang="en-US" sz="1600" dirty="0"/>
              <a:t> "</a:t>
            </a:r>
            <a:r>
              <a:rPr lang="en-US" sz="1600" dirty="0" err="1"/>
              <a:t>paio</a:t>
            </a:r>
            <a:r>
              <a:rPr lang="en-US" sz="1600" dirty="0"/>
              <a:t>", </a:t>
            </a:r>
            <a:r>
              <a:rPr lang="en-US" sz="1600" dirty="0" err="1"/>
              <a:t>sono</a:t>
            </a:r>
            <a:r>
              <a:rPr lang="en-US" sz="1600" dirty="0"/>
              <a:t> </a:t>
            </a:r>
            <a:r>
              <a:rPr lang="en-US" sz="1600" dirty="0" err="1"/>
              <a:t>spaiate</a:t>
            </a:r>
            <a:r>
              <a:rPr lang="en-US" sz="1600" dirty="0"/>
              <a:t>, </a:t>
            </a:r>
            <a:r>
              <a:rPr lang="en-US" sz="1600" dirty="0" err="1"/>
              <a:t>abbandonate</a:t>
            </a:r>
            <a:r>
              <a:rPr lang="en-US" sz="1600" dirty="0"/>
              <a:t>. </a:t>
            </a:r>
            <a:r>
              <a:rPr lang="en-US" sz="1600" dirty="0" err="1"/>
              <a:t>Sembra</a:t>
            </a:r>
            <a:r>
              <a:rPr lang="en-US" sz="1600" dirty="0"/>
              <a:t> </a:t>
            </a:r>
            <a:r>
              <a:rPr lang="en-US" sz="1600" dirty="0" err="1"/>
              <a:t>che</a:t>
            </a:r>
            <a:r>
              <a:rPr lang="en-US" sz="1600" dirty="0"/>
              <a:t> ci </a:t>
            </a:r>
            <a:r>
              <a:rPr lang="en-US" sz="1600" dirty="0" err="1"/>
              <a:t>siano</a:t>
            </a:r>
            <a:r>
              <a:rPr lang="en-US" sz="1600" dirty="0"/>
              <a:t> due </a:t>
            </a:r>
            <a:r>
              <a:rPr lang="en-US" sz="1600" dirty="0" err="1"/>
              <a:t>piedi</a:t>
            </a:r>
            <a:r>
              <a:rPr lang="en-US" sz="1600" dirty="0"/>
              <a:t> </a:t>
            </a:r>
            <a:r>
              <a:rPr lang="en-US" sz="1600" dirty="0" err="1"/>
              <a:t>sinistri</a:t>
            </a:r>
            <a:r>
              <a:rPr lang="en-US" sz="1600" dirty="0"/>
              <a:t>.  Non </a:t>
            </a:r>
            <a:r>
              <a:rPr lang="en-US" sz="1600" dirty="0" err="1"/>
              <a:t>si</a:t>
            </a:r>
            <a:r>
              <a:rPr lang="en-US" sz="1600" dirty="0"/>
              <a:t> </a:t>
            </a:r>
            <a:r>
              <a:rPr lang="en-US" sz="1600" dirty="0" err="1"/>
              <a:t>può</a:t>
            </a:r>
            <a:r>
              <a:rPr lang="en-US" sz="1600" dirty="0"/>
              <a:t> </a:t>
            </a:r>
            <a:r>
              <a:rPr lang="en-US" sz="1600" dirty="0" err="1"/>
              <a:t>nemmeno</a:t>
            </a:r>
            <a:r>
              <a:rPr lang="en-US" sz="1600" dirty="0"/>
              <a:t> </a:t>
            </a:r>
            <a:r>
              <a:rPr lang="en-US" sz="1600" dirty="0" err="1"/>
              <a:t>parlare</a:t>
            </a:r>
            <a:r>
              <a:rPr lang="en-US" sz="1600" dirty="0"/>
              <a:t> di </a:t>
            </a:r>
            <a:r>
              <a:rPr lang="en-US" sz="1600" dirty="0" err="1"/>
              <a:t>appartenenza</a:t>
            </a:r>
            <a:r>
              <a:rPr lang="en-US" sz="1600" dirty="0"/>
              <a:t>, di </a:t>
            </a:r>
            <a:r>
              <a:rPr lang="en-US" sz="1600" dirty="0" err="1"/>
              <a:t>proprietà</a:t>
            </a:r>
            <a:r>
              <a:rPr lang="en-US" sz="1600" dirty="0"/>
              <a:t> </a:t>
            </a:r>
            <a:r>
              <a:rPr lang="en-US" sz="1600" dirty="0" err="1"/>
              <a:t>quando</a:t>
            </a:r>
            <a:r>
              <a:rPr lang="en-US" sz="1600" dirty="0"/>
              <a:t> </a:t>
            </a:r>
            <a:r>
              <a:rPr lang="en-US" sz="1600" dirty="0" err="1"/>
              <a:t>si</a:t>
            </a:r>
            <a:r>
              <a:rPr lang="en-US" sz="1600" dirty="0"/>
              <a:t> è </a:t>
            </a:r>
            <a:r>
              <a:rPr lang="en-US" sz="1600" dirty="0" err="1"/>
              <a:t>davanti</a:t>
            </a:r>
            <a:r>
              <a:rPr lang="en-US" sz="1600" dirty="0"/>
              <a:t> al </a:t>
            </a:r>
            <a:r>
              <a:rPr lang="en-US" sz="1600" dirty="0" err="1"/>
              <a:t>quadro</a:t>
            </a:r>
            <a:r>
              <a:rPr lang="en-US" sz="1600" dirty="0"/>
              <a:t>. </a:t>
            </a:r>
            <a:r>
              <a:rPr lang="en-US" sz="1600" dirty="0" err="1"/>
              <a:t>Appartengono</a:t>
            </a:r>
            <a:r>
              <a:rPr lang="en-US" sz="1600" dirty="0"/>
              <a:t> al </a:t>
            </a:r>
            <a:r>
              <a:rPr lang="en-US" sz="1600" dirty="0" err="1"/>
              <a:t>quadro</a:t>
            </a:r>
            <a:r>
              <a:rPr lang="en-US" sz="1600" dirty="0"/>
              <a:t> e a </a:t>
            </a:r>
            <a:r>
              <a:rPr lang="en-US" sz="1600" dirty="0" err="1"/>
              <a:t>nient'altro</a:t>
            </a:r>
            <a:r>
              <a:rPr lang="en-US" sz="1600" dirty="0"/>
              <a:t>. I </a:t>
            </a:r>
            <a:r>
              <a:rPr lang="en-US" sz="1600" dirty="0" err="1"/>
              <a:t>lacci</a:t>
            </a:r>
            <a:r>
              <a:rPr lang="en-US" sz="1600" dirty="0"/>
              <a:t> </a:t>
            </a:r>
            <a:r>
              <a:rPr lang="en-US" sz="1600" dirty="0" err="1"/>
              <a:t>sono</a:t>
            </a:r>
            <a:r>
              <a:rPr lang="en-US" sz="1600" dirty="0"/>
              <a:t> </a:t>
            </a:r>
            <a:r>
              <a:rPr lang="en-US" sz="1600" dirty="0" err="1"/>
              <a:t>allentati</a:t>
            </a:r>
            <a:r>
              <a:rPr lang="en-US" sz="1600" dirty="0"/>
              <a:t>, </a:t>
            </a:r>
            <a:r>
              <a:rPr lang="en-US" sz="1600" dirty="0" err="1"/>
              <a:t>slegati</a:t>
            </a:r>
            <a:r>
              <a:rPr lang="en-US" sz="1600" dirty="0"/>
              <a:t>. </a:t>
            </a:r>
            <a:r>
              <a:rPr lang="en-US" sz="1600" dirty="0" err="1"/>
              <a:t>Formano</a:t>
            </a:r>
            <a:r>
              <a:rPr lang="en-US" sz="1600" dirty="0"/>
              <a:t> </a:t>
            </a:r>
            <a:r>
              <a:rPr lang="en-US" sz="1600" dirty="0" err="1"/>
              <a:t>uno</a:t>
            </a:r>
            <a:r>
              <a:rPr lang="en-US" sz="1600" dirty="0"/>
              <a:t> </a:t>
            </a:r>
            <a:r>
              <a:rPr lang="en-US" sz="1600" dirty="0" err="1"/>
              <a:t>strano</a:t>
            </a:r>
            <a:r>
              <a:rPr lang="en-US" sz="1600" dirty="0"/>
              <a:t> </a:t>
            </a:r>
            <a:r>
              <a:rPr lang="en-US" sz="1600" dirty="0" err="1"/>
              <a:t>circuito</a:t>
            </a:r>
            <a:r>
              <a:rPr lang="en-US" sz="1600" dirty="0"/>
              <a:t> </a:t>
            </a:r>
            <a:r>
              <a:rPr lang="en-US" sz="1600" dirty="0" err="1"/>
              <a:t>aperto</a:t>
            </a:r>
            <a:r>
              <a:rPr lang="en-US" sz="1600" dirty="0"/>
              <a:t>. </a:t>
            </a:r>
            <a:r>
              <a:rPr lang="en-US" sz="1600" dirty="0" err="1"/>
              <a:t>Delineano</a:t>
            </a:r>
            <a:r>
              <a:rPr lang="en-US" sz="1600" dirty="0"/>
              <a:t> un </a:t>
            </a:r>
            <a:r>
              <a:rPr lang="en-US" sz="1600" dirty="0" err="1"/>
              <a:t>nodo</a:t>
            </a:r>
            <a:r>
              <a:rPr lang="en-US" sz="1600" dirty="0"/>
              <a:t>, una </a:t>
            </a:r>
            <a:r>
              <a:rPr lang="en-US" sz="1600" dirty="0" err="1"/>
              <a:t>sorta</a:t>
            </a:r>
            <a:r>
              <a:rPr lang="en-US" sz="1600" dirty="0"/>
              <a:t> di </a:t>
            </a:r>
            <a:r>
              <a:rPr lang="en-US" sz="1600" dirty="0" err="1"/>
              <a:t>guinzaglio</a:t>
            </a:r>
            <a:r>
              <a:rPr lang="en-US" sz="1600" dirty="0"/>
              <a:t> pronto a </a:t>
            </a:r>
            <a:r>
              <a:rPr lang="en-US" sz="1600" dirty="0" err="1"/>
              <a:t>chiudersi</a:t>
            </a:r>
            <a:r>
              <a:rPr lang="en-US" sz="1600" dirty="0"/>
              <a:t> (Derrida, p.316). Il </a:t>
            </a:r>
            <a:r>
              <a:rPr lang="en-US" sz="1600" dirty="0" err="1"/>
              <a:t>posto</a:t>
            </a:r>
            <a:r>
              <a:rPr lang="en-US" sz="1600" dirty="0"/>
              <a:t> </a:t>
            </a:r>
            <a:r>
              <a:rPr lang="en-US" sz="1600" dirty="0" err="1"/>
              <a:t>solitamente</a:t>
            </a:r>
            <a:r>
              <a:rPr lang="en-US" sz="1600" dirty="0"/>
              <a:t> </a:t>
            </a:r>
            <a:r>
              <a:rPr lang="en-US" sz="1600" dirty="0" err="1"/>
              <a:t>riservato</a:t>
            </a:r>
            <a:r>
              <a:rPr lang="en-US" sz="1600" dirty="0"/>
              <a:t> </a:t>
            </a:r>
            <a:r>
              <a:rPr lang="en-US" sz="1600" dirty="0" err="1"/>
              <a:t>alla</a:t>
            </a:r>
            <a:r>
              <a:rPr lang="en-US" sz="1600" dirty="0"/>
              <a:t> </a:t>
            </a:r>
            <a:r>
              <a:rPr lang="en-US" sz="1600" dirty="0" err="1"/>
              <a:t>firma</a:t>
            </a:r>
            <a:r>
              <a:rPr lang="en-US" sz="1600" dirty="0"/>
              <a:t> è </a:t>
            </a:r>
            <a:r>
              <a:rPr lang="en-US" sz="1600" dirty="0" err="1"/>
              <a:t>occupato</a:t>
            </a:r>
            <a:r>
              <a:rPr lang="en-US" sz="1600" dirty="0"/>
              <a:t> dal </a:t>
            </a:r>
            <a:r>
              <a:rPr lang="en-US" sz="1600" dirty="0" err="1"/>
              <a:t>cappio</a:t>
            </a:r>
            <a:r>
              <a:rPr lang="en-US" sz="1600" dirty="0"/>
              <a:t>, come se </a:t>
            </a:r>
            <a:r>
              <a:rPr lang="en-US" sz="1600" dirty="0" err="1"/>
              <a:t>questo</a:t>
            </a:r>
            <a:r>
              <a:rPr lang="en-US" sz="1600" dirty="0"/>
              <a:t> </a:t>
            </a:r>
            <a:r>
              <a:rPr lang="en-US" sz="1600" dirty="0" err="1"/>
              <a:t>laccio</a:t>
            </a:r>
            <a:r>
              <a:rPr lang="en-US" sz="1600" dirty="0"/>
              <a:t> </a:t>
            </a:r>
            <a:r>
              <a:rPr lang="en-US" sz="1600" dirty="0" err="1"/>
              <a:t>vuoto</a:t>
            </a:r>
            <a:r>
              <a:rPr lang="en-US" sz="1600" dirty="0"/>
              <a:t> e </a:t>
            </a:r>
            <a:r>
              <a:rPr lang="en-US" sz="1600" dirty="0" err="1"/>
              <a:t>aperto</a:t>
            </a:r>
            <a:r>
              <a:rPr lang="en-US" sz="1600" dirty="0"/>
              <a:t> fosse </a:t>
            </a:r>
            <a:r>
              <a:rPr lang="en-US" sz="1600" dirty="0">
                <a:solidFill>
                  <a:srgbClr val="FF0000"/>
                </a:solidFill>
              </a:rPr>
              <a:t>una </a:t>
            </a:r>
            <a:r>
              <a:rPr lang="en-US" sz="1600" dirty="0" err="1">
                <a:solidFill>
                  <a:srgbClr val="FF0000"/>
                </a:solidFill>
              </a:rPr>
              <a:t>firma</a:t>
            </a:r>
            <a:r>
              <a:rPr lang="en-US" sz="1600" dirty="0"/>
              <a:t>. </a:t>
            </a:r>
            <a:r>
              <a:rPr lang="en-US" sz="1600" dirty="0" err="1"/>
              <a:t>Anche</a:t>
            </a:r>
            <a:r>
              <a:rPr lang="en-US" sz="1600" dirty="0"/>
              <a:t> </a:t>
            </a:r>
            <a:r>
              <a:rPr lang="en-US" sz="1600" dirty="0" err="1"/>
              <a:t>questi</a:t>
            </a:r>
            <a:r>
              <a:rPr lang="en-US" sz="1600" dirty="0"/>
              <a:t> </a:t>
            </a:r>
            <a:r>
              <a:rPr lang="en-US" sz="1600" dirty="0" err="1"/>
              <a:t>lacci</a:t>
            </a:r>
            <a:r>
              <a:rPr lang="en-US" sz="1600" dirty="0"/>
              <a:t> </a:t>
            </a:r>
            <a:r>
              <a:rPr lang="en-US" sz="1600" dirty="0" err="1"/>
              <a:t>sono</a:t>
            </a:r>
            <a:r>
              <a:rPr lang="en-US" sz="1600" dirty="0"/>
              <a:t> una </a:t>
            </a:r>
            <a:r>
              <a:rPr lang="en-US" sz="1600" dirty="0" err="1"/>
              <a:t>trappola</a:t>
            </a:r>
            <a:r>
              <a:rPr lang="en-US" sz="1600" dirty="0"/>
              <a:t>, </a:t>
            </a:r>
            <a:r>
              <a:rPr lang="en-US" sz="1600" dirty="0" err="1"/>
              <a:t>disegnano</a:t>
            </a:r>
            <a:r>
              <a:rPr lang="en-US" sz="1600" dirty="0"/>
              <a:t> la forma </a:t>
            </a:r>
            <a:r>
              <a:rPr lang="en-US" sz="1600" dirty="0" err="1"/>
              <a:t>stessa</a:t>
            </a:r>
            <a:r>
              <a:rPr lang="en-US" sz="1600" dirty="0"/>
              <a:t> </a:t>
            </a:r>
            <a:r>
              <a:rPr lang="en-US" sz="1600" dirty="0" err="1"/>
              <a:t>della</a:t>
            </a:r>
            <a:r>
              <a:rPr lang="en-US" sz="1600" dirty="0"/>
              <a:t> </a:t>
            </a:r>
            <a:r>
              <a:rPr lang="en-US" sz="1600" dirty="0" err="1">
                <a:solidFill>
                  <a:srgbClr val="FF0000"/>
                </a:solidFill>
              </a:rPr>
              <a:t>trappola</a:t>
            </a:r>
            <a:r>
              <a:rPr lang="en-US" sz="1600" dirty="0">
                <a:solidFill>
                  <a:srgbClr val="FF0000"/>
                </a:solidFill>
              </a:rPr>
              <a:t> </a:t>
            </a:r>
            <a:r>
              <a:rPr lang="en-US" sz="1600" dirty="0"/>
              <a:t>in cui cade chi </a:t>
            </a:r>
            <a:r>
              <a:rPr lang="en-US" sz="1600" dirty="0" err="1"/>
              <a:t>crede</a:t>
            </a:r>
            <a:r>
              <a:rPr lang="en-US" sz="1600" dirty="0"/>
              <a:t> di </a:t>
            </a:r>
            <a:r>
              <a:rPr lang="en-US" sz="1600" dirty="0" err="1"/>
              <a:t>avere</a:t>
            </a:r>
            <a:r>
              <a:rPr lang="en-US" sz="1600" dirty="0"/>
              <a:t> </a:t>
            </a:r>
            <a:r>
              <a:rPr lang="en-US" sz="1600" dirty="0" err="1"/>
              <a:t>l'ultima</a:t>
            </a:r>
            <a:r>
              <a:rPr lang="en-US" sz="1600" dirty="0"/>
              <a:t> </a:t>
            </a:r>
            <a:r>
              <a:rPr lang="en-US" sz="1600" dirty="0" err="1"/>
              <a:t>parola</a:t>
            </a:r>
            <a:r>
              <a:rPr lang="en-US" sz="1600" dirty="0"/>
              <a:t>. </a:t>
            </a:r>
            <a:r>
              <a:rPr lang="en-US" sz="1600" dirty="0" err="1"/>
              <a:t>Gli</a:t>
            </a:r>
            <a:r>
              <a:rPr lang="en-US" sz="1600" dirty="0"/>
              <a:t> </a:t>
            </a:r>
            <a:r>
              <a:rPr lang="en-US" sz="1600" dirty="0" err="1"/>
              <a:t>stivali</a:t>
            </a:r>
            <a:r>
              <a:rPr lang="en-US" sz="1600" dirty="0"/>
              <a:t> </a:t>
            </a:r>
            <a:r>
              <a:rPr lang="en-US" sz="1600" dirty="0" err="1"/>
              <a:t>sono</a:t>
            </a:r>
            <a:r>
              <a:rPr lang="en-US" sz="1600" dirty="0"/>
              <a:t> </a:t>
            </a:r>
            <a:r>
              <a:rPr lang="en-US" sz="1600" dirty="0" err="1"/>
              <a:t>posizionati</a:t>
            </a:r>
            <a:r>
              <a:rPr lang="en-US" sz="1600" dirty="0"/>
              <a:t> </a:t>
            </a:r>
            <a:r>
              <a:rPr lang="en-US" sz="1600" dirty="0" err="1"/>
              <a:t>su</a:t>
            </a:r>
            <a:r>
              <a:rPr lang="en-US" sz="1600" dirty="0"/>
              <a:t> un </a:t>
            </a:r>
            <a:r>
              <a:rPr lang="en-US" sz="1600" dirty="0" err="1"/>
              <a:t>pavimento</a:t>
            </a:r>
            <a:r>
              <a:rPr lang="en-US" sz="1600" dirty="0"/>
              <a:t> </a:t>
            </a:r>
            <a:r>
              <a:rPr lang="en-US" sz="1600" dirty="0" err="1"/>
              <a:t>marrone</a:t>
            </a:r>
            <a:r>
              <a:rPr lang="en-US" sz="1600" dirty="0"/>
              <a:t>, ma </a:t>
            </a:r>
            <a:r>
              <a:rPr lang="en-US" sz="1600" dirty="0" err="1"/>
              <a:t>galleggiano</a:t>
            </a:r>
            <a:r>
              <a:rPr lang="en-US" sz="1600" dirty="0"/>
              <a:t> </a:t>
            </a:r>
            <a:r>
              <a:rPr lang="en-US" sz="1600" dirty="0" err="1"/>
              <a:t>sul</a:t>
            </a:r>
            <a:r>
              <a:rPr lang="en-US" sz="1600" dirty="0"/>
              <a:t> </a:t>
            </a:r>
            <a:r>
              <a:rPr lang="en-US" sz="1600" dirty="0" err="1"/>
              <a:t>terreno</a:t>
            </a:r>
            <a:r>
              <a:rPr lang="en-US" sz="1600" dirty="0"/>
              <a:t>. </a:t>
            </a:r>
          </a:p>
          <a:p>
            <a:r>
              <a:rPr lang="en-US" sz="1600" dirty="0"/>
              <a:t>Derrida </a:t>
            </a:r>
            <a:r>
              <a:rPr lang="en-US" sz="1600" dirty="0" err="1"/>
              <a:t>adotta</a:t>
            </a:r>
            <a:r>
              <a:rPr lang="en-US" sz="1600" dirty="0"/>
              <a:t> una </a:t>
            </a:r>
            <a:r>
              <a:rPr lang="en-US" sz="1600" dirty="0" err="1"/>
              <a:t>lettura</a:t>
            </a:r>
            <a:r>
              <a:rPr lang="en-US" sz="1600" dirty="0"/>
              <a:t> </a:t>
            </a:r>
            <a:r>
              <a:rPr lang="en-US" sz="1600" dirty="0" err="1"/>
              <a:t>immanente</a:t>
            </a:r>
            <a:r>
              <a:rPr lang="en-US" sz="1600" dirty="0"/>
              <a:t> e conclude </a:t>
            </a:r>
            <a:r>
              <a:rPr lang="en-US" sz="1600" dirty="0" err="1"/>
              <a:t>che</a:t>
            </a:r>
            <a:r>
              <a:rPr lang="en-US" sz="1600" dirty="0"/>
              <a:t> </a:t>
            </a:r>
            <a:r>
              <a:rPr lang="en-US" sz="1600" dirty="0" err="1"/>
              <a:t>si</a:t>
            </a:r>
            <a:r>
              <a:rPr lang="en-US" sz="1600" dirty="0"/>
              <a:t> </a:t>
            </a:r>
            <a:r>
              <a:rPr lang="en-US" sz="1600" dirty="0" err="1"/>
              <a:t>tratta</a:t>
            </a:r>
            <a:r>
              <a:rPr lang="en-US" sz="1600" dirty="0"/>
              <a:t> di </a:t>
            </a:r>
            <a:r>
              <a:rPr lang="en-US" sz="1600" dirty="0" err="1">
                <a:solidFill>
                  <a:srgbClr val="FF0000"/>
                </a:solidFill>
              </a:rPr>
              <a:t>scarpe</a:t>
            </a:r>
            <a:r>
              <a:rPr lang="en-US" sz="1600" dirty="0">
                <a:solidFill>
                  <a:srgbClr val="FF0000"/>
                </a:solidFill>
              </a:rPr>
              <a:t> </a:t>
            </a:r>
            <a:r>
              <a:rPr lang="en-US" sz="1600" dirty="0" err="1">
                <a:solidFill>
                  <a:srgbClr val="FF0000"/>
                </a:solidFill>
              </a:rPr>
              <a:t>dipinte</a:t>
            </a:r>
            <a:r>
              <a:rPr lang="en-US" sz="1600" dirty="0">
                <a:solidFill>
                  <a:srgbClr val="FF0000"/>
                </a:solidFill>
              </a:rPr>
              <a:t> e </a:t>
            </a:r>
            <a:r>
              <a:rPr lang="en-US" sz="1600" dirty="0" err="1">
                <a:solidFill>
                  <a:srgbClr val="FF0000"/>
                </a:solidFill>
              </a:rPr>
              <a:t>nient'altro</a:t>
            </a:r>
            <a:r>
              <a:rPr lang="en-US" sz="1600" dirty="0">
                <a:solidFill>
                  <a:srgbClr val="FF0000"/>
                </a:solidFill>
              </a:rPr>
              <a:t>.</a:t>
            </a:r>
          </a:p>
        </p:txBody>
      </p:sp>
      <p:sp>
        <p:nvSpPr>
          <p:cNvPr id="2" name="TextBox 1">
            <a:extLst>
              <a:ext uri="{FF2B5EF4-FFF2-40B4-BE49-F238E27FC236}">
                <a16:creationId xmlns:a16="http://schemas.microsoft.com/office/drawing/2014/main" id="{E9A42B4A-3760-383E-3229-E6F789E1FE39}"/>
              </a:ext>
            </a:extLst>
          </p:cNvPr>
          <p:cNvSpPr txBox="1"/>
          <p:nvPr/>
        </p:nvSpPr>
        <p:spPr>
          <a:xfrm>
            <a:off x="984738" y="298938"/>
            <a:ext cx="1075936" cy="369332"/>
          </a:xfrm>
          <a:prstGeom prst="rect">
            <a:avLst/>
          </a:prstGeom>
          <a:noFill/>
        </p:spPr>
        <p:txBody>
          <a:bodyPr wrap="none" rtlCol="0">
            <a:spAutoFit/>
          </a:bodyPr>
          <a:lstStyle/>
          <a:p>
            <a:r>
              <a:rPr lang="fr-BE" b="1" dirty="0" err="1"/>
              <a:t>Accessori</a:t>
            </a:r>
            <a:endParaRPr lang="fr-FR" b="1" dirty="0"/>
          </a:p>
        </p:txBody>
      </p:sp>
    </p:spTree>
    <p:extLst>
      <p:ext uri="{BB962C8B-B14F-4D97-AF65-F5344CB8AC3E}">
        <p14:creationId xmlns:p14="http://schemas.microsoft.com/office/powerpoint/2010/main" val="123778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aokoon: oder Über die Grenzen der Malerei und Poesie (German Edition) -  Kindle edition by Gotthold Ephraim Lessing. Literature &amp; Fiction Kindle  eBooks @ Amazon.com.">
            <a:extLst>
              <a:ext uri="{FF2B5EF4-FFF2-40B4-BE49-F238E27FC236}">
                <a16:creationId xmlns:a16="http://schemas.microsoft.com/office/drawing/2014/main" id="{ADAC0E03-4508-4EDE-8625-F989D3BDD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257" y="414369"/>
            <a:ext cx="33718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FA2CA72-F6A2-443E-998F-325014E1B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54" y="498302"/>
            <a:ext cx="2834603" cy="4183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18630-DBB9-43D0-9449-EECFD848AB47}"/>
              </a:ext>
            </a:extLst>
          </p:cNvPr>
          <p:cNvSpPr txBox="1"/>
          <p:nvPr/>
        </p:nvSpPr>
        <p:spPr>
          <a:xfrm>
            <a:off x="60444" y="5074438"/>
            <a:ext cx="7062715" cy="830997"/>
          </a:xfrm>
          <a:prstGeom prst="rect">
            <a:avLst/>
          </a:prstGeom>
          <a:noFill/>
        </p:spPr>
        <p:txBody>
          <a:bodyPr wrap="square">
            <a:spAutoFit/>
          </a:bodyPr>
          <a:lstStyle/>
          <a:p>
            <a:r>
              <a:rPr lang="fr-BE" sz="1600" b="0" i="1" dirty="0">
                <a:solidFill>
                  <a:srgbClr val="202122"/>
                </a:solidFill>
                <a:effectLst/>
                <a:latin typeface="Arial" panose="020B0604020202020204" pitchFamily="34" charset="0"/>
              </a:rPr>
              <a:t>Marco Dente, Laocoon prima </a:t>
            </a:r>
            <a:r>
              <a:rPr lang="fr-BE" sz="1600" b="0" i="1" dirty="0" err="1">
                <a:solidFill>
                  <a:srgbClr val="202122"/>
                </a:solidFill>
                <a:effectLst/>
                <a:latin typeface="Arial" panose="020B0604020202020204" pitchFamily="34" charset="0"/>
              </a:rPr>
              <a:t>del</a:t>
            </a:r>
            <a:r>
              <a:rPr lang="fr-BE" sz="1600" b="0" i="1" dirty="0">
                <a:solidFill>
                  <a:srgbClr val="202122"/>
                </a:solidFill>
                <a:effectLst/>
                <a:latin typeface="Arial" panose="020B0604020202020204" pitchFamily="34" charset="0"/>
              </a:rPr>
              <a:t> </a:t>
            </a:r>
            <a:r>
              <a:rPr lang="fr-BE" sz="1600" b="0" i="1" dirty="0" err="1">
                <a:solidFill>
                  <a:srgbClr val="202122"/>
                </a:solidFill>
                <a:effectLst/>
                <a:latin typeface="Arial" panose="020B0604020202020204" pitchFamily="34" charset="0"/>
              </a:rPr>
              <a:t>restauro</a:t>
            </a:r>
            <a:r>
              <a:rPr lang="fr-BE" sz="1600" b="0" i="1" dirty="0">
                <a:solidFill>
                  <a:srgbClr val="202122"/>
                </a:solidFill>
                <a:effectLst/>
                <a:latin typeface="Arial" panose="020B0604020202020204" pitchFamily="34" charset="0"/>
              </a:rPr>
              <a:t> </a:t>
            </a:r>
            <a:r>
              <a:rPr lang="fr-BE" sz="1600" b="0" i="0" dirty="0">
                <a:solidFill>
                  <a:srgbClr val="202122"/>
                </a:solidFill>
                <a:effectLst/>
                <a:latin typeface="Arial" panose="020B0604020202020204" pitchFamily="34" charset="0"/>
              </a:rPr>
              <a:t>(1520), </a:t>
            </a:r>
            <a:r>
              <a:rPr lang="fr-BE" sz="1600" dirty="0" err="1">
                <a:solidFill>
                  <a:srgbClr val="202122"/>
                </a:solidFill>
                <a:latin typeface="Arial" panose="020B0604020202020204" pitchFamily="34" charset="0"/>
              </a:rPr>
              <a:t>incisione</a:t>
            </a:r>
            <a:r>
              <a:rPr lang="fr-BE" sz="1600" dirty="0">
                <a:solidFill>
                  <a:srgbClr val="202122"/>
                </a:solidFill>
                <a:latin typeface="Arial" panose="020B0604020202020204" pitchFamily="34" charset="0"/>
              </a:rPr>
              <a:t>, New York, MET </a:t>
            </a:r>
          </a:p>
          <a:p>
            <a:r>
              <a:rPr lang="fr-BE" sz="1600" dirty="0">
                <a:solidFill>
                  <a:srgbClr val="202122"/>
                </a:solidFill>
                <a:latin typeface="Arial" panose="020B0604020202020204" pitchFamily="34" charset="0"/>
              </a:rPr>
              <a:t>Lessing </a:t>
            </a:r>
            <a:r>
              <a:rPr lang="fr-BE" sz="1600" dirty="0" err="1">
                <a:solidFill>
                  <a:srgbClr val="202122"/>
                </a:solidFill>
                <a:latin typeface="Arial" panose="020B0604020202020204" pitchFamily="34" charset="0"/>
              </a:rPr>
              <a:t>revoca</a:t>
            </a:r>
            <a:r>
              <a:rPr lang="fr-BE" sz="1600" dirty="0">
                <a:solidFill>
                  <a:srgbClr val="202122"/>
                </a:solidFill>
                <a:latin typeface="Arial" panose="020B0604020202020204" pitchFamily="34" charset="0"/>
              </a:rPr>
              <a:t> </a:t>
            </a:r>
            <a:r>
              <a:rPr lang="fr-BE" sz="1600" i="1" dirty="0">
                <a:solidFill>
                  <a:srgbClr val="202122"/>
                </a:solidFill>
                <a:latin typeface="Arial" panose="020B0604020202020204" pitchFamily="34" charset="0"/>
              </a:rPr>
              <a:t>l’ut </a:t>
            </a:r>
            <a:r>
              <a:rPr lang="fr-BE" sz="1600" i="1" dirty="0" err="1">
                <a:solidFill>
                  <a:srgbClr val="202122"/>
                </a:solidFill>
                <a:latin typeface="Arial" panose="020B0604020202020204" pitchFamily="34" charset="0"/>
              </a:rPr>
              <a:t>pictura</a:t>
            </a:r>
            <a:r>
              <a:rPr lang="fr-BE" sz="1600" i="1" dirty="0">
                <a:solidFill>
                  <a:srgbClr val="202122"/>
                </a:solidFill>
                <a:latin typeface="Arial" panose="020B0604020202020204" pitchFamily="34" charset="0"/>
              </a:rPr>
              <a:t> </a:t>
            </a:r>
            <a:r>
              <a:rPr lang="fr-BE" sz="1600" i="1" dirty="0" err="1">
                <a:solidFill>
                  <a:srgbClr val="202122"/>
                </a:solidFill>
                <a:latin typeface="Arial" panose="020B0604020202020204" pitchFamily="34" charset="0"/>
              </a:rPr>
              <a:t>poesis</a:t>
            </a:r>
            <a:r>
              <a:rPr lang="fr-BE" sz="1600" i="1" dirty="0">
                <a:solidFill>
                  <a:srgbClr val="202122"/>
                </a:solidFill>
                <a:latin typeface="Arial" panose="020B0604020202020204" pitchFamily="34" charset="0"/>
              </a:rPr>
              <a:t> </a:t>
            </a:r>
            <a:r>
              <a:rPr lang="fr-BE" sz="1600" dirty="0">
                <a:solidFill>
                  <a:srgbClr val="202122"/>
                </a:solidFill>
                <a:latin typeface="Arial" panose="020B0604020202020204" pitchFamily="34" charset="0"/>
              </a:rPr>
              <a:t>(di Orazio) </a:t>
            </a:r>
            <a:r>
              <a:rPr lang="fr-BE" sz="1600" dirty="0" err="1">
                <a:solidFill>
                  <a:srgbClr val="202122"/>
                </a:solidFill>
                <a:latin typeface="Arial" panose="020B0604020202020204" pitchFamily="34" charset="0"/>
              </a:rPr>
              <a:t>invocando</a:t>
            </a:r>
            <a:r>
              <a:rPr lang="fr-BE" sz="1600" dirty="0">
                <a:solidFill>
                  <a:srgbClr val="202122"/>
                </a:solidFill>
                <a:latin typeface="Arial" panose="020B0604020202020204" pitchFamily="34" charset="0"/>
              </a:rPr>
              <a:t> </a:t>
            </a:r>
            <a:r>
              <a:rPr lang="fr-BE" sz="1600" dirty="0" err="1">
                <a:solidFill>
                  <a:srgbClr val="202122"/>
                </a:solidFill>
                <a:latin typeface="Arial" panose="020B0604020202020204" pitchFamily="34" charset="0"/>
              </a:rPr>
              <a:t>costrizioni</a:t>
            </a:r>
            <a:r>
              <a:rPr lang="fr-BE" sz="1600" dirty="0">
                <a:solidFill>
                  <a:srgbClr val="202122"/>
                </a:solidFill>
                <a:latin typeface="Arial" panose="020B0604020202020204" pitchFamily="34" charset="0"/>
              </a:rPr>
              <a:t> </a:t>
            </a:r>
            <a:r>
              <a:rPr lang="fr-BE" sz="1600" dirty="0" err="1">
                <a:solidFill>
                  <a:srgbClr val="202122"/>
                </a:solidFill>
                <a:latin typeface="Arial" panose="020B0604020202020204" pitchFamily="34" charset="0"/>
              </a:rPr>
              <a:t>specifiche</a:t>
            </a:r>
            <a:endParaRPr lang="fr-BE" sz="1600" b="0" i="0" dirty="0">
              <a:solidFill>
                <a:srgbClr val="202122"/>
              </a:solidFill>
              <a:effectLst/>
              <a:latin typeface="Arial" panose="020B0604020202020204" pitchFamily="34" charset="0"/>
            </a:endParaRPr>
          </a:p>
        </p:txBody>
      </p:sp>
      <p:sp>
        <p:nvSpPr>
          <p:cNvPr id="3" name="TextBox 2">
            <a:extLst>
              <a:ext uri="{FF2B5EF4-FFF2-40B4-BE49-F238E27FC236}">
                <a16:creationId xmlns:a16="http://schemas.microsoft.com/office/drawing/2014/main" id="{9834DCE2-0638-E3D6-3998-0077BBD44F16}"/>
              </a:ext>
            </a:extLst>
          </p:cNvPr>
          <p:cNvSpPr txBox="1"/>
          <p:nvPr/>
        </p:nvSpPr>
        <p:spPr>
          <a:xfrm>
            <a:off x="358654" y="5858999"/>
            <a:ext cx="9100885" cy="646331"/>
          </a:xfrm>
          <a:prstGeom prst="rect">
            <a:avLst/>
          </a:prstGeom>
          <a:noFill/>
        </p:spPr>
        <p:txBody>
          <a:bodyPr wrap="square" rtlCol="0">
            <a:spAutoFit/>
          </a:bodyPr>
          <a:lstStyle/>
          <a:p>
            <a:r>
              <a:rPr lang="en-GB" i="1" dirty="0"/>
              <a:t>A</a:t>
            </a:r>
            <a:r>
              <a:rPr lang="en-LU" i="1" dirty="0"/>
              <a:t>rti del tempo </a:t>
            </a:r>
            <a:r>
              <a:rPr lang="en-LU" dirty="0"/>
              <a:t>: poesia, successione, azioni, Virgilio “Clamores horrendos ad sidera tollit”</a:t>
            </a:r>
          </a:p>
          <a:p>
            <a:r>
              <a:rPr lang="en-GB" i="1" dirty="0"/>
              <a:t>A</a:t>
            </a:r>
            <a:r>
              <a:rPr lang="en-LU" i="1" dirty="0"/>
              <a:t>rti dello spazio </a:t>
            </a:r>
            <a:r>
              <a:rPr lang="en-LU" dirty="0"/>
              <a:t>: pittura/ scultura, giustapposizione, corpi</a:t>
            </a:r>
          </a:p>
        </p:txBody>
      </p:sp>
      <p:sp>
        <p:nvSpPr>
          <p:cNvPr id="4" name="TextBox 3">
            <a:extLst>
              <a:ext uri="{FF2B5EF4-FFF2-40B4-BE49-F238E27FC236}">
                <a16:creationId xmlns:a16="http://schemas.microsoft.com/office/drawing/2014/main" id="{4B25F50A-3E51-43CD-9235-8B3C60F2F3CA}"/>
              </a:ext>
            </a:extLst>
          </p:cNvPr>
          <p:cNvSpPr txBox="1"/>
          <p:nvPr/>
        </p:nvSpPr>
        <p:spPr>
          <a:xfrm>
            <a:off x="5769628" y="45037"/>
            <a:ext cx="652743" cy="369332"/>
          </a:xfrm>
          <a:prstGeom prst="rect">
            <a:avLst/>
          </a:prstGeom>
          <a:noFill/>
        </p:spPr>
        <p:txBody>
          <a:bodyPr wrap="none" rtlCol="0">
            <a:spAutoFit/>
          </a:bodyPr>
          <a:lstStyle/>
          <a:p>
            <a:r>
              <a:rPr lang="fr-FR" dirty="0"/>
              <a:t>1766</a:t>
            </a:r>
            <a:endParaRPr lang="en-US" dirty="0"/>
          </a:p>
        </p:txBody>
      </p:sp>
      <p:pic>
        <p:nvPicPr>
          <p:cNvPr id="1026" name="Picture 2">
            <a:extLst>
              <a:ext uri="{FF2B5EF4-FFF2-40B4-BE49-F238E27FC236}">
                <a16:creationId xmlns:a16="http://schemas.microsoft.com/office/drawing/2014/main" id="{5B79ADBB-5DF6-7806-064F-1AED8018A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763" y="842884"/>
            <a:ext cx="3973552" cy="407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78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B90904C-87FD-62CD-130F-76ABEF31D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06" y="221148"/>
            <a:ext cx="6745061" cy="5352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FF0A22-DC9D-3E08-7A0B-30E449F75FA3}"/>
              </a:ext>
            </a:extLst>
          </p:cNvPr>
          <p:cNvSpPr txBox="1"/>
          <p:nvPr/>
        </p:nvSpPr>
        <p:spPr>
          <a:xfrm>
            <a:off x="1666613" y="5779748"/>
            <a:ext cx="2556790" cy="369332"/>
          </a:xfrm>
          <a:prstGeom prst="rect">
            <a:avLst/>
          </a:prstGeom>
          <a:noFill/>
        </p:spPr>
        <p:txBody>
          <a:bodyPr wrap="none" rtlCol="0">
            <a:spAutoFit/>
          </a:bodyPr>
          <a:lstStyle/>
          <a:p>
            <a:r>
              <a:rPr lang="fr-BE" dirty="0"/>
              <a:t>Henri </a:t>
            </a:r>
            <a:r>
              <a:rPr lang="fr-BE" dirty="0" err="1"/>
              <a:t>Gervex</a:t>
            </a:r>
            <a:r>
              <a:rPr lang="fr-BE" dirty="0"/>
              <a:t>, </a:t>
            </a:r>
            <a:r>
              <a:rPr lang="fr-BE" dirty="0" err="1"/>
              <a:t>Rolla</a:t>
            </a:r>
            <a:r>
              <a:rPr lang="fr-BE" dirty="0"/>
              <a:t>, 1878</a:t>
            </a:r>
            <a:endParaRPr lang="fr-FR" dirty="0"/>
          </a:p>
        </p:txBody>
      </p:sp>
      <p:sp>
        <p:nvSpPr>
          <p:cNvPr id="3" name="Rectangle 2">
            <a:extLst>
              <a:ext uri="{FF2B5EF4-FFF2-40B4-BE49-F238E27FC236}">
                <a16:creationId xmlns:a16="http://schemas.microsoft.com/office/drawing/2014/main" id="{BC993F71-FFF4-40A2-A3E5-604D23D5F29E}"/>
              </a:ext>
            </a:extLst>
          </p:cNvPr>
          <p:cNvSpPr/>
          <p:nvPr/>
        </p:nvSpPr>
        <p:spPr>
          <a:xfrm>
            <a:off x="7280031" y="3187838"/>
            <a:ext cx="4702863" cy="1323439"/>
          </a:xfrm>
          <a:prstGeom prst="rect">
            <a:avLst/>
          </a:prstGeom>
        </p:spPr>
        <p:txBody>
          <a:bodyPr wrap="square">
            <a:spAutoFit/>
          </a:bodyPr>
          <a:lstStyle/>
          <a:p>
            <a:r>
              <a:rPr lang="en-US" sz="1600" dirty="0"/>
              <a:t>La </a:t>
            </a:r>
            <a:r>
              <a:rPr lang="en-US" sz="1600" dirty="0" err="1"/>
              <a:t>giovane</a:t>
            </a:r>
            <a:r>
              <a:rPr lang="en-US" sz="1600" dirty="0"/>
              <a:t> donna nuda </a:t>
            </a:r>
            <a:r>
              <a:rPr lang="en-US" sz="1600" dirty="0" err="1"/>
              <a:t>dalla</a:t>
            </a:r>
            <a:r>
              <a:rPr lang="en-US" sz="1600" dirty="0"/>
              <a:t> </a:t>
            </a:r>
            <a:r>
              <a:rPr lang="en-US" sz="1600" dirty="0" err="1"/>
              <a:t>pelle</a:t>
            </a:r>
            <a:r>
              <a:rPr lang="en-US" sz="1600" dirty="0"/>
              <a:t> di </a:t>
            </a:r>
            <a:r>
              <a:rPr lang="en-US" sz="1600" dirty="0" err="1"/>
              <a:t>porcellana</a:t>
            </a:r>
            <a:r>
              <a:rPr lang="en-US" sz="1600" dirty="0"/>
              <a:t> non </a:t>
            </a:r>
            <a:r>
              <a:rPr lang="en-US" sz="1600" dirty="0" err="1"/>
              <a:t>gode</a:t>
            </a:r>
            <a:r>
              <a:rPr lang="en-US" sz="1600" dirty="0"/>
              <a:t> </a:t>
            </a:r>
            <a:r>
              <a:rPr lang="en-US" sz="1600" dirty="0" err="1"/>
              <a:t>dell'impunità</a:t>
            </a:r>
            <a:r>
              <a:rPr lang="en-US" sz="1600" dirty="0"/>
              <a:t> </a:t>
            </a:r>
            <a:r>
              <a:rPr lang="en-US" sz="1600" dirty="0" err="1"/>
              <a:t>delle</a:t>
            </a:r>
            <a:r>
              <a:rPr lang="en-US" sz="1600" dirty="0"/>
              <a:t> dee </a:t>
            </a:r>
            <a:r>
              <a:rPr lang="en-US" sz="1600" dirty="0" err="1"/>
              <a:t>poiché</a:t>
            </a:r>
            <a:r>
              <a:rPr lang="en-US" sz="1600" dirty="0"/>
              <a:t> la </a:t>
            </a:r>
            <a:r>
              <a:rPr lang="en-US" sz="1600" dirty="0" err="1"/>
              <a:t>sua</a:t>
            </a:r>
            <a:r>
              <a:rPr lang="en-US" sz="1600" dirty="0"/>
              <a:t> </a:t>
            </a:r>
            <a:r>
              <a:rPr lang="en-US" sz="1600" dirty="0" err="1"/>
              <a:t>sottoveste</a:t>
            </a:r>
            <a:r>
              <a:rPr lang="en-US" sz="1600" dirty="0"/>
              <a:t>, la </a:t>
            </a:r>
            <a:r>
              <a:rPr lang="en-US" sz="1600" dirty="0" err="1"/>
              <a:t>giarrettiera</a:t>
            </a:r>
            <a:r>
              <a:rPr lang="en-US" sz="1600" dirty="0"/>
              <a:t> e il </a:t>
            </a:r>
            <a:r>
              <a:rPr lang="en-US" sz="1600" dirty="0" err="1"/>
              <a:t>corsetto</a:t>
            </a:r>
            <a:r>
              <a:rPr lang="en-US" sz="1600" dirty="0"/>
              <a:t>, </a:t>
            </a:r>
            <a:r>
              <a:rPr lang="en-US" sz="1600" dirty="0" err="1"/>
              <a:t>disposti</a:t>
            </a:r>
            <a:r>
              <a:rPr lang="en-US" sz="1600" dirty="0"/>
              <a:t> in </a:t>
            </a:r>
            <a:r>
              <a:rPr lang="en-US" sz="1600" dirty="0" err="1"/>
              <a:t>disordine</a:t>
            </a:r>
            <a:r>
              <a:rPr lang="en-US" sz="1600" dirty="0"/>
              <a:t> </a:t>
            </a:r>
            <a:r>
              <a:rPr lang="en-US" sz="1600" dirty="0" err="1"/>
              <a:t>sul</a:t>
            </a:r>
            <a:r>
              <a:rPr lang="en-US" sz="1600" dirty="0"/>
              <a:t> </a:t>
            </a:r>
            <a:r>
              <a:rPr lang="en-US" sz="1600" dirty="0" err="1"/>
              <a:t>pavimento</a:t>
            </a:r>
            <a:r>
              <a:rPr lang="en-US" sz="1600" dirty="0"/>
              <a:t>, </a:t>
            </a:r>
            <a:r>
              <a:rPr lang="en-US" sz="1600" dirty="0" err="1"/>
              <a:t>suggeriscono</a:t>
            </a:r>
            <a:r>
              <a:rPr lang="en-US" sz="1600" dirty="0"/>
              <a:t> </a:t>
            </a:r>
            <a:r>
              <a:rPr lang="en-US" sz="1600" dirty="0" err="1"/>
              <a:t>che</a:t>
            </a:r>
            <a:r>
              <a:rPr lang="en-US" sz="1600" dirty="0"/>
              <a:t> </a:t>
            </a:r>
            <a:r>
              <a:rPr lang="en-US" sz="1600" dirty="0" err="1"/>
              <a:t>si</a:t>
            </a:r>
            <a:r>
              <a:rPr lang="en-US" sz="1600" dirty="0"/>
              <a:t> è </a:t>
            </a:r>
            <a:r>
              <a:rPr lang="en-US" sz="1600" dirty="0" err="1"/>
              <a:t>spogliata</a:t>
            </a:r>
            <a:r>
              <a:rPr lang="en-US" sz="1600" dirty="0"/>
              <a:t> </a:t>
            </a:r>
            <a:r>
              <a:rPr lang="en-US" sz="1600" dirty="0" err="1"/>
              <a:t>davanti</a:t>
            </a:r>
            <a:r>
              <a:rPr lang="en-US" sz="1600" dirty="0"/>
              <a:t> al </a:t>
            </a:r>
            <a:r>
              <a:rPr lang="en-US" sz="1600" dirty="0" err="1"/>
              <a:t>cliente</a:t>
            </a:r>
            <a:r>
              <a:rPr lang="en-US" sz="1600" dirty="0"/>
              <a:t> e </a:t>
            </a:r>
            <a:r>
              <a:rPr lang="en-US" sz="1600" dirty="0" err="1"/>
              <a:t>che</a:t>
            </a:r>
            <a:r>
              <a:rPr lang="en-US" sz="1600" dirty="0"/>
              <a:t> è </a:t>
            </a:r>
            <a:r>
              <a:rPr lang="en-US" sz="1600" dirty="0" err="1"/>
              <a:t>davvero</a:t>
            </a:r>
            <a:r>
              <a:rPr lang="en-US" sz="1600" dirty="0"/>
              <a:t> </a:t>
            </a:r>
            <a:r>
              <a:rPr lang="en-US" sz="1600" dirty="0" err="1"/>
              <a:t>una</a:t>
            </a:r>
            <a:r>
              <a:rPr lang="en-US" sz="1600" dirty="0"/>
              <a:t> fille de joie, </a:t>
            </a:r>
            <a:r>
              <a:rPr lang="en-US" sz="1600" dirty="0" err="1"/>
              <a:t>una</a:t>
            </a:r>
            <a:r>
              <a:rPr lang="en-US" sz="1600" dirty="0"/>
              <a:t> cocotte. </a:t>
            </a:r>
            <a:endParaRPr lang="en-US" dirty="0"/>
          </a:p>
        </p:txBody>
      </p:sp>
      <p:sp>
        <p:nvSpPr>
          <p:cNvPr id="6" name="TextBox 5">
            <a:extLst>
              <a:ext uri="{FF2B5EF4-FFF2-40B4-BE49-F238E27FC236}">
                <a16:creationId xmlns:a16="http://schemas.microsoft.com/office/drawing/2014/main" id="{AB0C11ED-2607-1766-0BF7-D2561C96C28C}"/>
              </a:ext>
            </a:extLst>
          </p:cNvPr>
          <p:cNvSpPr txBox="1"/>
          <p:nvPr/>
        </p:nvSpPr>
        <p:spPr>
          <a:xfrm>
            <a:off x="7603148" y="5388918"/>
            <a:ext cx="6097464" cy="369332"/>
          </a:xfrm>
          <a:prstGeom prst="rect">
            <a:avLst/>
          </a:prstGeom>
          <a:noFill/>
        </p:spPr>
        <p:txBody>
          <a:bodyPr wrap="square">
            <a:spAutoFit/>
          </a:bodyPr>
          <a:lstStyle/>
          <a:p>
            <a:r>
              <a:rPr lang="fr-FR" dirty="0"/>
              <a:t>il </a:t>
            </a:r>
            <a:r>
              <a:rPr lang="fr-FR" dirty="0" err="1"/>
              <a:t>bastone</a:t>
            </a:r>
            <a:r>
              <a:rPr lang="fr-FR" dirty="0"/>
              <a:t>, il </a:t>
            </a:r>
            <a:r>
              <a:rPr lang="fr-FR" dirty="0" err="1"/>
              <a:t>panciotto</a:t>
            </a:r>
            <a:r>
              <a:rPr lang="fr-FR" dirty="0"/>
              <a:t>, il </a:t>
            </a:r>
            <a:r>
              <a:rPr lang="fr-FR" dirty="0" err="1"/>
              <a:t>cappello</a:t>
            </a:r>
            <a:r>
              <a:rPr lang="fr-FR" dirty="0"/>
              <a:t> a </a:t>
            </a:r>
            <a:r>
              <a:rPr lang="fr-FR" dirty="0" err="1"/>
              <a:t>cilindro</a:t>
            </a:r>
            <a:endParaRPr lang="fr-FR" dirty="0"/>
          </a:p>
        </p:txBody>
      </p:sp>
      <p:cxnSp>
        <p:nvCxnSpPr>
          <p:cNvPr id="7" name="Straight Arrow Connector 6">
            <a:extLst>
              <a:ext uri="{FF2B5EF4-FFF2-40B4-BE49-F238E27FC236}">
                <a16:creationId xmlns:a16="http://schemas.microsoft.com/office/drawing/2014/main" id="{FA2A8C67-07D3-1B6A-2373-8E03EA8DDAC8}"/>
              </a:ext>
            </a:extLst>
          </p:cNvPr>
          <p:cNvCxnSpPr/>
          <p:nvPr/>
        </p:nvCxnSpPr>
        <p:spPr>
          <a:xfrm flipH="1" flipV="1">
            <a:off x="6544235" y="4401671"/>
            <a:ext cx="1326777" cy="7530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0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A5A2C-C186-5D23-C34A-6D02C003EB96}"/>
              </a:ext>
            </a:extLst>
          </p:cNvPr>
          <p:cNvSpPr txBox="1"/>
          <p:nvPr/>
        </p:nvSpPr>
        <p:spPr>
          <a:xfrm>
            <a:off x="413949" y="229805"/>
            <a:ext cx="3681136" cy="646331"/>
          </a:xfrm>
          <a:prstGeom prst="rect">
            <a:avLst/>
          </a:prstGeom>
          <a:noFill/>
        </p:spPr>
        <p:txBody>
          <a:bodyPr wrap="none" rtlCol="0">
            <a:spAutoFit/>
          </a:bodyPr>
          <a:lstStyle/>
          <a:p>
            <a:r>
              <a:rPr lang="fr-BE" dirty="0"/>
              <a:t>Giovanni da </a:t>
            </a:r>
            <a:r>
              <a:rPr lang="fr-BE" dirty="0" err="1"/>
              <a:t>Modena</a:t>
            </a:r>
            <a:r>
              <a:rPr lang="fr-BE" dirty="0"/>
              <a:t>, </a:t>
            </a:r>
            <a:r>
              <a:rPr lang="fr-BE" dirty="0" err="1"/>
              <a:t>Inferno</a:t>
            </a:r>
            <a:r>
              <a:rPr lang="fr-BE" dirty="0"/>
              <a:t>, 1415, </a:t>
            </a:r>
          </a:p>
          <a:p>
            <a:r>
              <a:rPr lang="fr-BE" dirty="0" err="1"/>
              <a:t>Bologna</a:t>
            </a:r>
            <a:r>
              <a:rPr lang="fr-BE" dirty="0"/>
              <a:t>, San </a:t>
            </a:r>
            <a:r>
              <a:rPr lang="fr-BE" dirty="0" err="1"/>
              <a:t>Petronio</a:t>
            </a:r>
            <a:endParaRPr lang="fr-FR" dirty="0"/>
          </a:p>
        </p:txBody>
      </p:sp>
      <p:pic>
        <p:nvPicPr>
          <p:cNvPr id="3074" name="Picture 2" descr="Giovanni da Modena, Inferno | Démonolâtrie">
            <a:extLst>
              <a:ext uri="{FF2B5EF4-FFF2-40B4-BE49-F238E27FC236}">
                <a16:creationId xmlns:a16="http://schemas.microsoft.com/office/drawing/2014/main" id="{56E2E61B-6CD6-482F-80BB-B28027FA3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921" y="0"/>
            <a:ext cx="4979173" cy="393380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32D9FCA-2988-51E1-F876-79188E3E5020}"/>
              </a:ext>
            </a:extLst>
          </p:cNvPr>
          <p:cNvCxnSpPr>
            <a:cxnSpLocks/>
          </p:cNvCxnSpPr>
          <p:nvPr/>
        </p:nvCxnSpPr>
        <p:spPr>
          <a:xfrm flipH="1">
            <a:off x="8309765" y="0"/>
            <a:ext cx="2903289" cy="50333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Maometto e Dante - Florence is You!">
            <a:extLst>
              <a:ext uri="{FF2B5EF4-FFF2-40B4-BE49-F238E27FC236}">
                <a16:creationId xmlns:a16="http://schemas.microsoft.com/office/drawing/2014/main" id="{A1CC8A93-C720-019E-CEA9-7B1300EEB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69" y="115039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0C3674D-D241-48BD-9BE0-EADB81F56788}"/>
              </a:ext>
            </a:extLst>
          </p:cNvPr>
          <p:cNvSpPr/>
          <p:nvPr/>
        </p:nvSpPr>
        <p:spPr>
          <a:xfrm>
            <a:off x="618269" y="2941854"/>
            <a:ext cx="6096000" cy="4031873"/>
          </a:xfrm>
          <a:prstGeom prst="rect">
            <a:avLst/>
          </a:prstGeom>
        </p:spPr>
        <p:txBody>
          <a:bodyPr>
            <a:spAutoFit/>
          </a:bodyPr>
          <a:lstStyle/>
          <a:p>
            <a:r>
              <a:rPr lang="en-GB" sz="1600" i="1" dirty="0" err="1">
                <a:solidFill>
                  <a:srgbClr val="222222"/>
                </a:solidFill>
              </a:rPr>
              <a:t>Già</a:t>
            </a:r>
            <a:r>
              <a:rPr lang="en-GB" sz="1600" i="1" dirty="0">
                <a:solidFill>
                  <a:srgbClr val="222222"/>
                </a:solidFill>
              </a:rPr>
              <a:t> </a:t>
            </a:r>
            <a:r>
              <a:rPr lang="en-GB" sz="1600" i="1" dirty="0" err="1">
                <a:solidFill>
                  <a:srgbClr val="222222"/>
                </a:solidFill>
              </a:rPr>
              <a:t>veggia</a:t>
            </a:r>
            <a:r>
              <a:rPr lang="en-GB" sz="1600" i="1" dirty="0">
                <a:solidFill>
                  <a:srgbClr val="222222"/>
                </a:solidFill>
              </a:rPr>
              <a:t>, per </a:t>
            </a:r>
            <a:r>
              <a:rPr lang="en-GB" sz="1600" i="1" dirty="0" err="1">
                <a:solidFill>
                  <a:srgbClr val="222222"/>
                </a:solidFill>
              </a:rPr>
              <a:t>mezzul</a:t>
            </a:r>
            <a:r>
              <a:rPr lang="en-GB" sz="1600" i="1" dirty="0">
                <a:solidFill>
                  <a:srgbClr val="222222"/>
                </a:solidFill>
              </a:rPr>
              <a:t> </a:t>
            </a:r>
            <a:r>
              <a:rPr lang="en-GB" sz="1600" i="1" dirty="0" err="1">
                <a:solidFill>
                  <a:srgbClr val="222222"/>
                </a:solidFill>
              </a:rPr>
              <a:t>perdere</a:t>
            </a:r>
            <a:r>
              <a:rPr lang="en-GB" sz="1600" i="1" dirty="0">
                <a:solidFill>
                  <a:srgbClr val="222222"/>
                </a:solidFill>
              </a:rPr>
              <a:t> o </a:t>
            </a:r>
            <a:r>
              <a:rPr lang="en-GB" sz="1600" i="1" dirty="0" err="1">
                <a:solidFill>
                  <a:srgbClr val="222222"/>
                </a:solidFill>
              </a:rPr>
              <a:t>lulla</a:t>
            </a:r>
            <a:r>
              <a:rPr lang="en-GB" sz="1600" i="1" dirty="0">
                <a:solidFill>
                  <a:srgbClr val="222222"/>
                </a:solidFill>
              </a:rPr>
              <a:t>,</a:t>
            </a:r>
            <a:br>
              <a:rPr lang="en-GB" sz="1600" i="1" dirty="0">
                <a:solidFill>
                  <a:srgbClr val="222222"/>
                </a:solidFill>
              </a:rPr>
            </a:br>
            <a:r>
              <a:rPr lang="en-GB" sz="1600" i="1" dirty="0" err="1">
                <a:solidFill>
                  <a:srgbClr val="222222"/>
                </a:solidFill>
              </a:rPr>
              <a:t>com’io</a:t>
            </a:r>
            <a:r>
              <a:rPr lang="en-GB" sz="1600" i="1" dirty="0">
                <a:solidFill>
                  <a:srgbClr val="222222"/>
                </a:solidFill>
              </a:rPr>
              <a:t> </a:t>
            </a:r>
            <a:r>
              <a:rPr lang="en-GB" sz="1600" i="1" dirty="0" err="1">
                <a:solidFill>
                  <a:srgbClr val="222222"/>
                </a:solidFill>
              </a:rPr>
              <a:t>vidi</a:t>
            </a:r>
            <a:r>
              <a:rPr lang="en-GB" sz="1600" i="1" dirty="0">
                <a:solidFill>
                  <a:srgbClr val="222222"/>
                </a:solidFill>
              </a:rPr>
              <a:t> un, </a:t>
            </a:r>
            <a:r>
              <a:rPr lang="en-GB" sz="1600" i="1" dirty="0" err="1">
                <a:solidFill>
                  <a:srgbClr val="222222"/>
                </a:solidFill>
              </a:rPr>
              <a:t>così</a:t>
            </a:r>
            <a:r>
              <a:rPr lang="en-GB" sz="1600" i="1" dirty="0">
                <a:solidFill>
                  <a:srgbClr val="222222"/>
                </a:solidFill>
              </a:rPr>
              <a:t> non </a:t>
            </a:r>
            <a:r>
              <a:rPr lang="en-GB" sz="1600" i="1" dirty="0" err="1">
                <a:solidFill>
                  <a:srgbClr val="222222"/>
                </a:solidFill>
              </a:rPr>
              <a:t>si</a:t>
            </a:r>
            <a:r>
              <a:rPr lang="en-GB" sz="1600" i="1" dirty="0">
                <a:solidFill>
                  <a:srgbClr val="222222"/>
                </a:solidFill>
              </a:rPr>
              <a:t> </a:t>
            </a:r>
            <a:r>
              <a:rPr lang="en-GB" sz="1600" i="1" dirty="0" err="1">
                <a:solidFill>
                  <a:srgbClr val="222222"/>
                </a:solidFill>
              </a:rPr>
              <a:t>pertugia</a:t>
            </a:r>
            <a:r>
              <a:rPr lang="en-GB" sz="1600" i="1" dirty="0">
                <a:solidFill>
                  <a:srgbClr val="222222"/>
                </a:solidFill>
              </a:rPr>
              <a:t>,</a:t>
            </a:r>
            <a:br>
              <a:rPr lang="en-GB" sz="1600" i="1" dirty="0">
                <a:solidFill>
                  <a:srgbClr val="222222"/>
                </a:solidFill>
              </a:rPr>
            </a:br>
            <a:r>
              <a:rPr lang="en-GB" sz="1600" i="1" dirty="0" err="1">
                <a:solidFill>
                  <a:srgbClr val="222222"/>
                </a:solidFill>
              </a:rPr>
              <a:t>rotto</a:t>
            </a:r>
            <a:r>
              <a:rPr lang="en-GB" sz="1600" i="1" dirty="0">
                <a:solidFill>
                  <a:srgbClr val="222222"/>
                </a:solidFill>
              </a:rPr>
              <a:t> dal mento </a:t>
            </a:r>
            <a:r>
              <a:rPr lang="en-GB" sz="1600" i="1" dirty="0" err="1">
                <a:solidFill>
                  <a:srgbClr val="222222"/>
                </a:solidFill>
              </a:rPr>
              <a:t>infin</a:t>
            </a:r>
            <a:r>
              <a:rPr lang="en-GB" sz="1600" i="1" dirty="0">
                <a:solidFill>
                  <a:srgbClr val="222222"/>
                </a:solidFill>
              </a:rPr>
              <a:t> dove </a:t>
            </a:r>
            <a:r>
              <a:rPr lang="en-GB" sz="1600" i="1" dirty="0" err="1">
                <a:solidFill>
                  <a:srgbClr val="222222"/>
                </a:solidFill>
              </a:rPr>
              <a:t>si</a:t>
            </a:r>
            <a:r>
              <a:rPr lang="en-GB" sz="1600" i="1" dirty="0">
                <a:solidFill>
                  <a:srgbClr val="222222"/>
                </a:solidFill>
              </a:rPr>
              <a:t> </a:t>
            </a:r>
            <a:r>
              <a:rPr lang="en-GB" sz="1600" i="1" dirty="0" err="1">
                <a:solidFill>
                  <a:srgbClr val="222222"/>
                </a:solidFill>
              </a:rPr>
              <a:t>trulla</a:t>
            </a:r>
            <a:r>
              <a:rPr lang="en-GB" sz="1600" i="1" dirty="0">
                <a:solidFill>
                  <a:srgbClr val="222222"/>
                </a:solidFill>
              </a:rPr>
              <a:t>.</a:t>
            </a:r>
            <a:endParaRPr lang="en-GB" sz="1600" dirty="0">
              <a:solidFill>
                <a:srgbClr val="222222"/>
              </a:solidFill>
            </a:endParaRPr>
          </a:p>
          <a:p>
            <a:r>
              <a:rPr lang="en-GB" sz="1600" dirty="0" err="1">
                <a:solidFill>
                  <a:srgbClr val="222222"/>
                </a:solidFill>
              </a:rPr>
              <a:t>Tra</a:t>
            </a:r>
            <a:r>
              <a:rPr lang="en-GB" sz="1600" dirty="0">
                <a:solidFill>
                  <a:srgbClr val="222222"/>
                </a:solidFill>
              </a:rPr>
              <a:t> le </a:t>
            </a:r>
            <a:r>
              <a:rPr lang="en-GB" sz="1600" dirty="0" err="1">
                <a:solidFill>
                  <a:srgbClr val="222222"/>
                </a:solidFill>
              </a:rPr>
              <a:t>gambe</a:t>
            </a:r>
            <a:r>
              <a:rPr lang="en-GB" sz="1600" dirty="0">
                <a:solidFill>
                  <a:srgbClr val="222222"/>
                </a:solidFill>
              </a:rPr>
              <a:t> </a:t>
            </a:r>
            <a:r>
              <a:rPr lang="en-GB" sz="1600" dirty="0" err="1">
                <a:solidFill>
                  <a:srgbClr val="222222"/>
                </a:solidFill>
              </a:rPr>
              <a:t>pendevan</a:t>
            </a:r>
            <a:r>
              <a:rPr lang="en-GB" sz="1600" dirty="0">
                <a:solidFill>
                  <a:srgbClr val="222222"/>
                </a:solidFill>
              </a:rPr>
              <a:t> le </a:t>
            </a:r>
            <a:r>
              <a:rPr lang="en-GB" sz="1600" dirty="0" err="1">
                <a:solidFill>
                  <a:srgbClr val="222222"/>
                </a:solidFill>
              </a:rPr>
              <a:t>minugia</a:t>
            </a:r>
            <a:r>
              <a:rPr lang="en-GB" sz="1600" dirty="0">
                <a:solidFill>
                  <a:srgbClr val="222222"/>
                </a:solidFill>
              </a:rPr>
              <a:t>;</a:t>
            </a:r>
            <a:br>
              <a:rPr lang="en-GB" sz="1600" dirty="0">
                <a:solidFill>
                  <a:srgbClr val="222222"/>
                </a:solidFill>
              </a:rPr>
            </a:br>
            <a:r>
              <a:rPr lang="en-GB" sz="1600" dirty="0">
                <a:solidFill>
                  <a:srgbClr val="222222"/>
                </a:solidFill>
              </a:rPr>
              <a:t>la </a:t>
            </a:r>
            <a:r>
              <a:rPr lang="en-GB" sz="1600" dirty="0" err="1">
                <a:solidFill>
                  <a:srgbClr val="222222"/>
                </a:solidFill>
              </a:rPr>
              <a:t>corata</a:t>
            </a:r>
            <a:r>
              <a:rPr lang="en-GB" sz="1600" dirty="0">
                <a:solidFill>
                  <a:srgbClr val="222222"/>
                </a:solidFill>
              </a:rPr>
              <a:t> </a:t>
            </a:r>
            <a:r>
              <a:rPr lang="en-GB" sz="1600" dirty="0" err="1">
                <a:solidFill>
                  <a:srgbClr val="222222"/>
                </a:solidFill>
              </a:rPr>
              <a:t>pareva</a:t>
            </a:r>
            <a:r>
              <a:rPr lang="en-GB" sz="1600" dirty="0">
                <a:solidFill>
                  <a:srgbClr val="222222"/>
                </a:solidFill>
              </a:rPr>
              <a:t> e ’l </a:t>
            </a:r>
            <a:r>
              <a:rPr lang="en-GB" sz="1600" dirty="0" err="1">
                <a:solidFill>
                  <a:srgbClr val="222222"/>
                </a:solidFill>
              </a:rPr>
              <a:t>tristo</a:t>
            </a:r>
            <a:r>
              <a:rPr lang="en-GB" sz="1600" dirty="0">
                <a:solidFill>
                  <a:srgbClr val="222222"/>
                </a:solidFill>
              </a:rPr>
              <a:t> </a:t>
            </a:r>
            <a:r>
              <a:rPr lang="en-GB" sz="1600" dirty="0" err="1">
                <a:solidFill>
                  <a:srgbClr val="222222"/>
                </a:solidFill>
              </a:rPr>
              <a:t>sacco</a:t>
            </a:r>
            <a:br>
              <a:rPr lang="en-GB" sz="1600" dirty="0">
                <a:solidFill>
                  <a:srgbClr val="222222"/>
                </a:solidFill>
              </a:rPr>
            </a:br>
            <a:r>
              <a:rPr lang="en-GB" sz="1600" dirty="0" err="1">
                <a:solidFill>
                  <a:srgbClr val="222222"/>
                </a:solidFill>
              </a:rPr>
              <a:t>che</a:t>
            </a:r>
            <a:r>
              <a:rPr lang="en-GB" sz="1600" dirty="0">
                <a:solidFill>
                  <a:srgbClr val="222222"/>
                </a:solidFill>
              </a:rPr>
              <a:t> </a:t>
            </a:r>
            <a:r>
              <a:rPr lang="en-GB" sz="1600" dirty="0" err="1">
                <a:solidFill>
                  <a:srgbClr val="222222"/>
                </a:solidFill>
              </a:rPr>
              <a:t>merda</a:t>
            </a:r>
            <a:r>
              <a:rPr lang="en-GB" sz="1600" dirty="0">
                <a:solidFill>
                  <a:srgbClr val="222222"/>
                </a:solidFill>
              </a:rPr>
              <a:t> fa di </a:t>
            </a:r>
            <a:r>
              <a:rPr lang="en-GB" sz="1600" dirty="0" err="1">
                <a:solidFill>
                  <a:srgbClr val="222222"/>
                </a:solidFill>
              </a:rPr>
              <a:t>quel</a:t>
            </a:r>
            <a:r>
              <a:rPr lang="en-GB" sz="1600" dirty="0">
                <a:solidFill>
                  <a:srgbClr val="222222"/>
                </a:solidFill>
              </a:rPr>
              <a:t> </a:t>
            </a:r>
            <a:r>
              <a:rPr lang="en-GB" sz="1600" dirty="0" err="1">
                <a:solidFill>
                  <a:srgbClr val="222222"/>
                </a:solidFill>
              </a:rPr>
              <a:t>che</a:t>
            </a:r>
            <a:r>
              <a:rPr lang="en-GB" sz="1600" dirty="0">
                <a:solidFill>
                  <a:srgbClr val="222222"/>
                </a:solidFill>
              </a:rPr>
              <a:t> </a:t>
            </a:r>
            <a:r>
              <a:rPr lang="en-GB" sz="1600" dirty="0" err="1">
                <a:solidFill>
                  <a:srgbClr val="222222"/>
                </a:solidFill>
              </a:rPr>
              <a:t>si</a:t>
            </a:r>
            <a:r>
              <a:rPr lang="en-GB" sz="1600" dirty="0">
                <a:solidFill>
                  <a:srgbClr val="222222"/>
                </a:solidFill>
              </a:rPr>
              <a:t> </a:t>
            </a:r>
            <a:r>
              <a:rPr lang="en-GB" sz="1600" dirty="0" err="1">
                <a:solidFill>
                  <a:srgbClr val="222222"/>
                </a:solidFill>
              </a:rPr>
              <a:t>trangugia</a:t>
            </a:r>
            <a:r>
              <a:rPr lang="en-GB" sz="1600" dirty="0">
                <a:solidFill>
                  <a:srgbClr val="222222"/>
                </a:solidFill>
              </a:rPr>
              <a:t>.</a:t>
            </a:r>
          </a:p>
          <a:p>
            <a:r>
              <a:rPr lang="en-GB" sz="1600" dirty="0" err="1">
                <a:solidFill>
                  <a:srgbClr val="222222"/>
                </a:solidFill>
              </a:rPr>
              <a:t>Mentre</a:t>
            </a:r>
            <a:r>
              <a:rPr lang="en-GB" sz="1600" dirty="0">
                <a:solidFill>
                  <a:srgbClr val="222222"/>
                </a:solidFill>
              </a:rPr>
              <a:t> </a:t>
            </a:r>
            <a:r>
              <a:rPr lang="en-GB" sz="1600" dirty="0" err="1">
                <a:solidFill>
                  <a:srgbClr val="222222"/>
                </a:solidFill>
              </a:rPr>
              <a:t>che</a:t>
            </a:r>
            <a:r>
              <a:rPr lang="en-GB" sz="1600" dirty="0">
                <a:solidFill>
                  <a:srgbClr val="222222"/>
                </a:solidFill>
              </a:rPr>
              <a:t> </a:t>
            </a:r>
            <a:r>
              <a:rPr lang="en-GB" sz="1600" dirty="0" err="1">
                <a:solidFill>
                  <a:srgbClr val="222222"/>
                </a:solidFill>
              </a:rPr>
              <a:t>tutto</a:t>
            </a:r>
            <a:r>
              <a:rPr lang="en-GB" sz="1600" dirty="0">
                <a:solidFill>
                  <a:srgbClr val="222222"/>
                </a:solidFill>
              </a:rPr>
              <a:t> in </a:t>
            </a:r>
            <a:r>
              <a:rPr lang="en-GB" sz="1600" dirty="0" err="1">
                <a:solidFill>
                  <a:srgbClr val="222222"/>
                </a:solidFill>
              </a:rPr>
              <a:t>lui</a:t>
            </a:r>
            <a:r>
              <a:rPr lang="en-GB" sz="1600" dirty="0">
                <a:solidFill>
                  <a:srgbClr val="222222"/>
                </a:solidFill>
              </a:rPr>
              <a:t> </a:t>
            </a:r>
            <a:r>
              <a:rPr lang="en-GB" sz="1600" dirty="0" err="1">
                <a:solidFill>
                  <a:srgbClr val="222222"/>
                </a:solidFill>
              </a:rPr>
              <a:t>veder</a:t>
            </a:r>
            <a:r>
              <a:rPr lang="en-GB" sz="1600" dirty="0">
                <a:solidFill>
                  <a:srgbClr val="222222"/>
                </a:solidFill>
              </a:rPr>
              <a:t> </a:t>
            </a:r>
            <a:r>
              <a:rPr lang="en-GB" sz="1600" dirty="0" err="1">
                <a:solidFill>
                  <a:srgbClr val="222222"/>
                </a:solidFill>
              </a:rPr>
              <a:t>m’attacco</a:t>
            </a:r>
            <a:r>
              <a:rPr lang="en-GB" sz="1600" dirty="0">
                <a:solidFill>
                  <a:srgbClr val="222222"/>
                </a:solidFill>
              </a:rPr>
              <a:t>,</a:t>
            </a:r>
            <a:br>
              <a:rPr lang="en-GB" sz="1600" dirty="0">
                <a:solidFill>
                  <a:srgbClr val="222222"/>
                </a:solidFill>
              </a:rPr>
            </a:br>
            <a:r>
              <a:rPr lang="en-GB" sz="1600" dirty="0" err="1">
                <a:solidFill>
                  <a:srgbClr val="222222"/>
                </a:solidFill>
              </a:rPr>
              <a:t>guardommi</a:t>
            </a:r>
            <a:r>
              <a:rPr lang="en-GB" sz="1600" dirty="0">
                <a:solidFill>
                  <a:srgbClr val="222222"/>
                </a:solidFill>
              </a:rPr>
              <a:t> e con le man </a:t>
            </a:r>
            <a:r>
              <a:rPr lang="en-GB" sz="1600" dirty="0" err="1">
                <a:solidFill>
                  <a:srgbClr val="222222"/>
                </a:solidFill>
              </a:rPr>
              <a:t>s’aperse</a:t>
            </a:r>
            <a:r>
              <a:rPr lang="en-GB" sz="1600" dirty="0">
                <a:solidFill>
                  <a:srgbClr val="222222"/>
                </a:solidFill>
              </a:rPr>
              <a:t> il petto,</a:t>
            </a:r>
            <a:br>
              <a:rPr lang="en-GB" sz="1600" dirty="0">
                <a:solidFill>
                  <a:srgbClr val="222222"/>
                </a:solidFill>
              </a:rPr>
            </a:br>
            <a:r>
              <a:rPr lang="en-GB" sz="1600" i="1" dirty="0" err="1">
                <a:solidFill>
                  <a:srgbClr val="222222"/>
                </a:solidFill>
              </a:rPr>
              <a:t>dicendo</a:t>
            </a:r>
            <a:r>
              <a:rPr lang="en-GB" sz="1600" i="1" dirty="0">
                <a:solidFill>
                  <a:srgbClr val="222222"/>
                </a:solidFill>
              </a:rPr>
              <a:t>: “Or </a:t>
            </a:r>
            <a:r>
              <a:rPr lang="en-GB" sz="1600" i="1" dirty="0" err="1">
                <a:solidFill>
                  <a:srgbClr val="222222"/>
                </a:solidFill>
              </a:rPr>
              <a:t>vedi</a:t>
            </a:r>
            <a:r>
              <a:rPr lang="en-GB" sz="1600" i="1" dirty="0">
                <a:solidFill>
                  <a:srgbClr val="222222"/>
                </a:solidFill>
              </a:rPr>
              <a:t> </a:t>
            </a:r>
            <a:r>
              <a:rPr lang="en-GB" sz="1600" i="1" dirty="0" err="1">
                <a:solidFill>
                  <a:srgbClr val="222222"/>
                </a:solidFill>
              </a:rPr>
              <a:t>com’io</a:t>
            </a:r>
            <a:r>
              <a:rPr lang="en-GB" sz="1600" i="1" dirty="0">
                <a:solidFill>
                  <a:srgbClr val="222222"/>
                </a:solidFill>
              </a:rPr>
              <a:t> mi </a:t>
            </a:r>
            <a:r>
              <a:rPr lang="en-GB" sz="1600" i="1" dirty="0" err="1">
                <a:solidFill>
                  <a:srgbClr val="222222"/>
                </a:solidFill>
              </a:rPr>
              <a:t>dilacco</a:t>
            </a:r>
            <a:r>
              <a:rPr lang="en-GB" sz="1600" i="1" dirty="0">
                <a:solidFill>
                  <a:srgbClr val="222222"/>
                </a:solidFill>
              </a:rPr>
              <a:t>!</a:t>
            </a:r>
            <a:endParaRPr lang="en-GB" sz="1600" dirty="0">
              <a:solidFill>
                <a:srgbClr val="222222"/>
              </a:solidFill>
            </a:endParaRPr>
          </a:p>
          <a:p>
            <a:r>
              <a:rPr lang="en-GB" sz="1600" dirty="0" err="1">
                <a:solidFill>
                  <a:srgbClr val="222222"/>
                </a:solidFill>
              </a:rPr>
              <a:t>vedi</a:t>
            </a:r>
            <a:r>
              <a:rPr lang="en-GB" sz="1600" dirty="0">
                <a:solidFill>
                  <a:srgbClr val="222222"/>
                </a:solidFill>
              </a:rPr>
              <a:t> come </a:t>
            </a:r>
            <a:r>
              <a:rPr lang="en-GB" sz="1600" dirty="0" err="1">
                <a:solidFill>
                  <a:srgbClr val="222222"/>
                </a:solidFill>
              </a:rPr>
              <a:t>storpiato</a:t>
            </a:r>
            <a:r>
              <a:rPr lang="en-GB" sz="1600" dirty="0">
                <a:solidFill>
                  <a:srgbClr val="222222"/>
                </a:solidFill>
              </a:rPr>
              <a:t> </a:t>
            </a:r>
            <a:r>
              <a:rPr lang="en-GB" sz="1600" dirty="0" err="1">
                <a:solidFill>
                  <a:srgbClr val="222222"/>
                </a:solidFill>
              </a:rPr>
              <a:t>è</a:t>
            </a:r>
            <a:r>
              <a:rPr lang="en-GB" sz="1600" dirty="0">
                <a:solidFill>
                  <a:srgbClr val="222222"/>
                </a:solidFill>
              </a:rPr>
              <a:t> </a:t>
            </a:r>
            <a:r>
              <a:rPr lang="en-GB" sz="1600" dirty="0" err="1">
                <a:solidFill>
                  <a:srgbClr val="222222"/>
                </a:solidFill>
              </a:rPr>
              <a:t>Mäometto</a:t>
            </a:r>
            <a:r>
              <a:rPr lang="en-GB" sz="1600" dirty="0">
                <a:solidFill>
                  <a:srgbClr val="222222"/>
                </a:solidFill>
              </a:rPr>
              <a:t>!</a:t>
            </a:r>
            <a:br>
              <a:rPr lang="en-GB" sz="1600" i="1" dirty="0">
                <a:solidFill>
                  <a:srgbClr val="222222"/>
                </a:solidFill>
              </a:rPr>
            </a:br>
            <a:r>
              <a:rPr lang="en-GB" sz="1600" i="1" dirty="0" err="1">
                <a:solidFill>
                  <a:srgbClr val="222222"/>
                </a:solidFill>
              </a:rPr>
              <a:t>Dinanzi</a:t>
            </a:r>
            <a:r>
              <a:rPr lang="en-GB" sz="1600" i="1" dirty="0">
                <a:solidFill>
                  <a:srgbClr val="222222"/>
                </a:solidFill>
              </a:rPr>
              <a:t> a me </a:t>
            </a:r>
            <a:r>
              <a:rPr lang="en-GB" sz="1600" i="1" dirty="0" err="1">
                <a:solidFill>
                  <a:srgbClr val="222222"/>
                </a:solidFill>
              </a:rPr>
              <a:t>sen</a:t>
            </a:r>
            <a:r>
              <a:rPr lang="en-GB" sz="1600" i="1" dirty="0">
                <a:solidFill>
                  <a:srgbClr val="222222"/>
                </a:solidFill>
              </a:rPr>
              <a:t> </a:t>
            </a:r>
            <a:r>
              <a:rPr lang="en-GB" sz="1600" i="1" dirty="0" err="1">
                <a:solidFill>
                  <a:srgbClr val="222222"/>
                </a:solidFill>
              </a:rPr>
              <a:t>va</a:t>
            </a:r>
            <a:r>
              <a:rPr lang="en-GB" sz="1600" i="1" dirty="0">
                <a:solidFill>
                  <a:srgbClr val="222222"/>
                </a:solidFill>
              </a:rPr>
              <a:t> </a:t>
            </a:r>
            <a:r>
              <a:rPr lang="en-GB" sz="1600" i="1" dirty="0" err="1">
                <a:solidFill>
                  <a:srgbClr val="222222"/>
                </a:solidFill>
              </a:rPr>
              <a:t>piangendo</a:t>
            </a:r>
            <a:r>
              <a:rPr lang="en-GB" sz="1600" i="1" dirty="0">
                <a:solidFill>
                  <a:srgbClr val="222222"/>
                </a:solidFill>
              </a:rPr>
              <a:t> </a:t>
            </a:r>
            <a:r>
              <a:rPr lang="en-GB" sz="1600" i="1" dirty="0" err="1">
                <a:solidFill>
                  <a:srgbClr val="222222"/>
                </a:solidFill>
              </a:rPr>
              <a:t>Alì</a:t>
            </a:r>
            <a:r>
              <a:rPr lang="en-GB" sz="1600" i="1" dirty="0">
                <a:solidFill>
                  <a:srgbClr val="222222"/>
                </a:solidFill>
              </a:rPr>
              <a:t>,</a:t>
            </a:r>
            <a:br>
              <a:rPr lang="en-GB" sz="1600" i="1" dirty="0">
                <a:solidFill>
                  <a:srgbClr val="222222"/>
                </a:solidFill>
              </a:rPr>
            </a:br>
            <a:r>
              <a:rPr lang="en-GB" sz="1600" i="1" dirty="0" err="1">
                <a:solidFill>
                  <a:srgbClr val="222222"/>
                </a:solidFill>
              </a:rPr>
              <a:t>fesso</a:t>
            </a:r>
            <a:r>
              <a:rPr lang="en-GB" sz="1600" i="1" dirty="0">
                <a:solidFill>
                  <a:srgbClr val="222222"/>
                </a:solidFill>
              </a:rPr>
              <a:t> </a:t>
            </a:r>
            <a:r>
              <a:rPr lang="en-GB" sz="1600" i="1" dirty="0" err="1">
                <a:solidFill>
                  <a:srgbClr val="222222"/>
                </a:solidFill>
              </a:rPr>
              <a:t>nel</a:t>
            </a:r>
            <a:r>
              <a:rPr lang="en-GB" sz="1600" i="1" dirty="0">
                <a:solidFill>
                  <a:srgbClr val="222222"/>
                </a:solidFill>
              </a:rPr>
              <a:t> </a:t>
            </a:r>
            <a:r>
              <a:rPr lang="en-GB" sz="1600" i="1" dirty="0" err="1">
                <a:solidFill>
                  <a:srgbClr val="222222"/>
                </a:solidFill>
              </a:rPr>
              <a:t>volto</a:t>
            </a:r>
            <a:r>
              <a:rPr lang="en-GB" sz="1600" i="1" dirty="0">
                <a:solidFill>
                  <a:srgbClr val="222222"/>
                </a:solidFill>
              </a:rPr>
              <a:t> dal mento al </a:t>
            </a:r>
            <a:r>
              <a:rPr lang="en-GB" sz="1600" i="1" dirty="0" err="1">
                <a:solidFill>
                  <a:srgbClr val="222222"/>
                </a:solidFill>
              </a:rPr>
              <a:t>ciuffetto</a:t>
            </a:r>
            <a:r>
              <a:rPr lang="en-GB" sz="1600" i="1" dirty="0">
                <a:solidFill>
                  <a:srgbClr val="222222"/>
                </a:solidFill>
              </a:rPr>
              <a:t>.</a:t>
            </a:r>
            <a:endParaRPr lang="en-GB" sz="1600" dirty="0">
              <a:solidFill>
                <a:srgbClr val="222222"/>
              </a:solidFill>
            </a:endParaRPr>
          </a:p>
          <a:p>
            <a:r>
              <a:rPr lang="en-GB" sz="1600" dirty="0">
                <a:solidFill>
                  <a:srgbClr val="222222"/>
                </a:solidFill>
              </a:rPr>
              <a:t>E tutti li </a:t>
            </a:r>
            <a:r>
              <a:rPr lang="en-GB" sz="1600" dirty="0" err="1">
                <a:solidFill>
                  <a:srgbClr val="222222"/>
                </a:solidFill>
              </a:rPr>
              <a:t>altri</a:t>
            </a:r>
            <a:r>
              <a:rPr lang="en-GB" sz="1600" dirty="0">
                <a:solidFill>
                  <a:srgbClr val="222222"/>
                </a:solidFill>
              </a:rPr>
              <a:t> </a:t>
            </a:r>
            <a:r>
              <a:rPr lang="en-GB" sz="1600" dirty="0" err="1">
                <a:solidFill>
                  <a:srgbClr val="222222"/>
                </a:solidFill>
              </a:rPr>
              <a:t>che</a:t>
            </a:r>
            <a:r>
              <a:rPr lang="en-GB" sz="1600" dirty="0">
                <a:solidFill>
                  <a:srgbClr val="222222"/>
                </a:solidFill>
              </a:rPr>
              <a:t> </a:t>
            </a:r>
            <a:r>
              <a:rPr lang="en-GB" sz="1600" dirty="0" err="1">
                <a:solidFill>
                  <a:srgbClr val="222222"/>
                </a:solidFill>
              </a:rPr>
              <a:t>tu</a:t>
            </a:r>
            <a:r>
              <a:rPr lang="en-GB" sz="1600" dirty="0">
                <a:solidFill>
                  <a:srgbClr val="222222"/>
                </a:solidFill>
              </a:rPr>
              <a:t> </a:t>
            </a:r>
            <a:r>
              <a:rPr lang="en-GB" sz="1600" dirty="0" err="1">
                <a:solidFill>
                  <a:srgbClr val="222222"/>
                </a:solidFill>
              </a:rPr>
              <a:t>vedi</a:t>
            </a:r>
            <a:r>
              <a:rPr lang="en-GB" sz="1600" dirty="0">
                <a:solidFill>
                  <a:srgbClr val="222222"/>
                </a:solidFill>
              </a:rPr>
              <a:t> qui,</a:t>
            </a:r>
            <a:br>
              <a:rPr lang="en-GB" sz="1600" dirty="0">
                <a:solidFill>
                  <a:srgbClr val="222222"/>
                </a:solidFill>
              </a:rPr>
            </a:br>
            <a:r>
              <a:rPr lang="en-GB" sz="1600" dirty="0" err="1">
                <a:solidFill>
                  <a:srgbClr val="222222"/>
                </a:solidFill>
              </a:rPr>
              <a:t>seminator</a:t>
            </a:r>
            <a:r>
              <a:rPr lang="en-GB" sz="1600" dirty="0">
                <a:solidFill>
                  <a:srgbClr val="222222"/>
                </a:solidFill>
              </a:rPr>
              <a:t> di </a:t>
            </a:r>
            <a:r>
              <a:rPr lang="en-GB" sz="1600" dirty="0" err="1">
                <a:solidFill>
                  <a:srgbClr val="222222"/>
                </a:solidFill>
              </a:rPr>
              <a:t>scandalo</a:t>
            </a:r>
            <a:r>
              <a:rPr lang="en-GB" sz="1600" dirty="0">
                <a:solidFill>
                  <a:srgbClr val="222222"/>
                </a:solidFill>
              </a:rPr>
              <a:t> e di </a:t>
            </a:r>
            <a:r>
              <a:rPr lang="en-GB" sz="1600" dirty="0" err="1">
                <a:solidFill>
                  <a:srgbClr val="222222"/>
                </a:solidFill>
              </a:rPr>
              <a:t>scisma</a:t>
            </a:r>
            <a:br>
              <a:rPr lang="en-GB" sz="1600" dirty="0">
                <a:solidFill>
                  <a:srgbClr val="222222"/>
                </a:solidFill>
              </a:rPr>
            </a:br>
            <a:r>
              <a:rPr lang="en-GB" sz="1600" dirty="0" err="1">
                <a:solidFill>
                  <a:srgbClr val="222222"/>
                </a:solidFill>
              </a:rPr>
              <a:t>fuor</a:t>
            </a:r>
            <a:r>
              <a:rPr lang="en-GB" sz="1600" dirty="0">
                <a:solidFill>
                  <a:srgbClr val="222222"/>
                </a:solidFill>
              </a:rPr>
              <a:t> </a:t>
            </a:r>
            <a:r>
              <a:rPr lang="en-GB" sz="1600" dirty="0" err="1">
                <a:solidFill>
                  <a:srgbClr val="222222"/>
                </a:solidFill>
              </a:rPr>
              <a:t>vivi</a:t>
            </a:r>
            <a:r>
              <a:rPr lang="en-GB" sz="1600" dirty="0">
                <a:solidFill>
                  <a:srgbClr val="222222"/>
                </a:solidFill>
              </a:rPr>
              <a:t>, e </a:t>
            </a:r>
            <a:r>
              <a:rPr lang="en-GB" sz="1600" dirty="0" err="1">
                <a:solidFill>
                  <a:srgbClr val="222222"/>
                </a:solidFill>
              </a:rPr>
              <a:t>però</a:t>
            </a:r>
            <a:r>
              <a:rPr lang="en-GB" sz="1600" dirty="0">
                <a:solidFill>
                  <a:srgbClr val="222222"/>
                </a:solidFill>
              </a:rPr>
              <a:t> son </a:t>
            </a:r>
            <a:r>
              <a:rPr lang="en-GB" sz="1600" dirty="0" err="1">
                <a:solidFill>
                  <a:srgbClr val="222222"/>
                </a:solidFill>
              </a:rPr>
              <a:t>fessi</a:t>
            </a:r>
            <a:r>
              <a:rPr lang="en-GB" sz="1600" dirty="0">
                <a:solidFill>
                  <a:srgbClr val="222222"/>
                </a:solidFill>
              </a:rPr>
              <a:t> </a:t>
            </a:r>
            <a:r>
              <a:rPr lang="en-GB" sz="1600" dirty="0" err="1">
                <a:solidFill>
                  <a:srgbClr val="222222"/>
                </a:solidFill>
              </a:rPr>
              <a:t>così</a:t>
            </a:r>
            <a:r>
              <a:rPr lang="en-GB" sz="1600" dirty="0">
                <a:solidFill>
                  <a:srgbClr val="222222"/>
                </a:solidFill>
              </a:rPr>
              <a:t>.</a:t>
            </a:r>
          </a:p>
          <a:p>
            <a:r>
              <a:rPr lang="en-GB" sz="1600" dirty="0">
                <a:solidFill>
                  <a:srgbClr val="222222"/>
                </a:solidFill>
              </a:rPr>
              <a:t>(If., canto XXVIII)</a:t>
            </a:r>
            <a:endParaRPr lang="en-GB" sz="1600" b="0" i="0" u="none" strike="noStrike" dirty="0">
              <a:solidFill>
                <a:srgbClr val="222222"/>
              </a:solidFill>
              <a:effectLst/>
            </a:endParaRPr>
          </a:p>
        </p:txBody>
      </p:sp>
      <p:sp>
        <p:nvSpPr>
          <p:cNvPr id="6" name="Rectangle 5">
            <a:extLst>
              <a:ext uri="{FF2B5EF4-FFF2-40B4-BE49-F238E27FC236}">
                <a16:creationId xmlns:a16="http://schemas.microsoft.com/office/drawing/2014/main" id="{86927F87-F6F6-FF60-E873-13E4DED9E872}"/>
              </a:ext>
            </a:extLst>
          </p:cNvPr>
          <p:cNvSpPr/>
          <p:nvPr/>
        </p:nvSpPr>
        <p:spPr>
          <a:xfrm>
            <a:off x="5697967" y="4248373"/>
            <a:ext cx="6096000" cy="2308324"/>
          </a:xfrm>
          <a:prstGeom prst="rect">
            <a:avLst/>
          </a:prstGeom>
        </p:spPr>
        <p:txBody>
          <a:bodyPr>
            <a:spAutoFit/>
          </a:bodyPr>
          <a:lstStyle/>
          <a:p>
            <a:r>
              <a:rPr lang="en-GB" dirty="0" err="1">
                <a:solidFill>
                  <a:srgbClr val="222222"/>
                </a:solidFill>
              </a:rPr>
              <a:t>nona</a:t>
            </a:r>
            <a:r>
              <a:rPr lang="en-GB" dirty="0">
                <a:solidFill>
                  <a:srgbClr val="222222"/>
                </a:solidFill>
              </a:rPr>
              <a:t> </a:t>
            </a:r>
            <a:r>
              <a:rPr lang="en-GB" dirty="0" err="1">
                <a:solidFill>
                  <a:srgbClr val="222222"/>
                </a:solidFill>
              </a:rPr>
              <a:t>bolgia</a:t>
            </a:r>
            <a:r>
              <a:rPr lang="en-GB" dirty="0">
                <a:solidFill>
                  <a:srgbClr val="222222"/>
                </a:solidFill>
              </a:rPr>
              <a:t> </a:t>
            </a:r>
            <a:r>
              <a:rPr lang="en-GB" dirty="0" err="1">
                <a:solidFill>
                  <a:srgbClr val="222222"/>
                </a:solidFill>
              </a:rPr>
              <a:t>dell’ottavo</a:t>
            </a:r>
            <a:r>
              <a:rPr lang="en-GB" dirty="0">
                <a:solidFill>
                  <a:srgbClr val="222222"/>
                </a:solidFill>
              </a:rPr>
              <a:t> </a:t>
            </a:r>
            <a:r>
              <a:rPr lang="en-GB" dirty="0" err="1">
                <a:solidFill>
                  <a:srgbClr val="222222"/>
                </a:solidFill>
              </a:rPr>
              <a:t>cerchio</a:t>
            </a:r>
            <a:r>
              <a:rPr lang="en-GB" dirty="0">
                <a:solidFill>
                  <a:srgbClr val="222222"/>
                </a:solidFill>
              </a:rPr>
              <a:t>, dove </a:t>
            </a:r>
            <a:r>
              <a:rPr lang="en-GB" dirty="0" err="1">
                <a:solidFill>
                  <a:srgbClr val="222222"/>
                </a:solidFill>
              </a:rPr>
              <a:t>sconta</a:t>
            </a:r>
            <a:r>
              <a:rPr lang="en-GB" dirty="0">
                <a:solidFill>
                  <a:srgbClr val="222222"/>
                </a:solidFill>
              </a:rPr>
              <a:t> il </a:t>
            </a:r>
            <a:r>
              <a:rPr lang="en-GB" dirty="0" err="1">
                <a:solidFill>
                  <a:srgbClr val="222222"/>
                </a:solidFill>
              </a:rPr>
              <a:t>suo</a:t>
            </a:r>
            <a:r>
              <a:rPr lang="en-GB" dirty="0">
                <a:solidFill>
                  <a:srgbClr val="222222"/>
                </a:solidFill>
              </a:rPr>
              <a:t> </a:t>
            </a:r>
            <a:r>
              <a:rPr lang="en-GB" dirty="0" err="1">
                <a:solidFill>
                  <a:srgbClr val="222222"/>
                </a:solidFill>
              </a:rPr>
              <a:t>peccato</a:t>
            </a:r>
            <a:r>
              <a:rPr lang="en-GB" dirty="0">
                <a:solidFill>
                  <a:srgbClr val="222222"/>
                </a:solidFill>
              </a:rPr>
              <a:t> di </a:t>
            </a:r>
            <a:r>
              <a:rPr lang="en-GB" dirty="0" err="1">
                <a:solidFill>
                  <a:srgbClr val="222222"/>
                </a:solidFill>
              </a:rPr>
              <a:t>seminatore</a:t>
            </a:r>
            <a:r>
              <a:rPr lang="en-GB" dirty="0">
                <a:solidFill>
                  <a:srgbClr val="222222"/>
                </a:solidFill>
              </a:rPr>
              <a:t> di </a:t>
            </a:r>
            <a:r>
              <a:rPr lang="en-GB" dirty="0" err="1">
                <a:solidFill>
                  <a:srgbClr val="222222"/>
                </a:solidFill>
              </a:rPr>
              <a:t>discordia</a:t>
            </a:r>
            <a:r>
              <a:rPr lang="en-GB" dirty="0">
                <a:solidFill>
                  <a:srgbClr val="222222"/>
                </a:solidFill>
              </a:rPr>
              <a:t> (</a:t>
            </a:r>
            <a:r>
              <a:rPr lang="en-GB" dirty="0" err="1">
                <a:solidFill>
                  <a:srgbClr val="222222"/>
                </a:solidFill>
              </a:rPr>
              <a:t>è</a:t>
            </a:r>
            <a:r>
              <a:rPr lang="en-GB" dirty="0">
                <a:solidFill>
                  <a:srgbClr val="222222"/>
                </a:solidFill>
              </a:rPr>
              <a:t> </a:t>
            </a:r>
            <a:r>
              <a:rPr lang="en-GB" dirty="0" err="1">
                <a:solidFill>
                  <a:srgbClr val="222222"/>
                </a:solidFill>
              </a:rPr>
              <a:t>artefice</a:t>
            </a:r>
            <a:r>
              <a:rPr lang="en-GB" dirty="0">
                <a:solidFill>
                  <a:srgbClr val="222222"/>
                </a:solidFill>
              </a:rPr>
              <a:t> </a:t>
            </a:r>
            <a:r>
              <a:rPr lang="en-GB" dirty="0" err="1">
                <a:solidFill>
                  <a:srgbClr val="222222"/>
                </a:solidFill>
              </a:rPr>
              <a:t>della</a:t>
            </a:r>
            <a:r>
              <a:rPr lang="en-GB" dirty="0">
                <a:solidFill>
                  <a:srgbClr val="222222"/>
                </a:solidFill>
              </a:rPr>
              <a:t> </a:t>
            </a:r>
            <a:r>
              <a:rPr lang="en-GB" dirty="0" err="1">
                <a:solidFill>
                  <a:srgbClr val="222222"/>
                </a:solidFill>
              </a:rPr>
              <a:t>divisione</a:t>
            </a:r>
            <a:r>
              <a:rPr lang="en-GB" dirty="0">
                <a:solidFill>
                  <a:srgbClr val="222222"/>
                </a:solidFill>
              </a:rPr>
              <a:t> </a:t>
            </a:r>
            <a:r>
              <a:rPr lang="en-GB" dirty="0" err="1">
                <a:solidFill>
                  <a:srgbClr val="222222"/>
                </a:solidFill>
              </a:rPr>
              <a:t>della</a:t>
            </a:r>
            <a:r>
              <a:rPr lang="en-GB" dirty="0">
                <a:solidFill>
                  <a:srgbClr val="222222"/>
                </a:solidFill>
              </a:rPr>
              <a:t> </a:t>
            </a:r>
            <a:r>
              <a:rPr lang="en-GB" dirty="0" err="1">
                <a:solidFill>
                  <a:srgbClr val="222222"/>
                </a:solidFill>
              </a:rPr>
              <a:t>Cristianità</a:t>
            </a:r>
            <a:r>
              <a:rPr lang="en-GB" dirty="0">
                <a:solidFill>
                  <a:srgbClr val="222222"/>
                </a:solidFill>
              </a:rPr>
              <a:t>) </a:t>
            </a:r>
            <a:r>
              <a:rPr lang="en-GB" dirty="0" err="1">
                <a:solidFill>
                  <a:srgbClr val="222222"/>
                </a:solidFill>
              </a:rPr>
              <a:t>facendosi</a:t>
            </a:r>
            <a:r>
              <a:rPr lang="en-GB" dirty="0">
                <a:solidFill>
                  <a:srgbClr val="222222"/>
                </a:solidFill>
              </a:rPr>
              <a:t> </a:t>
            </a:r>
            <a:r>
              <a:rPr lang="en-GB" dirty="0" err="1">
                <a:solidFill>
                  <a:srgbClr val="222222"/>
                </a:solidFill>
              </a:rPr>
              <a:t>squartare</a:t>
            </a:r>
            <a:r>
              <a:rPr lang="en-GB" dirty="0">
                <a:solidFill>
                  <a:srgbClr val="222222"/>
                </a:solidFill>
              </a:rPr>
              <a:t> </a:t>
            </a:r>
            <a:r>
              <a:rPr lang="en-GB" dirty="0" err="1">
                <a:solidFill>
                  <a:srgbClr val="222222"/>
                </a:solidFill>
              </a:rPr>
              <a:t>eternamente</a:t>
            </a:r>
            <a:r>
              <a:rPr lang="en-GB" dirty="0">
                <a:solidFill>
                  <a:srgbClr val="222222"/>
                </a:solidFill>
              </a:rPr>
              <a:t> dal mento in </a:t>
            </a:r>
            <a:r>
              <a:rPr lang="en-GB" dirty="0" err="1">
                <a:solidFill>
                  <a:srgbClr val="222222"/>
                </a:solidFill>
              </a:rPr>
              <a:t>giù</a:t>
            </a:r>
            <a:r>
              <a:rPr lang="en-GB" dirty="0">
                <a:solidFill>
                  <a:srgbClr val="222222"/>
                </a:solidFill>
              </a:rPr>
              <a:t> da un diavolo </a:t>
            </a:r>
            <a:r>
              <a:rPr lang="en-GB" dirty="0" err="1">
                <a:solidFill>
                  <a:srgbClr val="222222"/>
                </a:solidFill>
              </a:rPr>
              <a:t>armato</a:t>
            </a:r>
            <a:r>
              <a:rPr lang="en-GB" dirty="0">
                <a:solidFill>
                  <a:srgbClr val="222222"/>
                </a:solidFill>
              </a:rPr>
              <a:t> di </a:t>
            </a:r>
            <a:r>
              <a:rPr lang="en-GB" dirty="0" err="1">
                <a:solidFill>
                  <a:srgbClr val="222222"/>
                </a:solidFill>
              </a:rPr>
              <a:t>spada</a:t>
            </a:r>
            <a:r>
              <a:rPr lang="en-GB" dirty="0">
                <a:solidFill>
                  <a:srgbClr val="222222"/>
                </a:solidFill>
              </a:rPr>
              <a:t>, </a:t>
            </a:r>
            <a:r>
              <a:rPr lang="en-GB" dirty="0" err="1">
                <a:solidFill>
                  <a:srgbClr val="222222"/>
                </a:solidFill>
              </a:rPr>
              <a:t>mentre</a:t>
            </a:r>
            <a:r>
              <a:rPr lang="en-GB" dirty="0">
                <a:solidFill>
                  <a:srgbClr val="222222"/>
                </a:solidFill>
              </a:rPr>
              <a:t> il </a:t>
            </a:r>
            <a:r>
              <a:rPr lang="en-GB" dirty="0" err="1">
                <a:solidFill>
                  <a:srgbClr val="222222"/>
                </a:solidFill>
              </a:rPr>
              <a:t>genero</a:t>
            </a:r>
            <a:r>
              <a:rPr lang="en-GB" dirty="0">
                <a:solidFill>
                  <a:srgbClr val="222222"/>
                </a:solidFill>
              </a:rPr>
              <a:t> </a:t>
            </a:r>
            <a:r>
              <a:rPr lang="en-GB" dirty="0" err="1">
                <a:solidFill>
                  <a:srgbClr val="222222"/>
                </a:solidFill>
              </a:rPr>
              <a:t>Alì</a:t>
            </a:r>
            <a:r>
              <a:rPr lang="en-GB" dirty="0">
                <a:solidFill>
                  <a:srgbClr val="222222"/>
                </a:solidFill>
              </a:rPr>
              <a:t> lo </a:t>
            </a:r>
            <a:r>
              <a:rPr lang="en-GB" dirty="0" err="1">
                <a:solidFill>
                  <a:srgbClr val="222222"/>
                </a:solidFill>
              </a:rPr>
              <a:t>è</a:t>
            </a:r>
            <a:r>
              <a:rPr lang="en-GB" dirty="0">
                <a:solidFill>
                  <a:srgbClr val="222222"/>
                </a:solidFill>
              </a:rPr>
              <a:t> dal mento “al </a:t>
            </a:r>
            <a:r>
              <a:rPr lang="en-GB" dirty="0" err="1">
                <a:solidFill>
                  <a:srgbClr val="222222"/>
                </a:solidFill>
              </a:rPr>
              <a:t>ciuffetto</a:t>
            </a:r>
            <a:r>
              <a:rPr lang="en-GB" dirty="0">
                <a:solidFill>
                  <a:srgbClr val="222222"/>
                </a:solidFill>
              </a:rPr>
              <a:t>”, </a:t>
            </a:r>
            <a:r>
              <a:rPr lang="en-GB" dirty="0" err="1">
                <a:solidFill>
                  <a:srgbClr val="222222"/>
                </a:solidFill>
              </a:rPr>
              <a:t>poiché</a:t>
            </a:r>
            <a:r>
              <a:rPr lang="en-GB" dirty="0">
                <a:solidFill>
                  <a:srgbClr val="222222"/>
                </a:solidFill>
              </a:rPr>
              <a:t> </a:t>
            </a:r>
            <a:r>
              <a:rPr lang="en-GB" dirty="0" err="1">
                <a:solidFill>
                  <a:srgbClr val="222222"/>
                </a:solidFill>
              </a:rPr>
              <a:t>anche</a:t>
            </a:r>
            <a:r>
              <a:rPr lang="en-GB" dirty="0">
                <a:solidFill>
                  <a:srgbClr val="222222"/>
                </a:solidFill>
              </a:rPr>
              <a:t> </a:t>
            </a:r>
            <a:r>
              <a:rPr lang="en-GB" dirty="0" err="1">
                <a:solidFill>
                  <a:srgbClr val="222222"/>
                </a:solidFill>
              </a:rPr>
              <a:t>lui</a:t>
            </a:r>
            <a:r>
              <a:rPr lang="en-GB" dirty="0">
                <a:solidFill>
                  <a:srgbClr val="222222"/>
                </a:solidFill>
              </a:rPr>
              <a:t> </a:t>
            </a:r>
            <a:r>
              <a:rPr lang="en-GB" dirty="0" err="1">
                <a:solidFill>
                  <a:srgbClr val="222222"/>
                </a:solidFill>
              </a:rPr>
              <a:t>responsabile</a:t>
            </a:r>
            <a:r>
              <a:rPr lang="en-GB" dirty="0">
                <a:solidFill>
                  <a:srgbClr val="222222"/>
                </a:solidFill>
              </a:rPr>
              <a:t> di </a:t>
            </a:r>
            <a:r>
              <a:rPr lang="en-GB" dirty="0" err="1">
                <a:solidFill>
                  <a:srgbClr val="222222"/>
                </a:solidFill>
              </a:rPr>
              <a:t>un’ulteriore</a:t>
            </a:r>
            <a:r>
              <a:rPr lang="en-GB" dirty="0">
                <a:solidFill>
                  <a:srgbClr val="222222"/>
                </a:solidFill>
              </a:rPr>
              <a:t> </a:t>
            </a:r>
            <a:r>
              <a:rPr lang="en-GB" dirty="0" err="1">
                <a:solidFill>
                  <a:srgbClr val="222222"/>
                </a:solidFill>
              </a:rPr>
              <a:t>divisione</a:t>
            </a:r>
            <a:r>
              <a:rPr lang="en-GB" dirty="0">
                <a:solidFill>
                  <a:srgbClr val="222222"/>
                </a:solidFill>
              </a:rPr>
              <a:t> religiosa, </a:t>
            </a:r>
            <a:r>
              <a:rPr lang="en-GB" dirty="0" err="1">
                <a:solidFill>
                  <a:srgbClr val="222222"/>
                </a:solidFill>
              </a:rPr>
              <a:t>quella</a:t>
            </a:r>
            <a:r>
              <a:rPr lang="en-GB" dirty="0">
                <a:solidFill>
                  <a:srgbClr val="222222"/>
                </a:solidFill>
              </a:rPr>
              <a:t> </a:t>
            </a:r>
            <a:r>
              <a:rPr lang="en-GB" dirty="0" err="1">
                <a:solidFill>
                  <a:srgbClr val="222222"/>
                </a:solidFill>
              </a:rPr>
              <a:t>sciita</a:t>
            </a:r>
            <a:r>
              <a:rPr lang="en-GB" dirty="0">
                <a:solidFill>
                  <a:srgbClr val="222222"/>
                </a:solidFill>
              </a:rPr>
              <a:t>. Per </a:t>
            </a:r>
            <a:r>
              <a:rPr lang="en-GB" dirty="0" err="1">
                <a:solidFill>
                  <a:srgbClr val="222222"/>
                </a:solidFill>
              </a:rPr>
              <a:t>questo</a:t>
            </a:r>
            <a:r>
              <a:rPr lang="en-GB" dirty="0">
                <a:solidFill>
                  <a:srgbClr val="222222"/>
                </a:solidFill>
              </a:rPr>
              <a:t> la “</a:t>
            </a:r>
            <a:r>
              <a:rPr lang="en-GB" dirty="0" err="1">
                <a:solidFill>
                  <a:srgbClr val="222222"/>
                </a:solidFill>
              </a:rPr>
              <a:t>divisione</a:t>
            </a:r>
            <a:r>
              <a:rPr lang="en-GB" dirty="0">
                <a:solidFill>
                  <a:srgbClr val="222222"/>
                </a:solidFill>
              </a:rPr>
              <a:t>” </a:t>
            </a:r>
            <a:r>
              <a:rPr lang="en-GB" dirty="0" err="1">
                <a:solidFill>
                  <a:srgbClr val="222222"/>
                </a:solidFill>
              </a:rPr>
              <a:t>fisica</a:t>
            </a:r>
            <a:r>
              <a:rPr lang="en-GB" dirty="0">
                <a:solidFill>
                  <a:srgbClr val="222222"/>
                </a:solidFill>
              </a:rPr>
              <a:t> </a:t>
            </a:r>
            <a:r>
              <a:rPr lang="en-GB" dirty="0" err="1">
                <a:solidFill>
                  <a:srgbClr val="222222"/>
                </a:solidFill>
              </a:rPr>
              <a:t>subita</a:t>
            </a:r>
            <a:r>
              <a:rPr lang="en-GB" dirty="0">
                <a:solidFill>
                  <a:srgbClr val="222222"/>
                </a:solidFill>
              </a:rPr>
              <a:t> continua in </a:t>
            </a:r>
            <a:r>
              <a:rPr lang="en-GB" dirty="0" err="1">
                <a:solidFill>
                  <a:srgbClr val="222222"/>
                </a:solidFill>
              </a:rPr>
              <a:t>Alì</a:t>
            </a:r>
            <a:r>
              <a:rPr lang="en-GB" dirty="0">
                <a:solidFill>
                  <a:srgbClr val="222222"/>
                </a:solidFill>
              </a:rPr>
              <a:t>, </a:t>
            </a:r>
            <a:r>
              <a:rPr lang="en-GB" dirty="0" err="1">
                <a:solidFill>
                  <a:srgbClr val="222222"/>
                </a:solidFill>
              </a:rPr>
              <a:t>che</a:t>
            </a:r>
            <a:r>
              <a:rPr lang="en-GB" dirty="0">
                <a:solidFill>
                  <a:srgbClr val="222222"/>
                </a:solidFill>
              </a:rPr>
              <a:t> </a:t>
            </a:r>
            <a:r>
              <a:rPr lang="en-GB" dirty="0" err="1">
                <a:solidFill>
                  <a:srgbClr val="222222"/>
                </a:solidFill>
              </a:rPr>
              <a:t>aveva</a:t>
            </a:r>
            <a:r>
              <a:rPr lang="en-GB" dirty="0">
                <a:solidFill>
                  <a:srgbClr val="222222"/>
                </a:solidFill>
              </a:rPr>
              <a:t> </a:t>
            </a:r>
            <a:r>
              <a:rPr lang="en-GB" dirty="0" err="1">
                <a:solidFill>
                  <a:srgbClr val="222222"/>
                </a:solidFill>
              </a:rPr>
              <a:t>proseguito</a:t>
            </a:r>
            <a:r>
              <a:rPr lang="en-GB" dirty="0">
                <a:solidFill>
                  <a:srgbClr val="222222"/>
                </a:solidFill>
              </a:rPr>
              <a:t> </a:t>
            </a:r>
            <a:r>
              <a:rPr lang="en-GB" dirty="0" err="1">
                <a:solidFill>
                  <a:srgbClr val="222222"/>
                </a:solidFill>
              </a:rPr>
              <a:t>ciò</a:t>
            </a:r>
            <a:r>
              <a:rPr lang="en-GB" dirty="0">
                <a:solidFill>
                  <a:srgbClr val="222222"/>
                </a:solidFill>
              </a:rPr>
              <a:t> </a:t>
            </a:r>
            <a:r>
              <a:rPr lang="en-GB" dirty="0" err="1">
                <a:solidFill>
                  <a:srgbClr val="222222"/>
                </a:solidFill>
              </a:rPr>
              <a:t>che</a:t>
            </a:r>
            <a:r>
              <a:rPr lang="en-GB" dirty="0">
                <a:solidFill>
                  <a:srgbClr val="222222"/>
                </a:solidFill>
              </a:rPr>
              <a:t> era </a:t>
            </a:r>
            <a:r>
              <a:rPr lang="en-GB" dirty="0" err="1">
                <a:solidFill>
                  <a:srgbClr val="222222"/>
                </a:solidFill>
              </a:rPr>
              <a:t>stato</a:t>
            </a:r>
            <a:r>
              <a:rPr lang="en-GB" dirty="0">
                <a:solidFill>
                  <a:srgbClr val="222222"/>
                </a:solidFill>
              </a:rPr>
              <a:t> </a:t>
            </a:r>
            <a:r>
              <a:rPr lang="en-GB" dirty="0" err="1">
                <a:solidFill>
                  <a:srgbClr val="222222"/>
                </a:solidFill>
              </a:rPr>
              <a:t>iniziato</a:t>
            </a:r>
            <a:r>
              <a:rPr lang="en-GB" dirty="0">
                <a:solidFill>
                  <a:srgbClr val="222222"/>
                </a:solidFill>
              </a:rPr>
              <a:t> dal </a:t>
            </a:r>
            <a:r>
              <a:rPr lang="en-GB" dirty="0" err="1">
                <a:solidFill>
                  <a:srgbClr val="222222"/>
                </a:solidFill>
              </a:rPr>
              <a:t>suocero</a:t>
            </a:r>
            <a:endParaRPr lang="en-LU" dirty="0"/>
          </a:p>
        </p:txBody>
      </p:sp>
    </p:spTree>
    <p:extLst>
      <p:ext uri="{BB962C8B-B14F-4D97-AF65-F5344CB8AC3E}">
        <p14:creationId xmlns:p14="http://schemas.microsoft.com/office/powerpoint/2010/main" val="3081936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4A1B4-24C9-7B11-FDBA-D3853F9E9F6B}"/>
              </a:ext>
            </a:extLst>
          </p:cNvPr>
          <p:cNvSpPr/>
          <p:nvPr/>
        </p:nvSpPr>
        <p:spPr>
          <a:xfrm>
            <a:off x="4724400" y="536386"/>
            <a:ext cx="6096000" cy="6001643"/>
          </a:xfrm>
          <a:prstGeom prst="rect">
            <a:avLst/>
          </a:prstGeom>
        </p:spPr>
        <p:txBody>
          <a:bodyPr wrap="square">
            <a:spAutoFit/>
          </a:bodyPr>
          <a:lstStyle/>
          <a:p>
            <a:pPr lvl="0" eaLnBrk="0" fontAlgn="base" hangingPunct="0">
              <a:spcBef>
                <a:spcPct val="0"/>
              </a:spcBef>
              <a:spcAft>
                <a:spcPct val="0"/>
              </a:spcAft>
            </a:pPr>
            <a:r>
              <a:rPr lang="fr-FR" altLang="fr-FR" sz="1600" dirty="0"/>
              <a:t>Giuliano </a:t>
            </a:r>
            <a:r>
              <a:rPr lang="fr-FR" altLang="fr-FR" sz="1600" dirty="0" err="1"/>
              <a:t>della</a:t>
            </a:r>
            <a:r>
              <a:rPr lang="fr-FR" altLang="fr-FR" sz="1600" dirty="0"/>
              <a:t> Rovere, papa Giulio II : primo </a:t>
            </a:r>
            <a:r>
              <a:rPr lang="fr-FR" altLang="fr-FR" sz="1600" dirty="0" err="1"/>
              <a:t>progetto</a:t>
            </a:r>
            <a:r>
              <a:rPr lang="fr-FR" altLang="fr-FR" sz="1600" dirty="0"/>
              <a:t> </a:t>
            </a:r>
            <a:r>
              <a:rPr lang="fr-FR" altLang="fr-FR" sz="1600" dirty="0" err="1"/>
              <a:t>della</a:t>
            </a:r>
            <a:r>
              <a:rPr lang="fr-FR" altLang="fr-FR" sz="1600" dirty="0"/>
              <a:t> tomba </a:t>
            </a:r>
            <a:r>
              <a:rPr lang="fr-FR" altLang="fr-FR" sz="1600" dirty="0" err="1"/>
              <a:t>del</a:t>
            </a:r>
            <a:r>
              <a:rPr lang="fr-FR" altLang="fr-FR" sz="1600" dirty="0"/>
              <a:t> </a:t>
            </a:r>
            <a:r>
              <a:rPr lang="fr-FR" altLang="fr-FR" sz="1600" dirty="0" err="1"/>
              <a:t>pontefice</a:t>
            </a:r>
            <a:r>
              <a:rPr lang="fr-FR" altLang="fr-FR" sz="1600" dirty="0"/>
              <a:t> </a:t>
            </a:r>
            <a:r>
              <a:rPr lang="fr-FR" altLang="fr-FR" sz="1600" dirty="0">
                <a:sym typeface="Wingdings" panose="05000000000000000000" pitchFamily="2" charset="2"/>
              </a:rPr>
              <a:t> </a:t>
            </a:r>
            <a:r>
              <a:rPr lang="fr-FR" altLang="fr-FR" sz="1600" dirty="0" err="1">
                <a:sym typeface="Wingdings" panose="05000000000000000000" pitchFamily="2" charset="2"/>
              </a:rPr>
              <a:t>Mosé</a:t>
            </a:r>
            <a:r>
              <a:rPr lang="fr-FR" altLang="fr-FR" sz="1600" dirty="0">
                <a:sym typeface="Wingdings" panose="05000000000000000000" pitchFamily="2" charset="2"/>
              </a:rPr>
              <a:t> in alto a </a:t>
            </a:r>
            <a:r>
              <a:rPr lang="fr-FR" altLang="fr-FR" sz="1600" dirty="0" err="1">
                <a:sym typeface="Wingdings" panose="05000000000000000000" pitchFamily="2" charset="2"/>
              </a:rPr>
              <a:t>destra</a:t>
            </a:r>
            <a:r>
              <a:rPr lang="fr-FR" altLang="fr-FR" sz="1600" dirty="0">
                <a:sym typeface="Wingdings" panose="05000000000000000000" pitchFamily="2" charset="2"/>
              </a:rPr>
              <a:t>/ San Paolo in alto a </a:t>
            </a:r>
            <a:r>
              <a:rPr lang="fr-FR" altLang="fr-FR" sz="1600" dirty="0" err="1">
                <a:sym typeface="Wingdings" panose="05000000000000000000" pitchFamily="2" charset="2"/>
              </a:rPr>
              <a:t>sinistra</a:t>
            </a:r>
            <a:r>
              <a:rPr lang="fr-FR" altLang="fr-FR" sz="1600" dirty="0">
                <a:sym typeface="Wingdings" panose="05000000000000000000" pitchFamily="2" charset="2"/>
              </a:rPr>
              <a:t> (</a:t>
            </a:r>
            <a:r>
              <a:rPr lang="fr-FR" altLang="fr-FR" sz="1600" dirty="0" err="1">
                <a:sym typeface="Wingdings" panose="05000000000000000000" pitchFamily="2" charset="2"/>
              </a:rPr>
              <a:t>ambedue</a:t>
            </a:r>
            <a:r>
              <a:rPr lang="fr-FR" altLang="fr-FR" sz="1600" dirty="0">
                <a:sym typeface="Wingdings" panose="05000000000000000000" pitchFamily="2" charset="2"/>
              </a:rPr>
              <a:t> </a:t>
            </a:r>
            <a:r>
              <a:rPr lang="fr-FR" altLang="fr-FR" sz="1600" dirty="0" err="1">
                <a:sym typeface="Wingdings" panose="05000000000000000000" pitchFamily="2" charset="2"/>
              </a:rPr>
              <a:t>hanno</a:t>
            </a:r>
            <a:r>
              <a:rPr lang="fr-FR" altLang="fr-FR" sz="1600" dirty="0">
                <a:sym typeface="Wingdings" panose="05000000000000000000" pitchFamily="2" charset="2"/>
              </a:rPr>
              <a:t> </a:t>
            </a:r>
            <a:r>
              <a:rPr lang="fr-FR" altLang="fr-FR" sz="1600" dirty="0" err="1">
                <a:sym typeface="Wingdings" panose="05000000000000000000" pitchFamily="2" charset="2"/>
              </a:rPr>
              <a:t>ricevuto</a:t>
            </a:r>
            <a:r>
              <a:rPr lang="fr-FR" altLang="fr-FR" sz="1600" dirty="0">
                <a:sym typeface="Wingdings" panose="05000000000000000000" pitchFamily="2" charset="2"/>
              </a:rPr>
              <a:t> </a:t>
            </a:r>
            <a:r>
              <a:rPr lang="fr-FR" altLang="fr-FR" sz="1600" dirty="0" err="1">
                <a:sym typeface="Wingdings" panose="05000000000000000000" pitchFamily="2" charset="2"/>
              </a:rPr>
              <a:t>una</a:t>
            </a:r>
            <a:r>
              <a:rPr lang="fr-FR" altLang="fr-FR" sz="1600" dirty="0">
                <a:sym typeface="Wingdings" panose="05000000000000000000" pitchFamily="2" charset="2"/>
              </a:rPr>
              <a:t> </a:t>
            </a:r>
            <a:r>
              <a:rPr lang="fr-FR" altLang="fr-FR" sz="1600" dirty="0" err="1">
                <a:sym typeface="Wingdings" panose="05000000000000000000" pitchFamily="2" charset="2"/>
              </a:rPr>
              <a:t>rivelazione</a:t>
            </a:r>
            <a:r>
              <a:rPr lang="fr-FR" altLang="fr-FR" sz="1600" dirty="0">
                <a:sym typeface="Wingdings" panose="05000000000000000000" pitchFamily="2" charset="2"/>
              </a:rPr>
              <a:t> </a:t>
            </a:r>
            <a:r>
              <a:rPr lang="fr-FR" altLang="fr-FR" sz="1600" dirty="0" err="1">
                <a:sym typeface="Wingdings" panose="05000000000000000000" pitchFamily="2" charset="2"/>
              </a:rPr>
              <a:t>divina</a:t>
            </a:r>
            <a:endParaRPr lang="fr-FR" altLang="fr-FR" sz="1600" dirty="0">
              <a:sym typeface="Wingdings" panose="05000000000000000000" pitchFamily="2" charset="2"/>
            </a:endParaRPr>
          </a:p>
          <a:p>
            <a:pPr lvl="0" eaLnBrk="0" fontAlgn="base" hangingPunct="0">
              <a:spcBef>
                <a:spcPct val="0"/>
              </a:spcBef>
              <a:spcAft>
                <a:spcPct val="0"/>
              </a:spcAft>
            </a:pPr>
            <a:r>
              <a:rPr lang="fr-FR" altLang="fr-FR" sz="1600" dirty="0">
                <a:sym typeface="Wingdings" panose="05000000000000000000" pitchFamily="2" charset="2"/>
              </a:rPr>
              <a:t>Il papa </a:t>
            </a:r>
            <a:r>
              <a:rPr lang="fr-FR" altLang="fr-FR" sz="1600" dirty="0" err="1">
                <a:sym typeface="Wingdings" panose="05000000000000000000" pitchFamily="2" charset="2"/>
              </a:rPr>
              <a:t>muore</a:t>
            </a:r>
            <a:r>
              <a:rPr lang="fr-FR" altLang="fr-FR" sz="1600" dirty="0">
                <a:sym typeface="Wingdings" panose="05000000000000000000" pitchFamily="2" charset="2"/>
              </a:rPr>
              <a:t> </a:t>
            </a:r>
            <a:r>
              <a:rPr lang="fr-FR" altLang="fr-FR" sz="1600" dirty="0" err="1">
                <a:sym typeface="Wingdings" panose="05000000000000000000" pitchFamily="2" charset="2"/>
              </a:rPr>
              <a:t>nel</a:t>
            </a:r>
            <a:r>
              <a:rPr lang="fr-FR" altLang="fr-FR" sz="1600" dirty="0">
                <a:sym typeface="Wingdings" panose="05000000000000000000" pitchFamily="2" charset="2"/>
              </a:rPr>
              <a:t> 1513 </a:t>
            </a:r>
          </a:p>
          <a:p>
            <a:pPr lvl="0" eaLnBrk="0" fontAlgn="base" hangingPunct="0">
              <a:spcBef>
                <a:spcPct val="0"/>
              </a:spcBef>
              <a:spcAft>
                <a:spcPct val="0"/>
              </a:spcAft>
            </a:pPr>
            <a:r>
              <a:rPr lang="fr-FR" altLang="fr-FR" sz="1600" dirty="0">
                <a:sym typeface="Wingdings" panose="05000000000000000000" pitchFamily="2" charset="2"/>
              </a:rPr>
              <a:t>1516 : </a:t>
            </a:r>
            <a:r>
              <a:rPr lang="fr-FR" altLang="fr-FR" sz="1600" dirty="0" err="1">
                <a:sym typeface="Wingdings" panose="05000000000000000000" pitchFamily="2" charset="2"/>
              </a:rPr>
              <a:t>Gli</a:t>
            </a:r>
            <a:r>
              <a:rPr lang="fr-FR" altLang="fr-FR" sz="1600" dirty="0">
                <a:sym typeface="Wingdings" panose="05000000000000000000" pitchFamily="2" charset="2"/>
              </a:rPr>
              <a:t> </a:t>
            </a:r>
            <a:r>
              <a:rPr lang="fr-FR" altLang="fr-FR" sz="1600" dirty="0" err="1">
                <a:sym typeface="Wingdings" panose="05000000000000000000" pitchFamily="2" charset="2"/>
              </a:rPr>
              <a:t>eredi</a:t>
            </a:r>
            <a:r>
              <a:rPr lang="fr-FR" altLang="fr-FR" sz="1600" dirty="0">
                <a:sym typeface="Wingdings" panose="05000000000000000000" pitchFamily="2" charset="2"/>
              </a:rPr>
              <a:t> </a:t>
            </a:r>
            <a:r>
              <a:rPr lang="fr-FR" altLang="fr-FR" sz="1600" dirty="0" err="1">
                <a:sym typeface="Wingdings" panose="05000000000000000000" pitchFamily="2" charset="2"/>
              </a:rPr>
              <a:t>riducono</a:t>
            </a:r>
            <a:r>
              <a:rPr lang="fr-FR" altLang="fr-FR" sz="1600" dirty="0">
                <a:sym typeface="Wingdings" panose="05000000000000000000" pitchFamily="2" charset="2"/>
              </a:rPr>
              <a:t> </a:t>
            </a:r>
            <a:r>
              <a:rPr lang="fr-FR" altLang="fr-FR" sz="1600" dirty="0" err="1">
                <a:sym typeface="Wingdings" panose="05000000000000000000" pitchFamily="2" charset="2"/>
              </a:rPr>
              <a:t>considerevolmente</a:t>
            </a:r>
            <a:r>
              <a:rPr lang="fr-FR" altLang="fr-FR" sz="1600" dirty="0">
                <a:sym typeface="Wingdings" panose="05000000000000000000" pitchFamily="2" charset="2"/>
              </a:rPr>
              <a:t> il </a:t>
            </a:r>
            <a:r>
              <a:rPr lang="fr-FR" altLang="fr-FR" sz="1600" dirty="0" err="1">
                <a:sym typeface="Wingdings" panose="05000000000000000000" pitchFamily="2" charset="2"/>
              </a:rPr>
              <a:t>progetto</a:t>
            </a:r>
            <a:endParaRPr lang="fr-FR" altLang="fr-FR" sz="1600" dirty="0">
              <a:sym typeface="Wingdings" panose="05000000000000000000" pitchFamily="2" charset="2"/>
            </a:endParaRPr>
          </a:p>
          <a:p>
            <a:pPr lvl="0" eaLnBrk="0" fontAlgn="base" hangingPunct="0">
              <a:spcBef>
                <a:spcPct val="0"/>
              </a:spcBef>
              <a:spcAft>
                <a:spcPct val="0"/>
              </a:spcAft>
            </a:pPr>
            <a:r>
              <a:rPr lang="fr-FR" altLang="fr-FR" sz="1600" dirty="0" err="1">
                <a:sym typeface="Wingdings" panose="05000000000000000000" pitchFamily="2" charset="2"/>
              </a:rPr>
              <a:t>Rotazione</a:t>
            </a:r>
            <a:r>
              <a:rPr lang="fr-FR" altLang="fr-FR" sz="1600" dirty="0">
                <a:sym typeface="Wingdings" panose="05000000000000000000" pitchFamily="2" charset="2"/>
              </a:rPr>
              <a:t> </a:t>
            </a:r>
            <a:r>
              <a:rPr lang="fr-FR" altLang="fr-FR" sz="1600" dirty="0" err="1">
                <a:sym typeface="Wingdings" panose="05000000000000000000" pitchFamily="2" charset="2"/>
              </a:rPr>
              <a:t>della</a:t>
            </a:r>
            <a:r>
              <a:rPr lang="fr-FR" altLang="fr-FR" sz="1600" dirty="0">
                <a:sym typeface="Wingdings" panose="05000000000000000000" pitchFamily="2" charset="2"/>
              </a:rPr>
              <a:t> testa  la barba di </a:t>
            </a:r>
            <a:r>
              <a:rPr lang="fr-FR" altLang="fr-FR" sz="1600" dirty="0" err="1">
                <a:sym typeface="Wingdings" panose="05000000000000000000" pitchFamily="2" charset="2"/>
              </a:rPr>
              <a:t>Mosè</a:t>
            </a:r>
            <a:r>
              <a:rPr lang="fr-FR" altLang="fr-FR" sz="1600" dirty="0">
                <a:sym typeface="Wingdings" panose="05000000000000000000" pitchFamily="2" charset="2"/>
              </a:rPr>
              <a:t> tende verso la </a:t>
            </a:r>
            <a:r>
              <a:rPr lang="fr-FR" altLang="fr-FR" sz="1600" dirty="0" err="1">
                <a:sym typeface="Wingdings" panose="05000000000000000000" pitchFamily="2" charset="2"/>
              </a:rPr>
              <a:t>destra</a:t>
            </a:r>
            <a:r>
              <a:rPr lang="fr-FR" altLang="fr-FR" sz="1600" dirty="0">
                <a:sym typeface="Wingdings" panose="05000000000000000000" pitchFamily="2" charset="2"/>
              </a:rPr>
              <a:t> (non c’</a:t>
            </a:r>
            <a:r>
              <a:rPr lang="fr-FR" altLang="fr-FR" sz="1600" dirty="0" err="1">
                <a:sym typeface="Wingdings" panose="05000000000000000000" pitchFamily="2" charset="2"/>
              </a:rPr>
              <a:t>era</a:t>
            </a:r>
            <a:r>
              <a:rPr lang="fr-FR" altLang="fr-FR" sz="1600" dirty="0">
                <a:sym typeface="Wingdings" panose="05000000000000000000" pitchFamily="2" charset="2"/>
              </a:rPr>
              <a:t> </a:t>
            </a:r>
            <a:r>
              <a:rPr lang="fr-FR" altLang="fr-FR" sz="1600" dirty="0" err="1">
                <a:sym typeface="Wingdings" panose="05000000000000000000" pitchFamily="2" charset="2"/>
              </a:rPr>
              <a:t>abbastanza</a:t>
            </a:r>
            <a:r>
              <a:rPr lang="fr-FR" altLang="fr-FR" sz="1600" dirty="0">
                <a:sym typeface="Wingdings" panose="05000000000000000000" pitchFamily="2" charset="2"/>
              </a:rPr>
              <a:t> </a:t>
            </a:r>
            <a:r>
              <a:rPr lang="fr-FR" altLang="fr-FR" sz="1600" dirty="0" err="1">
                <a:sym typeface="Wingdings" panose="05000000000000000000" pitchFamily="2" charset="2"/>
              </a:rPr>
              <a:t>marmo</a:t>
            </a:r>
            <a:r>
              <a:rPr lang="fr-FR" altLang="fr-FR" sz="1600" dirty="0">
                <a:sym typeface="Wingdings" panose="05000000000000000000" pitchFamily="2" charset="2"/>
              </a:rPr>
              <a:t> fer </a:t>
            </a:r>
            <a:r>
              <a:rPr lang="fr-FR" altLang="fr-FR" sz="1600" dirty="0" err="1">
                <a:sym typeface="Wingdings" panose="05000000000000000000" pitchFamily="2" charset="2"/>
              </a:rPr>
              <a:t>farla</a:t>
            </a:r>
            <a:r>
              <a:rPr lang="fr-FR" altLang="fr-FR" sz="1600" dirty="0">
                <a:sym typeface="Wingdings" panose="05000000000000000000" pitchFamily="2" charset="2"/>
              </a:rPr>
              <a:t> </a:t>
            </a:r>
            <a:r>
              <a:rPr lang="fr-FR" altLang="fr-FR" sz="1600" dirty="0" err="1">
                <a:sym typeface="Wingdings" panose="05000000000000000000" pitchFamily="2" charset="2"/>
              </a:rPr>
              <a:t>perpendicolare</a:t>
            </a:r>
            <a:r>
              <a:rPr lang="fr-FR" altLang="fr-FR" sz="1600" dirty="0">
                <a:sym typeface="Wingdings" panose="05000000000000000000" pitchFamily="2" charset="2"/>
              </a:rPr>
              <a:t> come in origine) </a:t>
            </a:r>
          </a:p>
          <a:p>
            <a:pPr lvl="0" eaLnBrk="0" fontAlgn="base" hangingPunct="0">
              <a:spcBef>
                <a:spcPct val="0"/>
              </a:spcBef>
              <a:spcAft>
                <a:spcPct val="0"/>
              </a:spcAft>
            </a:pPr>
            <a:r>
              <a:rPr lang="fr-FR" altLang="fr-FR" sz="1600" dirty="0" err="1">
                <a:sym typeface="Wingdings" panose="05000000000000000000" pitchFamily="2" charset="2"/>
              </a:rPr>
              <a:t>movimento</a:t>
            </a:r>
            <a:r>
              <a:rPr lang="fr-FR" altLang="fr-FR" sz="1600" dirty="0">
                <a:sym typeface="Wingdings" panose="05000000000000000000" pitchFamily="2" charset="2"/>
              </a:rPr>
              <a:t> </a:t>
            </a:r>
            <a:r>
              <a:rPr lang="fr-FR" altLang="fr-FR" sz="1600" dirty="0" err="1">
                <a:sym typeface="Wingdings" panose="05000000000000000000" pitchFamily="2" charset="2"/>
              </a:rPr>
              <a:t>del</a:t>
            </a:r>
            <a:r>
              <a:rPr lang="fr-FR" altLang="fr-FR" sz="1600" dirty="0">
                <a:sym typeface="Wingdings" panose="05000000000000000000" pitchFamily="2" charset="2"/>
              </a:rPr>
              <a:t> corpo, </a:t>
            </a:r>
            <a:r>
              <a:rPr lang="fr-FR" altLang="fr-FR" sz="1600" dirty="0" err="1">
                <a:sym typeface="Wingdings" panose="05000000000000000000" pitchFamily="2" charset="2"/>
              </a:rPr>
              <a:t>torsione</a:t>
            </a:r>
            <a:endParaRPr lang="fr-FR" altLang="fr-FR" sz="1600" dirty="0">
              <a:sym typeface="Wingdings" panose="05000000000000000000" pitchFamily="2" charset="2"/>
            </a:endParaRPr>
          </a:p>
          <a:p>
            <a:pPr lvl="0" eaLnBrk="0" fontAlgn="base" hangingPunct="0">
              <a:spcBef>
                <a:spcPct val="0"/>
              </a:spcBef>
              <a:spcAft>
                <a:spcPct val="0"/>
              </a:spcAft>
            </a:pPr>
            <a:endParaRPr lang="fr-FR" altLang="fr-FR" sz="1600" dirty="0">
              <a:sym typeface="Wingdings" panose="05000000000000000000" pitchFamily="2" charset="2"/>
            </a:endParaRPr>
          </a:p>
          <a:p>
            <a:pPr lvl="0" eaLnBrk="0" fontAlgn="base" hangingPunct="0">
              <a:spcBef>
                <a:spcPct val="0"/>
              </a:spcBef>
              <a:spcAft>
                <a:spcPct val="0"/>
              </a:spcAft>
            </a:pPr>
            <a:r>
              <a:rPr lang="fr-FR" altLang="fr-FR" sz="1600" dirty="0">
                <a:sym typeface="Wingdings" panose="05000000000000000000" pitchFamily="2" charset="2"/>
              </a:rPr>
              <a:t>Freud : </a:t>
            </a:r>
            <a:r>
              <a:rPr lang="fr-FR" altLang="fr-FR" sz="1600" dirty="0" err="1">
                <a:sym typeface="Wingdings" panose="05000000000000000000" pitchFamily="2" charset="2"/>
              </a:rPr>
              <a:t>Mosé</a:t>
            </a:r>
            <a:r>
              <a:rPr lang="fr-FR" altLang="fr-FR" sz="1600" dirty="0">
                <a:sym typeface="Wingdings" panose="05000000000000000000" pitchFamily="2" charset="2"/>
              </a:rPr>
              <a:t> si </a:t>
            </a:r>
            <a:r>
              <a:rPr lang="fr-FR" altLang="fr-FR" sz="1600" dirty="0" err="1">
                <a:sym typeface="Wingdings" panose="05000000000000000000" pitchFamily="2" charset="2"/>
              </a:rPr>
              <a:t>sta</a:t>
            </a:r>
            <a:r>
              <a:rPr lang="fr-FR" altLang="fr-FR" sz="1600" dirty="0">
                <a:sym typeface="Wingdings" panose="05000000000000000000" pitchFamily="2" charset="2"/>
              </a:rPr>
              <a:t> </a:t>
            </a:r>
            <a:r>
              <a:rPr lang="fr-FR" altLang="fr-FR" sz="1600" dirty="0" err="1">
                <a:sym typeface="Wingdings" panose="05000000000000000000" pitchFamily="2" charset="2"/>
              </a:rPr>
              <a:t>tirando</a:t>
            </a:r>
            <a:r>
              <a:rPr lang="fr-FR" altLang="fr-FR" sz="1600" dirty="0">
                <a:sym typeface="Wingdings" panose="05000000000000000000" pitchFamily="2" charset="2"/>
              </a:rPr>
              <a:t> la barba per </a:t>
            </a:r>
            <a:r>
              <a:rPr lang="fr-FR" altLang="fr-FR" sz="1600" dirty="0" err="1">
                <a:sym typeface="Wingdings" panose="05000000000000000000" pitchFamily="2" charset="2"/>
              </a:rPr>
              <a:t>domare</a:t>
            </a:r>
            <a:r>
              <a:rPr lang="fr-FR" altLang="fr-FR" sz="1600" dirty="0">
                <a:sym typeface="Wingdings" panose="05000000000000000000" pitchFamily="2" charset="2"/>
              </a:rPr>
              <a:t> la propria </a:t>
            </a:r>
            <a:r>
              <a:rPr lang="fr-FR" altLang="fr-FR" sz="1600" dirty="0" err="1">
                <a:sym typeface="Wingdings" panose="05000000000000000000" pitchFamily="2" charset="2"/>
              </a:rPr>
              <a:t>passione</a:t>
            </a:r>
            <a:r>
              <a:rPr lang="fr-FR" altLang="fr-FR" sz="1600" dirty="0">
                <a:sym typeface="Wingdings" panose="05000000000000000000" pitchFamily="2" charset="2"/>
              </a:rPr>
              <a:t> e per </a:t>
            </a:r>
            <a:r>
              <a:rPr lang="fr-FR" altLang="fr-FR" sz="1600" dirty="0" err="1">
                <a:sym typeface="Wingdings" panose="05000000000000000000" pitchFamily="2" charset="2"/>
              </a:rPr>
              <a:t>salvaguardare</a:t>
            </a:r>
            <a:r>
              <a:rPr lang="fr-FR" altLang="fr-FR" sz="1600" dirty="0">
                <a:sym typeface="Wingdings" panose="05000000000000000000" pitchFamily="2" charset="2"/>
              </a:rPr>
              <a:t> le </a:t>
            </a:r>
            <a:r>
              <a:rPr lang="fr-FR" altLang="fr-FR" sz="1600" dirty="0" err="1">
                <a:sym typeface="Wingdings" panose="05000000000000000000" pitchFamily="2" charset="2"/>
              </a:rPr>
              <a:t>tavole</a:t>
            </a:r>
            <a:r>
              <a:rPr lang="fr-FR" altLang="fr-FR" sz="1600" dirty="0">
                <a:sym typeface="Wingdings" panose="05000000000000000000" pitchFamily="2" charset="2"/>
              </a:rPr>
              <a:t> con i </a:t>
            </a:r>
            <a:r>
              <a:rPr lang="fr-FR" altLang="fr-FR" sz="1600" dirty="0" err="1">
                <a:sym typeface="Wingdings" panose="05000000000000000000" pitchFamily="2" charset="2"/>
              </a:rPr>
              <a:t>Comandamenti</a:t>
            </a:r>
            <a:endParaRPr lang="fr-FR" altLang="fr-FR" sz="1600" dirty="0">
              <a:sym typeface="Wingdings" panose="05000000000000000000" pitchFamily="2" charset="2"/>
            </a:endParaRPr>
          </a:p>
          <a:p>
            <a:pPr lvl="0" eaLnBrk="0" fontAlgn="base" hangingPunct="0">
              <a:spcBef>
                <a:spcPct val="0"/>
              </a:spcBef>
              <a:spcAft>
                <a:spcPct val="0"/>
              </a:spcAft>
            </a:pPr>
            <a:r>
              <a:rPr lang="fr-FR" altLang="fr-FR" sz="1600" dirty="0">
                <a:sym typeface="Wingdings" panose="05000000000000000000" pitchFamily="2" charset="2"/>
              </a:rPr>
              <a:t>www. arteworld.it </a:t>
            </a:r>
          </a:p>
          <a:p>
            <a:pPr eaLnBrk="0" fontAlgn="base" hangingPunct="0">
              <a:spcBef>
                <a:spcPct val="0"/>
              </a:spcBef>
              <a:spcAft>
                <a:spcPct val="0"/>
              </a:spcAft>
            </a:pPr>
            <a:r>
              <a:rPr lang="fr-FR" altLang="fr-FR" sz="1600" dirty="0">
                <a:sym typeface="Wingdings" panose="05000000000000000000" pitchFamily="2" charset="2"/>
              </a:rPr>
              <a:t>Vasari : </a:t>
            </a:r>
            <a:r>
              <a:rPr lang="it-IT" sz="1200" dirty="0"/>
              <a:t>Michelangelo ha finito il Mosè in marmo, una statua di “5 braccia” e che non ha eguali né nelle opere moderne né in quelle antiche. Seduto con un atteggiamento serio, riposa con un braccio sulle Tavole (dei Comandamenti) e con l’altra regge la lunga barba lucida. I capelli, così difficili da rendere nelle sculture, sono talmente soffici e morbidi che sembra che quasi lo scalpello di ferro si sia trasformato in un pennello. La bellissima faccia, come quella di un santo o di un leggendario principe, ha quasi bisogno di un velo per coprirlo, appare così splendido e luminoso, e l’artista ha presentato nel marmo la divinità con cui Dio ha reso quel volto santo. I drappeggi cadono in falde piene di grazia ed i muscoli delle braccia e le ossa delle mani sono così belle e perfette, esattamente come le gambe e le ginocchia, i piedi sono adornati con delle scarpe eccellenti a tal punto che Mosè potrebbe essere chiamato ora più che mai l’amico di Dio, dato che Dio ha fatto sì che il suo corpo venisse preparato per la resurrezione prima degli altri grazie alla mano di Michelangelo. Gli Ebrei ancora vanno ogni Sabato in gruppo per visitarlo ed adorarlo come divino, non come un essere umano”.</a:t>
            </a:r>
            <a:endParaRPr lang="en-US" sz="1200" dirty="0"/>
          </a:p>
          <a:p>
            <a:pPr lvl="0" eaLnBrk="0" fontAlgn="base" hangingPunct="0">
              <a:spcBef>
                <a:spcPct val="0"/>
              </a:spcBef>
              <a:spcAft>
                <a:spcPct val="0"/>
              </a:spcAft>
            </a:pPr>
            <a:endParaRPr lang="fr-FR" altLang="fr-FR" sz="1600" dirty="0">
              <a:sym typeface="Wingdings" panose="05000000000000000000" pitchFamily="2" charset="2"/>
            </a:endParaRPr>
          </a:p>
          <a:p>
            <a:pPr lvl="0" eaLnBrk="0" fontAlgn="base" hangingPunct="0">
              <a:spcBef>
                <a:spcPct val="0"/>
              </a:spcBef>
              <a:spcAft>
                <a:spcPct val="0"/>
              </a:spcAft>
            </a:pPr>
            <a:endParaRPr lang="fr-FR" altLang="fr-FR" sz="1600" dirty="0"/>
          </a:p>
        </p:txBody>
      </p:sp>
      <p:pic>
        <p:nvPicPr>
          <p:cNvPr id="3" name="Picture 4" descr="Moïse », Michel-Ange, 1516 -">
            <a:extLst>
              <a:ext uri="{FF2B5EF4-FFF2-40B4-BE49-F238E27FC236}">
                <a16:creationId xmlns:a16="http://schemas.microsoft.com/office/drawing/2014/main" id="{43B7B679-57C8-538C-93A3-846F4F2E9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30" y="536386"/>
            <a:ext cx="3904351" cy="49608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83F776-D878-4E62-0DD1-E5FFBBE26322}"/>
              </a:ext>
            </a:extLst>
          </p:cNvPr>
          <p:cNvSpPr/>
          <p:nvPr/>
        </p:nvSpPr>
        <p:spPr>
          <a:xfrm>
            <a:off x="287404" y="5899777"/>
            <a:ext cx="6096000" cy="923330"/>
          </a:xfrm>
          <a:prstGeom prst="rect">
            <a:avLst/>
          </a:prstGeom>
        </p:spPr>
        <p:txBody>
          <a:bodyPr>
            <a:spAutoFit/>
          </a:bodyPr>
          <a:lstStyle/>
          <a:p>
            <a:r>
              <a:rPr lang="fr-FR" dirty="0">
                <a:solidFill>
                  <a:srgbClr val="333333"/>
                </a:solidFill>
              </a:rPr>
              <a:t>Michelangelo </a:t>
            </a:r>
            <a:r>
              <a:rPr lang="fr-FR" dirty="0" err="1">
                <a:solidFill>
                  <a:srgbClr val="333333"/>
                </a:solidFill>
              </a:rPr>
              <a:t>Buonarotti</a:t>
            </a:r>
            <a:r>
              <a:rPr lang="fr-FR" dirty="0">
                <a:solidFill>
                  <a:srgbClr val="333333"/>
                </a:solidFill>
              </a:rPr>
              <a:t>, </a:t>
            </a:r>
            <a:r>
              <a:rPr lang="fr-FR" i="1" dirty="0" err="1">
                <a:solidFill>
                  <a:srgbClr val="333333"/>
                </a:solidFill>
              </a:rPr>
              <a:t>Mosè</a:t>
            </a:r>
            <a:r>
              <a:rPr lang="fr-FR" dirty="0">
                <a:solidFill>
                  <a:srgbClr val="333333"/>
                </a:solidFill>
              </a:rPr>
              <a:t>, </a:t>
            </a:r>
            <a:r>
              <a:rPr lang="it-IT" dirty="0">
                <a:solidFill>
                  <a:srgbClr val="333333"/>
                </a:solidFill>
              </a:rPr>
              <a:t>1513-1542, marmo, 235 cm di altezza, Basilica di San Pietro in Vincoli, Roma (per la tomba del pontefice Giulio 2)</a:t>
            </a:r>
          </a:p>
        </p:txBody>
      </p:sp>
      <p:sp>
        <p:nvSpPr>
          <p:cNvPr id="5" name="TextBox 4">
            <a:extLst>
              <a:ext uri="{FF2B5EF4-FFF2-40B4-BE49-F238E27FC236}">
                <a16:creationId xmlns:a16="http://schemas.microsoft.com/office/drawing/2014/main" id="{08724857-997D-ED64-CA1C-79CB837FE3AC}"/>
              </a:ext>
            </a:extLst>
          </p:cNvPr>
          <p:cNvSpPr txBox="1"/>
          <p:nvPr/>
        </p:nvSpPr>
        <p:spPr>
          <a:xfrm>
            <a:off x="1371600" y="167054"/>
            <a:ext cx="1794017" cy="369332"/>
          </a:xfrm>
          <a:prstGeom prst="rect">
            <a:avLst/>
          </a:prstGeom>
          <a:noFill/>
        </p:spPr>
        <p:txBody>
          <a:bodyPr wrap="none" rtlCol="0">
            <a:spAutoFit/>
          </a:bodyPr>
          <a:lstStyle/>
          <a:p>
            <a:r>
              <a:rPr lang="fr-BE" dirty="0"/>
              <a:t>Il « </a:t>
            </a:r>
            <a:r>
              <a:rPr lang="fr-BE" dirty="0" err="1"/>
              <a:t>pentimento</a:t>
            </a:r>
            <a:r>
              <a:rPr lang="fr-BE" dirty="0"/>
              <a:t> »</a:t>
            </a:r>
            <a:endParaRPr lang="fr-FR" dirty="0"/>
          </a:p>
        </p:txBody>
      </p:sp>
      <p:pic>
        <p:nvPicPr>
          <p:cNvPr id="3074" name="Picture 2" descr="Il Mosè di Michelangelo: Freud, Sigmund: 9788833902142: Amazon.com: Books">
            <a:extLst>
              <a:ext uri="{FF2B5EF4-FFF2-40B4-BE49-F238E27FC236}">
                <a16:creationId xmlns:a16="http://schemas.microsoft.com/office/drawing/2014/main" id="{7EC180F5-5F27-4F22-94F7-71F2AD86F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7111" y="-247252"/>
            <a:ext cx="2474408" cy="39386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2EBF08-1DBA-43BE-8E95-5B49CCA2714A}"/>
              </a:ext>
            </a:extLst>
          </p:cNvPr>
          <p:cNvSpPr txBox="1"/>
          <p:nvPr/>
        </p:nvSpPr>
        <p:spPr>
          <a:xfrm>
            <a:off x="7894040" y="372828"/>
            <a:ext cx="652743" cy="369332"/>
          </a:xfrm>
          <a:prstGeom prst="rect">
            <a:avLst/>
          </a:prstGeom>
          <a:noFill/>
        </p:spPr>
        <p:txBody>
          <a:bodyPr wrap="none" rtlCol="0">
            <a:spAutoFit/>
          </a:bodyPr>
          <a:lstStyle/>
          <a:p>
            <a:r>
              <a:rPr lang="fr-FR" dirty="0"/>
              <a:t>1914</a:t>
            </a:r>
            <a:endParaRPr lang="en-US" dirty="0"/>
          </a:p>
        </p:txBody>
      </p:sp>
    </p:spTree>
    <p:extLst>
      <p:ext uri="{BB962C8B-B14F-4D97-AF65-F5344CB8AC3E}">
        <p14:creationId xmlns:p14="http://schemas.microsoft.com/office/powerpoint/2010/main" val="52929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22CA41-924D-470E-9A54-CFB3482AAC28}"/>
              </a:ext>
            </a:extLst>
          </p:cNvPr>
          <p:cNvSpPr/>
          <p:nvPr/>
        </p:nvSpPr>
        <p:spPr>
          <a:xfrm>
            <a:off x="86456" y="0"/>
            <a:ext cx="8992998" cy="8279190"/>
          </a:xfrm>
          <a:prstGeom prst="rect">
            <a:avLst/>
          </a:prstGeom>
        </p:spPr>
        <p:txBody>
          <a:bodyPr wrap="square">
            <a:spAutoFit/>
          </a:bodyPr>
          <a:lstStyle/>
          <a:p>
            <a:r>
              <a:rPr lang="fr-FR" sz="1600" dirty="0" err="1"/>
              <a:t>Mosè</a:t>
            </a:r>
            <a:r>
              <a:rPr lang="fr-FR" sz="1600" dirty="0"/>
              <a:t> </a:t>
            </a:r>
            <a:r>
              <a:rPr lang="fr-FR" sz="1600" dirty="0" err="1"/>
              <a:t>scende</a:t>
            </a:r>
            <a:r>
              <a:rPr lang="fr-FR" sz="1600" dirty="0"/>
              <a:t> dal Monte </a:t>
            </a:r>
            <a:r>
              <a:rPr lang="fr-FR" sz="1600" dirty="0" err="1"/>
              <a:t>Sinai</a:t>
            </a:r>
            <a:r>
              <a:rPr lang="fr-FR" sz="1600" dirty="0"/>
              <a:t> </a:t>
            </a:r>
            <a:r>
              <a:rPr lang="fr-FR" sz="1600" dirty="0" err="1"/>
              <a:t>dopo</a:t>
            </a:r>
            <a:r>
              <a:rPr lang="fr-FR" sz="1600" dirty="0"/>
              <a:t> </a:t>
            </a:r>
            <a:r>
              <a:rPr lang="fr-FR" sz="1600" dirty="0" err="1"/>
              <a:t>aver</a:t>
            </a:r>
            <a:r>
              <a:rPr lang="fr-FR" sz="1600" dirty="0"/>
              <a:t> </a:t>
            </a:r>
            <a:r>
              <a:rPr lang="fr-FR" sz="1600" dirty="0" err="1"/>
              <a:t>incontrato</a:t>
            </a:r>
            <a:r>
              <a:rPr lang="fr-FR" sz="1600" dirty="0"/>
              <a:t> </a:t>
            </a:r>
            <a:r>
              <a:rPr lang="fr-FR" sz="1600" dirty="0" err="1"/>
              <a:t>Diio</a:t>
            </a:r>
            <a:endParaRPr lang="fr-FR" sz="1600" dirty="0"/>
          </a:p>
          <a:p>
            <a:r>
              <a:rPr lang="fr-FR" sz="1600" dirty="0"/>
              <a:t>Il </a:t>
            </a:r>
            <a:r>
              <a:rPr lang="fr-FR" sz="1600" dirty="0" err="1"/>
              <a:t>suo</a:t>
            </a:r>
            <a:r>
              <a:rPr lang="fr-FR" sz="1600" dirty="0"/>
              <a:t> </a:t>
            </a:r>
            <a:r>
              <a:rPr lang="fr-FR" sz="1600" dirty="0" err="1"/>
              <a:t>popolo</a:t>
            </a:r>
            <a:r>
              <a:rPr lang="fr-FR" sz="1600" dirty="0"/>
              <a:t> </a:t>
            </a:r>
            <a:r>
              <a:rPr lang="fr-FR" sz="1600" dirty="0" err="1"/>
              <a:t>avecva</a:t>
            </a:r>
            <a:r>
              <a:rPr lang="fr-FR" sz="1600" dirty="0"/>
              <a:t> </a:t>
            </a:r>
            <a:r>
              <a:rPr lang="fr-FR" sz="1600" dirty="0" err="1"/>
              <a:t>cominciato</a:t>
            </a:r>
            <a:r>
              <a:rPr lang="fr-FR" sz="1600" dirty="0"/>
              <a:t> ad </a:t>
            </a:r>
            <a:r>
              <a:rPr lang="fr-FR" sz="1600" dirty="0" err="1"/>
              <a:t>adorare</a:t>
            </a:r>
            <a:r>
              <a:rPr lang="fr-FR" sz="1600" dirty="0"/>
              <a:t> un </a:t>
            </a:r>
            <a:r>
              <a:rPr lang="fr-FR" sz="1600" dirty="0" err="1"/>
              <a:t>Vitello</a:t>
            </a:r>
            <a:r>
              <a:rPr lang="fr-FR" sz="1600" dirty="0"/>
              <a:t> d’</a:t>
            </a:r>
            <a:r>
              <a:rPr lang="fr-FR" sz="1600" dirty="0" err="1"/>
              <a:t>Oro</a:t>
            </a:r>
            <a:r>
              <a:rPr lang="fr-FR" sz="1600" dirty="0"/>
              <a:t> (un </a:t>
            </a:r>
            <a:r>
              <a:rPr lang="fr-FR" sz="1600" dirty="0" err="1"/>
              <a:t>culto</a:t>
            </a:r>
            <a:r>
              <a:rPr lang="fr-FR" sz="1600" dirty="0"/>
              <a:t> </a:t>
            </a:r>
            <a:r>
              <a:rPr lang="fr-FR" sz="1600" dirty="0" err="1"/>
              <a:t>indipendente</a:t>
            </a:r>
            <a:r>
              <a:rPr lang="fr-FR" sz="1600" dirty="0"/>
              <a:t>)</a:t>
            </a:r>
          </a:p>
          <a:p>
            <a:r>
              <a:rPr lang="fr-FR" sz="1600" dirty="0" err="1"/>
              <a:t>Incredibile</a:t>
            </a:r>
            <a:r>
              <a:rPr lang="fr-FR" sz="1600" dirty="0"/>
              <a:t> </a:t>
            </a:r>
            <a:r>
              <a:rPr lang="fr-FR" sz="1600" dirty="0" err="1"/>
              <a:t>rabbia</a:t>
            </a:r>
            <a:endParaRPr lang="fr-FR" sz="1600" dirty="0"/>
          </a:p>
          <a:p>
            <a:r>
              <a:rPr lang="fr-FR" sz="1600" dirty="0" err="1"/>
              <a:t>Preso</a:t>
            </a:r>
            <a:r>
              <a:rPr lang="fr-FR" sz="1600" dirty="0"/>
              <a:t> </a:t>
            </a:r>
            <a:r>
              <a:rPr lang="fr-FR" sz="1600" dirty="0" err="1"/>
              <a:t>dall’ira</a:t>
            </a:r>
            <a:r>
              <a:rPr lang="fr-FR" sz="1600" dirty="0"/>
              <a:t> </a:t>
            </a:r>
            <a:r>
              <a:rPr lang="fr-FR" sz="1600" dirty="0" err="1"/>
              <a:t>distrugge</a:t>
            </a:r>
            <a:r>
              <a:rPr lang="fr-FR" sz="1600" dirty="0"/>
              <a:t> e </a:t>
            </a:r>
            <a:r>
              <a:rPr lang="fr-FR" sz="1600" dirty="0" err="1"/>
              <a:t>scagla</a:t>
            </a:r>
            <a:r>
              <a:rPr lang="fr-FR" sz="1600" dirty="0"/>
              <a:t> le </a:t>
            </a:r>
            <a:r>
              <a:rPr lang="fr-FR" sz="1600" dirty="0" err="1"/>
              <a:t>Tavole</a:t>
            </a:r>
            <a:r>
              <a:rPr lang="fr-FR" sz="1600" dirty="0"/>
              <a:t> dei </a:t>
            </a:r>
            <a:r>
              <a:rPr lang="fr-FR" sz="1600" dirty="0" err="1"/>
              <a:t>Comandamenti</a:t>
            </a:r>
            <a:r>
              <a:rPr lang="fr-FR" sz="1600" dirty="0"/>
              <a:t> a </a:t>
            </a:r>
            <a:r>
              <a:rPr lang="fr-FR" sz="1600" dirty="0" err="1"/>
              <a:t>tera</a:t>
            </a:r>
            <a:r>
              <a:rPr lang="fr-FR" sz="1600" dirty="0"/>
              <a:t> e si </a:t>
            </a:r>
            <a:r>
              <a:rPr lang="fr-FR" sz="1600" dirty="0" err="1"/>
              <a:t>getta</a:t>
            </a:r>
            <a:r>
              <a:rPr lang="fr-FR" sz="1600" dirty="0"/>
              <a:t> </a:t>
            </a:r>
            <a:r>
              <a:rPr lang="fr-FR" sz="1600" dirty="0" err="1"/>
              <a:t>contro</a:t>
            </a:r>
            <a:r>
              <a:rPr lang="fr-FR" sz="1600" dirty="0"/>
              <a:t> il </a:t>
            </a:r>
            <a:r>
              <a:rPr lang="fr-FR" sz="1600" dirty="0" err="1"/>
              <a:t>vitello</a:t>
            </a:r>
            <a:r>
              <a:rPr lang="fr-FR" sz="1600" dirty="0"/>
              <a:t> D’</a:t>
            </a:r>
            <a:r>
              <a:rPr lang="fr-FR" sz="1600" dirty="0" err="1"/>
              <a:t>oro</a:t>
            </a:r>
            <a:endParaRPr lang="fr-FR" sz="1600" dirty="0"/>
          </a:p>
          <a:p>
            <a:r>
              <a:rPr lang="fr-FR" sz="1600" dirty="0"/>
              <a:t>Michelangelo ha </a:t>
            </a:r>
            <a:r>
              <a:rPr lang="fr-FR" sz="1600" dirty="0" err="1"/>
              <a:t>immortalato</a:t>
            </a:r>
            <a:r>
              <a:rPr lang="fr-FR" sz="1600" dirty="0"/>
              <a:t> </a:t>
            </a:r>
            <a:r>
              <a:rPr lang="fr-FR" sz="1600" dirty="0" err="1"/>
              <a:t>lil</a:t>
            </a:r>
            <a:r>
              <a:rPr lang="fr-FR" sz="1600" dirty="0"/>
              <a:t> </a:t>
            </a:r>
            <a:r>
              <a:rPr lang="fr-FR" sz="1600" dirty="0" err="1"/>
              <a:t>momento</a:t>
            </a:r>
            <a:r>
              <a:rPr lang="fr-FR" sz="1600" dirty="0"/>
              <a:t> </a:t>
            </a:r>
            <a:r>
              <a:rPr lang="fr-FR" sz="1600" dirty="0" err="1"/>
              <a:t>esatto</a:t>
            </a:r>
            <a:r>
              <a:rPr lang="fr-FR" sz="1600" dirty="0"/>
              <a:t> in </a:t>
            </a:r>
            <a:r>
              <a:rPr lang="fr-FR" sz="1600" dirty="0" err="1"/>
              <a:t>cui</a:t>
            </a:r>
            <a:r>
              <a:rPr lang="fr-FR" sz="1600" dirty="0"/>
              <a:t> </a:t>
            </a:r>
            <a:r>
              <a:rPr lang="fr-FR" sz="1600" dirty="0" err="1"/>
              <a:t>Mosè</a:t>
            </a:r>
            <a:r>
              <a:rPr lang="fr-FR" sz="1600" dirty="0"/>
              <a:t> </a:t>
            </a:r>
            <a:r>
              <a:rPr lang="fr-FR" sz="1600" dirty="0" err="1"/>
              <a:t>sta</a:t>
            </a:r>
            <a:r>
              <a:rPr lang="fr-FR" sz="1600" dirty="0"/>
              <a:t> per </a:t>
            </a:r>
            <a:r>
              <a:rPr lang="fr-FR" sz="1600" dirty="0" err="1"/>
              <a:t>liberare</a:t>
            </a:r>
            <a:r>
              <a:rPr lang="fr-FR" sz="1600" dirty="0"/>
              <a:t> tutta la sua </a:t>
            </a:r>
            <a:r>
              <a:rPr lang="fr-FR" sz="1600" dirty="0" err="1"/>
              <a:t>rabbia</a:t>
            </a:r>
            <a:endParaRPr lang="fr-FR" sz="1600" dirty="0"/>
          </a:p>
          <a:p>
            <a:r>
              <a:rPr lang="fr-FR" sz="1600" dirty="0"/>
              <a:t>Da la </a:t>
            </a:r>
            <a:r>
              <a:rPr lang="fr-FR" sz="1600" dirty="0" err="1"/>
              <a:t>sensazione</a:t>
            </a:r>
            <a:r>
              <a:rPr lang="fr-FR" sz="1600" dirty="0"/>
              <a:t> </a:t>
            </a:r>
            <a:r>
              <a:rPr lang="fr-FR" sz="1600" dirty="0" err="1"/>
              <a:t>che</a:t>
            </a:r>
            <a:r>
              <a:rPr lang="fr-FR" sz="1600" dirty="0"/>
              <a:t> </a:t>
            </a:r>
            <a:r>
              <a:rPr lang="fr-FR" sz="1600" dirty="0" err="1"/>
              <a:t>soltanto</a:t>
            </a:r>
            <a:r>
              <a:rPr lang="fr-FR" sz="1600" dirty="0"/>
              <a:t> il </a:t>
            </a:r>
            <a:r>
              <a:rPr lang="fr-FR" sz="1600" dirty="0" err="1"/>
              <a:t>fatto</a:t>
            </a:r>
            <a:r>
              <a:rPr lang="fr-FR" sz="1600" dirty="0"/>
              <a:t> </a:t>
            </a:r>
            <a:r>
              <a:rPr lang="fr-FR" sz="1600" dirty="0" err="1"/>
              <a:t>che</a:t>
            </a:r>
            <a:r>
              <a:rPr lang="fr-FR" sz="1600" dirty="0"/>
              <a:t> </a:t>
            </a:r>
            <a:r>
              <a:rPr lang="fr-FR" sz="1600" dirty="0" err="1"/>
              <a:t>sia</a:t>
            </a:r>
            <a:r>
              <a:rPr lang="fr-FR" sz="1600" dirty="0"/>
              <a:t> </a:t>
            </a:r>
            <a:r>
              <a:rPr lang="fr-FR" sz="1600" dirty="0" err="1"/>
              <a:t>una</a:t>
            </a:r>
            <a:r>
              <a:rPr lang="fr-FR" sz="1600" dirty="0"/>
              <a:t> statua </a:t>
            </a:r>
            <a:r>
              <a:rPr lang="fr-FR" sz="1600" dirty="0" err="1"/>
              <a:t>gli</a:t>
            </a:r>
            <a:r>
              <a:rPr lang="fr-FR" sz="1600" dirty="0"/>
              <a:t> </a:t>
            </a:r>
            <a:r>
              <a:rPr lang="fr-FR" sz="1600" dirty="0" err="1"/>
              <a:t>impedisca</a:t>
            </a:r>
            <a:r>
              <a:rPr lang="fr-FR" sz="1600" dirty="0"/>
              <a:t> di </a:t>
            </a:r>
            <a:r>
              <a:rPr lang="fr-FR" sz="1600" dirty="0" err="1"/>
              <a:t>agire</a:t>
            </a:r>
            <a:r>
              <a:rPr lang="fr-FR" sz="1600" dirty="0"/>
              <a:t> con ira.</a:t>
            </a:r>
            <a:endParaRPr lang="en-US" sz="1600" dirty="0"/>
          </a:p>
          <a:p>
            <a:r>
              <a:rPr lang="en-US" sz="1600" dirty="0"/>
              <a:t>Secondo Freud, </a:t>
            </a:r>
            <a:r>
              <a:rPr lang="en-US" sz="1600" dirty="0" err="1"/>
              <a:t>questo</a:t>
            </a:r>
            <a:r>
              <a:rPr lang="en-US" sz="1600" dirty="0"/>
              <a:t> </a:t>
            </a:r>
            <a:r>
              <a:rPr lang="en-US" sz="1600" dirty="0" err="1"/>
              <a:t>Mosè</a:t>
            </a:r>
            <a:r>
              <a:rPr lang="en-US" sz="1600" dirty="0"/>
              <a:t> </a:t>
            </a:r>
            <a:r>
              <a:rPr lang="en-US" sz="1600" dirty="0" err="1"/>
              <a:t>mostra</a:t>
            </a:r>
            <a:r>
              <a:rPr lang="en-US" sz="1600" dirty="0"/>
              <a:t> 3 </a:t>
            </a:r>
            <a:r>
              <a:rPr lang="en-US" sz="1600" dirty="0" err="1"/>
              <a:t>stati</a:t>
            </a:r>
            <a:r>
              <a:rPr lang="en-US" sz="1600" dirty="0"/>
              <a:t> </a:t>
            </a:r>
            <a:r>
              <a:rPr lang="en-US" sz="1600" dirty="0" err="1"/>
              <a:t>d’animo</a:t>
            </a:r>
            <a:r>
              <a:rPr lang="en-US" sz="1600" dirty="0"/>
              <a:t> </a:t>
            </a:r>
            <a:r>
              <a:rPr lang="en-US" sz="1600" dirty="0" err="1"/>
              <a:t>diversi</a:t>
            </a:r>
            <a:r>
              <a:rPr lang="en-US" sz="1600" dirty="0"/>
              <a:t>.</a:t>
            </a:r>
          </a:p>
          <a:p>
            <a:r>
              <a:rPr lang="en-US" sz="1600" dirty="0"/>
              <a:t>Per </a:t>
            </a:r>
            <a:r>
              <a:rPr lang="en-US" sz="1600" dirty="0" err="1"/>
              <a:t>lui</a:t>
            </a:r>
            <a:r>
              <a:rPr lang="en-US" sz="1600" dirty="0"/>
              <a:t>, le </a:t>
            </a:r>
            <a:r>
              <a:rPr lang="en-US" sz="1600" dirty="0" err="1"/>
              <a:t>linee</a:t>
            </a:r>
            <a:r>
              <a:rPr lang="en-US" sz="1600" dirty="0"/>
              <a:t> </a:t>
            </a:r>
            <a:r>
              <a:rPr lang="en-US" sz="1600" dirty="0" err="1"/>
              <a:t>che</a:t>
            </a:r>
            <a:r>
              <a:rPr lang="en-US" sz="1600" dirty="0"/>
              <a:t> </a:t>
            </a:r>
            <a:r>
              <a:rPr lang="en-US" sz="1600" dirty="0" err="1"/>
              <a:t>si</a:t>
            </a:r>
            <a:r>
              <a:rPr lang="en-US" sz="1600" dirty="0"/>
              <a:t> </a:t>
            </a:r>
            <a:r>
              <a:rPr lang="en-US" sz="1600" dirty="0" err="1"/>
              <a:t>vedono</a:t>
            </a:r>
            <a:r>
              <a:rPr lang="en-US" sz="1600" dirty="0"/>
              <a:t> </a:t>
            </a:r>
            <a:r>
              <a:rPr lang="en-US" sz="1600" dirty="0" err="1"/>
              <a:t>sul</a:t>
            </a:r>
            <a:r>
              <a:rPr lang="en-US" sz="1600" dirty="0"/>
              <a:t> </a:t>
            </a:r>
            <a:r>
              <a:rPr lang="en-US" sz="1600" dirty="0" err="1"/>
              <a:t>volto</a:t>
            </a:r>
            <a:r>
              <a:rPr lang="en-US" sz="1600" dirty="0"/>
              <a:t> del </a:t>
            </a:r>
            <a:r>
              <a:rPr lang="en-US" sz="1600" dirty="0" err="1"/>
              <a:t>personaggio</a:t>
            </a:r>
            <a:r>
              <a:rPr lang="en-US" sz="1600" dirty="0"/>
              <a:t> </a:t>
            </a:r>
            <a:r>
              <a:rPr lang="en-US" sz="1600" dirty="0" err="1"/>
              <a:t>biblico</a:t>
            </a:r>
            <a:r>
              <a:rPr lang="en-US" sz="1600" dirty="0"/>
              <a:t> </a:t>
            </a:r>
            <a:r>
              <a:rPr lang="en-US" sz="1600" dirty="0" err="1"/>
              <a:t>rappresentano</a:t>
            </a:r>
            <a:r>
              <a:rPr lang="en-US" sz="1600" dirty="0"/>
              <a:t> la </a:t>
            </a:r>
            <a:r>
              <a:rPr lang="en-US" sz="1600" dirty="0" err="1"/>
              <a:t>sua</a:t>
            </a:r>
            <a:r>
              <a:rPr lang="en-US" sz="1600" dirty="0"/>
              <a:t> </a:t>
            </a:r>
            <a:r>
              <a:rPr lang="en-US" sz="1600" dirty="0" err="1"/>
              <a:t>vittoria</a:t>
            </a:r>
            <a:r>
              <a:rPr lang="en-US" sz="1600" dirty="0"/>
              <a:t> </a:t>
            </a:r>
            <a:r>
              <a:rPr lang="en-US" sz="1600" dirty="0" err="1"/>
              <a:t>contro</a:t>
            </a:r>
            <a:r>
              <a:rPr lang="en-US" sz="1600" dirty="0"/>
              <a:t> la </a:t>
            </a:r>
            <a:r>
              <a:rPr lang="en-US" sz="1600" dirty="0" err="1"/>
              <a:t>rabbia</a:t>
            </a:r>
            <a:r>
              <a:rPr lang="en-US" sz="1600" dirty="0"/>
              <a:t>.</a:t>
            </a:r>
          </a:p>
          <a:p>
            <a:r>
              <a:rPr lang="en-US" sz="1600" dirty="0"/>
              <a:t>La </a:t>
            </a:r>
            <a:r>
              <a:rPr lang="en-US" sz="1600" dirty="0" err="1"/>
              <a:t>parte</a:t>
            </a:r>
            <a:r>
              <a:rPr lang="en-US" sz="1600" dirty="0"/>
              <a:t> centrale </a:t>
            </a:r>
            <a:r>
              <a:rPr lang="en-US" sz="1600" dirty="0" err="1"/>
              <a:t>della</a:t>
            </a:r>
            <a:r>
              <a:rPr lang="en-US" sz="1600" dirty="0"/>
              <a:t> </a:t>
            </a:r>
            <a:r>
              <a:rPr lang="en-US" sz="1600" dirty="0" err="1"/>
              <a:t>statua</a:t>
            </a:r>
            <a:r>
              <a:rPr lang="en-US" sz="1600" dirty="0"/>
              <a:t> (i </a:t>
            </a:r>
            <a:r>
              <a:rPr lang="en-US" sz="1600" dirty="0" err="1"/>
              <a:t>muscoli</a:t>
            </a:r>
            <a:r>
              <a:rPr lang="en-US" sz="1600" dirty="0"/>
              <a:t> </a:t>
            </a:r>
            <a:r>
              <a:rPr lang="en-US" sz="1600" dirty="0" err="1"/>
              <a:t>soprattutto</a:t>
            </a:r>
            <a:r>
              <a:rPr lang="en-US" sz="1600" dirty="0"/>
              <a:t>) </a:t>
            </a:r>
            <a:r>
              <a:rPr lang="en-US" sz="1600" dirty="0" err="1"/>
              <a:t>mostrano</a:t>
            </a:r>
            <a:r>
              <a:rPr lang="en-US" sz="1600" dirty="0"/>
              <a:t> </a:t>
            </a:r>
            <a:r>
              <a:rPr lang="en-US" sz="1600" dirty="0" err="1"/>
              <a:t>gli</a:t>
            </a:r>
            <a:r>
              <a:rPr lang="en-US" sz="1600" dirty="0"/>
              <a:t> </a:t>
            </a:r>
            <a:r>
              <a:rPr lang="en-US" sz="1600" dirty="0" err="1"/>
              <a:t>ultimi</a:t>
            </a:r>
            <a:r>
              <a:rPr lang="en-US" sz="1600" dirty="0"/>
              <a:t> </a:t>
            </a:r>
            <a:r>
              <a:rPr lang="en-US" sz="1600" dirty="0" err="1"/>
              <a:t>istanti</a:t>
            </a:r>
            <a:r>
              <a:rPr lang="en-US" sz="1600" dirty="0"/>
              <a:t> del </a:t>
            </a:r>
            <a:r>
              <a:rPr lang="en-US" sz="1600" dirty="0" err="1"/>
              <a:t>suo</a:t>
            </a:r>
            <a:r>
              <a:rPr lang="en-US" sz="1600" dirty="0"/>
              <a:t> </a:t>
            </a:r>
            <a:r>
              <a:rPr lang="en-US" sz="1600" dirty="0" err="1"/>
              <a:t>tentativo</a:t>
            </a:r>
            <a:r>
              <a:rPr lang="en-US" sz="1600" dirty="0"/>
              <a:t> di </a:t>
            </a:r>
            <a:r>
              <a:rPr lang="en-US" sz="1600" dirty="0" err="1"/>
              <a:t>sopprimere</a:t>
            </a:r>
            <a:r>
              <a:rPr lang="en-US" sz="1600" dirty="0"/>
              <a:t> </a:t>
            </a:r>
            <a:r>
              <a:rPr lang="en-US" sz="1600" dirty="0" err="1"/>
              <a:t>l’impulso</a:t>
            </a:r>
            <a:r>
              <a:rPr lang="en-US" sz="1600" dirty="0"/>
              <a:t> </a:t>
            </a:r>
            <a:r>
              <a:rPr lang="en-US" sz="1600" dirty="0" err="1"/>
              <a:t>rabbioso</a:t>
            </a:r>
            <a:r>
              <a:rPr lang="en-US" sz="1600" dirty="0"/>
              <a:t> </a:t>
            </a:r>
            <a:r>
              <a:rPr lang="en-US" sz="1600" dirty="0" err="1"/>
              <a:t>contro</a:t>
            </a:r>
            <a:r>
              <a:rPr lang="en-US" sz="1600" dirty="0"/>
              <a:t> </a:t>
            </a:r>
            <a:r>
              <a:rPr lang="en-US" sz="1600" dirty="0" err="1"/>
              <a:t>gli</a:t>
            </a:r>
            <a:r>
              <a:rPr lang="en-US" sz="1600" dirty="0"/>
              <a:t> </a:t>
            </a:r>
            <a:r>
              <a:rPr lang="en-US" sz="1600" dirty="0" err="1"/>
              <a:t>infedeli</a:t>
            </a:r>
            <a:r>
              <a:rPr lang="en-US" sz="1600" dirty="0"/>
              <a:t>.</a:t>
            </a:r>
          </a:p>
          <a:p>
            <a:r>
              <a:rPr lang="en-US" sz="1600" dirty="0" err="1"/>
              <a:t>Particolare</a:t>
            </a:r>
            <a:r>
              <a:rPr lang="en-US" sz="1600" dirty="0"/>
              <a:t> </a:t>
            </a:r>
            <a:r>
              <a:rPr lang="en-US" sz="1600" dirty="0" err="1"/>
              <a:t>delle</a:t>
            </a:r>
            <a:r>
              <a:rPr lang="en-US" sz="1600" dirty="0"/>
              <a:t> </a:t>
            </a:r>
            <a:r>
              <a:rPr lang="en-US" sz="1600" dirty="0" err="1"/>
              <a:t>vene</a:t>
            </a:r>
            <a:r>
              <a:rPr lang="en-US" sz="1600" dirty="0"/>
              <a:t> e </a:t>
            </a:r>
            <a:r>
              <a:rPr lang="en-US" sz="1600" dirty="0" err="1"/>
              <a:t>dei</a:t>
            </a:r>
            <a:r>
              <a:rPr lang="en-US" sz="1600" dirty="0"/>
              <a:t> </a:t>
            </a:r>
            <a:r>
              <a:rPr lang="en-US" sz="1600" dirty="0" err="1"/>
              <a:t>muscoli</a:t>
            </a:r>
            <a:r>
              <a:rPr lang="en-US" sz="1600" dirty="0"/>
              <a:t> in </a:t>
            </a:r>
            <a:r>
              <a:rPr lang="en-US" sz="1600" dirty="0" err="1"/>
              <a:t>tensione</a:t>
            </a:r>
            <a:r>
              <a:rPr lang="en-US" sz="1600" dirty="0"/>
              <a:t>. E </a:t>
            </a:r>
            <a:r>
              <a:rPr lang="en-US" sz="1600" dirty="0" err="1"/>
              <a:t>si</a:t>
            </a:r>
            <a:r>
              <a:rPr lang="en-US" sz="1600" dirty="0"/>
              <a:t> </a:t>
            </a:r>
            <a:r>
              <a:rPr lang="en-US" sz="1600" dirty="0" err="1"/>
              <a:t>vede</a:t>
            </a:r>
            <a:r>
              <a:rPr lang="en-US" sz="1600" dirty="0"/>
              <a:t> </a:t>
            </a:r>
            <a:r>
              <a:rPr lang="en-US" sz="1600" dirty="0" err="1"/>
              <a:t>soprattutto</a:t>
            </a:r>
            <a:r>
              <a:rPr lang="en-US" sz="1600" dirty="0"/>
              <a:t> </a:t>
            </a:r>
            <a:r>
              <a:rPr lang="en-US" sz="1600" dirty="0" err="1"/>
              <a:t>sul</a:t>
            </a:r>
            <a:r>
              <a:rPr lang="en-US" sz="1600" dirty="0"/>
              <a:t> </a:t>
            </a:r>
            <a:r>
              <a:rPr lang="en-US" sz="1600" dirty="0" err="1"/>
              <a:t>piede</a:t>
            </a:r>
            <a:r>
              <a:rPr lang="en-US" sz="1600" dirty="0"/>
              <a:t> </a:t>
            </a:r>
            <a:r>
              <a:rPr lang="en-US" sz="1600" dirty="0" err="1"/>
              <a:t>che</a:t>
            </a:r>
            <a:r>
              <a:rPr lang="en-US" sz="1600" dirty="0"/>
              <a:t> non è </a:t>
            </a:r>
            <a:r>
              <a:rPr lang="en-US" sz="1600" dirty="0" err="1"/>
              <a:t>appoggiato</a:t>
            </a:r>
            <a:r>
              <a:rPr lang="en-US" sz="1600" dirty="0"/>
              <a:t> </a:t>
            </a:r>
            <a:r>
              <a:rPr lang="en-US" sz="1600" dirty="0" err="1"/>
              <a:t>completamente</a:t>
            </a:r>
            <a:r>
              <a:rPr lang="en-US" sz="1600" dirty="0"/>
              <a:t> a terra, come se un secondo prima </a:t>
            </a:r>
            <a:r>
              <a:rPr lang="en-US" sz="1600" dirty="0" err="1"/>
              <a:t>avesse</a:t>
            </a:r>
            <a:r>
              <a:rPr lang="en-US" sz="1600" dirty="0"/>
              <a:t> </a:t>
            </a:r>
            <a:r>
              <a:rPr lang="en-US" sz="1600" dirty="0" err="1"/>
              <a:t>voluto</a:t>
            </a:r>
            <a:r>
              <a:rPr lang="en-US" sz="1600" dirty="0"/>
              <a:t> </a:t>
            </a:r>
            <a:r>
              <a:rPr lang="en-US" sz="1600" dirty="0" err="1"/>
              <a:t>scagliarsi</a:t>
            </a:r>
            <a:r>
              <a:rPr lang="en-US" sz="1600" dirty="0"/>
              <a:t> con </a:t>
            </a:r>
            <a:r>
              <a:rPr lang="en-US" sz="1600" dirty="0" err="1"/>
              <a:t>tutta</a:t>
            </a:r>
            <a:r>
              <a:rPr lang="en-US" sz="1600" dirty="0"/>
              <a:t> la forza </a:t>
            </a:r>
            <a:r>
              <a:rPr lang="en-US" sz="1600" dirty="0" err="1"/>
              <a:t>contro</a:t>
            </a:r>
            <a:r>
              <a:rPr lang="en-US" sz="1600" dirty="0"/>
              <a:t> </a:t>
            </a:r>
            <a:r>
              <a:rPr lang="en-US" sz="1600" dirty="0" err="1"/>
              <a:t>gli</a:t>
            </a:r>
            <a:r>
              <a:rPr lang="en-US" sz="1600" dirty="0"/>
              <a:t> </a:t>
            </a:r>
            <a:r>
              <a:rPr lang="en-US" sz="1600" dirty="0" err="1"/>
              <a:t>adoratori</a:t>
            </a:r>
            <a:r>
              <a:rPr lang="en-US" sz="1600" dirty="0"/>
              <a:t> del Vitello </a:t>
            </a:r>
            <a:r>
              <a:rPr lang="en-US" sz="1600" dirty="0" err="1"/>
              <a:t>d’Oro</a:t>
            </a:r>
            <a:r>
              <a:rPr lang="en-US" sz="1600" dirty="0"/>
              <a:t>.</a:t>
            </a:r>
          </a:p>
          <a:p>
            <a:r>
              <a:rPr lang="en-US" sz="1600" dirty="0" err="1"/>
              <a:t>L’accarezzarsi</a:t>
            </a:r>
            <a:r>
              <a:rPr lang="en-US" sz="1600" dirty="0"/>
              <a:t> la </a:t>
            </a:r>
            <a:r>
              <a:rPr lang="en-US" sz="1600" dirty="0" err="1"/>
              <a:t>barba</a:t>
            </a:r>
            <a:r>
              <a:rPr lang="en-US" sz="1600" dirty="0"/>
              <a:t> </a:t>
            </a:r>
            <a:r>
              <a:rPr lang="en-US" sz="1600" dirty="0" err="1"/>
              <a:t>simboleggia</a:t>
            </a:r>
            <a:r>
              <a:rPr lang="en-US" sz="1600" dirty="0"/>
              <a:t> la </a:t>
            </a:r>
            <a:r>
              <a:rPr lang="en-US" sz="1600" dirty="0" err="1"/>
              <a:t>tranquillità</a:t>
            </a:r>
            <a:r>
              <a:rPr lang="en-US" sz="1600" dirty="0"/>
              <a:t> </a:t>
            </a:r>
            <a:r>
              <a:rPr lang="en-US" sz="1600" dirty="0" err="1"/>
              <a:t>che</a:t>
            </a:r>
            <a:r>
              <a:rPr lang="en-US" sz="1600" dirty="0"/>
              <a:t> ha </a:t>
            </a:r>
            <a:r>
              <a:rPr lang="en-US" sz="1600" dirty="0" err="1"/>
              <a:t>avuto</a:t>
            </a:r>
            <a:r>
              <a:rPr lang="en-US" sz="1600" dirty="0"/>
              <a:t> la </a:t>
            </a:r>
            <a:r>
              <a:rPr lang="en-US" sz="1600" dirty="0" err="1"/>
              <a:t>meglio</a:t>
            </a:r>
            <a:r>
              <a:rPr lang="en-US" sz="1600" dirty="0"/>
              <a:t> </a:t>
            </a:r>
            <a:r>
              <a:rPr lang="en-US" sz="1600" dirty="0" err="1"/>
              <a:t>sugli</a:t>
            </a:r>
            <a:r>
              <a:rPr lang="en-US" sz="1600" dirty="0"/>
              <a:t> </a:t>
            </a:r>
            <a:r>
              <a:rPr lang="en-US" sz="1600" dirty="0" err="1"/>
              <a:t>istinti</a:t>
            </a:r>
            <a:r>
              <a:rPr lang="en-US" sz="1600" dirty="0"/>
              <a:t> </a:t>
            </a:r>
            <a:r>
              <a:rPr lang="en-US" sz="1600" dirty="0" err="1"/>
              <a:t>aggressivi</a:t>
            </a:r>
            <a:r>
              <a:rPr lang="en-US" sz="1600" dirty="0"/>
              <a:t>.</a:t>
            </a:r>
          </a:p>
          <a:p>
            <a:pPr fontAlgn="base"/>
            <a:r>
              <a:rPr lang="it-IT" sz="1600" dirty="0"/>
              <a:t>Mosè si sia girato e si stia tirando la barba per domare la propria passione e per salvaguardare le tavole con i Comandamenti. La rabbia – anche se con difficoltà – è contenuta. Non lancerà le Tavolette a terra. I Comandamenti sono fondamentali nella sua missione. Mentre sta riflettendo, però, non si rende conto che le tavolette stanno scivolando dalla sua mano e cadranno da un momento all’altro. Per Mosè l’incarico che Dio gli ha affidato è importantissimo. Per compiere la sua missione ha messo da parte la rabbia.</a:t>
            </a:r>
          </a:p>
          <a:p>
            <a:pPr fontAlgn="base"/>
            <a:r>
              <a:rPr lang="it-IT" sz="1600" dirty="0"/>
              <a:t>Non si è scagliato contro coloro che adorano il Vitello d’Oro ma ha preferito mettere in salvo i Comandamenti</a:t>
            </a:r>
          </a:p>
          <a:p>
            <a:pPr fontAlgn="base"/>
            <a:endParaRPr lang="en-US" dirty="0"/>
          </a:p>
          <a:p>
            <a:r>
              <a:rPr lang="en-US" dirty="0" err="1"/>
              <a:t>Altri</a:t>
            </a:r>
            <a:r>
              <a:rPr lang="en-US" dirty="0"/>
              <a:t> </a:t>
            </a:r>
            <a:r>
              <a:rPr lang="en-US" dirty="0" err="1"/>
              <a:t>studiosi</a:t>
            </a:r>
            <a:r>
              <a:rPr lang="en-US" dirty="0"/>
              <a:t> (Mc Millan &amp; Swales) </a:t>
            </a:r>
            <a:r>
              <a:rPr lang="en-US" dirty="0" err="1"/>
              <a:t>si</a:t>
            </a:r>
            <a:r>
              <a:rPr lang="en-US" dirty="0"/>
              <a:t> </a:t>
            </a:r>
            <a:r>
              <a:rPr lang="en-US" dirty="0" err="1"/>
              <a:t>rafanno</a:t>
            </a:r>
            <a:r>
              <a:rPr lang="en-US" dirty="0"/>
              <a:t> a </a:t>
            </a:r>
            <a:r>
              <a:rPr lang="en-US" dirty="0" err="1"/>
              <a:t>Esodo</a:t>
            </a:r>
            <a:r>
              <a:rPr lang="en-US" dirty="0"/>
              <a:t> 33-34  </a:t>
            </a:r>
            <a:r>
              <a:rPr lang="en-US" dirty="0" err="1"/>
              <a:t>Dio</a:t>
            </a:r>
            <a:r>
              <a:rPr lang="en-US" dirty="0"/>
              <a:t> ha</a:t>
            </a:r>
          </a:p>
          <a:p>
            <a:r>
              <a:rPr lang="it-IT" dirty="0"/>
              <a:t>Dio ha ordinato a Mosè di fabbricare delle altre tavolette dopo la distruzione delle prime.</a:t>
            </a:r>
          </a:p>
          <a:p>
            <a:r>
              <a:rPr lang="it-IT" dirty="0"/>
              <a:t>Secondo gli studiosi Michelangelo ha rappresentato Mosè nell’istante in cui sta per vedere Dio. Particolare dell’espressione : Perché ha dei dubbi Non sa se Dio sarà soddisfatto del suo comportamento e di quello del suo popolo. Non sa se li perdonerà o li guiderà alla Terra Promessa. E tutto ciò che può fare e prendere coraggio e chiedere a Dio di rivelare la sua gloria. Michelangelo rappresenta Mosè in questo preciso istante. Quest’ultimo è pensieroso ed in attesa dell’arrivo di Dio. </a:t>
            </a:r>
          </a:p>
          <a:p>
            <a:endParaRPr lang="it-IT" dirty="0"/>
          </a:p>
        </p:txBody>
      </p:sp>
      <p:pic>
        <p:nvPicPr>
          <p:cNvPr id="5" name="Picture 4">
            <a:extLst>
              <a:ext uri="{FF2B5EF4-FFF2-40B4-BE49-F238E27FC236}">
                <a16:creationId xmlns:a16="http://schemas.microsoft.com/office/drawing/2014/main" id="{92D14CD9-F5E7-441B-8AE5-4AA6DD65FE60}"/>
              </a:ext>
            </a:extLst>
          </p:cNvPr>
          <p:cNvPicPr>
            <a:picLocks noChangeAspect="1"/>
          </p:cNvPicPr>
          <p:nvPr/>
        </p:nvPicPr>
        <p:blipFill rotWithShape="1">
          <a:blip r:embed="rId2">
            <a:extLst>
              <a:ext uri="{28A0092B-C50C-407E-A947-70E740481C1C}">
                <a14:useLocalDpi xmlns:a14="http://schemas.microsoft.com/office/drawing/2010/main" val="0"/>
              </a:ext>
            </a:extLst>
          </a:blip>
          <a:srcRect l="40285" t="41467" r="41846" b="14496"/>
          <a:stretch/>
        </p:blipFill>
        <p:spPr>
          <a:xfrm>
            <a:off x="9222495" y="493297"/>
            <a:ext cx="2474258" cy="3429814"/>
          </a:xfrm>
          <a:prstGeom prst="rect">
            <a:avLst/>
          </a:prstGeom>
        </p:spPr>
      </p:pic>
      <p:pic>
        <p:nvPicPr>
          <p:cNvPr id="4" name="Picture 5" descr="Confronto Mosè Michelangelo Buonarroti Torso del Belvedere analisi">
            <a:extLst>
              <a:ext uri="{FF2B5EF4-FFF2-40B4-BE49-F238E27FC236}">
                <a16:creationId xmlns:a16="http://schemas.microsoft.com/office/drawing/2014/main" id="{FE57ECC1-50DD-FDDF-2D79-804BC461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286" y="4030548"/>
            <a:ext cx="1882433" cy="1746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9167BE-3834-7CB2-8331-4305BDA078BB}"/>
              </a:ext>
            </a:extLst>
          </p:cNvPr>
          <p:cNvSpPr/>
          <p:nvPr/>
        </p:nvSpPr>
        <p:spPr>
          <a:xfrm>
            <a:off x="9491436" y="5992009"/>
            <a:ext cx="6096000" cy="646331"/>
          </a:xfrm>
          <a:prstGeom prst="rect">
            <a:avLst/>
          </a:prstGeom>
        </p:spPr>
        <p:txBody>
          <a:bodyPr>
            <a:spAutoFit/>
          </a:bodyPr>
          <a:lstStyle/>
          <a:p>
            <a:r>
              <a:rPr lang="fr-BE" dirty="0" err="1"/>
              <a:t>Torso</a:t>
            </a:r>
            <a:r>
              <a:rPr lang="fr-BE" dirty="0"/>
              <a:t> </a:t>
            </a:r>
            <a:r>
              <a:rPr lang="fr-BE" dirty="0" err="1"/>
              <a:t>del</a:t>
            </a:r>
            <a:r>
              <a:rPr lang="fr-BE" dirty="0"/>
              <a:t> </a:t>
            </a:r>
            <a:r>
              <a:rPr lang="fr-BE" dirty="0" err="1"/>
              <a:t>Belvedere</a:t>
            </a:r>
            <a:endParaRPr lang="fr-BE" dirty="0"/>
          </a:p>
          <a:p>
            <a:r>
              <a:rPr lang="fr-BE" dirty="0" err="1"/>
              <a:t>Stesso</a:t>
            </a:r>
            <a:r>
              <a:rPr lang="fr-BE" dirty="0"/>
              <a:t> </a:t>
            </a:r>
            <a:r>
              <a:rPr lang="fr-BE" dirty="0" err="1"/>
              <a:t>dinamismo</a:t>
            </a:r>
            <a:endParaRPr lang="fr-FR" dirty="0"/>
          </a:p>
        </p:txBody>
      </p:sp>
    </p:spTree>
    <p:extLst>
      <p:ext uri="{BB962C8B-B14F-4D97-AF65-F5344CB8AC3E}">
        <p14:creationId xmlns:p14="http://schemas.microsoft.com/office/powerpoint/2010/main" val="265129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ffiche Portrait Officiel du Président de la République - Emmanuel Macron">
            <a:extLst>
              <a:ext uri="{FF2B5EF4-FFF2-40B4-BE49-F238E27FC236}">
                <a16:creationId xmlns:a16="http://schemas.microsoft.com/office/drawing/2014/main" id="{41FDDAEB-2566-A3D4-86DA-32C293D76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034" y="-201204"/>
            <a:ext cx="5114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C595062-5FA4-947F-AF0B-E8DABA84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78" y="4230255"/>
            <a:ext cx="4471548" cy="223577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articolare sguardo Mosè Michelangelo Buonarroti analisi">
            <a:extLst>
              <a:ext uri="{FF2B5EF4-FFF2-40B4-BE49-F238E27FC236}">
                <a16:creationId xmlns:a16="http://schemas.microsoft.com/office/drawing/2014/main" id="{707E82B2-4F73-1AD1-0DAF-0812EB6ED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42" y="976746"/>
            <a:ext cx="1687063" cy="275023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articolare mano barba Mosè Michelangelo Buonarroti analisi">
            <a:extLst>
              <a:ext uri="{FF2B5EF4-FFF2-40B4-BE49-F238E27FC236}">
                <a16:creationId xmlns:a16="http://schemas.microsoft.com/office/drawing/2014/main" id="{CAE2A6AE-68F7-53FE-087C-B5D722F60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521" y="976746"/>
            <a:ext cx="4117592" cy="24522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BEEC55-ACCE-5A39-569D-14094B73F167}"/>
              </a:ext>
            </a:extLst>
          </p:cNvPr>
          <p:cNvSpPr txBox="1"/>
          <p:nvPr/>
        </p:nvSpPr>
        <p:spPr>
          <a:xfrm>
            <a:off x="6840416" y="5987562"/>
            <a:ext cx="4811253" cy="369332"/>
          </a:xfrm>
          <a:prstGeom prst="rect">
            <a:avLst/>
          </a:prstGeom>
          <a:noFill/>
        </p:spPr>
        <p:txBody>
          <a:bodyPr wrap="none" rtlCol="0">
            <a:spAutoFit/>
          </a:bodyPr>
          <a:lstStyle/>
          <a:p>
            <a:r>
              <a:rPr lang="fr-BE" dirty="0" err="1"/>
              <a:t>Pronto</a:t>
            </a:r>
            <a:r>
              <a:rPr lang="fr-BE" dirty="0"/>
              <a:t> a </a:t>
            </a:r>
            <a:r>
              <a:rPr lang="fr-BE" dirty="0" err="1"/>
              <a:t>balzare</a:t>
            </a:r>
            <a:r>
              <a:rPr lang="fr-BE" dirty="0"/>
              <a:t> </a:t>
            </a:r>
            <a:r>
              <a:rPr lang="fr-BE" dirty="0" err="1"/>
              <a:t>sullo</a:t>
            </a:r>
            <a:r>
              <a:rPr lang="fr-BE" dirty="0"/>
              <a:t> </a:t>
            </a:r>
            <a:r>
              <a:rPr lang="fr-BE" dirty="0" err="1"/>
              <a:t>spettatore</a:t>
            </a:r>
            <a:r>
              <a:rPr lang="fr-BE" dirty="0"/>
              <a:t> come </a:t>
            </a:r>
            <a:r>
              <a:rPr lang="fr-BE" dirty="0" err="1"/>
              <a:t>una</a:t>
            </a:r>
            <a:r>
              <a:rPr lang="fr-BE" dirty="0"/>
              <a:t> </a:t>
            </a:r>
            <a:r>
              <a:rPr lang="fr-BE" dirty="0" err="1"/>
              <a:t>belva</a:t>
            </a:r>
            <a:r>
              <a:rPr lang="fr-BE" dirty="0"/>
              <a:t> </a:t>
            </a:r>
            <a:endParaRPr lang="fr-FR" dirty="0"/>
          </a:p>
        </p:txBody>
      </p:sp>
    </p:spTree>
    <p:extLst>
      <p:ext uri="{BB962C8B-B14F-4D97-AF65-F5344CB8AC3E}">
        <p14:creationId xmlns:p14="http://schemas.microsoft.com/office/powerpoint/2010/main" val="2646527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201364-35D3-4609-A938-71C2C21D599F}"/>
              </a:ext>
            </a:extLst>
          </p:cNvPr>
          <p:cNvSpPr/>
          <p:nvPr/>
        </p:nvSpPr>
        <p:spPr>
          <a:xfrm>
            <a:off x="526950" y="3517899"/>
            <a:ext cx="6096000" cy="338554"/>
          </a:xfrm>
          <a:prstGeom prst="rect">
            <a:avLst/>
          </a:prstGeom>
        </p:spPr>
        <p:txBody>
          <a:bodyPr>
            <a:spAutoFit/>
          </a:bodyPr>
          <a:lstStyle/>
          <a:p>
            <a:r>
              <a:rPr lang="fr-FR" sz="1600" b="0" dirty="0">
                <a:solidFill>
                  <a:srgbClr val="333333"/>
                </a:solidFill>
                <a:effectLst/>
              </a:rPr>
              <a:t>Marc Chagall, </a:t>
            </a:r>
            <a:r>
              <a:rPr lang="fr-FR" sz="1600" b="0" i="1" dirty="0">
                <a:solidFill>
                  <a:srgbClr val="333333"/>
                </a:solidFill>
                <a:effectLst/>
              </a:rPr>
              <a:t>e il </a:t>
            </a:r>
            <a:r>
              <a:rPr lang="fr-FR" sz="1600" b="0" i="1" dirty="0" err="1">
                <a:solidFill>
                  <a:srgbClr val="333333"/>
                </a:solidFill>
                <a:effectLst/>
              </a:rPr>
              <a:t>roveto</a:t>
            </a:r>
            <a:r>
              <a:rPr lang="fr-FR" sz="1600" b="0" i="1" dirty="0">
                <a:solidFill>
                  <a:srgbClr val="333333"/>
                </a:solidFill>
                <a:effectLst/>
              </a:rPr>
              <a:t> ardente</a:t>
            </a:r>
            <a:r>
              <a:rPr lang="fr-FR" sz="1600" b="0" i="0" dirty="0">
                <a:solidFill>
                  <a:srgbClr val="333333"/>
                </a:solidFill>
                <a:effectLst/>
              </a:rPr>
              <a:t> (1960-1966)</a:t>
            </a:r>
            <a:r>
              <a:rPr lang="fr-FR" sz="1600" dirty="0">
                <a:solidFill>
                  <a:srgbClr val="333333"/>
                </a:solidFill>
              </a:rPr>
              <a:t>, </a:t>
            </a:r>
            <a:r>
              <a:rPr lang="fr-FR" sz="1600" b="0" i="0" dirty="0">
                <a:solidFill>
                  <a:srgbClr val="333333"/>
                </a:solidFill>
                <a:effectLst/>
              </a:rPr>
              <a:t>Musée Chagall, </a:t>
            </a:r>
            <a:r>
              <a:rPr lang="fr-FR" sz="1600" b="0" i="0" dirty="0" err="1">
                <a:solidFill>
                  <a:srgbClr val="333333"/>
                </a:solidFill>
                <a:effectLst/>
              </a:rPr>
              <a:t>Nizza</a:t>
            </a:r>
            <a:r>
              <a:rPr lang="fr-FR" sz="1600" b="0" i="0" dirty="0">
                <a:solidFill>
                  <a:srgbClr val="333333"/>
                </a:solidFill>
                <a:effectLst/>
              </a:rPr>
              <a:t>.</a:t>
            </a:r>
            <a:endParaRPr lang="en-US" sz="1600" dirty="0"/>
          </a:p>
        </p:txBody>
      </p:sp>
      <p:pic>
        <p:nvPicPr>
          <p:cNvPr id="7170" name="Picture 2" descr="Mosè e la teofania del roveto ardente secondo Chagall - La Nuova Bussola  Quotidiana">
            <a:extLst>
              <a:ext uri="{FF2B5EF4-FFF2-40B4-BE49-F238E27FC236}">
                <a16:creationId xmlns:a16="http://schemas.microsoft.com/office/drawing/2014/main" id="{36727DE0-773C-A3AE-4E8B-362B62E6E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821" y="289269"/>
            <a:ext cx="4229369" cy="3089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650DB9-4E7F-8C2F-D111-1971FC3D90CD}"/>
              </a:ext>
            </a:extLst>
          </p:cNvPr>
          <p:cNvSpPr txBox="1"/>
          <p:nvPr/>
        </p:nvSpPr>
        <p:spPr>
          <a:xfrm>
            <a:off x="3911599" y="3667816"/>
            <a:ext cx="4096328" cy="338554"/>
          </a:xfrm>
          <a:prstGeom prst="rect">
            <a:avLst/>
          </a:prstGeom>
          <a:noFill/>
        </p:spPr>
        <p:txBody>
          <a:bodyPr wrap="square">
            <a:spAutoFit/>
          </a:bodyPr>
          <a:lstStyle/>
          <a:p>
            <a:r>
              <a:rPr lang="fr-FR" sz="1600" b="0" i="1" dirty="0">
                <a:solidFill>
                  <a:srgbClr val="333333"/>
                </a:solidFill>
                <a:effectLst/>
              </a:rPr>
              <a:t> </a:t>
            </a:r>
            <a:endParaRPr lang="fr-FR" sz="1600" dirty="0"/>
          </a:p>
        </p:txBody>
      </p:sp>
      <p:sp>
        <p:nvSpPr>
          <p:cNvPr id="12" name="TextBox 11">
            <a:extLst>
              <a:ext uri="{FF2B5EF4-FFF2-40B4-BE49-F238E27FC236}">
                <a16:creationId xmlns:a16="http://schemas.microsoft.com/office/drawing/2014/main" id="{D75FCC34-9CD5-839E-FF45-4ADFA7186303}"/>
              </a:ext>
            </a:extLst>
          </p:cNvPr>
          <p:cNvSpPr txBox="1"/>
          <p:nvPr/>
        </p:nvSpPr>
        <p:spPr>
          <a:xfrm>
            <a:off x="628425" y="3768723"/>
            <a:ext cx="10623344" cy="4678204"/>
          </a:xfrm>
          <a:prstGeom prst="rect">
            <a:avLst/>
          </a:prstGeom>
          <a:noFill/>
        </p:spPr>
        <p:txBody>
          <a:bodyPr wrap="square">
            <a:spAutoFit/>
          </a:bodyPr>
          <a:lstStyle/>
          <a:p>
            <a:r>
              <a:rPr lang="it-IT" sz="1600" dirty="0"/>
              <a:t>Il Mosè con le corna è il risultato di un'errata interpretazione della Vulgata tradotta da San Girolamo. </a:t>
            </a:r>
            <a:r>
              <a:rPr lang="it-IT" sz="1600" dirty="0" err="1"/>
              <a:t>keren</a:t>
            </a:r>
            <a:r>
              <a:rPr lang="it-IT" sz="1600" dirty="0"/>
              <a:t> "corna" invece di </a:t>
            </a:r>
            <a:r>
              <a:rPr lang="it-IT" sz="1600" dirty="0" err="1"/>
              <a:t>karan</a:t>
            </a:r>
            <a:r>
              <a:rPr lang="it-IT" sz="1600" dirty="0"/>
              <a:t> "raggiante". "I versetti ebraici riportano tre volte l'espressione &lt;karan o panav&gt;, "la pelle del suo volto era radiosa". Ma San Girolamo ha tradotto &lt;cornuta esset facies sua&gt; 'il suo volto era cornuto'. È stato vittima della vicinanza fonetica tra le parole ebraiche &lt;karan&gt;, irradiare, e keren, corno. Nel testo ebraico, tuttavia, non c'è alcuna ambiguità, perché i versetti usano tre volte lo stesso verbo, irradiare, e non un sostantivo che potrebbe essere tradotto con corna. (Mosè di Charles Szlakmann, pag. 189-190, Gallimard (2009); l'ebraico della Torah è una lingua semitica consonantica non vocalizzata. Questo spiega perché alcune traduzioni dicono che il volto di Mosè "brilla" e altre che è "cornuto". </a:t>
            </a:r>
          </a:p>
          <a:p>
            <a:r>
              <a:rPr lang="it-IT" sz="1600" dirty="0"/>
              <a:t>Sigmund Freud nel Mosè di Michelangelo (1914) non vede le corna: nota che Mosè non si scaglia contro il suo popolo idolatra, che non rompe le tavole della legge, che la sua furia è domata, che ha qualcosa di femminile, che è cristianizzato al tempo di Giulio II.  </a:t>
            </a:r>
          </a:p>
          <a:p>
            <a:r>
              <a:rPr lang="fr-FR" sz="1600" dirty="0" err="1"/>
              <a:t>Esodo</a:t>
            </a:r>
            <a:r>
              <a:rPr lang="fr-FR" sz="1600" dirty="0"/>
              <a:t>, </a:t>
            </a:r>
            <a:r>
              <a:rPr lang="fr-FR" sz="1600" dirty="0" err="1"/>
              <a:t>capitolo</a:t>
            </a:r>
            <a:r>
              <a:rPr lang="fr-FR" sz="1600" dirty="0"/>
              <a:t> 34, </a:t>
            </a:r>
            <a:r>
              <a:rPr lang="fr-FR" sz="1600" dirty="0" err="1"/>
              <a:t>versetto</a:t>
            </a:r>
            <a:r>
              <a:rPr lang="fr-FR" sz="1600" dirty="0"/>
              <a:t> 29,30, 35 </a:t>
            </a:r>
            <a:r>
              <a:rPr lang="en-US" sz="1600" dirty="0"/>
              <a:t>E </a:t>
            </a:r>
            <a:r>
              <a:rPr lang="en-US" sz="1600" dirty="0" err="1"/>
              <a:t>quando</a:t>
            </a:r>
            <a:r>
              <a:rPr lang="en-US" sz="1600" dirty="0"/>
              <a:t> </a:t>
            </a:r>
            <a:r>
              <a:rPr lang="en-US" sz="1600" dirty="0" err="1"/>
              <a:t>Mosè</a:t>
            </a:r>
            <a:r>
              <a:rPr lang="en-US" sz="1600" dirty="0"/>
              <a:t> </a:t>
            </a:r>
            <a:r>
              <a:rPr lang="en-US" sz="1600" dirty="0" err="1"/>
              <a:t>scese</a:t>
            </a:r>
            <a:r>
              <a:rPr lang="en-US" sz="1600" dirty="0"/>
              <a:t> dal Monte Sinai, </a:t>
            </a:r>
            <a:r>
              <a:rPr lang="en-US" sz="1600" dirty="0" err="1"/>
              <a:t>aveva</a:t>
            </a:r>
            <a:r>
              <a:rPr lang="en-US" sz="1600" dirty="0"/>
              <a:t> 2 </a:t>
            </a:r>
            <a:r>
              <a:rPr lang="en-US" sz="1600" dirty="0" err="1"/>
              <a:t>tavolette</a:t>
            </a:r>
            <a:r>
              <a:rPr lang="en-US" sz="1600" dirty="0"/>
              <a:t> come </a:t>
            </a:r>
            <a:r>
              <a:rPr lang="en-US" sz="1600" dirty="0" err="1"/>
              <a:t>testimonianza</a:t>
            </a:r>
            <a:r>
              <a:rPr lang="en-US" sz="1600" dirty="0"/>
              <a:t>, e non </a:t>
            </a:r>
            <a:r>
              <a:rPr lang="en-US" sz="1600" dirty="0" err="1"/>
              <a:t>sapeva</a:t>
            </a:r>
            <a:r>
              <a:rPr lang="en-US" sz="1600" dirty="0"/>
              <a:t> </a:t>
            </a:r>
            <a:r>
              <a:rPr lang="en-US" sz="1600" dirty="0" err="1"/>
              <a:t>che</a:t>
            </a:r>
            <a:r>
              <a:rPr lang="en-US" sz="1600" dirty="0"/>
              <a:t> la </a:t>
            </a:r>
            <a:r>
              <a:rPr lang="en-US" sz="1600" dirty="0" err="1"/>
              <a:t>sua</a:t>
            </a:r>
            <a:r>
              <a:rPr lang="en-US" sz="1600" dirty="0"/>
              <a:t> </a:t>
            </a:r>
            <a:r>
              <a:rPr lang="en-US" sz="1600" dirty="0" err="1"/>
              <a:t>faccia</a:t>
            </a:r>
            <a:r>
              <a:rPr lang="en-US" sz="1600" dirty="0"/>
              <a:t> era “</a:t>
            </a:r>
            <a:r>
              <a:rPr lang="en-US" sz="1600" dirty="0" err="1"/>
              <a:t>cornuta</a:t>
            </a:r>
            <a:r>
              <a:rPr lang="en-US" sz="1600" dirty="0"/>
              <a:t>” </a:t>
            </a:r>
            <a:r>
              <a:rPr lang="en-US" sz="1600" dirty="0" err="1"/>
              <a:t>dalla</a:t>
            </a:r>
            <a:r>
              <a:rPr lang="en-US" sz="1600" dirty="0"/>
              <a:t> conversazione con il Signore”.</a:t>
            </a:r>
            <a:endParaRPr lang="fr-FR" sz="1600" dirty="0"/>
          </a:p>
          <a:p>
            <a:r>
              <a:rPr lang="fr-FR" sz="1600" dirty="0"/>
              <a:t>N</a:t>
            </a:r>
            <a:r>
              <a:rPr lang="en-US" sz="1600" dirty="0" err="1"/>
              <a:t>ella</a:t>
            </a:r>
            <a:r>
              <a:rPr lang="en-US" sz="1600" dirty="0"/>
              <a:t> </a:t>
            </a:r>
            <a:r>
              <a:rPr lang="en-US" sz="1600" dirty="0" err="1"/>
              <a:t>versione</a:t>
            </a:r>
            <a:r>
              <a:rPr lang="en-US" sz="1600" dirty="0"/>
              <a:t> </a:t>
            </a:r>
            <a:r>
              <a:rPr lang="en-US" sz="1600" dirty="0" err="1"/>
              <a:t>dei</a:t>
            </a:r>
            <a:r>
              <a:rPr lang="en-US" sz="1600" dirty="0"/>
              <a:t> </a:t>
            </a:r>
            <a:r>
              <a:rPr lang="en-US" sz="1600" dirty="0" err="1"/>
              <a:t>Settanta</a:t>
            </a:r>
            <a:endParaRPr lang="en-US" sz="1600" dirty="0"/>
          </a:p>
          <a:p>
            <a:r>
              <a:rPr lang="it-IT" sz="1600" dirty="0"/>
              <a:t>“Mosè non sapeva che l’apparenza della pelle della sua faccia era glorificata”.</a:t>
            </a:r>
            <a:endParaRPr lang="en-US" sz="1600" dirty="0"/>
          </a:p>
          <a:p>
            <a:endParaRPr lang="fr-FR" sz="1600" dirty="0"/>
          </a:p>
          <a:p>
            <a:endParaRPr lang="it-IT" sz="1600" dirty="0"/>
          </a:p>
          <a:p>
            <a:endParaRPr lang="it-IT" sz="1600" dirty="0"/>
          </a:p>
          <a:p>
            <a:endParaRPr lang="fr-FR" dirty="0"/>
          </a:p>
        </p:txBody>
      </p:sp>
      <p:pic>
        <p:nvPicPr>
          <p:cNvPr id="7173" name="Picture 5" descr="Confronto Mosè Michelangelo Buonarroti Torso del Belvedere analisi">
            <a:extLst>
              <a:ext uri="{FF2B5EF4-FFF2-40B4-BE49-F238E27FC236}">
                <a16:creationId xmlns:a16="http://schemas.microsoft.com/office/drawing/2014/main" id="{1C01E7C9-03BE-D29D-E993-33D0C7873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0" r="57884" b="70021"/>
          <a:stretch/>
        </p:blipFill>
        <p:spPr bwMode="auto">
          <a:xfrm>
            <a:off x="7433472" y="82214"/>
            <a:ext cx="3437346" cy="300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E9BCB75-1E28-BC71-94B6-683FA2A74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5491"/>
            <a:ext cx="7620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A1651F-71ED-F780-1BCC-9E644E6F3EF9}"/>
              </a:ext>
            </a:extLst>
          </p:cNvPr>
          <p:cNvSpPr txBox="1"/>
          <p:nvPr/>
        </p:nvSpPr>
        <p:spPr>
          <a:xfrm>
            <a:off x="1348510" y="5828145"/>
            <a:ext cx="9258560" cy="646331"/>
          </a:xfrm>
          <a:prstGeom prst="rect">
            <a:avLst/>
          </a:prstGeom>
          <a:noFill/>
        </p:spPr>
        <p:txBody>
          <a:bodyPr wrap="none" rtlCol="0">
            <a:spAutoFit/>
          </a:bodyPr>
          <a:lstStyle/>
          <a:p>
            <a:r>
              <a:rPr lang="fr-BE" dirty="0"/>
              <a:t>Giovanni Paolo Pannini, </a:t>
            </a:r>
            <a:r>
              <a:rPr lang="fr-BE" i="1" dirty="0" err="1"/>
              <a:t>Gallerie</a:t>
            </a:r>
            <a:r>
              <a:rPr lang="fr-BE" i="1" dirty="0"/>
              <a:t> di </a:t>
            </a:r>
            <a:r>
              <a:rPr lang="fr-BE" i="1" dirty="0" err="1"/>
              <a:t>vedute</a:t>
            </a:r>
            <a:r>
              <a:rPr lang="fr-BE" i="1" dirty="0"/>
              <a:t> </a:t>
            </a:r>
            <a:r>
              <a:rPr lang="fr-BE" i="1" dirty="0" err="1"/>
              <a:t>della</a:t>
            </a:r>
            <a:r>
              <a:rPr lang="fr-BE" i="1" dirty="0"/>
              <a:t> Roma moderna</a:t>
            </a:r>
            <a:r>
              <a:rPr lang="fr-BE" dirty="0"/>
              <a:t>, 1757, o/</a:t>
            </a:r>
            <a:r>
              <a:rPr lang="fr-BE" dirty="0" err="1"/>
              <a:t>t</a:t>
            </a:r>
            <a:r>
              <a:rPr lang="fr-BE" dirty="0"/>
              <a:t>, 1 70,2 cm x 2 44,5 cm,</a:t>
            </a:r>
          </a:p>
          <a:p>
            <a:r>
              <a:rPr lang="fr-BE" dirty="0"/>
              <a:t> </a:t>
            </a:r>
            <a:r>
              <a:rPr lang="fr-BE" dirty="0" err="1"/>
              <a:t>Museo</a:t>
            </a:r>
            <a:r>
              <a:rPr lang="fr-BE" dirty="0"/>
              <a:t> delle Belle Arti, Boston	</a:t>
            </a:r>
          </a:p>
        </p:txBody>
      </p:sp>
      <p:cxnSp>
        <p:nvCxnSpPr>
          <p:cNvPr id="4" name="Straight Arrow Connector 3">
            <a:extLst>
              <a:ext uri="{FF2B5EF4-FFF2-40B4-BE49-F238E27FC236}">
                <a16:creationId xmlns:a16="http://schemas.microsoft.com/office/drawing/2014/main" id="{0443FDCA-2BC8-E8B2-D374-579E566FE850}"/>
              </a:ext>
            </a:extLst>
          </p:cNvPr>
          <p:cNvCxnSpPr>
            <a:cxnSpLocks/>
          </p:cNvCxnSpPr>
          <p:nvPr/>
        </p:nvCxnSpPr>
        <p:spPr>
          <a:xfrm flipH="1">
            <a:off x="6927272" y="2900218"/>
            <a:ext cx="3971637" cy="7389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55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E22943-DE0A-825F-FAE9-2242E2B1F85E}"/>
              </a:ext>
            </a:extLst>
          </p:cNvPr>
          <p:cNvSpPr txBox="1"/>
          <p:nvPr/>
        </p:nvSpPr>
        <p:spPr>
          <a:xfrm>
            <a:off x="6318246" y="1874690"/>
            <a:ext cx="6096000" cy="2308324"/>
          </a:xfrm>
          <a:prstGeom prst="rect">
            <a:avLst/>
          </a:prstGeom>
          <a:noFill/>
        </p:spPr>
        <p:txBody>
          <a:bodyPr wrap="square">
            <a:spAutoFit/>
          </a:bodyPr>
          <a:lstStyle/>
          <a:p>
            <a:pPr algn="l"/>
            <a:r>
              <a:rPr lang="it-IT" sz="1600" b="0" i="0" dirty="0">
                <a:solidFill>
                  <a:srgbClr val="3D3E40"/>
                </a:solidFill>
                <a:effectLst/>
              </a:rPr>
              <a:t>Si tratta di un’opera dipinta </a:t>
            </a:r>
            <a:r>
              <a:rPr lang="it-IT" sz="1600" b="0" i="1" dirty="0">
                <a:solidFill>
                  <a:srgbClr val="3D3E40"/>
                </a:solidFill>
                <a:effectLst/>
              </a:rPr>
              <a:t>en plein air</a:t>
            </a:r>
            <a:r>
              <a:rPr lang="it-IT" sz="1600" b="0" i="0" dirty="0">
                <a:solidFill>
                  <a:srgbClr val="3D3E40"/>
                </a:solidFill>
                <a:effectLst/>
              </a:rPr>
              <a:t> che rappresenta un soggetto semplicissimo e quasi banale: una gazza appollaiata su uno steccato con alcune case e il bosco come sfondo, il tutto immerso in una neve soffice e materica, resa magistralmente grazie al sapiente gioco di luci e di ombre che caratterizza il quadro.</a:t>
            </a:r>
          </a:p>
          <a:p>
            <a:pPr algn="l"/>
            <a:r>
              <a:rPr lang="it-IT" sz="1600" b="0" i="0" dirty="0">
                <a:solidFill>
                  <a:srgbClr val="3D3E40"/>
                </a:solidFill>
                <a:effectLst/>
              </a:rPr>
              <a:t>Quali sono i vostri particolari preferiti? I miei sono il rosso dei comignoli (necessario per bilanciare cromaticamente la composizione) e la perfetta ombra della gazza, accentuata affinché si noti e crei un punto di vista.</a:t>
            </a:r>
          </a:p>
        </p:txBody>
      </p:sp>
      <p:pic>
        <p:nvPicPr>
          <p:cNvPr id="10242" name="Picture 2" descr="La_gazza_claude_Monet">
            <a:extLst>
              <a:ext uri="{FF2B5EF4-FFF2-40B4-BE49-F238E27FC236}">
                <a16:creationId xmlns:a16="http://schemas.microsoft.com/office/drawing/2014/main" id="{2997615A-E5CB-C565-8FC5-962E4EF5A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39" y="949466"/>
            <a:ext cx="6038269" cy="39377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9FD791-B753-0888-0490-5A2B30707916}"/>
              </a:ext>
            </a:extLst>
          </p:cNvPr>
          <p:cNvSpPr txBox="1"/>
          <p:nvPr/>
        </p:nvSpPr>
        <p:spPr>
          <a:xfrm>
            <a:off x="3648364" y="4983310"/>
            <a:ext cx="6096000" cy="830997"/>
          </a:xfrm>
          <a:prstGeom prst="rect">
            <a:avLst/>
          </a:prstGeom>
          <a:noFill/>
        </p:spPr>
        <p:txBody>
          <a:bodyPr wrap="square">
            <a:spAutoFit/>
          </a:bodyPr>
          <a:lstStyle/>
          <a:p>
            <a:r>
              <a:rPr lang="fr-BE" sz="1600" dirty="0">
                <a:solidFill>
                  <a:srgbClr val="555555"/>
                </a:solidFill>
              </a:rPr>
              <a:t>Claude Monet, </a:t>
            </a:r>
            <a:r>
              <a:rPr lang="fr-BE" sz="1600" b="0" i="0" dirty="0">
                <a:solidFill>
                  <a:srgbClr val="555555"/>
                </a:solidFill>
                <a:effectLst/>
              </a:rPr>
              <a:t>Musée d'Orsay, </a:t>
            </a:r>
            <a:r>
              <a:rPr lang="fr-BE" sz="1600" b="0" i="0" dirty="0" err="1">
                <a:solidFill>
                  <a:srgbClr val="555555"/>
                </a:solidFill>
                <a:effectLst/>
              </a:rPr>
              <a:t>inverno</a:t>
            </a:r>
            <a:r>
              <a:rPr lang="fr-BE" sz="1600" b="0" i="0" dirty="0">
                <a:solidFill>
                  <a:srgbClr val="555555"/>
                </a:solidFill>
                <a:effectLst/>
              </a:rPr>
              <a:t> 1868-1869. </a:t>
            </a:r>
            <a:r>
              <a:rPr lang="fr-BE" sz="1600" b="0" i="0" dirty="0" err="1">
                <a:solidFill>
                  <a:srgbClr val="555555"/>
                </a:solidFill>
                <a:effectLst/>
              </a:rPr>
              <a:t>rifiutato</a:t>
            </a:r>
            <a:r>
              <a:rPr lang="fr-BE" sz="1600" b="0" i="0" dirty="0">
                <a:solidFill>
                  <a:srgbClr val="555555"/>
                </a:solidFill>
                <a:effectLst/>
              </a:rPr>
              <a:t> al Salone di 1869. </a:t>
            </a:r>
          </a:p>
          <a:p>
            <a:r>
              <a:rPr lang="fr-BE" sz="1600" dirty="0">
                <a:solidFill>
                  <a:srgbClr val="555555"/>
                </a:solidFill>
              </a:rPr>
              <a:t>L’ombra </a:t>
            </a:r>
            <a:r>
              <a:rPr lang="fr-BE" sz="1600" dirty="0" err="1">
                <a:solidFill>
                  <a:srgbClr val="555555"/>
                </a:solidFill>
              </a:rPr>
              <a:t>della</a:t>
            </a:r>
            <a:r>
              <a:rPr lang="fr-BE" sz="1600" dirty="0">
                <a:solidFill>
                  <a:srgbClr val="555555"/>
                </a:solidFill>
              </a:rPr>
              <a:t> </a:t>
            </a:r>
            <a:r>
              <a:rPr lang="fr-BE" sz="1600" dirty="0" err="1">
                <a:solidFill>
                  <a:srgbClr val="555555"/>
                </a:solidFill>
              </a:rPr>
              <a:t>gazza</a:t>
            </a:r>
            <a:r>
              <a:rPr lang="fr-BE" sz="1600" dirty="0">
                <a:solidFill>
                  <a:srgbClr val="555555"/>
                </a:solidFill>
              </a:rPr>
              <a:t> </a:t>
            </a:r>
            <a:r>
              <a:rPr lang="fr-BE" sz="1600" dirty="0" err="1">
                <a:solidFill>
                  <a:srgbClr val="555555"/>
                </a:solidFill>
              </a:rPr>
              <a:t>inversata</a:t>
            </a:r>
            <a:endParaRPr lang="fr-FR" sz="1600" dirty="0"/>
          </a:p>
        </p:txBody>
      </p:sp>
      <p:cxnSp>
        <p:nvCxnSpPr>
          <p:cNvPr id="5" name="Straight Arrow Connector 4">
            <a:extLst>
              <a:ext uri="{FF2B5EF4-FFF2-40B4-BE49-F238E27FC236}">
                <a16:creationId xmlns:a16="http://schemas.microsoft.com/office/drawing/2014/main" id="{3F1725FF-A282-271D-46F6-7D0A2BB4CD65}"/>
              </a:ext>
            </a:extLst>
          </p:cNvPr>
          <p:cNvCxnSpPr>
            <a:cxnSpLocks/>
          </p:cNvCxnSpPr>
          <p:nvPr/>
        </p:nvCxnSpPr>
        <p:spPr>
          <a:xfrm flipH="1">
            <a:off x="1789277" y="451821"/>
            <a:ext cx="3955307" cy="21407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37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ocky Mountains beneath a thunderstorm">
            <a:extLst>
              <a:ext uri="{FF2B5EF4-FFF2-40B4-BE49-F238E27FC236}">
                <a16:creationId xmlns:a16="http://schemas.microsoft.com/office/drawing/2014/main" id="{EBB9690E-9F60-D47B-F4AC-5FFEAAC87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190" y="98281"/>
            <a:ext cx="8154904" cy="47211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839D65-0B1B-CFB5-2068-9B551F980215}"/>
              </a:ext>
            </a:extLst>
          </p:cNvPr>
          <p:cNvSpPr txBox="1"/>
          <p:nvPr/>
        </p:nvSpPr>
        <p:spPr>
          <a:xfrm>
            <a:off x="1136447" y="5103674"/>
            <a:ext cx="8628844" cy="1200329"/>
          </a:xfrm>
          <a:prstGeom prst="rect">
            <a:avLst/>
          </a:prstGeom>
          <a:noFill/>
        </p:spPr>
        <p:txBody>
          <a:bodyPr wrap="square">
            <a:spAutoFit/>
          </a:bodyPr>
          <a:lstStyle/>
          <a:p>
            <a:r>
              <a:rPr lang="fr-FR" dirty="0"/>
              <a:t>	Albert </a:t>
            </a:r>
            <a:r>
              <a:rPr lang="fr-FR" dirty="0" err="1"/>
              <a:t>Bierstadt</a:t>
            </a:r>
            <a:r>
              <a:rPr lang="fr-FR" dirty="0"/>
              <a:t>, 1866, o/t, 210.8 cm × 361.3 cm, Brooklyn Museum, Brooklyn</a:t>
            </a:r>
          </a:p>
          <a:p>
            <a:endParaRPr lang="fr-FR" dirty="0"/>
          </a:p>
          <a:p>
            <a:r>
              <a:rPr lang="fr-FR" dirty="0"/>
              <a:t>Estelle Zhong </a:t>
            </a:r>
            <a:r>
              <a:rPr lang="fr-FR" dirty="0" err="1"/>
              <a:t>Mengual</a:t>
            </a:r>
            <a:r>
              <a:rPr lang="fr-FR" dirty="0"/>
              <a:t>, </a:t>
            </a:r>
            <a:r>
              <a:rPr lang="fr-FR" dirty="0" err="1"/>
              <a:t>prezzo</a:t>
            </a:r>
            <a:r>
              <a:rPr lang="fr-FR" dirty="0"/>
              <a:t> </a:t>
            </a:r>
            <a:r>
              <a:rPr lang="fr-FR" dirty="0" err="1"/>
              <a:t>del</a:t>
            </a:r>
            <a:r>
              <a:rPr lang="fr-FR" dirty="0"/>
              <a:t> </a:t>
            </a:r>
            <a:r>
              <a:rPr lang="fr-FR" dirty="0" err="1"/>
              <a:t>saggio</a:t>
            </a:r>
            <a:r>
              <a:rPr lang="fr-FR" dirty="0"/>
              <a:t> </a:t>
            </a:r>
            <a:r>
              <a:rPr lang="fr-FR" dirty="0" err="1"/>
              <a:t>ecolo</a:t>
            </a:r>
            <a:r>
              <a:rPr lang="fr-FR" dirty="0"/>
              <a:t> 2022</a:t>
            </a:r>
          </a:p>
          <a:p>
            <a:r>
              <a:rPr lang="fr-FR" dirty="0"/>
              <a:t>Punto di vista </a:t>
            </a:r>
            <a:r>
              <a:rPr lang="fr-FR" dirty="0" err="1"/>
              <a:t>dall’alto</a:t>
            </a:r>
            <a:endParaRPr lang="fr-FR" dirty="0"/>
          </a:p>
        </p:txBody>
      </p:sp>
      <p:cxnSp>
        <p:nvCxnSpPr>
          <p:cNvPr id="3" name="Straight Arrow Connector 2">
            <a:extLst>
              <a:ext uri="{FF2B5EF4-FFF2-40B4-BE49-F238E27FC236}">
                <a16:creationId xmlns:a16="http://schemas.microsoft.com/office/drawing/2014/main" id="{8208E5DD-E062-E9DE-FB2A-55CAD90E51B1}"/>
              </a:ext>
            </a:extLst>
          </p:cNvPr>
          <p:cNvCxnSpPr/>
          <p:nvPr/>
        </p:nvCxnSpPr>
        <p:spPr>
          <a:xfrm flipH="1">
            <a:off x="6433073" y="182881"/>
            <a:ext cx="4528969" cy="116182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4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dans Infobox.">
            <a:extLst>
              <a:ext uri="{FF2B5EF4-FFF2-40B4-BE49-F238E27FC236}">
                <a16:creationId xmlns:a16="http://schemas.microsoft.com/office/drawing/2014/main" id="{EBD1CE0E-0067-73A2-499A-B2AFD894A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8" y="167583"/>
            <a:ext cx="5485840" cy="3659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E9CEA4-5215-4EF9-AC1C-27F1135B1026}"/>
              </a:ext>
            </a:extLst>
          </p:cNvPr>
          <p:cNvSpPr/>
          <p:nvPr/>
        </p:nvSpPr>
        <p:spPr>
          <a:xfrm>
            <a:off x="6596709" y="378151"/>
            <a:ext cx="6096000" cy="4031873"/>
          </a:xfrm>
          <a:prstGeom prst="rect">
            <a:avLst/>
          </a:prstGeom>
        </p:spPr>
        <p:txBody>
          <a:bodyPr>
            <a:spAutoFit/>
          </a:bodyPr>
          <a:lstStyle/>
          <a:p>
            <a:r>
              <a:rPr lang="en-US" sz="1600" dirty="0"/>
              <a:t>Le due </a:t>
            </a:r>
            <a:r>
              <a:rPr lang="en-US" sz="1600" dirty="0" err="1"/>
              <a:t>classi</a:t>
            </a:r>
            <a:r>
              <a:rPr lang="en-US" sz="1600" dirty="0"/>
              <a:t> </a:t>
            </a:r>
            <a:r>
              <a:rPr lang="en-US" sz="1600" dirty="0" err="1"/>
              <a:t>sociali</a:t>
            </a:r>
            <a:r>
              <a:rPr lang="en-US" sz="1600" dirty="0"/>
              <a:t> </a:t>
            </a:r>
            <a:r>
              <a:rPr lang="en-US" sz="1600" dirty="0" err="1"/>
              <a:t>sono</a:t>
            </a:r>
            <a:r>
              <a:rPr lang="en-US" sz="1600" dirty="0"/>
              <a:t> qui </a:t>
            </a:r>
            <a:r>
              <a:rPr lang="en-US" sz="1600" dirty="0" err="1"/>
              <a:t>contraddistinte</a:t>
            </a:r>
            <a:r>
              <a:rPr lang="en-US" sz="1600" dirty="0"/>
              <a:t> da </a:t>
            </a:r>
            <a:r>
              <a:rPr lang="en-US" sz="1600" dirty="0" err="1"/>
              <a:t>tre</a:t>
            </a:r>
            <a:r>
              <a:rPr lang="en-US" sz="1600" dirty="0"/>
              <a:t> </a:t>
            </a:r>
            <a:r>
              <a:rPr lang="en-US" sz="1600" dirty="0" err="1"/>
              <a:t>criteri</a:t>
            </a:r>
            <a:r>
              <a:rPr lang="en-US" sz="1600" dirty="0"/>
              <a:t>: la </a:t>
            </a:r>
            <a:r>
              <a:rPr lang="en-US" sz="1600" dirty="0" err="1"/>
              <a:t>posizione</a:t>
            </a:r>
            <a:r>
              <a:rPr lang="en-US" sz="1600" dirty="0"/>
              <a:t> </a:t>
            </a:r>
            <a:r>
              <a:rPr lang="en-US" sz="1600" dirty="0" err="1"/>
              <a:t>nel</a:t>
            </a:r>
            <a:r>
              <a:rPr lang="en-US" sz="1600" dirty="0"/>
              <a:t> </a:t>
            </a:r>
            <a:r>
              <a:rPr lang="en-US" sz="1600" dirty="0" err="1"/>
              <a:t>quadro</a:t>
            </a:r>
            <a:r>
              <a:rPr lang="en-US" sz="1600" dirty="0"/>
              <a:t>, </a:t>
            </a:r>
            <a:r>
              <a:rPr lang="en-US" sz="1600" dirty="0" err="1"/>
              <a:t>l'aspetto</a:t>
            </a:r>
            <a:r>
              <a:rPr lang="en-US" sz="1600" dirty="0"/>
              <a:t> e il costume </a:t>
            </a:r>
            <a:r>
              <a:rPr lang="en-US" sz="1600" dirty="0" err="1"/>
              <a:t>Nonostante</a:t>
            </a:r>
            <a:r>
              <a:rPr lang="en-US" sz="1600" dirty="0"/>
              <a:t> </a:t>
            </a:r>
            <a:r>
              <a:rPr lang="en-US" sz="1600" dirty="0" err="1"/>
              <a:t>ciò</a:t>
            </a:r>
            <a:r>
              <a:rPr lang="en-US" sz="1600" dirty="0"/>
              <a:t>, </a:t>
            </a:r>
            <a:r>
              <a:rPr lang="en-US" sz="1600" dirty="0" err="1"/>
              <a:t>c'è</a:t>
            </a:r>
            <a:r>
              <a:rPr lang="en-US" sz="1600" dirty="0"/>
              <a:t> </a:t>
            </a:r>
            <a:r>
              <a:rPr lang="en-US" sz="1600" dirty="0" err="1"/>
              <a:t>una</a:t>
            </a:r>
            <a:r>
              <a:rPr lang="en-US" sz="1600" dirty="0"/>
              <a:t> </a:t>
            </a:r>
            <a:r>
              <a:rPr lang="en-US" sz="1600" dirty="0" err="1"/>
              <a:t>calma</a:t>
            </a:r>
            <a:r>
              <a:rPr lang="en-US" sz="1600" dirty="0"/>
              <a:t> serena </a:t>
            </a:r>
            <a:r>
              <a:rPr lang="en-US" sz="1600" dirty="0" err="1"/>
              <a:t>tra</a:t>
            </a:r>
            <a:r>
              <a:rPr lang="en-US" sz="1600" dirty="0"/>
              <a:t> le due </a:t>
            </a:r>
            <a:r>
              <a:rPr lang="en-US" sz="1600" dirty="0" err="1"/>
              <a:t>classi</a:t>
            </a:r>
            <a:r>
              <a:rPr lang="en-US" sz="1600" dirty="0"/>
              <a:t>.</a:t>
            </a:r>
          </a:p>
          <a:p>
            <a:endParaRPr lang="en-US" sz="1600" dirty="0"/>
          </a:p>
          <a:p>
            <a:r>
              <a:rPr lang="en-US" sz="1600" dirty="0"/>
              <a:t>La </a:t>
            </a:r>
            <a:r>
              <a:rPr lang="en-US" sz="1600" dirty="0" err="1"/>
              <a:t>distanza</a:t>
            </a:r>
            <a:r>
              <a:rPr lang="en-US" sz="1600" dirty="0"/>
              <a:t> </a:t>
            </a:r>
            <a:r>
              <a:rPr lang="en-US" sz="1600" dirty="0" err="1"/>
              <a:t>tra</a:t>
            </a:r>
            <a:r>
              <a:rPr lang="en-US" sz="1600" dirty="0"/>
              <a:t> </a:t>
            </a:r>
            <a:r>
              <a:rPr lang="en-US" sz="1600" dirty="0" err="1"/>
              <a:t>i</a:t>
            </a:r>
            <a:r>
              <a:rPr lang="en-US" sz="1600" dirty="0"/>
              <a:t> due è </a:t>
            </a:r>
            <a:r>
              <a:rPr lang="en-US" sz="1600" dirty="0" err="1"/>
              <a:t>colmata</a:t>
            </a:r>
            <a:r>
              <a:rPr lang="en-US" sz="1600" dirty="0"/>
              <a:t> da </a:t>
            </a:r>
            <a:r>
              <a:rPr lang="en-US" sz="1600" dirty="0" err="1"/>
              <a:t>una</a:t>
            </a:r>
            <a:r>
              <a:rPr lang="en-US" sz="1600" dirty="0"/>
              <a:t> </a:t>
            </a:r>
            <a:r>
              <a:rPr lang="en-US" sz="1600" dirty="0" err="1"/>
              <a:t>giovane</a:t>
            </a:r>
            <a:r>
              <a:rPr lang="en-US" sz="1600" dirty="0"/>
              <a:t> donna con un </a:t>
            </a:r>
            <a:r>
              <a:rPr lang="en-US" sz="1600" dirty="0" err="1"/>
              <a:t>ombrello</a:t>
            </a:r>
            <a:r>
              <a:rPr lang="en-US" sz="1600" dirty="0"/>
              <a:t>. Il </a:t>
            </a:r>
            <a:r>
              <a:rPr lang="en-US" sz="1600" dirty="0" err="1"/>
              <a:t>passeggero</a:t>
            </a:r>
            <a:r>
              <a:rPr lang="en-US" sz="1600" dirty="0"/>
              <a:t>, </a:t>
            </a:r>
            <a:r>
              <a:rPr lang="en-US" sz="1600" dirty="0" err="1"/>
              <a:t>che</a:t>
            </a:r>
            <a:r>
              <a:rPr lang="en-US" sz="1600" dirty="0"/>
              <a:t> è </a:t>
            </a:r>
            <a:r>
              <a:rPr lang="en-US" sz="1600" dirty="0" err="1"/>
              <a:t>leggermente</a:t>
            </a:r>
            <a:r>
              <a:rPr lang="en-US" sz="1600" dirty="0"/>
              <a:t> </a:t>
            </a:r>
            <a:r>
              <a:rPr lang="en-US" sz="1600" dirty="0" err="1"/>
              <a:t>davanti</a:t>
            </a:r>
            <a:r>
              <a:rPr lang="en-US" sz="1600" dirty="0"/>
              <a:t> a lei, la </a:t>
            </a:r>
            <a:r>
              <a:rPr lang="en-US" sz="1600" dirty="0" err="1"/>
              <a:t>guarda</a:t>
            </a:r>
            <a:r>
              <a:rPr lang="en-US" sz="1600" dirty="0"/>
              <a:t> e lei </a:t>
            </a:r>
            <a:r>
              <a:rPr lang="en-US" sz="1600" dirty="0" err="1"/>
              <a:t>ricambia</a:t>
            </a:r>
            <a:r>
              <a:rPr lang="en-US" sz="1600" dirty="0"/>
              <a:t> lo </a:t>
            </a:r>
            <a:r>
              <a:rPr lang="en-US" sz="1600" dirty="0" err="1"/>
              <a:t>sguardo</a:t>
            </a:r>
            <a:r>
              <a:rPr lang="en-US" sz="1600" dirty="0"/>
              <a:t>. Ci </a:t>
            </a:r>
            <a:r>
              <a:rPr lang="en-US" sz="1600" dirty="0" err="1"/>
              <a:t>sono</a:t>
            </a:r>
            <a:r>
              <a:rPr lang="en-US" sz="1600" dirty="0"/>
              <a:t> due </a:t>
            </a:r>
            <a:r>
              <a:rPr lang="en-US" sz="1600" dirty="0" err="1"/>
              <a:t>possibilità</a:t>
            </a:r>
            <a:r>
              <a:rPr lang="en-US" sz="1600" dirty="0"/>
              <a:t>. O lo </a:t>
            </a:r>
            <a:r>
              <a:rPr lang="en-US" sz="1600" dirty="0" err="1"/>
              <a:t>accompagna</a:t>
            </a:r>
            <a:r>
              <a:rPr lang="en-US" sz="1600" dirty="0"/>
              <a:t> o </a:t>
            </a:r>
            <a:r>
              <a:rPr lang="en-US" sz="1600" dirty="0" err="1"/>
              <a:t>cammina</a:t>
            </a:r>
            <a:r>
              <a:rPr lang="en-US" sz="1600" dirty="0"/>
              <a:t> da sola, il </a:t>
            </a:r>
            <a:r>
              <a:rPr lang="en-US" sz="1600" dirty="0" err="1"/>
              <a:t>che</a:t>
            </a:r>
            <a:r>
              <a:rPr lang="en-US" sz="1600" dirty="0"/>
              <a:t> non è in </a:t>
            </a:r>
            <a:r>
              <a:rPr lang="en-US" sz="1600" dirty="0" err="1"/>
              <a:t>linea</a:t>
            </a:r>
            <a:r>
              <a:rPr lang="en-US" sz="1600" dirty="0"/>
              <a:t> con </a:t>
            </a:r>
            <a:r>
              <a:rPr lang="en-US" sz="1600" dirty="0" err="1"/>
              <a:t>i</a:t>
            </a:r>
            <a:r>
              <a:rPr lang="en-US" sz="1600" dirty="0"/>
              <a:t> </a:t>
            </a:r>
            <a:r>
              <a:rPr lang="en-US" sz="1600" dirty="0" err="1"/>
              <a:t>costumi</a:t>
            </a:r>
            <a:r>
              <a:rPr lang="en-US" sz="1600" dirty="0"/>
              <a:t> del XIX </a:t>
            </a:r>
            <a:r>
              <a:rPr lang="en-US" sz="1600" dirty="0" err="1"/>
              <a:t>secolo</a:t>
            </a:r>
            <a:r>
              <a:rPr lang="en-US" sz="1600" dirty="0"/>
              <a:t>, </a:t>
            </a:r>
            <a:r>
              <a:rPr lang="en-US" sz="1600" dirty="0" err="1"/>
              <a:t>che</a:t>
            </a:r>
            <a:r>
              <a:rPr lang="en-US" sz="1600" dirty="0"/>
              <a:t> </a:t>
            </a:r>
            <a:r>
              <a:rPr lang="en-US" sz="1600" dirty="0" err="1"/>
              <a:t>esigevano</a:t>
            </a:r>
            <a:r>
              <a:rPr lang="en-US" sz="1600" dirty="0"/>
              <a:t> </a:t>
            </a:r>
            <a:r>
              <a:rPr lang="en-US" sz="1600" dirty="0" err="1"/>
              <a:t>che</a:t>
            </a:r>
            <a:r>
              <a:rPr lang="en-US" sz="1600" dirty="0"/>
              <a:t> </a:t>
            </a:r>
            <a:r>
              <a:rPr lang="en-US" sz="1600" dirty="0" err="1"/>
              <a:t>una</a:t>
            </a:r>
            <a:r>
              <a:rPr lang="en-US" sz="1600" dirty="0"/>
              <a:t> </a:t>
            </a:r>
            <a:r>
              <a:rPr lang="en-US" sz="1600" dirty="0" err="1"/>
              <a:t>giovane</a:t>
            </a:r>
            <a:r>
              <a:rPr lang="en-US" sz="1600" dirty="0"/>
              <a:t> donna </a:t>
            </a:r>
            <a:r>
              <a:rPr lang="en-US" sz="1600" dirty="0" err="1"/>
              <a:t>della</a:t>
            </a:r>
            <a:r>
              <a:rPr lang="en-US" sz="1600" dirty="0"/>
              <a:t> </a:t>
            </a:r>
            <a:r>
              <a:rPr lang="en-US" sz="1600" dirty="0" err="1"/>
              <a:t>buona</a:t>
            </a:r>
            <a:r>
              <a:rPr lang="en-US" sz="1600" dirty="0"/>
              <a:t> </a:t>
            </a:r>
            <a:r>
              <a:rPr lang="en-US" sz="1600" dirty="0" err="1"/>
              <a:t>società</a:t>
            </a:r>
            <a:r>
              <a:rPr lang="en-US" sz="1600" dirty="0"/>
              <a:t> </a:t>
            </a:r>
            <a:r>
              <a:rPr lang="en-US" sz="1600" dirty="0" err="1"/>
              <a:t>uscisse</a:t>
            </a:r>
            <a:r>
              <a:rPr lang="en-US" sz="1600" dirty="0"/>
              <a:t> sempre </a:t>
            </a:r>
            <a:r>
              <a:rPr lang="en-US" sz="1600" dirty="0" err="1"/>
              <a:t>accompagnata</a:t>
            </a:r>
            <a:r>
              <a:rPr lang="en-US" sz="1600" dirty="0"/>
              <a:t>. In </a:t>
            </a:r>
            <a:r>
              <a:rPr lang="en-US" sz="1600" dirty="0" err="1"/>
              <a:t>questo</a:t>
            </a:r>
            <a:r>
              <a:rPr lang="en-US" sz="1600" dirty="0"/>
              <a:t> </a:t>
            </a:r>
            <a:r>
              <a:rPr lang="en-US" sz="1600" dirty="0" err="1"/>
              <a:t>caso</a:t>
            </a:r>
            <a:r>
              <a:rPr lang="en-US" sz="1600" dirty="0"/>
              <a:t> </a:t>
            </a:r>
            <a:r>
              <a:rPr lang="en-US" sz="1600" dirty="0" err="1"/>
              <a:t>possiamo</a:t>
            </a:r>
            <a:r>
              <a:rPr lang="en-US" sz="1600" dirty="0"/>
              <a:t> </a:t>
            </a:r>
            <a:r>
              <a:rPr lang="en-US" sz="1600" dirty="0" err="1"/>
              <a:t>ipotizzare</a:t>
            </a:r>
            <a:r>
              <a:rPr lang="en-US" sz="1600" dirty="0"/>
              <a:t> </a:t>
            </a:r>
            <a:r>
              <a:rPr lang="en-US" sz="1600" dirty="0" err="1"/>
              <a:t>che</a:t>
            </a:r>
            <a:r>
              <a:rPr lang="en-US" sz="1600" dirty="0"/>
              <a:t> </a:t>
            </a:r>
            <a:r>
              <a:rPr lang="en-US" sz="1600" dirty="0" err="1"/>
              <a:t>si</a:t>
            </a:r>
            <a:r>
              <a:rPr lang="en-US" sz="1600" dirty="0"/>
              <a:t> </a:t>
            </a:r>
            <a:r>
              <a:rPr lang="en-US" sz="1600" dirty="0" err="1"/>
              <a:t>tratti</a:t>
            </a:r>
            <a:r>
              <a:rPr lang="en-US" sz="1600" dirty="0"/>
              <a:t> di </a:t>
            </a:r>
            <a:r>
              <a:rPr lang="en-US" sz="1600" dirty="0" err="1"/>
              <a:t>una</a:t>
            </a:r>
            <a:r>
              <a:rPr lang="en-US" sz="1600" dirty="0"/>
              <a:t> demi-mondaine, o cocotte (</a:t>
            </a:r>
            <a:r>
              <a:rPr lang="en-US" sz="1600" dirty="0" err="1"/>
              <a:t>che</a:t>
            </a:r>
            <a:r>
              <a:rPr lang="en-US" sz="1600" dirty="0"/>
              <a:t> </a:t>
            </a:r>
            <a:r>
              <a:rPr lang="en-US" sz="1600" dirty="0" err="1"/>
              <a:t>viene</a:t>
            </a:r>
            <a:r>
              <a:rPr lang="en-US" sz="1600" dirty="0"/>
              <a:t> </a:t>
            </a:r>
            <a:r>
              <a:rPr lang="en-US" sz="1600" dirty="0" err="1"/>
              <a:t>mantenuta</a:t>
            </a:r>
            <a:r>
              <a:rPr lang="en-US" sz="1600" dirty="0"/>
              <a:t> da </a:t>
            </a:r>
            <a:r>
              <a:rPr lang="en-US" sz="1600" dirty="0" err="1"/>
              <a:t>uomini</a:t>
            </a:r>
            <a:r>
              <a:rPr lang="en-US" sz="1600" dirty="0"/>
              <a:t> </a:t>
            </a:r>
            <a:r>
              <a:rPr lang="en-US" sz="1600" dirty="0" err="1"/>
              <a:t>facoltosi</a:t>
            </a:r>
            <a:r>
              <a:rPr lang="en-US" sz="1600" dirty="0"/>
              <a:t>) [</a:t>
            </a:r>
            <a:r>
              <a:rPr lang="en-US" sz="1600" dirty="0" err="1"/>
              <a:t>Interpretazione</a:t>
            </a:r>
            <a:r>
              <a:rPr lang="en-US" sz="1600" dirty="0"/>
              <a:t> </a:t>
            </a:r>
            <a:r>
              <a:rPr lang="en-US" sz="1600" dirty="0" err="1"/>
              <a:t>personale</a:t>
            </a:r>
            <a:r>
              <a:rPr lang="en-US" sz="1600" dirty="0"/>
              <a:t>?] Il </a:t>
            </a:r>
            <a:r>
              <a:rPr lang="en-US" sz="1600" dirty="0" err="1"/>
              <a:t>quartiere</a:t>
            </a:r>
            <a:r>
              <a:rPr lang="en-US" sz="1600" dirty="0"/>
              <a:t> di Europa era </a:t>
            </a:r>
            <a:r>
              <a:rPr lang="en-US" sz="1600" dirty="0" err="1"/>
              <a:t>noto</a:t>
            </a:r>
            <a:r>
              <a:rPr lang="en-US" sz="1600" dirty="0"/>
              <a:t> </a:t>
            </a:r>
            <a:r>
              <a:rPr lang="en-US" sz="1600" dirty="0" err="1"/>
              <a:t>all'epoca</a:t>
            </a:r>
            <a:r>
              <a:rPr lang="en-US" sz="1600" dirty="0"/>
              <a:t> </a:t>
            </a:r>
            <a:r>
              <a:rPr lang="en-US" sz="1600" dirty="0" err="1"/>
              <a:t>anche</a:t>
            </a:r>
            <a:r>
              <a:rPr lang="en-US" sz="1600" dirty="0"/>
              <a:t> per </a:t>
            </a:r>
            <a:r>
              <a:rPr lang="en-US" sz="1600" dirty="0" err="1"/>
              <a:t>l'alto</a:t>
            </a:r>
            <a:r>
              <a:rPr lang="en-US" sz="1600" dirty="0"/>
              <a:t> </a:t>
            </a:r>
            <a:r>
              <a:rPr lang="en-US" sz="1600" dirty="0" err="1"/>
              <a:t>livello</a:t>
            </a:r>
            <a:r>
              <a:rPr lang="en-US" sz="1600" dirty="0"/>
              <a:t> di </a:t>
            </a:r>
            <a:r>
              <a:rPr lang="en-US" sz="1600" dirty="0" err="1"/>
              <a:t>prostituzione</a:t>
            </a:r>
            <a:r>
              <a:rPr lang="en-US" sz="1600" dirty="0"/>
              <a:t>, </a:t>
            </a:r>
            <a:r>
              <a:rPr lang="en-US" sz="1600" dirty="0" err="1"/>
              <a:t>oppure</a:t>
            </a:r>
            <a:r>
              <a:rPr lang="en-US" sz="1600" dirty="0"/>
              <a:t> </a:t>
            </a:r>
            <a:r>
              <a:rPr lang="en-US" sz="1600" dirty="0" err="1"/>
              <a:t>si</a:t>
            </a:r>
            <a:r>
              <a:rPr lang="en-US" sz="1600" dirty="0"/>
              <a:t> </a:t>
            </a:r>
            <a:r>
              <a:rPr lang="en-US" sz="1600" dirty="0" err="1"/>
              <a:t>tratta</a:t>
            </a:r>
            <a:r>
              <a:rPr lang="en-US" sz="1600" dirty="0"/>
              <a:t> di </a:t>
            </a:r>
            <a:r>
              <a:rPr lang="en-US" sz="1600" dirty="0" err="1"/>
              <a:t>una</a:t>
            </a:r>
            <a:r>
              <a:rPr lang="en-US" sz="1600" dirty="0"/>
              <a:t> </a:t>
            </a:r>
            <a:r>
              <a:rPr lang="en-US" sz="1600" dirty="0" err="1"/>
              <a:t>giovane</a:t>
            </a:r>
            <a:r>
              <a:rPr lang="en-US" sz="1600" dirty="0"/>
              <a:t> donna </a:t>
            </a:r>
            <a:r>
              <a:rPr lang="en-US" sz="1600" dirty="0" err="1"/>
              <a:t>della</a:t>
            </a:r>
            <a:r>
              <a:rPr lang="en-US" sz="1600" dirty="0"/>
              <a:t> </a:t>
            </a:r>
            <a:r>
              <a:rPr lang="en-US" sz="1600" dirty="0" err="1"/>
              <a:t>classe</a:t>
            </a:r>
            <a:r>
              <a:rPr lang="en-US" sz="1600" dirty="0"/>
              <a:t> media </a:t>
            </a:r>
            <a:r>
              <a:rPr lang="en-US" sz="1600" dirty="0" err="1"/>
              <a:t>emergente</a:t>
            </a:r>
            <a:r>
              <a:rPr lang="en-US" sz="1600" dirty="0"/>
              <a:t>, </a:t>
            </a:r>
            <a:r>
              <a:rPr lang="en-US" sz="1600" dirty="0" err="1"/>
              <a:t>meno</a:t>
            </a:r>
            <a:r>
              <a:rPr lang="en-US" sz="1600" dirty="0"/>
              <a:t> </a:t>
            </a:r>
            <a:r>
              <a:rPr lang="en-US" sz="1600" dirty="0" err="1"/>
              <a:t>vincolata</a:t>
            </a:r>
            <a:r>
              <a:rPr lang="en-US" sz="1600" dirty="0"/>
              <a:t> </a:t>
            </a:r>
            <a:r>
              <a:rPr lang="en-US" sz="1600" dirty="0" err="1"/>
              <a:t>dalle</a:t>
            </a:r>
            <a:r>
              <a:rPr lang="en-US" sz="1600" dirty="0"/>
              <a:t> </a:t>
            </a:r>
            <a:r>
              <a:rPr lang="en-US" sz="1600" dirty="0" err="1"/>
              <a:t>convenzioni</a:t>
            </a:r>
            <a:r>
              <a:rPr lang="en-US" sz="1600" dirty="0"/>
              <a:t> </a:t>
            </a:r>
            <a:r>
              <a:rPr lang="en-US" sz="1600" dirty="0" err="1"/>
              <a:t>sociali</a:t>
            </a:r>
            <a:r>
              <a:rPr lang="en-US" sz="1600" dirty="0"/>
              <a:t>. Questa </a:t>
            </a:r>
            <a:r>
              <a:rPr lang="en-US" sz="1600" dirty="0" err="1"/>
              <a:t>giovane</a:t>
            </a:r>
            <a:r>
              <a:rPr lang="en-US" sz="1600" dirty="0"/>
              <a:t> donna con </a:t>
            </a:r>
            <a:r>
              <a:rPr lang="en-US" sz="1600" dirty="0" err="1"/>
              <a:t>l'ombrello</a:t>
            </a:r>
            <a:r>
              <a:rPr lang="en-US" sz="1600" dirty="0"/>
              <a:t> </a:t>
            </a:r>
            <a:r>
              <a:rPr lang="en-US" sz="1600" dirty="0" err="1"/>
              <a:t>si</a:t>
            </a:r>
            <a:r>
              <a:rPr lang="en-US" sz="1600" dirty="0"/>
              <a:t> </a:t>
            </a:r>
            <a:r>
              <a:rPr lang="en-US" sz="1600" dirty="0" err="1"/>
              <a:t>collocherebbe</a:t>
            </a:r>
            <a:r>
              <a:rPr lang="en-US" sz="1600" dirty="0"/>
              <a:t> </a:t>
            </a:r>
            <a:r>
              <a:rPr lang="en-US" sz="1600" dirty="0" err="1"/>
              <a:t>quindi</a:t>
            </a:r>
            <a:r>
              <a:rPr lang="en-US" sz="1600" dirty="0"/>
              <a:t> </a:t>
            </a:r>
            <a:r>
              <a:rPr lang="en-US" sz="1600" dirty="0" err="1"/>
              <a:t>tra</a:t>
            </a:r>
            <a:r>
              <a:rPr lang="en-US" sz="1600" dirty="0"/>
              <a:t> le due </a:t>
            </a:r>
            <a:r>
              <a:rPr lang="en-US" sz="1600" dirty="0" err="1"/>
              <a:t>classi</a:t>
            </a:r>
            <a:r>
              <a:rPr lang="en-US" sz="1600" dirty="0"/>
              <a:t> </a:t>
            </a:r>
            <a:r>
              <a:rPr lang="en-US" sz="1600" dirty="0" err="1"/>
              <a:t>sociali</a:t>
            </a:r>
            <a:r>
              <a:rPr lang="en-US" sz="1600" dirty="0"/>
              <a:t>, </a:t>
            </a:r>
            <a:r>
              <a:rPr lang="en-US" sz="1600" dirty="0" err="1"/>
              <a:t>borghese</a:t>
            </a:r>
            <a:r>
              <a:rPr lang="en-US" sz="1600" dirty="0"/>
              <a:t> e </a:t>
            </a:r>
            <a:r>
              <a:rPr lang="en-US" sz="1600" dirty="0" err="1"/>
              <a:t>operaia</a:t>
            </a:r>
            <a:r>
              <a:rPr lang="en-US" sz="1600" dirty="0"/>
              <a:t>.</a:t>
            </a:r>
          </a:p>
        </p:txBody>
      </p:sp>
      <p:sp>
        <p:nvSpPr>
          <p:cNvPr id="3" name="Rectangle 2">
            <a:extLst>
              <a:ext uri="{FF2B5EF4-FFF2-40B4-BE49-F238E27FC236}">
                <a16:creationId xmlns:a16="http://schemas.microsoft.com/office/drawing/2014/main" id="{F1EC1402-8EBD-4033-BAF8-AA49F728E599}"/>
              </a:ext>
            </a:extLst>
          </p:cNvPr>
          <p:cNvSpPr/>
          <p:nvPr/>
        </p:nvSpPr>
        <p:spPr>
          <a:xfrm>
            <a:off x="1110869" y="3826969"/>
            <a:ext cx="6096000" cy="1200329"/>
          </a:xfrm>
          <a:prstGeom prst="rect">
            <a:avLst/>
          </a:prstGeom>
        </p:spPr>
        <p:txBody>
          <a:bodyPr>
            <a:spAutoFit/>
          </a:bodyPr>
          <a:lstStyle/>
          <a:p>
            <a:r>
              <a:rPr lang="en-US" dirty="0"/>
              <a:t>	</a:t>
            </a:r>
          </a:p>
          <a:p>
            <a:r>
              <a:rPr lang="en-US" dirty="0"/>
              <a:t>Gustave Caillebotte, Il </a:t>
            </a:r>
            <a:r>
              <a:rPr lang="en-US" dirty="0" err="1"/>
              <a:t>ponte</a:t>
            </a:r>
            <a:r>
              <a:rPr lang="en-US" dirty="0"/>
              <a:t> </a:t>
            </a:r>
            <a:r>
              <a:rPr lang="en-US" dirty="0" err="1"/>
              <a:t>dell’Europa</a:t>
            </a:r>
            <a:r>
              <a:rPr lang="en-US" dirty="0"/>
              <a:t>,</a:t>
            </a:r>
          </a:p>
          <a:p>
            <a:r>
              <a:rPr lang="en-US" dirty="0"/>
              <a:t>1876, o/t, 125 × 181 cm</a:t>
            </a:r>
          </a:p>
          <a:p>
            <a:r>
              <a:rPr lang="en-US" dirty="0"/>
              <a:t>Collection du Petit Palais, Ginevra</a:t>
            </a:r>
          </a:p>
        </p:txBody>
      </p:sp>
    </p:spTree>
    <p:extLst>
      <p:ext uri="{BB962C8B-B14F-4D97-AF65-F5344CB8AC3E}">
        <p14:creationId xmlns:p14="http://schemas.microsoft.com/office/powerpoint/2010/main" val="31402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9C9D8-C685-492C-B183-485AEDCDFB7A}"/>
              </a:ext>
            </a:extLst>
          </p:cNvPr>
          <p:cNvSpPr/>
          <p:nvPr/>
        </p:nvSpPr>
        <p:spPr>
          <a:xfrm>
            <a:off x="4059044" y="757885"/>
            <a:ext cx="7593856" cy="5023042"/>
          </a:xfrm>
          <a:prstGeom prst="rect">
            <a:avLst/>
          </a:prstGeom>
        </p:spPr>
        <p:txBody>
          <a:bodyPr wrap="square">
            <a:spAutoFit/>
          </a:bodyPr>
          <a:lstStyle/>
          <a:p>
            <a:pPr>
              <a:lnSpc>
                <a:spcPct val="107000"/>
              </a:lnSpc>
              <a:spcAft>
                <a:spcPts val="800"/>
              </a:spcAft>
            </a:pPr>
            <a:r>
              <a:rPr lang="fr-FR" sz="1600" dirty="0">
                <a:solidFill>
                  <a:srgbClr val="141414"/>
                </a:solidFill>
                <a:ea typeface="Times New Roman" panose="02020603050405020304" pitchFamily="18" charset="0"/>
                <a:cs typeface="Times New Roman" panose="02020603050405020304" pitchFamily="18" charset="0"/>
              </a:rPr>
              <a:t>"In modo tale </a:t>
            </a:r>
            <a:r>
              <a:rPr lang="fr-FR" sz="1600" dirty="0" err="1">
                <a:solidFill>
                  <a:srgbClr val="141414"/>
                </a:solidFill>
                <a:ea typeface="Times New Roman" panose="02020603050405020304" pitchFamily="18" charset="0"/>
                <a:cs typeface="Times New Roman" panose="02020603050405020304" pitchFamily="18" charset="0"/>
              </a:rPr>
              <a:t>che</a:t>
            </a:r>
            <a:r>
              <a:rPr lang="fr-FR" sz="1600" dirty="0">
                <a:solidFill>
                  <a:srgbClr val="141414"/>
                </a:solidFill>
                <a:ea typeface="Times New Roman" panose="02020603050405020304" pitchFamily="18" charset="0"/>
                <a:cs typeface="Times New Roman" panose="02020603050405020304" pitchFamily="18" charset="0"/>
              </a:rPr>
              <a:t> i </a:t>
            </a:r>
            <a:r>
              <a:rPr lang="fr-FR" sz="1600" dirty="0" err="1">
                <a:solidFill>
                  <a:srgbClr val="141414"/>
                </a:solidFill>
                <a:ea typeface="Times New Roman" panose="02020603050405020304" pitchFamily="18" charset="0"/>
                <a:cs typeface="Times New Roman" panose="02020603050405020304" pitchFamily="18" charset="0"/>
              </a:rPr>
              <a:t>volumi</a:t>
            </a:r>
            <a:r>
              <a:rPr lang="fr-FR" sz="1600" dirty="0">
                <a:solidFill>
                  <a:srgbClr val="141414"/>
                </a:solidFill>
                <a:ea typeface="Times New Roman" panose="02020603050405020304" pitchFamily="18" charset="0"/>
                <a:cs typeface="Times New Roman" panose="02020603050405020304" pitchFamily="18" charset="0"/>
              </a:rPr>
              <a:t> di </a:t>
            </a:r>
            <a:r>
              <a:rPr lang="fr-FR" sz="1600" dirty="0" err="1">
                <a:solidFill>
                  <a:srgbClr val="141414"/>
                </a:solidFill>
                <a:ea typeface="Times New Roman" panose="02020603050405020304" pitchFamily="18" charset="0"/>
                <a:cs typeface="Times New Roman" panose="02020603050405020304" pitchFamily="18" charset="0"/>
              </a:rPr>
              <a:t>discorsi</a:t>
            </a:r>
            <a:r>
              <a:rPr lang="fr-FR" sz="1600" dirty="0">
                <a:solidFill>
                  <a:srgbClr val="141414"/>
                </a:solidFill>
                <a:ea typeface="Times New Roman" panose="02020603050405020304" pitchFamily="18" charset="0"/>
                <a:cs typeface="Times New Roman" panose="02020603050405020304" pitchFamily="18" charset="0"/>
              </a:rPr>
              <a:t> e i </a:t>
            </a:r>
            <a:r>
              <a:rPr lang="fr-FR" sz="1600" dirty="0" err="1">
                <a:solidFill>
                  <a:srgbClr val="141414"/>
                </a:solidFill>
                <a:ea typeface="Times New Roman" panose="02020603050405020304" pitchFamily="18" charset="0"/>
                <a:cs typeface="Times New Roman" panose="02020603050405020304" pitchFamily="18" charset="0"/>
              </a:rPr>
              <a:t>volumi</a:t>
            </a:r>
            <a:r>
              <a:rPr lang="fr-FR" sz="1600" dirty="0">
                <a:solidFill>
                  <a:srgbClr val="141414"/>
                </a:solidFill>
                <a:ea typeface="Times New Roman" panose="02020603050405020304" pitchFamily="18" charset="0"/>
                <a:cs typeface="Times New Roman" panose="02020603050405020304" pitchFamily="18" charset="0"/>
              </a:rPr>
              <a:t> di </a:t>
            </a:r>
            <a:r>
              <a:rPr lang="fr-FR" sz="1600" dirty="0" err="1">
                <a:solidFill>
                  <a:srgbClr val="141414"/>
                </a:solidFill>
                <a:ea typeface="Times New Roman" panose="02020603050405020304" pitchFamily="18" charset="0"/>
                <a:cs typeface="Times New Roman" panose="02020603050405020304" pitchFamily="18" charset="0"/>
              </a:rPr>
              <a:t>tavole</a:t>
            </a:r>
            <a:r>
              <a:rPr lang="fr-FR" sz="1600" dirty="0">
                <a:solidFill>
                  <a:srgbClr val="141414"/>
                </a:solidFill>
                <a:ea typeface="Times New Roman" panose="02020603050405020304" pitchFamily="18" charset="0"/>
                <a:cs typeface="Times New Roman" panose="02020603050405020304" pitchFamily="18" charset="0"/>
              </a:rPr>
              <a:t> si </a:t>
            </a:r>
            <a:r>
              <a:rPr lang="fr-FR" sz="1600" dirty="0" err="1">
                <a:solidFill>
                  <a:srgbClr val="141414"/>
                </a:solidFill>
                <a:ea typeface="Times New Roman" panose="02020603050405020304" pitchFamily="18" charset="0"/>
                <a:cs typeface="Times New Roman" panose="02020603050405020304" pitchFamily="18" charset="0"/>
              </a:rPr>
              <a:t>illuminino</a:t>
            </a:r>
            <a:r>
              <a:rPr lang="fr-FR" sz="1600" dirty="0">
                <a:solidFill>
                  <a:srgbClr val="141414"/>
                </a:solidFill>
                <a:ea typeface="Times New Roman" panose="02020603050405020304" pitchFamily="18" charset="0"/>
                <a:cs typeface="Times New Roman" panose="02020603050405020304" pitchFamily="18" charset="0"/>
              </a:rPr>
              <a:t> a </a:t>
            </a:r>
            <a:r>
              <a:rPr lang="fr-FR" sz="1600" dirty="0" err="1">
                <a:solidFill>
                  <a:srgbClr val="141414"/>
                </a:solidFill>
                <a:ea typeface="Times New Roman" panose="02020603050405020304" pitchFamily="18" charset="0"/>
                <a:cs typeface="Times New Roman" panose="02020603050405020304" pitchFamily="18" charset="0"/>
              </a:rPr>
              <a:t>vicenda</a:t>
            </a:r>
            <a:r>
              <a:rPr lang="fr-FR" sz="1600" dirty="0">
                <a:solidFill>
                  <a:srgbClr val="141414"/>
                </a:solidFill>
                <a:ea typeface="Times New Roman" panose="02020603050405020304" pitchFamily="18" charset="0"/>
                <a:cs typeface="Times New Roman" panose="02020603050405020304" pitchFamily="18" charset="0"/>
              </a:rPr>
              <a:t>, si </a:t>
            </a:r>
            <a:r>
              <a:rPr lang="fr-FR" sz="1600" dirty="0" err="1">
                <a:solidFill>
                  <a:srgbClr val="141414"/>
                </a:solidFill>
                <a:ea typeface="Times New Roman" panose="02020603050405020304" pitchFamily="18" charset="0"/>
                <a:cs typeface="Times New Roman" panose="02020603050405020304" pitchFamily="18" charset="0"/>
              </a:rPr>
              <a:t>correggano</a:t>
            </a:r>
            <a:r>
              <a:rPr lang="fr-FR" sz="1600" dirty="0">
                <a:solidFill>
                  <a:srgbClr val="141414"/>
                </a:solidFill>
                <a:ea typeface="Times New Roman" panose="02020603050405020304" pitchFamily="18" charset="0"/>
                <a:cs typeface="Times New Roman" panose="02020603050405020304" pitchFamily="18" charset="0"/>
              </a:rPr>
              <a:t> e si </a:t>
            </a:r>
            <a:r>
              <a:rPr lang="fr-FR" sz="1600" dirty="0" err="1">
                <a:solidFill>
                  <a:srgbClr val="141414"/>
                </a:solidFill>
                <a:ea typeface="Times New Roman" panose="02020603050405020304" pitchFamily="18" charset="0"/>
                <a:cs typeface="Times New Roman" panose="02020603050405020304" pitchFamily="18" charset="0"/>
              </a:rPr>
              <a:t>completino</a:t>
            </a:r>
            <a:r>
              <a:rPr lang="fr-FR" sz="1600" dirty="0">
                <a:solidFill>
                  <a:srgbClr val="141414"/>
                </a:solidFill>
                <a:ea typeface="Times New Roman" panose="02020603050405020304" pitchFamily="18" charset="0"/>
                <a:cs typeface="Times New Roman" panose="02020603050405020304" pitchFamily="18" charset="0"/>
              </a:rPr>
              <a:t> </a:t>
            </a:r>
            <a:r>
              <a:rPr lang="fr-FR" sz="1600" dirty="0" err="1">
                <a:solidFill>
                  <a:srgbClr val="141414"/>
                </a:solidFill>
                <a:ea typeface="Times New Roman" panose="02020603050405020304" pitchFamily="18" charset="0"/>
                <a:cs typeface="Times New Roman" panose="02020603050405020304" pitchFamily="18" charset="0"/>
              </a:rPr>
              <a:t>reciprocamente</a:t>
            </a:r>
            <a:r>
              <a:rPr lang="fr-FR" sz="1600" dirty="0">
                <a:solidFill>
                  <a:srgbClr val="141414"/>
                </a:solidFill>
                <a:ea typeface="Times New Roman" panose="02020603050405020304" pitchFamily="18" charset="0"/>
                <a:cs typeface="Times New Roman" panose="02020603050405020304" pitchFamily="18" charset="0"/>
              </a:rPr>
              <a:t>" Diderot, </a:t>
            </a:r>
            <a:r>
              <a:rPr lang="fr-FR" sz="1600" dirty="0" err="1">
                <a:solidFill>
                  <a:srgbClr val="141414"/>
                </a:solidFill>
                <a:ea typeface="Times New Roman" panose="02020603050405020304" pitchFamily="18" charset="0"/>
                <a:cs typeface="Times New Roman" panose="02020603050405020304" pitchFamily="18" charset="0"/>
              </a:rPr>
              <a:t>Avvertimento</a:t>
            </a:r>
            <a:r>
              <a:rPr lang="fr-FR" sz="1600" dirty="0">
                <a:solidFill>
                  <a:srgbClr val="141414"/>
                </a:solidFill>
                <a:ea typeface="Times New Roman" panose="02020603050405020304" pitchFamily="18" charset="0"/>
                <a:cs typeface="Times New Roman" panose="02020603050405020304" pitchFamily="18" charset="0"/>
              </a:rPr>
              <a:t> al </a:t>
            </a:r>
            <a:r>
              <a:rPr lang="fr-FR" sz="1600" dirty="0" err="1">
                <a:solidFill>
                  <a:srgbClr val="141414"/>
                </a:solidFill>
                <a:ea typeface="Times New Roman" panose="02020603050405020304" pitchFamily="18" charset="0"/>
                <a:cs typeface="Times New Roman" panose="02020603050405020304" pitchFamily="18" charset="0"/>
              </a:rPr>
              <a:t>tomo</a:t>
            </a:r>
            <a:r>
              <a:rPr lang="fr-FR" sz="1600" dirty="0">
                <a:solidFill>
                  <a:srgbClr val="141414"/>
                </a:solidFill>
                <a:ea typeface="Times New Roman" panose="02020603050405020304" pitchFamily="18" charset="0"/>
                <a:cs typeface="Times New Roman" panose="02020603050405020304" pitchFamily="18" charset="0"/>
              </a:rPr>
              <a:t> VIII, 1765 </a:t>
            </a:r>
            <a:r>
              <a:rPr lang="fr-FR" sz="1600" dirty="0" err="1">
                <a:solidFill>
                  <a:srgbClr val="141414"/>
                </a:solidFill>
                <a:ea typeface="Times New Roman" panose="02020603050405020304" pitchFamily="18" charset="0"/>
                <a:cs typeface="Times New Roman" panose="02020603050405020304" pitchFamily="18" charset="0"/>
              </a:rPr>
              <a:t>dell’Enciclopedia</a:t>
            </a:r>
            <a:r>
              <a:rPr lang="fr-FR" sz="1600" dirty="0">
                <a:solidFill>
                  <a:srgbClr val="141414"/>
                </a:solidFill>
                <a:ea typeface="Times New Roman" panose="02020603050405020304" pitchFamily="18" charset="0"/>
                <a:cs typeface="Times New Roman" panose="02020603050405020304" pitchFamily="18" charset="0"/>
              </a:rPr>
              <a:t> </a:t>
            </a:r>
          </a:p>
          <a:p>
            <a:pPr>
              <a:lnSpc>
                <a:spcPct val="107000"/>
              </a:lnSpc>
              <a:spcAft>
                <a:spcPts val="800"/>
              </a:spcAft>
            </a:pPr>
            <a:r>
              <a:rPr lang="fr-FR" sz="1400" b="1" dirty="0">
                <a:solidFill>
                  <a:srgbClr val="141414"/>
                </a:solidFill>
                <a:latin typeface="Helvetica" panose="020B0604020202020204" pitchFamily="34" charset="0"/>
                <a:ea typeface="Calibri" panose="020F0502020204030204" pitchFamily="34" charset="0"/>
                <a:cs typeface="Times New Roman" panose="02020603050405020304" pitchFamily="18" charset="0"/>
              </a:rPr>
              <a:t>Roland Barthes, Rhétorique de l’image, 1964</a:t>
            </a:r>
          </a:p>
          <a:p>
            <a:pPr>
              <a:lnSpc>
                <a:spcPct val="107000"/>
              </a:lnSpc>
              <a:spcAft>
                <a:spcPts val="800"/>
              </a:spcAft>
            </a:pP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Valore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di relais: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nel</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fumetto</a:t>
            </a:r>
            <a:endPar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Valore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di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ancoraggio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dirigere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il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significato</a:t>
            </a:r>
            <a:endPar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sym typeface="Wingdings" pitchFamily="2" charset="2"/>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perversa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transitività</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duplicità</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che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fa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sembrare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innocente la frase «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questa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piccola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ganza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i="1" dirty="0">
                <a:solidFill>
                  <a:srgbClr val="141414"/>
                </a:solidFill>
                <a:latin typeface="Helvetica" panose="020B0604020202020204" pitchFamily="34" charset="0"/>
                <a:ea typeface="Calibri" panose="020F0502020204030204" pitchFamily="34" charset="0"/>
                <a:cs typeface="Times New Roman" panose="02020603050405020304" pitchFamily="18" charset="0"/>
              </a:rPr>
              <a:t>fa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l'</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eleganza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"Con il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significato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retorico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o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significato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latente, ci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avviciniamo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al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paradosso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essenziale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del</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significato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connotato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è</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se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vogliamo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un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significato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che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viene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ricevuto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ma non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letto</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(Barthes, </a:t>
            </a:r>
            <a:r>
              <a:rPr lang="fr-FR" sz="1400" i="1" dirty="0">
                <a:solidFill>
                  <a:srgbClr val="141414"/>
                </a:solidFill>
                <a:latin typeface="Helvetica" panose="020B0604020202020204" pitchFamily="34" charset="0"/>
                <a:ea typeface="Calibri" panose="020F0502020204030204" pitchFamily="34" charset="0"/>
                <a:cs typeface="Times New Roman" panose="02020603050405020304" pitchFamily="18" charset="0"/>
              </a:rPr>
              <a:t>Système de la mode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1967, p. 235).</a:t>
            </a:r>
          </a:p>
          <a:p>
            <a:pPr>
              <a:lnSpc>
                <a:spcPct val="107000"/>
              </a:lnSpc>
              <a:spcAft>
                <a:spcPts val="800"/>
              </a:spcAft>
            </a:pPr>
            <a:endPar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Oggi</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non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abbastanza</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sfiducia</a:t>
            </a:r>
            <a:endPar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solidFill>
                  <a:srgbClr val="141414"/>
                </a:solidFill>
                <a:effectLst/>
                <a:latin typeface="Helvetica" panose="020B0604020202020204" pitchFamily="34" charset="0"/>
                <a:ea typeface="Calibri" panose="020F0502020204030204" pitchFamily="34" charset="0"/>
                <a:cs typeface="Times New Roman" panose="02020603050405020304" pitchFamily="18" charset="0"/>
              </a:rPr>
              <a:t>Aujourd’hui le tout image ne permet plus de mettre en garde contre ce vol  rapt, cett</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e transitivité perverse, cette duplicité qui donne pour innocente « une petite </a:t>
            </a:r>
            <a:r>
              <a:rPr lang="fr-FR" sz="1400" dirty="0" err="1">
                <a:solidFill>
                  <a:srgbClr val="141414"/>
                </a:solidFill>
                <a:latin typeface="Helvetica" panose="020B0604020202020204" pitchFamily="34" charset="0"/>
                <a:ea typeface="Calibri" panose="020F0502020204030204" pitchFamily="34" charset="0"/>
                <a:cs typeface="Times New Roman" panose="02020603050405020304" pitchFamily="18" charset="0"/>
              </a:rPr>
              <a:t>gance</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 </a:t>
            </a:r>
            <a:r>
              <a:rPr lang="fr-FR" sz="1400" i="1" dirty="0">
                <a:solidFill>
                  <a:srgbClr val="141414"/>
                </a:solidFill>
                <a:latin typeface="Helvetica" panose="020B0604020202020204" pitchFamily="34" charset="0"/>
                <a:ea typeface="Calibri" panose="020F0502020204030204" pitchFamily="34" charset="0"/>
                <a:cs typeface="Times New Roman" panose="02020603050405020304" pitchFamily="18" charset="0"/>
              </a:rPr>
              <a:t>fait </a:t>
            </a:r>
            <a:r>
              <a:rPr lang="fr-FR" sz="1400" dirty="0">
                <a:solidFill>
                  <a:srgbClr val="141414"/>
                </a:solidFill>
                <a:latin typeface="Helvetica" panose="020B0604020202020204" pitchFamily="34" charset="0"/>
                <a:ea typeface="Calibri" panose="020F0502020204030204" pitchFamily="34" charset="0"/>
                <a:cs typeface="Times New Roman" panose="02020603050405020304" pitchFamily="18" charset="0"/>
              </a:rPr>
              <a:t>l’élégance »</a:t>
            </a: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a:extLst>
              <a:ext uri="{FF2B5EF4-FFF2-40B4-BE49-F238E27FC236}">
                <a16:creationId xmlns:a16="http://schemas.microsoft.com/office/drawing/2014/main" id="{41360F8F-9AA2-16AE-5AE2-E70DB5382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5" y="380757"/>
            <a:ext cx="3624022" cy="60964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F51CEE-54DC-4D13-4A4F-6F57C3F8EAF3}"/>
              </a:ext>
            </a:extLst>
          </p:cNvPr>
          <p:cNvSpPr txBox="1"/>
          <p:nvPr/>
        </p:nvSpPr>
        <p:spPr>
          <a:xfrm>
            <a:off x="645459" y="7189694"/>
            <a:ext cx="2615139" cy="369332"/>
          </a:xfrm>
          <a:prstGeom prst="rect">
            <a:avLst/>
          </a:prstGeom>
          <a:noFill/>
        </p:spPr>
        <p:txBody>
          <a:bodyPr wrap="none" rtlCol="0">
            <a:spAutoFit/>
          </a:bodyPr>
          <a:lstStyle/>
          <a:p>
            <a:r>
              <a:rPr lang="en-LU" dirty="0"/>
              <a:t>Frontespizio, ed. </a:t>
            </a:r>
            <a:r>
              <a:rPr lang="en-GB" dirty="0"/>
              <a:t>D</a:t>
            </a:r>
            <a:r>
              <a:rPr lang="en-LU" dirty="0"/>
              <a:t>el 1772</a:t>
            </a:r>
          </a:p>
        </p:txBody>
      </p:sp>
    </p:spTree>
    <p:extLst>
      <p:ext uri="{BB962C8B-B14F-4D97-AF65-F5344CB8AC3E}">
        <p14:creationId xmlns:p14="http://schemas.microsoft.com/office/powerpoint/2010/main" val="2021234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 Derby d'Epsom — Wikipédia">
            <a:extLst>
              <a:ext uri="{FF2B5EF4-FFF2-40B4-BE49-F238E27FC236}">
                <a16:creationId xmlns:a16="http://schemas.microsoft.com/office/drawing/2014/main" id="{3D26EFC2-B231-103F-0207-70E25662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721" y="-215542"/>
            <a:ext cx="4954807" cy="3481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7D26F4-7B90-48C0-800B-8996DE98F0B0}"/>
              </a:ext>
            </a:extLst>
          </p:cNvPr>
          <p:cNvSpPr/>
          <p:nvPr/>
        </p:nvSpPr>
        <p:spPr>
          <a:xfrm>
            <a:off x="731521" y="3970707"/>
            <a:ext cx="10279008" cy="2800767"/>
          </a:xfrm>
          <a:prstGeom prst="rect">
            <a:avLst/>
          </a:prstGeom>
        </p:spPr>
        <p:txBody>
          <a:bodyPr wrap="square">
            <a:spAutoFit/>
          </a:bodyPr>
          <a:lstStyle/>
          <a:p>
            <a:r>
              <a:rPr lang="en-US" sz="1600" dirty="0" err="1"/>
              <a:t>Perché</a:t>
            </a:r>
            <a:r>
              <a:rPr lang="en-US" sz="1600" dirty="0"/>
              <a:t> </a:t>
            </a:r>
            <a:r>
              <a:rPr lang="en-US" sz="1600" dirty="0" err="1"/>
              <a:t>il</a:t>
            </a:r>
            <a:r>
              <a:rPr lang="en-US" sz="1600" dirty="0"/>
              <a:t> cavallo </a:t>
            </a:r>
            <a:r>
              <a:rPr lang="en-US" sz="1600" dirty="0" err="1"/>
              <a:t>fotografato</a:t>
            </a:r>
            <a:r>
              <a:rPr lang="en-US" sz="1600" dirty="0"/>
              <a:t> </a:t>
            </a:r>
            <a:r>
              <a:rPr lang="en-US" sz="1600" dirty="0" err="1"/>
              <a:t>nel</a:t>
            </a:r>
            <a:r>
              <a:rPr lang="en-US" sz="1600" dirty="0"/>
              <a:t> </a:t>
            </a:r>
            <a:r>
              <a:rPr lang="en-US" sz="1600" dirty="0" err="1"/>
              <a:t>momento</a:t>
            </a:r>
            <a:r>
              <a:rPr lang="en-US" sz="1600" dirty="0"/>
              <a:t> in cui non </a:t>
            </a:r>
            <a:r>
              <a:rPr lang="en-US" sz="1600" dirty="0" err="1"/>
              <a:t>tocca</a:t>
            </a:r>
            <a:r>
              <a:rPr lang="en-US" sz="1600" dirty="0"/>
              <a:t> terra, in </a:t>
            </a:r>
            <a:r>
              <a:rPr lang="en-US" sz="1600" dirty="0" err="1"/>
              <a:t>pieno</a:t>
            </a:r>
            <a:r>
              <a:rPr lang="en-US" sz="1600" dirty="0"/>
              <a:t> </a:t>
            </a:r>
            <a:r>
              <a:rPr lang="en-US" sz="1600" dirty="0" err="1"/>
              <a:t>movimento</a:t>
            </a:r>
            <a:r>
              <a:rPr lang="en-US" sz="1600" dirty="0"/>
              <a:t>, con le </a:t>
            </a:r>
            <a:r>
              <a:rPr lang="en-US" sz="1600" dirty="0" err="1"/>
              <a:t>gambe</a:t>
            </a:r>
            <a:r>
              <a:rPr lang="en-US" sz="1600" dirty="0"/>
              <a:t> quasi </a:t>
            </a:r>
            <a:r>
              <a:rPr lang="en-US" sz="1600" dirty="0" err="1"/>
              <a:t>ripiegate</a:t>
            </a:r>
            <a:r>
              <a:rPr lang="en-US" sz="1600" dirty="0"/>
              <a:t> sotto di </a:t>
            </a:r>
            <a:r>
              <a:rPr lang="en-US" sz="1600" dirty="0" err="1"/>
              <a:t>sé</a:t>
            </a:r>
            <a:r>
              <a:rPr lang="en-US" sz="1600" dirty="0"/>
              <a:t>, </a:t>
            </a:r>
            <a:r>
              <a:rPr lang="en-US" sz="1600" dirty="0" err="1"/>
              <a:t>sembra</a:t>
            </a:r>
            <a:r>
              <a:rPr lang="en-US" sz="1600" dirty="0"/>
              <a:t> </a:t>
            </a:r>
            <a:r>
              <a:rPr lang="en-US" sz="1600" dirty="0" err="1"/>
              <a:t>che</a:t>
            </a:r>
            <a:r>
              <a:rPr lang="en-US" sz="1600" dirty="0"/>
              <a:t> </a:t>
            </a:r>
            <a:r>
              <a:rPr lang="en-US" sz="1600" dirty="0" err="1"/>
              <a:t>stia</a:t>
            </a:r>
            <a:r>
              <a:rPr lang="en-US" sz="1600" dirty="0"/>
              <a:t> </a:t>
            </a:r>
            <a:r>
              <a:rPr lang="en-US" sz="1600" dirty="0" err="1"/>
              <a:t>saltando</a:t>
            </a:r>
            <a:r>
              <a:rPr lang="en-US" sz="1600" dirty="0"/>
              <a:t> </a:t>
            </a:r>
            <a:r>
              <a:rPr lang="en-US" sz="1600" dirty="0" err="1"/>
              <a:t>sul</a:t>
            </a:r>
            <a:r>
              <a:rPr lang="en-US" sz="1600" dirty="0"/>
              <a:t> </a:t>
            </a:r>
            <a:r>
              <a:rPr lang="en-US" sz="1600" dirty="0" err="1"/>
              <a:t>posto</a:t>
            </a:r>
            <a:r>
              <a:rPr lang="en-US" sz="1600" dirty="0"/>
              <a:t>? E </a:t>
            </a:r>
            <a:r>
              <a:rPr lang="en-US" sz="1600" dirty="0" err="1"/>
              <a:t>perché</a:t>
            </a:r>
            <a:r>
              <a:rPr lang="en-US" sz="1600" dirty="0"/>
              <a:t>, </a:t>
            </a:r>
            <a:r>
              <a:rPr lang="en-US" sz="1600" dirty="0" err="1"/>
              <a:t>invece</a:t>
            </a:r>
            <a:r>
              <a:rPr lang="en-US" sz="1600" dirty="0"/>
              <a:t>, i </a:t>
            </a:r>
            <a:r>
              <a:rPr lang="en-US" sz="1600" dirty="0" err="1"/>
              <a:t>cavalli</a:t>
            </a:r>
            <a:r>
              <a:rPr lang="en-US" sz="1600" dirty="0"/>
              <a:t> di </a:t>
            </a:r>
            <a:r>
              <a:rPr lang="en-US" sz="1600" dirty="0" err="1"/>
              <a:t>Géricault</a:t>
            </a:r>
            <a:r>
              <a:rPr lang="en-US" sz="1600" dirty="0"/>
              <a:t> </a:t>
            </a:r>
            <a:r>
              <a:rPr lang="en-US" sz="1600" dirty="0" err="1"/>
              <a:t>corrono</a:t>
            </a:r>
            <a:r>
              <a:rPr lang="en-US" sz="1600" dirty="0"/>
              <a:t> </a:t>
            </a:r>
            <a:r>
              <a:rPr lang="en-US" sz="1600" dirty="0" err="1"/>
              <a:t>sulla</a:t>
            </a:r>
            <a:r>
              <a:rPr lang="en-US" sz="1600" dirty="0"/>
              <a:t> </a:t>
            </a:r>
            <a:r>
              <a:rPr lang="en-US" sz="1600" dirty="0" err="1"/>
              <a:t>tela</a:t>
            </a:r>
            <a:r>
              <a:rPr lang="en-US" sz="1600" dirty="0"/>
              <a:t>, in una </a:t>
            </a:r>
            <a:r>
              <a:rPr lang="en-US" sz="1600" dirty="0" err="1"/>
              <a:t>postura</a:t>
            </a:r>
            <a:r>
              <a:rPr lang="en-US" sz="1600" dirty="0"/>
              <a:t> </a:t>
            </a:r>
            <a:r>
              <a:rPr lang="en-US" sz="1600" dirty="0" err="1"/>
              <a:t>che</a:t>
            </a:r>
            <a:r>
              <a:rPr lang="en-US" sz="1600" dirty="0"/>
              <a:t> </a:t>
            </a:r>
            <a:r>
              <a:rPr lang="en-US" sz="1600" dirty="0" err="1"/>
              <a:t>nessun</a:t>
            </a:r>
            <a:r>
              <a:rPr lang="en-US" sz="1600" dirty="0"/>
              <a:t> cavallo ha </a:t>
            </a:r>
            <a:r>
              <a:rPr lang="en-US" sz="1600" dirty="0" err="1"/>
              <a:t>mai</a:t>
            </a:r>
            <a:r>
              <a:rPr lang="en-US" sz="1600" dirty="0"/>
              <a:t> </a:t>
            </a:r>
            <a:r>
              <a:rPr lang="en-US" sz="1600" dirty="0" err="1"/>
              <a:t>assunto</a:t>
            </a:r>
            <a:r>
              <a:rPr lang="en-US" sz="1600" dirty="0"/>
              <a:t>? È </a:t>
            </a:r>
            <a:r>
              <a:rPr lang="en-US" sz="1600" dirty="0" err="1"/>
              <a:t>perché</a:t>
            </a:r>
            <a:r>
              <a:rPr lang="en-US" sz="1600" dirty="0"/>
              <a:t> i </a:t>
            </a:r>
            <a:r>
              <a:rPr lang="en-US" sz="1600" dirty="0" err="1"/>
              <a:t>cavalli</a:t>
            </a:r>
            <a:r>
              <a:rPr lang="en-US" sz="1600" dirty="0"/>
              <a:t> del Derby di Epsom mi </a:t>
            </a:r>
            <a:r>
              <a:rPr lang="en-US" sz="1600" dirty="0" err="1"/>
              <a:t>mostrano</a:t>
            </a:r>
            <a:r>
              <a:rPr lang="en-US" sz="1600" dirty="0"/>
              <a:t> la presa del </a:t>
            </a:r>
            <a:r>
              <a:rPr lang="en-US" sz="1600" dirty="0" err="1"/>
              <a:t>corpo</a:t>
            </a:r>
            <a:r>
              <a:rPr lang="en-US" sz="1600" dirty="0"/>
              <a:t> </a:t>
            </a:r>
            <a:r>
              <a:rPr lang="en-US" sz="1600" dirty="0" err="1"/>
              <a:t>sul</a:t>
            </a:r>
            <a:r>
              <a:rPr lang="en-US" sz="1600" dirty="0"/>
              <a:t> </a:t>
            </a:r>
            <a:r>
              <a:rPr lang="en-US" sz="1600" dirty="0" err="1"/>
              <a:t>terreno</a:t>
            </a:r>
            <a:r>
              <a:rPr lang="en-US" sz="1600" dirty="0"/>
              <a:t> e </a:t>
            </a:r>
            <a:r>
              <a:rPr lang="en-US" sz="1600" dirty="0" err="1"/>
              <a:t>che</a:t>
            </a:r>
            <a:r>
              <a:rPr lang="en-US" sz="1600" dirty="0"/>
              <a:t>, secondo una </a:t>
            </a:r>
            <a:r>
              <a:rPr lang="en-US" sz="1600" dirty="0" err="1"/>
              <a:t>logica</a:t>
            </a:r>
            <a:r>
              <a:rPr lang="en-US" sz="1600" dirty="0"/>
              <a:t> del </a:t>
            </a:r>
            <a:r>
              <a:rPr lang="en-US" sz="1600" dirty="0" err="1"/>
              <a:t>corpo</a:t>
            </a:r>
            <a:r>
              <a:rPr lang="en-US" sz="1600" dirty="0"/>
              <a:t> e del </a:t>
            </a:r>
            <a:r>
              <a:rPr lang="en-US" sz="1600" dirty="0" err="1"/>
              <a:t>mondo</a:t>
            </a:r>
            <a:r>
              <a:rPr lang="en-US" sz="1600" dirty="0"/>
              <a:t> </a:t>
            </a:r>
            <a:r>
              <a:rPr lang="en-US" sz="1600" dirty="0" err="1"/>
              <a:t>che</a:t>
            </a:r>
            <a:r>
              <a:rPr lang="en-US" sz="1600" dirty="0"/>
              <a:t> </a:t>
            </a:r>
            <a:r>
              <a:rPr lang="en-US" sz="1600" dirty="0" err="1"/>
              <a:t>conosco</a:t>
            </a:r>
            <a:r>
              <a:rPr lang="en-US" sz="1600" dirty="0"/>
              <a:t> bene, </a:t>
            </a:r>
            <a:r>
              <a:rPr lang="en-US" sz="1600" dirty="0" err="1"/>
              <a:t>queste</a:t>
            </a:r>
            <a:r>
              <a:rPr lang="en-US" sz="1600" dirty="0"/>
              <a:t> prese </a:t>
            </a:r>
            <a:r>
              <a:rPr lang="en-US" sz="1600" dirty="0" err="1"/>
              <a:t>sullo</a:t>
            </a:r>
            <a:r>
              <a:rPr lang="en-US" sz="1600" dirty="0"/>
              <a:t> </a:t>
            </a:r>
            <a:r>
              <a:rPr lang="en-US" sz="1600" dirty="0" err="1"/>
              <a:t>spazio</a:t>
            </a:r>
            <a:r>
              <a:rPr lang="en-US" sz="1600" dirty="0"/>
              <a:t> </a:t>
            </a:r>
            <a:r>
              <a:rPr lang="en-US" sz="1600" dirty="0" err="1"/>
              <a:t>sono</a:t>
            </a:r>
            <a:r>
              <a:rPr lang="en-US" sz="1600" dirty="0"/>
              <a:t> </a:t>
            </a:r>
            <a:r>
              <a:rPr lang="en-US" sz="1600" dirty="0" err="1"/>
              <a:t>anche</a:t>
            </a:r>
            <a:r>
              <a:rPr lang="en-US" sz="1600" dirty="0"/>
              <a:t> prese </a:t>
            </a:r>
            <a:r>
              <a:rPr lang="en-US" sz="1600" dirty="0" err="1"/>
              <a:t>sulla</a:t>
            </a:r>
            <a:r>
              <a:rPr lang="en-US" sz="1600" dirty="0"/>
              <a:t> </a:t>
            </a:r>
            <a:r>
              <a:rPr lang="en-US" sz="1600" dirty="0" err="1"/>
              <a:t>durata</a:t>
            </a:r>
            <a:r>
              <a:rPr lang="en-US" sz="1600" dirty="0"/>
              <a:t>. Rodin ha un </a:t>
            </a:r>
            <a:r>
              <a:rPr lang="en-US" sz="1600" dirty="0" err="1"/>
              <a:t>detto</a:t>
            </a:r>
            <a:r>
              <a:rPr lang="en-US" sz="1600" dirty="0"/>
              <a:t> </a:t>
            </a:r>
            <a:r>
              <a:rPr lang="en-US" sz="1600" dirty="0" err="1"/>
              <a:t>profondo</a:t>
            </a:r>
            <a:r>
              <a:rPr lang="en-US" sz="1600" dirty="0"/>
              <a:t>: "È </a:t>
            </a:r>
            <a:r>
              <a:rPr lang="en-US" sz="1600" dirty="0" err="1"/>
              <a:t>l'artista</a:t>
            </a:r>
            <a:r>
              <a:rPr lang="en-US" sz="1600" dirty="0"/>
              <a:t> </a:t>
            </a:r>
            <a:r>
              <a:rPr lang="en-US" sz="1600" dirty="0" err="1"/>
              <a:t>che</a:t>
            </a:r>
            <a:r>
              <a:rPr lang="en-US" sz="1600" dirty="0"/>
              <a:t> è </a:t>
            </a:r>
            <a:r>
              <a:rPr lang="en-US" sz="1600" dirty="0" err="1"/>
              <a:t>sincero</a:t>
            </a:r>
            <a:r>
              <a:rPr lang="en-US" sz="1600" dirty="0"/>
              <a:t> ed è la </a:t>
            </a:r>
            <a:r>
              <a:rPr lang="en-US" sz="1600" dirty="0" err="1"/>
              <a:t>fotografia</a:t>
            </a:r>
            <a:r>
              <a:rPr lang="en-US" sz="1600" dirty="0"/>
              <a:t> </a:t>
            </a:r>
            <a:r>
              <a:rPr lang="en-US" sz="1600" dirty="0" err="1"/>
              <a:t>che</a:t>
            </a:r>
            <a:r>
              <a:rPr lang="en-US" sz="1600" dirty="0"/>
              <a:t> è </a:t>
            </a:r>
            <a:r>
              <a:rPr lang="en-US" sz="1600" dirty="0" err="1"/>
              <a:t>bugiarda</a:t>
            </a:r>
            <a:r>
              <a:rPr lang="en-US" sz="1600" dirty="0"/>
              <a:t>, </a:t>
            </a:r>
            <a:r>
              <a:rPr lang="en-US" sz="1600" dirty="0" err="1"/>
              <a:t>perché</a:t>
            </a:r>
            <a:r>
              <a:rPr lang="en-US" sz="1600" dirty="0"/>
              <a:t> in </a:t>
            </a:r>
            <a:r>
              <a:rPr lang="en-US" sz="1600" dirty="0" err="1"/>
              <a:t>realtà</a:t>
            </a:r>
            <a:r>
              <a:rPr lang="en-US" sz="1600" dirty="0"/>
              <a:t> </a:t>
            </a:r>
            <a:r>
              <a:rPr lang="en-US" sz="1600" dirty="0" err="1"/>
              <a:t>il</a:t>
            </a:r>
            <a:r>
              <a:rPr lang="en-US" sz="1600" dirty="0"/>
              <a:t> tempo non </a:t>
            </a:r>
            <a:r>
              <a:rPr lang="en-US" sz="1600" dirty="0" err="1"/>
              <a:t>si</a:t>
            </a:r>
            <a:r>
              <a:rPr lang="en-US" sz="1600" dirty="0"/>
              <a:t> </a:t>
            </a:r>
            <a:r>
              <a:rPr lang="en-US" sz="1600" dirty="0" err="1"/>
              <a:t>ferma</a:t>
            </a:r>
            <a:r>
              <a:rPr lang="en-US" sz="1600" dirty="0"/>
              <a:t>. La </a:t>
            </a:r>
            <a:r>
              <a:rPr lang="en-US" sz="1600" dirty="0" err="1"/>
              <a:t>fotografia</a:t>
            </a:r>
            <a:r>
              <a:rPr lang="en-US" sz="1600" dirty="0"/>
              <a:t> </a:t>
            </a:r>
            <a:r>
              <a:rPr lang="en-US" sz="1600" dirty="0" err="1"/>
              <a:t>tiene</a:t>
            </a:r>
            <a:r>
              <a:rPr lang="en-US" sz="1600" dirty="0"/>
              <a:t> </a:t>
            </a:r>
            <a:r>
              <a:rPr lang="en-US" sz="1600" dirty="0" err="1"/>
              <a:t>aperti</a:t>
            </a:r>
            <a:r>
              <a:rPr lang="en-US" sz="1600" dirty="0"/>
              <a:t> i </a:t>
            </a:r>
            <a:r>
              <a:rPr lang="en-US" sz="1600" dirty="0" err="1"/>
              <a:t>momenti</a:t>
            </a:r>
            <a:r>
              <a:rPr lang="en-US" sz="1600" dirty="0"/>
              <a:t> </a:t>
            </a:r>
            <a:r>
              <a:rPr lang="en-US" sz="1600" dirty="0" err="1"/>
              <a:t>che</a:t>
            </a:r>
            <a:r>
              <a:rPr lang="en-US" sz="1600" dirty="0"/>
              <a:t> la </a:t>
            </a:r>
            <a:r>
              <a:rPr lang="en-US" sz="1600" dirty="0" err="1"/>
              <a:t>spinta</a:t>
            </a:r>
            <a:r>
              <a:rPr lang="en-US" sz="1600" dirty="0"/>
              <a:t> del tempo </a:t>
            </a:r>
            <a:r>
              <a:rPr lang="en-US" sz="1600" dirty="0" err="1"/>
              <a:t>chiude</a:t>
            </a:r>
            <a:r>
              <a:rPr lang="en-US" sz="1600" dirty="0"/>
              <a:t> </a:t>
            </a:r>
            <a:r>
              <a:rPr lang="en-US" sz="1600" dirty="0" err="1"/>
              <a:t>immediatamente</a:t>
            </a:r>
            <a:r>
              <a:rPr lang="en-US" sz="1600" dirty="0"/>
              <a:t>, </a:t>
            </a:r>
            <a:r>
              <a:rPr lang="en-US" sz="1600" dirty="0" err="1"/>
              <a:t>distrugge</a:t>
            </a:r>
            <a:r>
              <a:rPr lang="en-US" sz="1600" dirty="0"/>
              <a:t> </a:t>
            </a:r>
            <a:r>
              <a:rPr lang="en-US" sz="1600" dirty="0" err="1"/>
              <a:t>il</a:t>
            </a:r>
            <a:r>
              <a:rPr lang="en-US" sz="1600" dirty="0"/>
              <a:t> </a:t>
            </a:r>
            <a:r>
              <a:rPr lang="en-US" sz="1600" dirty="0" err="1"/>
              <a:t>sorpasso</a:t>
            </a:r>
            <a:r>
              <a:rPr lang="en-US" sz="1600" dirty="0"/>
              <a:t>, lo </a:t>
            </a:r>
            <a:r>
              <a:rPr lang="en-US" sz="1600" dirty="0" err="1"/>
              <a:t>sconfinamento</a:t>
            </a:r>
            <a:r>
              <a:rPr lang="en-US" sz="1600" dirty="0"/>
              <a:t>, la "</a:t>
            </a:r>
            <a:r>
              <a:rPr lang="en-US" sz="1600" dirty="0" err="1"/>
              <a:t>metamorfosi</a:t>
            </a:r>
            <a:r>
              <a:rPr lang="en-US" sz="1600" dirty="0"/>
              <a:t>" del tempo, </a:t>
            </a:r>
            <a:r>
              <a:rPr lang="en-US" sz="1600" dirty="0" err="1"/>
              <a:t>che</a:t>
            </a:r>
            <a:r>
              <a:rPr lang="en-US" sz="1600" dirty="0"/>
              <a:t> la </a:t>
            </a:r>
            <a:r>
              <a:rPr lang="en-US" sz="1600" dirty="0" err="1"/>
              <a:t>pittura</a:t>
            </a:r>
            <a:r>
              <a:rPr lang="en-US" sz="1600" dirty="0"/>
              <a:t> </a:t>
            </a:r>
            <a:r>
              <a:rPr lang="en-US" sz="1600" dirty="0" err="1"/>
              <a:t>rende</a:t>
            </a:r>
            <a:r>
              <a:rPr lang="en-US" sz="1600" dirty="0"/>
              <a:t> </a:t>
            </a:r>
            <a:r>
              <a:rPr lang="en-US" sz="1600" dirty="0" err="1"/>
              <a:t>invece</a:t>
            </a:r>
            <a:r>
              <a:rPr lang="en-US" sz="1600" dirty="0"/>
              <a:t> </a:t>
            </a:r>
            <a:r>
              <a:rPr lang="en-US" sz="1600" dirty="0" err="1"/>
              <a:t>visibile</a:t>
            </a:r>
            <a:r>
              <a:rPr lang="en-US" sz="1600" dirty="0"/>
              <a:t>, </a:t>
            </a:r>
            <a:r>
              <a:rPr lang="en-US" sz="1600" dirty="0" err="1"/>
              <a:t>perché</a:t>
            </a:r>
            <a:r>
              <a:rPr lang="en-US" sz="1600" dirty="0"/>
              <a:t> i </a:t>
            </a:r>
            <a:r>
              <a:rPr lang="en-US" sz="1600" dirty="0" err="1"/>
              <a:t>cavalli</a:t>
            </a:r>
            <a:r>
              <a:rPr lang="en-US" sz="1600" dirty="0"/>
              <a:t> </a:t>
            </a:r>
            <a:r>
              <a:rPr lang="en-US" sz="1600" dirty="0" err="1"/>
              <a:t>hanno</a:t>
            </a:r>
            <a:r>
              <a:rPr lang="en-US" sz="1600" dirty="0"/>
              <a:t> in </a:t>
            </a:r>
            <a:r>
              <a:rPr lang="en-US" sz="1600" dirty="0" err="1"/>
              <a:t>sé</a:t>
            </a:r>
            <a:r>
              <a:rPr lang="en-US" sz="1600" dirty="0"/>
              <a:t> </a:t>
            </a:r>
            <a:r>
              <a:rPr lang="en-US" sz="1600" dirty="0" err="1"/>
              <a:t>il</a:t>
            </a:r>
            <a:r>
              <a:rPr lang="en-US" sz="1600" dirty="0"/>
              <a:t> "</a:t>
            </a:r>
            <a:r>
              <a:rPr lang="en-US" sz="1600" dirty="0" err="1"/>
              <a:t>lascia</a:t>
            </a:r>
            <a:r>
              <a:rPr lang="en-US" sz="1600" dirty="0"/>
              <a:t> qui, </a:t>
            </a:r>
            <a:r>
              <a:rPr lang="en-US" sz="1600" dirty="0" err="1"/>
              <a:t>vai</a:t>
            </a:r>
            <a:r>
              <a:rPr lang="en-US" sz="1600" dirty="0"/>
              <a:t> </a:t>
            </a:r>
            <a:r>
              <a:rPr lang="en-US" sz="1600" dirty="0" err="1"/>
              <a:t>là</a:t>
            </a:r>
            <a:r>
              <a:rPr lang="en-US" sz="1600" dirty="0"/>
              <a:t>", </a:t>
            </a:r>
            <a:r>
              <a:rPr lang="en-US" sz="1600" dirty="0" err="1"/>
              <a:t>perché</a:t>
            </a:r>
            <a:r>
              <a:rPr lang="en-US" sz="1600" dirty="0"/>
              <a:t> </a:t>
            </a:r>
            <a:r>
              <a:rPr lang="en-US" sz="1600" dirty="0" err="1"/>
              <a:t>hanno</a:t>
            </a:r>
            <a:r>
              <a:rPr lang="en-US" sz="1600" dirty="0"/>
              <a:t> un </a:t>
            </a:r>
            <a:r>
              <a:rPr lang="en-US" sz="1600" dirty="0" err="1"/>
              <a:t>piede</a:t>
            </a:r>
            <a:r>
              <a:rPr lang="en-US" sz="1600" dirty="0"/>
              <a:t> in </a:t>
            </a:r>
            <a:r>
              <a:rPr lang="en-US" sz="1600" dirty="0" err="1"/>
              <a:t>ogni</a:t>
            </a:r>
            <a:r>
              <a:rPr lang="en-US" sz="1600" dirty="0"/>
              <a:t> </a:t>
            </a:r>
            <a:r>
              <a:rPr lang="en-US" sz="1600" dirty="0" err="1"/>
              <a:t>momento</a:t>
            </a:r>
            <a:r>
              <a:rPr lang="en-US" sz="1600" dirty="0"/>
              <a:t>.</a:t>
            </a:r>
          </a:p>
          <a:p>
            <a:endParaRPr lang="en-US" sz="1600" dirty="0"/>
          </a:p>
          <a:p>
            <a:r>
              <a:rPr lang="en-US" sz="1600" dirty="0"/>
              <a:t>Maurice </a:t>
            </a:r>
            <a:r>
              <a:rPr lang="en-US" sz="1600" dirty="0" err="1"/>
              <a:t>Merleau-ponty</a:t>
            </a:r>
            <a:r>
              <a:rPr lang="en-US" sz="1600" dirty="0"/>
              <a:t>, </a:t>
            </a:r>
            <a:r>
              <a:rPr lang="en-US" sz="1600" i="1" dirty="0" err="1"/>
              <a:t>L'occhio</a:t>
            </a:r>
            <a:r>
              <a:rPr lang="en-US" sz="1600" i="1" dirty="0"/>
              <a:t> e la </a:t>
            </a:r>
            <a:r>
              <a:rPr lang="en-US" sz="1600" i="1" dirty="0" err="1"/>
              <a:t>mente</a:t>
            </a:r>
            <a:r>
              <a:rPr lang="en-US" sz="1600" dirty="0"/>
              <a:t>, 1964 (</a:t>
            </a:r>
            <a:r>
              <a:rPr lang="en-US" sz="1600" dirty="0" err="1"/>
              <a:t>capitolo</a:t>
            </a:r>
            <a:r>
              <a:rPr lang="en-US" sz="1600" dirty="0"/>
              <a:t> IV)</a:t>
            </a:r>
          </a:p>
          <a:p>
            <a:r>
              <a:rPr lang="en-US" sz="1600" dirty="0"/>
              <a:t> </a:t>
            </a:r>
          </a:p>
        </p:txBody>
      </p:sp>
      <p:pic>
        <p:nvPicPr>
          <p:cNvPr id="4" name="Picture 4" descr="L'Homme qui marche">
            <a:extLst>
              <a:ext uri="{FF2B5EF4-FFF2-40B4-BE49-F238E27FC236}">
                <a16:creationId xmlns:a16="http://schemas.microsoft.com/office/drawing/2014/main" id="{8DFC8A15-1EA6-259E-6EFF-DA8F838B8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945" y="223512"/>
            <a:ext cx="22193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A3A705-8363-CB51-E903-44D98DDF3958}"/>
              </a:ext>
            </a:extLst>
          </p:cNvPr>
          <p:cNvSpPr txBox="1"/>
          <p:nvPr/>
        </p:nvSpPr>
        <p:spPr>
          <a:xfrm>
            <a:off x="8840832" y="3180732"/>
            <a:ext cx="2169697" cy="646331"/>
          </a:xfrm>
          <a:prstGeom prst="rect">
            <a:avLst/>
          </a:prstGeom>
          <a:noFill/>
        </p:spPr>
        <p:txBody>
          <a:bodyPr wrap="none" rtlCol="0">
            <a:spAutoFit/>
          </a:bodyPr>
          <a:lstStyle/>
          <a:p>
            <a:r>
              <a:rPr lang="en-LU" dirty="0"/>
              <a:t>Auguste Rodin,</a:t>
            </a:r>
          </a:p>
          <a:p>
            <a:r>
              <a:rPr lang="en-LU" i="1" dirty="0"/>
              <a:t>L’uomo che cammina</a:t>
            </a:r>
          </a:p>
        </p:txBody>
      </p:sp>
      <p:pic>
        <p:nvPicPr>
          <p:cNvPr id="5" name="Picture 2" descr="Cheval au galop | Petite Galerie - musée du Louvre">
            <a:extLst>
              <a:ext uri="{FF2B5EF4-FFF2-40B4-BE49-F238E27FC236}">
                <a16:creationId xmlns:a16="http://schemas.microsoft.com/office/drawing/2014/main" id="{2072BE9B-2BBD-A068-C029-B813584B3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386" y="-291286"/>
            <a:ext cx="3734357" cy="280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0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la chambre claire barthes&quot;">
            <a:extLst>
              <a:ext uri="{FF2B5EF4-FFF2-40B4-BE49-F238E27FC236}">
                <a16:creationId xmlns:a16="http://schemas.microsoft.com/office/drawing/2014/main" id="{66E5FA5D-CD90-4847-B33A-0091FA604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702174"/>
            <a:ext cx="2247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la chambre claire barthes mapplethorpe&quot;">
            <a:extLst>
              <a:ext uri="{FF2B5EF4-FFF2-40B4-BE49-F238E27FC236}">
                <a16:creationId xmlns:a16="http://schemas.microsoft.com/office/drawing/2014/main" id="{B87F161D-A263-4E42-9C46-8AEC62223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594" y="845526"/>
            <a:ext cx="223837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la chambre claire barthes mapplethorpe&quot;">
            <a:extLst>
              <a:ext uri="{FF2B5EF4-FFF2-40B4-BE49-F238E27FC236}">
                <a16:creationId xmlns:a16="http://schemas.microsoft.com/office/drawing/2014/main" id="{AEED9748-82E4-47C7-AF69-1D351BCA6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3933056"/>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barthes mapplethorpe photo erotique&quot;">
            <a:extLst>
              <a:ext uri="{FF2B5EF4-FFF2-40B4-BE49-F238E27FC236}">
                <a16:creationId xmlns:a16="http://schemas.microsoft.com/office/drawing/2014/main" id="{CB6A8672-B3B4-4639-9FD4-023FD0655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896084" y="3933057"/>
            <a:ext cx="2238375" cy="2352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AA12EC-0646-2148-11F8-2B33FA2913CD}"/>
              </a:ext>
            </a:extLst>
          </p:cNvPr>
          <p:cNvSpPr/>
          <p:nvPr/>
        </p:nvSpPr>
        <p:spPr>
          <a:xfrm>
            <a:off x="513989" y="150914"/>
            <a:ext cx="6572120" cy="369332"/>
          </a:xfrm>
          <a:prstGeom prst="rect">
            <a:avLst/>
          </a:prstGeom>
        </p:spPr>
        <p:txBody>
          <a:bodyPr wrap="none">
            <a:spAutoFit/>
          </a:bodyPr>
          <a:lstStyle/>
          <a:p>
            <a:r>
              <a:rPr lang="fr-BE" i="1" dirty="0"/>
              <a:t>Roland Barthes, La Chambre claire. Note sur la photographie</a:t>
            </a:r>
            <a:r>
              <a:rPr lang="fr-BE" dirty="0"/>
              <a:t>, 1980</a:t>
            </a:r>
            <a:endParaRPr lang="fr-FR" dirty="0"/>
          </a:p>
        </p:txBody>
      </p:sp>
      <p:sp>
        <p:nvSpPr>
          <p:cNvPr id="3" name="TextBox 2">
            <a:extLst>
              <a:ext uri="{FF2B5EF4-FFF2-40B4-BE49-F238E27FC236}">
                <a16:creationId xmlns:a16="http://schemas.microsoft.com/office/drawing/2014/main" id="{227DBD02-8653-EC3B-B773-8F43A08F7588}"/>
              </a:ext>
            </a:extLst>
          </p:cNvPr>
          <p:cNvSpPr txBox="1"/>
          <p:nvPr/>
        </p:nvSpPr>
        <p:spPr>
          <a:xfrm>
            <a:off x="686968" y="1382750"/>
            <a:ext cx="2096664" cy="369332"/>
          </a:xfrm>
          <a:prstGeom prst="rect">
            <a:avLst/>
          </a:prstGeom>
          <a:noFill/>
        </p:spPr>
        <p:txBody>
          <a:bodyPr wrap="none" rtlCol="0">
            <a:spAutoFit/>
          </a:bodyPr>
          <a:lstStyle/>
          <a:p>
            <a:r>
              <a:rPr lang="en-GB" i="1" dirty="0"/>
              <a:t>s</a:t>
            </a:r>
            <a:r>
              <a:rPr lang="en-LU" i="1" dirty="0"/>
              <a:t>tudium </a:t>
            </a:r>
            <a:r>
              <a:rPr lang="en-LU" dirty="0"/>
              <a:t>vs </a:t>
            </a:r>
            <a:r>
              <a:rPr lang="en-LU" i="1" dirty="0"/>
              <a:t>punctum</a:t>
            </a:r>
          </a:p>
        </p:txBody>
      </p:sp>
    </p:spTree>
    <p:extLst>
      <p:ext uri="{BB962C8B-B14F-4D97-AF65-F5344CB8AC3E}">
        <p14:creationId xmlns:p14="http://schemas.microsoft.com/office/powerpoint/2010/main" val="308646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82185964"/>
              </p:ext>
            </p:extLst>
          </p:nvPr>
        </p:nvGraphicFramePr>
        <p:xfrm>
          <a:off x="2604977" y="72674"/>
          <a:ext cx="4699589" cy="6641697"/>
        </p:xfrm>
        <a:graphic>
          <a:graphicData uri="http://schemas.openxmlformats.org/presentationml/2006/ole">
            <mc:AlternateContent xmlns:mc="http://schemas.openxmlformats.org/markup-compatibility/2006">
              <mc:Choice xmlns:v="urn:schemas-microsoft-com:vml" Requires="v">
                <p:oleObj name="Acrobat Document" r:id="rId2" imgW="5667119" imgH="8010457" progId="AcroExch.Document.DC">
                  <p:embed/>
                </p:oleObj>
              </mc:Choice>
              <mc:Fallback>
                <p:oleObj name="Acrobat Document" r:id="rId2" imgW="5667119" imgH="8010457" progId="AcroExch.Document.DC">
                  <p:embed/>
                  <p:pic>
                    <p:nvPicPr>
                      <p:cNvPr id="2" name="Object 1"/>
                      <p:cNvPicPr/>
                      <p:nvPr/>
                    </p:nvPicPr>
                    <p:blipFill>
                      <a:blip r:embed="rId3"/>
                      <a:stretch>
                        <a:fillRect/>
                      </a:stretch>
                    </p:blipFill>
                    <p:spPr>
                      <a:xfrm>
                        <a:off x="2604977" y="72674"/>
                        <a:ext cx="4699589" cy="6641697"/>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36DEB9A4-D4EE-3EF6-5E5C-8BCECA447816}"/>
              </a:ext>
            </a:extLst>
          </p:cNvPr>
          <p:cNvCxnSpPr>
            <a:cxnSpLocks/>
          </p:cNvCxnSpPr>
          <p:nvPr/>
        </p:nvCxnSpPr>
        <p:spPr>
          <a:xfrm flipH="1">
            <a:off x="5117805" y="1765004"/>
            <a:ext cx="2729023" cy="11323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F9C4DB6-B2C0-8ED6-5CB7-83C07205567C}"/>
              </a:ext>
            </a:extLst>
          </p:cNvPr>
          <p:cNvCxnSpPr>
            <a:cxnSpLocks/>
          </p:cNvCxnSpPr>
          <p:nvPr/>
        </p:nvCxnSpPr>
        <p:spPr>
          <a:xfrm>
            <a:off x="2212217" y="2006893"/>
            <a:ext cx="1902583" cy="64858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550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29226747"/>
              </p:ext>
            </p:extLst>
          </p:nvPr>
        </p:nvGraphicFramePr>
        <p:xfrm>
          <a:off x="2392326" y="-195370"/>
          <a:ext cx="4880344" cy="6897149"/>
        </p:xfrm>
        <a:graphic>
          <a:graphicData uri="http://schemas.openxmlformats.org/presentationml/2006/ole">
            <mc:AlternateContent xmlns:mc="http://schemas.openxmlformats.org/markup-compatibility/2006">
              <mc:Choice xmlns:v="urn:schemas-microsoft-com:vml" Requires="v">
                <p:oleObj name="Acrobat Document" r:id="rId2" imgW="5667119" imgH="8010457" progId="AcroExch.Document.DC">
                  <p:embed/>
                </p:oleObj>
              </mc:Choice>
              <mc:Fallback>
                <p:oleObj name="Acrobat Document" r:id="rId2" imgW="5667119" imgH="8010457" progId="AcroExch.Document.DC">
                  <p:embed/>
                  <p:pic>
                    <p:nvPicPr>
                      <p:cNvPr id="2" name="Object 1"/>
                      <p:cNvPicPr/>
                      <p:nvPr/>
                    </p:nvPicPr>
                    <p:blipFill>
                      <a:blip r:embed="rId3"/>
                      <a:stretch>
                        <a:fillRect/>
                      </a:stretch>
                    </p:blipFill>
                    <p:spPr>
                      <a:xfrm>
                        <a:off x="2392326" y="-195370"/>
                        <a:ext cx="4880344" cy="6897149"/>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E99195A8-668C-157E-A923-73632CBC0873}"/>
              </a:ext>
            </a:extLst>
          </p:cNvPr>
          <p:cNvCxnSpPr>
            <a:cxnSpLocks/>
          </p:cNvCxnSpPr>
          <p:nvPr/>
        </p:nvCxnSpPr>
        <p:spPr>
          <a:xfrm>
            <a:off x="2732568" y="1222745"/>
            <a:ext cx="1052624" cy="145134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10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0BBFC4E-34A3-481E-8321-6004FD4D8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7634"/>
            <a:ext cx="4427404" cy="62627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42D2269-8970-4F7F-8A5A-DD1AE9716E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34" t="10525" r="8590" b="20328"/>
          <a:stretch/>
        </p:blipFill>
        <p:spPr bwMode="auto">
          <a:xfrm>
            <a:off x="797441" y="595422"/>
            <a:ext cx="4593911" cy="58372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913A6EB-765C-6CC3-22F6-12DB66929F42}"/>
              </a:ext>
            </a:extLst>
          </p:cNvPr>
          <p:cNvCxnSpPr>
            <a:cxnSpLocks/>
          </p:cNvCxnSpPr>
          <p:nvPr/>
        </p:nvCxnSpPr>
        <p:spPr>
          <a:xfrm flipH="1">
            <a:off x="4341628" y="2615609"/>
            <a:ext cx="1049724" cy="97287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27107-4811-DC9D-DBD5-D5969B501133}"/>
              </a:ext>
            </a:extLst>
          </p:cNvPr>
          <p:cNvCxnSpPr>
            <a:cxnSpLocks/>
          </p:cNvCxnSpPr>
          <p:nvPr/>
        </p:nvCxnSpPr>
        <p:spPr>
          <a:xfrm flipV="1">
            <a:off x="7166344" y="5393441"/>
            <a:ext cx="974008" cy="11669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215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ld photo of a person&#10;&#10;Description automatically generated">
            <a:extLst>
              <a:ext uri="{FF2B5EF4-FFF2-40B4-BE49-F238E27FC236}">
                <a16:creationId xmlns:a16="http://schemas.microsoft.com/office/drawing/2014/main" id="{A87ABC37-2EAC-4415-BED2-8283AAED0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409" y="500491"/>
            <a:ext cx="6052685" cy="5419176"/>
          </a:xfrm>
          <a:prstGeom prst="rect">
            <a:avLst/>
          </a:prstGeom>
        </p:spPr>
      </p:pic>
      <p:sp>
        <p:nvSpPr>
          <p:cNvPr id="2" name="TextBox 1">
            <a:extLst>
              <a:ext uri="{FF2B5EF4-FFF2-40B4-BE49-F238E27FC236}">
                <a16:creationId xmlns:a16="http://schemas.microsoft.com/office/drawing/2014/main" id="{DAF965E5-D975-474B-9841-3E1CEA0806C3}"/>
              </a:ext>
            </a:extLst>
          </p:cNvPr>
          <p:cNvSpPr txBox="1"/>
          <p:nvPr/>
        </p:nvSpPr>
        <p:spPr>
          <a:xfrm>
            <a:off x="2999657" y="5909021"/>
            <a:ext cx="4912627" cy="369332"/>
          </a:xfrm>
          <a:prstGeom prst="rect">
            <a:avLst/>
          </a:prstGeom>
          <a:noFill/>
        </p:spPr>
        <p:txBody>
          <a:bodyPr wrap="none" rtlCol="0">
            <a:spAutoFit/>
          </a:bodyPr>
          <a:lstStyle/>
          <a:p>
            <a:r>
              <a:rPr lang="fr-BE" dirty="0"/>
              <a:t>« Il est mort et il va mourir » il « </a:t>
            </a:r>
            <a:r>
              <a:rPr lang="fr-BE" dirty="0" err="1"/>
              <a:t>futuro</a:t>
            </a:r>
            <a:r>
              <a:rPr lang="fr-BE" dirty="0"/>
              <a:t> </a:t>
            </a:r>
            <a:r>
              <a:rPr lang="fr-BE" dirty="0" err="1"/>
              <a:t>anteriore</a:t>
            </a:r>
            <a:r>
              <a:rPr lang="fr-BE" dirty="0"/>
              <a:t> »</a:t>
            </a:r>
            <a:endParaRPr lang="fr-FR" dirty="0"/>
          </a:p>
        </p:txBody>
      </p:sp>
    </p:spTree>
    <p:extLst>
      <p:ext uri="{BB962C8B-B14F-4D97-AF65-F5344CB8AC3E}">
        <p14:creationId xmlns:p14="http://schemas.microsoft.com/office/powerpoint/2010/main" val="891013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ow-Up | film by Antonioni [1966] | Britannica">
            <a:extLst>
              <a:ext uri="{FF2B5EF4-FFF2-40B4-BE49-F238E27FC236}">
                <a16:creationId xmlns:a16="http://schemas.microsoft.com/office/drawing/2014/main" id="{1858E545-BE67-4DA3-BCD1-4507F9A81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11" y="2248196"/>
            <a:ext cx="4857018" cy="37915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low-Up—Between Form and Formlessness | MAP Magazine">
            <a:extLst>
              <a:ext uri="{FF2B5EF4-FFF2-40B4-BE49-F238E27FC236}">
                <a16:creationId xmlns:a16="http://schemas.microsoft.com/office/drawing/2014/main" id="{7BA72D9E-E57E-489F-ACA6-35E5D0B54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391" y="2394174"/>
            <a:ext cx="4313802" cy="3499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667F63-0959-48CC-BAED-5E9B9E3AFE33}"/>
              </a:ext>
            </a:extLst>
          </p:cNvPr>
          <p:cNvSpPr txBox="1"/>
          <p:nvPr/>
        </p:nvSpPr>
        <p:spPr>
          <a:xfrm>
            <a:off x="1734504" y="94569"/>
            <a:ext cx="4758995" cy="2308324"/>
          </a:xfrm>
          <a:prstGeom prst="rect">
            <a:avLst/>
          </a:prstGeom>
          <a:noFill/>
        </p:spPr>
        <p:txBody>
          <a:bodyPr wrap="none" rtlCol="0">
            <a:spAutoFit/>
          </a:bodyPr>
          <a:lstStyle/>
          <a:p>
            <a:r>
              <a:rPr lang="fr-FR" b="1" dirty="0" err="1"/>
              <a:t>Dettaglio</a:t>
            </a:r>
            <a:r>
              <a:rPr lang="fr-FR" b="1" dirty="0"/>
              <a:t>, </a:t>
            </a:r>
            <a:r>
              <a:rPr lang="fr-FR" b="1" dirty="0" err="1"/>
              <a:t>testimonianza</a:t>
            </a:r>
            <a:r>
              <a:rPr lang="fr-FR" b="1" dirty="0"/>
              <a:t>, </a:t>
            </a:r>
            <a:r>
              <a:rPr lang="fr-FR" b="1" dirty="0" err="1"/>
              <a:t>archivio</a:t>
            </a:r>
            <a:endParaRPr lang="fr-FR" b="1" dirty="0"/>
          </a:p>
          <a:p>
            <a:r>
              <a:rPr lang="fr-FR" dirty="0"/>
              <a:t>Michelangelo Antonioni, </a:t>
            </a:r>
            <a:r>
              <a:rPr lang="fr-FR" i="1" dirty="0"/>
              <a:t>Blow up</a:t>
            </a:r>
            <a:r>
              <a:rPr lang="fr-FR" dirty="0"/>
              <a:t>, 1966</a:t>
            </a:r>
          </a:p>
          <a:p>
            <a:endParaRPr lang="fr-FR" dirty="0"/>
          </a:p>
          <a:p>
            <a:r>
              <a:rPr lang="en-GB" dirty="0">
                <a:sym typeface="Wingdings" pitchFamily="2" charset="2"/>
              </a:rPr>
              <a:t> </a:t>
            </a:r>
            <a:r>
              <a:rPr lang="en-GB" dirty="0"/>
              <a:t>P</a:t>
            </a:r>
            <a:r>
              <a:rPr lang="en-LU" dirty="0"/>
              <a:t>ropaganda / iconografia della guerra / </a:t>
            </a:r>
          </a:p>
          <a:p>
            <a:r>
              <a:rPr lang="en-GB" dirty="0"/>
              <a:t>g</a:t>
            </a:r>
            <a:r>
              <a:rPr lang="en-LU" dirty="0"/>
              <a:t>uerra mediatica</a:t>
            </a:r>
          </a:p>
          <a:p>
            <a:r>
              <a:rPr lang="fr-FR" dirty="0" err="1"/>
              <a:t>Usano</a:t>
            </a:r>
            <a:r>
              <a:rPr lang="fr-FR" dirty="0"/>
              <a:t> la « </a:t>
            </a:r>
            <a:r>
              <a:rPr lang="fr-FR" dirty="0" err="1"/>
              <a:t>credibilità</a:t>
            </a:r>
            <a:r>
              <a:rPr lang="fr-FR" dirty="0"/>
              <a:t> » </a:t>
            </a:r>
            <a:r>
              <a:rPr lang="fr-FR" dirty="0" err="1"/>
              <a:t>intrinseca</a:t>
            </a:r>
            <a:r>
              <a:rPr lang="fr-FR" dirty="0"/>
              <a:t> </a:t>
            </a:r>
            <a:r>
              <a:rPr lang="fr-FR" dirty="0" err="1"/>
              <a:t>della</a:t>
            </a:r>
            <a:r>
              <a:rPr lang="fr-FR" dirty="0"/>
              <a:t> </a:t>
            </a:r>
            <a:r>
              <a:rPr lang="fr-FR" dirty="0" err="1"/>
              <a:t>fotografia</a:t>
            </a:r>
            <a:endParaRPr lang="fr-FR" dirty="0"/>
          </a:p>
          <a:p>
            <a:endParaRPr lang="en-LU" dirty="0"/>
          </a:p>
          <a:p>
            <a:r>
              <a:rPr lang="fr-FR" dirty="0"/>
              <a:t> </a:t>
            </a:r>
            <a:endParaRPr lang="en-US" dirty="0"/>
          </a:p>
        </p:txBody>
      </p:sp>
      <p:sp>
        <p:nvSpPr>
          <p:cNvPr id="3" name="Rectangle 2">
            <a:extLst>
              <a:ext uri="{FF2B5EF4-FFF2-40B4-BE49-F238E27FC236}">
                <a16:creationId xmlns:a16="http://schemas.microsoft.com/office/drawing/2014/main" id="{12E8D9E9-D319-6EF3-2FFA-A887453E72A6}"/>
              </a:ext>
            </a:extLst>
          </p:cNvPr>
          <p:cNvSpPr/>
          <p:nvPr/>
        </p:nvSpPr>
        <p:spPr>
          <a:xfrm>
            <a:off x="2382415" y="6394099"/>
            <a:ext cx="4888839" cy="369332"/>
          </a:xfrm>
          <a:prstGeom prst="rect">
            <a:avLst/>
          </a:prstGeom>
        </p:spPr>
        <p:txBody>
          <a:bodyPr wrap="none">
            <a:spAutoFit/>
          </a:bodyPr>
          <a:lstStyle/>
          <a:p>
            <a:r>
              <a:rPr lang="en-LU" dirty="0"/>
              <a:t>https://www.youtube.com/watch?v=Q62gRiUrylw</a:t>
            </a:r>
          </a:p>
        </p:txBody>
      </p:sp>
    </p:spTree>
    <p:extLst>
      <p:ext uri="{BB962C8B-B14F-4D97-AF65-F5344CB8AC3E}">
        <p14:creationId xmlns:p14="http://schemas.microsoft.com/office/powerpoint/2010/main" val="970514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integrity of a photograph cannot be proven: Design Observer">
            <a:extLst>
              <a:ext uri="{FF2B5EF4-FFF2-40B4-BE49-F238E27FC236}">
                <a16:creationId xmlns:a16="http://schemas.microsoft.com/office/drawing/2014/main" id="{2ABA89C4-12EA-E603-A0EB-067F8AD43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028" y="1150937"/>
            <a:ext cx="7620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9C6FC4-B93E-0C5A-7B89-9ED17BD023CE}"/>
              </a:ext>
            </a:extLst>
          </p:cNvPr>
          <p:cNvSpPr/>
          <p:nvPr/>
        </p:nvSpPr>
        <p:spPr>
          <a:xfrm>
            <a:off x="3716502" y="3244334"/>
            <a:ext cx="4758995" cy="369332"/>
          </a:xfrm>
          <a:prstGeom prst="rect">
            <a:avLst/>
          </a:prstGeom>
        </p:spPr>
        <p:txBody>
          <a:bodyPr wrap="none">
            <a:spAutoFit/>
          </a:bodyPr>
          <a:lstStyle/>
          <a:p>
            <a:r>
              <a:rPr lang="fr-FR" dirty="0" err="1"/>
              <a:t>Usano</a:t>
            </a:r>
            <a:r>
              <a:rPr lang="fr-FR" dirty="0"/>
              <a:t> la « </a:t>
            </a:r>
            <a:r>
              <a:rPr lang="fr-FR" dirty="0" err="1"/>
              <a:t>credibilità</a:t>
            </a:r>
            <a:r>
              <a:rPr lang="fr-FR" dirty="0"/>
              <a:t> » </a:t>
            </a:r>
            <a:r>
              <a:rPr lang="fr-FR" dirty="0" err="1"/>
              <a:t>intrinseca</a:t>
            </a:r>
            <a:r>
              <a:rPr lang="fr-FR" dirty="0"/>
              <a:t> </a:t>
            </a:r>
            <a:r>
              <a:rPr lang="fr-FR" dirty="0" err="1"/>
              <a:t>della</a:t>
            </a:r>
            <a:r>
              <a:rPr lang="fr-FR" dirty="0"/>
              <a:t> </a:t>
            </a:r>
            <a:r>
              <a:rPr lang="fr-FR" dirty="0" err="1"/>
              <a:t>fotografia</a:t>
            </a:r>
            <a:endParaRPr lang="fr-FR" dirty="0"/>
          </a:p>
        </p:txBody>
      </p:sp>
      <p:sp>
        <p:nvSpPr>
          <p:cNvPr id="4" name="Rectangle 3">
            <a:extLst>
              <a:ext uri="{FF2B5EF4-FFF2-40B4-BE49-F238E27FC236}">
                <a16:creationId xmlns:a16="http://schemas.microsoft.com/office/drawing/2014/main" id="{195FBB2E-3A25-A3A2-2B1C-533245585184}"/>
              </a:ext>
            </a:extLst>
          </p:cNvPr>
          <p:cNvSpPr/>
          <p:nvPr/>
        </p:nvSpPr>
        <p:spPr>
          <a:xfrm>
            <a:off x="3716502" y="3244334"/>
            <a:ext cx="4758995" cy="369332"/>
          </a:xfrm>
          <a:prstGeom prst="rect">
            <a:avLst/>
          </a:prstGeom>
        </p:spPr>
        <p:txBody>
          <a:bodyPr wrap="none">
            <a:spAutoFit/>
          </a:bodyPr>
          <a:lstStyle/>
          <a:p>
            <a:r>
              <a:rPr lang="fr-FR" dirty="0" err="1"/>
              <a:t>Usano</a:t>
            </a:r>
            <a:r>
              <a:rPr lang="fr-FR" dirty="0"/>
              <a:t> la « </a:t>
            </a:r>
            <a:r>
              <a:rPr lang="fr-FR" dirty="0" err="1"/>
              <a:t>credibilità</a:t>
            </a:r>
            <a:r>
              <a:rPr lang="fr-FR" dirty="0"/>
              <a:t> » </a:t>
            </a:r>
            <a:r>
              <a:rPr lang="fr-FR" dirty="0" err="1"/>
              <a:t>intrinseca</a:t>
            </a:r>
            <a:r>
              <a:rPr lang="fr-FR" dirty="0"/>
              <a:t> </a:t>
            </a:r>
            <a:r>
              <a:rPr lang="fr-FR" dirty="0" err="1"/>
              <a:t>della</a:t>
            </a:r>
            <a:r>
              <a:rPr lang="fr-FR" dirty="0"/>
              <a:t> </a:t>
            </a:r>
            <a:r>
              <a:rPr lang="fr-FR" dirty="0" err="1"/>
              <a:t>fotografia</a:t>
            </a:r>
            <a:endParaRPr lang="fr-FR" dirty="0"/>
          </a:p>
        </p:txBody>
      </p:sp>
    </p:spTree>
    <p:extLst>
      <p:ext uri="{BB962C8B-B14F-4D97-AF65-F5344CB8AC3E}">
        <p14:creationId xmlns:p14="http://schemas.microsoft.com/office/powerpoint/2010/main" val="3851038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86E95C2-287F-C2B9-7AA5-26F45DADE8E7}"/>
              </a:ext>
            </a:extLst>
          </p:cNvPr>
          <p:cNvSpPr/>
          <p:nvPr/>
        </p:nvSpPr>
        <p:spPr>
          <a:xfrm>
            <a:off x="301545" y="357340"/>
            <a:ext cx="10929439" cy="4278094"/>
          </a:xfrm>
          <a:prstGeom prst="rect">
            <a:avLst/>
          </a:prstGeom>
        </p:spPr>
        <p:txBody>
          <a:bodyPr wrap="square">
            <a:spAutoFit/>
          </a:bodyPr>
          <a:lstStyle/>
          <a:p>
            <a:pPr fontAlgn="base"/>
            <a:r>
              <a:rPr lang="en-GB" sz="1600" dirty="0">
                <a:solidFill>
                  <a:srgbClr val="333333"/>
                </a:solidFill>
              </a:rPr>
              <a:t>Uno di </a:t>
            </a:r>
            <a:r>
              <a:rPr lang="en-GB" sz="1600" dirty="0" err="1">
                <a:solidFill>
                  <a:srgbClr val="333333"/>
                </a:solidFill>
              </a:rPr>
              <a:t>quei</a:t>
            </a:r>
            <a:r>
              <a:rPr lang="en-GB" sz="1600" dirty="0">
                <a:solidFill>
                  <a:srgbClr val="333333"/>
                </a:solidFill>
              </a:rPr>
              <a:t> </a:t>
            </a:r>
            <a:r>
              <a:rPr lang="en-GB" sz="1600" dirty="0" err="1">
                <a:solidFill>
                  <a:srgbClr val="333333"/>
                </a:solidFill>
              </a:rPr>
              <a:t>giorni</a:t>
            </a:r>
            <a:r>
              <a:rPr lang="en-GB" sz="1600" dirty="0">
                <a:solidFill>
                  <a:srgbClr val="333333"/>
                </a:solidFill>
              </a:rPr>
              <a:t> </a:t>
            </a:r>
            <a:r>
              <a:rPr lang="en-GB" sz="1600" dirty="0" err="1">
                <a:solidFill>
                  <a:srgbClr val="333333"/>
                </a:solidFill>
              </a:rPr>
              <a:t>andando</a:t>
            </a:r>
            <a:r>
              <a:rPr lang="en-GB" sz="1600" dirty="0">
                <a:solidFill>
                  <a:srgbClr val="333333"/>
                </a:solidFill>
              </a:rPr>
              <a:t> in </a:t>
            </a:r>
            <a:r>
              <a:rPr lang="en-GB" sz="1600" dirty="0" err="1">
                <a:solidFill>
                  <a:srgbClr val="333333"/>
                </a:solidFill>
              </a:rPr>
              <a:t>cerca</a:t>
            </a:r>
            <a:r>
              <a:rPr lang="en-GB" sz="1600" dirty="0">
                <a:solidFill>
                  <a:srgbClr val="333333"/>
                </a:solidFill>
              </a:rPr>
              <a:t> di </a:t>
            </a:r>
            <a:r>
              <a:rPr lang="en-GB" sz="1600" dirty="0" err="1">
                <a:solidFill>
                  <a:srgbClr val="333333"/>
                </a:solidFill>
              </a:rPr>
              <a:t>fotografie</a:t>
            </a:r>
            <a:r>
              <a:rPr lang="en-GB" sz="1600" dirty="0">
                <a:solidFill>
                  <a:srgbClr val="333333"/>
                </a:solidFill>
              </a:rPr>
              <a:t> </a:t>
            </a:r>
            <a:r>
              <a:rPr lang="en-GB" sz="1600" dirty="0" err="1">
                <a:solidFill>
                  <a:srgbClr val="333333"/>
                </a:solidFill>
              </a:rPr>
              <a:t>inedite</a:t>
            </a:r>
            <a:r>
              <a:rPr lang="en-GB" sz="1600" dirty="0">
                <a:solidFill>
                  <a:srgbClr val="333333"/>
                </a:solidFill>
              </a:rPr>
              <a:t> per un </a:t>
            </a:r>
            <a:r>
              <a:rPr lang="en-GB" sz="1600" dirty="0" err="1">
                <a:solidFill>
                  <a:srgbClr val="333333"/>
                </a:solidFill>
              </a:rPr>
              <a:t>suo</a:t>
            </a:r>
            <a:r>
              <a:rPr lang="en-GB" sz="1600" dirty="0">
                <a:solidFill>
                  <a:srgbClr val="333333"/>
                </a:solidFill>
              </a:rPr>
              <a:t> album, Thomas capita in un </a:t>
            </a:r>
            <a:r>
              <a:rPr lang="en-GB" sz="1600" dirty="0" err="1">
                <a:solidFill>
                  <a:srgbClr val="333333"/>
                </a:solidFill>
              </a:rPr>
              <a:t>parco</a:t>
            </a:r>
            <a:r>
              <a:rPr lang="en-GB" sz="1600" dirty="0">
                <a:solidFill>
                  <a:srgbClr val="333333"/>
                </a:solidFill>
              </a:rPr>
              <a:t>, </a:t>
            </a:r>
            <a:r>
              <a:rPr lang="en-GB" sz="1600" dirty="0" err="1">
                <a:solidFill>
                  <a:srgbClr val="333333"/>
                </a:solidFill>
              </a:rPr>
              <a:t>scorge</a:t>
            </a:r>
            <a:r>
              <a:rPr lang="en-GB" sz="1600" dirty="0">
                <a:solidFill>
                  <a:srgbClr val="333333"/>
                </a:solidFill>
              </a:rPr>
              <a:t> </a:t>
            </a:r>
            <a:r>
              <a:rPr lang="en-GB" sz="1600" dirty="0" err="1">
                <a:solidFill>
                  <a:srgbClr val="333333"/>
                </a:solidFill>
              </a:rPr>
              <a:t>una</a:t>
            </a:r>
            <a:r>
              <a:rPr lang="en-GB" sz="1600" dirty="0">
                <a:solidFill>
                  <a:srgbClr val="333333"/>
                </a:solidFill>
              </a:rPr>
              <a:t> </a:t>
            </a:r>
            <a:r>
              <a:rPr lang="en-GB" sz="1600" dirty="0" err="1">
                <a:solidFill>
                  <a:srgbClr val="333333"/>
                </a:solidFill>
              </a:rPr>
              <a:t>coppia</a:t>
            </a:r>
            <a:r>
              <a:rPr lang="en-GB" sz="1600" dirty="0">
                <a:solidFill>
                  <a:srgbClr val="333333"/>
                </a:solidFill>
              </a:rPr>
              <a:t>, la segue, la </a:t>
            </a:r>
            <a:r>
              <a:rPr lang="en-GB" sz="1600" dirty="0" err="1">
                <a:solidFill>
                  <a:srgbClr val="333333"/>
                </a:solidFill>
              </a:rPr>
              <a:t>riprende</a:t>
            </a:r>
            <a:r>
              <a:rPr lang="en-GB" sz="1600" dirty="0">
                <a:solidFill>
                  <a:srgbClr val="333333"/>
                </a:solidFill>
              </a:rPr>
              <a:t> </a:t>
            </a:r>
            <a:r>
              <a:rPr lang="en-GB" sz="1600" dirty="0" err="1">
                <a:solidFill>
                  <a:srgbClr val="333333"/>
                </a:solidFill>
              </a:rPr>
              <a:t>più</a:t>
            </a:r>
            <a:r>
              <a:rPr lang="en-GB" sz="1600" dirty="0">
                <a:solidFill>
                  <a:srgbClr val="333333"/>
                </a:solidFill>
              </a:rPr>
              <a:t> volte. </a:t>
            </a:r>
            <a:r>
              <a:rPr lang="en-GB" sz="1600" dirty="0" err="1">
                <a:solidFill>
                  <a:srgbClr val="333333"/>
                </a:solidFill>
              </a:rPr>
              <a:t>È</a:t>
            </a:r>
            <a:r>
              <a:rPr lang="en-GB" sz="1600" dirty="0">
                <a:solidFill>
                  <a:srgbClr val="333333"/>
                </a:solidFill>
              </a:rPr>
              <a:t> </a:t>
            </a:r>
            <a:r>
              <a:rPr lang="en-GB" sz="1600" dirty="0" err="1">
                <a:solidFill>
                  <a:srgbClr val="333333"/>
                </a:solidFill>
              </a:rPr>
              <a:t>una</a:t>
            </a:r>
            <a:r>
              <a:rPr lang="en-GB" sz="1600" dirty="0">
                <a:solidFill>
                  <a:srgbClr val="333333"/>
                </a:solidFill>
              </a:rPr>
              <a:t> donna </a:t>
            </a:r>
            <a:r>
              <a:rPr lang="en-GB" sz="1600" dirty="0" err="1">
                <a:solidFill>
                  <a:srgbClr val="333333"/>
                </a:solidFill>
              </a:rPr>
              <a:t>giovane</a:t>
            </a:r>
            <a:r>
              <a:rPr lang="en-GB" sz="1600" dirty="0">
                <a:solidFill>
                  <a:srgbClr val="333333"/>
                </a:solidFill>
              </a:rPr>
              <a:t> e un </a:t>
            </a:r>
            <a:r>
              <a:rPr lang="en-GB" sz="1600" dirty="0" err="1">
                <a:solidFill>
                  <a:srgbClr val="333333"/>
                </a:solidFill>
              </a:rPr>
              <a:t>uomo</a:t>
            </a:r>
            <a:r>
              <a:rPr lang="en-GB" sz="1600" dirty="0">
                <a:solidFill>
                  <a:srgbClr val="333333"/>
                </a:solidFill>
              </a:rPr>
              <a:t> </a:t>
            </a:r>
            <a:r>
              <a:rPr lang="en-GB" sz="1600" dirty="0" err="1">
                <a:solidFill>
                  <a:srgbClr val="333333"/>
                </a:solidFill>
              </a:rPr>
              <a:t>anziano</a:t>
            </a:r>
            <a:r>
              <a:rPr lang="en-GB" sz="1600" dirty="0">
                <a:solidFill>
                  <a:srgbClr val="333333"/>
                </a:solidFill>
              </a:rPr>
              <a:t>; la donna </a:t>
            </a:r>
            <a:r>
              <a:rPr lang="en-GB" sz="1600" dirty="0" err="1">
                <a:solidFill>
                  <a:srgbClr val="333333"/>
                </a:solidFill>
              </a:rPr>
              <a:t>trascina</a:t>
            </a:r>
            <a:r>
              <a:rPr lang="en-GB" sz="1600" dirty="0">
                <a:solidFill>
                  <a:srgbClr val="333333"/>
                </a:solidFill>
              </a:rPr>
              <a:t> </a:t>
            </a:r>
            <a:r>
              <a:rPr lang="en-GB" sz="1600" dirty="0" err="1">
                <a:solidFill>
                  <a:srgbClr val="333333"/>
                </a:solidFill>
              </a:rPr>
              <a:t>l’uomo</a:t>
            </a:r>
            <a:r>
              <a:rPr lang="en-GB" sz="1600" dirty="0">
                <a:solidFill>
                  <a:srgbClr val="333333"/>
                </a:solidFill>
              </a:rPr>
              <a:t> </a:t>
            </a:r>
            <a:r>
              <a:rPr lang="en-GB" sz="1600" dirty="0" err="1">
                <a:solidFill>
                  <a:srgbClr val="333333"/>
                </a:solidFill>
              </a:rPr>
              <a:t>riluttante</a:t>
            </a:r>
            <a:r>
              <a:rPr lang="en-GB" sz="1600" dirty="0">
                <a:solidFill>
                  <a:srgbClr val="333333"/>
                </a:solidFill>
              </a:rPr>
              <a:t> verso un </a:t>
            </a:r>
            <a:r>
              <a:rPr lang="en-GB" sz="1600" dirty="0" err="1">
                <a:solidFill>
                  <a:srgbClr val="333333"/>
                </a:solidFill>
              </a:rPr>
              <a:t>angolo</a:t>
            </a:r>
            <a:r>
              <a:rPr lang="en-GB" sz="1600" dirty="0">
                <a:solidFill>
                  <a:srgbClr val="333333"/>
                </a:solidFill>
              </a:rPr>
              <a:t> del </a:t>
            </a:r>
            <a:r>
              <a:rPr lang="en-GB" sz="1600" dirty="0" err="1">
                <a:solidFill>
                  <a:srgbClr val="333333"/>
                </a:solidFill>
              </a:rPr>
              <a:t>parco</a:t>
            </a:r>
            <a:r>
              <a:rPr lang="en-GB" sz="1600" dirty="0">
                <a:solidFill>
                  <a:srgbClr val="333333"/>
                </a:solidFill>
              </a:rPr>
              <a:t>, </a:t>
            </a:r>
            <a:r>
              <a:rPr lang="en-GB" sz="1600" dirty="0" err="1">
                <a:solidFill>
                  <a:srgbClr val="333333"/>
                </a:solidFill>
              </a:rPr>
              <a:t>evidentemente</a:t>
            </a:r>
            <a:r>
              <a:rPr lang="en-GB" sz="1600" dirty="0">
                <a:solidFill>
                  <a:srgbClr val="333333"/>
                </a:solidFill>
              </a:rPr>
              <a:t> per </a:t>
            </a:r>
            <a:r>
              <a:rPr lang="en-GB" sz="1600" dirty="0" err="1">
                <a:solidFill>
                  <a:srgbClr val="333333"/>
                </a:solidFill>
              </a:rPr>
              <a:t>appartarsi</a:t>
            </a:r>
            <a:r>
              <a:rPr lang="en-GB" sz="1600" dirty="0">
                <a:solidFill>
                  <a:srgbClr val="333333"/>
                </a:solidFill>
              </a:rPr>
              <a:t> con </a:t>
            </a:r>
            <a:r>
              <a:rPr lang="en-GB" sz="1600" dirty="0" err="1">
                <a:solidFill>
                  <a:srgbClr val="333333"/>
                </a:solidFill>
              </a:rPr>
              <a:t>lui</a:t>
            </a:r>
            <a:r>
              <a:rPr lang="en-GB" sz="1600" dirty="0">
                <a:solidFill>
                  <a:srgbClr val="333333"/>
                </a:solidFill>
              </a:rPr>
              <a:t>. Poi la donna </a:t>
            </a:r>
            <a:r>
              <a:rPr lang="en-GB" sz="1600" dirty="0" err="1">
                <a:solidFill>
                  <a:srgbClr val="333333"/>
                </a:solidFill>
              </a:rPr>
              <a:t>scorge</a:t>
            </a:r>
            <a:r>
              <a:rPr lang="en-GB" sz="1600" dirty="0">
                <a:solidFill>
                  <a:srgbClr val="333333"/>
                </a:solidFill>
              </a:rPr>
              <a:t> Thomas, lo </a:t>
            </a:r>
            <a:r>
              <a:rPr lang="en-GB" sz="1600" dirty="0" err="1">
                <a:solidFill>
                  <a:srgbClr val="333333"/>
                </a:solidFill>
              </a:rPr>
              <a:t>rincorre</a:t>
            </a:r>
            <a:r>
              <a:rPr lang="en-GB" sz="1600" dirty="0">
                <a:solidFill>
                  <a:srgbClr val="333333"/>
                </a:solidFill>
              </a:rPr>
              <a:t>, </a:t>
            </a:r>
            <a:r>
              <a:rPr lang="en-GB" sz="1600" dirty="0" err="1">
                <a:solidFill>
                  <a:srgbClr val="333333"/>
                </a:solidFill>
              </a:rPr>
              <a:t>esige</a:t>
            </a:r>
            <a:r>
              <a:rPr lang="en-GB" sz="1600" dirty="0">
                <a:solidFill>
                  <a:srgbClr val="333333"/>
                </a:solidFill>
              </a:rPr>
              <a:t> con </a:t>
            </a:r>
            <a:r>
              <a:rPr lang="en-GB" sz="1600" dirty="0" err="1">
                <a:solidFill>
                  <a:srgbClr val="333333"/>
                </a:solidFill>
              </a:rPr>
              <a:t>violenza</a:t>
            </a:r>
            <a:r>
              <a:rPr lang="en-GB" sz="1600" dirty="0">
                <a:solidFill>
                  <a:srgbClr val="333333"/>
                </a:solidFill>
              </a:rPr>
              <a:t> </a:t>
            </a:r>
            <a:r>
              <a:rPr lang="en-GB" sz="1600" dirty="0" err="1">
                <a:solidFill>
                  <a:srgbClr val="333333"/>
                </a:solidFill>
              </a:rPr>
              <a:t>che</a:t>
            </a:r>
            <a:r>
              <a:rPr lang="en-GB" sz="1600" dirty="0">
                <a:solidFill>
                  <a:srgbClr val="333333"/>
                </a:solidFill>
              </a:rPr>
              <a:t> le </a:t>
            </a:r>
            <a:r>
              <a:rPr lang="en-GB" sz="1600" dirty="0" err="1">
                <a:solidFill>
                  <a:srgbClr val="333333"/>
                </a:solidFill>
              </a:rPr>
              <a:t>consegni</a:t>
            </a:r>
            <a:r>
              <a:rPr lang="en-GB" sz="1600" dirty="0">
                <a:solidFill>
                  <a:srgbClr val="333333"/>
                </a:solidFill>
              </a:rPr>
              <a:t> il </a:t>
            </a:r>
            <a:r>
              <a:rPr lang="en-GB" sz="1600" dirty="0" err="1">
                <a:solidFill>
                  <a:srgbClr val="333333"/>
                </a:solidFill>
              </a:rPr>
              <a:t>rollino</a:t>
            </a:r>
            <a:r>
              <a:rPr lang="en-GB" sz="1600" dirty="0">
                <a:solidFill>
                  <a:srgbClr val="333333"/>
                </a:solidFill>
              </a:rPr>
              <a:t>. Thomas </a:t>
            </a:r>
            <a:r>
              <a:rPr lang="en-GB" sz="1600" dirty="0" err="1">
                <a:solidFill>
                  <a:srgbClr val="333333"/>
                </a:solidFill>
              </a:rPr>
              <a:t>rifiuta</a:t>
            </a:r>
            <a:r>
              <a:rPr lang="en-GB" sz="1600" dirty="0">
                <a:solidFill>
                  <a:srgbClr val="333333"/>
                </a:solidFill>
              </a:rPr>
              <a:t>, se ne </a:t>
            </a:r>
            <a:r>
              <a:rPr lang="en-GB" sz="1600" dirty="0" err="1">
                <a:solidFill>
                  <a:srgbClr val="333333"/>
                </a:solidFill>
              </a:rPr>
              <a:t>va</a:t>
            </a:r>
            <a:r>
              <a:rPr lang="en-GB" sz="1600" dirty="0">
                <a:solidFill>
                  <a:srgbClr val="333333"/>
                </a:solidFill>
              </a:rPr>
              <a:t> a casa, la </a:t>
            </a:r>
            <a:r>
              <a:rPr lang="en-GB" sz="1600" dirty="0" err="1">
                <a:solidFill>
                  <a:srgbClr val="333333"/>
                </a:solidFill>
              </a:rPr>
              <a:t>ragazza</a:t>
            </a:r>
            <a:r>
              <a:rPr lang="en-GB" sz="1600" dirty="0">
                <a:solidFill>
                  <a:srgbClr val="333333"/>
                </a:solidFill>
              </a:rPr>
              <a:t> lo </a:t>
            </a:r>
            <a:r>
              <a:rPr lang="en-GB" sz="1600" dirty="0" err="1">
                <a:solidFill>
                  <a:srgbClr val="333333"/>
                </a:solidFill>
              </a:rPr>
              <a:t>raggiunge</a:t>
            </a:r>
            <a:r>
              <a:rPr lang="en-GB" sz="1600" dirty="0">
                <a:solidFill>
                  <a:srgbClr val="333333"/>
                </a:solidFill>
              </a:rPr>
              <a:t>, </a:t>
            </a:r>
            <a:r>
              <a:rPr lang="en-GB" sz="1600" dirty="0" err="1">
                <a:solidFill>
                  <a:srgbClr val="333333"/>
                </a:solidFill>
              </a:rPr>
              <a:t>gli</a:t>
            </a:r>
            <a:r>
              <a:rPr lang="en-GB" sz="1600" dirty="0">
                <a:solidFill>
                  <a:srgbClr val="333333"/>
                </a:solidFill>
              </a:rPr>
              <a:t> </a:t>
            </a:r>
            <a:r>
              <a:rPr lang="en-GB" sz="1600" dirty="0" err="1">
                <a:solidFill>
                  <a:srgbClr val="333333"/>
                </a:solidFill>
              </a:rPr>
              <a:t>chiede</a:t>
            </a:r>
            <a:r>
              <a:rPr lang="en-GB" sz="1600" dirty="0">
                <a:solidFill>
                  <a:srgbClr val="333333"/>
                </a:solidFill>
              </a:rPr>
              <a:t> di nuovo il </a:t>
            </a:r>
            <a:r>
              <a:rPr lang="en-GB" sz="1600" dirty="0" err="1">
                <a:solidFill>
                  <a:srgbClr val="333333"/>
                </a:solidFill>
              </a:rPr>
              <a:t>rullino</a:t>
            </a:r>
            <a:r>
              <a:rPr lang="en-GB" sz="1600" dirty="0">
                <a:solidFill>
                  <a:srgbClr val="333333"/>
                </a:solidFill>
              </a:rPr>
              <a:t>, Thomas </a:t>
            </a:r>
            <a:r>
              <a:rPr lang="en-GB" sz="1600" dirty="0" err="1">
                <a:solidFill>
                  <a:srgbClr val="333333"/>
                </a:solidFill>
              </a:rPr>
              <a:t>finisce</a:t>
            </a:r>
            <a:r>
              <a:rPr lang="en-GB" sz="1600" dirty="0">
                <a:solidFill>
                  <a:srgbClr val="333333"/>
                </a:solidFill>
              </a:rPr>
              <a:t> per far </a:t>
            </a:r>
            <a:r>
              <a:rPr lang="en-GB" sz="1600" dirty="0" err="1">
                <a:solidFill>
                  <a:srgbClr val="333333"/>
                </a:solidFill>
              </a:rPr>
              <a:t>l’amore</a:t>
            </a:r>
            <a:r>
              <a:rPr lang="en-GB" sz="1600" dirty="0">
                <a:solidFill>
                  <a:srgbClr val="333333"/>
                </a:solidFill>
              </a:rPr>
              <a:t> con la </a:t>
            </a:r>
            <a:r>
              <a:rPr lang="en-GB" sz="1600" dirty="0" err="1">
                <a:solidFill>
                  <a:srgbClr val="333333"/>
                </a:solidFill>
              </a:rPr>
              <a:t>ragazza</a:t>
            </a:r>
            <a:r>
              <a:rPr lang="en-GB" sz="1600" dirty="0">
                <a:solidFill>
                  <a:srgbClr val="333333"/>
                </a:solidFill>
              </a:rPr>
              <a:t> e </a:t>
            </a:r>
            <a:r>
              <a:rPr lang="en-GB" sz="1600" dirty="0" err="1">
                <a:solidFill>
                  <a:srgbClr val="333333"/>
                </a:solidFill>
              </a:rPr>
              <a:t>quindi</a:t>
            </a:r>
            <a:r>
              <a:rPr lang="en-GB" sz="1600" dirty="0">
                <a:solidFill>
                  <a:srgbClr val="333333"/>
                </a:solidFill>
              </a:rPr>
              <a:t> le </a:t>
            </a:r>
            <a:r>
              <a:rPr lang="en-GB" sz="1600" dirty="0" err="1">
                <a:solidFill>
                  <a:srgbClr val="333333"/>
                </a:solidFill>
              </a:rPr>
              <a:t>dà</a:t>
            </a:r>
            <a:r>
              <a:rPr lang="en-GB" sz="1600" dirty="0">
                <a:solidFill>
                  <a:srgbClr val="333333"/>
                </a:solidFill>
              </a:rPr>
              <a:t> il </a:t>
            </a:r>
            <a:r>
              <a:rPr lang="en-GB" sz="1600" dirty="0" err="1">
                <a:solidFill>
                  <a:srgbClr val="333333"/>
                </a:solidFill>
              </a:rPr>
              <a:t>rullino</a:t>
            </a:r>
            <a:r>
              <a:rPr lang="en-GB" sz="1600" dirty="0">
                <a:solidFill>
                  <a:srgbClr val="333333"/>
                </a:solidFill>
              </a:rPr>
              <a:t>, ma non </a:t>
            </a:r>
            <a:r>
              <a:rPr lang="en-GB" sz="1600" dirty="0" err="1">
                <a:solidFill>
                  <a:srgbClr val="333333"/>
                </a:solidFill>
              </a:rPr>
              <a:t>quello</a:t>
            </a:r>
            <a:r>
              <a:rPr lang="en-GB" sz="1600" dirty="0">
                <a:solidFill>
                  <a:srgbClr val="333333"/>
                </a:solidFill>
              </a:rPr>
              <a:t> </a:t>
            </a:r>
            <a:r>
              <a:rPr lang="en-GB" sz="1600" dirty="0" err="1">
                <a:solidFill>
                  <a:srgbClr val="333333"/>
                </a:solidFill>
              </a:rPr>
              <a:t>delle</a:t>
            </a:r>
            <a:r>
              <a:rPr lang="en-GB" sz="1600" dirty="0">
                <a:solidFill>
                  <a:srgbClr val="333333"/>
                </a:solidFill>
              </a:rPr>
              <a:t> </a:t>
            </a:r>
            <a:r>
              <a:rPr lang="en-GB" sz="1600" dirty="0" err="1">
                <a:solidFill>
                  <a:srgbClr val="333333"/>
                </a:solidFill>
              </a:rPr>
              <a:t>fotografie</a:t>
            </a:r>
            <a:r>
              <a:rPr lang="en-GB" sz="1600" dirty="0">
                <a:solidFill>
                  <a:srgbClr val="333333"/>
                </a:solidFill>
              </a:rPr>
              <a:t> </a:t>
            </a:r>
            <a:r>
              <a:rPr lang="en-GB" sz="1600" dirty="0" err="1">
                <a:solidFill>
                  <a:srgbClr val="333333"/>
                </a:solidFill>
              </a:rPr>
              <a:t>scattate</a:t>
            </a:r>
            <a:r>
              <a:rPr lang="en-GB" sz="1600" dirty="0">
                <a:solidFill>
                  <a:srgbClr val="333333"/>
                </a:solidFill>
              </a:rPr>
              <a:t> </a:t>
            </a:r>
            <a:r>
              <a:rPr lang="en-GB" sz="1600" dirty="0" err="1">
                <a:solidFill>
                  <a:srgbClr val="333333"/>
                </a:solidFill>
              </a:rPr>
              <a:t>nel</a:t>
            </a:r>
            <a:r>
              <a:rPr lang="en-GB" sz="1600" dirty="0">
                <a:solidFill>
                  <a:srgbClr val="333333"/>
                </a:solidFill>
              </a:rPr>
              <a:t> </a:t>
            </a:r>
            <a:r>
              <a:rPr lang="en-GB" sz="1600" dirty="0" err="1">
                <a:solidFill>
                  <a:srgbClr val="333333"/>
                </a:solidFill>
              </a:rPr>
              <a:t>parco</a:t>
            </a:r>
            <a:r>
              <a:rPr lang="en-GB" sz="1600" dirty="0">
                <a:solidFill>
                  <a:srgbClr val="333333"/>
                </a:solidFill>
              </a:rPr>
              <a:t>, un </a:t>
            </a:r>
            <a:r>
              <a:rPr lang="en-GB" sz="1600" dirty="0" err="1">
                <a:solidFill>
                  <a:srgbClr val="333333"/>
                </a:solidFill>
              </a:rPr>
              <a:t>altro</a:t>
            </a:r>
            <a:r>
              <a:rPr lang="en-GB" sz="1600" dirty="0">
                <a:solidFill>
                  <a:srgbClr val="333333"/>
                </a:solidFill>
              </a:rPr>
              <a:t> </a:t>
            </a:r>
            <a:r>
              <a:rPr lang="en-GB" sz="1600" dirty="0" err="1">
                <a:solidFill>
                  <a:srgbClr val="333333"/>
                </a:solidFill>
              </a:rPr>
              <a:t>qualsiasi</a:t>
            </a:r>
            <a:r>
              <a:rPr lang="en-GB" sz="1600" dirty="0">
                <a:solidFill>
                  <a:srgbClr val="333333"/>
                </a:solidFill>
              </a:rPr>
              <a:t>. </a:t>
            </a:r>
            <a:r>
              <a:rPr lang="en-GB" sz="1600" dirty="0" err="1">
                <a:solidFill>
                  <a:srgbClr val="333333"/>
                </a:solidFill>
              </a:rPr>
              <a:t>Appena</a:t>
            </a:r>
            <a:r>
              <a:rPr lang="en-GB" sz="1600" dirty="0">
                <a:solidFill>
                  <a:srgbClr val="333333"/>
                </a:solidFill>
              </a:rPr>
              <a:t> solo, Thomas </a:t>
            </a:r>
            <a:r>
              <a:rPr lang="en-GB" sz="1600" dirty="0" err="1">
                <a:solidFill>
                  <a:srgbClr val="333333"/>
                </a:solidFill>
              </a:rPr>
              <a:t>sviluppa</a:t>
            </a:r>
            <a:r>
              <a:rPr lang="en-GB" sz="1600" dirty="0">
                <a:solidFill>
                  <a:srgbClr val="333333"/>
                </a:solidFill>
              </a:rPr>
              <a:t> le </a:t>
            </a:r>
            <a:r>
              <a:rPr lang="en-GB" sz="1600" dirty="0" err="1">
                <a:solidFill>
                  <a:srgbClr val="333333"/>
                </a:solidFill>
              </a:rPr>
              <a:t>fotografie</a:t>
            </a:r>
            <a:r>
              <a:rPr lang="en-GB" sz="1600" dirty="0">
                <a:solidFill>
                  <a:srgbClr val="333333"/>
                </a:solidFill>
              </a:rPr>
              <a:t>, </a:t>
            </a:r>
            <a:r>
              <a:rPr lang="en-GB" sz="1600" dirty="0" err="1">
                <a:solidFill>
                  <a:srgbClr val="333333"/>
                </a:solidFill>
              </a:rPr>
              <a:t>è</a:t>
            </a:r>
            <a:r>
              <a:rPr lang="en-GB" sz="1600" dirty="0">
                <a:solidFill>
                  <a:srgbClr val="333333"/>
                </a:solidFill>
              </a:rPr>
              <a:t> subito </a:t>
            </a:r>
            <a:r>
              <a:rPr lang="en-GB" sz="1600" dirty="0" err="1">
                <a:solidFill>
                  <a:srgbClr val="333333"/>
                </a:solidFill>
              </a:rPr>
              <a:t>colpito</a:t>
            </a:r>
            <a:r>
              <a:rPr lang="en-GB" sz="1600" dirty="0">
                <a:solidFill>
                  <a:srgbClr val="333333"/>
                </a:solidFill>
              </a:rPr>
              <a:t> </a:t>
            </a:r>
            <a:r>
              <a:rPr lang="en-GB" sz="1600" dirty="0" err="1">
                <a:solidFill>
                  <a:srgbClr val="333333"/>
                </a:solidFill>
              </a:rPr>
              <a:t>dalla</a:t>
            </a:r>
            <a:r>
              <a:rPr lang="en-GB" sz="1600" dirty="0">
                <a:solidFill>
                  <a:srgbClr val="333333"/>
                </a:solidFill>
              </a:rPr>
              <a:t> </a:t>
            </a:r>
            <a:r>
              <a:rPr lang="en-GB" sz="1600" dirty="0" err="1">
                <a:solidFill>
                  <a:srgbClr val="333333"/>
                </a:solidFill>
              </a:rPr>
              <a:t>maniera</a:t>
            </a:r>
            <a:r>
              <a:rPr lang="en-GB" sz="1600" dirty="0">
                <a:solidFill>
                  <a:srgbClr val="333333"/>
                </a:solidFill>
              </a:rPr>
              <a:t> </a:t>
            </a:r>
            <a:r>
              <a:rPr lang="en-GB" sz="1600" dirty="0" err="1">
                <a:solidFill>
                  <a:srgbClr val="333333"/>
                </a:solidFill>
              </a:rPr>
              <a:t>strana</a:t>
            </a:r>
            <a:r>
              <a:rPr lang="en-GB" sz="1600" dirty="0">
                <a:solidFill>
                  <a:srgbClr val="333333"/>
                </a:solidFill>
              </a:rPr>
              <a:t> con la quale la </a:t>
            </a:r>
            <a:r>
              <a:rPr lang="en-GB" sz="1600" dirty="0" err="1">
                <a:solidFill>
                  <a:srgbClr val="333333"/>
                </a:solidFill>
              </a:rPr>
              <a:t>ragazza</a:t>
            </a:r>
            <a:r>
              <a:rPr lang="en-GB" sz="1600" dirty="0">
                <a:solidFill>
                  <a:srgbClr val="333333"/>
                </a:solidFill>
              </a:rPr>
              <a:t> </a:t>
            </a:r>
            <a:r>
              <a:rPr lang="en-GB" sz="1600" dirty="0" err="1">
                <a:solidFill>
                  <a:srgbClr val="333333"/>
                </a:solidFill>
              </a:rPr>
              <a:t>trascina</a:t>
            </a:r>
            <a:r>
              <a:rPr lang="en-GB" sz="1600" dirty="0">
                <a:solidFill>
                  <a:srgbClr val="333333"/>
                </a:solidFill>
              </a:rPr>
              <a:t> </a:t>
            </a:r>
            <a:r>
              <a:rPr lang="en-GB" sz="1600" dirty="0" err="1">
                <a:solidFill>
                  <a:srgbClr val="333333"/>
                </a:solidFill>
              </a:rPr>
              <a:t>l’uomo</a:t>
            </a:r>
            <a:r>
              <a:rPr lang="en-GB" sz="1600" dirty="0">
                <a:solidFill>
                  <a:srgbClr val="333333"/>
                </a:solidFill>
              </a:rPr>
              <a:t> e poi </a:t>
            </a:r>
            <a:r>
              <a:rPr lang="en-GB" sz="1600" dirty="0" err="1">
                <a:solidFill>
                  <a:srgbClr val="333333"/>
                </a:solidFill>
              </a:rPr>
              <a:t>guarda</a:t>
            </a:r>
            <a:r>
              <a:rPr lang="en-GB" sz="1600" dirty="0">
                <a:solidFill>
                  <a:srgbClr val="333333"/>
                </a:solidFill>
              </a:rPr>
              <a:t> </a:t>
            </a:r>
            <a:r>
              <a:rPr lang="en-GB" sz="1600" dirty="0" err="1">
                <a:solidFill>
                  <a:srgbClr val="333333"/>
                </a:solidFill>
              </a:rPr>
              <a:t>davanti</a:t>
            </a:r>
            <a:r>
              <a:rPr lang="en-GB" sz="1600" dirty="0">
                <a:solidFill>
                  <a:srgbClr val="333333"/>
                </a:solidFill>
              </a:rPr>
              <a:t> a </a:t>
            </a:r>
            <a:r>
              <a:rPr lang="en-GB" sz="1600" dirty="0" err="1">
                <a:solidFill>
                  <a:srgbClr val="333333"/>
                </a:solidFill>
              </a:rPr>
              <a:t>sé</a:t>
            </a:r>
            <a:r>
              <a:rPr lang="en-GB" sz="1600" dirty="0">
                <a:solidFill>
                  <a:srgbClr val="333333"/>
                </a:solidFill>
              </a:rPr>
              <a:t>. Thomas </a:t>
            </a:r>
            <a:r>
              <a:rPr lang="en-GB" sz="1600" dirty="0" err="1">
                <a:solidFill>
                  <a:srgbClr val="333333"/>
                </a:solidFill>
              </a:rPr>
              <a:t>sviluppa</a:t>
            </a:r>
            <a:r>
              <a:rPr lang="en-GB" sz="1600" dirty="0">
                <a:solidFill>
                  <a:srgbClr val="333333"/>
                </a:solidFill>
              </a:rPr>
              <a:t> </a:t>
            </a:r>
            <a:r>
              <a:rPr lang="en-GB" sz="1600" dirty="0" err="1">
                <a:solidFill>
                  <a:srgbClr val="333333"/>
                </a:solidFill>
              </a:rPr>
              <a:t>altre</a:t>
            </a:r>
            <a:r>
              <a:rPr lang="en-GB" sz="1600" dirty="0">
                <a:solidFill>
                  <a:srgbClr val="333333"/>
                </a:solidFill>
              </a:rPr>
              <a:t> </a:t>
            </a:r>
            <a:r>
              <a:rPr lang="en-GB" sz="1600" dirty="0" err="1">
                <a:solidFill>
                  <a:srgbClr val="333333"/>
                </a:solidFill>
              </a:rPr>
              <a:t>fotografie</a:t>
            </a:r>
            <a:r>
              <a:rPr lang="en-GB" sz="1600" dirty="0">
                <a:solidFill>
                  <a:srgbClr val="FF0000"/>
                </a:solidFill>
              </a:rPr>
              <a:t>, </a:t>
            </a:r>
            <a:r>
              <a:rPr lang="en-GB" sz="1600" dirty="0" err="1">
                <a:solidFill>
                  <a:srgbClr val="FF0000"/>
                </a:solidFill>
              </a:rPr>
              <a:t>ingrandisce</a:t>
            </a:r>
            <a:r>
              <a:rPr lang="en-GB" sz="1600" dirty="0">
                <a:solidFill>
                  <a:srgbClr val="FF0000"/>
                </a:solidFill>
              </a:rPr>
              <a:t> </a:t>
            </a:r>
            <a:r>
              <a:rPr lang="en-GB" sz="1600" dirty="0" err="1">
                <a:solidFill>
                  <a:srgbClr val="FF0000"/>
                </a:solidFill>
              </a:rPr>
              <a:t>alcuni</a:t>
            </a:r>
            <a:r>
              <a:rPr lang="en-GB" sz="1600" dirty="0">
                <a:solidFill>
                  <a:srgbClr val="FF0000"/>
                </a:solidFill>
              </a:rPr>
              <a:t> </a:t>
            </a:r>
            <a:r>
              <a:rPr lang="en-GB" sz="1600" dirty="0" err="1">
                <a:solidFill>
                  <a:srgbClr val="FF0000"/>
                </a:solidFill>
              </a:rPr>
              <a:t>particolari</a:t>
            </a:r>
            <a:r>
              <a:rPr lang="en-GB" sz="1600" dirty="0">
                <a:solidFill>
                  <a:srgbClr val="FF0000"/>
                </a:solidFill>
              </a:rPr>
              <a:t> </a:t>
            </a:r>
            <a:r>
              <a:rPr lang="en-GB" sz="1600" dirty="0">
                <a:solidFill>
                  <a:srgbClr val="333333"/>
                </a:solidFill>
              </a:rPr>
              <a:t>e </a:t>
            </a:r>
            <a:r>
              <a:rPr lang="en-GB" sz="1600" dirty="0" err="1">
                <a:solidFill>
                  <a:srgbClr val="333333"/>
                </a:solidFill>
              </a:rPr>
              <a:t>allora</a:t>
            </a:r>
            <a:r>
              <a:rPr lang="en-GB" sz="1600" dirty="0">
                <a:solidFill>
                  <a:srgbClr val="333333"/>
                </a:solidFill>
              </a:rPr>
              <a:t>, </a:t>
            </a:r>
            <a:r>
              <a:rPr lang="en-GB" sz="1600" dirty="0" err="1">
                <a:solidFill>
                  <a:srgbClr val="333333"/>
                </a:solidFill>
              </a:rPr>
              <a:t>tra</a:t>
            </a:r>
            <a:r>
              <a:rPr lang="en-GB" sz="1600" dirty="0">
                <a:solidFill>
                  <a:srgbClr val="333333"/>
                </a:solidFill>
              </a:rPr>
              <a:t> il </a:t>
            </a:r>
            <a:r>
              <a:rPr lang="en-GB" sz="1600" dirty="0" err="1">
                <a:solidFill>
                  <a:srgbClr val="333333"/>
                </a:solidFill>
              </a:rPr>
              <a:t>fogliame</a:t>
            </a:r>
            <a:r>
              <a:rPr lang="en-GB" sz="1600" dirty="0">
                <a:solidFill>
                  <a:srgbClr val="333333"/>
                </a:solidFill>
              </a:rPr>
              <a:t>, al di sopra di </a:t>
            </a:r>
            <a:r>
              <a:rPr lang="en-GB" sz="1600" dirty="0" err="1">
                <a:solidFill>
                  <a:srgbClr val="333333"/>
                </a:solidFill>
              </a:rPr>
              <a:t>una</a:t>
            </a:r>
            <a:r>
              <a:rPr lang="en-GB" sz="1600" dirty="0">
                <a:solidFill>
                  <a:srgbClr val="333333"/>
                </a:solidFill>
              </a:rPr>
              <a:t> </a:t>
            </a:r>
            <a:r>
              <a:rPr lang="en-GB" sz="1600" dirty="0" err="1">
                <a:solidFill>
                  <a:srgbClr val="333333"/>
                </a:solidFill>
              </a:rPr>
              <a:t>staccionata</a:t>
            </a:r>
            <a:r>
              <a:rPr lang="en-GB" sz="1600" dirty="0">
                <a:solidFill>
                  <a:srgbClr val="333333"/>
                </a:solidFill>
              </a:rPr>
              <a:t>, </a:t>
            </a:r>
            <a:r>
              <a:rPr lang="en-GB" sz="1600" dirty="0" err="1">
                <a:solidFill>
                  <a:srgbClr val="333333"/>
                </a:solidFill>
              </a:rPr>
              <a:t>ecco</a:t>
            </a:r>
            <a:r>
              <a:rPr lang="en-GB" sz="1600" dirty="0">
                <a:solidFill>
                  <a:srgbClr val="333333"/>
                </a:solidFill>
              </a:rPr>
              <a:t> </a:t>
            </a:r>
            <a:r>
              <a:rPr lang="en-GB" sz="1600" dirty="0" err="1">
                <a:solidFill>
                  <a:srgbClr val="333333"/>
                </a:solidFill>
              </a:rPr>
              <a:t>apparire</a:t>
            </a:r>
            <a:r>
              <a:rPr lang="en-GB" sz="1600" dirty="0">
                <a:solidFill>
                  <a:srgbClr val="333333"/>
                </a:solidFill>
              </a:rPr>
              <a:t> </a:t>
            </a:r>
            <a:r>
              <a:rPr lang="en-GB" sz="1600" dirty="0" err="1">
                <a:solidFill>
                  <a:srgbClr val="333333"/>
                </a:solidFill>
              </a:rPr>
              <a:t>una</a:t>
            </a:r>
            <a:r>
              <a:rPr lang="en-GB" sz="1600" dirty="0">
                <a:solidFill>
                  <a:srgbClr val="333333"/>
                </a:solidFill>
              </a:rPr>
              <a:t> mano </a:t>
            </a:r>
            <a:r>
              <a:rPr lang="en-GB" sz="1600" dirty="0" err="1">
                <a:solidFill>
                  <a:srgbClr val="333333"/>
                </a:solidFill>
              </a:rPr>
              <a:t>armata</a:t>
            </a:r>
            <a:r>
              <a:rPr lang="en-GB" sz="1600" dirty="0">
                <a:solidFill>
                  <a:srgbClr val="333333"/>
                </a:solidFill>
              </a:rPr>
              <a:t> di </a:t>
            </a:r>
            <a:r>
              <a:rPr lang="en-GB" sz="1600" dirty="0" err="1">
                <a:solidFill>
                  <a:srgbClr val="333333"/>
                </a:solidFill>
              </a:rPr>
              <a:t>rivoltella</a:t>
            </a:r>
            <a:r>
              <a:rPr lang="en-GB" sz="1600" dirty="0">
                <a:solidFill>
                  <a:srgbClr val="333333"/>
                </a:solidFill>
              </a:rPr>
              <a:t>. In </a:t>
            </a:r>
            <a:r>
              <a:rPr lang="en-GB" sz="1600" dirty="0" err="1">
                <a:solidFill>
                  <a:srgbClr val="333333"/>
                </a:solidFill>
              </a:rPr>
              <a:t>un’altra</a:t>
            </a:r>
            <a:r>
              <a:rPr lang="en-GB" sz="1600" dirty="0">
                <a:solidFill>
                  <a:srgbClr val="333333"/>
                </a:solidFill>
              </a:rPr>
              <a:t> </a:t>
            </a:r>
            <a:r>
              <a:rPr lang="en-GB" sz="1600" dirty="0" err="1">
                <a:solidFill>
                  <a:srgbClr val="333333"/>
                </a:solidFill>
              </a:rPr>
              <a:t>fotografia</a:t>
            </a:r>
            <a:r>
              <a:rPr lang="en-GB" sz="1600" dirty="0">
                <a:solidFill>
                  <a:srgbClr val="333333"/>
                </a:solidFill>
              </a:rPr>
              <a:t> </a:t>
            </a:r>
            <a:r>
              <a:rPr lang="en-GB" sz="1600" dirty="0" err="1">
                <a:solidFill>
                  <a:srgbClr val="333333"/>
                </a:solidFill>
              </a:rPr>
              <a:t>si</a:t>
            </a:r>
            <a:r>
              <a:rPr lang="en-GB" sz="1600" dirty="0">
                <a:solidFill>
                  <a:srgbClr val="333333"/>
                </a:solidFill>
              </a:rPr>
              <a:t> </a:t>
            </a:r>
            <a:r>
              <a:rPr lang="en-GB" sz="1600" dirty="0" err="1">
                <a:solidFill>
                  <a:srgbClr val="333333"/>
                </a:solidFill>
              </a:rPr>
              <a:t>intravede</a:t>
            </a:r>
            <a:r>
              <a:rPr lang="en-GB" sz="1600" dirty="0">
                <a:solidFill>
                  <a:srgbClr val="333333"/>
                </a:solidFill>
              </a:rPr>
              <a:t> </a:t>
            </a:r>
            <a:r>
              <a:rPr lang="en-GB" sz="1600" dirty="0" err="1">
                <a:solidFill>
                  <a:srgbClr val="333333"/>
                </a:solidFill>
              </a:rPr>
              <a:t>anche</a:t>
            </a:r>
            <a:r>
              <a:rPr lang="en-GB" sz="1600" dirty="0">
                <a:solidFill>
                  <a:srgbClr val="333333"/>
                </a:solidFill>
              </a:rPr>
              <a:t> </a:t>
            </a:r>
            <a:r>
              <a:rPr lang="en-GB" sz="1600" dirty="0" err="1">
                <a:solidFill>
                  <a:srgbClr val="333333"/>
                </a:solidFill>
              </a:rPr>
              <a:t>l’assassino</a:t>
            </a:r>
            <a:r>
              <a:rPr lang="en-GB" sz="1600" dirty="0">
                <a:solidFill>
                  <a:srgbClr val="333333"/>
                </a:solidFill>
              </a:rPr>
              <a:t>. </a:t>
            </a:r>
            <a:r>
              <a:rPr lang="en-GB" sz="1600" dirty="0" err="1">
                <a:solidFill>
                  <a:srgbClr val="333333"/>
                </a:solidFill>
              </a:rPr>
              <a:t>Infine</a:t>
            </a:r>
            <a:r>
              <a:rPr lang="en-GB" sz="1600" dirty="0">
                <a:solidFill>
                  <a:srgbClr val="333333"/>
                </a:solidFill>
              </a:rPr>
              <a:t>, in </a:t>
            </a:r>
            <a:r>
              <a:rPr lang="en-GB" sz="1600" dirty="0" err="1">
                <a:solidFill>
                  <a:srgbClr val="333333"/>
                </a:solidFill>
              </a:rPr>
              <a:t>una</a:t>
            </a:r>
            <a:r>
              <a:rPr lang="en-GB" sz="1600" dirty="0">
                <a:solidFill>
                  <a:srgbClr val="333333"/>
                </a:solidFill>
              </a:rPr>
              <a:t> terza </a:t>
            </a:r>
            <a:r>
              <a:rPr lang="en-GB" sz="1600" dirty="0" err="1">
                <a:solidFill>
                  <a:srgbClr val="333333"/>
                </a:solidFill>
              </a:rPr>
              <a:t>appare</a:t>
            </a:r>
            <a:r>
              <a:rPr lang="en-GB" sz="1600" dirty="0">
                <a:solidFill>
                  <a:srgbClr val="333333"/>
                </a:solidFill>
              </a:rPr>
              <a:t> la </a:t>
            </a:r>
            <a:r>
              <a:rPr lang="en-GB" sz="1600" dirty="0" err="1">
                <a:solidFill>
                  <a:srgbClr val="333333"/>
                </a:solidFill>
              </a:rPr>
              <a:t>testa</a:t>
            </a:r>
            <a:r>
              <a:rPr lang="en-GB" sz="1600" dirty="0">
                <a:solidFill>
                  <a:srgbClr val="333333"/>
                </a:solidFill>
              </a:rPr>
              <a:t> </a:t>
            </a:r>
            <a:r>
              <a:rPr lang="en-GB" sz="1600" dirty="0" err="1">
                <a:solidFill>
                  <a:srgbClr val="333333"/>
                </a:solidFill>
              </a:rPr>
              <a:t>dell’uomo</a:t>
            </a:r>
            <a:r>
              <a:rPr lang="en-GB" sz="1600" dirty="0">
                <a:solidFill>
                  <a:srgbClr val="333333"/>
                </a:solidFill>
              </a:rPr>
              <a:t> </a:t>
            </a:r>
            <a:r>
              <a:rPr lang="en-GB" sz="1600" dirty="0" err="1">
                <a:solidFill>
                  <a:srgbClr val="333333"/>
                </a:solidFill>
              </a:rPr>
              <a:t>anziano</a:t>
            </a:r>
            <a:r>
              <a:rPr lang="en-GB" sz="1600" dirty="0">
                <a:solidFill>
                  <a:srgbClr val="333333"/>
                </a:solidFill>
              </a:rPr>
              <a:t>, </a:t>
            </a:r>
            <a:r>
              <a:rPr lang="en-GB" sz="1600" dirty="0" err="1">
                <a:solidFill>
                  <a:srgbClr val="333333"/>
                </a:solidFill>
              </a:rPr>
              <a:t>disteso</a:t>
            </a:r>
            <a:r>
              <a:rPr lang="en-GB" sz="1600" dirty="0">
                <a:solidFill>
                  <a:srgbClr val="333333"/>
                </a:solidFill>
              </a:rPr>
              <a:t> </a:t>
            </a:r>
            <a:r>
              <a:rPr lang="en-GB" sz="1600" dirty="0" err="1">
                <a:solidFill>
                  <a:srgbClr val="333333"/>
                </a:solidFill>
              </a:rPr>
              <a:t>morto</a:t>
            </a:r>
            <a:r>
              <a:rPr lang="en-GB" sz="1600" dirty="0">
                <a:solidFill>
                  <a:srgbClr val="333333"/>
                </a:solidFill>
              </a:rPr>
              <a:t> in terra, ai </a:t>
            </a:r>
            <a:r>
              <a:rPr lang="en-GB" sz="1600" dirty="0" err="1">
                <a:solidFill>
                  <a:srgbClr val="333333"/>
                </a:solidFill>
              </a:rPr>
              <a:t>piedi</a:t>
            </a:r>
            <a:r>
              <a:rPr lang="en-GB" sz="1600" dirty="0">
                <a:solidFill>
                  <a:srgbClr val="333333"/>
                </a:solidFill>
              </a:rPr>
              <a:t> di un </a:t>
            </a:r>
            <a:r>
              <a:rPr lang="en-GB" sz="1600" dirty="0" err="1">
                <a:solidFill>
                  <a:srgbClr val="333333"/>
                </a:solidFill>
              </a:rPr>
              <a:t>albero</a:t>
            </a:r>
            <a:r>
              <a:rPr lang="en-GB" sz="1600" dirty="0">
                <a:solidFill>
                  <a:srgbClr val="333333"/>
                </a:solidFill>
              </a:rPr>
              <a:t>. </a:t>
            </a:r>
            <a:r>
              <a:rPr lang="en-GB" sz="1600" dirty="0" err="1">
                <a:solidFill>
                  <a:srgbClr val="333333"/>
                </a:solidFill>
              </a:rPr>
              <a:t>Dunque</a:t>
            </a:r>
            <a:r>
              <a:rPr lang="en-GB" sz="1600" dirty="0">
                <a:solidFill>
                  <a:srgbClr val="333333"/>
                </a:solidFill>
              </a:rPr>
              <a:t> non </a:t>
            </a:r>
            <a:r>
              <a:rPr lang="en-GB" sz="1600" dirty="0" err="1">
                <a:solidFill>
                  <a:srgbClr val="333333"/>
                </a:solidFill>
              </a:rPr>
              <a:t>si</a:t>
            </a:r>
            <a:r>
              <a:rPr lang="en-GB" sz="1600" dirty="0">
                <a:solidFill>
                  <a:srgbClr val="333333"/>
                </a:solidFill>
              </a:rPr>
              <a:t> </a:t>
            </a:r>
            <a:r>
              <a:rPr lang="en-GB" sz="1600" dirty="0" err="1">
                <a:solidFill>
                  <a:srgbClr val="333333"/>
                </a:solidFill>
              </a:rPr>
              <a:t>trattava</a:t>
            </a:r>
            <a:r>
              <a:rPr lang="en-GB" sz="1600" dirty="0">
                <a:solidFill>
                  <a:srgbClr val="333333"/>
                </a:solidFill>
              </a:rPr>
              <a:t> di un </a:t>
            </a:r>
            <a:r>
              <a:rPr lang="en-GB" sz="1600" dirty="0" err="1">
                <a:solidFill>
                  <a:srgbClr val="333333"/>
                </a:solidFill>
              </a:rPr>
              <a:t>incontro</a:t>
            </a:r>
            <a:r>
              <a:rPr lang="en-GB" sz="1600" dirty="0">
                <a:solidFill>
                  <a:srgbClr val="333333"/>
                </a:solidFill>
              </a:rPr>
              <a:t> </a:t>
            </a:r>
            <a:r>
              <a:rPr lang="en-GB" sz="1600" dirty="0" err="1">
                <a:solidFill>
                  <a:srgbClr val="333333"/>
                </a:solidFill>
              </a:rPr>
              <a:t>d’amore</a:t>
            </a:r>
            <a:r>
              <a:rPr lang="en-GB" sz="1600" dirty="0">
                <a:solidFill>
                  <a:srgbClr val="333333"/>
                </a:solidFill>
              </a:rPr>
              <a:t> </a:t>
            </a:r>
            <a:r>
              <a:rPr lang="en-GB" sz="1600" dirty="0" err="1">
                <a:solidFill>
                  <a:srgbClr val="333333"/>
                </a:solidFill>
              </a:rPr>
              <a:t>bensì</a:t>
            </a:r>
            <a:r>
              <a:rPr lang="en-GB" sz="1600" dirty="0">
                <a:solidFill>
                  <a:srgbClr val="333333"/>
                </a:solidFill>
              </a:rPr>
              <a:t> di un </a:t>
            </a:r>
            <a:r>
              <a:rPr lang="en-GB" sz="1600" dirty="0" err="1">
                <a:solidFill>
                  <a:srgbClr val="333333"/>
                </a:solidFill>
              </a:rPr>
              <a:t>agguato</a:t>
            </a:r>
            <a:r>
              <a:rPr lang="en-GB" sz="1600" dirty="0">
                <a:solidFill>
                  <a:srgbClr val="333333"/>
                </a:solidFill>
              </a:rPr>
              <a:t> </a:t>
            </a:r>
            <a:r>
              <a:rPr lang="en-GB" sz="1600" dirty="0" err="1">
                <a:solidFill>
                  <a:srgbClr val="333333"/>
                </a:solidFill>
              </a:rPr>
              <a:t>criminale</a:t>
            </a:r>
            <a:r>
              <a:rPr lang="en-GB" sz="1600" dirty="0">
                <a:solidFill>
                  <a:srgbClr val="333333"/>
                </a:solidFill>
              </a:rPr>
              <a:t>, </a:t>
            </a:r>
            <a:r>
              <a:rPr lang="en-GB" sz="1600" dirty="0" err="1">
                <a:solidFill>
                  <a:srgbClr val="333333"/>
                </a:solidFill>
              </a:rPr>
              <a:t>dunque</a:t>
            </a:r>
            <a:r>
              <a:rPr lang="en-GB" sz="1600" dirty="0">
                <a:solidFill>
                  <a:srgbClr val="333333"/>
                </a:solidFill>
              </a:rPr>
              <a:t> la donna </a:t>
            </a:r>
            <a:r>
              <a:rPr lang="en-GB" sz="1600" dirty="0" err="1">
                <a:solidFill>
                  <a:srgbClr val="333333"/>
                </a:solidFill>
              </a:rPr>
              <a:t>aveva</a:t>
            </a:r>
            <a:r>
              <a:rPr lang="en-GB" sz="1600" dirty="0">
                <a:solidFill>
                  <a:srgbClr val="333333"/>
                </a:solidFill>
              </a:rPr>
              <a:t> </a:t>
            </a:r>
            <a:r>
              <a:rPr lang="en-GB" sz="1600" dirty="0" err="1">
                <a:solidFill>
                  <a:srgbClr val="333333"/>
                </a:solidFill>
              </a:rPr>
              <a:t>trascinato</a:t>
            </a:r>
            <a:r>
              <a:rPr lang="en-GB" sz="1600" dirty="0">
                <a:solidFill>
                  <a:srgbClr val="333333"/>
                </a:solidFill>
              </a:rPr>
              <a:t> il </a:t>
            </a:r>
            <a:r>
              <a:rPr lang="en-GB" sz="1600" dirty="0" err="1">
                <a:solidFill>
                  <a:srgbClr val="333333"/>
                </a:solidFill>
              </a:rPr>
              <a:t>compagno</a:t>
            </a:r>
            <a:r>
              <a:rPr lang="en-GB" sz="1600" dirty="0">
                <a:solidFill>
                  <a:srgbClr val="333333"/>
                </a:solidFill>
              </a:rPr>
              <a:t> </a:t>
            </a:r>
            <a:r>
              <a:rPr lang="en-GB" sz="1600" dirty="0" err="1">
                <a:solidFill>
                  <a:srgbClr val="333333"/>
                </a:solidFill>
              </a:rPr>
              <a:t>nel</a:t>
            </a:r>
            <a:r>
              <a:rPr lang="en-GB" sz="1600" dirty="0">
                <a:solidFill>
                  <a:srgbClr val="333333"/>
                </a:solidFill>
              </a:rPr>
              <a:t> </a:t>
            </a:r>
            <a:r>
              <a:rPr lang="en-GB" sz="1600" dirty="0" err="1">
                <a:solidFill>
                  <a:srgbClr val="333333"/>
                </a:solidFill>
              </a:rPr>
              <a:t>parco</a:t>
            </a:r>
            <a:r>
              <a:rPr lang="en-GB" sz="1600" dirty="0">
                <a:solidFill>
                  <a:srgbClr val="333333"/>
                </a:solidFill>
              </a:rPr>
              <a:t> per </a:t>
            </a:r>
            <a:r>
              <a:rPr lang="en-GB" sz="1600" dirty="0" err="1">
                <a:solidFill>
                  <a:srgbClr val="333333"/>
                </a:solidFill>
              </a:rPr>
              <a:t>farlo</a:t>
            </a:r>
            <a:r>
              <a:rPr lang="en-GB" sz="1600" dirty="0">
                <a:solidFill>
                  <a:srgbClr val="333333"/>
                </a:solidFill>
              </a:rPr>
              <a:t> </a:t>
            </a:r>
            <a:r>
              <a:rPr lang="en-GB" sz="1600" dirty="0" err="1">
                <a:solidFill>
                  <a:srgbClr val="333333"/>
                </a:solidFill>
              </a:rPr>
              <a:t>uccidere</a:t>
            </a:r>
            <a:r>
              <a:rPr lang="en-GB" sz="1600" dirty="0">
                <a:solidFill>
                  <a:srgbClr val="333333"/>
                </a:solidFill>
              </a:rPr>
              <a:t> da un </a:t>
            </a:r>
            <a:r>
              <a:rPr lang="en-GB" sz="1600" dirty="0" err="1">
                <a:solidFill>
                  <a:srgbClr val="333333"/>
                </a:solidFill>
              </a:rPr>
              <a:t>suo</a:t>
            </a:r>
            <a:r>
              <a:rPr lang="en-GB" sz="1600" dirty="0">
                <a:solidFill>
                  <a:srgbClr val="333333"/>
                </a:solidFill>
              </a:rPr>
              <a:t> </a:t>
            </a:r>
            <a:r>
              <a:rPr lang="en-GB" sz="1600" dirty="0" err="1">
                <a:solidFill>
                  <a:srgbClr val="333333"/>
                </a:solidFill>
              </a:rPr>
              <a:t>complice</a:t>
            </a:r>
            <a:r>
              <a:rPr lang="en-GB" sz="1600" dirty="0">
                <a:solidFill>
                  <a:srgbClr val="333333"/>
                </a:solidFill>
              </a:rPr>
              <a:t>. Thomas </a:t>
            </a:r>
            <a:r>
              <a:rPr lang="en-GB" sz="1600" dirty="0" err="1">
                <a:solidFill>
                  <a:srgbClr val="333333"/>
                </a:solidFill>
              </a:rPr>
              <a:t>è</a:t>
            </a:r>
            <a:r>
              <a:rPr lang="en-GB" sz="1600" dirty="0">
                <a:solidFill>
                  <a:srgbClr val="333333"/>
                </a:solidFill>
              </a:rPr>
              <a:t> </a:t>
            </a:r>
            <a:r>
              <a:rPr lang="en-GB" sz="1600" dirty="0" err="1">
                <a:solidFill>
                  <a:srgbClr val="333333"/>
                </a:solidFill>
              </a:rPr>
              <a:t>sconvolto</a:t>
            </a:r>
            <a:r>
              <a:rPr lang="en-GB" sz="1600" dirty="0">
                <a:solidFill>
                  <a:srgbClr val="333333"/>
                </a:solidFill>
              </a:rPr>
              <a:t> da </a:t>
            </a:r>
            <a:r>
              <a:rPr lang="en-GB" sz="1600" dirty="0" err="1">
                <a:solidFill>
                  <a:srgbClr val="333333"/>
                </a:solidFill>
              </a:rPr>
              <a:t>questa</a:t>
            </a:r>
            <a:r>
              <a:rPr lang="en-GB" sz="1600" dirty="0">
                <a:solidFill>
                  <a:srgbClr val="333333"/>
                </a:solidFill>
              </a:rPr>
              <a:t> </a:t>
            </a:r>
            <a:r>
              <a:rPr lang="en-GB" sz="1600" dirty="0" err="1">
                <a:solidFill>
                  <a:srgbClr val="333333"/>
                </a:solidFill>
              </a:rPr>
              <a:t>scoperta</a:t>
            </a:r>
            <a:r>
              <a:rPr lang="en-GB" sz="1600" dirty="0">
                <a:solidFill>
                  <a:srgbClr val="333333"/>
                </a:solidFill>
              </a:rPr>
              <a:t>; sale in </a:t>
            </a:r>
            <a:r>
              <a:rPr lang="en-GB" sz="1600" dirty="0" err="1">
                <a:solidFill>
                  <a:srgbClr val="333333"/>
                </a:solidFill>
              </a:rPr>
              <a:t>macchina</a:t>
            </a:r>
            <a:r>
              <a:rPr lang="en-GB" sz="1600" dirty="0">
                <a:solidFill>
                  <a:srgbClr val="333333"/>
                </a:solidFill>
              </a:rPr>
              <a:t>, </a:t>
            </a:r>
            <a:r>
              <a:rPr lang="en-GB" sz="1600" dirty="0" err="1">
                <a:solidFill>
                  <a:srgbClr val="333333"/>
                </a:solidFill>
              </a:rPr>
              <a:t>corre</a:t>
            </a:r>
            <a:r>
              <a:rPr lang="en-GB" sz="1600" dirty="0">
                <a:solidFill>
                  <a:srgbClr val="333333"/>
                </a:solidFill>
              </a:rPr>
              <a:t> al </a:t>
            </a:r>
            <a:r>
              <a:rPr lang="en-GB" sz="1600" dirty="0" err="1">
                <a:solidFill>
                  <a:srgbClr val="333333"/>
                </a:solidFill>
              </a:rPr>
              <a:t>parco</a:t>
            </a:r>
            <a:r>
              <a:rPr lang="en-GB" sz="1600" dirty="0">
                <a:solidFill>
                  <a:srgbClr val="333333"/>
                </a:solidFill>
              </a:rPr>
              <a:t> e </a:t>
            </a:r>
            <a:r>
              <a:rPr lang="en-GB" sz="1600" dirty="0" err="1">
                <a:solidFill>
                  <a:srgbClr val="333333"/>
                </a:solidFill>
              </a:rPr>
              <a:t>infatti</a:t>
            </a:r>
            <a:r>
              <a:rPr lang="en-GB" sz="1600" dirty="0">
                <a:solidFill>
                  <a:srgbClr val="333333"/>
                </a:solidFill>
              </a:rPr>
              <a:t>, sotto il </a:t>
            </a:r>
            <a:r>
              <a:rPr lang="en-GB" sz="1600" dirty="0" err="1">
                <a:solidFill>
                  <a:srgbClr val="333333"/>
                </a:solidFill>
              </a:rPr>
              <a:t>cespuglio</a:t>
            </a:r>
            <a:r>
              <a:rPr lang="en-GB" sz="1600" dirty="0">
                <a:solidFill>
                  <a:srgbClr val="333333"/>
                </a:solidFill>
              </a:rPr>
              <a:t>, </a:t>
            </a:r>
            <a:r>
              <a:rPr lang="en-GB" sz="1600" dirty="0" err="1">
                <a:solidFill>
                  <a:srgbClr val="333333"/>
                </a:solidFill>
              </a:rPr>
              <a:t>trova</a:t>
            </a:r>
            <a:r>
              <a:rPr lang="en-GB" sz="1600" dirty="0">
                <a:solidFill>
                  <a:srgbClr val="333333"/>
                </a:solidFill>
              </a:rPr>
              <a:t> il </a:t>
            </a:r>
            <a:r>
              <a:rPr lang="en-GB" sz="1600" dirty="0" err="1">
                <a:solidFill>
                  <a:srgbClr val="333333"/>
                </a:solidFill>
              </a:rPr>
              <a:t>morto</a:t>
            </a:r>
            <a:r>
              <a:rPr lang="en-GB" sz="1600" dirty="0">
                <a:solidFill>
                  <a:srgbClr val="333333"/>
                </a:solidFill>
              </a:rPr>
              <a:t> </a:t>
            </a:r>
            <a:r>
              <a:rPr lang="en-GB" sz="1600" dirty="0" err="1">
                <a:solidFill>
                  <a:srgbClr val="333333"/>
                </a:solidFill>
              </a:rPr>
              <a:t>che</a:t>
            </a:r>
            <a:r>
              <a:rPr lang="en-GB" sz="1600" dirty="0">
                <a:solidFill>
                  <a:srgbClr val="333333"/>
                </a:solidFill>
              </a:rPr>
              <a:t> senza </a:t>
            </a:r>
            <a:r>
              <a:rPr lang="en-GB" sz="1600" dirty="0" err="1">
                <a:solidFill>
                  <a:srgbClr val="333333"/>
                </a:solidFill>
              </a:rPr>
              <a:t>vederlo</a:t>
            </a:r>
            <a:r>
              <a:rPr lang="en-GB" sz="1600" dirty="0">
                <a:solidFill>
                  <a:srgbClr val="333333"/>
                </a:solidFill>
              </a:rPr>
              <a:t> né </a:t>
            </a:r>
            <a:r>
              <a:rPr lang="en-GB" sz="1600" dirty="0" err="1">
                <a:solidFill>
                  <a:srgbClr val="333333"/>
                </a:solidFill>
              </a:rPr>
              <a:t>saperlo</a:t>
            </a:r>
            <a:r>
              <a:rPr lang="en-GB" sz="1600" dirty="0">
                <a:solidFill>
                  <a:srgbClr val="333333"/>
                </a:solidFill>
              </a:rPr>
              <a:t> </a:t>
            </a:r>
            <a:r>
              <a:rPr lang="en-GB" sz="1600" dirty="0" err="1">
                <a:solidFill>
                  <a:srgbClr val="333333"/>
                </a:solidFill>
              </a:rPr>
              <a:t>aveva</a:t>
            </a:r>
            <a:r>
              <a:rPr lang="en-GB" sz="1600" dirty="0">
                <a:solidFill>
                  <a:srgbClr val="333333"/>
                </a:solidFill>
              </a:rPr>
              <a:t> </a:t>
            </a:r>
            <a:r>
              <a:rPr lang="en-GB" sz="1600" dirty="0" err="1">
                <a:solidFill>
                  <a:srgbClr val="333333"/>
                </a:solidFill>
              </a:rPr>
              <a:t>fotografato</a:t>
            </a:r>
            <a:r>
              <a:rPr lang="en-GB" sz="1600" dirty="0">
                <a:solidFill>
                  <a:srgbClr val="333333"/>
                </a:solidFill>
              </a:rPr>
              <a:t>. Thomas </a:t>
            </a:r>
            <a:r>
              <a:rPr lang="en-GB" sz="1600" dirty="0" err="1">
                <a:solidFill>
                  <a:srgbClr val="333333"/>
                </a:solidFill>
              </a:rPr>
              <a:t>corre</a:t>
            </a:r>
            <a:r>
              <a:rPr lang="en-GB" sz="1600" dirty="0">
                <a:solidFill>
                  <a:srgbClr val="333333"/>
                </a:solidFill>
              </a:rPr>
              <a:t> di nuovo a casa, </a:t>
            </a:r>
            <a:r>
              <a:rPr lang="en-GB" sz="1600" dirty="0" err="1">
                <a:solidFill>
                  <a:srgbClr val="333333"/>
                </a:solidFill>
              </a:rPr>
              <a:t>nuova</a:t>
            </a:r>
            <a:r>
              <a:rPr lang="en-GB" sz="1600" dirty="0">
                <a:solidFill>
                  <a:srgbClr val="333333"/>
                </a:solidFill>
              </a:rPr>
              <a:t> </a:t>
            </a:r>
            <a:r>
              <a:rPr lang="en-GB" sz="1600" dirty="0" err="1">
                <a:solidFill>
                  <a:srgbClr val="333333"/>
                </a:solidFill>
              </a:rPr>
              <a:t>sorpresa</a:t>
            </a:r>
            <a:r>
              <a:rPr lang="en-GB" sz="1600" dirty="0">
                <a:solidFill>
                  <a:srgbClr val="333333"/>
                </a:solidFill>
              </a:rPr>
              <a:t>: in </a:t>
            </a:r>
            <a:r>
              <a:rPr lang="en-GB" sz="1600" dirty="0" err="1">
                <a:solidFill>
                  <a:srgbClr val="333333"/>
                </a:solidFill>
              </a:rPr>
              <a:t>sua</a:t>
            </a:r>
            <a:r>
              <a:rPr lang="en-GB" sz="1600" dirty="0">
                <a:solidFill>
                  <a:srgbClr val="333333"/>
                </a:solidFill>
              </a:rPr>
              <a:t> </a:t>
            </a:r>
            <a:r>
              <a:rPr lang="en-GB" sz="1600" dirty="0" err="1">
                <a:solidFill>
                  <a:srgbClr val="333333"/>
                </a:solidFill>
              </a:rPr>
              <a:t>assenza</a:t>
            </a:r>
            <a:r>
              <a:rPr lang="en-GB" sz="1600" dirty="0">
                <a:solidFill>
                  <a:srgbClr val="333333"/>
                </a:solidFill>
              </a:rPr>
              <a:t> </a:t>
            </a:r>
            <a:r>
              <a:rPr lang="en-GB" sz="1600" dirty="0" err="1">
                <a:solidFill>
                  <a:srgbClr val="333333"/>
                </a:solidFill>
              </a:rPr>
              <a:t>qualcuno</a:t>
            </a:r>
            <a:r>
              <a:rPr lang="en-GB" sz="1600" dirty="0">
                <a:solidFill>
                  <a:srgbClr val="333333"/>
                </a:solidFill>
              </a:rPr>
              <a:t> </a:t>
            </a:r>
            <a:r>
              <a:rPr lang="en-GB" sz="1600" dirty="0" err="1">
                <a:solidFill>
                  <a:srgbClr val="333333"/>
                </a:solidFill>
              </a:rPr>
              <a:t>è</a:t>
            </a:r>
            <a:r>
              <a:rPr lang="en-GB" sz="1600" dirty="0">
                <a:solidFill>
                  <a:srgbClr val="333333"/>
                </a:solidFill>
              </a:rPr>
              <a:t> </a:t>
            </a:r>
            <a:r>
              <a:rPr lang="en-GB" sz="1600" dirty="0" err="1">
                <a:solidFill>
                  <a:srgbClr val="333333"/>
                </a:solidFill>
              </a:rPr>
              <a:t>entrato</a:t>
            </a:r>
            <a:r>
              <a:rPr lang="en-GB" sz="1600" dirty="0">
                <a:solidFill>
                  <a:srgbClr val="333333"/>
                </a:solidFill>
              </a:rPr>
              <a:t>, ha </a:t>
            </a:r>
            <a:r>
              <a:rPr lang="en-GB" sz="1600" dirty="0" err="1">
                <a:solidFill>
                  <a:srgbClr val="333333"/>
                </a:solidFill>
              </a:rPr>
              <a:t>buttato</a:t>
            </a:r>
            <a:r>
              <a:rPr lang="en-GB" sz="1600" dirty="0">
                <a:solidFill>
                  <a:srgbClr val="333333"/>
                </a:solidFill>
              </a:rPr>
              <a:t> </a:t>
            </a:r>
            <a:r>
              <a:rPr lang="en-GB" sz="1600" dirty="0" err="1">
                <a:solidFill>
                  <a:srgbClr val="333333"/>
                </a:solidFill>
              </a:rPr>
              <a:t>ogni</a:t>
            </a:r>
            <a:r>
              <a:rPr lang="en-GB" sz="1600" dirty="0">
                <a:solidFill>
                  <a:srgbClr val="333333"/>
                </a:solidFill>
              </a:rPr>
              <a:t> </a:t>
            </a:r>
            <a:r>
              <a:rPr lang="en-GB" sz="1600" dirty="0" err="1">
                <a:solidFill>
                  <a:srgbClr val="333333"/>
                </a:solidFill>
              </a:rPr>
              <a:t>cosa</a:t>
            </a:r>
            <a:r>
              <a:rPr lang="en-GB" sz="1600" dirty="0">
                <a:solidFill>
                  <a:srgbClr val="333333"/>
                </a:solidFill>
              </a:rPr>
              <a:t> per aria, </a:t>
            </a:r>
            <a:r>
              <a:rPr lang="en-GB" sz="1600" dirty="0" err="1">
                <a:solidFill>
                  <a:srgbClr val="333333"/>
                </a:solidFill>
              </a:rPr>
              <a:t>si</a:t>
            </a:r>
            <a:r>
              <a:rPr lang="en-GB" sz="1600" dirty="0">
                <a:solidFill>
                  <a:srgbClr val="333333"/>
                </a:solidFill>
              </a:rPr>
              <a:t> </a:t>
            </a:r>
            <a:r>
              <a:rPr lang="en-GB" sz="1600" dirty="0" err="1">
                <a:solidFill>
                  <a:srgbClr val="333333"/>
                </a:solidFill>
              </a:rPr>
              <a:t>è</a:t>
            </a:r>
            <a:r>
              <a:rPr lang="en-GB" sz="1600" dirty="0">
                <a:solidFill>
                  <a:srgbClr val="333333"/>
                </a:solidFill>
              </a:rPr>
              <a:t> </a:t>
            </a:r>
            <a:r>
              <a:rPr lang="en-GB" sz="1600" dirty="0" err="1">
                <a:solidFill>
                  <a:srgbClr val="333333"/>
                </a:solidFill>
              </a:rPr>
              <a:t>portato</a:t>
            </a:r>
            <a:r>
              <a:rPr lang="en-GB" sz="1600" dirty="0">
                <a:solidFill>
                  <a:srgbClr val="333333"/>
                </a:solidFill>
              </a:rPr>
              <a:t> via </a:t>
            </a:r>
            <a:r>
              <a:rPr lang="en-GB" sz="1600" dirty="0" err="1">
                <a:solidFill>
                  <a:srgbClr val="333333"/>
                </a:solidFill>
              </a:rPr>
              <a:t>tutte</a:t>
            </a:r>
            <a:r>
              <a:rPr lang="en-GB" sz="1600" dirty="0">
                <a:solidFill>
                  <a:srgbClr val="333333"/>
                </a:solidFill>
              </a:rPr>
              <a:t> le </a:t>
            </a:r>
            <a:r>
              <a:rPr lang="en-GB" sz="1600" dirty="0" err="1">
                <a:solidFill>
                  <a:srgbClr val="333333"/>
                </a:solidFill>
              </a:rPr>
              <a:t>fotografie</a:t>
            </a:r>
            <a:r>
              <a:rPr lang="en-GB" sz="1600" dirty="0">
                <a:solidFill>
                  <a:srgbClr val="333333"/>
                </a:solidFill>
              </a:rPr>
              <a:t> del </a:t>
            </a:r>
            <a:r>
              <a:rPr lang="en-GB" sz="1600" dirty="0" err="1">
                <a:solidFill>
                  <a:srgbClr val="333333"/>
                </a:solidFill>
              </a:rPr>
              <a:t>delitto</a:t>
            </a:r>
            <a:r>
              <a:rPr lang="en-GB" sz="1600" dirty="0">
                <a:solidFill>
                  <a:srgbClr val="333333"/>
                </a:solidFill>
              </a:rPr>
              <a:t>. Thomas </a:t>
            </a:r>
            <a:r>
              <a:rPr lang="en-GB" sz="1600" dirty="0" err="1">
                <a:solidFill>
                  <a:srgbClr val="333333"/>
                </a:solidFill>
              </a:rPr>
              <a:t>allora</a:t>
            </a:r>
            <a:r>
              <a:rPr lang="en-GB" sz="1600" dirty="0">
                <a:solidFill>
                  <a:srgbClr val="333333"/>
                </a:solidFill>
              </a:rPr>
              <a:t> </a:t>
            </a:r>
            <a:r>
              <a:rPr lang="en-GB" sz="1600" dirty="0" err="1">
                <a:solidFill>
                  <a:srgbClr val="333333"/>
                </a:solidFill>
              </a:rPr>
              <a:t>si</a:t>
            </a:r>
            <a:r>
              <a:rPr lang="en-GB" sz="1600" dirty="0">
                <a:solidFill>
                  <a:srgbClr val="333333"/>
                </a:solidFill>
              </a:rPr>
              <a:t> </a:t>
            </a:r>
            <a:r>
              <a:rPr lang="en-GB" sz="1600" dirty="0" err="1">
                <a:solidFill>
                  <a:srgbClr val="333333"/>
                </a:solidFill>
              </a:rPr>
              <a:t>mette</a:t>
            </a:r>
            <a:r>
              <a:rPr lang="en-GB" sz="1600" dirty="0">
                <a:solidFill>
                  <a:srgbClr val="333333"/>
                </a:solidFill>
              </a:rPr>
              <a:t> </a:t>
            </a:r>
            <a:r>
              <a:rPr lang="en-GB" sz="1600" dirty="0" err="1">
                <a:solidFill>
                  <a:srgbClr val="333333"/>
                </a:solidFill>
              </a:rPr>
              <a:t>alla</a:t>
            </a:r>
            <a:r>
              <a:rPr lang="en-GB" sz="1600" dirty="0">
                <a:solidFill>
                  <a:srgbClr val="333333"/>
                </a:solidFill>
              </a:rPr>
              <a:t> </a:t>
            </a:r>
            <a:r>
              <a:rPr lang="en-GB" sz="1600" dirty="0" err="1">
                <a:solidFill>
                  <a:srgbClr val="333333"/>
                </a:solidFill>
              </a:rPr>
              <a:t>ricerca</a:t>
            </a:r>
            <a:r>
              <a:rPr lang="en-GB" sz="1600" dirty="0">
                <a:solidFill>
                  <a:srgbClr val="333333"/>
                </a:solidFill>
              </a:rPr>
              <a:t> </a:t>
            </a:r>
            <a:r>
              <a:rPr lang="en-GB" sz="1600" dirty="0" err="1">
                <a:solidFill>
                  <a:srgbClr val="333333"/>
                </a:solidFill>
              </a:rPr>
              <a:t>della</a:t>
            </a:r>
            <a:r>
              <a:rPr lang="en-GB" sz="1600" dirty="0">
                <a:solidFill>
                  <a:srgbClr val="333333"/>
                </a:solidFill>
              </a:rPr>
              <a:t> donna; ma </a:t>
            </a:r>
            <a:r>
              <a:rPr lang="en-GB" sz="1600" dirty="0" err="1">
                <a:solidFill>
                  <a:srgbClr val="333333"/>
                </a:solidFill>
              </a:rPr>
              <a:t>anche</a:t>
            </a:r>
            <a:r>
              <a:rPr lang="en-GB" sz="1600" dirty="0">
                <a:solidFill>
                  <a:srgbClr val="333333"/>
                </a:solidFill>
              </a:rPr>
              <a:t> lei </a:t>
            </a:r>
            <a:r>
              <a:rPr lang="en-GB" sz="1600" dirty="0" err="1">
                <a:solidFill>
                  <a:srgbClr val="333333"/>
                </a:solidFill>
              </a:rPr>
              <a:t>è</a:t>
            </a:r>
            <a:r>
              <a:rPr lang="en-GB" sz="1600" dirty="0">
                <a:solidFill>
                  <a:srgbClr val="333333"/>
                </a:solidFill>
              </a:rPr>
              <a:t> </a:t>
            </a:r>
            <a:r>
              <a:rPr lang="en-GB" sz="1600" dirty="0" err="1">
                <a:solidFill>
                  <a:srgbClr val="333333"/>
                </a:solidFill>
              </a:rPr>
              <a:t>svanita</a:t>
            </a:r>
            <a:r>
              <a:rPr lang="en-GB" sz="1600" dirty="0">
                <a:solidFill>
                  <a:srgbClr val="333333"/>
                </a:solidFill>
              </a:rPr>
              <a:t>; </a:t>
            </a:r>
            <a:r>
              <a:rPr lang="en-GB" sz="1600" dirty="0" err="1">
                <a:solidFill>
                  <a:srgbClr val="333333"/>
                </a:solidFill>
              </a:rPr>
              <a:t>gli</a:t>
            </a:r>
            <a:r>
              <a:rPr lang="en-GB" sz="1600" dirty="0">
                <a:solidFill>
                  <a:srgbClr val="333333"/>
                </a:solidFill>
              </a:rPr>
              <a:t> </a:t>
            </a:r>
            <a:r>
              <a:rPr lang="en-GB" sz="1600" dirty="0" err="1">
                <a:solidFill>
                  <a:srgbClr val="333333"/>
                </a:solidFill>
              </a:rPr>
              <a:t>sembra</a:t>
            </a:r>
            <a:r>
              <a:rPr lang="en-GB" sz="1600" dirty="0">
                <a:solidFill>
                  <a:srgbClr val="333333"/>
                </a:solidFill>
              </a:rPr>
              <a:t> di </a:t>
            </a:r>
            <a:r>
              <a:rPr lang="en-GB" sz="1600" dirty="0" err="1">
                <a:solidFill>
                  <a:srgbClr val="333333"/>
                </a:solidFill>
              </a:rPr>
              <a:t>vederla</a:t>
            </a:r>
            <a:r>
              <a:rPr lang="en-GB" sz="1600" dirty="0">
                <a:solidFill>
                  <a:srgbClr val="333333"/>
                </a:solidFill>
              </a:rPr>
              <a:t> per </a:t>
            </a:r>
            <a:r>
              <a:rPr lang="en-GB" sz="1600" dirty="0" err="1">
                <a:solidFill>
                  <a:srgbClr val="333333"/>
                </a:solidFill>
              </a:rPr>
              <a:t>strada</a:t>
            </a:r>
            <a:r>
              <a:rPr lang="en-GB" sz="1600" dirty="0">
                <a:solidFill>
                  <a:srgbClr val="333333"/>
                </a:solidFill>
              </a:rPr>
              <a:t>, la </a:t>
            </a:r>
            <a:r>
              <a:rPr lang="en-GB" sz="1600" dirty="0" err="1">
                <a:solidFill>
                  <a:srgbClr val="333333"/>
                </a:solidFill>
              </a:rPr>
              <a:t>rincorre</a:t>
            </a:r>
            <a:r>
              <a:rPr lang="en-GB" sz="1600" dirty="0">
                <a:solidFill>
                  <a:srgbClr val="333333"/>
                </a:solidFill>
              </a:rPr>
              <a:t> ma poi la </a:t>
            </a:r>
            <a:r>
              <a:rPr lang="en-GB" sz="1600" dirty="0" err="1">
                <a:solidFill>
                  <a:srgbClr val="333333"/>
                </a:solidFill>
              </a:rPr>
              <a:t>perde</a:t>
            </a:r>
            <a:r>
              <a:rPr lang="en-GB" sz="1600" dirty="0">
                <a:solidFill>
                  <a:srgbClr val="333333"/>
                </a:solidFill>
              </a:rPr>
              <a:t>. Thomas </a:t>
            </a:r>
            <a:r>
              <a:rPr lang="en-GB" sz="1600" dirty="0" err="1">
                <a:solidFill>
                  <a:srgbClr val="333333"/>
                </a:solidFill>
              </a:rPr>
              <a:t>va</a:t>
            </a:r>
            <a:r>
              <a:rPr lang="en-GB" sz="1600" dirty="0">
                <a:solidFill>
                  <a:srgbClr val="333333"/>
                </a:solidFill>
              </a:rPr>
              <a:t> in </a:t>
            </a:r>
            <a:r>
              <a:rPr lang="en-GB" sz="1600" dirty="0" err="1">
                <a:solidFill>
                  <a:srgbClr val="333333"/>
                </a:solidFill>
              </a:rPr>
              <a:t>una</a:t>
            </a:r>
            <a:r>
              <a:rPr lang="en-GB" sz="1600" dirty="0">
                <a:solidFill>
                  <a:srgbClr val="333333"/>
                </a:solidFill>
              </a:rPr>
              <a:t> casa di amici, ci </a:t>
            </a:r>
            <a:r>
              <a:rPr lang="en-GB" sz="1600" dirty="0" err="1">
                <a:solidFill>
                  <a:srgbClr val="333333"/>
                </a:solidFill>
              </a:rPr>
              <a:t>trova</a:t>
            </a:r>
            <a:r>
              <a:rPr lang="en-GB" sz="1600" dirty="0">
                <a:solidFill>
                  <a:srgbClr val="333333"/>
                </a:solidFill>
              </a:rPr>
              <a:t> il </a:t>
            </a:r>
            <a:r>
              <a:rPr lang="en-GB" sz="1600" dirty="0" err="1">
                <a:solidFill>
                  <a:srgbClr val="333333"/>
                </a:solidFill>
              </a:rPr>
              <a:t>suo</a:t>
            </a:r>
            <a:r>
              <a:rPr lang="en-GB" sz="1600" dirty="0">
                <a:solidFill>
                  <a:srgbClr val="333333"/>
                </a:solidFill>
              </a:rPr>
              <a:t> socio Ron, </a:t>
            </a:r>
            <a:r>
              <a:rPr lang="en-GB" sz="1600" dirty="0" err="1">
                <a:solidFill>
                  <a:srgbClr val="333333"/>
                </a:solidFill>
              </a:rPr>
              <a:t>cerca</a:t>
            </a:r>
            <a:r>
              <a:rPr lang="en-GB" sz="1600" dirty="0">
                <a:solidFill>
                  <a:srgbClr val="333333"/>
                </a:solidFill>
              </a:rPr>
              <a:t> di </a:t>
            </a:r>
            <a:r>
              <a:rPr lang="en-GB" sz="1600" dirty="0" err="1">
                <a:solidFill>
                  <a:srgbClr val="333333"/>
                </a:solidFill>
              </a:rPr>
              <a:t>fargli</a:t>
            </a:r>
            <a:r>
              <a:rPr lang="en-GB" sz="1600" dirty="0">
                <a:solidFill>
                  <a:srgbClr val="333333"/>
                </a:solidFill>
              </a:rPr>
              <a:t> </a:t>
            </a:r>
            <a:r>
              <a:rPr lang="en-GB" sz="1600" dirty="0" err="1">
                <a:solidFill>
                  <a:srgbClr val="333333"/>
                </a:solidFill>
              </a:rPr>
              <a:t>capire</a:t>
            </a:r>
            <a:r>
              <a:rPr lang="en-GB" sz="1600" dirty="0">
                <a:solidFill>
                  <a:srgbClr val="333333"/>
                </a:solidFill>
              </a:rPr>
              <a:t> </a:t>
            </a:r>
            <a:r>
              <a:rPr lang="en-GB" sz="1600" dirty="0" err="1">
                <a:solidFill>
                  <a:srgbClr val="333333"/>
                </a:solidFill>
              </a:rPr>
              <a:t>quello</a:t>
            </a:r>
            <a:r>
              <a:rPr lang="en-GB" sz="1600" dirty="0">
                <a:solidFill>
                  <a:srgbClr val="333333"/>
                </a:solidFill>
              </a:rPr>
              <a:t> </a:t>
            </a:r>
            <a:r>
              <a:rPr lang="en-GB" sz="1600" dirty="0" err="1">
                <a:solidFill>
                  <a:srgbClr val="333333"/>
                </a:solidFill>
              </a:rPr>
              <a:t>che</a:t>
            </a:r>
            <a:r>
              <a:rPr lang="en-GB" sz="1600" dirty="0">
                <a:solidFill>
                  <a:srgbClr val="333333"/>
                </a:solidFill>
              </a:rPr>
              <a:t> </a:t>
            </a:r>
            <a:r>
              <a:rPr lang="en-GB" sz="1600" dirty="0" err="1">
                <a:solidFill>
                  <a:srgbClr val="333333"/>
                </a:solidFill>
              </a:rPr>
              <a:t>è</a:t>
            </a:r>
            <a:r>
              <a:rPr lang="en-GB" sz="1600" dirty="0">
                <a:solidFill>
                  <a:srgbClr val="333333"/>
                </a:solidFill>
              </a:rPr>
              <a:t> </a:t>
            </a:r>
            <a:r>
              <a:rPr lang="en-GB" sz="1600" dirty="0" err="1">
                <a:solidFill>
                  <a:srgbClr val="333333"/>
                </a:solidFill>
              </a:rPr>
              <a:t>successo</a:t>
            </a:r>
            <a:r>
              <a:rPr lang="en-GB" sz="1600" dirty="0">
                <a:solidFill>
                  <a:srgbClr val="333333"/>
                </a:solidFill>
              </a:rPr>
              <a:t>, non ci </a:t>
            </a:r>
            <a:r>
              <a:rPr lang="en-GB" sz="1600" dirty="0" err="1">
                <a:solidFill>
                  <a:srgbClr val="333333"/>
                </a:solidFill>
              </a:rPr>
              <a:t>riesce</a:t>
            </a:r>
            <a:r>
              <a:rPr lang="en-GB" sz="1600" dirty="0">
                <a:solidFill>
                  <a:srgbClr val="333333"/>
                </a:solidFill>
              </a:rPr>
              <a:t>: Ron </a:t>
            </a:r>
            <a:r>
              <a:rPr lang="en-GB" sz="1600" dirty="0" err="1">
                <a:solidFill>
                  <a:srgbClr val="333333"/>
                </a:solidFill>
              </a:rPr>
              <a:t>è</a:t>
            </a:r>
            <a:r>
              <a:rPr lang="en-GB" sz="1600" dirty="0">
                <a:solidFill>
                  <a:srgbClr val="333333"/>
                </a:solidFill>
              </a:rPr>
              <a:t> </a:t>
            </a:r>
            <a:r>
              <a:rPr lang="en-GB" sz="1600" dirty="0" err="1">
                <a:solidFill>
                  <a:srgbClr val="333333"/>
                </a:solidFill>
              </a:rPr>
              <a:t>drogato</a:t>
            </a:r>
            <a:r>
              <a:rPr lang="en-GB" sz="1600" dirty="0">
                <a:solidFill>
                  <a:srgbClr val="333333"/>
                </a:solidFill>
              </a:rPr>
              <a:t>, </a:t>
            </a:r>
            <a:r>
              <a:rPr lang="en-GB" sz="1600" dirty="0" err="1">
                <a:solidFill>
                  <a:srgbClr val="333333"/>
                </a:solidFill>
              </a:rPr>
              <a:t>intontito</a:t>
            </a:r>
            <a:r>
              <a:rPr lang="en-GB" sz="1600" dirty="0">
                <a:solidFill>
                  <a:srgbClr val="333333"/>
                </a:solidFill>
              </a:rPr>
              <a:t>, </a:t>
            </a:r>
            <a:r>
              <a:rPr lang="en-GB" sz="1600" dirty="0" err="1">
                <a:solidFill>
                  <a:srgbClr val="333333"/>
                </a:solidFill>
              </a:rPr>
              <a:t>irresponsabile</a:t>
            </a:r>
            <a:r>
              <a:rPr lang="en-GB" sz="1600" dirty="0">
                <a:solidFill>
                  <a:srgbClr val="333333"/>
                </a:solidFill>
              </a:rPr>
              <a:t>. Thomas </a:t>
            </a:r>
            <a:r>
              <a:rPr lang="en-GB" sz="1600" dirty="0" err="1">
                <a:solidFill>
                  <a:srgbClr val="333333"/>
                </a:solidFill>
              </a:rPr>
              <a:t>si</a:t>
            </a:r>
            <a:r>
              <a:rPr lang="en-GB" sz="1600" dirty="0">
                <a:solidFill>
                  <a:srgbClr val="333333"/>
                </a:solidFill>
              </a:rPr>
              <a:t> </a:t>
            </a:r>
            <a:r>
              <a:rPr lang="en-GB" sz="1600" dirty="0" err="1">
                <a:solidFill>
                  <a:srgbClr val="333333"/>
                </a:solidFill>
              </a:rPr>
              <a:t>addormenta</a:t>
            </a:r>
            <a:r>
              <a:rPr lang="en-GB" sz="1600" dirty="0">
                <a:solidFill>
                  <a:srgbClr val="333333"/>
                </a:solidFill>
              </a:rPr>
              <a:t> </a:t>
            </a:r>
            <a:r>
              <a:rPr lang="en-GB" sz="1600" dirty="0" err="1">
                <a:solidFill>
                  <a:srgbClr val="333333"/>
                </a:solidFill>
              </a:rPr>
              <a:t>su</a:t>
            </a:r>
            <a:r>
              <a:rPr lang="en-GB" sz="1600" dirty="0">
                <a:solidFill>
                  <a:srgbClr val="333333"/>
                </a:solidFill>
              </a:rPr>
              <a:t> un </a:t>
            </a:r>
            <a:r>
              <a:rPr lang="en-GB" sz="1600" dirty="0" err="1">
                <a:solidFill>
                  <a:srgbClr val="333333"/>
                </a:solidFill>
              </a:rPr>
              <a:t>letto</a:t>
            </a:r>
            <a:r>
              <a:rPr lang="en-GB" sz="1600" dirty="0">
                <a:solidFill>
                  <a:srgbClr val="333333"/>
                </a:solidFill>
              </a:rPr>
              <a:t>, </a:t>
            </a:r>
            <a:r>
              <a:rPr lang="en-GB" sz="1600" dirty="0" err="1">
                <a:solidFill>
                  <a:srgbClr val="333333"/>
                </a:solidFill>
              </a:rPr>
              <a:t>si</a:t>
            </a:r>
            <a:r>
              <a:rPr lang="en-GB" sz="1600" dirty="0">
                <a:solidFill>
                  <a:srgbClr val="333333"/>
                </a:solidFill>
              </a:rPr>
              <a:t> </a:t>
            </a:r>
            <a:r>
              <a:rPr lang="en-GB" sz="1600" dirty="0" err="1">
                <a:solidFill>
                  <a:srgbClr val="333333"/>
                </a:solidFill>
              </a:rPr>
              <a:t>sveglia</a:t>
            </a:r>
            <a:r>
              <a:rPr lang="en-GB" sz="1600" dirty="0">
                <a:solidFill>
                  <a:srgbClr val="333333"/>
                </a:solidFill>
              </a:rPr>
              <a:t> </a:t>
            </a:r>
            <a:r>
              <a:rPr lang="en-GB" sz="1600" dirty="0" err="1">
                <a:solidFill>
                  <a:srgbClr val="333333"/>
                </a:solidFill>
              </a:rPr>
              <a:t>all’alba</a:t>
            </a:r>
            <a:r>
              <a:rPr lang="en-GB" sz="1600" dirty="0">
                <a:solidFill>
                  <a:srgbClr val="333333"/>
                </a:solidFill>
              </a:rPr>
              <a:t>, </a:t>
            </a:r>
            <a:r>
              <a:rPr lang="en-GB" sz="1600" dirty="0" err="1">
                <a:solidFill>
                  <a:srgbClr val="333333"/>
                </a:solidFill>
              </a:rPr>
              <a:t>esce</a:t>
            </a:r>
            <a:r>
              <a:rPr lang="en-GB" sz="1600" dirty="0">
                <a:solidFill>
                  <a:srgbClr val="333333"/>
                </a:solidFill>
              </a:rPr>
              <a:t>, </a:t>
            </a:r>
            <a:r>
              <a:rPr lang="en-GB" sz="1600" dirty="0" err="1">
                <a:solidFill>
                  <a:srgbClr val="333333"/>
                </a:solidFill>
              </a:rPr>
              <a:t>prende</a:t>
            </a:r>
            <a:r>
              <a:rPr lang="en-GB" sz="1600" dirty="0">
                <a:solidFill>
                  <a:srgbClr val="333333"/>
                </a:solidFill>
              </a:rPr>
              <a:t> la </a:t>
            </a:r>
            <a:r>
              <a:rPr lang="en-GB" sz="1600" dirty="0" err="1">
                <a:solidFill>
                  <a:srgbClr val="333333"/>
                </a:solidFill>
              </a:rPr>
              <a:t>macchina</a:t>
            </a:r>
            <a:r>
              <a:rPr lang="en-GB" sz="1600" dirty="0">
                <a:solidFill>
                  <a:srgbClr val="333333"/>
                </a:solidFill>
              </a:rPr>
              <a:t> e </a:t>
            </a:r>
            <a:r>
              <a:rPr lang="en-GB" sz="1600" dirty="0" err="1">
                <a:solidFill>
                  <a:srgbClr val="333333"/>
                </a:solidFill>
              </a:rPr>
              <a:t>torna</a:t>
            </a:r>
            <a:r>
              <a:rPr lang="en-GB" sz="1600" dirty="0">
                <a:solidFill>
                  <a:srgbClr val="333333"/>
                </a:solidFill>
              </a:rPr>
              <a:t> al </a:t>
            </a:r>
            <a:r>
              <a:rPr lang="en-GB" sz="1600" dirty="0" err="1">
                <a:solidFill>
                  <a:srgbClr val="333333"/>
                </a:solidFill>
              </a:rPr>
              <a:t>parco</a:t>
            </a:r>
            <a:r>
              <a:rPr lang="en-GB" sz="1600" dirty="0">
                <a:solidFill>
                  <a:srgbClr val="333333"/>
                </a:solidFill>
              </a:rPr>
              <a:t>. Ma </a:t>
            </a:r>
            <a:r>
              <a:rPr lang="en-GB" sz="1600" dirty="0" err="1">
                <a:solidFill>
                  <a:srgbClr val="333333"/>
                </a:solidFill>
              </a:rPr>
              <a:t>questa</a:t>
            </a:r>
            <a:r>
              <a:rPr lang="en-GB" sz="1600" dirty="0">
                <a:solidFill>
                  <a:srgbClr val="333333"/>
                </a:solidFill>
              </a:rPr>
              <a:t> volta </a:t>
            </a:r>
            <a:r>
              <a:rPr lang="en-GB" sz="1600" dirty="0" err="1">
                <a:solidFill>
                  <a:srgbClr val="333333"/>
                </a:solidFill>
              </a:rPr>
              <a:t>anche</a:t>
            </a:r>
            <a:r>
              <a:rPr lang="en-GB" sz="1600" dirty="0">
                <a:solidFill>
                  <a:srgbClr val="333333"/>
                </a:solidFill>
              </a:rPr>
              <a:t> il </a:t>
            </a:r>
            <a:r>
              <a:rPr lang="en-GB" sz="1600" dirty="0" err="1">
                <a:solidFill>
                  <a:srgbClr val="333333"/>
                </a:solidFill>
              </a:rPr>
              <a:t>morto</a:t>
            </a:r>
            <a:r>
              <a:rPr lang="en-GB" sz="1600" dirty="0">
                <a:solidFill>
                  <a:srgbClr val="333333"/>
                </a:solidFill>
              </a:rPr>
              <a:t> </a:t>
            </a:r>
            <a:r>
              <a:rPr lang="en-GB" sz="1600" dirty="0" err="1">
                <a:solidFill>
                  <a:srgbClr val="333333"/>
                </a:solidFill>
              </a:rPr>
              <a:t>è</a:t>
            </a:r>
            <a:r>
              <a:rPr lang="en-GB" sz="1600" dirty="0">
                <a:solidFill>
                  <a:srgbClr val="333333"/>
                </a:solidFill>
              </a:rPr>
              <a:t> </a:t>
            </a:r>
            <a:r>
              <a:rPr lang="en-GB" sz="1600" dirty="0" err="1">
                <a:solidFill>
                  <a:srgbClr val="333333"/>
                </a:solidFill>
              </a:rPr>
              <a:t>scomparso</a:t>
            </a:r>
            <a:r>
              <a:rPr lang="en-GB" sz="1600" dirty="0">
                <a:solidFill>
                  <a:srgbClr val="333333"/>
                </a:solidFill>
              </a:rPr>
              <a:t>, come le </a:t>
            </a:r>
            <a:r>
              <a:rPr lang="en-GB" sz="1600" dirty="0" err="1">
                <a:solidFill>
                  <a:srgbClr val="333333"/>
                </a:solidFill>
              </a:rPr>
              <a:t>fotografie</a:t>
            </a:r>
            <a:r>
              <a:rPr lang="en-GB" sz="1600" dirty="0">
                <a:solidFill>
                  <a:srgbClr val="333333"/>
                </a:solidFill>
              </a:rPr>
              <a:t>, come la </a:t>
            </a:r>
            <a:r>
              <a:rPr lang="en-GB" sz="1600" dirty="0" err="1">
                <a:solidFill>
                  <a:srgbClr val="333333"/>
                </a:solidFill>
              </a:rPr>
              <a:t>ragazza</a:t>
            </a:r>
            <a:r>
              <a:rPr lang="en-GB" sz="1600" dirty="0">
                <a:solidFill>
                  <a:srgbClr val="333333"/>
                </a:solidFill>
              </a:rPr>
              <a:t>. </a:t>
            </a:r>
            <a:br>
              <a:rPr lang="en-GB" sz="1600" dirty="0"/>
            </a:br>
            <a:endParaRPr lang="en-LU" sz="1600" dirty="0"/>
          </a:p>
        </p:txBody>
      </p:sp>
    </p:spTree>
    <p:extLst>
      <p:ext uri="{BB962C8B-B14F-4D97-AF65-F5344CB8AC3E}">
        <p14:creationId xmlns:p14="http://schemas.microsoft.com/office/powerpoint/2010/main" val="2060052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5CE8AA-9306-8794-B434-FAF948769370}"/>
              </a:ext>
            </a:extLst>
          </p:cNvPr>
          <p:cNvSpPr/>
          <p:nvPr/>
        </p:nvSpPr>
        <p:spPr>
          <a:xfrm>
            <a:off x="756620" y="-1087877"/>
            <a:ext cx="10952160" cy="8063746"/>
          </a:xfrm>
          <a:prstGeom prst="rect">
            <a:avLst/>
          </a:prstGeom>
        </p:spPr>
        <p:txBody>
          <a:bodyPr wrap="square">
            <a:spAutoFit/>
          </a:bodyPr>
          <a:lstStyle/>
          <a:p>
            <a:pPr fontAlgn="base"/>
            <a:endParaRPr lang="en-GB" sz="1400" dirty="0">
              <a:solidFill>
                <a:srgbClr val="333333"/>
              </a:solidFill>
            </a:endParaRPr>
          </a:p>
          <a:p>
            <a:pPr fontAlgn="base"/>
            <a:endParaRPr lang="en-GB" sz="1400" dirty="0">
              <a:solidFill>
                <a:srgbClr val="333333"/>
              </a:solidFill>
            </a:endParaRPr>
          </a:p>
          <a:p>
            <a:pPr fontAlgn="base"/>
            <a:endParaRPr lang="en-GB" sz="1400" dirty="0">
              <a:solidFill>
                <a:srgbClr val="333333"/>
              </a:solidFill>
            </a:endParaRPr>
          </a:p>
          <a:p>
            <a:pPr fontAlgn="base"/>
            <a:endParaRPr lang="en-GB" sz="1400" dirty="0">
              <a:solidFill>
                <a:srgbClr val="333333"/>
              </a:solidFill>
            </a:endParaRPr>
          </a:p>
          <a:p>
            <a:pPr fontAlgn="base"/>
            <a:endParaRPr lang="en-GB" sz="1400" dirty="0">
              <a:solidFill>
                <a:srgbClr val="333333"/>
              </a:solidFill>
            </a:endParaRPr>
          </a:p>
          <a:p>
            <a:pPr fontAlgn="base"/>
            <a:r>
              <a:rPr lang="en-GB" sz="1400" dirty="0">
                <a:solidFill>
                  <a:srgbClr val="333333"/>
                </a:solidFill>
              </a:rPr>
              <a:t> </a:t>
            </a:r>
            <a:r>
              <a:rPr lang="en-GB" sz="1400" dirty="0" err="1">
                <a:solidFill>
                  <a:srgbClr val="333333"/>
                </a:solidFill>
              </a:rPr>
              <a:t>si</a:t>
            </a:r>
            <a:r>
              <a:rPr lang="en-GB" sz="1400" dirty="0">
                <a:solidFill>
                  <a:srgbClr val="333333"/>
                </a:solidFill>
              </a:rPr>
              <a:t> </a:t>
            </a:r>
            <a:r>
              <a:rPr lang="en-GB" sz="1400" dirty="0" err="1">
                <a:solidFill>
                  <a:srgbClr val="333333"/>
                </a:solidFill>
              </a:rPr>
              <a:t>tratta</a:t>
            </a:r>
            <a:r>
              <a:rPr lang="en-GB" sz="1400" dirty="0">
                <a:solidFill>
                  <a:srgbClr val="333333"/>
                </a:solidFill>
              </a:rPr>
              <a:t> di </a:t>
            </a:r>
            <a:r>
              <a:rPr lang="en-GB" sz="1400" dirty="0" err="1">
                <a:solidFill>
                  <a:srgbClr val="333333"/>
                </a:solidFill>
              </a:rPr>
              <a:t>una</a:t>
            </a:r>
            <a:r>
              <a:rPr lang="en-GB" sz="1400" dirty="0">
                <a:solidFill>
                  <a:srgbClr val="333333"/>
                </a:solidFill>
              </a:rPr>
              <a:t> </a:t>
            </a:r>
            <a:r>
              <a:rPr lang="en-GB" sz="1400" dirty="0" err="1">
                <a:solidFill>
                  <a:srgbClr val="333333"/>
                </a:solidFill>
              </a:rPr>
              <a:t>storia</a:t>
            </a:r>
            <a:r>
              <a:rPr lang="en-GB" sz="1400" dirty="0">
                <a:solidFill>
                  <a:srgbClr val="333333"/>
                </a:solidFill>
              </a:rPr>
              <a:t> come </a:t>
            </a:r>
            <a:r>
              <a:rPr lang="en-GB" sz="1400" dirty="0" err="1">
                <a:solidFill>
                  <a:srgbClr val="333333"/>
                </a:solidFill>
              </a:rPr>
              <a:t>si</a:t>
            </a:r>
            <a:r>
              <a:rPr lang="en-GB" sz="1400" dirty="0">
                <a:solidFill>
                  <a:srgbClr val="333333"/>
                </a:solidFill>
              </a:rPr>
              <a:t> dice, </a:t>
            </a:r>
            <a:r>
              <a:rPr lang="en-GB" sz="1400" dirty="0" err="1">
                <a:solidFill>
                  <a:srgbClr val="333333"/>
                </a:solidFill>
              </a:rPr>
              <a:t>gialla</a:t>
            </a:r>
            <a:r>
              <a:rPr lang="en-GB" sz="1400" dirty="0">
                <a:solidFill>
                  <a:srgbClr val="333333"/>
                </a:solidFill>
              </a:rPr>
              <a:t>; ma </a:t>
            </a:r>
            <a:r>
              <a:rPr lang="en-GB" sz="1400" dirty="0" err="1">
                <a:solidFill>
                  <a:srgbClr val="333333"/>
                </a:solidFill>
              </a:rPr>
              <a:t>gialla</a:t>
            </a:r>
            <a:r>
              <a:rPr lang="en-GB" sz="1400" dirty="0">
                <a:solidFill>
                  <a:srgbClr val="333333"/>
                </a:solidFill>
              </a:rPr>
              <a:t> </a:t>
            </a:r>
            <a:r>
              <a:rPr lang="en-GB" sz="1400" dirty="0" err="1">
                <a:solidFill>
                  <a:srgbClr val="333333"/>
                </a:solidFill>
              </a:rPr>
              <a:t>fino</a:t>
            </a:r>
            <a:r>
              <a:rPr lang="en-GB" sz="1400" dirty="0">
                <a:solidFill>
                  <a:srgbClr val="333333"/>
                </a:solidFill>
              </a:rPr>
              <a:t> a un </a:t>
            </a:r>
            <a:r>
              <a:rPr lang="en-GB" sz="1400" dirty="0" err="1">
                <a:solidFill>
                  <a:srgbClr val="333333"/>
                </a:solidFill>
              </a:rPr>
              <a:t>certo</a:t>
            </a:r>
            <a:r>
              <a:rPr lang="en-GB" sz="1400" dirty="0">
                <a:solidFill>
                  <a:srgbClr val="333333"/>
                </a:solidFill>
              </a:rPr>
              <a:t> punto. Tu ci </a:t>
            </a:r>
            <a:r>
              <a:rPr lang="en-GB" sz="1400" dirty="0" err="1">
                <a:solidFill>
                  <a:srgbClr val="333333"/>
                </a:solidFill>
              </a:rPr>
              <a:t>hai</a:t>
            </a:r>
            <a:r>
              <a:rPr lang="en-GB" sz="1400" dirty="0">
                <a:solidFill>
                  <a:srgbClr val="333333"/>
                </a:solidFill>
              </a:rPr>
              <a:t> </a:t>
            </a:r>
            <a:r>
              <a:rPr lang="en-GB" sz="1400" dirty="0" err="1">
                <a:solidFill>
                  <a:srgbClr val="333333"/>
                </a:solidFill>
              </a:rPr>
              <a:t>messo</a:t>
            </a:r>
            <a:r>
              <a:rPr lang="en-GB" sz="1400" dirty="0">
                <a:solidFill>
                  <a:srgbClr val="333333"/>
                </a:solidFill>
              </a:rPr>
              <a:t> </a:t>
            </a:r>
            <a:r>
              <a:rPr lang="en-GB" sz="1400" dirty="0" err="1">
                <a:solidFill>
                  <a:srgbClr val="333333"/>
                </a:solidFill>
              </a:rPr>
              <a:t>tutto</a:t>
            </a:r>
            <a:r>
              <a:rPr lang="en-GB" sz="1400" dirty="0">
                <a:solidFill>
                  <a:srgbClr val="333333"/>
                </a:solidFill>
              </a:rPr>
              <a:t> </a:t>
            </a:r>
            <a:r>
              <a:rPr lang="en-GB" sz="1400" dirty="0" err="1">
                <a:solidFill>
                  <a:srgbClr val="333333"/>
                </a:solidFill>
              </a:rPr>
              <a:t>quello</a:t>
            </a:r>
            <a:r>
              <a:rPr lang="en-GB" sz="1400" dirty="0">
                <a:solidFill>
                  <a:srgbClr val="333333"/>
                </a:solidFill>
              </a:rPr>
              <a:t> </a:t>
            </a:r>
            <a:r>
              <a:rPr lang="en-GB" sz="1400" dirty="0" err="1">
                <a:solidFill>
                  <a:srgbClr val="333333"/>
                </a:solidFill>
              </a:rPr>
              <a:t>che</a:t>
            </a:r>
            <a:r>
              <a:rPr lang="en-GB" sz="1400" dirty="0">
                <a:solidFill>
                  <a:srgbClr val="333333"/>
                </a:solidFill>
              </a:rPr>
              <a:t> di </a:t>
            </a:r>
            <a:r>
              <a:rPr lang="en-GB" sz="1400" dirty="0" err="1">
                <a:solidFill>
                  <a:srgbClr val="333333"/>
                </a:solidFill>
              </a:rPr>
              <a:t>solito</a:t>
            </a:r>
            <a:r>
              <a:rPr lang="en-GB" sz="1400" dirty="0">
                <a:solidFill>
                  <a:srgbClr val="333333"/>
                </a:solidFill>
              </a:rPr>
              <a:t> </a:t>
            </a:r>
            <a:r>
              <a:rPr lang="en-GB" sz="1400" dirty="0" err="1">
                <a:solidFill>
                  <a:srgbClr val="333333"/>
                </a:solidFill>
              </a:rPr>
              <a:t>caratterizza</a:t>
            </a:r>
            <a:r>
              <a:rPr lang="en-GB" sz="1400" dirty="0">
                <a:solidFill>
                  <a:srgbClr val="333333"/>
                </a:solidFill>
              </a:rPr>
              <a:t> </a:t>
            </a:r>
            <a:r>
              <a:rPr lang="en-GB" sz="1400" dirty="0" err="1">
                <a:solidFill>
                  <a:srgbClr val="333333"/>
                </a:solidFill>
              </a:rPr>
              <a:t>simili</a:t>
            </a:r>
            <a:r>
              <a:rPr lang="en-GB" sz="1400" dirty="0">
                <a:solidFill>
                  <a:srgbClr val="333333"/>
                </a:solidFill>
              </a:rPr>
              <a:t> </a:t>
            </a:r>
            <a:r>
              <a:rPr lang="en-GB" sz="1400" dirty="0" err="1">
                <a:solidFill>
                  <a:srgbClr val="333333"/>
                </a:solidFill>
              </a:rPr>
              <a:t>storie</a:t>
            </a:r>
            <a:r>
              <a:rPr lang="en-GB" sz="1400" dirty="0">
                <a:solidFill>
                  <a:srgbClr val="333333"/>
                </a:solidFill>
              </a:rPr>
              <a:t>: il </a:t>
            </a:r>
            <a:r>
              <a:rPr lang="en-GB" sz="1400" dirty="0" err="1">
                <a:solidFill>
                  <a:srgbClr val="333333"/>
                </a:solidFill>
              </a:rPr>
              <a:t>delitto</a:t>
            </a:r>
            <a:r>
              <a:rPr lang="en-GB" sz="1400" dirty="0">
                <a:solidFill>
                  <a:srgbClr val="333333"/>
                </a:solidFill>
              </a:rPr>
              <a:t>, il </a:t>
            </a:r>
            <a:r>
              <a:rPr lang="en-GB" sz="1400" dirty="0" err="1">
                <a:solidFill>
                  <a:srgbClr val="333333"/>
                </a:solidFill>
              </a:rPr>
              <a:t>mistero</a:t>
            </a:r>
            <a:r>
              <a:rPr lang="en-GB" sz="1400" dirty="0">
                <a:solidFill>
                  <a:srgbClr val="333333"/>
                </a:solidFill>
              </a:rPr>
              <a:t> circa </a:t>
            </a:r>
            <a:r>
              <a:rPr lang="en-GB" sz="1400" dirty="0" err="1">
                <a:solidFill>
                  <a:srgbClr val="333333"/>
                </a:solidFill>
              </a:rPr>
              <a:t>l’autore</a:t>
            </a:r>
            <a:r>
              <a:rPr lang="en-GB" sz="1400" dirty="0">
                <a:solidFill>
                  <a:srgbClr val="333333"/>
                </a:solidFill>
              </a:rPr>
              <a:t> del </a:t>
            </a:r>
            <a:r>
              <a:rPr lang="en-GB" sz="1400" dirty="0" err="1">
                <a:solidFill>
                  <a:srgbClr val="333333"/>
                </a:solidFill>
              </a:rPr>
              <a:t>delitto</a:t>
            </a:r>
            <a:r>
              <a:rPr lang="en-GB" sz="1400" dirty="0">
                <a:solidFill>
                  <a:srgbClr val="333333"/>
                </a:solidFill>
              </a:rPr>
              <a:t>, la </a:t>
            </a:r>
            <a:r>
              <a:rPr lang="en-GB" sz="1400" dirty="0" err="1">
                <a:solidFill>
                  <a:srgbClr val="333333"/>
                </a:solidFill>
              </a:rPr>
              <a:t>ricerca</a:t>
            </a:r>
            <a:r>
              <a:rPr lang="en-GB" sz="1400" dirty="0">
                <a:solidFill>
                  <a:srgbClr val="333333"/>
                </a:solidFill>
              </a:rPr>
              <a:t> del </a:t>
            </a:r>
            <a:r>
              <a:rPr lang="en-GB" sz="1400" dirty="0" err="1">
                <a:solidFill>
                  <a:srgbClr val="333333"/>
                </a:solidFill>
              </a:rPr>
              <a:t>criminale</a:t>
            </a:r>
            <a:r>
              <a:rPr lang="en-GB" sz="1400" dirty="0">
                <a:solidFill>
                  <a:srgbClr val="333333"/>
                </a:solidFill>
              </a:rPr>
              <a:t>, </a:t>
            </a:r>
            <a:r>
              <a:rPr lang="en-GB" sz="1400" dirty="0" err="1">
                <a:solidFill>
                  <a:srgbClr val="333333"/>
                </a:solidFill>
              </a:rPr>
              <a:t>perfino</a:t>
            </a:r>
            <a:r>
              <a:rPr lang="en-GB" sz="1400" dirty="0">
                <a:solidFill>
                  <a:srgbClr val="333333"/>
                </a:solidFill>
              </a:rPr>
              <a:t> un </a:t>
            </a:r>
            <a:r>
              <a:rPr lang="en-GB" sz="1400" dirty="0" err="1">
                <a:solidFill>
                  <a:srgbClr val="333333"/>
                </a:solidFill>
              </a:rPr>
              <a:t>inizio</a:t>
            </a:r>
            <a:r>
              <a:rPr lang="en-GB" sz="1400" dirty="0">
                <a:solidFill>
                  <a:srgbClr val="333333"/>
                </a:solidFill>
              </a:rPr>
              <a:t> di </a:t>
            </a:r>
            <a:r>
              <a:rPr lang="en-GB" sz="1400" dirty="0" err="1">
                <a:solidFill>
                  <a:srgbClr val="333333"/>
                </a:solidFill>
              </a:rPr>
              <a:t>contrasto</a:t>
            </a:r>
            <a:r>
              <a:rPr lang="en-GB" sz="1400" dirty="0">
                <a:solidFill>
                  <a:srgbClr val="333333"/>
                </a:solidFill>
              </a:rPr>
              <a:t> </a:t>
            </a:r>
            <a:r>
              <a:rPr lang="en-GB" sz="1400" dirty="0" err="1">
                <a:solidFill>
                  <a:srgbClr val="333333"/>
                </a:solidFill>
              </a:rPr>
              <a:t>tra</a:t>
            </a:r>
            <a:r>
              <a:rPr lang="en-GB" sz="1400" dirty="0">
                <a:solidFill>
                  <a:srgbClr val="333333"/>
                </a:solidFill>
              </a:rPr>
              <a:t> il </a:t>
            </a:r>
            <a:r>
              <a:rPr lang="en-GB" sz="1400" dirty="0" err="1">
                <a:solidFill>
                  <a:srgbClr val="333333"/>
                </a:solidFill>
              </a:rPr>
              <a:t>criminale</a:t>
            </a:r>
            <a:r>
              <a:rPr lang="en-GB" sz="1400" dirty="0">
                <a:solidFill>
                  <a:srgbClr val="333333"/>
                </a:solidFill>
              </a:rPr>
              <a:t> e </a:t>
            </a:r>
            <a:r>
              <a:rPr lang="en-GB" sz="1400" dirty="0" err="1">
                <a:solidFill>
                  <a:srgbClr val="333333"/>
                </a:solidFill>
              </a:rPr>
              <a:t>l’inquisitore</a:t>
            </a:r>
            <a:r>
              <a:rPr lang="en-GB" sz="1400" dirty="0">
                <a:solidFill>
                  <a:srgbClr val="333333"/>
                </a:solidFill>
              </a:rPr>
              <a:t>, </a:t>
            </a:r>
            <a:r>
              <a:rPr lang="en-GB" sz="1400" dirty="0" err="1">
                <a:solidFill>
                  <a:srgbClr val="333333"/>
                </a:solidFill>
              </a:rPr>
              <a:t>tutto</a:t>
            </a:r>
            <a:r>
              <a:rPr lang="en-GB" sz="1400" dirty="0">
                <a:solidFill>
                  <a:srgbClr val="333333"/>
                </a:solidFill>
              </a:rPr>
              <a:t> </a:t>
            </a:r>
            <a:r>
              <a:rPr lang="en-GB" sz="1400" dirty="0" err="1">
                <a:solidFill>
                  <a:srgbClr val="333333"/>
                </a:solidFill>
              </a:rPr>
              <a:t>fuorché</a:t>
            </a:r>
            <a:r>
              <a:rPr lang="en-GB" sz="1400" dirty="0">
                <a:solidFill>
                  <a:srgbClr val="333333"/>
                </a:solidFill>
              </a:rPr>
              <a:t> la </a:t>
            </a:r>
            <a:r>
              <a:rPr lang="en-GB" sz="1400" dirty="0" err="1">
                <a:solidFill>
                  <a:srgbClr val="333333"/>
                </a:solidFill>
              </a:rPr>
              <a:t>scoperta</a:t>
            </a:r>
            <a:r>
              <a:rPr lang="en-GB" sz="1400" dirty="0">
                <a:solidFill>
                  <a:srgbClr val="333333"/>
                </a:solidFill>
              </a:rPr>
              <a:t> del </a:t>
            </a:r>
            <a:r>
              <a:rPr lang="en-GB" sz="1400" dirty="0" err="1">
                <a:solidFill>
                  <a:srgbClr val="333333"/>
                </a:solidFill>
              </a:rPr>
              <a:t>colpevole</a:t>
            </a:r>
            <a:r>
              <a:rPr lang="en-GB" sz="1400" dirty="0">
                <a:solidFill>
                  <a:srgbClr val="333333"/>
                </a:solidFill>
              </a:rPr>
              <a:t> e la </a:t>
            </a:r>
            <a:r>
              <a:rPr lang="en-GB" sz="1400" dirty="0" err="1">
                <a:solidFill>
                  <a:srgbClr val="333333"/>
                </a:solidFill>
              </a:rPr>
              <a:t>sua</a:t>
            </a:r>
            <a:r>
              <a:rPr lang="en-GB" sz="1400" dirty="0">
                <a:solidFill>
                  <a:srgbClr val="333333"/>
                </a:solidFill>
              </a:rPr>
              <a:t> finale </a:t>
            </a:r>
            <a:r>
              <a:rPr lang="en-GB" sz="1400" dirty="0" err="1">
                <a:solidFill>
                  <a:srgbClr val="333333"/>
                </a:solidFill>
              </a:rPr>
              <a:t>punizione</a:t>
            </a:r>
            <a:r>
              <a:rPr lang="en-GB" sz="1400" dirty="0">
                <a:solidFill>
                  <a:srgbClr val="333333"/>
                </a:solidFill>
              </a:rPr>
              <a:t>. Ora </a:t>
            </a:r>
            <a:r>
              <a:rPr lang="en-GB" sz="1400" dirty="0" err="1">
                <a:solidFill>
                  <a:srgbClr val="333333"/>
                </a:solidFill>
              </a:rPr>
              <a:t>tutto</a:t>
            </a:r>
            <a:r>
              <a:rPr lang="en-GB" sz="1400" dirty="0">
                <a:solidFill>
                  <a:srgbClr val="333333"/>
                </a:solidFill>
              </a:rPr>
              <a:t> </a:t>
            </a:r>
            <a:r>
              <a:rPr lang="en-GB" sz="1400" dirty="0" err="1">
                <a:solidFill>
                  <a:srgbClr val="333333"/>
                </a:solidFill>
              </a:rPr>
              <a:t>questo</a:t>
            </a:r>
            <a:r>
              <a:rPr lang="en-GB" sz="1400" dirty="0">
                <a:solidFill>
                  <a:srgbClr val="333333"/>
                </a:solidFill>
              </a:rPr>
              <a:t> </a:t>
            </a:r>
            <a:r>
              <a:rPr lang="en-GB" sz="1400" dirty="0" err="1">
                <a:solidFill>
                  <a:srgbClr val="333333"/>
                </a:solidFill>
              </a:rPr>
              <a:t>potrebbe</a:t>
            </a:r>
            <a:r>
              <a:rPr lang="en-GB" sz="1400" dirty="0">
                <a:solidFill>
                  <a:srgbClr val="333333"/>
                </a:solidFill>
              </a:rPr>
              <a:t> </a:t>
            </a:r>
            <a:r>
              <a:rPr lang="en-GB" sz="1400" dirty="0" err="1">
                <a:solidFill>
                  <a:srgbClr val="333333"/>
                </a:solidFill>
              </a:rPr>
              <a:t>benissimo</a:t>
            </a:r>
            <a:r>
              <a:rPr lang="en-GB" sz="1400" dirty="0">
                <a:solidFill>
                  <a:srgbClr val="333333"/>
                </a:solidFill>
              </a:rPr>
              <a:t> </a:t>
            </a:r>
            <a:r>
              <a:rPr lang="en-GB" sz="1400" dirty="0" err="1">
                <a:solidFill>
                  <a:srgbClr val="333333"/>
                </a:solidFill>
              </a:rPr>
              <a:t>essere</a:t>
            </a:r>
            <a:r>
              <a:rPr lang="en-GB" sz="1400" dirty="0">
                <a:solidFill>
                  <a:srgbClr val="333333"/>
                </a:solidFill>
              </a:rPr>
              <a:t> la </a:t>
            </a:r>
            <a:r>
              <a:rPr lang="en-GB" sz="1400" dirty="0" err="1">
                <a:solidFill>
                  <a:srgbClr val="333333"/>
                </a:solidFill>
              </a:rPr>
              <a:t>materia</a:t>
            </a:r>
            <a:r>
              <a:rPr lang="en-GB" sz="1400" dirty="0">
                <a:solidFill>
                  <a:srgbClr val="333333"/>
                </a:solidFill>
              </a:rPr>
              <a:t> di un film, </a:t>
            </a:r>
            <a:r>
              <a:rPr lang="en-GB" sz="1400" dirty="0" err="1">
                <a:solidFill>
                  <a:srgbClr val="333333"/>
                </a:solidFill>
              </a:rPr>
              <a:t>poniamo</a:t>
            </a:r>
            <a:r>
              <a:rPr lang="en-GB" sz="1400" dirty="0">
                <a:solidFill>
                  <a:srgbClr val="333333"/>
                </a:solidFill>
              </a:rPr>
              <a:t>, di Hitchcock. Ma </a:t>
            </a:r>
            <a:r>
              <a:rPr lang="en-GB" sz="1400" dirty="0" err="1">
                <a:solidFill>
                  <a:srgbClr val="333333"/>
                </a:solidFill>
              </a:rPr>
              <a:t>improvvisamente</a:t>
            </a:r>
            <a:r>
              <a:rPr lang="en-GB" sz="1400" dirty="0">
                <a:solidFill>
                  <a:srgbClr val="333333"/>
                </a:solidFill>
              </a:rPr>
              <a:t>, il </a:t>
            </a:r>
            <a:r>
              <a:rPr lang="en-GB" sz="1400" dirty="0" err="1">
                <a:solidFill>
                  <a:srgbClr val="333333"/>
                </a:solidFill>
              </a:rPr>
              <a:t>tuo</a:t>
            </a:r>
            <a:r>
              <a:rPr lang="en-GB" sz="1400" dirty="0">
                <a:solidFill>
                  <a:srgbClr val="333333"/>
                </a:solidFill>
              </a:rPr>
              <a:t> film </a:t>
            </a:r>
            <a:r>
              <a:rPr lang="en-GB" sz="1400" dirty="0" err="1">
                <a:solidFill>
                  <a:srgbClr val="333333"/>
                </a:solidFill>
              </a:rPr>
              <a:t>prende</a:t>
            </a:r>
            <a:r>
              <a:rPr lang="en-GB" sz="1400" dirty="0">
                <a:solidFill>
                  <a:srgbClr val="333333"/>
                </a:solidFill>
              </a:rPr>
              <a:t> </a:t>
            </a:r>
            <a:r>
              <a:rPr lang="en-GB" sz="1400" dirty="0" err="1">
                <a:solidFill>
                  <a:srgbClr val="333333"/>
                </a:solidFill>
              </a:rPr>
              <a:t>una</a:t>
            </a:r>
            <a:r>
              <a:rPr lang="en-GB" sz="1400" dirty="0">
                <a:solidFill>
                  <a:srgbClr val="333333"/>
                </a:solidFill>
              </a:rPr>
              <a:t> </a:t>
            </a:r>
            <a:r>
              <a:rPr lang="en-GB" sz="1400" dirty="0" err="1">
                <a:solidFill>
                  <a:srgbClr val="333333"/>
                </a:solidFill>
              </a:rPr>
              <a:t>direzione</a:t>
            </a:r>
            <a:r>
              <a:rPr lang="en-GB" sz="1400" dirty="0">
                <a:solidFill>
                  <a:srgbClr val="333333"/>
                </a:solidFill>
              </a:rPr>
              <a:t> del </a:t>
            </a:r>
            <a:r>
              <a:rPr lang="en-GB" sz="1400" dirty="0" err="1">
                <a:solidFill>
                  <a:srgbClr val="333333"/>
                </a:solidFill>
              </a:rPr>
              <a:t>tutto</a:t>
            </a:r>
            <a:r>
              <a:rPr lang="en-GB" sz="1400" dirty="0">
                <a:solidFill>
                  <a:srgbClr val="333333"/>
                </a:solidFill>
              </a:rPr>
              <a:t> </a:t>
            </a:r>
            <a:r>
              <a:rPr lang="en-GB" sz="1400" dirty="0" err="1">
                <a:solidFill>
                  <a:srgbClr val="333333"/>
                </a:solidFill>
              </a:rPr>
              <a:t>diversa</a:t>
            </a:r>
            <a:r>
              <a:rPr lang="en-GB" sz="1400" dirty="0">
                <a:solidFill>
                  <a:srgbClr val="333333"/>
                </a:solidFill>
              </a:rPr>
              <a:t>, la </a:t>
            </a:r>
            <a:r>
              <a:rPr lang="en-GB" sz="1400" dirty="0" err="1">
                <a:solidFill>
                  <a:srgbClr val="333333"/>
                </a:solidFill>
              </a:rPr>
              <a:t>direzione</a:t>
            </a:r>
            <a:r>
              <a:rPr lang="en-GB" sz="1400" dirty="0">
                <a:solidFill>
                  <a:srgbClr val="333333"/>
                </a:solidFill>
              </a:rPr>
              <a:t> </a:t>
            </a:r>
            <a:r>
              <a:rPr lang="en-GB" sz="1400" dirty="0" err="1">
                <a:solidFill>
                  <a:srgbClr val="333333"/>
                </a:solidFill>
              </a:rPr>
              <a:t>cioè</a:t>
            </a:r>
            <a:r>
              <a:rPr lang="en-GB" sz="1400" dirty="0">
                <a:solidFill>
                  <a:srgbClr val="333333"/>
                </a:solidFill>
              </a:rPr>
              <a:t> del </a:t>
            </a:r>
            <a:r>
              <a:rPr lang="en-GB" sz="1400" dirty="0" err="1">
                <a:solidFill>
                  <a:srgbClr val="333333"/>
                </a:solidFill>
              </a:rPr>
              <a:t>delitto</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rimane</a:t>
            </a:r>
            <a:r>
              <a:rPr lang="en-GB" sz="1400" dirty="0">
                <a:solidFill>
                  <a:srgbClr val="333333"/>
                </a:solidFill>
              </a:rPr>
              <a:t> </a:t>
            </a:r>
            <a:r>
              <a:rPr lang="en-GB" sz="1400" dirty="0" err="1">
                <a:solidFill>
                  <a:srgbClr val="333333"/>
                </a:solidFill>
              </a:rPr>
              <a:t>impunito</a:t>
            </a:r>
            <a:r>
              <a:rPr lang="en-GB" sz="1400" dirty="0">
                <a:solidFill>
                  <a:srgbClr val="333333"/>
                </a:solidFill>
              </a:rPr>
              <a:t>, il cui </a:t>
            </a:r>
            <a:r>
              <a:rPr lang="en-GB" sz="1400" dirty="0" err="1">
                <a:solidFill>
                  <a:srgbClr val="333333"/>
                </a:solidFill>
              </a:rPr>
              <a:t>colpevole</a:t>
            </a:r>
            <a:r>
              <a:rPr lang="en-GB" sz="1400" dirty="0">
                <a:solidFill>
                  <a:srgbClr val="333333"/>
                </a:solidFill>
              </a:rPr>
              <a:t> non </a:t>
            </a:r>
            <a:r>
              <a:rPr lang="en-GB" sz="1400" dirty="0" err="1">
                <a:solidFill>
                  <a:srgbClr val="333333"/>
                </a:solidFill>
              </a:rPr>
              <a:t>viene</a:t>
            </a:r>
            <a:r>
              <a:rPr lang="en-GB" sz="1400" dirty="0">
                <a:solidFill>
                  <a:srgbClr val="333333"/>
                </a:solidFill>
              </a:rPr>
              <a:t> </a:t>
            </a:r>
            <a:r>
              <a:rPr lang="en-GB" sz="1400" dirty="0" err="1">
                <a:solidFill>
                  <a:srgbClr val="333333"/>
                </a:solidFill>
              </a:rPr>
              <a:t>trovato</a:t>
            </a:r>
            <a:r>
              <a:rPr lang="en-GB" sz="1400" dirty="0">
                <a:solidFill>
                  <a:srgbClr val="333333"/>
                </a:solidFill>
              </a:rPr>
              <a:t>, il cui </a:t>
            </a:r>
            <a:r>
              <a:rPr lang="en-GB" sz="1400" dirty="0" err="1">
                <a:solidFill>
                  <a:srgbClr val="333333"/>
                </a:solidFill>
              </a:rPr>
              <a:t>mistero</a:t>
            </a:r>
            <a:r>
              <a:rPr lang="en-GB" sz="1400" dirty="0">
                <a:solidFill>
                  <a:srgbClr val="333333"/>
                </a:solidFill>
              </a:rPr>
              <a:t> non </a:t>
            </a:r>
            <a:r>
              <a:rPr lang="en-GB" sz="1400" dirty="0" err="1">
                <a:solidFill>
                  <a:srgbClr val="333333"/>
                </a:solidFill>
              </a:rPr>
              <a:t>viene</a:t>
            </a:r>
            <a:r>
              <a:rPr lang="en-GB" sz="1400" dirty="0">
                <a:solidFill>
                  <a:srgbClr val="333333"/>
                </a:solidFill>
              </a:rPr>
              <a:t> </a:t>
            </a:r>
            <a:r>
              <a:rPr lang="en-GB" sz="1400" dirty="0" err="1">
                <a:solidFill>
                  <a:srgbClr val="333333"/>
                </a:solidFill>
              </a:rPr>
              <a:t>chiarito</a:t>
            </a:r>
            <a:r>
              <a:rPr lang="en-GB" sz="1400" dirty="0">
                <a:solidFill>
                  <a:srgbClr val="333333"/>
                </a:solidFill>
              </a:rPr>
              <a:t>. Thomas non </a:t>
            </a:r>
            <a:r>
              <a:rPr lang="en-GB" sz="1400" dirty="0" err="1">
                <a:solidFill>
                  <a:srgbClr val="333333"/>
                </a:solidFill>
              </a:rPr>
              <a:t>trova</a:t>
            </a:r>
            <a:r>
              <a:rPr lang="en-GB" sz="1400" dirty="0">
                <a:solidFill>
                  <a:srgbClr val="333333"/>
                </a:solidFill>
              </a:rPr>
              <a:t> </a:t>
            </a:r>
            <a:r>
              <a:rPr lang="en-GB" sz="1400" dirty="0" err="1">
                <a:solidFill>
                  <a:srgbClr val="333333"/>
                </a:solidFill>
              </a:rPr>
              <a:t>nulla</a:t>
            </a:r>
            <a:r>
              <a:rPr lang="en-GB" sz="1400" dirty="0">
                <a:solidFill>
                  <a:srgbClr val="333333"/>
                </a:solidFill>
              </a:rPr>
              <a:t>; non </a:t>
            </a:r>
            <a:r>
              <a:rPr lang="en-GB" sz="1400" dirty="0" err="1">
                <a:solidFill>
                  <a:srgbClr val="333333"/>
                </a:solidFill>
              </a:rPr>
              <a:t>sapremo</a:t>
            </a:r>
            <a:r>
              <a:rPr lang="en-GB" sz="1400" dirty="0">
                <a:solidFill>
                  <a:srgbClr val="333333"/>
                </a:solidFill>
              </a:rPr>
              <a:t> </a:t>
            </a:r>
            <a:r>
              <a:rPr lang="en-GB" sz="1400" dirty="0" err="1">
                <a:solidFill>
                  <a:srgbClr val="333333"/>
                </a:solidFill>
              </a:rPr>
              <a:t>mai</a:t>
            </a:r>
            <a:r>
              <a:rPr lang="en-GB" sz="1400" dirty="0">
                <a:solidFill>
                  <a:srgbClr val="333333"/>
                </a:solidFill>
              </a:rPr>
              <a:t> </a:t>
            </a:r>
            <a:r>
              <a:rPr lang="en-GB" sz="1400" dirty="0" err="1">
                <a:solidFill>
                  <a:srgbClr val="333333"/>
                </a:solidFill>
              </a:rPr>
              <a:t>perché</a:t>
            </a:r>
            <a:r>
              <a:rPr lang="en-GB" sz="1400" dirty="0">
                <a:solidFill>
                  <a:srgbClr val="333333"/>
                </a:solidFill>
              </a:rPr>
              <a:t> la donna ha </a:t>
            </a:r>
            <a:r>
              <a:rPr lang="en-GB" sz="1400" dirty="0" err="1">
                <a:solidFill>
                  <a:srgbClr val="333333"/>
                </a:solidFill>
              </a:rPr>
              <a:t>fatto</a:t>
            </a:r>
            <a:r>
              <a:rPr lang="en-GB" sz="1400" dirty="0">
                <a:solidFill>
                  <a:srgbClr val="333333"/>
                </a:solidFill>
              </a:rPr>
              <a:t> </a:t>
            </a:r>
            <a:r>
              <a:rPr lang="en-GB" sz="1400" dirty="0" err="1">
                <a:solidFill>
                  <a:srgbClr val="333333"/>
                </a:solidFill>
              </a:rPr>
              <a:t>uccidere</a:t>
            </a:r>
            <a:r>
              <a:rPr lang="en-GB" sz="1400" dirty="0">
                <a:solidFill>
                  <a:srgbClr val="333333"/>
                </a:solidFill>
              </a:rPr>
              <a:t> il </a:t>
            </a:r>
            <a:r>
              <a:rPr lang="en-GB" sz="1400" dirty="0" err="1">
                <a:solidFill>
                  <a:srgbClr val="333333"/>
                </a:solidFill>
              </a:rPr>
              <a:t>suo</a:t>
            </a:r>
            <a:r>
              <a:rPr lang="en-GB" sz="1400" dirty="0">
                <a:solidFill>
                  <a:srgbClr val="333333"/>
                </a:solidFill>
              </a:rPr>
              <a:t> </a:t>
            </a:r>
            <a:r>
              <a:rPr lang="en-GB" sz="1400" dirty="0" err="1">
                <a:solidFill>
                  <a:srgbClr val="333333"/>
                </a:solidFill>
              </a:rPr>
              <a:t>compagno</a:t>
            </a:r>
            <a:r>
              <a:rPr lang="en-GB" sz="1400" dirty="0">
                <a:solidFill>
                  <a:srgbClr val="333333"/>
                </a:solidFill>
              </a:rPr>
              <a:t> né chi era il </a:t>
            </a:r>
            <a:r>
              <a:rPr lang="en-GB" sz="1400" dirty="0" err="1">
                <a:solidFill>
                  <a:srgbClr val="333333"/>
                </a:solidFill>
              </a:rPr>
              <a:t>suo</a:t>
            </a:r>
            <a:r>
              <a:rPr lang="en-GB" sz="1400" dirty="0">
                <a:solidFill>
                  <a:srgbClr val="333333"/>
                </a:solidFill>
              </a:rPr>
              <a:t> </a:t>
            </a:r>
            <a:r>
              <a:rPr lang="en-GB" sz="1400" dirty="0" err="1">
                <a:solidFill>
                  <a:srgbClr val="333333"/>
                </a:solidFill>
              </a:rPr>
              <a:t>complice</a:t>
            </a:r>
            <a:r>
              <a:rPr lang="en-GB" sz="1400" dirty="0">
                <a:solidFill>
                  <a:srgbClr val="333333"/>
                </a:solidFill>
              </a:rPr>
              <a:t> o chi era lei </a:t>
            </a:r>
            <a:r>
              <a:rPr lang="en-GB" sz="1400" dirty="0" err="1">
                <a:solidFill>
                  <a:srgbClr val="333333"/>
                </a:solidFill>
              </a:rPr>
              <a:t>stessa</a:t>
            </a:r>
            <a:r>
              <a:rPr lang="en-GB" sz="1400" dirty="0">
                <a:solidFill>
                  <a:srgbClr val="333333"/>
                </a:solidFill>
              </a:rPr>
              <a:t>. Non lo </a:t>
            </a:r>
            <a:r>
              <a:rPr lang="en-GB" sz="1400" dirty="0" err="1">
                <a:solidFill>
                  <a:srgbClr val="333333"/>
                </a:solidFill>
              </a:rPr>
              <a:t>sapremo</a:t>
            </a:r>
            <a:r>
              <a:rPr lang="en-GB" sz="1400" dirty="0">
                <a:solidFill>
                  <a:srgbClr val="333333"/>
                </a:solidFill>
              </a:rPr>
              <a:t> </a:t>
            </a:r>
            <a:r>
              <a:rPr lang="en-GB" sz="1400" dirty="0" err="1">
                <a:solidFill>
                  <a:srgbClr val="333333"/>
                </a:solidFill>
              </a:rPr>
              <a:t>mai</a:t>
            </a:r>
            <a:r>
              <a:rPr lang="en-GB" sz="1400" dirty="0">
                <a:solidFill>
                  <a:srgbClr val="333333"/>
                </a:solidFill>
              </a:rPr>
              <a:t>, ma </a:t>
            </a:r>
            <a:r>
              <a:rPr lang="en-GB" sz="1400" dirty="0" err="1">
                <a:solidFill>
                  <a:srgbClr val="333333"/>
                </a:solidFill>
              </a:rPr>
              <a:t>mentre</a:t>
            </a:r>
            <a:r>
              <a:rPr lang="en-GB" sz="1400" dirty="0">
                <a:solidFill>
                  <a:srgbClr val="333333"/>
                </a:solidFill>
              </a:rPr>
              <a:t> in un film di Hitchcock </a:t>
            </a:r>
            <a:r>
              <a:rPr lang="en-GB" sz="1400" dirty="0" err="1">
                <a:solidFill>
                  <a:srgbClr val="333333"/>
                </a:solidFill>
              </a:rPr>
              <a:t>questa</a:t>
            </a:r>
            <a:r>
              <a:rPr lang="en-GB" sz="1400" dirty="0">
                <a:solidFill>
                  <a:srgbClr val="333333"/>
                </a:solidFill>
              </a:rPr>
              <a:t> </a:t>
            </a:r>
            <a:r>
              <a:rPr lang="en-GB" sz="1400" dirty="0" err="1">
                <a:solidFill>
                  <a:srgbClr val="333333"/>
                </a:solidFill>
              </a:rPr>
              <a:t>ignoranza</a:t>
            </a:r>
            <a:r>
              <a:rPr lang="en-GB" sz="1400" dirty="0">
                <a:solidFill>
                  <a:srgbClr val="333333"/>
                </a:solidFill>
              </a:rPr>
              <a:t> ci </a:t>
            </a:r>
            <a:r>
              <a:rPr lang="en-GB" sz="1400" dirty="0" err="1">
                <a:solidFill>
                  <a:srgbClr val="333333"/>
                </a:solidFill>
              </a:rPr>
              <a:t>lascerebbe</a:t>
            </a:r>
            <a:r>
              <a:rPr lang="en-GB" sz="1400" dirty="0">
                <a:solidFill>
                  <a:srgbClr val="333333"/>
                </a:solidFill>
              </a:rPr>
              <a:t> </a:t>
            </a:r>
            <a:r>
              <a:rPr lang="en-GB" sz="1400" dirty="0" err="1">
                <a:solidFill>
                  <a:srgbClr val="333333"/>
                </a:solidFill>
              </a:rPr>
              <a:t>profondamente</a:t>
            </a:r>
            <a:r>
              <a:rPr lang="en-GB" sz="1400" dirty="0">
                <a:solidFill>
                  <a:srgbClr val="333333"/>
                </a:solidFill>
              </a:rPr>
              <a:t> </a:t>
            </a:r>
            <a:r>
              <a:rPr lang="en-GB" sz="1400" dirty="0" err="1">
                <a:solidFill>
                  <a:srgbClr val="333333"/>
                </a:solidFill>
              </a:rPr>
              <a:t>insoddisfatti</a:t>
            </a:r>
            <a:r>
              <a:rPr lang="en-GB" sz="1400" dirty="0">
                <a:solidFill>
                  <a:srgbClr val="333333"/>
                </a:solidFill>
              </a:rPr>
              <a:t>, </a:t>
            </a:r>
            <a:r>
              <a:rPr lang="en-GB" sz="1400" dirty="0" err="1">
                <a:solidFill>
                  <a:srgbClr val="333333"/>
                </a:solidFill>
              </a:rPr>
              <a:t>nel</a:t>
            </a:r>
            <a:r>
              <a:rPr lang="en-GB" sz="1400" dirty="0">
                <a:solidFill>
                  <a:srgbClr val="333333"/>
                </a:solidFill>
              </a:rPr>
              <a:t> </a:t>
            </a:r>
            <a:r>
              <a:rPr lang="en-GB" sz="1400" dirty="0" err="1">
                <a:solidFill>
                  <a:srgbClr val="333333"/>
                </a:solidFill>
              </a:rPr>
              <a:t>tuo</a:t>
            </a:r>
            <a:r>
              <a:rPr lang="en-GB" sz="1400" dirty="0">
                <a:solidFill>
                  <a:srgbClr val="333333"/>
                </a:solidFill>
              </a:rPr>
              <a:t> film </a:t>
            </a:r>
            <a:r>
              <a:rPr lang="en-GB" sz="1400" dirty="0" err="1">
                <a:solidFill>
                  <a:srgbClr val="333333"/>
                </a:solidFill>
              </a:rPr>
              <a:t>essa</a:t>
            </a:r>
            <a:r>
              <a:rPr lang="en-GB" sz="1400" dirty="0">
                <a:solidFill>
                  <a:srgbClr val="333333"/>
                </a:solidFill>
              </a:rPr>
              <a:t> non </a:t>
            </a:r>
            <a:r>
              <a:rPr lang="en-GB" sz="1400" dirty="0" err="1">
                <a:solidFill>
                  <a:srgbClr val="333333"/>
                </a:solidFill>
              </a:rPr>
              <a:t>soltanto</a:t>
            </a:r>
            <a:r>
              <a:rPr lang="en-GB" sz="1400" dirty="0">
                <a:solidFill>
                  <a:srgbClr val="333333"/>
                </a:solidFill>
              </a:rPr>
              <a:t> non ci </a:t>
            </a:r>
            <a:r>
              <a:rPr lang="en-GB" sz="1400" dirty="0" err="1">
                <a:solidFill>
                  <a:srgbClr val="333333"/>
                </a:solidFill>
              </a:rPr>
              <a:t>disturba</a:t>
            </a:r>
            <a:r>
              <a:rPr lang="en-GB" sz="1400" dirty="0">
                <a:solidFill>
                  <a:srgbClr val="333333"/>
                </a:solidFill>
              </a:rPr>
              <a:t> ma ci </a:t>
            </a:r>
            <a:r>
              <a:rPr lang="en-GB" sz="1400" dirty="0" err="1">
                <a:solidFill>
                  <a:srgbClr val="333333"/>
                </a:solidFill>
              </a:rPr>
              <a:t>piace</a:t>
            </a:r>
            <a:r>
              <a:rPr lang="en-GB" sz="1400" dirty="0">
                <a:solidFill>
                  <a:srgbClr val="333333"/>
                </a:solidFill>
              </a:rPr>
              <a:t> e ci </a:t>
            </a:r>
            <a:r>
              <a:rPr lang="en-GB" sz="1400" dirty="0" err="1">
                <a:solidFill>
                  <a:srgbClr val="333333"/>
                </a:solidFill>
              </a:rPr>
              <a:t>sembra</a:t>
            </a:r>
            <a:r>
              <a:rPr lang="en-GB" sz="1400" dirty="0">
                <a:solidFill>
                  <a:srgbClr val="333333"/>
                </a:solidFill>
              </a:rPr>
              <a:t> </a:t>
            </a:r>
            <a:r>
              <a:rPr lang="en-GB" sz="1400" dirty="0" err="1">
                <a:solidFill>
                  <a:srgbClr val="333333"/>
                </a:solidFill>
              </a:rPr>
              <a:t>coerente</a:t>
            </a:r>
            <a:r>
              <a:rPr lang="en-GB" sz="1400" dirty="0">
                <a:solidFill>
                  <a:srgbClr val="333333"/>
                </a:solidFill>
              </a:rPr>
              <a:t> e </a:t>
            </a:r>
            <a:r>
              <a:rPr lang="en-GB" sz="1400" dirty="0" err="1">
                <a:solidFill>
                  <a:srgbClr val="333333"/>
                </a:solidFill>
              </a:rPr>
              <a:t>naturale</a:t>
            </a:r>
            <a:r>
              <a:rPr lang="en-GB" sz="1400" dirty="0">
                <a:solidFill>
                  <a:srgbClr val="333333"/>
                </a:solidFill>
              </a:rPr>
              <a:t>. </a:t>
            </a:r>
            <a:r>
              <a:rPr lang="en-GB" sz="1400" dirty="0" err="1">
                <a:solidFill>
                  <a:srgbClr val="333333"/>
                </a:solidFill>
              </a:rPr>
              <a:t>Perché</a:t>
            </a:r>
            <a:r>
              <a:rPr lang="en-GB" sz="1400" dirty="0">
                <a:solidFill>
                  <a:srgbClr val="333333"/>
                </a:solidFill>
              </a:rPr>
              <a:t> </a:t>
            </a:r>
            <a:r>
              <a:rPr lang="en-GB" sz="1400" dirty="0" err="1">
                <a:solidFill>
                  <a:srgbClr val="333333"/>
                </a:solidFill>
              </a:rPr>
              <a:t>questo</a:t>
            </a:r>
            <a:r>
              <a:rPr lang="en-GB" sz="1400" dirty="0">
                <a:solidFill>
                  <a:srgbClr val="333333"/>
                </a:solidFill>
              </a:rPr>
              <a:t>? </a:t>
            </a:r>
            <a:r>
              <a:rPr lang="en-GB" sz="1400" dirty="0" err="1">
                <a:solidFill>
                  <a:srgbClr val="333333"/>
                </a:solidFill>
              </a:rPr>
              <a:t>Evidentemente</a:t>
            </a:r>
            <a:r>
              <a:rPr lang="en-GB" sz="1400" dirty="0">
                <a:solidFill>
                  <a:srgbClr val="333333"/>
                </a:solidFill>
              </a:rPr>
              <a:t> </a:t>
            </a:r>
            <a:r>
              <a:rPr lang="en-GB" sz="1400" dirty="0" err="1">
                <a:solidFill>
                  <a:srgbClr val="333333"/>
                </a:solidFill>
              </a:rPr>
              <a:t>perché</a:t>
            </a:r>
            <a:r>
              <a:rPr lang="en-GB" sz="1400" dirty="0">
                <a:solidFill>
                  <a:srgbClr val="333333"/>
                </a:solidFill>
              </a:rPr>
              <a:t> il </a:t>
            </a:r>
            <a:r>
              <a:rPr lang="en-GB" sz="1400" dirty="0" err="1">
                <a:solidFill>
                  <a:srgbClr val="333333"/>
                </a:solidFill>
              </a:rPr>
              <a:t>vero</a:t>
            </a:r>
            <a:r>
              <a:rPr lang="en-GB" sz="1400" dirty="0">
                <a:solidFill>
                  <a:srgbClr val="333333"/>
                </a:solidFill>
              </a:rPr>
              <a:t> </a:t>
            </a:r>
            <a:r>
              <a:rPr lang="en-GB" sz="1400" dirty="0" err="1">
                <a:solidFill>
                  <a:srgbClr val="333333"/>
                </a:solidFill>
              </a:rPr>
              <a:t>argomento</a:t>
            </a:r>
            <a:r>
              <a:rPr lang="en-GB" sz="1400" dirty="0">
                <a:solidFill>
                  <a:srgbClr val="333333"/>
                </a:solidFill>
              </a:rPr>
              <a:t> del film non </a:t>
            </a:r>
            <a:r>
              <a:rPr lang="en-GB" sz="1400" dirty="0" err="1">
                <a:solidFill>
                  <a:srgbClr val="333333"/>
                </a:solidFill>
              </a:rPr>
              <a:t>è</a:t>
            </a:r>
            <a:r>
              <a:rPr lang="en-GB" sz="1400" dirty="0">
                <a:solidFill>
                  <a:srgbClr val="333333"/>
                </a:solidFill>
              </a:rPr>
              <a:t> il </a:t>
            </a:r>
            <a:r>
              <a:rPr lang="en-GB" sz="1400" dirty="0" err="1">
                <a:solidFill>
                  <a:srgbClr val="333333"/>
                </a:solidFill>
              </a:rPr>
              <a:t>delitto</a:t>
            </a:r>
            <a:r>
              <a:rPr lang="en-GB" sz="1400" dirty="0">
                <a:solidFill>
                  <a:srgbClr val="333333"/>
                </a:solidFill>
              </a:rPr>
              <a:t>, come </a:t>
            </a:r>
            <a:r>
              <a:rPr lang="en-GB" sz="1400" dirty="0" err="1">
                <a:solidFill>
                  <a:srgbClr val="333333"/>
                </a:solidFill>
              </a:rPr>
              <a:t>nei</a:t>
            </a:r>
            <a:r>
              <a:rPr lang="en-GB" sz="1400" dirty="0">
                <a:solidFill>
                  <a:srgbClr val="333333"/>
                </a:solidFill>
              </a:rPr>
              <a:t> film </a:t>
            </a:r>
            <a:r>
              <a:rPr lang="en-GB" sz="1400" dirty="0" err="1">
                <a:solidFill>
                  <a:srgbClr val="333333"/>
                </a:solidFill>
              </a:rPr>
              <a:t>gialli</a:t>
            </a:r>
            <a:r>
              <a:rPr lang="en-GB" sz="1400" dirty="0">
                <a:solidFill>
                  <a:srgbClr val="333333"/>
                </a:solidFill>
              </a:rPr>
              <a:t>, </a:t>
            </a:r>
            <a:r>
              <a:rPr lang="en-GB" sz="1400" dirty="0" err="1">
                <a:solidFill>
                  <a:srgbClr val="333333"/>
                </a:solidFill>
              </a:rPr>
              <a:t>bensì</a:t>
            </a:r>
            <a:r>
              <a:rPr lang="en-GB" sz="1400" dirty="0">
                <a:solidFill>
                  <a:srgbClr val="333333"/>
                </a:solidFill>
              </a:rPr>
              <a:t> </a:t>
            </a:r>
            <a:r>
              <a:rPr lang="en-GB" sz="1400" dirty="0" err="1">
                <a:solidFill>
                  <a:srgbClr val="333333"/>
                </a:solidFill>
              </a:rPr>
              <a:t>qualche</a:t>
            </a:r>
            <a:r>
              <a:rPr lang="en-GB" sz="1400" dirty="0">
                <a:solidFill>
                  <a:srgbClr val="333333"/>
                </a:solidFill>
              </a:rPr>
              <a:t> </a:t>
            </a:r>
            <a:r>
              <a:rPr lang="en-GB" sz="1400" dirty="0" err="1">
                <a:solidFill>
                  <a:srgbClr val="333333"/>
                </a:solidFill>
              </a:rPr>
              <a:t>altra</a:t>
            </a:r>
            <a:r>
              <a:rPr lang="en-GB" sz="1400" dirty="0">
                <a:solidFill>
                  <a:srgbClr val="333333"/>
                </a:solidFill>
              </a:rPr>
              <a:t> </a:t>
            </a:r>
            <a:r>
              <a:rPr lang="en-GB" sz="1400" dirty="0" err="1">
                <a:solidFill>
                  <a:srgbClr val="333333"/>
                </a:solidFill>
              </a:rPr>
              <a:t>cosa</a:t>
            </a:r>
            <a:r>
              <a:rPr lang="en-GB" sz="1400" dirty="0">
                <a:solidFill>
                  <a:srgbClr val="333333"/>
                </a:solidFill>
              </a:rPr>
              <a:t>. Ora lo </a:t>
            </a:r>
            <a:r>
              <a:rPr lang="en-GB" sz="1400" dirty="0" err="1">
                <a:solidFill>
                  <a:srgbClr val="333333"/>
                </a:solidFill>
              </a:rPr>
              <a:t>stesso</a:t>
            </a:r>
            <a:r>
              <a:rPr lang="en-GB" sz="1400" dirty="0">
                <a:solidFill>
                  <a:srgbClr val="333333"/>
                </a:solidFill>
              </a:rPr>
              <a:t> </a:t>
            </a:r>
            <a:r>
              <a:rPr lang="en-GB" sz="1400" dirty="0" err="1">
                <a:solidFill>
                  <a:srgbClr val="333333"/>
                </a:solidFill>
              </a:rPr>
              <a:t>avviene</a:t>
            </a:r>
            <a:r>
              <a:rPr lang="en-GB" sz="1400" dirty="0">
                <a:solidFill>
                  <a:srgbClr val="333333"/>
                </a:solidFill>
              </a:rPr>
              <a:t> </a:t>
            </a:r>
            <a:r>
              <a:rPr lang="en-GB" sz="1400" dirty="0" err="1">
                <a:solidFill>
                  <a:srgbClr val="333333"/>
                </a:solidFill>
              </a:rPr>
              <a:t>nella</a:t>
            </a:r>
            <a:r>
              <a:rPr lang="en-GB" sz="1400" dirty="0">
                <a:solidFill>
                  <a:srgbClr val="333333"/>
                </a:solidFill>
              </a:rPr>
              <a:t> </a:t>
            </a:r>
            <a:r>
              <a:rPr lang="en-GB" sz="1400" dirty="0" err="1">
                <a:solidFill>
                  <a:srgbClr val="333333"/>
                </a:solidFill>
              </a:rPr>
              <a:t>letteratura</a:t>
            </a:r>
            <a:r>
              <a:rPr lang="en-GB" sz="1400" dirty="0">
                <a:solidFill>
                  <a:srgbClr val="333333"/>
                </a:solidFill>
              </a:rPr>
              <a:t>. I </a:t>
            </a:r>
            <a:r>
              <a:rPr lang="en-GB" sz="1400" dirty="0" err="1">
                <a:solidFill>
                  <a:srgbClr val="333333"/>
                </a:solidFill>
              </a:rPr>
              <a:t>romanzi</a:t>
            </a:r>
            <a:r>
              <a:rPr lang="en-GB" sz="1400" dirty="0">
                <a:solidFill>
                  <a:srgbClr val="333333"/>
                </a:solidFill>
              </a:rPr>
              <a:t> e </a:t>
            </a:r>
            <a:r>
              <a:rPr lang="en-GB" sz="1400" dirty="0" err="1">
                <a:solidFill>
                  <a:srgbClr val="333333"/>
                </a:solidFill>
              </a:rPr>
              <a:t>i</a:t>
            </a:r>
            <a:r>
              <a:rPr lang="en-GB" sz="1400" dirty="0">
                <a:solidFill>
                  <a:srgbClr val="333333"/>
                </a:solidFill>
              </a:rPr>
              <a:t> </a:t>
            </a:r>
            <a:r>
              <a:rPr lang="en-GB" sz="1400" dirty="0" err="1">
                <a:solidFill>
                  <a:srgbClr val="333333"/>
                </a:solidFill>
              </a:rPr>
              <a:t>racconti</a:t>
            </a:r>
            <a:r>
              <a:rPr lang="en-GB" sz="1400" dirty="0">
                <a:solidFill>
                  <a:srgbClr val="333333"/>
                </a:solidFill>
              </a:rPr>
              <a:t> di </a:t>
            </a:r>
            <a:r>
              <a:rPr lang="en-GB" sz="1400" dirty="0" err="1">
                <a:solidFill>
                  <a:srgbClr val="333333"/>
                </a:solidFill>
              </a:rPr>
              <a:t>delitti</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spiegano</a:t>
            </a:r>
            <a:r>
              <a:rPr lang="en-GB" sz="1400" dirty="0">
                <a:solidFill>
                  <a:srgbClr val="333333"/>
                </a:solidFill>
              </a:rPr>
              <a:t> il </a:t>
            </a:r>
            <a:r>
              <a:rPr lang="en-GB" sz="1400" dirty="0" err="1">
                <a:solidFill>
                  <a:srgbClr val="333333"/>
                </a:solidFill>
              </a:rPr>
              <a:t>delitto</a:t>
            </a:r>
            <a:r>
              <a:rPr lang="en-GB" sz="1400" dirty="0">
                <a:solidFill>
                  <a:srgbClr val="333333"/>
                </a:solidFill>
              </a:rPr>
              <a:t> </a:t>
            </a:r>
            <a:r>
              <a:rPr lang="en-GB" sz="1400" dirty="0" err="1">
                <a:solidFill>
                  <a:srgbClr val="333333"/>
                </a:solidFill>
              </a:rPr>
              <a:t>hanno</a:t>
            </a:r>
            <a:r>
              <a:rPr lang="en-GB" sz="1400" dirty="0">
                <a:solidFill>
                  <a:srgbClr val="333333"/>
                </a:solidFill>
              </a:rPr>
              <a:t> per </a:t>
            </a:r>
            <a:r>
              <a:rPr lang="en-GB" sz="1400" dirty="0" err="1">
                <a:solidFill>
                  <a:srgbClr val="333333"/>
                </a:solidFill>
              </a:rPr>
              <a:t>argomento</a:t>
            </a:r>
            <a:r>
              <a:rPr lang="en-GB" sz="1400" dirty="0">
                <a:solidFill>
                  <a:srgbClr val="333333"/>
                </a:solidFill>
              </a:rPr>
              <a:t> il </a:t>
            </a:r>
            <a:r>
              <a:rPr lang="en-GB" sz="1400" dirty="0" err="1">
                <a:solidFill>
                  <a:srgbClr val="333333"/>
                </a:solidFill>
              </a:rPr>
              <a:t>delitto</a:t>
            </a:r>
            <a:r>
              <a:rPr lang="en-GB" sz="1400" dirty="0">
                <a:solidFill>
                  <a:srgbClr val="333333"/>
                </a:solidFill>
              </a:rPr>
              <a:t>: ma </a:t>
            </a:r>
            <a:r>
              <a:rPr lang="en-GB" sz="1400" dirty="0" err="1">
                <a:solidFill>
                  <a:srgbClr val="333333"/>
                </a:solidFill>
              </a:rPr>
              <a:t>i</a:t>
            </a:r>
            <a:r>
              <a:rPr lang="en-GB" sz="1400" dirty="0">
                <a:solidFill>
                  <a:srgbClr val="333333"/>
                </a:solidFill>
              </a:rPr>
              <a:t> </a:t>
            </a:r>
            <a:r>
              <a:rPr lang="en-GB" sz="1400" dirty="0" err="1">
                <a:solidFill>
                  <a:srgbClr val="333333"/>
                </a:solidFill>
              </a:rPr>
              <a:t>romanzi</a:t>
            </a:r>
            <a:r>
              <a:rPr lang="en-GB" sz="1400" dirty="0">
                <a:solidFill>
                  <a:srgbClr val="333333"/>
                </a:solidFill>
              </a:rPr>
              <a:t> e </a:t>
            </a:r>
            <a:r>
              <a:rPr lang="en-GB" sz="1400" dirty="0" err="1">
                <a:solidFill>
                  <a:srgbClr val="333333"/>
                </a:solidFill>
              </a:rPr>
              <a:t>i</a:t>
            </a:r>
            <a:r>
              <a:rPr lang="en-GB" sz="1400" dirty="0">
                <a:solidFill>
                  <a:srgbClr val="333333"/>
                </a:solidFill>
              </a:rPr>
              <a:t> </a:t>
            </a:r>
            <a:r>
              <a:rPr lang="en-GB" sz="1400" dirty="0" err="1">
                <a:solidFill>
                  <a:srgbClr val="333333"/>
                </a:solidFill>
              </a:rPr>
              <a:t>racconti</a:t>
            </a:r>
            <a:r>
              <a:rPr lang="en-GB" sz="1400" dirty="0">
                <a:solidFill>
                  <a:srgbClr val="333333"/>
                </a:solidFill>
              </a:rPr>
              <a:t> di </a:t>
            </a:r>
            <a:r>
              <a:rPr lang="en-GB" sz="1400" dirty="0" err="1">
                <a:solidFill>
                  <a:srgbClr val="333333"/>
                </a:solidFill>
              </a:rPr>
              <a:t>delitti</a:t>
            </a:r>
            <a:r>
              <a:rPr lang="en-GB" sz="1400" dirty="0">
                <a:solidFill>
                  <a:srgbClr val="333333"/>
                </a:solidFill>
              </a:rPr>
              <a:t> </a:t>
            </a:r>
            <a:r>
              <a:rPr lang="en-GB" sz="1400" dirty="0" err="1">
                <a:solidFill>
                  <a:srgbClr val="333333"/>
                </a:solidFill>
              </a:rPr>
              <a:t>che</a:t>
            </a:r>
            <a:r>
              <a:rPr lang="en-GB" sz="1400" dirty="0">
                <a:solidFill>
                  <a:srgbClr val="333333"/>
                </a:solidFill>
              </a:rPr>
              <a:t> non </a:t>
            </a:r>
            <a:r>
              <a:rPr lang="en-GB" sz="1400" dirty="0" err="1">
                <a:solidFill>
                  <a:srgbClr val="333333"/>
                </a:solidFill>
              </a:rPr>
              <a:t>spiegano</a:t>
            </a:r>
            <a:r>
              <a:rPr lang="en-GB" sz="1400" dirty="0">
                <a:solidFill>
                  <a:srgbClr val="333333"/>
                </a:solidFill>
              </a:rPr>
              <a:t> il </a:t>
            </a:r>
            <a:r>
              <a:rPr lang="en-GB" sz="1400" dirty="0" err="1">
                <a:solidFill>
                  <a:srgbClr val="333333"/>
                </a:solidFill>
              </a:rPr>
              <a:t>delitto</a:t>
            </a:r>
            <a:r>
              <a:rPr lang="en-GB" sz="1400" dirty="0">
                <a:solidFill>
                  <a:srgbClr val="333333"/>
                </a:solidFill>
              </a:rPr>
              <a:t> </a:t>
            </a:r>
            <a:r>
              <a:rPr lang="en-GB" sz="1400" dirty="0" err="1">
                <a:solidFill>
                  <a:srgbClr val="333333"/>
                </a:solidFill>
              </a:rPr>
              <a:t>hanno</a:t>
            </a:r>
            <a:r>
              <a:rPr lang="en-GB" sz="1400" dirty="0">
                <a:solidFill>
                  <a:srgbClr val="333333"/>
                </a:solidFill>
              </a:rPr>
              <a:t> per </a:t>
            </a:r>
            <a:r>
              <a:rPr lang="en-GB" sz="1400" dirty="0" err="1">
                <a:solidFill>
                  <a:srgbClr val="333333"/>
                </a:solidFill>
              </a:rPr>
              <a:t>argomento</a:t>
            </a:r>
            <a:r>
              <a:rPr lang="en-GB" sz="1400" dirty="0">
                <a:solidFill>
                  <a:srgbClr val="333333"/>
                </a:solidFill>
              </a:rPr>
              <a:t> </a:t>
            </a:r>
            <a:r>
              <a:rPr lang="en-GB" sz="1400" dirty="0" err="1">
                <a:solidFill>
                  <a:srgbClr val="333333"/>
                </a:solidFill>
              </a:rPr>
              <a:t>qualche</a:t>
            </a:r>
            <a:r>
              <a:rPr lang="en-GB" sz="1400" dirty="0">
                <a:solidFill>
                  <a:srgbClr val="333333"/>
                </a:solidFill>
              </a:rPr>
              <a:t> </a:t>
            </a:r>
            <a:r>
              <a:rPr lang="en-GB" sz="1400" dirty="0" err="1">
                <a:solidFill>
                  <a:srgbClr val="333333"/>
                </a:solidFill>
              </a:rPr>
              <a:t>altra</a:t>
            </a:r>
            <a:r>
              <a:rPr lang="en-GB" sz="1400" dirty="0">
                <a:solidFill>
                  <a:srgbClr val="333333"/>
                </a:solidFill>
              </a:rPr>
              <a:t> </a:t>
            </a:r>
            <a:r>
              <a:rPr lang="en-GB" sz="1400" dirty="0" err="1">
                <a:solidFill>
                  <a:srgbClr val="333333"/>
                </a:solidFill>
              </a:rPr>
              <a:t>cosa</a:t>
            </a:r>
            <a:r>
              <a:rPr lang="en-GB" sz="1400" dirty="0">
                <a:solidFill>
                  <a:srgbClr val="333333"/>
                </a:solidFill>
              </a:rPr>
              <a:t>. In </a:t>
            </a:r>
            <a:r>
              <a:rPr lang="en-GB" sz="1400" dirty="0" err="1">
                <a:solidFill>
                  <a:srgbClr val="333333"/>
                </a:solidFill>
              </a:rPr>
              <a:t>queste</a:t>
            </a:r>
            <a:r>
              <a:rPr lang="en-GB" sz="1400" dirty="0">
                <a:solidFill>
                  <a:srgbClr val="333333"/>
                </a:solidFill>
              </a:rPr>
              <a:t> </a:t>
            </a:r>
            <a:r>
              <a:rPr lang="en-GB" sz="1400" dirty="0" err="1">
                <a:solidFill>
                  <a:srgbClr val="333333"/>
                </a:solidFill>
              </a:rPr>
              <a:t>ultime</a:t>
            </a:r>
            <a:r>
              <a:rPr lang="en-GB" sz="1400" dirty="0">
                <a:solidFill>
                  <a:srgbClr val="333333"/>
                </a:solidFill>
              </a:rPr>
              <a:t> </a:t>
            </a:r>
            <a:r>
              <a:rPr lang="en-GB" sz="1400" dirty="0" err="1">
                <a:solidFill>
                  <a:srgbClr val="333333"/>
                </a:solidFill>
              </a:rPr>
              <a:t>narrazioni</a:t>
            </a:r>
            <a:r>
              <a:rPr lang="en-GB" sz="1400" dirty="0">
                <a:solidFill>
                  <a:srgbClr val="333333"/>
                </a:solidFill>
              </a:rPr>
              <a:t>, il </a:t>
            </a:r>
            <a:r>
              <a:rPr lang="en-GB" sz="1400" dirty="0" err="1">
                <a:solidFill>
                  <a:srgbClr val="333333"/>
                </a:solidFill>
              </a:rPr>
              <a:t>rifiuto</a:t>
            </a:r>
            <a:r>
              <a:rPr lang="en-GB" sz="1400" dirty="0">
                <a:solidFill>
                  <a:srgbClr val="333333"/>
                </a:solidFill>
              </a:rPr>
              <a:t>, da </a:t>
            </a:r>
            <a:r>
              <a:rPr lang="en-GB" sz="1400" dirty="0" err="1">
                <a:solidFill>
                  <a:srgbClr val="333333"/>
                </a:solidFill>
              </a:rPr>
              <a:t>parte</a:t>
            </a:r>
            <a:r>
              <a:rPr lang="en-GB" sz="1400" dirty="0">
                <a:solidFill>
                  <a:srgbClr val="333333"/>
                </a:solidFill>
              </a:rPr>
              <a:t> </a:t>
            </a:r>
            <a:r>
              <a:rPr lang="en-GB" sz="1400" dirty="0" err="1">
                <a:solidFill>
                  <a:srgbClr val="333333"/>
                </a:solidFill>
              </a:rPr>
              <a:t>dello</a:t>
            </a:r>
            <a:r>
              <a:rPr lang="en-GB" sz="1400" dirty="0">
                <a:solidFill>
                  <a:srgbClr val="333333"/>
                </a:solidFill>
              </a:rPr>
              <a:t> </a:t>
            </a:r>
            <a:r>
              <a:rPr lang="en-GB" sz="1400" dirty="0" err="1">
                <a:solidFill>
                  <a:srgbClr val="333333"/>
                </a:solidFill>
              </a:rPr>
              <a:t>scrittore</a:t>
            </a:r>
            <a:r>
              <a:rPr lang="en-GB" sz="1400" dirty="0">
                <a:solidFill>
                  <a:srgbClr val="333333"/>
                </a:solidFill>
              </a:rPr>
              <a:t>, di </a:t>
            </a:r>
            <a:r>
              <a:rPr lang="en-GB" sz="1400" dirty="0" err="1">
                <a:solidFill>
                  <a:srgbClr val="333333"/>
                </a:solidFill>
              </a:rPr>
              <a:t>spiegare</a:t>
            </a:r>
            <a:r>
              <a:rPr lang="en-GB" sz="1400" dirty="0">
                <a:solidFill>
                  <a:srgbClr val="333333"/>
                </a:solidFill>
              </a:rPr>
              <a:t> il </a:t>
            </a:r>
            <a:r>
              <a:rPr lang="en-GB" sz="1400" dirty="0" err="1">
                <a:solidFill>
                  <a:srgbClr val="333333"/>
                </a:solidFill>
              </a:rPr>
              <a:t>delitto</a:t>
            </a:r>
            <a:r>
              <a:rPr lang="en-GB" sz="1400" dirty="0">
                <a:solidFill>
                  <a:srgbClr val="333333"/>
                </a:solidFill>
              </a:rPr>
              <a:t> equivale </a:t>
            </a:r>
            <a:r>
              <a:rPr lang="en-GB" sz="1400" dirty="0" err="1">
                <a:solidFill>
                  <a:srgbClr val="333333"/>
                </a:solidFill>
              </a:rPr>
              <a:t>alla</a:t>
            </a:r>
            <a:r>
              <a:rPr lang="en-GB" sz="1400" dirty="0">
                <a:solidFill>
                  <a:srgbClr val="333333"/>
                </a:solidFill>
              </a:rPr>
              <a:t> </a:t>
            </a:r>
            <a:r>
              <a:rPr lang="en-GB" sz="1400" dirty="0" err="1">
                <a:solidFill>
                  <a:srgbClr val="FF0000"/>
                </a:solidFill>
              </a:rPr>
              <a:t>censura</a:t>
            </a:r>
            <a:r>
              <a:rPr lang="en-GB" sz="1400" dirty="0">
                <a:solidFill>
                  <a:srgbClr val="FF0000"/>
                </a:solidFill>
              </a:rPr>
              <a:t> </a:t>
            </a:r>
            <a:r>
              <a:rPr lang="en-GB" sz="1400" dirty="0" err="1">
                <a:solidFill>
                  <a:srgbClr val="FF0000"/>
                </a:solidFill>
              </a:rPr>
              <a:t>che</a:t>
            </a:r>
            <a:r>
              <a:rPr lang="en-GB" sz="1400" dirty="0">
                <a:solidFill>
                  <a:srgbClr val="FF0000"/>
                </a:solidFill>
              </a:rPr>
              <a:t>, secondo la </a:t>
            </a:r>
            <a:r>
              <a:rPr lang="en-GB" sz="1400" dirty="0" err="1">
                <a:solidFill>
                  <a:srgbClr val="FF0000"/>
                </a:solidFill>
              </a:rPr>
              <a:t>psicanalisi</a:t>
            </a:r>
            <a:r>
              <a:rPr lang="en-GB" sz="1400" dirty="0">
                <a:solidFill>
                  <a:srgbClr val="FF0000"/>
                </a:solidFill>
              </a:rPr>
              <a:t>, fa </a:t>
            </a:r>
            <a:r>
              <a:rPr lang="en-GB" sz="1400" dirty="0" err="1">
                <a:solidFill>
                  <a:srgbClr val="FF0000"/>
                </a:solidFill>
              </a:rPr>
              <a:t>sì</a:t>
            </a:r>
            <a:r>
              <a:rPr lang="en-GB" sz="1400" dirty="0">
                <a:solidFill>
                  <a:srgbClr val="FF0000"/>
                </a:solidFill>
              </a:rPr>
              <a:t> </a:t>
            </a:r>
            <a:r>
              <a:rPr lang="en-GB" sz="1400" dirty="0" err="1">
                <a:solidFill>
                  <a:srgbClr val="FF0000"/>
                </a:solidFill>
              </a:rPr>
              <a:t>che</a:t>
            </a:r>
            <a:r>
              <a:rPr lang="en-GB" sz="1400" dirty="0">
                <a:solidFill>
                  <a:srgbClr val="FF0000"/>
                </a:solidFill>
              </a:rPr>
              <a:t> </a:t>
            </a:r>
            <a:r>
              <a:rPr lang="en-GB" sz="1400" dirty="0" err="1">
                <a:solidFill>
                  <a:srgbClr val="FF0000"/>
                </a:solidFill>
              </a:rPr>
              <a:t>l’argomento</a:t>
            </a:r>
            <a:r>
              <a:rPr lang="en-GB" sz="1400" dirty="0">
                <a:solidFill>
                  <a:srgbClr val="FF0000"/>
                </a:solidFill>
              </a:rPr>
              <a:t> </a:t>
            </a:r>
            <a:r>
              <a:rPr lang="en-GB" sz="1400" dirty="0" err="1">
                <a:solidFill>
                  <a:srgbClr val="FF0000"/>
                </a:solidFill>
              </a:rPr>
              <a:t>apparente</a:t>
            </a:r>
            <a:r>
              <a:rPr lang="en-GB" sz="1400" dirty="0">
                <a:solidFill>
                  <a:srgbClr val="FF0000"/>
                </a:solidFill>
              </a:rPr>
              <a:t> </a:t>
            </a:r>
            <a:r>
              <a:rPr lang="en-GB" sz="1400" dirty="0" err="1">
                <a:solidFill>
                  <a:srgbClr val="FF0000"/>
                </a:solidFill>
              </a:rPr>
              <a:t>dei</a:t>
            </a:r>
            <a:r>
              <a:rPr lang="en-GB" sz="1400" dirty="0">
                <a:solidFill>
                  <a:srgbClr val="FF0000"/>
                </a:solidFill>
              </a:rPr>
              <a:t> </a:t>
            </a:r>
            <a:r>
              <a:rPr lang="en-GB" sz="1400" dirty="0" err="1">
                <a:solidFill>
                  <a:srgbClr val="FF0000"/>
                </a:solidFill>
              </a:rPr>
              <a:t>sogni</a:t>
            </a:r>
            <a:r>
              <a:rPr lang="en-GB" sz="1400" dirty="0">
                <a:solidFill>
                  <a:srgbClr val="FF0000"/>
                </a:solidFill>
              </a:rPr>
              <a:t> non </a:t>
            </a:r>
            <a:r>
              <a:rPr lang="en-GB" sz="1400" dirty="0" err="1">
                <a:solidFill>
                  <a:srgbClr val="FF0000"/>
                </a:solidFill>
              </a:rPr>
              <a:t>sia</a:t>
            </a:r>
            <a:r>
              <a:rPr lang="en-GB" sz="1400" dirty="0">
                <a:solidFill>
                  <a:srgbClr val="FF0000"/>
                </a:solidFill>
              </a:rPr>
              <a:t> </a:t>
            </a:r>
            <a:r>
              <a:rPr lang="en-GB" sz="1400" dirty="0" err="1">
                <a:solidFill>
                  <a:srgbClr val="FF0000"/>
                </a:solidFill>
              </a:rPr>
              <a:t>l’argomento</a:t>
            </a:r>
            <a:r>
              <a:rPr lang="en-GB" sz="1400" dirty="0">
                <a:solidFill>
                  <a:srgbClr val="FF0000"/>
                </a:solidFill>
              </a:rPr>
              <a:t> </a:t>
            </a:r>
            <a:r>
              <a:rPr lang="en-GB" sz="1400" dirty="0" err="1">
                <a:solidFill>
                  <a:srgbClr val="FF0000"/>
                </a:solidFill>
              </a:rPr>
              <a:t>reale</a:t>
            </a:r>
            <a:r>
              <a:rPr lang="en-GB" sz="1400" dirty="0">
                <a:solidFill>
                  <a:srgbClr val="333333"/>
                </a:solidFill>
              </a:rPr>
              <a:t>; in </a:t>
            </a:r>
            <a:r>
              <a:rPr lang="en-GB" sz="1400" dirty="0" err="1">
                <a:solidFill>
                  <a:srgbClr val="333333"/>
                </a:solidFill>
              </a:rPr>
              <a:t>altri</a:t>
            </a:r>
            <a:r>
              <a:rPr lang="en-GB" sz="1400" dirty="0">
                <a:solidFill>
                  <a:srgbClr val="333333"/>
                </a:solidFill>
              </a:rPr>
              <a:t> termini il </a:t>
            </a:r>
            <a:r>
              <a:rPr lang="en-GB" sz="1400" dirty="0" err="1">
                <a:solidFill>
                  <a:srgbClr val="333333"/>
                </a:solidFill>
              </a:rPr>
              <a:t>rifiuto</a:t>
            </a:r>
            <a:r>
              <a:rPr lang="en-GB" sz="1400" dirty="0">
                <a:solidFill>
                  <a:srgbClr val="333333"/>
                </a:solidFill>
              </a:rPr>
              <a:t> a </a:t>
            </a:r>
            <a:r>
              <a:rPr lang="en-GB" sz="1400" dirty="0" err="1">
                <a:solidFill>
                  <a:srgbClr val="333333"/>
                </a:solidFill>
              </a:rPr>
              <a:t>spiegare</a:t>
            </a:r>
            <a:r>
              <a:rPr lang="en-GB" sz="1400" dirty="0">
                <a:solidFill>
                  <a:srgbClr val="333333"/>
                </a:solidFill>
              </a:rPr>
              <a:t> il </a:t>
            </a:r>
            <a:r>
              <a:rPr lang="en-GB" sz="1400" dirty="0" err="1">
                <a:solidFill>
                  <a:srgbClr val="333333"/>
                </a:solidFill>
              </a:rPr>
              <a:t>delitto</a:t>
            </a:r>
            <a:r>
              <a:rPr lang="en-GB" sz="1400" dirty="0">
                <a:solidFill>
                  <a:srgbClr val="333333"/>
                </a:solidFill>
              </a:rPr>
              <a:t>, </a:t>
            </a:r>
            <a:r>
              <a:rPr lang="en-GB" sz="1400" dirty="0" err="1">
                <a:solidFill>
                  <a:srgbClr val="333333"/>
                </a:solidFill>
              </a:rPr>
              <a:t>rende</a:t>
            </a:r>
            <a:r>
              <a:rPr lang="en-GB" sz="1400" dirty="0">
                <a:solidFill>
                  <a:srgbClr val="333333"/>
                </a:solidFill>
              </a:rPr>
              <a:t> </a:t>
            </a:r>
            <a:r>
              <a:rPr lang="en-GB" sz="1400" dirty="0" err="1">
                <a:solidFill>
                  <a:srgbClr val="333333"/>
                </a:solidFill>
              </a:rPr>
              <a:t>immediatamente</a:t>
            </a:r>
            <a:r>
              <a:rPr lang="en-GB" sz="1400" dirty="0">
                <a:solidFill>
                  <a:srgbClr val="333333"/>
                </a:solidFill>
              </a:rPr>
              <a:t> </a:t>
            </a:r>
            <a:r>
              <a:rPr lang="en-GB" sz="1400" dirty="0" err="1">
                <a:solidFill>
                  <a:srgbClr val="333333"/>
                </a:solidFill>
              </a:rPr>
              <a:t>simbolica</a:t>
            </a:r>
            <a:r>
              <a:rPr lang="en-GB" sz="1400" dirty="0">
                <a:solidFill>
                  <a:srgbClr val="333333"/>
                </a:solidFill>
              </a:rPr>
              <a:t> </a:t>
            </a:r>
            <a:r>
              <a:rPr lang="en-GB" sz="1400" dirty="0" err="1">
                <a:solidFill>
                  <a:srgbClr val="333333"/>
                </a:solidFill>
              </a:rPr>
              <a:t>tutta</a:t>
            </a:r>
            <a:r>
              <a:rPr lang="en-GB" sz="1400" dirty="0">
                <a:solidFill>
                  <a:srgbClr val="333333"/>
                </a:solidFill>
              </a:rPr>
              <a:t> la </a:t>
            </a:r>
            <a:r>
              <a:rPr lang="en-GB" sz="1400" dirty="0" err="1">
                <a:solidFill>
                  <a:srgbClr val="333333"/>
                </a:solidFill>
              </a:rPr>
              <a:t>vicenda</a:t>
            </a:r>
            <a:r>
              <a:rPr lang="en-GB" sz="1400" dirty="0">
                <a:solidFill>
                  <a:srgbClr val="333333"/>
                </a:solidFill>
              </a:rPr>
              <a:t>. Nella </a:t>
            </a:r>
            <a:r>
              <a:rPr lang="en-GB" sz="1400" dirty="0" err="1">
                <a:solidFill>
                  <a:srgbClr val="333333"/>
                </a:solidFill>
              </a:rPr>
              <a:t>letteratura</a:t>
            </a:r>
            <a:r>
              <a:rPr lang="en-GB" sz="1400" dirty="0">
                <a:solidFill>
                  <a:srgbClr val="333333"/>
                </a:solidFill>
              </a:rPr>
              <a:t> vi </a:t>
            </a:r>
            <a:r>
              <a:rPr lang="en-GB" sz="1400" dirty="0" err="1">
                <a:solidFill>
                  <a:srgbClr val="333333"/>
                </a:solidFill>
              </a:rPr>
              <a:t>sono</a:t>
            </a:r>
            <a:r>
              <a:rPr lang="en-GB" sz="1400" dirty="0">
                <a:solidFill>
                  <a:srgbClr val="333333"/>
                </a:solidFill>
              </a:rPr>
              <a:t> </a:t>
            </a:r>
            <a:r>
              <a:rPr lang="en-GB" sz="1400" dirty="0" err="1">
                <a:solidFill>
                  <a:srgbClr val="333333"/>
                </a:solidFill>
              </a:rPr>
              <a:t>almeno</a:t>
            </a:r>
            <a:r>
              <a:rPr lang="en-GB" sz="1400" dirty="0">
                <a:solidFill>
                  <a:srgbClr val="333333"/>
                </a:solidFill>
              </a:rPr>
              <a:t> due </a:t>
            </a:r>
            <a:r>
              <a:rPr lang="en-GB" sz="1400" dirty="0" err="1">
                <a:solidFill>
                  <a:srgbClr val="333333"/>
                </a:solidFill>
              </a:rPr>
              <a:t>esempi</a:t>
            </a:r>
            <a:r>
              <a:rPr lang="en-GB" sz="1400" dirty="0">
                <a:solidFill>
                  <a:srgbClr val="333333"/>
                </a:solidFill>
              </a:rPr>
              <a:t> </a:t>
            </a:r>
            <a:r>
              <a:rPr lang="en-GB" sz="1400" dirty="0" err="1">
                <a:solidFill>
                  <a:srgbClr val="333333"/>
                </a:solidFill>
              </a:rPr>
              <a:t>molto</a:t>
            </a:r>
            <a:r>
              <a:rPr lang="en-GB" sz="1400" dirty="0">
                <a:solidFill>
                  <a:srgbClr val="333333"/>
                </a:solidFill>
              </a:rPr>
              <a:t> </a:t>
            </a:r>
            <a:r>
              <a:rPr lang="en-GB" sz="1400" dirty="0" err="1">
                <a:solidFill>
                  <a:srgbClr val="333333"/>
                </a:solidFill>
              </a:rPr>
              <a:t>noti</a:t>
            </a:r>
            <a:r>
              <a:rPr lang="en-GB" sz="1400" dirty="0">
                <a:solidFill>
                  <a:srgbClr val="333333"/>
                </a:solidFill>
              </a:rPr>
              <a:t> di </a:t>
            </a:r>
            <a:r>
              <a:rPr lang="en-GB" sz="1400" dirty="0" err="1">
                <a:solidFill>
                  <a:srgbClr val="333333"/>
                </a:solidFill>
              </a:rPr>
              <a:t>questo</a:t>
            </a:r>
            <a:r>
              <a:rPr lang="en-GB" sz="1400" dirty="0">
                <a:solidFill>
                  <a:srgbClr val="333333"/>
                </a:solidFill>
              </a:rPr>
              <a:t> </a:t>
            </a:r>
            <a:r>
              <a:rPr lang="en-GB" sz="1400" dirty="0" err="1">
                <a:solidFill>
                  <a:srgbClr val="333333"/>
                </a:solidFill>
              </a:rPr>
              <a:t>rifiuto</a:t>
            </a:r>
            <a:r>
              <a:rPr lang="en-GB" sz="1400" dirty="0">
                <a:solidFill>
                  <a:srgbClr val="333333"/>
                </a:solidFill>
              </a:rPr>
              <a:t> e di </a:t>
            </a:r>
            <a:r>
              <a:rPr lang="en-GB" sz="1400" dirty="0" err="1">
                <a:solidFill>
                  <a:srgbClr val="333333"/>
                </a:solidFill>
              </a:rPr>
              <a:t>questa</a:t>
            </a:r>
            <a:r>
              <a:rPr lang="en-GB" sz="1400" dirty="0">
                <a:solidFill>
                  <a:srgbClr val="333333"/>
                </a:solidFill>
              </a:rPr>
              <a:t> </a:t>
            </a:r>
            <a:r>
              <a:rPr lang="en-GB" sz="1400" dirty="0" err="1">
                <a:solidFill>
                  <a:srgbClr val="333333"/>
                </a:solidFill>
              </a:rPr>
              <a:t>trasformazione</a:t>
            </a:r>
            <a:r>
              <a:rPr lang="en-GB" sz="1400" dirty="0">
                <a:solidFill>
                  <a:srgbClr val="333333"/>
                </a:solidFill>
              </a:rPr>
              <a:t> </a:t>
            </a:r>
            <a:r>
              <a:rPr lang="en-GB" sz="1400" dirty="0" err="1">
                <a:solidFill>
                  <a:srgbClr val="333333"/>
                </a:solidFill>
              </a:rPr>
              <a:t>della</a:t>
            </a:r>
            <a:r>
              <a:rPr lang="en-GB" sz="1400" dirty="0">
                <a:solidFill>
                  <a:srgbClr val="333333"/>
                </a:solidFill>
              </a:rPr>
              <a:t> </a:t>
            </a:r>
            <a:r>
              <a:rPr lang="en-GB" sz="1400" dirty="0" err="1">
                <a:solidFill>
                  <a:srgbClr val="333333"/>
                </a:solidFill>
              </a:rPr>
              <a:t>vicenda</a:t>
            </a:r>
            <a:r>
              <a:rPr lang="en-GB" sz="1400" dirty="0">
                <a:solidFill>
                  <a:srgbClr val="333333"/>
                </a:solidFill>
              </a:rPr>
              <a:t> in </a:t>
            </a:r>
            <a:r>
              <a:rPr lang="en-GB" sz="1400" dirty="0" err="1">
                <a:solidFill>
                  <a:srgbClr val="333333"/>
                </a:solidFill>
              </a:rPr>
              <a:t>simbolo</a:t>
            </a:r>
            <a:r>
              <a:rPr lang="en-GB" sz="1400" dirty="0">
                <a:solidFill>
                  <a:srgbClr val="333333"/>
                </a:solidFill>
              </a:rPr>
              <a:t>. </a:t>
            </a:r>
            <a:r>
              <a:rPr lang="en-GB" sz="1400" i="1" dirty="0">
                <a:solidFill>
                  <a:srgbClr val="333333"/>
                </a:solidFill>
              </a:rPr>
              <a:t>Il </a:t>
            </a:r>
            <a:r>
              <a:rPr lang="en-GB" sz="1400" i="1" dirty="0" err="1">
                <a:solidFill>
                  <a:srgbClr val="333333"/>
                </a:solidFill>
              </a:rPr>
              <a:t>mistero</a:t>
            </a:r>
            <a:r>
              <a:rPr lang="en-GB" sz="1400" i="1" dirty="0">
                <a:solidFill>
                  <a:srgbClr val="333333"/>
                </a:solidFill>
              </a:rPr>
              <a:t> di Maria Roget</a:t>
            </a:r>
            <a:r>
              <a:rPr lang="en-GB" sz="1400" dirty="0">
                <a:solidFill>
                  <a:srgbClr val="333333"/>
                </a:solidFill>
              </a:rPr>
              <a:t> di Edgar Allan Poe, e il </a:t>
            </a:r>
            <a:r>
              <a:rPr lang="en-GB" sz="1400" i="1" dirty="0" err="1">
                <a:solidFill>
                  <a:srgbClr val="333333"/>
                </a:solidFill>
              </a:rPr>
              <a:t>Pasticciaccio</a:t>
            </a:r>
            <a:r>
              <a:rPr lang="en-GB" sz="1400" dirty="0">
                <a:solidFill>
                  <a:srgbClr val="333333"/>
                </a:solidFill>
              </a:rPr>
              <a:t> di Carlo Emilio </a:t>
            </a:r>
            <a:r>
              <a:rPr lang="en-GB" sz="1400" dirty="0" err="1">
                <a:solidFill>
                  <a:srgbClr val="333333"/>
                </a:solidFill>
              </a:rPr>
              <a:t>Gadda</a:t>
            </a:r>
            <a:r>
              <a:rPr lang="en-GB" sz="1400" dirty="0">
                <a:solidFill>
                  <a:srgbClr val="333333"/>
                </a:solidFill>
              </a:rPr>
              <a:t>. …. Ora </a:t>
            </a:r>
            <a:r>
              <a:rPr lang="en-GB" sz="1400" dirty="0" err="1">
                <a:solidFill>
                  <a:srgbClr val="333333"/>
                </a:solidFill>
              </a:rPr>
              <a:t>anche</a:t>
            </a:r>
            <a:r>
              <a:rPr lang="en-GB" sz="1400" dirty="0">
                <a:solidFill>
                  <a:srgbClr val="333333"/>
                </a:solidFill>
              </a:rPr>
              <a:t> </a:t>
            </a:r>
            <a:r>
              <a:rPr lang="en-GB" sz="1400" dirty="0" err="1">
                <a:solidFill>
                  <a:srgbClr val="333333"/>
                </a:solidFill>
              </a:rPr>
              <a:t>nel</a:t>
            </a:r>
            <a:r>
              <a:rPr lang="en-GB" sz="1400" dirty="0">
                <a:solidFill>
                  <a:srgbClr val="333333"/>
                </a:solidFill>
              </a:rPr>
              <a:t> </a:t>
            </a:r>
            <a:r>
              <a:rPr lang="en-GB" sz="1400" dirty="0" err="1">
                <a:solidFill>
                  <a:srgbClr val="333333"/>
                </a:solidFill>
              </a:rPr>
              <a:t>tuo</a:t>
            </a:r>
            <a:r>
              <a:rPr lang="en-GB" sz="1400" dirty="0">
                <a:solidFill>
                  <a:srgbClr val="333333"/>
                </a:solidFill>
              </a:rPr>
              <a:t> film </a:t>
            </a:r>
            <a:r>
              <a:rPr lang="en-GB" sz="1400" dirty="0" err="1">
                <a:solidFill>
                  <a:srgbClr val="333333"/>
                </a:solidFill>
              </a:rPr>
              <a:t>c’è</a:t>
            </a:r>
            <a:r>
              <a:rPr lang="en-GB" sz="1400" dirty="0">
                <a:solidFill>
                  <a:srgbClr val="333333"/>
                </a:solidFill>
              </a:rPr>
              <a:t> il </a:t>
            </a:r>
            <a:r>
              <a:rPr lang="en-GB" sz="1400" dirty="0" err="1">
                <a:solidFill>
                  <a:srgbClr val="333333"/>
                </a:solidFill>
              </a:rPr>
              <a:t>rifiuto</a:t>
            </a:r>
            <a:r>
              <a:rPr lang="en-GB" sz="1400" dirty="0">
                <a:solidFill>
                  <a:srgbClr val="333333"/>
                </a:solidFill>
              </a:rPr>
              <a:t> </a:t>
            </a:r>
            <a:r>
              <a:rPr lang="en-GB" sz="1400" dirty="0" err="1">
                <a:solidFill>
                  <a:srgbClr val="333333"/>
                </a:solidFill>
              </a:rPr>
              <a:t>della</a:t>
            </a:r>
            <a:r>
              <a:rPr lang="en-GB" sz="1400" dirty="0">
                <a:solidFill>
                  <a:srgbClr val="333333"/>
                </a:solidFill>
              </a:rPr>
              <a:t> </a:t>
            </a:r>
            <a:r>
              <a:rPr lang="en-GB" sz="1400" dirty="0" err="1">
                <a:solidFill>
                  <a:srgbClr val="333333"/>
                </a:solidFill>
              </a:rPr>
              <a:t>vicenda</a:t>
            </a:r>
            <a:r>
              <a:rPr lang="en-GB" sz="1400" dirty="0">
                <a:solidFill>
                  <a:srgbClr val="333333"/>
                </a:solidFill>
              </a:rPr>
              <a:t> </a:t>
            </a:r>
            <a:r>
              <a:rPr lang="en-GB" sz="1400" dirty="0" err="1">
                <a:solidFill>
                  <a:srgbClr val="333333"/>
                </a:solidFill>
              </a:rPr>
              <a:t>naturalistica</a:t>
            </a:r>
            <a:r>
              <a:rPr lang="en-GB" sz="1400" dirty="0">
                <a:solidFill>
                  <a:srgbClr val="333333"/>
                </a:solidFill>
              </a:rPr>
              <a:t>, il </a:t>
            </a:r>
            <a:r>
              <a:rPr lang="en-GB" sz="1400" dirty="0" err="1">
                <a:solidFill>
                  <a:srgbClr val="333333"/>
                </a:solidFill>
              </a:rPr>
              <a:t>rinvio</a:t>
            </a:r>
            <a:r>
              <a:rPr lang="en-GB" sz="1400" dirty="0">
                <a:solidFill>
                  <a:srgbClr val="333333"/>
                </a:solidFill>
              </a:rPr>
              <a:t> a un </a:t>
            </a:r>
            <a:r>
              <a:rPr lang="en-GB" sz="1400" dirty="0" err="1">
                <a:solidFill>
                  <a:srgbClr val="333333"/>
                </a:solidFill>
              </a:rPr>
              <a:t>significato</a:t>
            </a:r>
            <a:r>
              <a:rPr lang="en-GB" sz="1400" dirty="0">
                <a:solidFill>
                  <a:srgbClr val="333333"/>
                </a:solidFill>
              </a:rPr>
              <a:t> di secondo </a:t>
            </a:r>
            <a:r>
              <a:rPr lang="en-GB" sz="1400" dirty="0" err="1">
                <a:solidFill>
                  <a:srgbClr val="333333"/>
                </a:solidFill>
              </a:rPr>
              <a:t>grado</a:t>
            </a:r>
            <a:r>
              <a:rPr lang="en-GB" sz="1400" dirty="0">
                <a:solidFill>
                  <a:srgbClr val="333333"/>
                </a:solidFill>
              </a:rPr>
              <a:t>. Ma quale? Che </a:t>
            </a:r>
            <a:r>
              <a:rPr lang="en-GB" sz="1400" dirty="0" err="1">
                <a:solidFill>
                  <a:srgbClr val="333333"/>
                </a:solidFill>
              </a:rPr>
              <a:t>cosa</a:t>
            </a:r>
            <a:r>
              <a:rPr lang="en-GB" sz="1400" dirty="0">
                <a:solidFill>
                  <a:srgbClr val="333333"/>
                </a:solidFill>
              </a:rPr>
              <a:t> </a:t>
            </a:r>
            <a:r>
              <a:rPr lang="en-GB" sz="1400" dirty="0" err="1">
                <a:solidFill>
                  <a:srgbClr val="333333"/>
                </a:solidFill>
              </a:rPr>
              <a:t>hai</a:t>
            </a:r>
            <a:r>
              <a:rPr lang="en-GB" sz="1400" dirty="0">
                <a:solidFill>
                  <a:srgbClr val="333333"/>
                </a:solidFill>
              </a:rPr>
              <a:t> </a:t>
            </a:r>
            <a:r>
              <a:rPr lang="en-GB" sz="1400" dirty="0" err="1">
                <a:solidFill>
                  <a:srgbClr val="333333"/>
                </a:solidFill>
              </a:rPr>
              <a:t>voluto</a:t>
            </a:r>
            <a:r>
              <a:rPr lang="en-GB" sz="1400" dirty="0">
                <a:solidFill>
                  <a:srgbClr val="333333"/>
                </a:solidFill>
              </a:rPr>
              <a:t> dire in </a:t>
            </a:r>
            <a:r>
              <a:rPr lang="en-GB" sz="1400" dirty="0" err="1">
                <a:solidFill>
                  <a:srgbClr val="333333"/>
                </a:solidFill>
              </a:rPr>
              <a:t>realtà</a:t>
            </a:r>
            <a:r>
              <a:rPr lang="en-GB" sz="1400" dirty="0">
                <a:solidFill>
                  <a:srgbClr val="333333"/>
                </a:solidFill>
              </a:rPr>
              <a:t>?</a:t>
            </a:r>
          </a:p>
          <a:p>
            <a:pPr fontAlgn="base"/>
            <a:r>
              <a:rPr lang="en-GB" sz="1400" b="1" dirty="0">
                <a:solidFill>
                  <a:srgbClr val="333333"/>
                </a:solidFill>
              </a:rPr>
              <a:t>Antonioni:</a:t>
            </a:r>
            <a:r>
              <a:rPr lang="en-GB" sz="1400" dirty="0">
                <a:solidFill>
                  <a:srgbClr val="333333"/>
                </a:solidFill>
              </a:rPr>
              <a:t> A dire il </a:t>
            </a:r>
            <a:r>
              <a:rPr lang="en-GB" sz="1400" dirty="0" err="1">
                <a:solidFill>
                  <a:srgbClr val="333333"/>
                </a:solidFill>
              </a:rPr>
              <a:t>vero</a:t>
            </a:r>
            <a:r>
              <a:rPr lang="en-GB" sz="1400" dirty="0">
                <a:solidFill>
                  <a:srgbClr val="333333"/>
                </a:solidFill>
              </a:rPr>
              <a:t>, </a:t>
            </a:r>
            <a:r>
              <a:rPr lang="en-GB" sz="1400" dirty="0" err="1">
                <a:solidFill>
                  <a:srgbClr val="333333"/>
                </a:solidFill>
              </a:rPr>
              <a:t>neppure</a:t>
            </a:r>
            <a:r>
              <a:rPr lang="en-GB" sz="1400" dirty="0">
                <a:solidFill>
                  <a:srgbClr val="333333"/>
                </a:solidFill>
              </a:rPr>
              <a:t> io </a:t>
            </a:r>
            <a:r>
              <a:rPr lang="en-GB" sz="1400" dirty="0" err="1">
                <a:solidFill>
                  <a:srgbClr val="333333"/>
                </a:solidFill>
              </a:rPr>
              <a:t>saprei</a:t>
            </a:r>
            <a:r>
              <a:rPr lang="en-GB" sz="1400" dirty="0">
                <a:solidFill>
                  <a:srgbClr val="333333"/>
                </a:solidFill>
              </a:rPr>
              <a:t> </a:t>
            </a:r>
            <a:r>
              <a:rPr lang="en-GB" sz="1400" dirty="0" err="1">
                <a:solidFill>
                  <a:srgbClr val="333333"/>
                </a:solidFill>
              </a:rPr>
              <a:t>precisarlo</a:t>
            </a:r>
            <a:r>
              <a:rPr lang="en-GB" sz="1400" dirty="0">
                <a:solidFill>
                  <a:srgbClr val="333333"/>
                </a:solidFill>
              </a:rPr>
              <a:t>. </a:t>
            </a:r>
            <a:r>
              <a:rPr lang="en-GB" sz="1400" dirty="0" err="1">
                <a:solidFill>
                  <a:srgbClr val="333333"/>
                </a:solidFill>
              </a:rPr>
              <a:t>Mentre</a:t>
            </a:r>
            <a:r>
              <a:rPr lang="en-GB" sz="1400" dirty="0">
                <a:solidFill>
                  <a:srgbClr val="333333"/>
                </a:solidFill>
              </a:rPr>
              <a:t> </a:t>
            </a:r>
            <a:r>
              <a:rPr lang="en-GB" sz="1400" dirty="0" err="1">
                <a:solidFill>
                  <a:srgbClr val="333333"/>
                </a:solidFill>
              </a:rPr>
              <a:t>preparavo</a:t>
            </a:r>
            <a:r>
              <a:rPr lang="en-GB" sz="1400" dirty="0">
                <a:solidFill>
                  <a:srgbClr val="333333"/>
                </a:solidFill>
              </a:rPr>
              <a:t> il film, </a:t>
            </a:r>
            <a:r>
              <a:rPr lang="en-GB" sz="1400" dirty="0" err="1">
                <a:solidFill>
                  <a:srgbClr val="333333"/>
                </a:solidFill>
              </a:rPr>
              <a:t>certe</a:t>
            </a:r>
            <a:r>
              <a:rPr lang="en-GB" sz="1400" dirty="0">
                <a:solidFill>
                  <a:srgbClr val="333333"/>
                </a:solidFill>
              </a:rPr>
              <a:t> </a:t>
            </a:r>
            <a:r>
              <a:rPr lang="en-GB" sz="1400" dirty="0" err="1">
                <a:solidFill>
                  <a:srgbClr val="333333"/>
                </a:solidFill>
              </a:rPr>
              <a:t>notti</a:t>
            </a:r>
            <a:r>
              <a:rPr lang="en-GB" sz="1400" dirty="0">
                <a:solidFill>
                  <a:srgbClr val="333333"/>
                </a:solidFill>
              </a:rPr>
              <a:t> mi </a:t>
            </a:r>
            <a:r>
              <a:rPr lang="en-GB" sz="1400" dirty="0" err="1">
                <a:solidFill>
                  <a:srgbClr val="333333"/>
                </a:solidFill>
              </a:rPr>
              <a:t>svegliavo</a:t>
            </a:r>
            <a:r>
              <a:rPr lang="en-GB" sz="1400" dirty="0">
                <a:solidFill>
                  <a:srgbClr val="333333"/>
                </a:solidFill>
              </a:rPr>
              <a:t> e ci </a:t>
            </a:r>
            <a:r>
              <a:rPr lang="en-GB" sz="1400" dirty="0" err="1">
                <a:solidFill>
                  <a:srgbClr val="333333"/>
                </a:solidFill>
              </a:rPr>
              <a:t>pensavo</a:t>
            </a:r>
            <a:r>
              <a:rPr lang="en-GB" sz="1400" dirty="0">
                <a:solidFill>
                  <a:srgbClr val="333333"/>
                </a:solidFill>
              </a:rPr>
              <a:t> e </a:t>
            </a:r>
            <a:r>
              <a:rPr lang="en-GB" sz="1400" dirty="0" err="1">
                <a:solidFill>
                  <a:srgbClr val="333333"/>
                </a:solidFill>
              </a:rPr>
              <a:t>ogni</a:t>
            </a:r>
            <a:r>
              <a:rPr lang="en-GB" sz="1400" dirty="0">
                <a:solidFill>
                  <a:srgbClr val="333333"/>
                </a:solidFill>
              </a:rPr>
              <a:t> volta </a:t>
            </a:r>
            <a:r>
              <a:rPr lang="en-GB" sz="1400" dirty="0" err="1">
                <a:solidFill>
                  <a:srgbClr val="333333"/>
                </a:solidFill>
              </a:rPr>
              <a:t>trovavo</a:t>
            </a:r>
            <a:r>
              <a:rPr lang="en-GB" sz="1400" dirty="0">
                <a:solidFill>
                  <a:srgbClr val="333333"/>
                </a:solidFill>
              </a:rPr>
              <a:t> un </a:t>
            </a:r>
            <a:r>
              <a:rPr lang="en-GB" sz="1400" dirty="0" err="1">
                <a:solidFill>
                  <a:srgbClr val="333333"/>
                </a:solidFill>
              </a:rPr>
              <a:t>significato</a:t>
            </a:r>
            <a:r>
              <a:rPr lang="en-GB" sz="1400" dirty="0">
                <a:solidFill>
                  <a:srgbClr val="333333"/>
                </a:solidFill>
              </a:rPr>
              <a:t> </a:t>
            </a:r>
            <a:r>
              <a:rPr lang="en-GB" sz="1400" dirty="0" err="1">
                <a:solidFill>
                  <a:srgbClr val="333333"/>
                </a:solidFill>
              </a:rPr>
              <a:t>diverso</a:t>
            </a:r>
            <a:r>
              <a:rPr lang="en-GB" sz="1400" dirty="0">
                <a:solidFill>
                  <a:srgbClr val="333333"/>
                </a:solidFill>
              </a:rPr>
              <a:t>.</a:t>
            </a:r>
          </a:p>
          <a:p>
            <a:pPr fontAlgn="base"/>
            <a:r>
              <a:rPr lang="en-GB" sz="1400" b="1" dirty="0">
                <a:solidFill>
                  <a:srgbClr val="333333"/>
                </a:solidFill>
              </a:rPr>
              <a:t>Moravia:</a:t>
            </a:r>
            <a:r>
              <a:rPr lang="en-GB" sz="1400" dirty="0">
                <a:solidFill>
                  <a:srgbClr val="333333"/>
                </a:solidFill>
              </a:rPr>
              <a:t> </a:t>
            </a:r>
            <a:r>
              <a:rPr lang="en-GB" sz="1400" dirty="0" err="1">
                <a:solidFill>
                  <a:srgbClr val="333333"/>
                </a:solidFill>
              </a:rPr>
              <a:t>Può</a:t>
            </a:r>
            <a:r>
              <a:rPr lang="en-GB" sz="1400" dirty="0">
                <a:solidFill>
                  <a:srgbClr val="333333"/>
                </a:solidFill>
              </a:rPr>
              <a:t> </a:t>
            </a:r>
            <a:r>
              <a:rPr lang="en-GB" sz="1400" dirty="0" err="1">
                <a:solidFill>
                  <a:srgbClr val="333333"/>
                </a:solidFill>
              </a:rPr>
              <a:t>darsi</a:t>
            </a:r>
            <a:r>
              <a:rPr lang="en-GB" sz="1400" dirty="0">
                <a:solidFill>
                  <a:srgbClr val="333333"/>
                </a:solidFill>
              </a:rPr>
              <a:t>. Ma </a:t>
            </a:r>
            <a:r>
              <a:rPr lang="en-GB" sz="1400" dirty="0" err="1">
                <a:solidFill>
                  <a:srgbClr val="333333"/>
                </a:solidFill>
              </a:rPr>
              <a:t>sta</a:t>
            </a:r>
            <a:r>
              <a:rPr lang="en-GB" sz="1400" dirty="0">
                <a:solidFill>
                  <a:srgbClr val="333333"/>
                </a:solidFill>
              </a:rPr>
              <a:t> di </a:t>
            </a:r>
            <a:r>
              <a:rPr lang="en-GB" sz="1400" dirty="0" err="1">
                <a:solidFill>
                  <a:srgbClr val="333333"/>
                </a:solidFill>
              </a:rPr>
              <a:t>fatto</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alla</a:t>
            </a:r>
            <a:r>
              <a:rPr lang="en-GB" sz="1400" dirty="0">
                <a:solidFill>
                  <a:srgbClr val="333333"/>
                </a:solidFill>
              </a:rPr>
              <a:t> fine il film </a:t>
            </a:r>
            <a:r>
              <a:rPr lang="en-GB" sz="1400" dirty="0" err="1">
                <a:solidFill>
                  <a:srgbClr val="333333"/>
                </a:solidFill>
              </a:rPr>
              <a:t>l’hai</a:t>
            </a:r>
            <a:r>
              <a:rPr lang="en-GB" sz="1400" dirty="0">
                <a:solidFill>
                  <a:srgbClr val="333333"/>
                </a:solidFill>
              </a:rPr>
              <a:t> </a:t>
            </a:r>
            <a:r>
              <a:rPr lang="en-GB" sz="1400" dirty="0" err="1">
                <a:solidFill>
                  <a:srgbClr val="333333"/>
                </a:solidFill>
              </a:rPr>
              <a:t>fatto</a:t>
            </a:r>
            <a:r>
              <a:rPr lang="en-GB" sz="1400" dirty="0">
                <a:solidFill>
                  <a:srgbClr val="333333"/>
                </a:solidFill>
              </a:rPr>
              <a:t> </a:t>
            </a:r>
            <a:r>
              <a:rPr lang="en-GB" sz="1400" dirty="0" err="1">
                <a:solidFill>
                  <a:srgbClr val="333333"/>
                </a:solidFill>
              </a:rPr>
              <a:t>tu.</a:t>
            </a:r>
            <a:r>
              <a:rPr lang="en-GB" sz="1400" dirty="0">
                <a:solidFill>
                  <a:srgbClr val="333333"/>
                </a:solidFill>
              </a:rPr>
              <a:t> Sei </a:t>
            </a:r>
            <a:r>
              <a:rPr lang="en-GB" sz="1400" dirty="0" err="1">
                <a:solidFill>
                  <a:srgbClr val="333333"/>
                </a:solidFill>
              </a:rPr>
              <a:t>stato</a:t>
            </a:r>
            <a:r>
              <a:rPr lang="en-GB" sz="1400" dirty="0">
                <a:solidFill>
                  <a:srgbClr val="333333"/>
                </a:solidFill>
              </a:rPr>
              <a:t> </a:t>
            </a:r>
            <a:r>
              <a:rPr lang="en-GB" sz="1400" dirty="0" err="1">
                <a:solidFill>
                  <a:srgbClr val="333333"/>
                </a:solidFill>
              </a:rPr>
              <a:t>tu</a:t>
            </a:r>
            <a:r>
              <a:rPr lang="en-GB" sz="1400" dirty="0">
                <a:solidFill>
                  <a:srgbClr val="333333"/>
                </a:solidFill>
              </a:rPr>
              <a:t> a </a:t>
            </a:r>
            <a:r>
              <a:rPr lang="en-GB" sz="1400" dirty="0" err="1">
                <a:solidFill>
                  <a:srgbClr val="333333"/>
                </a:solidFill>
              </a:rPr>
              <a:t>decidere</a:t>
            </a:r>
            <a:r>
              <a:rPr lang="en-GB" sz="1400" dirty="0">
                <a:solidFill>
                  <a:srgbClr val="333333"/>
                </a:solidFill>
              </a:rPr>
              <a:t> </a:t>
            </a:r>
            <a:r>
              <a:rPr lang="en-GB" sz="1400" dirty="0" err="1">
                <a:solidFill>
                  <a:srgbClr val="333333"/>
                </a:solidFill>
              </a:rPr>
              <a:t>che</a:t>
            </a:r>
            <a:r>
              <a:rPr lang="en-GB" sz="1400" dirty="0">
                <a:solidFill>
                  <a:srgbClr val="333333"/>
                </a:solidFill>
              </a:rPr>
              <a:t> il </a:t>
            </a:r>
            <a:r>
              <a:rPr lang="en-GB" sz="1400" dirty="0" err="1">
                <a:solidFill>
                  <a:srgbClr val="333333"/>
                </a:solidFill>
              </a:rPr>
              <a:t>protagonista</a:t>
            </a:r>
            <a:r>
              <a:rPr lang="en-GB" sz="1400" dirty="0">
                <a:solidFill>
                  <a:srgbClr val="333333"/>
                </a:solidFill>
              </a:rPr>
              <a:t> non </a:t>
            </a:r>
            <a:r>
              <a:rPr lang="en-GB" sz="1400" dirty="0" err="1">
                <a:solidFill>
                  <a:srgbClr val="333333"/>
                </a:solidFill>
              </a:rPr>
              <a:t>doveva</a:t>
            </a:r>
            <a:r>
              <a:rPr lang="en-GB" sz="1400" dirty="0">
                <a:solidFill>
                  <a:srgbClr val="333333"/>
                </a:solidFill>
              </a:rPr>
              <a:t> </a:t>
            </a:r>
            <a:r>
              <a:rPr lang="en-GB" sz="1400" dirty="0" err="1">
                <a:solidFill>
                  <a:srgbClr val="333333"/>
                </a:solidFill>
              </a:rPr>
              <a:t>trovare</a:t>
            </a:r>
            <a:r>
              <a:rPr lang="en-GB" sz="1400" dirty="0">
                <a:solidFill>
                  <a:srgbClr val="333333"/>
                </a:solidFill>
              </a:rPr>
              <a:t> il </a:t>
            </a:r>
            <a:r>
              <a:rPr lang="en-GB" sz="1400" dirty="0" err="1">
                <a:solidFill>
                  <a:srgbClr val="333333"/>
                </a:solidFill>
              </a:rPr>
              <a:t>colpevole</a:t>
            </a:r>
            <a:r>
              <a:rPr lang="en-GB" sz="1400" dirty="0">
                <a:solidFill>
                  <a:srgbClr val="333333"/>
                </a:solidFill>
              </a:rPr>
              <a:t>, non </a:t>
            </a:r>
            <a:r>
              <a:rPr lang="en-GB" sz="1400" dirty="0" err="1">
                <a:solidFill>
                  <a:srgbClr val="333333"/>
                </a:solidFill>
              </a:rPr>
              <a:t>doveva</a:t>
            </a:r>
            <a:r>
              <a:rPr lang="en-GB" sz="1400" dirty="0">
                <a:solidFill>
                  <a:srgbClr val="333333"/>
                </a:solidFill>
              </a:rPr>
              <a:t> </a:t>
            </a:r>
            <a:r>
              <a:rPr lang="en-GB" sz="1400" dirty="0" err="1">
                <a:solidFill>
                  <a:srgbClr val="333333"/>
                </a:solidFill>
              </a:rPr>
              <a:t>rivedere</a:t>
            </a:r>
            <a:r>
              <a:rPr lang="en-GB" sz="1400" dirty="0">
                <a:solidFill>
                  <a:srgbClr val="333333"/>
                </a:solidFill>
              </a:rPr>
              <a:t> la </a:t>
            </a:r>
            <a:r>
              <a:rPr lang="en-GB" sz="1400" dirty="0" err="1">
                <a:solidFill>
                  <a:srgbClr val="333333"/>
                </a:solidFill>
              </a:rPr>
              <a:t>ragazza</a:t>
            </a:r>
            <a:r>
              <a:rPr lang="en-GB" sz="1400" dirty="0">
                <a:solidFill>
                  <a:srgbClr val="333333"/>
                </a:solidFill>
              </a:rPr>
              <a:t>, non </a:t>
            </a:r>
            <a:r>
              <a:rPr lang="en-GB" sz="1400" dirty="0" err="1">
                <a:solidFill>
                  <a:srgbClr val="333333"/>
                </a:solidFill>
              </a:rPr>
              <a:t>doveva</a:t>
            </a:r>
            <a:r>
              <a:rPr lang="en-GB" sz="1400" dirty="0">
                <a:solidFill>
                  <a:srgbClr val="333333"/>
                </a:solidFill>
              </a:rPr>
              <a:t> </a:t>
            </a:r>
            <a:r>
              <a:rPr lang="en-GB" sz="1400" dirty="0" err="1">
                <a:solidFill>
                  <a:srgbClr val="333333"/>
                </a:solidFill>
              </a:rPr>
              <a:t>ricorrere</a:t>
            </a:r>
            <a:r>
              <a:rPr lang="en-GB" sz="1400" dirty="0">
                <a:solidFill>
                  <a:srgbClr val="333333"/>
                </a:solidFill>
              </a:rPr>
              <a:t> </a:t>
            </a:r>
            <a:r>
              <a:rPr lang="en-GB" sz="1400" dirty="0" err="1">
                <a:solidFill>
                  <a:srgbClr val="333333"/>
                </a:solidFill>
              </a:rPr>
              <a:t>alla</a:t>
            </a:r>
            <a:r>
              <a:rPr lang="en-GB" sz="1400" dirty="0">
                <a:solidFill>
                  <a:srgbClr val="333333"/>
                </a:solidFill>
              </a:rPr>
              <a:t> </a:t>
            </a:r>
            <a:r>
              <a:rPr lang="en-GB" sz="1400" dirty="0" err="1">
                <a:solidFill>
                  <a:srgbClr val="333333"/>
                </a:solidFill>
              </a:rPr>
              <a:t>polizia</a:t>
            </a:r>
            <a:r>
              <a:rPr lang="en-GB" sz="1400" dirty="0">
                <a:solidFill>
                  <a:srgbClr val="333333"/>
                </a:solidFill>
              </a:rPr>
              <a:t> e </a:t>
            </a:r>
            <a:r>
              <a:rPr lang="en-GB" sz="1400" dirty="0" err="1">
                <a:solidFill>
                  <a:srgbClr val="333333"/>
                </a:solidFill>
              </a:rPr>
              <a:t>alla</a:t>
            </a:r>
            <a:r>
              <a:rPr lang="en-GB" sz="1400" dirty="0">
                <a:solidFill>
                  <a:srgbClr val="333333"/>
                </a:solidFill>
              </a:rPr>
              <a:t> fine </a:t>
            </a:r>
            <a:r>
              <a:rPr lang="en-GB" sz="1400" dirty="0" err="1">
                <a:solidFill>
                  <a:srgbClr val="333333"/>
                </a:solidFill>
              </a:rPr>
              <a:t>doveva</a:t>
            </a:r>
            <a:r>
              <a:rPr lang="en-GB" sz="1400" dirty="0">
                <a:solidFill>
                  <a:srgbClr val="333333"/>
                </a:solidFill>
              </a:rPr>
              <a:t> </a:t>
            </a:r>
            <a:r>
              <a:rPr lang="en-GB" sz="1400" dirty="0" err="1">
                <a:solidFill>
                  <a:srgbClr val="333333"/>
                </a:solidFill>
              </a:rPr>
              <a:t>rinunziare</a:t>
            </a:r>
            <a:r>
              <a:rPr lang="en-GB" sz="1400" dirty="0">
                <a:solidFill>
                  <a:srgbClr val="333333"/>
                </a:solidFill>
              </a:rPr>
              <a:t> a </a:t>
            </a:r>
            <a:r>
              <a:rPr lang="en-GB" sz="1400" dirty="0" err="1">
                <a:solidFill>
                  <a:srgbClr val="333333"/>
                </a:solidFill>
              </a:rPr>
              <a:t>capire</a:t>
            </a:r>
            <a:r>
              <a:rPr lang="en-GB" sz="1400" dirty="0">
                <a:solidFill>
                  <a:srgbClr val="333333"/>
                </a:solidFill>
              </a:rPr>
              <a:t> </a:t>
            </a:r>
            <a:r>
              <a:rPr lang="en-GB" sz="1400" dirty="0" err="1">
                <a:solidFill>
                  <a:srgbClr val="333333"/>
                </a:solidFill>
              </a:rPr>
              <a:t>quello</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gli</a:t>
            </a:r>
            <a:r>
              <a:rPr lang="en-GB" sz="1400" dirty="0">
                <a:solidFill>
                  <a:srgbClr val="333333"/>
                </a:solidFill>
              </a:rPr>
              <a:t> era </a:t>
            </a:r>
            <a:r>
              <a:rPr lang="en-GB" sz="1400" dirty="0" err="1">
                <a:solidFill>
                  <a:srgbClr val="333333"/>
                </a:solidFill>
              </a:rPr>
              <a:t>successo</a:t>
            </a:r>
            <a:r>
              <a:rPr lang="en-GB" sz="1400" dirty="0">
                <a:solidFill>
                  <a:srgbClr val="333333"/>
                </a:solidFill>
              </a:rPr>
              <a:t>. Tu e </a:t>
            </a:r>
            <a:r>
              <a:rPr lang="en-GB" sz="1400" dirty="0" err="1">
                <a:solidFill>
                  <a:srgbClr val="333333"/>
                </a:solidFill>
              </a:rPr>
              <a:t>nessun</a:t>
            </a:r>
            <a:r>
              <a:rPr lang="en-GB" sz="1400" dirty="0">
                <a:solidFill>
                  <a:srgbClr val="333333"/>
                </a:solidFill>
              </a:rPr>
              <a:t> </a:t>
            </a:r>
            <a:r>
              <a:rPr lang="en-GB" sz="1400" dirty="0" err="1">
                <a:solidFill>
                  <a:srgbClr val="333333"/>
                </a:solidFill>
              </a:rPr>
              <a:t>altro</a:t>
            </a:r>
            <a:r>
              <a:rPr lang="en-GB" sz="1400" dirty="0">
                <a:solidFill>
                  <a:srgbClr val="333333"/>
                </a:solidFill>
              </a:rPr>
              <a:t>. </a:t>
            </a:r>
            <a:r>
              <a:rPr lang="en-GB" sz="1400" dirty="0" err="1">
                <a:solidFill>
                  <a:srgbClr val="333333"/>
                </a:solidFill>
              </a:rPr>
              <a:t>Così</a:t>
            </a:r>
            <a:r>
              <a:rPr lang="en-GB" sz="1400" dirty="0">
                <a:solidFill>
                  <a:srgbClr val="333333"/>
                </a:solidFill>
              </a:rPr>
              <a:t> mi </a:t>
            </a:r>
            <a:r>
              <a:rPr lang="en-GB" sz="1400" dirty="0" err="1">
                <a:solidFill>
                  <a:srgbClr val="333333"/>
                </a:solidFill>
              </a:rPr>
              <a:t>sembra</a:t>
            </a:r>
            <a:r>
              <a:rPr lang="en-GB" sz="1400" dirty="0">
                <a:solidFill>
                  <a:srgbClr val="333333"/>
                </a:solidFill>
              </a:rPr>
              <a:t> giusto </a:t>
            </a:r>
            <a:r>
              <a:rPr lang="en-GB" sz="1400" dirty="0" err="1">
                <a:solidFill>
                  <a:srgbClr val="333333"/>
                </a:solidFill>
              </a:rPr>
              <a:t>domandarti</a:t>
            </a:r>
            <a:r>
              <a:rPr lang="en-GB" sz="1400" dirty="0">
                <a:solidFill>
                  <a:srgbClr val="333333"/>
                </a:solidFill>
              </a:rPr>
              <a:t> </a:t>
            </a:r>
            <a:r>
              <a:rPr lang="en-GB" sz="1400" dirty="0" err="1">
                <a:solidFill>
                  <a:srgbClr val="333333"/>
                </a:solidFill>
              </a:rPr>
              <a:t>perché</a:t>
            </a:r>
            <a:r>
              <a:rPr lang="en-GB" sz="1400" dirty="0">
                <a:solidFill>
                  <a:srgbClr val="333333"/>
                </a:solidFill>
              </a:rPr>
              <a:t> </a:t>
            </a:r>
            <a:r>
              <a:rPr lang="en-GB" sz="1400" dirty="0" err="1">
                <a:solidFill>
                  <a:srgbClr val="333333"/>
                </a:solidFill>
              </a:rPr>
              <a:t>hai</a:t>
            </a:r>
            <a:r>
              <a:rPr lang="en-GB" sz="1400" dirty="0">
                <a:solidFill>
                  <a:srgbClr val="333333"/>
                </a:solidFill>
              </a:rPr>
              <a:t> </a:t>
            </a:r>
            <a:r>
              <a:rPr lang="en-GB" sz="1400" dirty="0" err="1">
                <a:solidFill>
                  <a:srgbClr val="333333"/>
                </a:solidFill>
              </a:rPr>
              <a:t>deciso</a:t>
            </a:r>
            <a:r>
              <a:rPr lang="en-GB" sz="1400" dirty="0">
                <a:solidFill>
                  <a:srgbClr val="333333"/>
                </a:solidFill>
              </a:rPr>
              <a:t> in </a:t>
            </a:r>
            <a:r>
              <a:rPr lang="en-GB" sz="1400" dirty="0" err="1">
                <a:solidFill>
                  <a:srgbClr val="333333"/>
                </a:solidFill>
              </a:rPr>
              <a:t>questo</a:t>
            </a:r>
            <a:r>
              <a:rPr lang="en-GB" sz="1400" dirty="0">
                <a:solidFill>
                  <a:srgbClr val="333333"/>
                </a:solidFill>
              </a:rPr>
              <a:t> modo e non in un </a:t>
            </a:r>
            <a:r>
              <a:rPr lang="en-GB" sz="1400" dirty="0" err="1">
                <a:solidFill>
                  <a:srgbClr val="333333"/>
                </a:solidFill>
              </a:rPr>
              <a:t>altro</a:t>
            </a:r>
            <a:r>
              <a:rPr lang="en-GB" sz="1400" dirty="0">
                <a:solidFill>
                  <a:srgbClr val="333333"/>
                </a:solidFill>
              </a:rPr>
              <a:t>; </a:t>
            </a:r>
            <a:r>
              <a:rPr lang="en-GB" sz="1400" dirty="0" err="1">
                <a:solidFill>
                  <a:srgbClr val="333333"/>
                </a:solidFill>
              </a:rPr>
              <a:t>perché</a:t>
            </a:r>
            <a:r>
              <a:rPr lang="en-GB" sz="1400" dirty="0">
                <a:solidFill>
                  <a:srgbClr val="333333"/>
                </a:solidFill>
              </a:rPr>
              <a:t> </a:t>
            </a:r>
            <a:r>
              <a:rPr lang="en-GB" sz="1400" dirty="0" err="1">
                <a:solidFill>
                  <a:srgbClr val="333333"/>
                </a:solidFill>
              </a:rPr>
              <a:t>hai</a:t>
            </a:r>
            <a:r>
              <a:rPr lang="en-GB" sz="1400" dirty="0">
                <a:solidFill>
                  <a:srgbClr val="333333"/>
                </a:solidFill>
              </a:rPr>
              <a:t> </a:t>
            </a:r>
            <a:r>
              <a:rPr lang="en-GB" sz="1400" dirty="0" err="1">
                <a:solidFill>
                  <a:srgbClr val="333333"/>
                </a:solidFill>
              </a:rPr>
              <a:t>fatto</a:t>
            </a:r>
            <a:r>
              <a:rPr lang="en-GB" sz="1400" dirty="0">
                <a:solidFill>
                  <a:srgbClr val="333333"/>
                </a:solidFill>
              </a:rPr>
              <a:t> </a:t>
            </a:r>
            <a:r>
              <a:rPr lang="en-GB" sz="1400" dirty="0" err="1">
                <a:solidFill>
                  <a:srgbClr val="333333"/>
                </a:solidFill>
              </a:rPr>
              <a:t>questa</a:t>
            </a:r>
            <a:r>
              <a:rPr lang="en-GB" sz="1400" dirty="0">
                <a:solidFill>
                  <a:srgbClr val="333333"/>
                </a:solidFill>
              </a:rPr>
              <a:t> </a:t>
            </a:r>
            <a:r>
              <a:rPr lang="en-GB" sz="1400" dirty="0" err="1">
                <a:solidFill>
                  <a:srgbClr val="333333"/>
                </a:solidFill>
              </a:rPr>
              <a:t>scelta</a:t>
            </a:r>
            <a:r>
              <a:rPr lang="en-GB" sz="1400" dirty="0">
                <a:solidFill>
                  <a:srgbClr val="333333"/>
                </a:solidFill>
              </a:rPr>
              <a:t>.</a:t>
            </a:r>
          </a:p>
          <a:p>
            <a:pPr fontAlgn="base"/>
            <a:r>
              <a:rPr lang="en-GB" sz="1400" b="1" dirty="0">
                <a:solidFill>
                  <a:srgbClr val="333333"/>
                </a:solidFill>
              </a:rPr>
              <a:t>Antonioni:</a:t>
            </a:r>
            <a:r>
              <a:rPr lang="en-GB" sz="1400" dirty="0">
                <a:solidFill>
                  <a:srgbClr val="333333"/>
                </a:solidFill>
              </a:rPr>
              <a:t> </a:t>
            </a:r>
            <a:r>
              <a:rPr lang="en-GB" sz="1400" dirty="0" err="1">
                <a:solidFill>
                  <a:srgbClr val="333333"/>
                </a:solidFill>
              </a:rPr>
              <a:t>Posso</a:t>
            </a:r>
            <a:r>
              <a:rPr lang="en-GB" sz="1400" dirty="0">
                <a:solidFill>
                  <a:srgbClr val="333333"/>
                </a:solidFill>
              </a:rPr>
              <a:t> </a:t>
            </a:r>
            <a:r>
              <a:rPr lang="en-GB" sz="1400" dirty="0" err="1">
                <a:solidFill>
                  <a:srgbClr val="333333"/>
                </a:solidFill>
              </a:rPr>
              <a:t>soltanto</a:t>
            </a:r>
            <a:r>
              <a:rPr lang="en-GB" sz="1400" dirty="0">
                <a:solidFill>
                  <a:srgbClr val="333333"/>
                </a:solidFill>
              </a:rPr>
              <a:t> dire </a:t>
            </a:r>
            <a:r>
              <a:rPr lang="en-GB" sz="1400" dirty="0" err="1">
                <a:solidFill>
                  <a:srgbClr val="333333"/>
                </a:solidFill>
              </a:rPr>
              <a:t>che</a:t>
            </a:r>
            <a:r>
              <a:rPr lang="en-GB" sz="1400" dirty="0">
                <a:solidFill>
                  <a:srgbClr val="333333"/>
                </a:solidFill>
              </a:rPr>
              <a:t> per me il </a:t>
            </a:r>
            <a:r>
              <a:rPr lang="en-GB" sz="1400" dirty="0" err="1">
                <a:solidFill>
                  <a:srgbClr val="333333"/>
                </a:solidFill>
              </a:rPr>
              <a:t>delitto</a:t>
            </a:r>
            <a:r>
              <a:rPr lang="en-GB" sz="1400" dirty="0">
                <a:solidFill>
                  <a:srgbClr val="333333"/>
                </a:solidFill>
              </a:rPr>
              <a:t> </a:t>
            </a:r>
            <a:r>
              <a:rPr lang="en-GB" sz="1400" dirty="0" err="1">
                <a:solidFill>
                  <a:srgbClr val="333333"/>
                </a:solidFill>
              </a:rPr>
              <a:t>aveva</a:t>
            </a:r>
            <a:r>
              <a:rPr lang="en-GB" sz="1400" dirty="0">
                <a:solidFill>
                  <a:srgbClr val="333333"/>
                </a:solidFill>
              </a:rPr>
              <a:t> la </a:t>
            </a:r>
            <a:r>
              <a:rPr lang="en-GB" sz="1400" dirty="0" err="1">
                <a:solidFill>
                  <a:srgbClr val="333333"/>
                </a:solidFill>
              </a:rPr>
              <a:t>funzione</a:t>
            </a:r>
            <a:r>
              <a:rPr lang="en-GB" sz="1400" dirty="0">
                <a:solidFill>
                  <a:srgbClr val="333333"/>
                </a:solidFill>
              </a:rPr>
              <a:t> di </a:t>
            </a:r>
            <a:r>
              <a:rPr lang="en-GB" sz="1400" dirty="0" err="1">
                <a:solidFill>
                  <a:srgbClr val="333333"/>
                </a:solidFill>
              </a:rPr>
              <a:t>qualche</a:t>
            </a:r>
            <a:r>
              <a:rPr lang="en-GB" sz="1400" dirty="0">
                <a:solidFill>
                  <a:srgbClr val="333333"/>
                </a:solidFill>
              </a:rPr>
              <a:t> </a:t>
            </a:r>
            <a:r>
              <a:rPr lang="en-GB" sz="1400" dirty="0" err="1">
                <a:solidFill>
                  <a:srgbClr val="333333"/>
                </a:solidFill>
              </a:rPr>
              <a:t>cosa</a:t>
            </a:r>
            <a:r>
              <a:rPr lang="en-GB" sz="1400" dirty="0">
                <a:solidFill>
                  <a:srgbClr val="333333"/>
                </a:solidFill>
              </a:rPr>
              <a:t> di forte, di </a:t>
            </a:r>
            <a:r>
              <a:rPr lang="en-GB" sz="1400" dirty="0" err="1">
                <a:solidFill>
                  <a:srgbClr val="333333"/>
                </a:solidFill>
              </a:rPr>
              <a:t>molto</a:t>
            </a:r>
            <a:r>
              <a:rPr lang="en-GB" sz="1400" dirty="0">
                <a:solidFill>
                  <a:srgbClr val="333333"/>
                </a:solidFill>
              </a:rPr>
              <a:t> forte, </a:t>
            </a:r>
            <a:r>
              <a:rPr lang="en-GB" sz="1400" dirty="0" err="1">
                <a:solidFill>
                  <a:srgbClr val="333333"/>
                </a:solidFill>
              </a:rPr>
              <a:t>che</a:t>
            </a:r>
            <a:r>
              <a:rPr lang="en-GB" sz="1400" dirty="0">
                <a:solidFill>
                  <a:srgbClr val="333333"/>
                </a:solidFill>
              </a:rPr>
              <a:t> </a:t>
            </a:r>
            <a:r>
              <a:rPr lang="en-GB" sz="1400" dirty="0" err="1">
                <a:solidFill>
                  <a:srgbClr val="333333"/>
                </a:solidFill>
              </a:rPr>
              <a:t>ciononostante</a:t>
            </a:r>
            <a:r>
              <a:rPr lang="en-GB" sz="1400" dirty="0">
                <a:solidFill>
                  <a:srgbClr val="333333"/>
                </a:solidFill>
              </a:rPr>
              <a:t> </a:t>
            </a:r>
            <a:r>
              <a:rPr lang="en-GB" sz="1400" dirty="0" err="1">
                <a:solidFill>
                  <a:srgbClr val="333333"/>
                </a:solidFill>
              </a:rPr>
              <a:t>sfugge</a:t>
            </a:r>
            <a:r>
              <a:rPr lang="en-GB" sz="1400" dirty="0">
                <a:solidFill>
                  <a:srgbClr val="333333"/>
                </a:solidFill>
              </a:rPr>
              <a:t>. E per </a:t>
            </a:r>
            <a:r>
              <a:rPr lang="en-GB" sz="1400" dirty="0" err="1">
                <a:solidFill>
                  <a:srgbClr val="333333"/>
                </a:solidFill>
              </a:rPr>
              <a:t>giunta</a:t>
            </a:r>
            <a:r>
              <a:rPr lang="en-GB" sz="1400" dirty="0">
                <a:solidFill>
                  <a:srgbClr val="333333"/>
                </a:solidFill>
              </a:rPr>
              <a:t> </a:t>
            </a:r>
            <a:r>
              <a:rPr lang="en-GB" sz="1400" dirty="0" err="1">
                <a:solidFill>
                  <a:srgbClr val="333333"/>
                </a:solidFill>
              </a:rPr>
              <a:t>sfugge</a:t>
            </a:r>
            <a:r>
              <a:rPr lang="en-GB" sz="1400" dirty="0">
                <a:solidFill>
                  <a:srgbClr val="333333"/>
                </a:solidFill>
              </a:rPr>
              <a:t> proprio a </a:t>
            </a:r>
            <a:r>
              <a:rPr lang="en-GB" sz="1400" dirty="0" err="1">
                <a:solidFill>
                  <a:srgbClr val="333333"/>
                </a:solidFill>
              </a:rPr>
              <a:t>qualcuno</a:t>
            </a:r>
            <a:r>
              <a:rPr lang="en-GB" sz="1400" dirty="0">
                <a:solidFill>
                  <a:srgbClr val="333333"/>
                </a:solidFill>
              </a:rPr>
              <a:t>, come il </a:t>
            </a:r>
            <a:r>
              <a:rPr lang="en-GB" sz="1400" dirty="0" err="1">
                <a:solidFill>
                  <a:srgbClr val="333333"/>
                </a:solidFill>
              </a:rPr>
              <a:t>mio</a:t>
            </a:r>
            <a:r>
              <a:rPr lang="en-GB" sz="1400" dirty="0">
                <a:solidFill>
                  <a:srgbClr val="333333"/>
                </a:solidFill>
              </a:rPr>
              <a:t> </a:t>
            </a:r>
            <a:r>
              <a:rPr lang="en-GB" sz="1400" dirty="0" err="1">
                <a:solidFill>
                  <a:srgbClr val="333333"/>
                </a:solidFill>
              </a:rPr>
              <a:t>fotografo</a:t>
            </a:r>
            <a:r>
              <a:rPr lang="en-GB" sz="1400" dirty="0">
                <a:solidFill>
                  <a:srgbClr val="333333"/>
                </a:solidFill>
              </a:rPr>
              <a:t>, </a:t>
            </a:r>
            <a:r>
              <a:rPr lang="en-GB" sz="1400" dirty="0" err="1">
                <a:solidFill>
                  <a:srgbClr val="333333"/>
                </a:solidFill>
              </a:rPr>
              <a:t>che</a:t>
            </a:r>
            <a:r>
              <a:rPr lang="en-GB" sz="1400" dirty="0">
                <a:solidFill>
                  <a:srgbClr val="333333"/>
                </a:solidFill>
              </a:rPr>
              <a:t> ha </a:t>
            </a:r>
            <a:r>
              <a:rPr lang="en-GB" sz="1400" dirty="0" err="1">
                <a:solidFill>
                  <a:srgbClr val="333333"/>
                </a:solidFill>
              </a:rPr>
              <a:t>fatto</a:t>
            </a:r>
            <a:r>
              <a:rPr lang="en-GB" sz="1400" dirty="0">
                <a:solidFill>
                  <a:srgbClr val="333333"/>
                </a:solidFill>
              </a:rPr>
              <a:t> </a:t>
            </a:r>
            <a:r>
              <a:rPr lang="en-GB" sz="1400" dirty="0" err="1">
                <a:solidFill>
                  <a:srgbClr val="333333"/>
                </a:solidFill>
              </a:rPr>
              <a:t>dell’attenzione</a:t>
            </a:r>
            <a:r>
              <a:rPr lang="en-GB" sz="1400" dirty="0">
                <a:solidFill>
                  <a:srgbClr val="333333"/>
                </a:solidFill>
              </a:rPr>
              <a:t> </a:t>
            </a:r>
            <a:r>
              <a:rPr lang="en-GB" sz="1400" dirty="0" err="1">
                <a:solidFill>
                  <a:srgbClr val="333333"/>
                </a:solidFill>
              </a:rPr>
              <a:t>alla</a:t>
            </a:r>
            <a:r>
              <a:rPr lang="en-GB" sz="1400" dirty="0">
                <a:solidFill>
                  <a:srgbClr val="333333"/>
                </a:solidFill>
              </a:rPr>
              <a:t> </a:t>
            </a:r>
            <a:r>
              <a:rPr lang="en-GB" sz="1400" dirty="0" err="1">
                <a:solidFill>
                  <a:srgbClr val="333333"/>
                </a:solidFill>
              </a:rPr>
              <a:t>realtà</a:t>
            </a:r>
            <a:r>
              <a:rPr lang="en-GB" sz="1400" dirty="0">
                <a:solidFill>
                  <a:srgbClr val="333333"/>
                </a:solidFill>
              </a:rPr>
              <a:t> un </a:t>
            </a:r>
            <a:r>
              <a:rPr lang="en-GB" sz="1400" dirty="0" err="1">
                <a:solidFill>
                  <a:srgbClr val="333333"/>
                </a:solidFill>
              </a:rPr>
              <a:t>mestiere</a:t>
            </a:r>
            <a:r>
              <a:rPr lang="en-GB" sz="1400" dirty="0">
                <a:solidFill>
                  <a:srgbClr val="333333"/>
                </a:solidFill>
              </a:rPr>
              <a:t> </a:t>
            </a:r>
            <a:r>
              <a:rPr lang="en-GB" sz="1400" dirty="0" err="1">
                <a:solidFill>
                  <a:srgbClr val="333333"/>
                </a:solidFill>
              </a:rPr>
              <a:t>addirittura</a:t>
            </a:r>
            <a:r>
              <a:rPr lang="en-GB" sz="1400" dirty="0">
                <a:solidFill>
                  <a:srgbClr val="333333"/>
                </a:solidFill>
              </a:rPr>
              <a:t>.</a:t>
            </a:r>
          </a:p>
          <a:p>
            <a:pPr fontAlgn="base"/>
            <a:r>
              <a:rPr lang="en-GB" sz="1400" b="1" dirty="0">
                <a:solidFill>
                  <a:srgbClr val="333333"/>
                </a:solidFill>
              </a:rPr>
              <a:t>Moravia:</a:t>
            </a:r>
            <a:r>
              <a:rPr lang="en-GB" sz="1400" dirty="0">
                <a:solidFill>
                  <a:srgbClr val="333333"/>
                </a:solidFill>
              </a:rPr>
              <a:t> E un po’ il </a:t>
            </a:r>
            <a:r>
              <a:rPr lang="en-GB" sz="1400" dirty="0" err="1">
                <a:solidFill>
                  <a:srgbClr val="333333"/>
                </a:solidFill>
              </a:rPr>
              <a:t>tema</a:t>
            </a:r>
            <a:r>
              <a:rPr lang="en-GB" sz="1400" dirty="0">
                <a:solidFill>
                  <a:srgbClr val="333333"/>
                </a:solidFill>
              </a:rPr>
              <a:t> del </a:t>
            </a:r>
            <a:r>
              <a:rPr lang="en-GB" sz="1400" dirty="0" err="1">
                <a:solidFill>
                  <a:srgbClr val="333333"/>
                </a:solidFill>
              </a:rPr>
              <a:t>mio</a:t>
            </a:r>
            <a:r>
              <a:rPr lang="en-GB" sz="1400" dirty="0">
                <a:solidFill>
                  <a:srgbClr val="333333"/>
                </a:solidFill>
              </a:rPr>
              <a:t> ultimo </a:t>
            </a:r>
            <a:r>
              <a:rPr lang="en-GB" sz="1400" dirty="0" err="1">
                <a:solidFill>
                  <a:srgbClr val="333333"/>
                </a:solidFill>
              </a:rPr>
              <a:t>romanzo</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si</a:t>
            </a:r>
            <a:r>
              <a:rPr lang="en-GB" sz="1400" dirty="0">
                <a:solidFill>
                  <a:srgbClr val="333333"/>
                </a:solidFill>
              </a:rPr>
              <a:t> </a:t>
            </a:r>
            <a:r>
              <a:rPr lang="en-GB" sz="1400" dirty="0" err="1">
                <a:solidFill>
                  <a:srgbClr val="333333"/>
                </a:solidFill>
              </a:rPr>
              <a:t>chiama</a:t>
            </a:r>
            <a:r>
              <a:rPr lang="en-GB" sz="1400" dirty="0">
                <a:solidFill>
                  <a:srgbClr val="333333"/>
                </a:solidFill>
              </a:rPr>
              <a:t> </a:t>
            </a:r>
            <a:r>
              <a:rPr lang="en-GB" sz="1400" dirty="0" err="1">
                <a:solidFill>
                  <a:srgbClr val="333333"/>
                </a:solidFill>
              </a:rPr>
              <a:t>appunto</a:t>
            </a:r>
            <a:r>
              <a:rPr lang="en-GB" sz="1400" dirty="0">
                <a:solidFill>
                  <a:srgbClr val="333333"/>
                </a:solidFill>
              </a:rPr>
              <a:t> </a:t>
            </a:r>
            <a:r>
              <a:rPr lang="en-GB" sz="1400" i="1" dirty="0" err="1">
                <a:solidFill>
                  <a:srgbClr val="FF0000"/>
                </a:solidFill>
              </a:rPr>
              <a:t>L’attenzione</a:t>
            </a:r>
            <a:r>
              <a:rPr lang="en-GB" sz="1400" i="1" dirty="0">
                <a:solidFill>
                  <a:srgbClr val="FF0000"/>
                </a:solidFill>
              </a:rPr>
              <a:t>.</a:t>
            </a:r>
            <a:r>
              <a:rPr lang="en-GB" sz="1400" dirty="0">
                <a:solidFill>
                  <a:srgbClr val="333333"/>
                </a:solidFill>
              </a:rPr>
              <a:t> </a:t>
            </a:r>
            <a:r>
              <a:rPr lang="en-GB" sz="1400" dirty="0" err="1">
                <a:solidFill>
                  <a:srgbClr val="333333"/>
                </a:solidFill>
              </a:rPr>
              <a:t>Anche</a:t>
            </a:r>
            <a:r>
              <a:rPr lang="en-GB" sz="1400" dirty="0">
                <a:solidFill>
                  <a:srgbClr val="333333"/>
                </a:solidFill>
              </a:rPr>
              <a:t> </a:t>
            </a:r>
            <a:r>
              <a:rPr lang="en-GB" sz="1400" dirty="0" err="1">
                <a:solidFill>
                  <a:srgbClr val="333333"/>
                </a:solidFill>
              </a:rPr>
              <a:t>nel</a:t>
            </a:r>
            <a:r>
              <a:rPr lang="en-GB" sz="1400" dirty="0">
                <a:solidFill>
                  <a:srgbClr val="333333"/>
                </a:solidFill>
              </a:rPr>
              <a:t> </a:t>
            </a:r>
            <a:r>
              <a:rPr lang="en-GB" sz="1400" dirty="0" err="1">
                <a:solidFill>
                  <a:srgbClr val="333333"/>
                </a:solidFill>
              </a:rPr>
              <a:t>mio</a:t>
            </a:r>
            <a:r>
              <a:rPr lang="en-GB" sz="1400" dirty="0">
                <a:solidFill>
                  <a:srgbClr val="333333"/>
                </a:solidFill>
              </a:rPr>
              <a:t> </a:t>
            </a:r>
            <a:r>
              <a:rPr lang="en-GB" sz="1400" dirty="0" err="1">
                <a:solidFill>
                  <a:srgbClr val="333333"/>
                </a:solidFill>
              </a:rPr>
              <a:t>romanzo</a:t>
            </a:r>
            <a:r>
              <a:rPr lang="en-GB" sz="1400" dirty="0">
                <a:solidFill>
                  <a:srgbClr val="333333"/>
                </a:solidFill>
              </a:rPr>
              <a:t> il </a:t>
            </a:r>
            <a:r>
              <a:rPr lang="en-GB" sz="1400" dirty="0" err="1">
                <a:solidFill>
                  <a:srgbClr val="333333"/>
                </a:solidFill>
              </a:rPr>
              <a:t>protagonista</a:t>
            </a:r>
            <a:r>
              <a:rPr lang="en-GB" sz="1400" dirty="0">
                <a:solidFill>
                  <a:srgbClr val="333333"/>
                </a:solidFill>
              </a:rPr>
              <a:t> </a:t>
            </a:r>
            <a:r>
              <a:rPr lang="en-GB" sz="1400" dirty="0" err="1">
                <a:solidFill>
                  <a:srgbClr val="333333"/>
                </a:solidFill>
              </a:rPr>
              <a:t>è</a:t>
            </a:r>
            <a:r>
              <a:rPr lang="en-GB" sz="1400" dirty="0">
                <a:solidFill>
                  <a:srgbClr val="333333"/>
                </a:solidFill>
              </a:rPr>
              <a:t> un </a:t>
            </a:r>
            <a:r>
              <a:rPr lang="en-GB" sz="1400" dirty="0" err="1">
                <a:solidFill>
                  <a:srgbClr val="333333"/>
                </a:solidFill>
              </a:rPr>
              <a:t>professionista</a:t>
            </a:r>
            <a:r>
              <a:rPr lang="en-GB" sz="1400" dirty="0">
                <a:solidFill>
                  <a:srgbClr val="333333"/>
                </a:solidFill>
              </a:rPr>
              <a:t> </a:t>
            </a:r>
            <a:r>
              <a:rPr lang="en-GB" sz="1400" dirty="0" err="1">
                <a:solidFill>
                  <a:srgbClr val="333333"/>
                </a:solidFill>
              </a:rPr>
              <a:t>dell’attenzione</a:t>
            </a:r>
            <a:r>
              <a:rPr lang="en-GB" sz="1400" dirty="0">
                <a:solidFill>
                  <a:srgbClr val="333333"/>
                </a:solidFill>
              </a:rPr>
              <a:t> </a:t>
            </a:r>
            <a:r>
              <a:rPr lang="en-GB" sz="1400" dirty="0" err="1">
                <a:solidFill>
                  <a:srgbClr val="333333"/>
                </a:solidFill>
              </a:rPr>
              <a:t>cioè</a:t>
            </a:r>
            <a:r>
              <a:rPr lang="en-GB" sz="1400" dirty="0">
                <a:solidFill>
                  <a:srgbClr val="333333"/>
                </a:solidFill>
              </a:rPr>
              <a:t> un </a:t>
            </a:r>
            <a:r>
              <a:rPr lang="en-GB" sz="1400" dirty="0" err="1">
                <a:solidFill>
                  <a:srgbClr val="333333"/>
                </a:solidFill>
              </a:rPr>
              <a:t>giornalista</a:t>
            </a:r>
            <a:r>
              <a:rPr lang="en-GB" sz="1400" dirty="0">
                <a:solidFill>
                  <a:srgbClr val="333333"/>
                </a:solidFill>
              </a:rPr>
              <a:t>; e </a:t>
            </a:r>
            <a:r>
              <a:rPr lang="en-GB" sz="1400" dirty="0" err="1">
                <a:solidFill>
                  <a:srgbClr val="333333"/>
                </a:solidFill>
              </a:rPr>
              <a:t>anche</a:t>
            </a:r>
            <a:r>
              <a:rPr lang="en-GB" sz="1400" dirty="0">
                <a:solidFill>
                  <a:srgbClr val="333333"/>
                </a:solidFill>
              </a:rPr>
              <a:t> a </a:t>
            </a:r>
            <a:r>
              <a:rPr lang="en-GB" sz="1400" dirty="0" err="1">
                <a:solidFill>
                  <a:srgbClr val="333333"/>
                </a:solidFill>
              </a:rPr>
              <a:t>lui</a:t>
            </a:r>
            <a:r>
              <a:rPr lang="en-GB" sz="1400" dirty="0">
                <a:solidFill>
                  <a:srgbClr val="333333"/>
                </a:solidFill>
              </a:rPr>
              <a:t> </a:t>
            </a:r>
            <a:r>
              <a:rPr lang="en-GB" sz="1400" dirty="0" err="1">
                <a:solidFill>
                  <a:srgbClr val="333333"/>
                </a:solidFill>
              </a:rPr>
              <a:t>sfuggono</a:t>
            </a:r>
            <a:r>
              <a:rPr lang="en-GB" sz="1400" dirty="0">
                <a:solidFill>
                  <a:srgbClr val="333333"/>
                </a:solidFill>
              </a:rPr>
              <a:t> </a:t>
            </a:r>
            <a:r>
              <a:rPr lang="en-GB" sz="1400" dirty="0" err="1">
                <a:solidFill>
                  <a:srgbClr val="333333"/>
                </a:solidFill>
              </a:rPr>
              <a:t>cose</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purtuttavia</a:t>
            </a:r>
            <a:r>
              <a:rPr lang="en-GB" sz="1400" dirty="0">
                <a:solidFill>
                  <a:srgbClr val="333333"/>
                </a:solidFill>
              </a:rPr>
              <a:t> </a:t>
            </a:r>
            <a:r>
              <a:rPr lang="en-GB" sz="1400" dirty="0" err="1">
                <a:solidFill>
                  <a:srgbClr val="333333"/>
                </a:solidFill>
              </a:rPr>
              <a:t>gli</a:t>
            </a:r>
            <a:r>
              <a:rPr lang="en-GB" sz="1400" dirty="0">
                <a:solidFill>
                  <a:srgbClr val="333333"/>
                </a:solidFill>
              </a:rPr>
              <a:t> </a:t>
            </a:r>
            <a:r>
              <a:rPr lang="en-GB" sz="1400" dirty="0" err="1">
                <a:solidFill>
                  <a:srgbClr val="333333"/>
                </a:solidFill>
              </a:rPr>
              <a:t>avvengono</a:t>
            </a:r>
            <a:r>
              <a:rPr lang="en-GB" sz="1400" dirty="0">
                <a:solidFill>
                  <a:srgbClr val="333333"/>
                </a:solidFill>
              </a:rPr>
              <a:t> sotto il </a:t>
            </a:r>
            <a:r>
              <a:rPr lang="en-GB" sz="1400" dirty="0" err="1">
                <a:solidFill>
                  <a:srgbClr val="333333"/>
                </a:solidFill>
              </a:rPr>
              <a:t>naso</a:t>
            </a:r>
            <a:r>
              <a:rPr lang="en-GB" sz="1400" dirty="0">
                <a:solidFill>
                  <a:srgbClr val="333333"/>
                </a:solidFill>
              </a:rPr>
              <a:t>.</a:t>
            </a:r>
          </a:p>
          <a:p>
            <a:pPr fontAlgn="base"/>
            <a:r>
              <a:rPr lang="en-GB" sz="1400" b="1" dirty="0">
                <a:solidFill>
                  <a:srgbClr val="333333"/>
                </a:solidFill>
              </a:rPr>
              <a:t>Antonioni:</a:t>
            </a:r>
            <a:r>
              <a:rPr lang="en-GB" sz="1400" dirty="0">
                <a:solidFill>
                  <a:srgbClr val="333333"/>
                </a:solidFill>
              </a:rPr>
              <a:t> </a:t>
            </a:r>
            <a:r>
              <a:rPr lang="en-GB" sz="1400" dirty="0" err="1">
                <a:solidFill>
                  <a:srgbClr val="333333"/>
                </a:solidFill>
              </a:rPr>
              <a:t>Sì</a:t>
            </a:r>
            <a:r>
              <a:rPr lang="en-GB" sz="1400" dirty="0">
                <a:solidFill>
                  <a:srgbClr val="333333"/>
                </a:solidFill>
              </a:rPr>
              <a:t>, </a:t>
            </a:r>
            <a:r>
              <a:rPr lang="en-GB" sz="1400" dirty="0" err="1">
                <a:solidFill>
                  <a:srgbClr val="333333"/>
                </a:solidFill>
              </a:rPr>
              <a:t>è</a:t>
            </a:r>
            <a:r>
              <a:rPr lang="en-GB" sz="1400" dirty="0">
                <a:solidFill>
                  <a:srgbClr val="333333"/>
                </a:solidFill>
              </a:rPr>
              <a:t> </a:t>
            </a:r>
            <a:r>
              <a:rPr lang="en-GB" sz="1400" dirty="0" err="1">
                <a:solidFill>
                  <a:srgbClr val="333333"/>
                </a:solidFill>
              </a:rPr>
              <a:t>vero</a:t>
            </a:r>
            <a:r>
              <a:rPr lang="en-GB" sz="1400" dirty="0">
                <a:solidFill>
                  <a:srgbClr val="333333"/>
                </a:solidFill>
              </a:rPr>
              <a:t>. Il </a:t>
            </a:r>
            <a:r>
              <a:rPr lang="en-GB" sz="1400" dirty="0" err="1">
                <a:solidFill>
                  <a:srgbClr val="333333"/>
                </a:solidFill>
              </a:rPr>
              <a:t>tema</a:t>
            </a:r>
            <a:r>
              <a:rPr lang="en-GB" sz="1400" dirty="0">
                <a:solidFill>
                  <a:srgbClr val="333333"/>
                </a:solidFill>
              </a:rPr>
              <a:t> del </a:t>
            </a:r>
            <a:r>
              <a:rPr lang="en-GB" sz="1400" dirty="0" err="1">
                <a:solidFill>
                  <a:srgbClr val="333333"/>
                </a:solidFill>
              </a:rPr>
              <a:t>tuo</a:t>
            </a:r>
            <a:r>
              <a:rPr lang="en-GB" sz="1400" dirty="0">
                <a:solidFill>
                  <a:srgbClr val="333333"/>
                </a:solidFill>
              </a:rPr>
              <a:t> </a:t>
            </a:r>
            <a:r>
              <a:rPr lang="en-GB" sz="1400" dirty="0" err="1">
                <a:solidFill>
                  <a:srgbClr val="333333"/>
                </a:solidFill>
              </a:rPr>
              <a:t>libro</a:t>
            </a:r>
            <a:r>
              <a:rPr lang="en-GB" sz="1400" dirty="0">
                <a:solidFill>
                  <a:srgbClr val="333333"/>
                </a:solidFill>
              </a:rPr>
              <a:t> </a:t>
            </a:r>
            <a:r>
              <a:rPr lang="en-GB" sz="1400" dirty="0" err="1">
                <a:solidFill>
                  <a:srgbClr val="333333"/>
                </a:solidFill>
              </a:rPr>
              <a:t>rassomiglia</a:t>
            </a:r>
            <a:r>
              <a:rPr lang="en-GB" sz="1400" dirty="0">
                <a:solidFill>
                  <a:srgbClr val="333333"/>
                </a:solidFill>
              </a:rPr>
              <a:t> a </a:t>
            </a:r>
            <a:r>
              <a:rPr lang="en-GB" sz="1400" dirty="0" err="1">
                <a:solidFill>
                  <a:srgbClr val="333333"/>
                </a:solidFill>
              </a:rPr>
              <a:t>quello</a:t>
            </a:r>
            <a:r>
              <a:rPr lang="en-GB" sz="1400" dirty="0">
                <a:solidFill>
                  <a:srgbClr val="333333"/>
                </a:solidFill>
              </a:rPr>
              <a:t> del </a:t>
            </a:r>
            <a:r>
              <a:rPr lang="en-GB" sz="1400" dirty="0" err="1">
                <a:solidFill>
                  <a:srgbClr val="333333"/>
                </a:solidFill>
              </a:rPr>
              <a:t>mio</a:t>
            </a:r>
            <a:r>
              <a:rPr lang="en-GB" sz="1400" dirty="0">
                <a:solidFill>
                  <a:srgbClr val="333333"/>
                </a:solidFill>
              </a:rPr>
              <a:t> film, </a:t>
            </a:r>
            <a:r>
              <a:rPr lang="en-GB" sz="1400" dirty="0" err="1">
                <a:solidFill>
                  <a:srgbClr val="333333"/>
                </a:solidFill>
              </a:rPr>
              <a:t>almeno</a:t>
            </a:r>
            <a:r>
              <a:rPr lang="en-GB" sz="1400" dirty="0">
                <a:solidFill>
                  <a:srgbClr val="333333"/>
                </a:solidFill>
              </a:rPr>
              <a:t> per </a:t>
            </a:r>
            <a:r>
              <a:rPr lang="en-GB" sz="1400" dirty="0" err="1">
                <a:solidFill>
                  <a:srgbClr val="333333"/>
                </a:solidFill>
              </a:rPr>
              <a:t>quanto</a:t>
            </a:r>
            <a:r>
              <a:rPr lang="en-GB" sz="1400" dirty="0">
                <a:solidFill>
                  <a:srgbClr val="333333"/>
                </a:solidFill>
              </a:rPr>
              <a:t> </a:t>
            </a:r>
            <a:r>
              <a:rPr lang="en-GB" sz="1400" dirty="0" err="1">
                <a:solidFill>
                  <a:srgbClr val="333333"/>
                </a:solidFill>
              </a:rPr>
              <a:t>riguarda</a:t>
            </a:r>
            <a:r>
              <a:rPr lang="en-GB" sz="1400" dirty="0">
                <a:solidFill>
                  <a:srgbClr val="333333"/>
                </a:solidFill>
              </a:rPr>
              <a:t> </a:t>
            </a:r>
            <a:r>
              <a:rPr lang="en-GB" sz="1400" dirty="0" err="1">
                <a:solidFill>
                  <a:srgbClr val="333333"/>
                </a:solidFill>
              </a:rPr>
              <a:t>l’attenzione</a:t>
            </a:r>
            <a:r>
              <a:rPr lang="en-GB" sz="1400" dirty="0">
                <a:solidFill>
                  <a:srgbClr val="333333"/>
                </a:solidFill>
              </a:rPr>
              <a:t> </a:t>
            </a:r>
            <a:r>
              <a:rPr lang="en-GB" sz="1400" dirty="0" err="1">
                <a:solidFill>
                  <a:srgbClr val="333333"/>
                </a:solidFill>
              </a:rPr>
              <a:t>alla</a:t>
            </a:r>
            <a:r>
              <a:rPr lang="en-GB" sz="1400" dirty="0">
                <a:solidFill>
                  <a:srgbClr val="333333"/>
                </a:solidFill>
              </a:rPr>
              <a:t> </a:t>
            </a:r>
            <a:r>
              <a:rPr lang="en-GB" sz="1400" dirty="0" err="1">
                <a:solidFill>
                  <a:srgbClr val="333333"/>
                </a:solidFill>
              </a:rPr>
              <a:t>realtà</a:t>
            </a:r>
            <a:r>
              <a:rPr lang="en-GB" sz="1400" dirty="0">
                <a:solidFill>
                  <a:srgbClr val="333333"/>
                </a:solidFill>
              </a:rPr>
              <a:t>. Era un </a:t>
            </a:r>
            <a:r>
              <a:rPr lang="en-GB" sz="1400" dirty="0" err="1">
                <a:solidFill>
                  <a:srgbClr val="333333"/>
                </a:solidFill>
              </a:rPr>
              <a:t>tema</a:t>
            </a:r>
            <a:r>
              <a:rPr lang="en-GB" sz="1400" dirty="0">
                <a:solidFill>
                  <a:srgbClr val="333333"/>
                </a:solidFill>
              </a:rPr>
              <a:t> </a:t>
            </a:r>
            <a:r>
              <a:rPr lang="en-GB" sz="1400" dirty="0" err="1">
                <a:solidFill>
                  <a:srgbClr val="333333"/>
                </a:solidFill>
              </a:rPr>
              <a:t>che</a:t>
            </a:r>
            <a:r>
              <a:rPr lang="en-GB" sz="1400" dirty="0">
                <a:solidFill>
                  <a:srgbClr val="333333"/>
                </a:solidFill>
              </a:rPr>
              <a:t> era </a:t>
            </a:r>
            <a:r>
              <a:rPr lang="en-GB" sz="1400" dirty="0" err="1">
                <a:solidFill>
                  <a:srgbClr val="333333"/>
                </a:solidFill>
              </a:rPr>
              <a:t>nell’aria</a:t>
            </a:r>
            <a:r>
              <a:rPr lang="en-GB" sz="1400" dirty="0">
                <a:solidFill>
                  <a:srgbClr val="333333"/>
                </a:solidFill>
              </a:rPr>
              <a:t>, </a:t>
            </a:r>
            <a:r>
              <a:rPr lang="en-GB" sz="1400" dirty="0" err="1">
                <a:solidFill>
                  <a:srgbClr val="333333"/>
                </a:solidFill>
              </a:rPr>
              <a:t>voglio</a:t>
            </a:r>
            <a:r>
              <a:rPr lang="en-GB" sz="1400" dirty="0">
                <a:solidFill>
                  <a:srgbClr val="333333"/>
                </a:solidFill>
              </a:rPr>
              <a:t> dire </a:t>
            </a:r>
            <a:r>
              <a:rPr lang="en-GB" sz="1400" dirty="0" err="1">
                <a:solidFill>
                  <a:srgbClr val="333333"/>
                </a:solidFill>
              </a:rPr>
              <a:t>nell’aria</a:t>
            </a:r>
            <a:r>
              <a:rPr lang="en-GB" sz="1400" dirty="0">
                <a:solidFill>
                  <a:srgbClr val="333333"/>
                </a:solidFill>
              </a:rPr>
              <a:t> </a:t>
            </a:r>
            <a:r>
              <a:rPr lang="en-GB" sz="1400" dirty="0" err="1">
                <a:solidFill>
                  <a:srgbClr val="333333"/>
                </a:solidFill>
              </a:rPr>
              <a:t>intorno</a:t>
            </a:r>
            <a:r>
              <a:rPr lang="en-GB" sz="1400" dirty="0">
                <a:solidFill>
                  <a:srgbClr val="333333"/>
                </a:solidFill>
              </a:rPr>
              <a:t> a me.</a:t>
            </a:r>
          </a:p>
          <a:p>
            <a:pPr fontAlgn="base"/>
            <a:r>
              <a:rPr lang="en-GB" sz="1400" b="1" dirty="0">
                <a:solidFill>
                  <a:srgbClr val="333333"/>
                </a:solidFill>
              </a:rPr>
              <a:t>Moravia:</a:t>
            </a:r>
            <a:r>
              <a:rPr lang="en-GB" sz="1400" dirty="0">
                <a:solidFill>
                  <a:srgbClr val="333333"/>
                </a:solidFill>
              </a:rPr>
              <a:t> </a:t>
            </a:r>
            <a:r>
              <a:rPr lang="en-GB" sz="1400" dirty="0" err="1">
                <a:solidFill>
                  <a:srgbClr val="333333"/>
                </a:solidFill>
              </a:rPr>
              <a:t>Già</a:t>
            </a:r>
            <a:r>
              <a:rPr lang="en-GB" sz="1400" dirty="0">
                <a:solidFill>
                  <a:srgbClr val="333333"/>
                </a:solidFill>
              </a:rPr>
              <a:t>, ma </a:t>
            </a:r>
            <a:r>
              <a:rPr lang="en-GB" sz="1400" dirty="0" err="1">
                <a:solidFill>
                  <a:srgbClr val="333333"/>
                </a:solidFill>
              </a:rPr>
              <a:t>nel</a:t>
            </a:r>
            <a:r>
              <a:rPr lang="en-GB" sz="1400" dirty="0">
                <a:solidFill>
                  <a:srgbClr val="333333"/>
                </a:solidFill>
              </a:rPr>
              <a:t> </a:t>
            </a:r>
            <a:r>
              <a:rPr lang="en-GB" sz="1400" dirty="0" err="1">
                <a:solidFill>
                  <a:srgbClr val="333333"/>
                </a:solidFill>
              </a:rPr>
              <a:t>mio</a:t>
            </a:r>
            <a:r>
              <a:rPr lang="en-GB" sz="1400" dirty="0">
                <a:solidFill>
                  <a:srgbClr val="333333"/>
                </a:solidFill>
              </a:rPr>
              <a:t> </a:t>
            </a:r>
            <a:r>
              <a:rPr lang="en-GB" sz="1400" dirty="0" err="1">
                <a:solidFill>
                  <a:srgbClr val="333333"/>
                </a:solidFill>
              </a:rPr>
              <a:t>romanzo</a:t>
            </a:r>
            <a:r>
              <a:rPr lang="en-GB" sz="1400" dirty="0">
                <a:solidFill>
                  <a:srgbClr val="333333"/>
                </a:solidFill>
              </a:rPr>
              <a:t> il </a:t>
            </a:r>
            <a:r>
              <a:rPr lang="en-GB" sz="1400" dirty="0" err="1">
                <a:solidFill>
                  <a:srgbClr val="333333"/>
                </a:solidFill>
              </a:rPr>
              <a:t>personaggio</a:t>
            </a:r>
            <a:r>
              <a:rPr lang="en-GB" sz="1400" dirty="0">
                <a:solidFill>
                  <a:srgbClr val="333333"/>
                </a:solidFill>
              </a:rPr>
              <a:t> era </a:t>
            </a:r>
            <a:r>
              <a:rPr lang="en-GB" sz="1400" dirty="0" err="1">
                <a:solidFill>
                  <a:srgbClr val="333333"/>
                </a:solidFill>
              </a:rPr>
              <a:t>direttamente</a:t>
            </a:r>
            <a:r>
              <a:rPr lang="en-GB" sz="1400" dirty="0">
                <a:solidFill>
                  <a:srgbClr val="333333"/>
                </a:solidFill>
              </a:rPr>
              <a:t> </a:t>
            </a:r>
            <a:r>
              <a:rPr lang="en-GB" sz="1400" dirty="0" err="1">
                <a:solidFill>
                  <a:srgbClr val="333333"/>
                </a:solidFill>
              </a:rPr>
              <a:t>implicato</a:t>
            </a:r>
            <a:r>
              <a:rPr lang="en-GB" sz="1400" dirty="0">
                <a:solidFill>
                  <a:srgbClr val="333333"/>
                </a:solidFill>
              </a:rPr>
              <a:t> </a:t>
            </a:r>
            <a:r>
              <a:rPr lang="en-GB" sz="1400" dirty="0" err="1">
                <a:solidFill>
                  <a:srgbClr val="333333"/>
                </a:solidFill>
              </a:rPr>
              <a:t>nel</a:t>
            </a:r>
            <a:r>
              <a:rPr lang="en-GB" sz="1400" dirty="0">
                <a:solidFill>
                  <a:srgbClr val="333333"/>
                </a:solidFill>
              </a:rPr>
              <a:t> </a:t>
            </a:r>
            <a:r>
              <a:rPr lang="en-GB" sz="1400" dirty="0" err="1">
                <a:solidFill>
                  <a:srgbClr val="333333"/>
                </a:solidFill>
              </a:rPr>
              <a:t>delitto</a:t>
            </a:r>
            <a:r>
              <a:rPr lang="en-GB" sz="1400" dirty="0">
                <a:solidFill>
                  <a:srgbClr val="333333"/>
                </a:solidFill>
              </a:rPr>
              <a:t>; </a:t>
            </a:r>
            <a:r>
              <a:rPr lang="en-GB" sz="1400" dirty="0" err="1">
                <a:solidFill>
                  <a:srgbClr val="333333"/>
                </a:solidFill>
              </a:rPr>
              <a:t>nel</a:t>
            </a:r>
            <a:r>
              <a:rPr lang="en-GB" sz="1400" dirty="0">
                <a:solidFill>
                  <a:srgbClr val="333333"/>
                </a:solidFill>
              </a:rPr>
              <a:t> </a:t>
            </a:r>
            <a:r>
              <a:rPr lang="en-GB" sz="1400" dirty="0" err="1">
                <a:solidFill>
                  <a:srgbClr val="333333"/>
                </a:solidFill>
              </a:rPr>
              <a:t>tuo</a:t>
            </a:r>
            <a:r>
              <a:rPr lang="en-GB" sz="1400" dirty="0">
                <a:solidFill>
                  <a:srgbClr val="333333"/>
                </a:solidFill>
              </a:rPr>
              <a:t> non lo </a:t>
            </a:r>
            <a:r>
              <a:rPr lang="en-GB" sz="1400" dirty="0" err="1">
                <a:solidFill>
                  <a:srgbClr val="333333"/>
                </a:solidFill>
              </a:rPr>
              <a:t>è</a:t>
            </a:r>
            <a:r>
              <a:rPr lang="en-GB" sz="1400" dirty="0">
                <a:solidFill>
                  <a:srgbClr val="333333"/>
                </a:solidFill>
              </a:rPr>
              <a:t>, </a:t>
            </a:r>
            <a:r>
              <a:rPr lang="en-GB" sz="1400" dirty="0">
                <a:solidFill>
                  <a:srgbClr val="FF0000"/>
                </a:solidFill>
              </a:rPr>
              <a:t>ne </a:t>
            </a:r>
            <a:r>
              <a:rPr lang="en-GB" sz="1400" dirty="0" err="1">
                <a:solidFill>
                  <a:srgbClr val="FF0000"/>
                </a:solidFill>
              </a:rPr>
              <a:t>è</a:t>
            </a:r>
            <a:r>
              <a:rPr lang="en-GB" sz="1400" dirty="0">
                <a:solidFill>
                  <a:srgbClr val="FF0000"/>
                </a:solidFill>
              </a:rPr>
              <a:t> </a:t>
            </a:r>
            <a:r>
              <a:rPr lang="en-GB" sz="1400" dirty="0" err="1">
                <a:solidFill>
                  <a:srgbClr val="FF0000"/>
                </a:solidFill>
              </a:rPr>
              <a:t>soltanto</a:t>
            </a:r>
            <a:r>
              <a:rPr lang="en-GB" sz="1400" dirty="0">
                <a:solidFill>
                  <a:srgbClr val="FF0000"/>
                </a:solidFill>
              </a:rPr>
              <a:t> il </a:t>
            </a:r>
            <a:r>
              <a:rPr lang="en-GB" sz="1400" dirty="0" err="1">
                <a:solidFill>
                  <a:srgbClr val="FF0000"/>
                </a:solidFill>
              </a:rPr>
              <a:t>testimone</a:t>
            </a:r>
            <a:r>
              <a:rPr lang="en-GB" sz="1400" dirty="0">
                <a:solidFill>
                  <a:srgbClr val="333333"/>
                </a:solidFill>
              </a:rPr>
              <a:t>. Da </a:t>
            </a:r>
            <a:r>
              <a:rPr lang="en-GB" sz="1400" dirty="0" err="1">
                <a:solidFill>
                  <a:srgbClr val="333333"/>
                </a:solidFill>
              </a:rPr>
              <a:t>questo</a:t>
            </a:r>
            <a:r>
              <a:rPr lang="en-GB" sz="1400" dirty="0">
                <a:solidFill>
                  <a:srgbClr val="333333"/>
                </a:solidFill>
              </a:rPr>
              <a:t> </a:t>
            </a:r>
            <a:r>
              <a:rPr lang="en-GB" sz="1400" dirty="0" err="1">
                <a:solidFill>
                  <a:srgbClr val="333333"/>
                </a:solidFill>
              </a:rPr>
              <a:t>forse</a:t>
            </a:r>
            <a:r>
              <a:rPr lang="en-GB" sz="1400" dirty="0">
                <a:solidFill>
                  <a:srgbClr val="333333"/>
                </a:solidFill>
              </a:rPr>
              <a:t> </a:t>
            </a:r>
            <a:r>
              <a:rPr lang="en-GB" sz="1400" dirty="0" err="1">
                <a:solidFill>
                  <a:srgbClr val="333333"/>
                </a:solidFill>
              </a:rPr>
              <a:t>deriva</a:t>
            </a:r>
            <a:r>
              <a:rPr lang="en-GB" sz="1400" dirty="0">
                <a:solidFill>
                  <a:srgbClr val="333333"/>
                </a:solidFill>
              </a:rPr>
              <a:t> </a:t>
            </a:r>
            <a:r>
              <a:rPr lang="en-GB" sz="1400" dirty="0" err="1">
                <a:solidFill>
                  <a:srgbClr val="333333"/>
                </a:solidFill>
              </a:rPr>
              <a:t>che</a:t>
            </a:r>
            <a:r>
              <a:rPr lang="en-GB" sz="1400" dirty="0">
                <a:solidFill>
                  <a:srgbClr val="333333"/>
                </a:solidFill>
              </a:rPr>
              <a:t> il </a:t>
            </a:r>
            <a:r>
              <a:rPr lang="en-GB" sz="1400" dirty="0" err="1">
                <a:solidFill>
                  <a:srgbClr val="333333"/>
                </a:solidFill>
              </a:rPr>
              <a:t>tuo</a:t>
            </a:r>
            <a:r>
              <a:rPr lang="en-GB" sz="1400" dirty="0">
                <a:solidFill>
                  <a:srgbClr val="333333"/>
                </a:solidFill>
              </a:rPr>
              <a:t> </a:t>
            </a:r>
            <a:r>
              <a:rPr lang="en-GB" sz="1400" dirty="0" err="1">
                <a:solidFill>
                  <a:srgbClr val="333333"/>
                </a:solidFill>
              </a:rPr>
              <a:t>personaggio</a:t>
            </a:r>
            <a:r>
              <a:rPr lang="en-GB" sz="1400" dirty="0">
                <a:solidFill>
                  <a:srgbClr val="333333"/>
                </a:solidFill>
              </a:rPr>
              <a:t> </a:t>
            </a:r>
            <a:r>
              <a:rPr lang="en-GB" sz="1400" dirty="0" err="1">
                <a:solidFill>
                  <a:srgbClr val="333333"/>
                </a:solidFill>
              </a:rPr>
              <a:t>è</a:t>
            </a:r>
            <a:r>
              <a:rPr lang="en-GB" sz="1400" dirty="0">
                <a:solidFill>
                  <a:srgbClr val="333333"/>
                </a:solidFill>
              </a:rPr>
              <a:t> </a:t>
            </a:r>
            <a:r>
              <a:rPr lang="en-GB" sz="1400" dirty="0" err="1">
                <a:solidFill>
                  <a:srgbClr val="333333"/>
                </a:solidFill>
              </a:rPr>
              <a:t>più</a:t>
            </a:r>
            <a:r>
              <a:rPr lang="en-GB" sz="1400" dirty="0">
                <a:solidFill>
                  <a:srgbClr val="333333"/>
                </a:solidFill>
              </a:rPr>
              <a:t> leggero, </a:t>
            </a:r>
            <a:r>
              <a:rPr lang="en-GB" sz="1400" dirty="0" err="1">
                <a:solidFill>
                  <a:srgbClr val="333333"/>
                </a:solidFill>
              </a:rPr>
              <a:t>più</a:t>
            </a:r>
            <a:r>
              <a:rPr lang="en-GB" sz="1400" dirty="0">
                <a:solidFill>
                  <a:srgbClr val="333333"/>
                </a:solidFill>
              </a:rPr>
              <a:t> </a:t>
            </a:r>
            <a:r>
              <a:rPr lang="en-GB" sz="1400" dirty="0" err="1">
                <a:solidFill>
                  <a:srgbClr val="333333"/>
                </a:solidFill>
              </a:rPr>
              <a:t>innocente</a:t>
            </a:r>
            <a:r>
              <a:rPr lang="en-GB" sz="1400" dirty="0">
                <a:solidFill>
                  <a:srgbClr val="333333"/>
                </a:solidFill>
              </a:rPr>
              <a:t>, </a:t>
            </a:r>
            <a:r>
              <a:rPr lang="en-GB" sz="1400" dirty="0" err="1">
                <a:solidFill>
                  <a:srgbClr val="333333"/>
                </a:solidFill>
              </a:rPr>
              <a:t>più</a:t>
            </a:r>
            <a:r>
              <a:rPr lang="en-GB" sz="1400" dirty="0">
                <a:solidFill>
                  <a:srgbClr val="333333"/>
                </a:solidFill>
              </a:rPr>
              <a:t> </a:t>
            </a:r>
            <a:r>
              <a:rPr lang="en-GB" sz="1400" dirty="0" err="1">
                <a:solidFill>
                  <a:srgbClr val="333333"/>
                </a:solidFill>
              </a:rPr>
              <a:t>svagato</a:t>
            </a:r>
            <a:r>
              <a:rPr lang="en-GB" sz="1400" dirty="0">
                <a:solidFill>
                  <a:srgbClr val="333333"/>
                </a:solidFill>
              </a:rPr>
              <a:t>. </a:t>
            </a:r>
            <a:r>
              <a:rPr lang="en-GB" sz="1400" dirty="0" err="1">
                <a:solidFill>
                  <a:srgbClr val="333333"/>
                </a:solidFill>
              </a:rPr>
              <a:t>Tuttavia</a:t>
            </a:r>
            <a:r>
              <a:rPr lang="en-GB" sz="1400" dirty="0">
                <a:solidFill>
                  <a:srgbClr val="333333"/>
                </a:solidFill>
              </a:rPr>
              <a:t> in </a:t>
            </a:r>
            <a:r>
              <a:rPr lang="en-GB" sz="1400" dirty="0" err="1">
                <a:solidFill>
                  <a:srgbClr val="333333"/>
                </a:solidFill>
              </a:rPr>
              <a:t>quest’idea</a:t>
            </a:r>
            <a:r>
              <a:rPr lang="en-GB" sz="1400" dirty="0">
                <a:solidFill>
                  <a:srgbClr val="333333"/>
                </a:solidFill>
              </a:rPr>
              <a:t> del </a:t>
            </a:r>
            <a:r>
              <a:rPr lang="en-GB" sz="1400" dirty="0" err="1">
                <a:solidFill>
                  <a:srgbClr val="333333"/>
                </a:solidFill>
              </a:rPr>
              <a:t>fotografo</a:t>
            </a:r>
            <a:r>
              <a:rPr lang="en-GB" sz="1400" dirty="0">
                <a:solidFill>
                  <a:srgbClr val="333333"/>
                </a:solidFill>
              </a:rPr>
              <a:t> </a:t>
            </a:r>
            <a:r>
              <a:rPr lang="en-GB" sz="1400" dirty="0" err="1">
                <a:solidFill>
                  <a:srgbClr val="333333"/>
                </a:solidFill>
              </a:rPr>
              <a:t>che</a:t>
            </a:r>
            <a:r>
              <a:rPr lang="en-GB" sz="1400" dirty="0">
                <a:solidFill>
                  <a:srgbClr val="333333"/>
                </a:solidFill>
              </a:rPr>
              <a:t> </a:t>
            </a:r>
            <a:r>
              <a:rPr lang="en-GB" sz="1400" dirty="0" err="1">
                <a:solidFill>
                  <a:srgbClr val="333333"/>
                </a:solidFill>
              </a:rPr>
              <a:t>viene</a:t>
            </a:r>
            <a:r>
              <a:rPr lang="en-GB" sz="1400" dirty="0">
                <a:solidFill>
                  <a:srgbClr val="333333"/>
                </a:solidFill>
              </a:rPr>
              <a:t> </a:t>
            </a:r>
            <a:r>
              <a:rPr lang="en-GB" sz="1400" dirty="0" err="1">
                <a:solidFill>
                  <a:srgbClr val="333333"/>
                </a:solidFill>
              </a:rPr>
              <a:t>preso</a:t>
            </a:r>
            <a:r>
              <a:rPr lang="en-GB" sz="1400" dirty="0">
                <a:solidFill>
                  <a:srgbClr val="333333"/>
                </a:solidFill>
              </a:rPr>
              <a:t> di </a:t>
            </a:r>
            <a:r>
              <a:rPr lang="en-GB" sz="1400" dirty="0" err="1">
                <a:solidFill>
                  <a:srgbClr val="333333"/>
                </a:solidFill>
              </a:rPr>
              <a:t>contropiede</a:t>
            </a:r>
            <a:r>
              <a:rPr lang="en-GB" sz="1400" dirty="0">
                <a:solidFill>
                  <a:srgbClr val="333333"/>
                </a:solidFill>
              </a:rPr>
              <a:t> </a:t>
            </a:r>
            <a:r>
              <a:rPr lang="en-GB" sz="1400" dirty="0" err="1">
                <a:solidFill>
                  <a:srgbClr val="333333"/>
                </a:solidFill>
              </a:rPr>
              <a:t>dalla</a:t>
            </a:r>
            <a:r>
              <a:rPr lang="en-GB" sz="1400" dirty="0">
                <a:solidFill>
                  <a:srgbClr val="333333"/>
                </a:solidFill>
              </a:rPr>
              <a:t> </a:t>
            </a:r>
            <a:r>
              <a:rPr lang="en-GB" sz="1400" dirty="0" err="1">
                <a:solidFill>
                  <a:srgbClr val="333333"/>
                </a:solidFill>
              </a:rPr>
              <a:t>realtà</a:t>
            </a:r>
            <a:r>
              <a:rPr lang="en-GB" sz="1400" dirty="0">
                <a:solidFill>
                  <a:srgbClr val="333333"/>
                </a:solidFill>
              </a:rPr>
              <a:t>, </a:t>
            </a:r>
            <a:r>
              <a:rPr lang="en-GB" sz="1400" dirty="0" err="1">
                <a:solidFill>
                  <a:srgbClr val="333333"/>
                </a:solidFill>
              </a:rPr>
              <a:t>c’è</a:t>
            </a:r>
            <a:r>
              <a:rPr lang="en-GB" sz="1400" dirty="0">
                <a:solidFill>
                  <a:srgbClr val="333333"/>
                </a:solidFill>
              </a:rPr>
              <a:t> </a:t>
            </a:r>
            <a:r>
              <a:rPr lang="en-GB" sz="1400" dirty="0" err="1">
                <a:solidFill>
                  <a:srgbClr val="333333"/>
                </a:solidFill>
              </a:rPr>
              <a:t>implicita</a:t>
            </a:r>
            <a:r>
              <a:rPr lang="en-GB" sz="1400" dirty="0">
                <a:solidFill>
                  <a:srgbClr val="333333"/>
                </a:solidFill>
              </a:rPr>
              <a:t> </a:t>
            </a:r>
            <a:r>
              <a:rPr lang="en-GB" sz="1400" dirty="0" err="1">
                <a:solidFill>
                  <a:srgbClr val="333333"/>
                </a:solidFill>
              </a:rPr>
              <a:t>una</a:t>
            </a:r>
            <a:r>
              <a:rPr lang="en-GB" sz="1400" dirty="0">
                <a:solidFill>
                  <a:srgbClr val="333333"/>
                </a:solidFill>
              </a:rPr>
              <a:t> </a:t>
            </a:r>
            <a:r>
              <a:rPr lang="en-GB" sz="1400" dirty="0" err="1">
                <a:solidFill>
                  <a:srgbClr val="333333"/>
                </a:solidFill>
              </a:rPr>
              <a:t>critica</a:t>
            </a:r>
            <a:r>
              <a:rPr lang="en-GB" sz="1400" dirty="0">
                <a:solidFill>
                  <a:srgbClr val="333333"/>
                </a:solidFill>
              </a:rPr>
              <a:t> a </a:t>
            </a:r>
            <a:r>
              <a:rPr lang="en-GB" sz="1400" dirty="0" err="1">
                <a:solidFill>
                  <a:srgbClr val="333333"/>
                </a:solidFill>
              </a:rPr>
              <a:t>una</a:t>
            </a:r>
            <a:r>
              <a:rPr lang="en-GB" sz="1400" dirty="0">
                <a:solidFill>
                  <a:srgbClr val="333333"/>
                </a:solidFill>
              </a:rPr>
              <a:t> </a:t>
            </a:r>
            <a:r>
              <a:rPr lang="en-GB" sz="1400" dirty="0" err="1">
                <a:solidFill>
                  <a:srgbClr val="333333"/>
                </a:solidFill>
              </a:rPr>
              <a:t>determinata</a:t>
            </a:r>
            <a:r>
              <a:rPr lang="en-GB" sz="1400" dirty="0">
                <a:solidFill>
                  <a:srgbClr val="333333"/>
                </a:solidFill>
              </a:rPr>
              <a:t> </a:t>
            </a:r>
            <a:r>
              <a:rPr lang="en-GB" sz="1400" dirty="0" err="1">
                <a:solidFill>
                  <a:srgbClr val="333333"/>
                </a:solidFill>
              </a:rPr>
              <a:t>condizione</a:t>
            </a:r>
            <a:r>
              <a:rPr lang="en-GB" sz="1400" dirty="0">
                <a:solidFill>
                  <a:srgbClr val="333333"/>
                </a:solidFill>
              </a:rPr>
              <a:t> </a:t>
            </a:r>
            <a:r>
              <a:rPr lang="en-GB" sz="1400" dirty="0" err="1">
                <a:solidFill>
                  <a:srgbClr val="333333"/>
                </a:solidFill>
              </a:rPr>
              <a:t>umana</a:t>
            </a:r>
            <a:r>
              <a:rPr lang="en-GB" sz="1400" dirty="0">
                <a:solidFill>
                  <a:srgbClr val="333333"/>
                </a:solidFill>
              </a:rPr>
              <a:t> o </a:t>
            </a:r>
            <a:r>
              <a:rPr lang="en-GB" sz="1400" dirty="0" err="1">
                <a:solidFill>
                  <a:srgbClr val="333333"/>
                </a:solidFill>
              </a:rPr>
              <a:t>sociale</a:t>
            </a:r>
            <a:r>
              <a:rPr lang="en-GB" sz="1400" dirty="0">
                <a:solidFill>
                  <a:srgbClr val="333333"/>
                </a:solidFill>
              </a:rPr>
              <a:t>. Come se </a:t>
            </a:r>
            <a:r>
              <a:rPr lang="en-GB" sz="1400" dirty="0" err="1">
                <a:solidFill>
                  <a:srgbClr val="333333"/>
                </a:solidFill>
              </a:rPr>
              <a:t>tu</a:t>
            </a:r>
            <a:r>
              <a:rPr lang="en-GB" sz="1400" dirty="0">
                <a:solidFill>
                  <a:srgbClr val="333333"/>
                </a:solidFill>
              </a:rPr>
              <a:t> </a:t>
            </a:r>
            <a:r>
              <a:rPr lang="en-GB" sz="1400" dirty="0" err="1">
                <a:solidFill>
                  <a:srgbClr val="333333"/>
                </a:solidFill>
              </a:rPr>
              <a:t>avessi</a:t>
            </a:r>
            <a:r>
              <a:rPr lang="en-GB" sz="1400" dirty="0">
                <a:solidFill>
                  <a:srgbClr val="333333"/>
                </a:solidFill>
              </a:rPr>
              <a:t> </a:t>
            </a:r>
            <a:r>
              <a:rPr lang="en-GB" sz="1400" dirty="0" err="1">
                <a:solidFill>
                  <a:srgbClr val="333333"/>
                </a:solidFill>
              </a:rPr>
              <a:t>voluto</a:t>
            </a:r>
            <a:r>
              <a:rPr lang="en-GB" sz="1400" dirty="0">
                <a:solidFill>
                  <a:srgbClr val="333333"/>
                </a:solidFill>
              </a:rPr>
              <a:t> dire: </a:t>
            </a:r>
            <a:r>
              <a:rPr lang="en-GB" sz="1400" dirty="0" err="1">
                <a:solidFill>
                  <a:srgbClr val="333333"/>
                </a:solidFill>
              </a:rPr>
              <a:t>ecco</a:t>
            </a:r>
            <a:r>
              <a:rPr lang="en-GB" sz="1400" dirty="0">
                <a:solidFill>
                  <a:srgbClr val="333333"/>
                </a:solidFill>
              </a:rPr>
              <a:t> come </a:t>
            </a:r>
            <a:r>
              <a:rPr lang="en-GB" sz="1400" dirty="0" err="1">
                <a:solidFill>
                  <a:srgbClr val="333333"/>
                </a:solidFill>
              </a:rPr>
              <a:t>è</a:t>
            </a:r>
            <a:r>
              <a:rPr lang="en-GB" sz="1400" dirty="0">
                <a:solidFill>
                  <a:srgbClr val="333333"/>
                </a:solidFill>
              </a:rPr>
              <a:t> </a:t>
            </a:r>
            <a:r>
              <a:rPr lang="en-GB" sz="1400" dirty="0" err="1">
                <a:solidFill>
                  <a:srgbClr val="333333"/>
                </a:solidFill>
              </a:rPr>
              <a:t>cieco</a:t>
            </a:r>
            <a:r>
              <a:rPr lang="en-GB" sz="1400" dirty="0">
                <a:solidFill>
                  <a:srgbClr val="333333"/>
                </a:solidFill>
              </a:rPr>
              <a:t>, </a:t>
            </a:r>
            <a:r>
              <a:rPr lang="en-GB" sz="1400" dirty="0" err="1">
                <a:solidFill>
                  <a:srgbClr val="333333"/>
                </a:solidFill>
              </a:rPr>
              <a:t>alienato</a:t>
            </a:r>
            <a:r>
              <a:rPr lang="en-GB" sz="1400" dirty="0">
                <a:solidFill>
                  <a:srgbClr val="333333"/>
                </a:solidFill>
              </a:rPr>
              <a:t> </a:t>
            </a:r>
            <a:r>
              <a:rPr lang="en-GB" sz="1400" dirty="0" err="1">
                <a:solidFill>
                  <a:srgbClr val="333333"/>
                </a:solidFill>
              </a:rPr>
              <a:t>l’uomo</a:t>
            </a:r>
            <a:r>
              <a:rPr lang="en-GB" sz="1400" dirty="0">
                <a:solidFill>
                  <a:srgbClr val="333333"/>
                </a:solidFill>
              </a:rPr>
              <a:t>. </a:t>
            </a:r>
            <a:r>
              <a:rPr lang="en-GB" sz="1400" dirty="0" err="1">
                <a:solidFill>
                  <a:srgbClr val="333333"/>
                </a:solidFill>
              </a:rPr>
              <a:t>Oppure</a:t>
            </a:r>
            <a:r>
              <a:rPr lang="en-GB" sz="1400" dirty="0">
                <a:solidFill>
                  <a:srgbClr val="333333"/>
                </a:solidFill>
              </a:rPr>
              <a:t>: </a:t>
            </a:r>
            <a:r>
              <a:rPr lang="en-GB" sz="1400" dirty="0" err="1">
                <a:solidFill>
                  <a:srgbClr val="333333"/>
                </a:solidFill>
              </a:rPr>
              <a:t>ecco</a:t>
            </a:r>
            <a:r>
              <a:rPr lang="en-GB" sz="1400" dirty="0">
                <a:solidFill>
                  <a:srgbClr val="333333"/>
                </a:solidFill>
              </a:rPr>
              <a:t> come </a:t>
            </a:r>
            <a:r>
              <a:rPr lang="en-GB" sz="1400" dirty="0" err="1">
                <a:solidFill>
                  <a:srgbClr val="333333"/>
                </a:solidFill>
              </a:rPr>
              <a:t>è</a:t>
            </a:r>
            <a:r>
              <a:rPr lang="en-GB" sz="1400" dirty="0">
                <a:solidFill>
                  <a:srgbClr val="333333"/>
                </a:solidFill>
              </a:rPr>
              <a:t> </a:t>
            </a:r>
            <a:r>
              <a:rPr lang="en-GB" sz="1400" dirty="0" err="1">
                <a:solidFill>
                  <a:srgbClr val="333333"/>
                </a:solidFill>
              </a:rPr>
              <a:t>cieca</a:t>
            </a:r>
            <a:r>
              <a:rPr lang="en-GB" sz="1400" dirty="0">
                <a:solidFill>
                  <a:srgbClr val="333333"/>
                </a:solidFill>
              </a:rPr>
              <a:t> e </a:t>
            </a:r>
            <a:r>
              <a:rPr lang="en-GB" sz="1400" dirty="0" err="1">
                <a:solidFill>
                  <a:srgbClr val="333333"/>
                </a:solidFill>
              </a:rPr>
              <a:t>alienata</a:t>
            </a:r>
            <a:r>
              <a:rPr lang="en-GB" sz="1400" dirty="0">
                <a:solidFill>
                  <a:srgbClr val="333333"/>
                </a:solidFill>
              </a:rPr>
              <a:t> la </a:t>
            </a:r>
            <a:r>
              <a:rPr lang="en-GB" sz="1400" dirty="0" err="1">
                <a:solidFill>
                  <a:srgbClr val="333333"/>
                </a:solidFill>
              </a:rPr>
              <a:t>società</a:t>
            </a:r>
            <a:r>
              <a:rPr lang="en-GB" sz="1400" dirty="0">
                <a:solidFill>
                  <a:srgbClr val="333333"/>
                </a:solidFill>
              </a:rPr>
              <a:t> di cui fa </a:t>
            </a:r>
            <a:r>
              <a:rPr lang="en-GB" sz="1400" dirty="0" err="1">
                <a:solidFill>
                  <a:srgbClr val="333333"/>
                </a:solidFill>
              </a:rPr>
              <a:t>parte</a:t>
            </a:r>
            <a:r>
              <a:rPr lang="en-GB" sz="1400" dirty="0">
                <a:solidFill>
                  <a:srgbClr val="333333"/>
                </a:solidFill>
              </a:rPr>
              <a:t> </a:t>
            </a:r>
            <a:r>
              <a:rPr lang="en-GB" sz="1400" dirty="0" err="1">
                <a:solidFill>
                  <a:srgbClr val="333333"/>
                </a:solidFill>
              </a:rPr>
              <a:t>quest’uomo</a:t>
            </a:r>
            <a:r>
              <a:rPr lang="en-GB" sz="1400" dirty="0">
                <a:solidFill>
                  <a:srgbClr val="333333"/>
                </a:solidFill>
              </a:rPr>
              <a:t>.</a:t>
            </a:r>
          </a:p>
          <a:p>
            <a:pPr fontAlgn="base"/>
            <a:r>
              <a:rPr lang="en-GB" sz="1400" b="1" dirty="0">
                <a:solidFill>
                  <a:srgbClr val="333333"/>
                </a:solidFill>
              </a:rPr>
              <a:t>Antonioni:</a:t>
            </a:r>
            <a:r>
              <a:rPr lang="en-GB" sz="1400" dirty="0">
                <a:solidFill>
                  <a:srgbClr val="333333"/>
                </a:solidFill>
              </a:rPr>
              <a:t> </a:t>
            </a:r>
            <a:r>
              <a:rPr lang="en-GB" sz="1400" dirty="0" err="1">
                <a:solidFill>
                  <a:srgbClr val="333333"/>
                </a:solidFill>
              </a:rPr>
              <a:t>Perché</a:t>
            </a:r>
            <a:r>
              <a:rPr lang="en-GB" sz="1400" dirty="0">
                <a:solidFill>
                  <a:srgbClr val="333333"/>
                </a:solidFill>
              </a:rPr>
              <a:t> </a:t>
            </a:r>
            <a:r>
              <a:rPr lang="en-GB" sz="1400" dirty="0" err="1">
                <a:solidFill>
                  <a:srgbClr val="333333"/>
                </a:solidFill>
              </a:rPr>
              <a:t>questa</a:t>
            </a:r>
            <a:r>
              <a:rPr lang="en-GB" sz="1400" dirty="0">
                <a:solidFill>
                  <a:srgbClr val="333333"/>
                </a:solidFill>
              </a:rPr>
              <a:t> </a:t>
            </a:r>
            <a:r>
              <a:rPr lang="en-GB" sz="1400" dirty="0" err="1">
                <a:solidFill>
                  <a:srgbClr val="333333"/>
                </a:solidFill>
              </a:rPr>
              <a:t>cecità</a:t>
            </a:r>
            <a:r>
              <a:rPr lang="en-GB" sz="1400" dirty="0">
                <a:solidFill>
                  <a:srgbClr val="333333"/>
                </a:solidFill>
              </a:rPr>
              <a:t> e </a:t>
            </a:r>
            <a:r>
              <a:rPr lang="en-GB" sz="1400" dirty="0" err="1">
                <a:solidFill>
                  <a:srgbClr val="333333"/>
                </a:solidFill>
              </a:rPr>
              <a:t>questa</a:t>
            </a:r>
            <a:r>
              <a:rPr lang="en-GB" sz="1400" dirty="0">
                <a:solidFill>
                  <a:srgbClr val="333333"/>
                </a:solidFill>
              </a:rPr>
              <a:t> </a:t>
            </a:r>
            <a:r>
              <a:rPr lang="en-GB" sz="1400" dirty="0" err="1">
                <a:solidFill>
                  <a:srgbClr val="333333"/>
                </a:solidFill>
              </a:rPr>
              <a:t>alienazione</a:t>
            </a:r>
            <a:r>
              <a:rPr lang="en-GB" sz="1400" dirty="0">
                <a:solidFill>
                  <a:srgbClr val="333333"/>
                </a:solidFill>
              </a:rPr>
              <a:t>, per un </a:t>
            </a:r>
            <a:r>
              <a:rPr lang="en-GB" sz="1400" dirty="0" err="1">
                <a:solidFill>
                  <a:srgbClr val="333333"/>
                </a:solidFill>
              </a:rPr>
              <a:t>momento</a:t>
            </a:r>
            <a:r>
              <a:rPr lang="en-GB" sz="1400" dirty="0">
                <a:solidFill>
                  <a:srgbClr val="333333"/>
                </a:solidFill>
              </a:rPr>
              <a:t>, non </a:t>
            </a:r>
            <a:r>
              <a:rPr lang="en-GB" sz="1400" dirty="0" err="1">
                <a:solidFill>
                  <a:srgbClr val="333333"/>
                </a:solidFill>
              </a:rPr>
              <a:t>provi</a:t>
            </a:r>
            <a:r>
              <a:rPr lang="en-GB" sz="1400" dirty="0">
                <a:solidFill>
                  <a:srgbClr val="333333"/>
                </a:solidFill>
              </a:rPr>
              <a:t> a </a:t>
            </a:r>
            <a:r>
              <a:rPr lang="en-GB" sz="1400" dirty="0" err="1">
                <a:solidFill>
                  <a:srgbClr val="333333"/>
                </a:solidFill>
              </a:rPr>
              <a:t>vederle</a:t>
            </a:r>
            <a:r>
              <a:rPr lang="en-GB" sz="1400" dirty="0">
                <a:solidFill>
                  <a:srgbClr val="333333"/>
                </a:solidFill>
              </a:rPr>
              <a:t> come </a:t>
            </a:r>
            <a:r>
              <a:rPr lang="en-GB" sz="1400" dirty="0" err="1">
                <a:solidFill>
                  <a:srgbClr val="333333"/>
                </a:solidFill>
              </a:rPr>
              <a:t>delle</a:t>
            </a:r>
            <a:r>
              <a:rPr lang="en-GB" sz="1400" dirty="0">
                <a:solidFill>
                  <a:srgbClr val="333333"/>
                </a:solidFill>
              </a:rPr>
              <a:t> </a:t>
            </a:r>
            <a:r>
              <a:rPr lang="en-GB" sz="1400" dirty="0" err="1">
                <a:solidFill>
                  <a:srgbClr val="333333"/>
                </a:solidFill>
              </a:rPr>
              <a:t>virtù</a:t>
            </a:r>
            <a:r>
              <a:rPr lang="en-GB" sz="1400" dirty="0">
                <a:solidFill>
                  <a:srgbClr val="333333"/>
                </a:solidFill>
              </a:rPr>
              <a:t>, </a:t>
            </a:r>
            <a:r>
              <a:rPr lang="en-GB" sz="1400" dirty="0" err="1">
                <a:solidFill>
                  <a:srgbClr val="333333"/>
                </a:solidFill>
              </a:rPr>
              <a:t>delle</a:t>
            </a:r>
            <a:r>
              <a:rPr lang="en-GB" sz="1400" dirty="0">
                <a:solidFill>
                  <a:srgbClr val="333333"/>
                </a:solidFill>
              </a:rPr>
              <a:t> </a:t>
            </a:r>
            <a:r>
              <a:rPr lang="en-GB" sz="1400" dirty="0" err="1">
                <a:solidFill>
                  <a:srgbClr val="333333"/>
                </a:solidFill>
              </a:rPr>
              <a:t>qualità</a:t>
            </a:r>
            <a:r>
              <a:rPr lang="en-GB" sz="1400" dirty="0">
                <a:solidFill>
                  <a:srgbClr val="333333"/>
                </a:solidFill>
              </a:rPr>
              <a:t>?</a:t>
            </a:r>
          </a:p>
          <a:p>
            <a:pPr fontAlgn="base"/>
            <a:r>
              <a:rPr lang="en-GB" sz="1400" b="1" dirty="0">
                <a:solidFill>
                  <a:srgbClr val="333333"/>
                </a:solidFill>
              </a:rPr>
              <a:t>Moravia:</a:t>
            </a:r>
            <a:r>
              <a:rPr lang="en-GB" sz="1400" dirty="0">
                <a:solidFill>
                  <a:srgbClr val="333333"/>
                </a:solidFill>
              </a:rPr>
              <a:t> </a:t>
            </a:r>
            <a:r>
              <a:rPr lang="en-GB" sz="1400" dirty="0" err="1">
                <a:solidFill>
                  <a:srgbClr val="333333"/>
                </a:solidFill>
              </a:rPr>
              <a:t>Potrebbero</a:t>
            </a:r>
            <a:r>
              <a:rPr lang="en-GB" sz="1400" dirty="0">
                <a:solidFill>
                  <a:srgbClr val="333333"/>
                </a:solidFill>
              </a:rPr>
              <a:t> </a:t>
            </a:r>
            <a:r>
              <a:rPr lang="en-GB" sz="1400" dirty="0" err="1">
                <a:solidFill>
                  <a:srgbClr val="333333"/>
                </a:solidFill>
              </a:rPr>
              <a:t>esserlo</a:t>
            </a:r>
            <a:r>
              <a:rPr lang="en-GB" sz="1400" dirty="0">
                <a:solidFill>
                  <a:srgbClr val="333333"/>
                </a:solidFill>
              </a:rPr>
              <a:t> non </a:t>
            </a:r>
            <a:r>
              <a:rPr lang="en-GB" sz="1400" dirty="0" err="1">
                <a:solidFill>
                  <a:srgbClr val="333333"/>
                </a:solidFill>
              </a:rPr>
              <a:t>dico</a:t>
            </a:r>
            <a:r>
              <a:rPr lang="en-GB" sz="1400" dirty="0">
                <a:solidFill>
                  <a:srgbClr val="333333"/>
                </a:solidFill>
              </a:rPr>
              <a:t> di no; ma </a:t>
            </a:r>
            <a:r>
              <a:rPr lang="en-GB" sz="1400" dirty="0" err="1">
                <a:solidFill>
                  <a:srgbClr val="333333"/>
                </a:solidFill>
              </a:rPr>
              <a:t>nel</a:t>
            </a:r>
            <a:r>
              <a:rPr lang="en-GB" sz="1400" dirty="0">
                <a:solidFill>
                  <a:srgbClr val="333333"/>
                </a:solidFill>
              </a:rPr>
              <a:t> film non </a:t>
            </a:r>
            <a:r>
              <a:rPr lang="en-GB" sz="1400" dirty="0" err="1">
                <a:solidFill>
                  <a:srgbClr val="333333"/>
                </a:solidFill>
              </a:rPr>
              <a:t>risultano</a:t>
            </a:r>
            <a:r>
              <a:rPr lang="en-GB" sz="1400" dirty="0">
                <a:solidFill>
                  <a:srgbClr val="333333"/>
                </a:solidFill>
              </a:rPr>
              <a:t> </a:t>
            </a:r>
            <a:r>
              <a:rPr lang="en-GB" sz="1400" dirty="0" err="1">
                <a:solidFill>
                  <a:srgbClr val="333333"/>
                </a:solidFill>
              </a:rPr>
              <a:t>tali</a:t>
            </a:r>
            <a:r>
              <a:rPr lang="en-GB" sz="1400" dirty="0">
                <a:solidFill>
                  <a:srgbClr val="333333"/>
                </a:solidFill>
              </a:rPr>
              <a:t>.</a:t>
            </a:r>
          </a:p>
          <a:p>
            <a:pPr fontAlgn="base"/>
            <a:r>
              <a:rPr lang="en-GB" sz="1400" dirty="0"/>
              <a:t>Da </a:t>
            </a:r>
            <a:r>
              <a:rPr lang="en-GB" sz="1400" i="1" dirty="0" err="1"/>
              <a:t>L’Espresso</a:t>
            </a:r>
            <a:r>
              <a:rPr lang="en-GB" sz="1400" dirty="0"/>
              <a:t>, 22 </a:t>
            </a:r>
            <a:r>
              <a:rPr lang="en-GB" sz="1400" dirty="0" err="1"/>
              <a:t>gennaio</a:t>
            </a:r>
            <a:r>
              <a:rPr lang="en-GB" sz="1400" dirty="0"/>
              <a:t> 1967</a:t>
            </a:r>
          </a:p>
        </p:txBody>
      </p:sp>
    </p:spTree>
    <p:extLst>
      <p:ext uri="{BB962C8B-B14F-4D97-AF65-F5344CB8AC3E}">
        <p14:creationId xmlns:p14="http://schemas.microsoft.com/office/powerpoint/2010/main" val="49925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lanches  atelier de tapissier. , EncyclopÃ©die Diderot">
            <a:extLst>
              <a:ext uri="{FF2B5EF4-FFF2-40B4-BE49-F238E27FC236}">
                <a16:creationId xmlns:a16="http://schemas.microsoft.com/office/drawing/2014/main" id="{8A0ACB5D-14A0-4B23-A8A4-ED48E79C4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404665"/>
            <a:ext cx="8316416" cy="4231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FEC690-3F09-403C-BA8F-75CF28AE1226}"/>
              </a:ext>
            </a:extLst>
          </p:cNvPr>
          <p:cNvSpPr txBox="1"/>
          <p:nvPr/>
        </p:nvSpPr>
        <p:spPr>
          <a:xfrm>
            <a:off x="3800644" y="5346397"/>
            <a:ext cx="5832648" cy="1600438"/>
          </a:xfrm>
          <a:prstGeom prst="rect">
            <a:avLst/>
          </a:prstGeom>
          <a:noFill/>
        </p:spPr>
        <p:txBody>
          <a:bodyPr wrap="square" rtlCol="0">
            <a:spAutoFit/>
          </a:bodyPr>
          <a:lstStyle/>
          <a:p>
            <a:r>
              <a:rPr lang="fr-BE" sz="1400" dirty="0"/>
              <a:t>Roland Barthes, "Le </a:t>
            </a:r>
            <a:r>
              <a:rPr lang="fr-BE" sz="1400" dirty="0" err="1"/>
              <a:t>tavole</a:t>
            </a:r>
            <a:r>
              <a:rPr lang="fr-BE" sz="1400" dirty="0"/>
              <a:t> </a:t>
            </a:r>
            <a:r>
              <a:rPr lang="fr-BE" sz="1400" dirty="0" err="1"/>
              <a:t>dell’Enciclopedia</a:t>
            </a:r>
            <a:r>
              <a:rPr lang="fr-BE" sz="1400" dirty="0"/>
              <a:t>" (1964) </a:t>
            </a:r>
          </a:p>
          <a:p>
            <a:r>
              <a:rPr lang="fr-BE" sz="1400" dirty="0" err="1"/>
              <a:t>epoca</a:t>
            </a:r>
            <a:r>
              <a:rPr lang="fr-BE" sz="1400" dirty="0"/>
              <a:t> </a:t>
            </a:r>
            <a:r>
              <a:rPr lang="fr-BE" sz="1400" dirty="0" err="1"/>
              <a:t>artigianale</a:t>
            </a:r>
            <a:r>
              <a:rPr lang="fr-BE" sz="1400" dirty="0"/>
              <a:t>, </a:t>
            </a:r>
            <a:r>
              <a:rPr lang="fr-BE" sz="1400" dirty="0" err="1"/>
              <a:t>giocattoli</a:t>
            </a:r>
            <a:r>
              <a:rPr lang="fr-BE" sz="1400" dirty="0"/>
              <a:t> grandi, </a:t>
            </a:r>
            <a:r>
              <a:rPr lang="fr-BE" sz="1400" dirty="0" err="1"/>
              <a:t>legno</a:t>
            </a:r>
            <a:r>
              <a:rPr lang="fr-BE" sz="1400" dirty="0"/>
              <a:t>, </a:t>
            </a:r>
            <a:r>
              <a:rPr lang="fr-BE" sz="1400" dirty="0" err="1"/>
              <a:t>niente</a:t>
            </a:r>
            <a:r>
              <a:rPr lang="fr-BE" sz="1400" dirty="0"/>
              <a:t> di </a:t>
            </a:r>
            <a:r>
              <a:rPr lang="fr-BE" sz="1400" dirty="0" err="1"/>
              <a:t>nascosto</a:t>
            </a:r>
            <a:r>
              <a:rPr lang="fr-BE" sz="1400" dirty="0"/>
              <a:t> vs. </a:t>
            </a:r>
            <a:r>
              <a:rPr lang="fr-BE" sz="1400" dirty="0" err="1"/>
              <a:t>macchine</a:t>
            </a:r>
            <a:r>
              <a:rPr lang="fr-BE" sz="1400" dirty="0"/>
              <a:t> moderne</a:t>
            </a:r>
          </a:p>
          <a:p>
            <a:r>
              <a:rPr lang="fr-BE" sz="1400" dirty="0"/>
              <a:t>Parte </a:t>
            </a:r>
            <a:r>
              <a:rPr lang="fr-BE" sz="1400" dirty="0" err="1"/>
              <a:t>inferiore</a:t>
            </a:r>
            <a:r>
              <a:rPr lang="fr-BE" sz="1400" dirty="0"/>
              <a:t> (</a:t>
            </a:r>
            <a:r>
              <a:rPr lang="fr-BE" sz="1400" dirty="0" err="1"/>
              <a:t>paradigmatica</a:t>
            </a:r>
            <a:r>
              <a:rPr lang="fr-BE" sz="1400" dirty="0"/>
              <a:t>) </a:t>
            </a:r>
            <a:r>
              <a:rPr lang="fr-BE" sz="1400" dirty="0" err="1"/>
              <a:t>didattica</a:t>
            </a:r>
            <a:endParaRPr lang="fr-BE" sz="1400" dirty="0"/>
          </a:p>
          <a:p>
            <a:r>
              <a:rPr lang="fr-BE" sz="1400" dirty="0"/>
              <a:t>Parte superiore (</a:t>
            </a:r>
            <a:r>
              <a:rPr lang="fr-BE" sz="1400" dirty="0" err="1"/>
              <a:t>sintagmatica</a:t>
            </a:r>
            <a:r>
              <a:rPr lang="fr-BE" sz="1400" dirty="0"/>
              <a:t>) l'</a:t>
            </a:r>
            <a:r>
              <a:rPr lang="fr-BE" sz="1400" dirty="0" err="1"/>
              <a:t>esperienza</a:t>
            </a:r>
            <a:r>
              <a:rPr lang="fr-BE" sz="1400" dirty="0"/>
              <a:t> </a:t>
            </a:r>
            <a:r>
              <a:rPr lang="fr-BE" sz="1400" dirty="0" err="1"/>
              <a:t>vissuta</a:t>
            </a:r>
            <a:endParaRPr lang="fr-BE" sz="1400" dirty="0"/>
          </a:p>
          <a:p>
            <a:endParaRPr lang="fr-BE" sz="1400" dirty="0"/>
          </a:p>
          <a:p>
            <a:endParaRPr lang="fr-BE" sz="1400" dirty="0"/>
          </a:p>
        </p:txBody>
      </p:sp>
      <p:sp>
        <p:nvSpPr>
          <p:cNvPr id="3" name="Rectangle 2">
            <a:extLst>
              <a:ext uri="{FF2B5EF4-FFF2-40B4-BE49-F238E27FC236}">
                <a16:creationId xmlns:a16="http://schemas.microsoft.com/office/drawing/2014/main" id="{92C87228-B814-2805-F88D-AF8F6D3B3BFB}"/>
              </a:ext>
            </a:extLst>
          </p:cNvPr>
          <p:cNvSpPr/>
          <p:nvPr/>
        </p:nvSpPr>
        <p:spPr>
          <a:xfrm>
            <a:off x="425933" y="4636508"/>
            <a:ext cx="6096000" cy="607539"/>
          </a:xfrm>
          <a:prstGeom prst="rect">
            <a:avLst/>
          </a:prstGeom>
        </p:spPr>
        <p:txBody>
          <a:bodyPr>
            <a:spAutoFit/>
          </a:bodyPr>
          <a:lstStyle/>
          <a:p>
            <a:pPr>
              <a:lnSpc>
                <a:spcPct val="107000"/>
              </a:lnSpc>
              <a:spcAft>
                <a:spcPts val="800"/>
              </a:spcAft>
            </a:pPr>
            <a:r>
              <a:rPr lang="fr-FR" sz="1600" dirty="0" err="1">
                <a:solidFill>
                  <a:srgbClr val="141414"/>
                </a:solidFill>
                <a:ea typeface="Calibri" panose="020F0502020204030204" pitchFamily="34" charset="0"/>
                <a:cs typeface="Times New Roman" panose="02020603050405020304" pitchFamily="18" charset="0"/>
              </a:rPr>
              <a:t>Niente</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sfiducia</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nelle</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imagini</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all’epoca</a:t>
            </a:r>
            <a:r>
              <a:rPr lang="fr-FR" sz="1600" dirty="0">
                <a:solidFill>
                  <a:srgbClr val="141414"/>
                </a:solidFill>
                <a:ea typeface="Calibri" panose="020F0502020204030204" pitchFamily="34" charset="0"/>
                <a:cs typeface="Times New Roman" panose="02020603050405020304" pitchFamily="18" charset="0"/>
              </a:rPr>
              <a:t> di Barthes, </a:t>
            </a:r>
            <a:r>
              <a:rPr lang="fr-FR" sz="1600" dirty="0" err="1">
                <a:solidFill>
                  <a:srgbClr val="141414"/>
                </a:solidFill>
                <a:ea typeface="Calibri" panose="020F0502020204030204" pitchFamily="34" charset="0"/>
                <a:cs typeface="Times New Roman" panose="02020603050405020304" pitchFamily="18" charset="0"/>
              </a:rPr>
              <a:t>sfiducia</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nel</a:t>
            </a:r>
            <a:r>
              <a:rPr lang="fr-FR" sz="1600" dirty="0">
                <a:solidFill>
                  <a:srgbClr val="141414"/>
                </a:solidFill>
                <a:ea typeface="Calibri" panose="020F0502020204030204" pitchFamily="34" charset="0"/>
                <a:cs typeface="Times New Roman" panose="02020603050405020304" pitchFamily="18" charset="0"/>
              </a:rPr>
              <a:t> verbale (ma </a:t>
            </a:r>
            <a:r>
              <a:rPr lang="fr-FR" sz="1600" dirty="0" err="1">
                <a:solidFill>
                  <a:srgbClr val="141414"/>
                </a:solidFill>
                <a:ea typeface="Calibri" panose="020F0502020204030204" pitchFamily="34" charset="0"/>
                <a:cs typeface="Times New Roman" panose="02020603050405020304" pitchFamily="18" charset="0"/>
              </a:rPr>
              <a:t>siccome</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legge</a:t>
            </a:r>
            <a:r>
              <a:rPr lang="fr-FR" sz="1600" dirty="0">
                <a:solidFill>
                  <a:srgbClr val="141414"/>
                </a:solidFill>
                <a:ea typeface="Calibri" panose="020F0502020204030204" pitchFamily="34" charset="0"/>
                <a:cs typeface="Times New Roman" panose="02020603050405020304" pitchFamily="18" charset="0"/>
              </a:rPr>
              <a:t> le </a:t>
            </a:r>
            <a:r>
              <a:rPr lang="fr-FR" sz="1600" dirty="0" err="1">
                <a:solidFill>
                  <a:srgbClr val="141414"/>
                </a:solidFill>
                <a:ea typeface="Calibri" panose="020F0502020204030204" pitchFamily="34" charset="0"/>
                <a:cs typeface="Times New Roman" panose="02020603050405020304" pitchFamily="18" charset="0"/>
              </a:rPr>
              <a:t>immagini</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mantiene</a:t>
            </a:r>
            <a:r>
              <a:rPr lang="fr-FR" sz="1600" dirty="0">
                <a:solidFill>
                  <a:srgbClr val="141414"/>
                </a:solidFill>
                <a:ea typeface="Calibri" panose="020F0502020204030204" pitchFamily="34" charset="0"/>
                <a:cs typeface="Times New Roman" panose="02020603050405020304" pitchFamily="18" charset="0"/>
              </a:rPr>
              <a:t> la </a:t>
            </a:r>
            <a:r>
              <a:rPr lang="fr-FR" sz="1600" dirty="0" err="1">
                <a:solidFill>
                  <a:srgbClr val="141414"/>
                </a:solidFill>
                <a:ea typeface="Calibri" panose="020F0502020204030204" pitchFamily="34" charset="0"/>
                <a:cs typeface="Times New Roman" panose="02020603050405020304" pitchFamily="18" charset="0"/>
              </a:rPr>
              <a:t>prudenza</a:t>
            </a:r>
            <a:r>
              <a:rPr lang="fr-FR" sz="1600" dirty="0">
                <a:solidFill>
                  <a:srgbClr val="141414"/>
                </a:solidFill>
                <a:ea typeface="Calibri" panose="020F0502020204030204" pitchFamily="34" charset="0"/>
                <a:cs typeface="Times New Roman" panose="02020603050405020304" pitchFamily="18" charset="0"/>
              </a:rPr>
              <a:t> </a:t>
            </a:r>
            <a:r>
              <a:rPr lang="fr-FR" sz="1600" dirty="0" err="1">
                <a:solidFill>
                  <a:srgbClr val="141414"/>
                </a:solidFill>
                <a:ea typeface="Calibri" panose="020F0502020204030204" pitchFamily="34" charset="0"/>
                <a:cs typeface="Times New Roman" panose="02020603050405020304" pitchFamily="18" charset="0"/>
              </a:rPr>
              <a:t>ermeneutica</a:t>
            </a:r>
            <a:r>
              <a:rPr lang="fr-FR" sz="1600" dirty="0">
                <a:solidFill>
                  <a:srgbClr val="141414"/>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20450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31F65-8D3B-4C81-BBCC-267316557EE4}"/>
              </a:ext>
            </a:extLst>
          </p:cNvPr>
          <p:cNvSpPr txBox="1"/>
          <p:nvPr/>
        </p:nvSpPr>
        <p:spPr>
          <a:xfrm>
            <a:off x="141547" y="0"/>
            <a:ext cx="7163457" cy="3539430"/>
          </a:xfrm>
          <a:prstGeom prst="rect">
            <a:avLst/>
          </a:prstGeom>
          <a:noFill/>
        </p:spPr>
        <p:txBody>
          <a:bodyPr wrap="square">
            <a:spAutoFit/>
          </a:bodyPr>
          <a:lstStyle/>
          <a:p>
            <a:r>
              <a:rPr lang="fr-BE" sz="1600" b="0" i="0" dirty="0">
                <a:solidFill>
                  <a:srgbClr val="000000"/>
                </a:solidFill>
                <a:effectLst/>
              </a:rPr>
              <a:t>« L’évidence des photos aériennes d’Auschwitz »</a:t>
            </a:r>
          </a:p>
          <a:p>
            <a:pPr algn="l"/>
            <a:r>
              <a:rPr lang="fr-BE" sz="1600" b="0" i="0" dirty="0">
                <a:solidFill>
                  <a:srgbClr val="000000"/>
                </a:solidFill>
                <a:effectLst/>
              </a:rPr>
              <a:t>Un article de la revue </a:t>
            </a:r>
            <a:r>
              <a:rPr lang="fr-BE" sz="1600" b="0" i="0" u="none" strike="noStrike" dirty="0">
                <a:solidFill>
                  <a:srgbClr val="FF4242"/>
                </a:solidFill>
                <a:effectLst/>
                <a:hlinkClick r:id="rId2"/>
              </a:rPr>
              <a:t>Recherches sémiotiques / </a:t>
            </a:r>
            <a:r>
              <a:rPr lang="fr-BE" sz="1600" b="0" i="0" u="none" strike="noStrike" dirty="0" err="1">
                <a:solidFill>
                  <a:srgbClr val="FF4242"/>
                </a:solidFill>
                <a:effectLst/>
                <a:hlinkClick r:id="rId2"/>
              </a:rPr>
              <a:t>Semiotic</a:t>
            </a:r>
            <a:r>
              <a:rPr lang="fr-BE" sz="1600" b="0" i="0" u="none" strike="noStrike" dirty="0">
                <a:solidFill>
                  <a:srgbClr val="FF4242"/>
                </a:solidFill>
                <a:effectLst/>
                <a:hlinkClick r:id="rId2"/>
              </a:rPr>
              <a:t> </a:t>
            </a:r>
            <a:r>
              <a:rPr lang="fr-BE" sz="1600" b="0" i="0" u="none" strike="noStrike" dirty="0" err="1">
                <a:solidFill>
                  <a:srgbClr val="FF4242"/>
                </a:solidFill>
                <a:effectLst/>
                <a:hlinkClick r:id="rId2"/>
              </a:rPr>
              <a:t>Inquiry</a:t>
            </a:r>
            <a:r>
              <a:rPr lang="fr-BE" sz="1600" b="0" i="0" dirty="0">
                <a:solidFill>
                  <a:srgbClr val="000000"/>
                </a:solidFill>
                <a:effectLst/>
              </a:rPr>
              <a:t>  Volume 28, numéro 1-2, 2008, p. 137–152</a:t>
            </a:r>
          </a:p>
          <a:p>
            <a:r>
              <a:rPr lang="it-IT" sz="1600" dirty="0">
                <a:solidFill>
                  <a:srgbClr val="000000"/>
                </a:solidFill>
              </a:rPr>
              <a:t>La posta in gioco delle foto aeree di Auschwitz non è più un processo contro l'evidenza visiva ma l'evidenza etica di una chiamata alla responsabilità (la decisione di bombardare), tanto più quando si confrontano con la contro-visione dei prigionieri che contavano sui bombardamenti aerei come unica via d'uscita possibile dalla loro situazione, nel tempo futuro di una barbarie che può ancora essere giudicata. </a:t>
            </a:r>
            <a:r>
              <a:rPr lang="it-IT" sz="1600" dirty="0">
                <a:solidFill>
                  <a:srgbClr val="000000"/>
                </a:solidFill>
                <a:sym typeface="Wingdings" pitchFamily="2" charset="2"/>
              </a:rPr>
              <a:t> </a:t>
            </a:r>
            <a:r>
              <a:rPr lang="it-IT" sz="1600" dirty="0">
                <a:solidFill>
                  <a:srgbClr val="000000"/>
                </a:solidFill>
              </a:rPr>
              <a:t>effetto pragmatico (in questo caso, il non-fare) che queste foto hanno innescato o i discorsi a cui hanno dato origine.. Negli anni '70, gli storici Brugioni e Poirer hanno invocato l'inefficienza della tecnica fotografica dell'epoca per giustificare l'inazione degli alleati. La retorica usata dalle attuali escort sui siti internet che mostrano le foto in questione non è meno innocente.</a:t>
            </a:r>
          </a:p>
          <a:p>
            <a:r>
              <a:rPr lang="it-IT" sz="1600" b="0" i="0" dirty="0">
                <a:solidFill>
                  <a:srgbClr val="000000"/>
                </a:solidFill>
                <a:effectLst/>
              </a:rPr>
              <a:t>«immagine-raccordo»</a:t>
            </a:r>
            <a:endParaRPr lang="fr-FR" sz="1600" dirty="0"/>
          </a:p>
        </p:txBody>
      </p:sp>
      <p:pic>
        <p:nvPicPr>
          <p:cNvPr id="2050" name="Picture 2" descr="L'évidence des photos aériennes d'Auschwitz – Recherches sémiotiques /  Semiotic Inquiry – Érudit">
            <a:extLst>
              <a:ext uri="{FF2B5EF4-FFF2-40B4-BE49-F238E27FC236}">
                <a16:creationId xmlns:a16="http://schemas.microsoft.com/office/drawing/2014/main" id="{771BB986-0AC4-4951-84A8-DB3A011A2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887" y="3432664"/>
            <a:ext cx="3679644" cy="30119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cours National de la Résistance et de la Déportation">
            <a:extLst>
              <a:ext uri="{FF2B5EF4-FFF2-40B4-BE49-F238E27FC236}">
                <a16:creationId xmlns:a16="http://schemas.microsoft.com/office/drawing/2014/main" id="{7B148EA0-5923-4472-951E-0DD663062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90" y="3510147"/>
            <a:ext cx="1940865" cy="29244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53AEC23-34A8-45C9-B077-24BC23D0B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4210" y="155024"/>
            <a:ext cx="3897840" cy="30119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otos aériennes d'Auschwitz | A travers le prisme de l'histoire - Mini  exposition des collections de Yad Vashem">
            <a:extLst>
              <a:ext uri="{FF2B5EF4-FFF2-40B4-BE49-F238E27FC236}">
                <a16:creationId xmlns:a16="http://schemas.microsoft.com/office/drawing/2014/main" id="{E2A05C6E-3425-49B1-8938-DAD0BB386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264" y="3889465"/>
            <a:ext cx="3576699" cy="242534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descr="Débat sur le bombardement d'Auschwitz — Wikipédia">
            <a:extLst>
              <a:ext uri="{FF2B5EF4-FFF2-40B4-BE49-F238E27FC236}">
                <a16:creationId xmlns:a16="http://schemas.microsoft.com/office/drawing/2014/main" id="{1E142E59-7A5B-4A5C-A935-453F8FBFD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TextBox 1">
            <a:extLst>
              <a:ext uri="{FF2B5EF4-FFF2-40B4-BE49-F238E27FC236}">
                <a16:creationId xmlns:a16="http://schemas.microsoft.com/office/drawing/2014/main" id="{3ED50B5D-133E-5481-76E8-3772F04A049E}"/>
              </a:ext>
            </a:extLst>
          </p:cNvPr>
          <p:cNvSpPr txBox="1"/>
          <p:nvPr/>
        </p:nvSpPr>
        <p:spPr>
          <a:xfrm>
            <a:off x="2302538" y="3266669"/>
            <a:ext cx="4495526" cy="369332"/>
          </a:xfrm>
          <a:prstGeom prst="rect">
            <a:avLst/>
          </a:prstGeom>
          <a:noFill/>
        </p:spPr>
        <p:txBody>
          <a:bodyPr wrap="none" rtlCol="0">
            <a:spAutoFit/>
          </a:bodyPr>
          <a:lstStyle/>
          <a:p>
            <a:r>
              <a:rPr lang="en-GB" dirty="0"/>
              <a:t>Didi-Huberman, </a:t>
            </a:r>
            <a:r>
              <a:rPr lang="en-GB" i="1" dirty="0"/>
              <a:t>L</a:t>
            </a:r>
            <a:r>
              <a:rPr lang="en-LU" i="1" dirty="0"/>
              <a:t>es images malgré tout, 2004</a:t>
            </a:r>
          </a:p>
        </p:txBody>
      </p:sp>
      <p:pic>
        <p:nvPicPr>
          <p:cNvPr id="5122" name="Picture 2">
            <a:extLst>
              <a:ext uri="{FF2B5EF4-FFF2-40B4-BE49-F238E27FC236}">
                <a16:creationId xmlns:a16="http://schemas.microsoft.com/office/drawing/2014/main" id="{5E30A279-86B5-6D82-0D73-43BD8C3CC1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8853" y="3520133"/>
            <a:ext cx="1778411" cy="292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781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1F7AB-B6EC-4235-B153-F93E00E8D065}"/>
              </a:ext>
            </a:extLst>
          </p:cNvPr>
          <p:cNvSpPr txBox="1"/>
          <p:nvPr/>
        </p:nvSpPr>
        <p:spPr>
          <a:xfrm>
            <a:off x="2090372" y="67969"/>
            <a:ext cx="7878818" cy="1815882"/>
          </a:xfrm>
          <a:prstGeom prst="rect">
            <a:avLst/>
          </a:prstGeom>
          <a:noFill/>
        </p:spPr>
        <p:txBody>
          <a:bodyPr wrap="square">
            <a:spAutoFit/>
          </a:bodyPr>
          <a:lstStyle/>
          <a:p>
            <a:pPr algn="l"/>
            <a:r>
              <a:rPr lang="it-IT" sz="1600" b="1" dirty="0">
                <a:solidFill>
                  <a:srgbClr val="000000"/>
                </a:solidFill>
              </a:rPr>
              <a:t>David Cronenberg, </a:t>
            </a:r>
            <a:r>
              <a:rPr lang="it-IT" sz="1600" dirty="0">
                <a:solidFill>
                  <a:srgbClr val="000000"/>
                </a:solidFill>
              </a:rPr>
              <a:t>il maestro del cinema horror corporeo, vende i suoi calcoli renali spacciati per NFT</a:t>
            </a:r>
          </a:p>
          <a:p>
            <a:pPr algn="l"/>
            <a:r>
              <a:rPr lang="it-IT" sz="1600" dirty="0">
                <a:solidFill>
                  <a:srgbClr val="000000"/>
                </a:solidFill>
              </a:rPr>
              <a:t>Il progetto precede l'uscita del suo ultimo film, che racconta di un artista performativo che rimuove chirurgicamente i propri organi in pubblico.</a:t>
            </a:r>
          </a:p>
          <a:p>
            <a:pPr algn="l"/>
            <a:r>
              <a:rPr lang="en-US" sz="1600" dirty="0">
                <a:solidFill>
                  <a:srgbClr val="000000"/>
                </a:solidFill>
              </a:rPr>
              <a:t>Taylor Dafoe</a:t>
            </a:r>
            <a:r>
              <a:rPr lang="en-US" sz="1600" i="0" dirty="0">
                <a:solidFill>
                  <a:srgbClr val="333333"/>
                </a:solidFill>
                <a:effectLst/>
              </a:rPr>
              <a:t>, </a:t>
            </a:r>
            <a:r>
              <a:rPr lang="en-US" sz="1600" dirty="0" err="1">
                <a:solidFill>
                  <a:srgbClr val="333333"/>
                </a:solidFill>
              </a:rPr>
              <a:t>aprile</a:t>
            </a:r>
            <a:r>
              <a:rPr lang="en-US" sz="1600" i="0" dirty="0">
                <a:solidFill>
                  <a:srgbClr val="333333"/>
                </a:solidFill>
                <a:effectLst/>
              </a:rPr>
              <a:t> 22, 2022</a:t>
            </a:r>
          </a:p>
          <a:p>
            <a:br>
              <a:rPr lang="en-US" sz="1600" dirty="0"/>
            </a:br>
            <a:endParaRPr lang="fr-FR" sz="1600" dirty="0"/>
          </a:p>
        </p:txBody>
      </p:sp>
      <p:pic>
        <p:nvPicPr>
          <p:cNvPr id="5" name="Picture 4" descr="Graphical user interface, application&#10;&#10;Description automatically generated">
            <a:extLst>
              <a:ext uri="{FF2B5EF4-FFF2-40B4-BE49-F238E27FC236}">
                <a16:creationId xmlns:a16="http://schemas.microsoft.com/office/drawing/2014/main" id="{4F537DE3-BE6E-4030-9376-AB86A2D6BEDA}"/>
              </a:ext>
            </a:extLst>
          </p:cNvPr>
          <p:cNvPicPr>
            <a:picLocks noChangeAspect="1"/>
          </p:cNvPicPr>
          <p:nvPr/>
        </p:nvPicPr>
        <p:blipFill rotWithShape="1">
          <a:blip r:embed="rId2">
            <a:extLst>
              <a:ext uri="{28A0092B-C50C-407E-A947-70E740481C1C}">
                <a14:useLocalDpi xmlns:a14="http://schemas.microsoft.com/office/drawing/2010/main" val="0"/>
              </a:ext>
            </a:extLst>
          </a:blip>
          <a:srcRect l="27044" t="22174" r="45192" b="13521"/>
          <a:stretch/>
        </p:blipFill>
        <p:spPr>
          <a:xfrm>
            <a:off x="1406768" y="1995855"/>
            <a:ext cx="3385040" cy="4246684"/>
          </a:xfrm>
          <a:prstGeom prst="rect">
            <a:avLst/>
          </a:prstGeom>
        </p:spPr>
      </p:pic>
      <p:sp>
        <p:nvSpPr>
          <p:cNvPr id="7" name="TextBox 6">
            <a:extLst>
              <a:ext uri="{FF2B5EF4-FFF2-40B4-BE49-F238E27FC236}">
                <a16:creationId xmlns:a16="http://schemas.microsoft.com/office/drawing/2014/main" id="{BDA19900-A5FD-42FC-A759-EF9CD4672326}"/>
              </a:ext>
            </a:extLst>
          </p:cNvPr>
          <p:cNvSpPr txBox="1"/>
          <p:nvPr/>
        </p:nvSpPr>
        <p:spPr>
          <a:xfrm>
            <a:off x="6020533" y="1839578"/>
            <a:ext cx="6097464" cy="2800767"/>
          </a:xfrm>
          <a:prstGeom prst="rect">
            <a:avLst/>
          </a:prstGeom>
          <a:noFill/>
        </p:spPr>
        <p:txBody>
          <a:bodyPr wrap="square">
            <a:spAutoFit/>
          </a:bodyPr>
          <a:lstStyle/>
          <a:p>
            <a:pPr algn="l"/>
            <a:r>
              <a:rPr lang="it-IT" sz="1600" b="0" i="0" dirty="0">
                <a:solidFill>
                  <a:srgbClr val="333333"/>
                </a:solidFill>
                <a:effectLst/>
              </a:rPr>
              <a:t>Nei film di David Cronenberg, le viscere del corpo trovano spesso una via d'uscita. Non si sa mai, il nuovo progetto di criptoarte del regista si rifà a un tema simile. In questo momento, Cronenberg offre </a:t>
            </a:r>
            <a:r>
              <a:rPr lang="it-IT" sz="1600" b="0" i="0" dirty="0">
                <a:solidFill>
                  <a:srgbClr val="FF0000"/>
                </a:solidFill>
                <a:effectLst/>
              </a:rPr>
              <a:t>un'immagine dei suoi calcoli renali</a:t>
            </a:r>
            <a:r>
              <a:rPr lang="it-IT" sz="1600" b="0" i="0" dirty="0">
                <a:solidFill>
                  <a:srgbClr val="333333"/>
                </a:solidFill>
                <a:effectLst/>
              </a:rPr>
              <a:t>, recentemente superati, come NFT unico nel suo genere. Disponibile sulla piattaforma SuperRare, l'offerta iniziale per l'opera d'arte è di 10 Ethereum, pari a circa 30.000 dollari. Se qualcuno farà un'offerta a quel prezzo o superiore, darà il via a un'asta di 24 ore per la proprietà finale del token. Cronenberg sta persino considerando di lanciare </a:t>
            </a:r>
            <a:r>
              <a:rPr lang="it-IT" sz="1600" b="0" i="0" dirty="0">
                <a:solidFill>
                  <a:srgbClr val="FF0000"/>
                </a:solidFill>
                <a:effectLst/>
              </a:rPr>
              <a:t>le pietre vere e proprie</a:t>
            </a:r>
            <a:r>
              <a:rPr lang="it-IT" sz="1600" b="0" i="0" dirty="0">
                <a:solidFill>
                  <a:srgbClr val="333333"/>
                </a:solidFill>
                <a:effectLst/>
              </a:rPr>
              <a:t>."Penso che siano troppo belle per essere distrutte", ha detto. "Dopo tutto, si tratta di una cosa piuttosto intima, che viene dall'interno del mio corpo.</a:t>
            </a:r>
            <a:endParaRPr lang="en-US" sz="1600" b="0" i="0" dirty="0">
              <a:solidFill>
                <a:srgbClr val="333333"/>
              </a:solidFill>
              <a:effectLst/>
            </a:endParaRPr>
          </a:p>
        </p:txBody>
      </p:sp>
      <p:sp>
        <p:nvSpPr>
          <p:cNvPr id="8" name="TextBox 7">
            <a:extLst>
              <a:ext uri="{FF2B5EF4-FFF2-40B4-BE49-F238E27FC236}">
                <a16:creationId xmlns:a16="http://schemas.microsoft.com/office/drawing/2014/main" id="{CD963ABC-83D0-4EAA-AE9A-7BD8541B9D48}"/>
              </a:ext>
            </a:extLst>
          </p:cNvPr>
          <p:cNvSpPr txBox="1"/>
          <p:nvPr/>
        </p:nvSpPr>
        <p:spPr>
          <a:xfrm>
            <a:off x="5908431" y="6086895"/>
            <a:ext cx="5174558" cy="338554"/>
          </a:xfrm>
          <a:prstGeom prst="rect">
            <a:avLst/>
          </a:prstGeom>
          <a:noFill/>
        </p:spPr>
        <p:txBody>
          <a:bodyPr wrap="none" rtlCol="0">
            <a:spAutoFit/>
          </a:bodyPr>
          <a:lstStyle/>
          <a:p>
            <a:r>
              <a:rPr lang="fr-BE" sz="1600" dirty="0" err="1"/>
              <a:t>Feticcio</a:t>
            </a:r>
            <a:r>
              <a:rPr lang="fr-BE" sz="1600" dirty="0"/>
              <a:t>  ?  </a:t>
            </a:r>
            <a:r>
              <a:rPr lang="fr-BE" sz="1600" dirty="0" err="1"/>
              <a:t>Reliquia</a:t>
            </a:r>
            <a:r>
              <a:rPr lang="fr-BE" sz="1600" dirty="0"/>
              <a:t> ? Del primo </a:t>
            </a:r>
            <a:r>
              <a:rPr lang="fr-BE" sz="1600" dirty="0" err="1"/>
              <a:t>grado</a:t>
            </a:r>
            <a:r>
              <a:rPr lang="fr-BE" sz="1600" dirty="0"/>
              <a:t> ? Del </a:t>
            </a:r>
            <a:r>
              <a:rPr lang="fr-BE" sz="1600" dirty="0" err="1"/>
              <a:t>secondo</a:t>
            </a:r>
            <a:r>
              <a:rPr lang="fr-BE" sz="1600" dirty="0"/>
              <a:t> </a:t>
            </a:r>
            <a:r>
              <a:rPr lang="fr-BE" sz="1600" dirty="0" err="1"/>
              <a:t>grado</a:t>
            </a:r>
            <a:r>
              <a:rPr lang="fr-BE" sz="1600" dirty="0"/>
              <a:t> ?</a:t>
            </a:r>
            <a:endParaRPr lang="fr-FR" sz="1600" dirty="0"/>
          </a:p>
        </p:txBody>
      </p:sp>
    </p:spTree>
    <p:extLst>
      <p:ext uri="{BB962C8B-B14F-4D97-AF65-F5344CB8AC3E}">
        <p14:creationId xmlns:p14="http://schemas.microsoft.com/office/powerpoint/2010/main" val="1685120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289AC-3B49-47FB-8C4B-686117FEF52D}"/>
              </a:ext>
            </a:extLst>
          </p:cNvPr>
          <p:cNvPicPr>
            <a:picLocks noChangeAspect="1"/>
          </p:cNvPicPr>
          <p:nvPr/>
        </p:nvPicPr>
        <p:blipFill rotWithShape="1">
          <a:blip r:embed="rId2">
            <a:extLst>
              <a:ext uri="{28A0092B-C50C-407E-A947-70E740481C1C}">
                <a14:useLocalDpi xmlns:a14="http://schemas.microsoft.com/office/drawing/2010/main" val="0"/>
              </a:ext>
            </a:extLst>
          </a:blip>
          <a:srcRect l="31219" t="18104" r="15573" b="12539"/>
          <a:stretch/>
        </p:blipFill>
        <p:spPr>
          <a:xfrm>
            <a:off x="451730" y="3919161"/>
            <a:ext cx="3592201" cy="2633926"/>
          </a:xfrm>
          <a:prstGeom prst="rect">
            <a:avLst/>
          </a:prstGeom>
        </p:spPr>
      </p:pic>
      <p:pic>
        <p:nvPicPr>
          <p:cNvPr id="1026" name="Picture 2" descr="Femme Accoudée (ca 1929), Joseph Kutter (1894-1941) rendered as a pixel mosaic © Christopher Morse">
            <a:extLst>
              <a:ext uri="{FF2B5EF4-FFF2-40B4-BE49-F238E27FC236}">
                <a16:creationId xmlns:a16="http://schemas.microsoft.com/office/drawing/2014/main" id="{F30DF51B-C3D4-42DD-8B41-D52DF3695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608" y="1081454"/>
            <a:ext cx="2948887" cy="37982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C0230A9-150F-44E7-A75B-990A619553EF}"/>
              </a:ext>
            </a:extLst>
          </p:cNvPr>
          <p:cNvSpPr/>
          <p:nvPr/>
        </p:nvSpPr>
        <p:spPr>
          <a:xfrm>
            <a:off x="6306395" y="5130215"/>
            <a:ext cx="6096000" cy="646331"/>
          </a:xfrm>
          <a:prstGeom prst="rect">
            <a:avLst/>
          </a:prstGeom>
        </p:spPr>
        <p:txBody>
          <a:bodyPr>
            <a:spAutoFit/>
          </a:bodyPr>
          <a:lstStyle/>
          <a:p>
            <a:r>
              <a:rPr lang="en-US" dirty="0">
                <a:solidFill>
                  <a:srgbClr val="000000"/>
                </a:solidFill>
                <a:latin typeface="Calibri" panose="020F0502020204030204" pitchFamily="34" charset="0"/>
              </a:rPr>
              <a:t>Joseph </a:t>
            </a:r>
            <a:r>
              <a:rPr lang="en-US" dirty="0" err="1">
                <a:solidFill>
                  <a:srgbClr val="000000"/>
                </a:solidFill>
                <a:latin typeface="Calibri" panose="020F0502020204030204" pitchFamily="34" charset="0"/>
              </a:rPr>
              <a:t>Kutter</a:t>
            </a:r>
            <a:r>
              <a:rPr lang="en-US" dirty="0">
                <a:solidFill>
                  <a:srgbClr val="000000"/>
                </a:solidFill>
                <a:latin typeface="Calibri" panose="020F0502020204030204" pitchFamily="34" charset="0"/>
              </a:rPr>
              <a:t>, </a:t>
            </a:r>
            <a:r>
              <a:rPr lang="en-US" i="1" dirty="0">
                <a:solidFill>
                  <a:srgbClr val="000000"/>
                </a:solidFill>
                <a:latin typeface="Calibri" panose="020F0502020204030204" pitchFamily="34" charset="0"/>
              </a:rPr>
              <a:t>Donna </a:t>
            </a:r>
            <a:r>
              <a:rPr lang="en-US" b="0" i="1" dirty="0" err="1">
                <a:solidFill>
                  <a:srgbClr val="000000"/>
                </a:solidFill>
                <a:effectLst/>
                <a:latin typeface="Calibri" panose="020F0502020204030204" pitchFamily="34" charset="0"/>
              </a:rPr>
              <a:t>appoggiata</a:t>
            </a:r>
            <a:r>
              <a:rPr lang="en-US" b="0" i="1"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(ca 1929), </a:t>
            </a:r>
            <a:r>
              <a:rPr lang="en-US" b="0" i="0" dirty="0" err="1">
                <a:solidFill>
                  <a:srgbClr val="000000"/>
                </a:solidFill>
                <a:effectLst/>
                <a:latin typeface="Calibri" panose="020F0502020204030204" pitchFamily="34" charset="0"/>
              </a:rPr>
              <a:t>reso</a:t>
            </a:r>
            <a:r>
              <a:rPr lang="en-US" b="0" i="0" dirty="0">
                <a:solidFill>
                  <a:srgbClr val="000000"/>
                </a:solidFill>
                <a:effectLst/>
                <a:latin typeface="Calibri" panose="020F0502020204030204" pitchFamily="34" charset="0"/>
              </a:rPr>
              <a:t> co</a:t>
            </a:r>
            <a:r>
              <a:rPr lang="en-US" dirty="0">
                <a:solidFill>
                  <a:srgbClr val="000000"/>
                </a:solidFill>
                <a:latin typeface="Calibri" panose="020F0502020204030204" pitchFamily="34" charset="0"/>
              </a:rPr>
              <a:t>me un </a:t>
            </a:r>
            <a:r>
              <a:rPr lang="en-US" dirty="0" err="1">
                <a:solidFill>
                  <a:srgbClr val="000000"/>
                </a:solidFill>
                <a:latin typeface="Calibri" panose="020F0502020204030204" pitchFamily="34" charset="0"/>
              </a:rPr>
              <a:t>mosaico</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pixellata</a:t>
            </a:r>
            <a:r>
              <a:rPr lang="en-US" dirty="0">
                <a:solidFill>
                  <a:srgbClr val="000000"/>
                </a:solidFill>
                <a:latin typeface="Calibri" panose="020F0502020204030204" pitchFamily="34" charset="0"/>
              </a:rPr>
              <a:t> </a:t>
            </a:r>
            <a:r>
              <a:rPr lang="en-US" b="0" i="0" dirty="0">
                <a:solidFill>
                  <a:srgbClr val="000000"/>
                </a:solidFill>
                <a:effectLst/>
                <a:latin typeface="Calibri" panose="020F0502020204030204" pitchFamily="34" charset="0"/>
              </a:rPr>
              <a:t> © Christopher Morse</a:t>
            </a:r>
            <a:endParaRPr lang="en-US" dirty="0"/>
          </a:p>
        </p:txBody>
      </p:sp>
      <p:sp>
        <p:nvSpPr>
          <p:cNvPr id="8" name="TextBox 7">
            <a:extLst>
              <a:ext uri="{FF2B5EF4-FFF2-40B4-BE49-F238E27FC236}">
                <a16:creationId xmlns:a16="http://schemas.microsoft.com/office/drawing/2014/main" id="{F7010492-A6F9-4124-8BF4-5A249B25A64A}"/>
              </a:ext>
            </a:extLst>
          </p:cNvPr>
          <p:cNvSpPr txBox="1"/>
          <p:nvPr/>
        </p:nvSpPr>
        <p:spPr>
          <a:xfrm>
            <a:off x="664498" y="3408428"/>
            <a:ext cx="4044312" cy="369332"/>
          </a:xfrm>
          <a:prstGeom prst="rect">
            <a:avLst/>
          </a:prstGeom>
          <a:noFill/>
        </p:spPr>
        <p:txBody>
          <a:bodyPr wrap="none" rtlCol="0">
            <a:spAutoFit/>
          </a:bodyPr>
          <a:lstStyle/>
          <a:p>
            <a:r>
              <a:rPr lang="fr-FR" dirty="0"/>
              <a:t>A-t-on le droit de </a:t>
            </a:r>
            <a:r>
              <a:rPr lang="fr-FR" dirty="0" err="1"/>
              <a:t>cédéromiser</a:t>
            </a:r>
            <a:r>
              <a:rPr lang="fr-FR" dirty="0"/>
              <a:t> Magritte ?</a:t>
            </a:r>
            <a:endParaRPr lang="en-US" dirty="0"/>
          </a:p>
        </p:txBody>
      </p:sp>
      <p:pic>
        <p:nvPicPr>
          <p:cNvPr id="1034" name="Picture 10" descr="https://images-na.ssl-images-amazon.com/images/I/410G2PQ448L._SX338_BO1,204,203,200_.jpg">
            <a:extLst>
              <a:ext uri="{FF2B5EF4-FFF2-40B4-BE49-F238E27FC236}">
                <a16:creationId xmlns:a16="http://schemas.microsoft.com/office/drawing/2014/main" id="{EC2D8DA6-A423-40B0-A19A-1BBD1EA4B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05" y="644817"/>
            <a:ext cx="1875039" cy="27518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oto 1 - Le mystère de Magritte (PC CD-ROM)">
            <a:extLst>
              <a:ext uri="{FF2B5EF4-FFF2-40B4-BE49-F238E27FC236}">
                <a16:creationId xmlns:a16="http://schemas.microsoft.com/office/drawing/2014/main" id="{5C26F048-658B-4E86-8DE2-625BEEB3B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400" y="794081"/>
            <a:ext cx="2344804" cy="1953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B7AB96-772C-168B-5660-BC5700F4C21C}"/>
              </a:ext>
            </a:extLst>
          </p:cNvPr>
          <p:cNvSpPr txBox="1"/>
          <p:nvPr/>
        </p:nvSpPr>
        <p:spPr>
          <a:xfrm>
            <a:off x="1380392" y="263769"/>
            <a:ext cx="4318939" cy="369332"/>
          </a:xfrm>
          <a:prstGeom prst="rect">
            <a:avLst/>
          </a:prstGeom>
          <a:noFill/>
        </p:spPr>
        <p:txBody>
          <a:bodyPr wrap="none" rtlCol="0">
            <a:spAutoFit/>
          </a:bodyPr>
          <a:lstStyle/>
          <a:p>
            <a:r>
              <a:rPr lang="fr-BE" dirty="0" err="1"/>
              <a:t>Testimonianza</a:t>
            </a:r>
            <a:r>
              <a:rPr lang="fr-BE" dirty="0"/>
              <a:t>/</a:t>
            </a:r>
            <a:r>
              <a:rPr lang="fr-BE" dirty="0" err="1"/>
              <a:t>patrimonio</a:t>
            </a:r>
            <a:r>
              <a:rPr lang="fr-BE" dirty="0"/>
              <a:t>/</a:t>
            </a:r>
            <a:r>
              <a:rPr lang="fr-BE" dirty="0" err="1"/>
              <a:t>archivio</a:t>
            </a:r>
            <a:r>
              <a:rPr lang="fr-BE" dirty="0"/>
              <a:t>/big data</a:t>
            </a:r>
            <a:endParaRPr lang="fr-FR" dirty="0"/>
          </a:p>
        </p:txBody>
      </p:sp>
      <p:pic>
        <p:nvPicPr>
          <p:cNvPr id="3" name="Picture 2" descr="Museums all around the world right at your fingertips © Christoper Morse">
            <a:extLst>
              <a:ext uri="{FF2B5EF4-FFF2-40B4-BE49-F238E27FC236}">
                <a16:creationId xmlns:a16="http://schemas.microsoft.com/office/drawing/2014/main" id="{40FB92D5-96C0-7530-DDA6-E72FFC674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776" y="798418"/>
            <a:ext cx="3739832" cy="1949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DBAF18-BF97-F941-2DF3-A6C52D5848C7}"/>
              </a:ext>
            </a:extLst>
          </p:cNvPr>
          <p:cNvSpPr txBox="1"/>
          <p:nvPr/>
        </p:nvSpPr>
        <p:spPr>
          <a:xfrm>
            <a:off x="5288018" y="2747708"/>
            <a:ext cx="3563348" cy="923330"/>
          </a:xfrm>
          <a:prstGeom prst="rect">
            <a:avLst/>
          </a:prstGeom>
          <a:noFill/>
        </p:spPr>
        <p:txBody>
          <a:bodyPr wrap="none" rtlCol="0">
            <a:spAutoFit/>
          </a:bodyPr>
          <a:lstStyle/>
          <a:p>
            <a:r>
              <a:rPr lang="en-LU" dirty="0"/>
              <a:t>Christopher Morse,</a:t>
            </a:r>
          </a:p>
          <a:p>
            <a:r>
              <a:rPr lang="en-LU" i="1" dirty="0"/>
              <a:t>A (digital) museum for the rest of us</a:t>
            </a:r>
          </a:p>
          <a:p>
            <a:r>
              <a:rPr lang="en-GB" dirty="0"/>
              <a:t>22 a</a:t>
            </a:r>
            <a:r>
              <a:rPr lang="en-LU" dirty="0"/>
              <a:t>prile 2021 (culture.lu)</a:t>
            </a:r>
          </a:p>
        </p:txBody>
      </p:sp>
    </p:spTree>
    <p:extLst>
      <p:ext uri="{BB962C8B-B14F-4D97-AF65-F5344CB8AC3E}">
        <p14:creationId xmlns:p14="http://schemas.microsoft.com/office/powerpoint/2010/main" val="1985780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allerianazionalemarche.it/wp-content/uploads/2018/03/manifesto-baldinger-718x1024.jpg">
            <a:extLst>
              <a:ext uri="{FF2B5EF4-FFF2-40B4-BE49-F238E27FC236}">
                <a16:creationId xmlns:a16="http://schemas.microsoft.com/office/drawing/2014/main" id="{7D0ED3E2-1D85-4643-96B6-8AD89A7A0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976" y="767592"/>
            <a:ext cx="3732131" cy="5322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dans Infobox.">
            <a:extLst>
              <a:ext uri="{FF2B5EF4-FFF2-40B4-BE49-F238E27FC236}">
                <a16:creationId xmlns:a16="http://schemas.microsoft.com/office/drawing/2014/main" id="{B98E5664-BF6A-4D54-869E-31D32822C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385" y="627120"/>
            <a:ext cx="3883578" cy="5183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66397F-E19C-4881-AD6E-BF2D1F21AFB0}"/>
              </a:ext>
            </a:extLst>
          </p:cNvPr>
          <p:cNvSpPr txBox="1"/>
          <p:nvPr/>
        </p:nvSpPr>
        <p:spPr>
          <a:xfrm>
            <a:off x="6702804" y="6031684"/>
            <a:ext cx="4859022" cy="646331"/>
          </a:xfrm>
          <a:prstGeom prst="rect">
            <a:avLst/>
          </a:prstGeom>
          <a:noFill/>
        </p:spPr>
        <p:txBody>
          <a:bodyPr wrap="none" rtlCol="0">
            <a:spAutoFit/>
          </a:bodyPr>
          <a:lstStyle/>
          <a:p>
            <a:r>
              <a:rPr lang="fr-FR" dirty="0"/>
              <a:t>Raffaele, </a:t>
            </a:r>
            <a:r>
              <a:rPr lang="fr-FR" i="1" dirty="0"/>
              <a:t>La muta</a:t>
            </a:r>
            <a:r>
              <a:rPr lang="fr-FR" dirty="0"/>
              <a:t>, 1508, </a:t>
            </a:r>
            <a:r>
              <a:rPr lang="fr-FR" dirty="0" err="1"/>
              <a:t>olio</a:t>
            </a:r>
            <a:r>
              <a:rPr lang="fr-FR" dirty="0"/>
              <a:t> su </a:t>
            </a:r>
            <a:r>
              <a:rPr lang="fr-FR" dirty="0" err="1"/>
              <a:t>legna</a:t>
            </a:r>
            <a:r>
              <a:rPr lang="fr-FR" dirty="0"/>
              <a:t>, 64 x 48 cm </a:t>
            </a:r>
          </a:p>
          <a:p>
            <a:r>
              <a:rPr lang="fr-FR"/>
              <a:t>Urbino, Galleria</a:t>
            </a:r>
            <a:r>
              <a:rPr lang="fr-FR" dirty="0"/>
              <a:t> Nazionale delle Marche </a:t>
            </a:r>
            <a:endParaRPr lang="en-US" dirty="0"/>
          </a:p>
        </p:txBody>
      </p:sp>
      <p:sp>
        <p:nvSpPr>
          <p:cNvPr id="3" name="TextBox 2">
            <a:extLst>
              <a:ext uri="{FF2B5EF4-FFF2-40B4-BE49-F238E27FC236}">
                <a16:creationId xmlns:a16="http://schemas.microsoft.com/office/drawing/2014/main" id="{34ADF563-FCC6-A74A-2522-C1B0F814183A}"/>
              </a:ext>
            </a:extLst>
          </p:cNvPr>
          <p:cNvSpPr txBox="1"/>
          <p:nvPr/>
        </p:nvSpPr>
        <p:spPr>
          <a:xfrm>
            <a:off x="1028700" y="272562"/>
            <a:ext cx="2967992" cy="369332"/>
          </a:xfrm>
          <a:prstGeom prst="rect">
            <a:avLst/>
          </a:prstGeom>
          <a:noFill/>
        </p:spPr>
        <p:txBody>
          <a:bodyPr wrap="none" rtlCol="0">
            <a:spAutoFit/>
          </a:bodyPr>
          <a:lstStyle/>
          <a:p>
            <a:r>
              <a:rPr lang="fr-BE" dirty="0"/>
              <a:t>n</a:t>
            </a:r>
            <a:r>
              <a:rPr lang="fr-BE"/>
              <a:t>uova</a:t>
            </a:r>
            <a:r>
              <a:rPr lang="fr-BE" dirty="0"/>
              <a:t> « </a:t>
            </a:r>
            <a:r>
              <a:rPr lang="fr-BE" dirty="0" err="1"/>
              <a:t>vocazione</a:t>
            </a:r>
            <a:r>
              <a:rPr lang="fr-BE" dirty="0"/>
              <a:t> </a:t>
            </a:r>
            <a:r>
              <a:rPr lang="fr-BE" dirty="0" err="1"/>
              <a:t>caotica</a:t>
            </a:r>
            <a:r>
              <a:rPr lang="fr-BE" dirty="0"/>
              <a:t> » ?</a:t>
            </a:r>
            <a:endParaRPr lang="fr-FR" dirty="0"/>
          </a:p>
        </p:txBody>
      </p:sp>
    </p:spTree>
    <p:extLst>
      <p:ext uri="{BB962C8B-B14F-4D97-AF65-F5344CB8AC3E}">
        <p14:creationId xmlns:p14="http://schemas.microsoft.com/office/powerpoint/2010/main" val="3057324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s CryptoPunks - French NFT">
            <a:extLst>
              <a:ext uri="{FF2B5EF4-FFF2-40B4-BE49-F238E27FC236}">
                <a16:creationId xmlns:a16="http://schemas.microsoft.com/office/drawing/2014/main" id="{0A0A69AF-29AD-4C5D-9C9E-46328F775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0" y="0"/>
            <a:ext cx="3905250" cy="39052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cryptopunks">
            <a:extLst>
              <a:ext uri="{FF2B5EF4-FFF2-40B4-BE49-F238E27FC236}">
                <a16:creationId xmlns:a16="http://schemas.microsoft.com/office/drawing/2014/main" id="{ACC1914F-0CE9-4935-9F3A-F35CAE560B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6" descr="image cryptopunks">
            <a:extLst>
              <a:ext uri="{FF2B5EF4-FFF2-40B4-BE49-F238E27FC236}">
                <a16:creationId xmlns:a16="http://schemas.microsoft.com/office/drawing/2014/main" id="{C004EA5B-088C-443F-AF2C-359B398AA0B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Rectangle 7">
            <a:extLst>
              <a:ext uri="{FF2B5EF4-FFF2-40B4-BE49-F238E27FC236}">
                <a16:creationId xmlns:a16="http://schemas.microsoft.com/office/drawing/2014/main" id="{75821098-74C5-4691-8E5C-434C5656F917}"/>
              </a:ext>
            </a:extLst>
          </p:cNvPr>
          <p:cNvSpPr>
            <a:spLocks noChangeArrowheads="1"/>
          </p:cNvSpPr>
          <p:nvPr/>
        </p:nvSpPr>
        <p:spPr bwMode="auto">
          <a:xfrm>
            <a:off x="5539153" y="896083"/>
            <a:ext cx="5352102"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 Storia dei Cryptopunk</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I Crypto Punks sono una collezione di pixel art 24×24 (in 8-bit), basata su personaggi punk. Sono stati creati da Matt Hall e John Watkinson, fondatori della società di software Larva Labs con sede a New York.</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La storia dei Crypto Punks è iniziata nel 2017 come esperimento, quando John Watkinson e Matt Hall stavano giocando con un generatore di personaggi pixelati che avevano costruito.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Un software in grado di generare migliaia di varianti di un personaggio punk. Ognuno di essi aveva un design unico e una combinazione di caratteristiche distintive, generate in modo casuale, che traevano ispirazione dalla scena punk londinese.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Hall e Watkinson volevano rappresentare lo spirito chiassoso e anticonformista della </a:t>
            </a:r>
            <a:r>
              <a:rPr kumimoji="0" lang="it-IT" altLang="fr-FR" sz="1600" b="0" i="0" u="none" strike="noStrike" cap="none" normalizeH="0" baseline="0" dirty="0">
                <a:ln>
                  <a:noFill/>
                </a:ln>
                <a:solidFill>
                  <a:srgbClr val="FF0000"/>
                </a:solidFill>
                <a:effectLst/>
                <a:latin typeface="+mn-lt"/>
              </a:rPr>
              <a:t>comunità blockchain </a:t>
            </a:r>
            <a:r>
              <a:rPr kumimoji="0" lang="it-IT" altLang="fr-FR" sz="1600" b="0" i="0" u="none" strike="noStrike" cap="none" normalizeH="0" baseline="0" dirty="0">
                <a:ln>
                  <a:noFill/>
                </a:ln>
                <a:solidFill>
                  <a:schemeClr val="tx1"/>
                </a:solidFill>
                <a:effectLst/>
                <a:latin typeface="+mn-lt"/>
              </a:rPr>
              <a:t>e il movimento punk londinese degli anni Settanta si adattava perfettamente.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fr-FR" sz="1600" b="0" i="0" u="none" strike="noStrike" cap="none" normalizeH="0" baseline="0" dirty="0">
                <a:ln>
                  <a:noFill/>
                </a:ln>
                <a:solidFill>
                  <a:schemeClr val="tx1"/>
                </a:solidFill>
                <a:effectLst/>
                <a:latin typeface="+mn-lt"/>
              </a:rPr>
              <a:t>Da questo sono stati creati esattamente 10.000 personaggi Punk, ognuno con un aspetto e uno stile unici.I personaggi sono stati anche classificati in diverse categorie, </a:t>
            </a:r>
            <a:r>
              <a:rPr kumimoji="0" lang="it-IT" altLang="fr-FR" sz="1600" b="0" i="0" u="none" strike="noStrike" cap="none" normalizeH="0" baseline="0" dirty="0">
                <a:ln>
                  <a:noFill/>
                </a:ln>
                <a:solidFill>
                  <a:srgbClr val="FF0000"/>
                </a:solidFill>
                <a:effectLst/>
                <a:latin typeface="+mn-lt"/>
              </a:rPr>
              <a:t>chiamate Attributi</a:t>
            </a:r>
            <a:r>
              <a:rPr kumimoji="0" lang="it-IT" altLang="fr-FR" sz="1600" b="0" i="0" u="none" strike="noStrike" cap="none" normalizeH="0" baseline="0" dirty="0">
                <a:ln>
                  <a:noFill/>
                </a:ln>
                <a:solidFill>
                  <a:schemeClr val="tx1"/>
                </a:solidFill>
                <a:effectLst/>
                <a:latin typeface="+mn-lt"/>
              </a:rPr>
              <a:t>, e ogni personaggio Punk aveva attributi più o meno rari.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fr-FR" sz="1600" b="0" i="0" u="none" strike="noStrike" cap="none" normalizeH="0" baseline="0" dirty="0">
              <a:ln>
                <a:noFill/>
              </a:ln>
              <a:solidFill>
                <a:schemeClr val="tx1"/>
              </a:solidFill>
              <a:effectLst/>
              <a:latin typeface="+mn-lt"/>
            </a:endParaRPr>
          </a:p>
        </p:txBody>
      </p:sp>
      <p:sp>
        <p:nvSpPr>
          <p:cNvPr id="5" name="AutoShape 8" descr="image cryptopunks">
            <a:extLst>
              <a:ext uri="{FF2B5EF4-FFF2-40B4-BE49-F238E27FC236}">
                <a16:creationId xmlns:a16="http://schemas.microsoft.com/office/drawing/2014/main" id="{C4E00117-8695-4F64-920C-78957151BF32}"/>
              </a:ext>
            </a:extLst>
          </p:cNvPr>
          <p:cNvSpPr>
            <a:spLocks noChangeAspect="1" noChangeArrowheads="1"/>
          </p:cNvSpPr>
          <p:nvPr/>
        </p:nvSpPr>
        <p:spPr bwMode="auto">
          <a:xfrm>
            <a:off x="66675" y="-53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82" name="Picture 10" descr="Web 3 et NFTs, vers un “Internet of Value” - France-Science">
            <a:extLst>
              <a:ext uri="{FF2B5EF4-FFF2-40B4-BE49-F238E27FC236}">
                <a16:creationId xmlns:a16="http://schemas.microsoft.com/office/drawing/2014/main" id="{DD42F514-91B8-422C-8700-0AA1FB91C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24" y="4191001"/>
            <a:ext cx="4401562" cy="24794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648A49-6CF0-E1FC-4EA7-41C7B9835EEB}"/>
              </a:ext>
            </a:extLst>
          </p:cNvPr>
          <p:cNvSpPr txBox="1"/>
          <p:nvPr/>
        </p:nvSpPr>
        <p:spPr>
          <a:xfrm>
            <a:off x="5943600" y="245327"/>
            <a:ext cx="551754" cy="369332"/>
          </a:xfrm>
          <a:prstGeom prst="rect">
            <a:avLst/>
          </a:prstGeom>
          <a:noFill/>
        </p:spPr>
        <p:txBody>
          <a:bodyPr wrap="none" rtlCol="0">
            <a:spAutoFit/>
          </a:bodyPr>
          <a:lstStyle/>
          <a:p>
            <a:r>
              <a:rPr lang="en-LU" dirty="0"/>
              <a:t>NFT</a:t>
            </a:r>
          </a:p>
        </p:txBody>
      </p:sp>
    </p:spTree>
    <p:extLst>
      <p:ext uri="{BB962C8B-B14F-4D97-AF65-F5344CB8AC3E}">
        <p14:creationId xmlns:p14="http://schemas.microsoft.com/office/powerpoint/2010/main" val="3332184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694295-444A-E260-D4F1-ECDBC0C920AB}"/>
              </a:ext>
            </a:extLst>
          </p:cNvPr>
          <p:cNvSpPr txBox="1"/>
          <p:nvPr/>
        </p:nvSpPr>
        <p:spPr>
          <a:xfrm>
            <a:off x="1072661" y="639997"/>
            <a:ext cx="10965145" cy="6017032"/>
          </a:xfrm>
          <a:prstGeom prst="rect">
            <a:avLst/>
          </a:prstGeom>
          <a:noFill/>
        </p:spPr>
        <p:txBody>
          <a:bodyPr wrap="square">
            <a:spAutoFit/>
          </a:bodyPr>
          <a:lstStyle/>
          <a:p>
            <a:pPr algn="l" fontAlgn="base"/>
            <a:r>
              <a:rPr lang="it-IT" sz="1100" b="0" i="0" dirty="0">
                <a:solidFill>
                  <a:srgbClr val="000000"/>
                </a:solidFill>
                <a:effectLst/>
                <a:latin typeface="Open Sans" panose="020B0606030504020204" pitchFamily="34" charset="0"/>
              </a:rPr>
              <a:t>Nel cercare di comprendere cos’è la blockchain ci affideremo in molto casi alle definizioni che vengono proposte, cercando di qualificarle. Per alcuni, la blockchain è la </a:t>
            </a:r>
            <a:r>
              <a:rPr lang="it-IT" sz="1100" b="1" i="0" dirty="0">
                <a:solidFill>
                  <a:srgbClr val="000000"/>
                </a:solidFill>
                <a:effectLst/>
                <a:latin typeface="inherit"/>
              </a:rPr>
              <a:t>nuova generazione di Internet</a:t>
            </a:r>
            <a:r>
              <a:rPr lang="it-IT" sz="1100" b="0" i="0" dirty="0">
                <a:solidFill>
                  <a:srgbClr val="000000"/>
                </a:solidFill>
                <a:effectLst/>
                <a:latin typeface="Open Sans" panose="020B0606030504020204" pitchFamily="34" charset="0"/>
              </a:rPr>
              <a:t>, o meglio ancora è la </a:t>
            </a:r>
            <a:r>
              <a:rPr lang="it-IT" sz="1100" b="1" i="0" dirty="0">
                <a:solidFill>
                  <a:srgbClr val="000000"/>
                </a:solidFill>
                <a:effectLst/>
                <a:latin typeface="inherit"/>
              </a:rPr>
              <a:t>Nuova Internet</a:t>
            </a:r>
            <a:r>
              <a:rPr lang="it-IT" sz="1100" b="0" i="0" dirty="0">
                <a:solidFill>
                  <a:srgbClr val="000000"/>
                </a:solidFill>
                <a:effectLst/>
                <a:latin typeface="Open Sans" panose="020B0606030504020204" pitchFamily="34" charset="0"/>
              </a:rPr>
              <a:t>. Si ritiene che possa rappresentare una sorta di </a:t>
            </a:r>
            <a:r>
              <a:rPr lang="it-IT" sz="1100" b="1" i="0" dirty="0">
                <a:solidFill>
                  <a:srgbClr val="000000"/>
                </a:solidFill>
                <a:effectLst/>
                <a:latin typeface="inherit"/>
              </a:rPr>
              <a:t>Internet delle Transazioni.</a:t>
            </a:r>
            <a:r>
              <a:rPr lang="it-IT" sz="1100" b="0" i="0" dirty="0">
                <a:solidFill>
                  <a:srgbClr val="000000"/>
                </a:solidFill>
                <a:effectLst/>
                <a:latin typeface="Open Sans" panose="020B0606030504020204" pitchFamily="34" charset="0"/>
              </a:rPr>
              <a:t> Queste definizioni tendono ad affiancare la blockchain alla </a:t>
            </a:r>
            <a:r>
              <a:rPr lang="it-IT" sz="1100" b="1" i="0" dirty="0">
                <a:solidFill>
                  <a:srgbClr val="000000"/>
                </a:solidFill>
                <a:effectLst/>
                <a:latin typeface="inherit"/>
              </a:rPr>
              <a:t>Internet of People, </a:t>
            </a:r>
            <a:r>
              <a:rPr lang="it-IT" sz="1100" b="0" i="0" dirty="0">
                <a:solidFill>
                  <a:srgbClr val="000000"/>
                </a:solidFill>
                <a:effectLst/>
                <a:latin typeface="Open Sans" panose="020B0606030504020204" pitchFamily="34" charset="0"/>
              </a:rPr>
              <a:t>o Internet delle persone che usiamo e frequentiamo ogni giorno che si è a sua volta estesa alla </a:t>
            </a:r>
            <a:r>
              <a:rPr lang="it-IT" sz="1100" b="1" i="0" u="none" strike="noStrike" dirty="0">
                <a:solidFill>
                  <a:srgbClr val="00838F"/>
                </a:solidFill>
                <a:effectLst/>
                <a:latin typeface="inherit"/>
                <a:hlinkClick r:id="rId2"/>
              </a:rPr>
              <a:t>Internet of Things</a:t>
            </a:r>
            <a:r>
              <a:rPr lang="it-IT" sz="1100" b="0" i="0" dirty="0">
                <a:solidFill>
                  <a:srgbClr val="000000"/>
                </a:solidFill>
                <a:effectLst/>
                <a:latin typeface="Open Sans" panose="020B0606030504020204" pitchFamily="34" charset="0"/>
              </a:rPr>
              <a:t> o Internet delle cose per arrivare a creare e rappresentare la </a:t>
            </a:r>
            <a:r>
              <a:rPr lang="it-IT" sz="1100" b="1" i="0" dirty="0">
                <a:solidFill>
                  <a:srgbClr val="000000"/>
                </a:solidFill>
                <a:effectLst/>
                <a:latin typeface="inherit"/>
              </a:rPr>
              <a:t>Internet del Valore </a:t>
            </a:r>
            <a:r>
              <a:rPr lang="it-IT" sz="1100" b="0" i="0" dirty="0">
                <a:solidFill>
                  <a:srgbClr val="000000"/>
                </a:solidFill>
                <a:effectLst/>
                <a:latin typeface="Open Sans" panose="020B0606030504020204" pitchFamily="34" charset="0"/>
              </a:rPr>
              <a:t>sulla base di sette caratteristiche:</a:t>
            </a:r>
          </a:p>
          <a:p>
            <a:pPr algn="l" fontAlgn="base">
              <a:buFont typeface="+mj-lt"/>
              <a:buAutoNum type="arabicPeriod"/>
            </a:pPr>
            <a:r>
              <a:rPr lang="it-IT" sz="1100" b="1" i="0" dirty="0">
                <a:solidFill>
                  <a:srgbClr val="000000"/>
                </a:solidFill>
                <a:effectLst/>
                <a:latin typeface="inherit"/>
              </a:rPr>
              <a:t>Decentralizzazione</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Trasparenza</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Sicurezza</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Immutabilità</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Consenso</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Responsabilità</a:t>
            </a:r>
            <a:endParaRPr lang="it-IT" sz="1100" b="0" i="0" dirty="0">
              <a:solidFill>
                <a:srgbClr val="000000"/>
              </a:solidFill>
              <a:effectLst/>
              <a:latin typeface="Open Sans" panose="020B0606030504020204" pitchFamily="34" charset="0"/>
            </a:endParaRPr>
          </a:p>
          <a:p>
            <a:pPr algn="l" fontAlgn="base">
              <a:buFont typeface="+mj-lt"/>
              <a:buAutoNum type="arabicPeriod"/>
            </a:pPr>
            <a:r>
              <a:rPr lang="it-IT" sz="1100" b="1" i="0" dirty="0">
                <a:solidFill>
                  <a:srgbClr val="000000"/>
                </a:solidFill>
                <a:effectLst/>
                <a:latin typeface="inherit"/>
              </a:rPr>
              <a:t>Programmabilità</a:t>
            </a:r>
            <a:endParaRPr lang="it-IT" sz="1100" b="0" i="0" dirty="0">
              <a:solidFill>
                <a:srgbClr val="000000"/>
              </a:solidFill>
              <a:effectLst/>
              <a:latin typeface="Open Sans" panose="020B0606030504020204" pitchFamily="34" charset="0"/>
            </a:endParaRPr>
          </a:p>
          <a:p>
            <a:pPr algn="l" fontAlgn="base"/>
            <a:r>
              <a:rPr lang="it-IT" sz="1100" b="0" i="0" dirty="0">
                <a:solidFill>
                  <a:srgbClr val="000000"/>
                </a:solidFill>
                <a:effectLst/>
                <a:latin typeface="Open Sans" panose="020B0606030504020204" pitchFamily="34" charset="0"/>
              </a:rPr>
              <a:t>Partendo da questi principi, la blockchain è diventata la declinazione in digitale di un </a:t>
            </a:r>
            <a:r>
              <a:rPr lang="it-IT" sz="1100" b="1" i="0" dirty="0">
                <a:solidFill>
                  <a:srgbClr val="000000"/>
                </a:solidFill>
                <a:effectLst/>
                <a:latin typeface="inherit"/>
              </a:rPr>
              <a:t>nuovo concetto di fiducia </a:t>
            </a:r>
            <a:r>
              <a:rPr lang="it-IT" sz="1100" b="0" i="0" dirty="0">
                <a:solidFill>
                  <a:srgbClr val="000000"/>
                </a:solidFill>
                <a:effectLst/>
                <a:latin typeface="Open Sans" panose="020B0606030504020204" pitchFamily="34" charset="0"/>
              </a:rPr>
              <a:t>al punto che alcuni ritengono che la blockchain possa assumere anche un valore per certi aspetti di tipo “sociale e </a:t>
            </a:r>
            <a:r>
              <a:rPr lang="it-IT" sz="1100" b="0" i="1" dirty="0">
                <a:solidFill>
                  <a:srgbClr val="000000"/>
                </a:solidFill>
                <a:effectLst/>
                <a:latin typeface="inherit"/>
              </a:rPr>
              <a:t>politico”. </a:t>
            </a:r>
            <a:r>
              <a:rPr lang="it-IT" sz="1100" b="0" i="0" dirty="0">
                <a:solidFill>
                  <a:srgbClr val="000000"/>
                </a:solidFill>
                <a:effectLst/>
                <a:latin typeface="Open Sans" panose="020B0606030504020204" pitchFamily="34" charset="0"/>
              </a:rPr>
              <a:t>In questo caso la blockchain è da vedere come una piattaforma che consente lo sviluppo e la concretizzazione di una </a:t>
            </a:r>
            <a:r>
              <a:rPr lang="it-IT" sz="1100" b="1" i="0" dirty="0">
                <a:solidFill>
                  <a:srgbClr val="000000"/>
                </a:solidFill>
                <a:effectLst/>
                <a:latin typeface="inherit"/>
              </a:rPr>
              <a:t>nuova forma di rapporto sociale</a:t>
            </a:r>
            <a:r>
              <a:rPr lang="it-IT" sz="1100" b="0" i="0" dirty="0">
                <a:solidFill>
                  <a:srgbClr val="000000"/>
                </a:solidFill>
                <a:effectLst/>
                <a:latin typeface="Open Sans" panose="020B0606030504020204" pitchFamily="34" charset="0"/>
              </a:rPr>
              <a:t>, che grazie alla partecipazione di tutti è in grado di garantire a tutti la possibilità di verificare, di “controllare”, di disporre di una </a:t>
            </a:r>
            <a:r>
              <a:rPr lang="it-IT" sz="1100" b="1" i="0" dirty="0">
                <a:solidFill>
                  <a:srgbClr val="000000"/>
                </a:solidFill>
                <a:effectLst/>
                <a:latin typeface="inherit"/>
              </a:rPr>
              <a:t>totale trasparenza sugli atti e sulle decisioni</a:t>
            </a:r>
            <a:r>
              <a:rPr lang="it-IT" sz="1100" b="0" i="0" dirty="0">
                <a:solidFill>
                  <a:srgbClr val="000000"/>
                </a:solidFill>
                <a:effectLst/>
                <a:latin typeface="Open Sans" panose="020B0606030504020204" pitchFamily="34" charset="0"/>
              </a:rPr>
              <a:t>, che vengono registrati in archivi che hanno caratteristica di essere </a:t>
            </a:r>
            <a:r>
              <a:rPr lang="it-IT" sz="1100" b="1" i="0" dirty="0">
                <a:solidFill>
                  <a:srgbClr val="000000"/>
                </a:solidFill>
                <a:effectLst/>
                <a:latin typeface="inherit"/>
              </a:rPr>
              <a:t>inalterabili</a:t>
            </a:r>
            <a:r>
              <a:rPr lang="it-IT" sz="1100" b="0" i="0" dirty="0">
                <a:solidFill>
                  <a:srgbClr val="000000"/>
                </a:solidFill>
                <a:effectLst/>
                <a:latin typeface="Open Sans" panose="020B0606030504020204" pitchFamily="34" charset="0"/>
              </a:rPr>
              <a:t>, </a:t>
            </a:r>
            <a:r>
              <a:rPr lang="it-IT" sz="1100" b="1" i="0" dirty="0">
                <a:solidFill>
                  <a:srgbClr val="000000"/>
                </a:solidFill>
                <a:effectLst/>
                <a:latin typeface="inherit"/>
              </a:rPr>
              <a:t>immodificabili</a:t>
            </a:r>
            <a:r>
              <a:rPr lang="it-IT" sz="1100" b="0" i="0" dirty="0">
                <a:solidFill>
                  <a:srgbClr val="000000"/>
                </a:solidFill>
                <a:effectLst/>
                <a:latin typeface="Open Sans" panose="020B0606030504020204" pitchFamily="34" charset="0"/>
              </a:rPr>
              <a:t> e dunque </a:t>
            </a:r>
            <a:r>
              <a:rPr lang="it-IT" sz="1100" b="1" i="0" dirty="0">
                <a:solidFill>
                  <a:srgbClr val="000000"/>
                </a:solidFill>
                <a:effectLst/>
                <a:latin typeface="inherit"/>
              </a:rPr>
              <a:t>immuni da corruzione</a:t>
            </a:r>
            <a:r>
              <a:rPr lang="it-IT" sz="1100" b="0" i="0" dirty="0">
                <a:solidFill>
                  <a:srgbClr val="000000"/>
                </a:solidFill>
                <a:effectLst/>
                <a:latin typeface="Open Sans" panose="020B0606030504020204" pitchFamily="34" charset="0"/>
              </a:rPr>
              <a:t>.</a:t>
            </a:r>
          </a:p>
          <a:p>
            <a:pPr algn="l" fontAlgn="base"/>
            <a:r>
              <a:rPr lang="it-IT" sz="1100" b="0" i="0" dirty="0">
                <a:solidFill>
                  <a:srgbClr val="000000"/>
                </a:solidFill>
                <a:effectLst/>
                <a:latin typeface="Open Sans" panose="020B0606030504020204" pitchFamily="34" charset="0"/>
              </a:rPr>
              <a:t>Per un certo periodo la blockchain è stata  identificata con la </a:t>
            </a:r>
            <a:r>
              <a:rPr lang="it-IT" sz="1100" b="1" i="0" dirty="0">
                <a:solidFill>
                  <a:srgbClr val="000000"/>
                </a:solidFill>
                <a:effectLst/>
                <a:latin typeface="inherit"/>
              </a:rPr>
              <a:t>Blockchain</a:t>
            </a:r>
            <a:r>
              <a:rPr lang="it-IT" sz="1100" b="0" i="0" dirty="0">
                <a:solidFill>
                  <a:srgbClr val="000000"/>
                </a:solidFill>
                <a:effectLst/>
                <a:latin typeface="Open Sans" panose="020B0606030504020204" pitchFamily="34" charset="0"/>
              </a:rPr>
              <a:t> </a:t>
            </a:r>
            <a:r>
              <a:rPr lang="it-IT" sz="1100" b="1" i="0" dirty="0">
                <a:solidFill>
                  <a:srgbClr val="000000"/>
                </a:solidFill>
                <a:effectLst/>
                <a:latin typeface="inherit"/>
              </a:rPr>
              <a:t>Bitcoin</a:t>
            </a:r>
            <a:r>
              <a:rPr lang="it-IT" sz="1100" b="0" i="0" dirty="0">
                <a:solidFill>
                  <a:srgbClr val="000000"/>
                </a:solidFill>
                <a:effectLst/>
                <a:latin typeface="Open Sans" panose="020B0606030504020204" pitchFamily="34" charset="0"/>
              </a:rPr>
              <a:t>, ovvero con la prima Blockchain (che come abbiamo già accennato viene identificata con la “B” maiuscola). A questa identificazione si è sovrapposta anche quella con la criptocurrency bitcoin e ha portato un po’ a “confondere” la blockchain con altri ambiti di innovazione come le </a:t>
            </a:r>
            <a:r>
              <a:rPr lang="it-IT" sz="1100" b="1" i="0" dirty="0">
                <a:solidFill>
                  <a:srgbClr val="000000"/>
                </a:solidFill>
                <a:effectLst/>
                <a:latin typeface="inherit"/>
              </a:rPr>
              <a:t>digital currency</a:t>
            </a:r>
            <a:r>
              <a:rPr lang="it-IT" sz="1100" b="0" i="0" dirty="0">
                <a:solidFill>
                  <a:srgbClr val="000000"/>
                </a:solidFill>
                <a:effectLst/>
                <a:latin typeface="Open Sans" panose="020B0606030504020204" pitchFamily="34" charset="0"/>
              </a:rPr>
              <a:t>. Forse per quest’ultima ragione la blockchain è stata spesso associata ad un concetto di digital currency alternativa o complementare e di digital payment. In realtà, come vedremo, la blockchain è un fenomeno assai più ampio e articolato.</a:t>
            </a:r>
          </a:p>
          <a:p>
            <a:pPr algn="l" fontAlgn="base"/>
            <a:r>
              <a:rPr lang="it-IT" sz="1100" b="1" i="0" dirty="0">
                <a:solidFill>
                  <a:srgbClr val="000000"/>
                </a:solidFill>
                <a:effectLst/>
                <a:latin typeface="Open Sans" panose="020B0606030504020204" pitchFamily="34" charset="0"/>
              </a:rPr>
              <a:t>A cosa serve la blockchain: creare Asset Digitali Unici</a:t>
            </a:r>
          </a:p>
          <a:p>
            <a:pPr algn="l" fontAlgn="base"/>
            <a:r>
              <a:rPr lang="it-IT" sz="1100" b="0" i="0" dirty="0">
                <a:solidFill>
                  <a:srgbClr val="000000"/>
                </a:solidFill>
                <a:effectLst/>
                <a:latin typeface="Open Sans" panose="020B0606030504020204" pitchFamily="34" charset="0"/>
              </a:rPr>
              <a:t>La blockchain rappresenta (anche) una soluzione per creare </a:t>
            </a:r>
            <a:r>
              <a:rPr lang="it-IT" sz="1100" b="0" i="0" dirty="0">
                <a:solidFill>
                  <a:srgbClr val="FF0000"/>
                </a:solidFill>
                <a:effectLst/>
                <a:latin typeface="Open Sans" panose="020B0606030504020204" pitchFamily="34" charset="0"/>
              </a:rPr>
              <a:t>asset digitali unic</a:t>
            </a:r>
            <a:r>
              <a:rPr lang="it-IT" sz="1100" b="0" i="0" dirty="0">
                <a:solidFill>
                  <a:srgbClr val="000000"/>
                </a:solidFill>
                <a:effectLst/>
                <a:latin typeface="Open Sans" panose="020B0606030504020204" pitchFamily="34" charset="0"/>
              </a:rPr>
              <a:t>i. Per capire le opportunità della blockchain è importante considerare il tema dell’</a:t>
            </a:r>
            <a:r>
              <a:rPr lang="it-IT" sz="1100" b="1" i="0" dirty="0">
                <a:solidFill>
                  <a:srgbClr val="000000"/>
                </a:solidFill>
                <a:effectLst/>
                <a:latin typeface="inherit"/>
              </a:rPr>
              <a:t>unicità degli asset digitali</a:t>
            </a:r>
            <a:r>
              <a:rPr lang="it-IT" sz="1100" b="0" i="0" dirty="0">
                <a:solidFill>
                  <a:srgbClr val="000000"/>
                </a:solidFill>
                <a:effectLst/>
                <a:latin typeface="Open Sans" panose="020B0606030504020204" pitchFamily="34" charset="0"/>
              </a:rPr>
              <a:t>.</a:t>
            </a:r>
          </a:p>
          <a:p>
            <a:pPr algn="l" fontAlgn="base"/>
            <a:r>
              <a:rPr lang="it-IT" sz="1100" b="0" i="0" dirty="0">
                <a:solidFill>
                  <a:srgbClr val="000000"/>
                </a:solidFill>
                <a:effectLst/>
                <a:latin typeface="Open Sans" panose="020B0606030504020204" pitchFamily="34" charset="0"/>
              </a:rPr>
              <a:t>. Se noi scriviamo un testo su un documento word quel testo è sul nostro computer ed è univoco. Nel momento in cui lo inviamo a un collega, quello stesso testo oltre che sul nostro computer sarà presente su un server di posta e sul computer del nostro collega. Già così abbiamo </a:t>
            </a:r>
            <a:r>
              <a:rPr lang="it-IT" sz="1100" b="0" i="0" dirty="0">
                <a:solidFill>
                  <a:srgbClr val="FF0000"/>
                </a:solidFill>
                <a:effectLst/>
                <a:latin typeface="Open Sans" panose="020B0606030504020204" pitchFamily="34" charset="0"/>
              </a:rPr>
              <a:t>una serie di duplicazioni dello stesso documento</a:t>
            </a:r>
            <a:r>
              <a:rPr lang="it-IT" sz="1100" b="0" i="0" dirty="0">
                <a:solidFill>
                  <a:srgbClr val="000000"/>
                </a:solidFill>
                <a:effectLst/>
                <a:latin typeface="Open Sans" panose="020B0606030504020204" pitchFamily="34" charset="0"/>
              </a:rPr>
              <a:t>. Quel testo poi potrà naturalmente essere </a:t>
            </a:r>
            <a:r>
              <a:rPr lang="it-IT" sz="1100" b="0" i="0" dirty="0">
                <a:solidFill>
                  <a:srgbClr val="FF0000"/>
                </a:solidFill>
                <a:effectLst/>
                <a:latin typeface="Open Sans" panose="020B0606030504020204" pitchFamily="34" charset="0"/>
              </a:rPr>
              <a:t>condiviso a sua volta e inviato ad altri so</a:t>
            </a:r>
            <a:r>
              <a:rPr lang="it-IT" sz="1100" b="0" i="0" dirty="0">
                <a:solidFill>
                  <a:srgbClr val="000000"/>
                </a:solidFill>
                <a:effectLst/>
                <a:latin typeface="Open Sans" panose="020B0606030504020204" pitchFamily="34" charset="0"/>
              </a:rPr>
              <a:t>ggetti che ne avranno a loro volta una copia. Come ben sappiamo non ci sono limiti a questa duplicazione e come ben sappiamo quello stesso documento </a:t>
            </a:r>
            <a:r>
              <a:rPr lang="it-IT" sz="1100" b="0" i="0" dirty="0">
                <a:solidFill>
                  <a:srgbClr val="FF0000"/>
                </a:solidFill>
                <a:effectLst/>
                <a:latin typeface="Open Sans" panose="020B0606030504020204" pitchFamily="34" charset="0"/>
              </a:rPr>
              <a:t>può essere modificato e cambiato</a:t>
            </a:r>
            <a:r>
              <a:rPr lang="it-IT" sz="1100" b="0" i="0" dirty="0">
                <a:solidFill>
                  <a:srgbClr val="000000"/>
                </a:solidFill>
                <a:effectLst/>
                <a:latin typeface="Open Sans" panose="020B0606030504020204" pitchFamily="34" charset="0"/>
              </a:rPr>
              <a:t>. Il nostro documento word è un asset digitale e come appare evidente non è certo unico: è “partito” dal nostro computer e magari in pochissimo tempo si è moltiplicato in migliaia di copie. Quello stesso asset crittografato in un ledger blockchain potrebbe diventare un asset unico. Esattamente come nel mondo fisico: se passiamo lo stesso documento scritto in word stampato su carta a un collega ne perdiamo il possesso, quel documento esce dal nostro controllo per entrare nel dominio di un collega. In altre parole: se nel mondo digitale il passaggio implica automaticamente una duplicazione, </a:t>
            </a:r>
            <a:r>
              <a:rPr lang="it-IT" sz="1100" b="0" i="0" dirty="0">
                <a:solidFill>
                  <a:srgbClr val="FF0000"/>
                </a:solidFill>
                <a:effectLst/>
                <a:latin typeface="Open Sans" panose="020B0606030504020204" pitchFamily="34" charset="0"/>
              </a:rPr>
              <a:t>la blockchain consente di “riconquistare” al mondo digitale il concetto di </a:t>
            </a:r>
            <a:r>
              <a:rPr lang="it-IT" sz="1100" b="1" i="0" dirty="0">
                <a:solidFill>
                  <a:srgbClr val="FF0000"/>
                </a:solidFill>
                <a:effectLst/>
                <a:latin typeface="inherit"/>
              </a:rPr>
              <a:t>scarsità dei beni del mondo reale</a:t>
            </a:r>
            <a:r>
              <a:rPr lang="it-IT" sz="1100" b="0" i="0" dirty="0">
                <a:solidFill>
                  <a:srgbClr val="FF0000"/>
                </a:solidFill>
                <a:effectLst/>
                <a:latin typeface="Open Sans" panose="020B0606030504020204" pitchFamily="34" charset="0"/>
              </a:rPr>
              <a:t> e nel momento in cui tramite la blockchain si passa un asset digitale (il nostro documento) dal nostro computer a un collega, quel documento </a:t>
            </a:r>
            <a:r>
              <a:rPr lang="it-IT" sz="1100" b="1" i="0" dirty="0">
                <a:solidFill>
                  <a:srgbClr val="FF0000"/>
                </a:solidFill>
                <a:effectLst/>
                <a:latin typeface="inherit"/>
              </a:rPr>
              <a:t>non è più in alcun modo sotto il nostro possesso</a:t>
            </a:r>
            <a:r>
              <a:rPr lang="it-IT" sz="1100" b="0" i="0" dirty="0">
                <a:solidFill>
                  <a:srgbClr val="FF0000"/>
                </a:solidFill>
                <a:effectLst/>
                <a:latin typeface="Open Sans" panose="020B0606030504020204" pitchFamily="34" charset="0"/>
              </a:rPr>
              <a:t> ed è totalmente in capo al nostro collega. Se anche lui avrà la necessità di condividerlo ne perderà il possesso in favore di un altro soggetto. </a:t>
            </a:r>
            <a:r>
              <a:rPr lang="it-IT" sz="1100" b="1" i="0" dirty="0">
                <a:solidFill>
                  <a:srgbClr val="FF0000"/>
                </a:solidFill>
                <a:effectLst/>
                <a:latin typeface="inherit"/>
              </a:rPr>
              <a:t>Il documento resterà unico e non sarà possibile duplicarlo</a:t>
            </a:r>
            <a:r>
              <a:rPr lang="it-IT" sz="1100" b="1" i="0" dirty="0">
                <a:solidFill>
                  <a:srgbClr val="000000"/>
                </a:solidFill>
                <a:effectLst/>
                <a:latin typeface="inherit"/>
              </a:rPr>
              <a:t>.</a:t>
            </a:r>
            <a:r>
              <a:rPr lang="it-IT" sz="1100" b="0" i="0" dirty="0">
                <a:solidFill>
                  <a:srgbClr val="000000"/>
                </a:solidFill>
                <a:effectLst/>
                <a:latin typeface="Open Sans" panose="020B0606030504020204" pitchFamily="34" charset="0"/>
              </a:rPr>
              <a:t> Una delle caratteristiche della blockchain, che ci accompagnerà in questo nostro servizio, è nella sua capacità di </a:t>
            </a:r>
            <a:r>
              <a:rPr lang="it-IT" sz="1100" b="1" i="0" dirty="0">
                <a:solidFill>
                  <a:srgbClr val="000000"/>
                </a:solidFill>
                <a:effectLst/>
                <a:latin typeface="inherit"/>
              </a:rPr>
              <a:t>creare asset digitali unici.</a:t>
            </a:r>
            <a:endParaRPr lang="it-IT" sz="1100" b="0" i="0" dirty="0">
              <a:solidFill>
                <a:srgbClr val="000000"/>
              </a:solidFill>
              <a:effectLst/>
              <a:latin typeface="Open Sans" panose="020B0606030504020204" pitchFamily="34" charset="0"/>
            </a:endParaRPr>
          </a:p>
        </p:txBody>
      </p:sp>
      <p:sp>
        <p:nvSpPr>
          <p:cNvPr id="5" name="TextBox 4">
            <a:extLst>
              <a:ext uri="{FF2B5EF4-FFF2-40B4-BE49-F238E27FC236}">
                <a16:creationId xmlns:a16="http://schemas.microsoft.com/office/drawing/2014/main" id="{17FF3367-C858-C366-2DF8-7EA5C506C31B}"/>
              </a:ext>
            </a:extLst>
          </p:cNvPr>
          <p:cNvSpPr txBox="1"/>
          <p:nvPr/>
        </p:nvSpPr>
        <p:spPr>
          <a:xfrm>
            <a:off x="2116748" y="0"/>
            <a:ext cx="6097464" cy="646331"/>
          </a:xfrm>
          <a:prstGeom prst="rect">
            <a:avLst/>
          </a:prstGeom>
          <a:noFill/>
        </p:spPr>
        <p:txBody>
          <a:bodyPr wrap="square">
            <a:spAutoFit/>
          </a:bodyPr>
          <a:lstStyle/>
          <a:p>
            <a:r>
              <a:rPr lang="fr-FR" dirty="0"/>
              <a:t>https://www.blockchain4innovation.it/esperti/blockchain-perche-e-cosi-importante/</a:t>
            </a:r>
          </a:p>
        </p:txBody>
      </p:sp>
    </p:spTree>
    <p:extLst>
      <p:ext uri="{BB962C8B-B14F-4D97-AF65-F5344CB8AC3E}">
        <p14:creationId xmlns:p14="http://schemas.microsoft.com/office/powerpoint/2010/main" val="228929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Ã©sultat de recherche d'images pour &quot;carrÃ© hermÃ¨s barthes&quot;">
            <a:extLst>
              <a:ext uri="{FF2B5EF4-FFF2-40B4-BE49-F238E27FC236}">
                <a16:creationId xmlns:a16="http://schemas.microsoft.com/office/drawing/2014/main" id="{D09E0C26-2D26-4E2E-A11A-43735D5971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772" y="862347"/>
            <a:ext cx="2615108" cy="26151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3DEFE56-4E0F-4A8F-8596-048F74194BF6}"/>
              </a:ext>
            </a:extLst>
          </p:cNvPr>
          <p:cNvSpPr/>
          <p:nvPr/>
        </p:nvSpPr>
        <p:spPr>
          <a:xfrm>
            <a:off x="3580096" y="5201957"/>
            <a:ext cx="4572000" cy="1077218"/>
          </a:xfrm>
          <a:prstGeom prst="rect">
            <a:avLst/>
          </a:prstGeom>
        </p:spPr>
        <p:txBody>
          <a:bodyPr>
            <a:spAutoFit/>
          </a:bodyPr>
          <a:lstStyle/>
          <a:p>
            <a:r>
              <a:rPr lang="fr-BE" sz="1600" dirty="0"/>
              <a:t>Hermès ha </a:t>
            </a:r>
            <a:r>
              <a:rPr lang="fr-BE" sz="1600" dirty="0" err="1"/>
              <a:t>affidato</a:t>
            </a:r>
            <a:r>
              <a:rPr lang="fr-BE" sz="1600" dirty="0"/>
              <a:t> al </a:t>
            </a:r>
            <a:r>
              <a:rPr lang="fr-BE" sz="1600" dirty="0" err="1"/>
              <a:t>tipografo</a:t>
            </a:r>
            <a:r>
              <a:rPr lang="fr-BE" sz="1600" dirty="0"/>
              <a:t> e </a:t>
            </a:r>
            <a:r>
              <a:rPr lang="fr-BE" sz="1600" dirty="0" err="1"/>
              <a:t>grafico</a:t>
            </a:r>
            <a:r>
              <a:rPr lang="fr-BE" sz="1600" dirty="0"/>
              <a:t> Philippe </a:t>
            </a:r>
            <a:r>
              <a:rPr lang="fr-BE" sz="1600" dirty="0" err="1"/>
              <a:t>Apeloig</a:t>
            </a:r>
            <a:r>
              <a:rPr lang="fr-BE" sz="1600" dirty="0"/>
              <a:t> il </a:t>
            </a:r>
            <a:r>
              <a:rPr lang="fr-BE" sz="1600" dirty="0" err="1"/>
              <a:t>compito</a:t>
            </a:r>
            <a:r>
              <a:rPr lang="fr-BE" sz="1600" dirty="0"/>
              <a:t> di </a:t>
            </a:r>
            <a:r>
              <a:rPr lang="fr-BE" sz="1600" dirty="0" err="1"/>
              <a:t>creare</a:t>
            </a:r>
            <a:r>
              <a:rPr lang="fr-BE" sz="1600" dirty="0"/>
              <a:t> </a:t>
            </a:r>
            <a:r>
              <a:rPr lang="fr-BE" sz="1600" dirty="0" err="1"/>
              <a:t>una</a:t>
            </a:r>
            <a:r>
              <a:rPr lang="fr-BE" sz="1600" dirty="0"/>
              <a:t> </a:t>
            </a:r>
            <a:r>
              <a:rPr lang="fr-BE" sz="1600" dirty="0" err="1"/>
              <a:t>sciarpa</a:t>
            </a:r>
            <a:r>
              <a:rPr lang="fr-BE" sz="1600" dirty="0"/>
              <a:t> (</a:t>
            </a:r>
            <a:r>
              <a:rPr lang="fr-BE" sz="1600" i="1" dirty="0"/>
              <a:t>carré</a:t>
            </a:r>
            <a:r>
              <a:rPr lang="fr-BE" sz="1600" dirty="0"/>
              <a:t>) di </a:t>
            </a:r>
            <a:r>
              <a:rPr lang="fr-BE" sz="1600" dirty="0" err="1"/>
              <a:t>seta</a:t>
            </a:r>
            <a:r>
              <a:rPr lang="fr-BE" sz="1600" dirty="0"/>
              <a:t> per </a:t>
            </a:r>
            <a:r>
              <a:rPr lang="fr-BE" sz="1600" dirty="0" err="1"/>
              <a:t>uomo</a:t>
            </a:r>
            <a:r>
              <a:rPr lang="fr-BE" sz="1600" dirty="0"/>
              <a:t> per </a:t>
            </a:r>
            <a:r>
              <a:rPr lang="fr-BE" sz="1600" dirty="0" err="1"/>
              <a:t>celebrare</a:t>
            </a:r>
            <a:r>
              <a:rPr lang="fr-BE" sz="1600" dirty="0"/>
              <a:t> il </a:t>
            </a:r>
            <a:r>
              <a:rPr lang="fr-BE" sz="1600" dirty="0" err="1"/>
              <a:t>centenario</a:t>
            </a:r>
            <a:r>
              <a:rPr lang="fr-BE" sz="1600" dirty="0"/>
              <a:t> </a:t>
            </a:r>
            <a:r>
              <a:rPr lang="fr-BE" sz="1600" dirty="0" err="1"/>
              <a:t>della</a:t>
            </a:r>
            <a:r>
              <a:rPr lang="fr-BE" sz="1600" dirty="0"/>
              <a:t> </a:t>
            </a:r>
            <a:r>
              <a:rPr lang="fr-BE" sz="1600" dirty="0" err="1"/>
              <a:t>nascita</a:t>
            </a:r>
            <a:r>
              <a:rPr lang="fr-BE" sz="1600" dirty="0"/>
              <a:t> di Roland Barthes</a:t>
            </a:r>
          </a:p>
        </p:txBody>
      </p:sp>
      <p:pic>
        <p:nvPicPr>
          <p:cNvPr id="3076" name="Picture 4" descr="RÃ©sultat de recherche d'images pour &quot;carrÃ© hermÃ¨s barthes&quot;">
            <a:extLst>
              <a:ext uri="{FF2B5EF4-FFF2-40B4-BE49-F238E27FC236}">
                <a16:creationId xmlns:a16="http://schemas.microsoft.com/office/drawing/2014/main" id="{2A1C7662-3505-435C-96FE-C67E1C577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96" y="885808"/>
            <a:ext cx="18478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ésultat de recherche d'images pour &quot;philippe apeloig&quot;">
            <a:extLst>
              <a:ext uri="{FF2B5EF4-FFF2-40B4-BE49-F238E27FC236}">
                <a16:creationId xmlns:a16="http://schemas.microsoft.com/office/drawing/2014/main" id="{87E4DE55-1E83-4193-B823-A453BBB5AF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0498" y="4193005"/>
            <a:ext cx="1319061" cy="150677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90A89B8-9F14-4424-B12E-EBEBDE610734}"/>
              </a:ext>
            </a:extLst>
          </p:cNvPr>
          <p:cNvCxnSpPr>
            <a:cxnSpLocks/>
          </p:cNvCxnSpPr>
          <p:nvPr/>
        </p:nvCxnSpPr>
        <p:spPr>
          <a:xfrm flipV="1">
            <a:off x="6690732" y="4748246"/>
            <a:ext cx="976360" cy="3962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2" descr="Schrift - Textweide.ch">
            <a:extLst>
              <a:ext uri="{FF2B5EF4-FFF2-40B4-BE49-F238E27FC236}">
                <a16:creationId xmlns:a16="http://schemas.microsoft.com/office/drawing/2014/main" id="{0165D2B4-A592-4AE8-EDD3-32230C3DC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95" y="930340"/>
            <a:ext cx="3302759" cy="50942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BBFE87-5B2F-29A6-79AE-4E5D507AD331}"/>
              </a:ext>
            </a:extLst>
          </p:cNvPr>
          <p:cNvSpPr txBox="1"/>
          <p:nvPr/>
        </p:nvSpPr>
        <p:spPr>
          <a:xfrm>
            <a:off x="365631" y="6025608"/>
            <a:ext cx="2804229" cy="584775"/>
          </a:xfrm>
          <a:prstGeom prst="rect">
            <a:avLst/>
          </a:prstGeom>
          <a:noFill/>
        </p:spPr>
        <p:txBody>
          <a:bodyPr wrap="none" rtlCol="0">
            <a:spAutoFit/>
          </a:bodyPr>
          <a:lstStyle/>
          <a:p>
            <a:r>
              <a:rPr lang="fr-BE" sz="1600" dirty="0"/>
              <a:t>Paul Klee, </a:t>
            </a:r>
            <a:r>
              <a:rPr lang="fr-BE" sz="1600" i="1" dirty="0" err="1"/>
              <a:t>Textweide</a:t>
            </a:r>
            <a:r>
              <a:rPr lang="fr-BE" sz="1600" i="1" dirty="0"/>
              <a:t>. </a:t>
            </a:r>
            <a:r>
              <a:rPr lang="fr-BE" sz="1600" i="1" dirty="0" err="1"/>
              <a:t>Schriftbild</a:t>
            </a:r>
            <a:endParaRPr lang="fr-BE" sz="1600" i="1" dirty="0"/>
          </a:p>
          <a:p>
            <a:r>
              <a:rPr lang="fr-BE" sz="1600" dirty="0"/>
              <a:t>(Prato </a:t>
            </a:r>
            <a:r>
              <a:rPr lang="fr-BE" sz="1600" dirty="0" err="1"/>
              <a:t>testuale</a:t>
            </a:r>
            <a:r>
              <a:rPr lang="fr-BE" sz="1600" dirty="0"/>
              <a:t>. </a:t>
            </a:r>
            <a:r>
              <a:rPr lang="fr-BE" sz="1600" dirty="0" err="1"/>
              <a:t>Testimmagne</a:t>
            </a:r>
            <a:r>
              <a:rPr lang="fr-BE" sz="1600" dirty="0"/>
              <a:t>)</a:t>
            </a:r>
            <a:endParaRPr lang="fr-FR" sz="1600" dirty="0"/>
          </a:p>
        </p:txBody>
      </p:sp>
      <p:sp>
        <p:nvSpPr>
          <p:cNvPr id="4" name="Rectangle 3">
            <a:extLst>
              <a:ext uri="{FF2B5EF4-FFF2-40B4-BE49-F238E27FC236}">
                <a16:creationId xmlns:a16="http://schemas.microsoft.com/office/drawing/2014/main" id="{71FB19FB-BFB4-9297-4D9A-17D75294E1C8}"/>
              </a:ext>
            </a:extLst>
          </p:cNvPr>
          <p:cNvSpPr/>
          <p:nvPr/>
        </p:nvSpPr>
        <p:spPr>
          <a:xfrm>
            <a:off x="4097493" y="3414384"/>
            <a:ext cx="6096000" cy="584775"/>
          </a:xfrm>
          <a:prstGeom prst="rect">
            <a:avLst/>
          </a:prstGeom>
        </p:spPr>
        <p:txBody>
          <a:bodyPr>
            <a:spAutoFit/>
          </a:bodyPr>
          <a:lstStyle/>
          <a:p>
            <a:r>
              <a:rPr lang="fr-BE" sz="1600" i="1" dirty="0">
                <a:solidFill>
                  <a:srgbClr val="000000"/>
                </a:solidFill>
              </a:rPr>
              <a:t>Fragments d’un discours amoureux</a:t>
            </a:r>
            <a:r>
              <a:rPr lang="fr-BE" sz="1600" dirty="0">
                <a:solidFill>
                  <a:srgbClr val="000000"/>
                </a:solidFill>
              </a:rPr>
              <a:t>, 1977</a:t>
            </a:r>
          </a:p>
          <a:p>
            <a:endParaRPr lang="fr-BE" sz="1600" dirty="0">
              <a:solidFill>
                <a:srgbClr val="000000"/>
              </a:solidFill>
            </a:endParaRPr>
          </a:p>
        </p:txBody>
      </p:sp>
    </p:spTree>
    <p:extLst>
      <p:ext uri="{BB962C8B-B14F-4D97-AF65-F5344CB8AC3E}">
        <p14:creationId xmlns:p14="http://schemas.microsoft.com/office/powerpoint/2010/main" val="2022174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2157905-3793-4B5D-9642-4DCAB5501E7C}"/>
              </a:ext>
            </a:extLst>
          </p:cNvPr>
          <p:cNvSpPr>
            <a:spLocks noChangeArrowheads="1"/>
          </p:cNvSpPr>
          <p:nvPr/>
        </p:nvSpPr>
        <p:spPr bwMode="auto">
          <a:xfrm rot="10800000" flipV="1">
            <a:off x="687898" y="1728526"/>
            <a:ext cx="500822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076" name="Picture 4" descr="RÃ©sultat de recherche d'images pour &quot;calligraphie arabe khatibi&quot;">
            <a:extLst>
              <a:ext uri="{FF2B5EF4-FFF2-40B4-BE49-F238E27FC236}">
                <a16:creationId xmlns:a16="http://schemas.microsoft.com/office/drawing/2014/main" id="{40B30456-4A75-46A7-AB5A-29F0E097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53" y="687947"/>
            <a:ext cx="4324358" cy="5523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18F46E-8554-4399-80A4-463CE4CC5EDF}"/>
              </a:ext>
            </a:extLst>
          </p:cNvPr>
          <p:cNvSpPr txBox="1"/>
          <p:nvPr/>
        </p:nvSpPr>
        <p:spPr>
          <a:xfrm>
            <a:off x="6096000" y="6211669"/>
            <a:ext cx="184731" cy="369332"/>
          </a:xfrm>
          <a:prstGeom prst="rect">
            <a:avLst/>
          </a:prstGeom>
          <a:noFill/>
        </p:spPr>
        <p:txBody>
          <a:bodyPr wrap="none" rtlCol="0">
            <a:spAutoFit/>
          </a:bodyPr>
          <a:lstStyle/>
          <a:p>
            <a:endParaRPr lang="fr-BE" dirty="0" err="1"/>
          </a:p>
        </p:txBody>
      </p:sp>
      <p:sp>
        <p:nvSpPr>
          <p:cNvPr id="5" name="TextBox 4">
            <a:extLst>
              <a:ext uri="{FF2B5EF4-FFF2-40B4-BE49-F238E27FC236}">
                <a16:creationId xmlns:a16="http://schemas.microsoft.com/office/drawing/2014/main" id="{3C587878-8C68-45B7-9B3C-2B8637CDE03C}"/>
              </a:ext>
            </a:extLst>
          </p:cNvPr>
          <p:cNvSpPr txBox="1"/>
          <p:nvPr/>
        </p:nvSpPr>
        <p:spPr>
          <a:xfrm>
            <a:off x="687898" y="176838"/>
            <a:ext cx="3792961" cy="369332"/>
          </a:xfrm>
          <a:prstGeom prst="rect">
            <a:avLst/>
          </a:prstGeom>
          <a:noFill/>
        </p:spPr>
        <p:txBody>
          <a:bodyPr wrap="none" rtlCol="0">
            <a:spAutoFit/>
          </a:bodyPr>
          <a:lstStyle/>
          <a:p>
            <a:r>
              <a:rPr lang="fr-BE" b="1" dirty="0" err="1"/>
              <a:t>Stilizzazione</a:t>
            </a:r>
            <a:r>
              <a:rPr lang="fr-BE" b="1" dirty="0"/>
              <a:t>: </a:t>
            </a:r>
            <a:r>
              <a:rPr lang="fr-BE" dirty="0"/>
              <a:t>segno </a:t>
            </a:r>
            <a:r>
              <a:rPr lang="fr-BE" dirty="0" err="1"/>
              <a:t>plastico</a:t>
            </a:r>
            <a:r>
              <a:rPr lang="fr-BE" dirty="0"/>
              <a:t> </a:t>
            </a:r>
            <a:r>
              <a:rPr lang="fr-BE" i="1" dirty="0"/>
              <a:t>vs</a:t>
            </a:r>
            <a:r>
              <a:rPr lang="fr-BE" dirty="0"/>
              <a:t> </a:t>
            </a:r>
            <a:r>
              <a:rPr lang="fr-BE" dirty="0" err="1"/>
              <a:t>iconico</a:t>
            </a:r>
            <a:endParaRPr lang="fr-BE" dirty="0"/>
          </a:p>
        </p:txBody>
      </p:sp>
      <p:pic>
        <p:nvPicPr>
          <p:cNvPr id="11" name="Picture 10">
            <a:extLst>
              <a:ext uri="{FF2B5EF4-FFF2-40B4-BE49-F238E27FC236}">
                <a16:creationId xmlns:a16="http://schemas.microsoft.com/office/drawing/2014/main" id="{94F48A85-80B8-CF41-6C80-22B6B277F7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802766" y="1729060"/>
            <a:ext cx="4759373" cy="2677147"/>
          </a:xfrm>
          <a:prstGeom prst="rect">
            <a:avLst/>
          </a:prstGeom>
        </p:spPr>
      </p:pic>
      <p:sp>
        <p:nvSpPr>
          <p:cNvPr id="8" name="Rectangle 7">
            <a:extLst>
              <a:ext uri="{FF2B5EF4-FFF2-40B4-BE49-F238E27FC236}">
                <a16:creationId xmlns:a16="http://schemas.microsoft.com/office/drawing/2014/main" id="{E5A50F80-8EE9-B4EB-B586-EF42FAA2DEE9}"/>
              </a:ext>
            </a:extLst>
          </p:cNvPr>
          <p:cNvSpPr/>
          <p:nvPr/>
        </p:nvSpPr>
        <p:spPr>
          <a:xfrm>
            <a:off x="5817512" y="5473005"/>
            <a:ext cx="6096000" cy="646331"/>
          </a:xfrm>
          <a:prstGeom prst="rect">
            <a:avLst/>
          </a:prstGeom>
        </p:spPr>
        <p:txBody>
          <a:bodyPr>
            <a:spAutoFit/>
          </a:bodyPr>
          <a:lstStyle/>
          <a:p>
            <a:r>
              <a:rPr lang="en-LU" dirty="0"/>
              <a:t>Ricami di Meknes, Rabat, Fez del XIX secolo, in filo di seta su cotone o lino, collezione Nour e Boubker Temli</a:t>
            </a:r>
          </a:p>
        </p:txBody>
      </p:sp>
      <p:pic>
        <p:nvPicPr>
          <p:cNvPr id="13" name="Picture 2" descr="Image associÃ©e">
            <a:extLst>
              <a:ext uri="{FF2B5EF4-FFF2-40B4-BE49-F238E27FC236}">
                <a16:creationId xmlns:a16="http://schemas.microsoft.com/office/drawing/2014/main" id="{5054572B-1809-D373-7C97-09F388037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5305" y="176838"/>
            <a:ext cx="2125303" cy="2054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mazon.fr - Traité du signe visuel : Pour une rhétorique de l'image -  Groupe Mu, Francis Edeline, Jean-Marie Klinkenberg, Philippe Minguet,  Centre d'études poétiques de Liège - Livres">
            <a:extLst>
              <a:ext uri="{FF2B5EF4-FFF2-40B4-BE49-F238E27FC236}">
                <a16:creationId xmlns:a16="http://schemas.microsoft.com/office/drawing/2014/main" id="{E519E085-38DC-DC1E-4FD6-1AFDBFD9E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5305" y="2564695"/>
            <a:ext cx="1961786" cy="28826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787B7D-2F0C-1934-E3EB-DF787D89EC7A}"/>
              </a:ext>
            </a:extLst>
          </p:cNvPr>
          <p:cNvSpPr txBox="1"/>
          <p:nvPr/>
        </p:nvSpPr>
        <p:spPr>
          <a:xfrm>
            <a:off x="11070608" y="4006007"/>
            <a:ext cx="652743" cy="369332"/>
          </a:xfrm>
          <a:prstGeom prst="rect">
            <a:avLst/>
          </a:prstGeom>
          <a:noFill/>
        </p:spPr>
        <p:txBody>
          <a:bodyPr wrap="none" rtlCol="0">
            <a:spAutoFit/>
          </a:bodyPr>
          <a:lstStyle/>
          <a:p>
            <a:r>
              <a:rPr lang="en-LU" dirty="0"/>
              <a:t>1992</a:t>
            </a:r>
          </a:p>
        </p:txBody>
      </p:sp>
    </p:spTree>
    <p:extLst>
      <p:ext uri="{BB962C8B-B14F-4D97-AF65-F5344CB8AC3E}">
        <p14:creationId xmlns:p14="http://schemas.microsoft.com/office/powerpoint/2010/main" val="278504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AF666-B9F8-48D8-B9F2-2869394616A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267" r="21357"/>
          <a:stretch/>
        </p:blipFill>
        <p:spPr>
          <a:xfrm>
            <a:off x="5293924" y="3156836"/>
            <a:ext cx="3041117" cy="2501794"/>
          </a:xfrm>
          <a:prstGeom prst="rect">
            <a:avLst/>
          </a:prstGeom>
        </p:spPr>
      </p:pic>
      <p:sp>
        <p:nvSpPr>
          <p:cNvPr id="3" name="TextBox 2"/>
          <p:cNvSpPr txBox="1"/>
          <p:nvPr/>
        </p:nvSpPr>
        <p:spPr>
          <a:xfrm>
            <a:off x="4448149" y="5832600"/>
            <a:ext cx="7743851" cy="646331"/>
          </a:xfrm>
          <a:prstGeom prst="rect">
            <a:avLst/>
          </a:prstGeom>
          <a:noFill/>
        </p:spPr>
        <p:txBody>
          <a:bodyPr wrap="square" rtlCol="0">
            <a:spAutoFit/>
          </a:bodyPr>
          <a:lstStyle/>
          <a:p>
            <a:r>
              <a:rPr lang="en-US" dirty="0" err="1"/>
              <a:t>Maghribi</a:t>
            </a:r>
            <a:r>
              <a:rPr lang="en-US" dirty="0"/>
              <a:t>, </a:t>
            </a:r>
            <a:r>
              <a:rPr lang="en-US" dirty="0" err="1"/>
              <a:t>Corano</a:t>
            </a:r>
            <a:r>
              <a:rPr lang="en-US" dirty="0"/>
              <a:t> del 1560, </a:t>
            </a:r>
            <a:r>
              <a:rPr lang="en-US" dirty="0" err="1">
                <a:solidFill>
                  <a:srgbClr val="FF0000"/>
                </a:solidFill>
              </a:rPr>
              <a:t>segni</a:t>
            </a:r>
            <a:r>
              <a:rPr lang="en-US" dirty="0">
                <a:solidFill>
                  <a:srgbClr val="FF0000"/>
                </a:solidFill>
              </a:rPr>
              <a:t> </a:t>
            </a:r>
            <a:r>
              <a:rPr lang="en-US" dirty="0" err="1">
                <a:solidFill>
                  <a:srgbClr val="FF0000"/>
                </a:solidFill>
              </a:rPr>
              <a:t>diacritici</a:t>
            </a:r>
            <a:r>
              <a:rPr lang="en-US" dirty="0">
                <a:solidFill>
                  <a:srgbClr val="FF0000"/>
                </a:solidFill>
              </a:rPr>
              <a:t> e </a:t>
            </a:r>
            <a:r>
              <a:rPr lang="en-US" dirty="0" err="1">
                <a:solidFill>
                  <a:srgbClr val="FF0000"/>
                </a:solidFill>
              </a:rPr>
              <a:t>vocali</a:t>
            </a:r>
            <a:r>
              <a:rPr lang="en-US" dirty="0">
                <a:solidFill>
                  <a:srgbClr val="FF0000"/>
                </a:solidFill>
              </a:rPr>
              <a:t> </a:t>
            </a:r>
            <a:r>
              <a:rPr lang="en-US" dirty="0" err="1"/>
              <a:t>evidenziati</a:t>
            </a:r>
            <a:r>
              <a:rPr lang="en-US" dirty="0"/>
              <a:t> con </a:t>
            </a:r>
            <a:r>
              <a:rPr lang="en-US" dirty="0" err="1">
                <a:solidFill>
                  <a:srgbClr val="FF0000"/>
                </a:solidFill>
              </a:rPr>
              <a:t>colori</a:t>
            </a:r>
            <a:r>
              <a:rPr lang="en-US" dirty="0">
                <a:solidFill>
                  <a:srgbClr val="FF0000"/>
                </a:solidFill>
              </a:rPr>
              <a:t> </a:t>
            </a:r>
            <a:r>
              <a:rPr lang="en-US" dirty="0" err="1"/>
              <a:t>diversi</a:t>
            </a:r>
            <a:r>
              <a:rPr lang="en-US" dirty="0"/>
              <a:t> </a:t>
            </a:r>
          </a:p>
          <a:p>
            <a:r>
              <a:rPr lang="en-US" dirty="0" err="1"/>
              <a:t>colori</a:t>
            </a:r>
            <a:r>
              <a:rPr lang="en-US" dirty="0"/>
              <a:t>, in </a:t>
            </a:r>
            <a:r>
              <a:rPr lang="en-US" dirty="0" err="1"/>
              <a:t>Khatibi</a:t>
            </a:r>
            <a:r>
              <a:rPr lang="en-US" dirty="0"/>
              <a:t> &amp; </a:t>
            </a:r>
            <a:r>
              <a:rPr lang="en-US" dirty="0" err="1"/>
              <a:t>Sijelmassi</a:t>
            </a:r>
            <a:r>
              <a:rPr lang="en-US" dirty="0"/>
              <a:t>, </a:t>
            </a:r>
            <a:r>
              <a:rPr lang="en-US" dirty="0" err="1"/>
              <a:t>L'art</a:t>
            </a:r>
            <a:r>
              <a:rPr lang="en-US" dirty="0"/>
              <a:t> </a:t>
            </a:r>
            <a:r>
              <a:rPr lang="en-US" dirty="0" err="1"/>
              <a:t>calligraphique</a:t>
            </a:r>
            <a:r>
              <a:rPr lang="en-US" dirty="0"/>
              <a:t> de </a:t>
            </a:r>
            <a:r>
              <a:rPr lang="en-US" dirty="0" err="1"/>
              <a:t>l'Islam</a:t>
            </a:r>
            <a:r>
              <a:rPr lang="en-US" dirty="0"/>
              <a:t>, </a:t>
            </a:r>
          </a:p>
        </p:txBody>
      </p:sp>
      <p:pic>
        <p:nvPicPr>
          <p:cNvPr id="4" name="Picture 3">
            <a:extLst>
              <a:ext uri="{FF2B5EF4-FFF2-40B4-BE49-F238E27FC236}">
                <a16:creationId xmlns:a16="http://schemas.microsoft.com/office/drawing/2014/main" id="{228170FB-16CA-4D42-8C56-AAE52C3DF8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431" t="6383" r="18253" b="6299"/>
          <a:stretch/>
        </p:blipFill>
        <p:spPr>
          <a:xfrm>
            <a:off x="5394285" y="189535"/>
            <a:ext cx="3081873" cy="2468710"/>
          </a:xfrm>
          <a:prstGeom prst="rect">
            <a:avLst/>
          </a:prstGeom>
        </p:spPr>
      </p:pic>
      <p:pic>
        <p:nvPicPr>
          <p:cNvPr id="7" name="Picture 6">
            <a:extLst>
              <a:ext uri="{FF2B5EF4-FFF2-40B4-BE49-F238E27FC236}">
                <a16:creationId xmlns:a16="http://schemas.microsoft.com/office/drawing/2014/main" id="{D10912ED-55BA-419D-AA89-DD6CA4F8930A}"/>
              </a:ext>
            </a:extLst>
          </p:cNvPr>
          <p:cNvPicPr>
            <a:picLocks noChangeAspect="1"/>
          </p:cNvPicPr>
          <p:nvPr/>
        </p:nvPicPr>
        <p:blipFill rotWithShape="1">
          <a:blip r:embed="rId4">
            <a:extLst>
              <a:ext uri="{28A0092B-C50C-407E-A947-70E740481C1C}">
                <a14:useLocalDpi xmlns:a14="http://schemas.microsoft.com/office/drawing/2010/main" val="0"/>
              </a:ext>
            </a:extLst>
          </a:blip>
          <a:srcRect r="8771"/>
          <a:stretch/>
        </p:blipFill>
        <p:spPr>
          <a:xfrm rot="5400000">
            <a:off x="7657361" y="1220393"/>
            <a:ext cx="5377163" cy="3315447"/>
          </a:xfrm>
          <a:prstGeom prst="rect">
            <a:avLst/>
          </a:prstGeom>
        </p:spPr>
      </p:pic>
      <p:sp>
        <p:nvSpPr>
          <p:cNvPr id="9" name="Rectangle 8">
            <a:extLst>
              <a:ext uri="{FF2B5EF4-FFF2-40B4-BE49-F238E27FC236}">
                <a16:creationId xmlns:a16="http://schemas.microsoft.com/office/drawing/2014/main" id="{BD504D4D-2DCF-7AF6-DFC6-B86083E3E370}"/>
              </a:ext>
            </a:extLst>
          </p:cNvPr>
          <p:cNvSpPr/>
          <p:nvPr/>
        </p:nvSpPr>
        <p:spPr>
          <a:xfrm>
            <a:off x="585500" y="3596177"/>
            <a:ext cx="3333348" cy="923330"/>
          </a:xfrm>
          <a:prstGeom prst="rect">
            <a:avLst/>
          </a:prstGeom>
        </p:spPr>
        <p:txBody>
          <a:bodyPr wrap="none">
            <a:spAutoFit/>
          </a:bodyPr>
          <a:lstStyle/>
          <a:p>
            <a:r>
              <a:rPr lang="fr-FR" dirty="0"/>
              <a:t>Tahar Ben Jelloun, </a:t>
            </a:r>
            <a:r>
              <a:rPr lang="fr-FR" dirty="0" err="1"/>
              <a:t>Tappeto</a:t>
            </a:r>
            <a:r>
              <a:rPr lang="fr-FR" dirty="0"/>
              <a:t>, </a:t>
            </a:r>
          </a:p>
          <a:p>
            <a:r>
              <a:rPr lang="fr-FR" dirty="0" err="1"/>
              <a:t>acrilico</a:t>
            </a:r>
            <a:r>
              <a:rPr lang="fr-FR" dirty="0"/>
              <a:t> su </a:t>
            </a:r>
            <a:r>
              <a:rPr lang="fr-FR" dirty="0" err="1"/>
              <a:t>tela</a:t>
            </a:r>
            <a:r>
              <a:rPr lang="fr-FR" dirty="0"/>
              <a:t>, 98 x 140 cm, p. 67</a:t>
            </a:r>
          </a:p>
          <a:p>
            <a:r>
              <a:rPr lang="fr-FR" dirty="0" err="1"/>
              <a:t>Ispirato</a:t>
            </a:r>
            <a:r>
              <a:rPr lang="fr-FR" dirty="0"/>
              <a:t> a Matisse</a:t>
            </a:r>
            <a:endParaRPr lang="en-US" dirty="0"/>
          </a:p>
        </p:txBody>
      </p:sp>
      <p:pic>
        <p:nvPicPr>
          <p:cNvPr id="10" name="Picture 2" descr="tahar ben jelloun">
            <a:extLst>
              <a:ext uri="{FF2B5EF4-FFF2-40B4-BE49-F238E27FC236}">
                <a16:creationId xmlns:a16="http://schemas.microsoft.com/office/drawing/2014/main" id="{B84AF6FB-3F3A-0A54-9A49-2C6F00BE0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05" y="-190852"/>
            <a:ext cx="5010258" cy="3489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554F0B-2A62-58B2-9821-62C88A411343}"/>
              </a:ext>
            </a:extLst>
          </p:cNvPr>
          <p:cNvSpPr txBox="1"/>
          <p:nvPr/>
        </p:nvSpPr>
        <p:spPr>
          <a:xfrm>
            <a:off x="5597912" y="2810107"/>
            <a:ext cx="2316083" cy="369332"/>
          </a:xfrm>
          <a:prstGeom prst="rect">
            <a:avLst/>
          </a:prstGeom>
          <a:noFill/>
        </p:spPr>
        <p:txBody>
          <a:bodyPr wrap="none" rtlCol="0">
            <a:spAutoFit/>
          </a:bodyPr>
          <a:lstStyle/>
          <a:p>
            <a:r>
              <a:rPr lang="en-LU" dirty="0"/>
              <a:t>Matera/ Medina di Fez</a:t>
            </a:r>
          </a:p>
        </p:txBody>
      </p:sp>
    </p:spTree>
    <p:extLst>
      <p:ext uri="{BB962C8B-B14F-4D97-AF65-F5344CB8AC3E}">
        <p14:creationId xmlns:p14="http://schemas.microsoft.com/office/powerpoint/2010/main" val="373814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Ã©sultat de recherche d'images pour &quot;tahar ben jelloun peinture&quot;">
            <a:extLst>
              <a:ext uri="{FF2B5EF4-FFF2-40B4-BE49-F238E27FC236}">
                <a16:creationId xmlns:a16="http://schemas.microsoft.com/office/drawing/2014/main" id="{A9237DB7-45BF-4553-987C-32954B648E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12" b="20616"/>
          <a:stretch/>
        </p:blipFill>
        <p:spPr bwMode="auto">
          <a:xfrm>
            <a:off x="259967" y="890355"/>
            <a:ext cx="10637425" cy="36599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4696" y="4624020"/>
            <a:ext cx="9884095" cy="923330"/>
          </a:xfrm>
          <a:prstGeom prst="rect">
            <a:avLst/>
          </a:prstGeom>
        </p:spPr>
        <p:txBody>
          <a:bodyPr wrap="square">
            <a:spAutoFit/>
          </a:bodyPr>
          <a:lstStyle/>
          <a:p>
            <a:r>
              <a:rPr lang="fr-FR" dirty="0"/>
              <a:t>Tahar Ben Jelloun, </a:t>
            </a:r>
          </a:p>
          <a:p>
            <a:r>
              <a:rPr lang="fr-FR" dirty="0"/>
              <a:t>« </a:t>
            </a:r>
            <a:r>
              <a:rPr lang="fr-FR" dirty="0" err="1"/>
              <a:t>Tavole</a:t>
            </a:r>
            <a:r>
              <a:rPr lang="fr-FR" dirty="0"/>
              <a:t> </a:t>
            </a:r>
            <a:r>
              <a:rPr lang="fr-FR" dirty="0" err="1"/>
              <a:t>della</a:t>
            </a:r>
            <a:r>
              <a:rPr lang="fr-FR" dirty="0"/>
              <a:t> </a:t>
            </a:r>
            <a:r>
              <a:rPr lang="fr-FR" dirty="0" err="1"/>
              <a:t>Legge</a:t>
            </a:r>
            <a:r>
              <a:rPr lang="fr-FR" dirty="0"/>
              <a:t> </a:t>
            </a:r>
            <a:r>
              <a:rPr lang="fr-FR" dirty="0" err="1"/>
              <a:t>circondate</a:t>
            </a:r>
            <a:r>
              <a:rPr lang="fr-FR" dirty="0"/>
              <a:t> da </a:t>
            </a:r>
            <a:r>
              <a:rPr lang="fr-FR" dirty="0" err="1"/>
              <a:t>testo</a:t>
            </a:r>
            <a:r>
              <a:rPr lang="fr-FR" dirty="0"/>
              <a:t> »</a:t>
            </a:r>
            <a:endParaRPr lang="fr-BE" dirty="0"/>
          </a:p>
          <a:p>
            <a:endParaRPr lang="en-US" dirty="0"/>
          </a:p>
        </p:txBody>
      </p:sp>
    </p:spTree>
    <p:extLst>
      <p:ext uri="{BB962C8B-B14F-4D97-AF65-F5344CB8AC3E}">
        <p14:creationId xmlns:p14="http://schemas.microsoft.com/office/powerpoint/2010/main" val="161778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EE7D1-CBED-497E-BEDC-0C6564A681E0}"/>
              </a:ext>
            </a:extLst>
          </p:cNvPr>
          <p:cNvSpPr txBox="1"/>
          <p:nvPr/>
        </p:nvSpPr>
        <p:spPr>
          <a:xfrm>
            <a:off x="5417953" y="5832745"/>
            <a:ext cx="6097464" cy="830997"/>
          </a:xfrm>
          <a:prstGeom prst="rect">
            <a:avLst/>
          </a:prstGeom>
          <a:noFill/>
        </p:spPr>
        <p:txBody>
          <a:bodyPr wrap="square">
            <a:spAutoFit/>
          </a:bodyPr>
          <a:lstStyle/>
          <a:p>
            <a:r>
              <a:rPr lang="fr-BE" sz="1600" dirty="0">
                <a:effectLst/>
                <a:ea typeface="SimSun" panose="02010600030101010101" pitchFamily="2" charset="-122"/>
                <a:cs typeface="F"/>
              </a:rPr>
              <a:t>Francis </a:t>
            </a:r>
            <a:r>
              <a:rPr lang="fr-BE" sz="1600" dirty="0" err="1">
                <a:effectLst/>
                <a:ea typeface="SimSun" panose="02010600030101010101" pitchFamily="2" charset="-122"/>
                <a:cs typeface="F"/>
              </a:rPr>
              <a:t>Édeline</a:t>
            </a:r>
            <a:r>
              <a:rPr lang="fr-BE" sz="1600" dirty="0">
                <a:effectLst/>
                <a:ea typeface="SimSun" panose="02010600030101010101" pitchFamily="2" charset="-122"/>
                <a:cs typeface="F"/>
              </a:rPr>
              <a:t>, </a:t>
            </a:r>
            <a:r>
              <a:rPr lang="fr-BE" sz="1600" i="1" dirty="0">
                <a:effectLst/>
                <a:ea typeface="SimSun" panose="02010600030101010101" pitchFamily="2" charset="-122"/>
                <a:cs typeface="F"/>
              </a:rPr>
              <a:t>Entre la lettre et l’image. A la recherche d’un lieu commun</a:t>
            </a:r>
            <a:r>
              <a:rPr lang="fr-BE" sz="1600" dirty="0">
                <a:effectLst/>
                <a:ea typeface="SimSun" panose="02010600030101010101" pitchFamily="2" charset="-122"/>
                <a:cs typeface="F"/>
              </a:rPr>
              <a:t> (Textes réunis par Juliana Di Fiori </a:t>
            </a:r>
            <a:r>
              <a:rPr lang="fr-BE" sz="1600" dirty="0" err="1">
                <a:effectLst/>
                <a:ea typeface="SimSun" panose="02010600030101010101" pitchFamily="2" charset="-122"/>
                <a:cs typeface="F"/>
              </a:rPr>
              <a:t>Pondian</a:t>
            </a:r>
            <a:r>
              <a:rPr lang="fr-BE" sz="1600" dirty="0">
                <a:effectLst/>
                <a:ea typeface="SimSun" panose="02010600030101010101" pitchFamily="2" charset="-122"/>
                <a:cs typeface="F"/>
              </a:rPr>
              <a:t>), Louvain-la-Neuve, Academia, L’Harmattan « Extensions sémiotiques », </a:t>
            </a:r>
            <a:endParaRPr lang="fr-FR" sz="1600" dirty="0"/>
          </a:p>
        </p:txBody>
      </p:sp>
      <p:pic>
        <p:nvPicPr>
          <p:cNvPr id="1028" name="Picture 4" descr="Entre la lettre et l'image ; à la recherche d'un lieu commun - Francis  Edeline - Academia - Grand format - Les Cyclades ST CLOUD">
            <a:extLst>
              <a:ext uri="{FF2B5EF4-FFF2-40B4-BE49-F238E27FC236}">
                <a16:creationId xmlns:a16="http://schemas.microsoft.com/office/drawing/2014/main" id="{68330CA2-140B-48FF-8469-2B3BF91C3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550" y="194258"/>
            <a:ext cx="3540270" cy="56062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s Mots dans la peinture de Michel Butor - Editions Flammarion">
            <a:extLst>
              <a:ext uri="{FF2B5EF4-FFF2-40B4-BE49-F238E27FC236}">
                <a16:creationId xmlns:a16="http://schemas.microsoft.com/office/drawing/2014/main" id="{2BF23EF9-BA8E-4969-90A3-AF27F3C62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00" y="1623932"/>
            <a:ext cx="2211966" cy="3641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xte/Image. Images à lire, textes à voir de Liliane Louvel - Livre -  Decitre">
            <a:extLst>
              <a:ext uri="{FF2B5EF4-FFF2-40B4-BE49-F238E27FC236}">
                <a16:creationId xmlns:a16="http://schemas.microsoft.com/office/drawing/2014/main" id="{B161D24A-D7F4-445F-AE04-AF81CB764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765" y="1623932"/>
            <a:ext cx="2661825" cy="364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939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7182</Words>
  <Application>Microsoft Macintosh PowerPoint</Application>
  <PresentationFormat>Widescreen</PresentationFormat>
  <Paragraphs>289</Paragraphs>
  <Slides>45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Calibri Light</vt:lpstr>
      <vt:lpstr>Helvetica</vt:lpstr>
      <vt:lpstr>inherit</vt:lpstr>
      <vt:lpstr>Open Sans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Nathalie ROELENS</cp:lastModifiedBy>
  <cp:revision>56</cp:revision>
  <dcterms:created xsi:type="dcterms:W3CDTF">2022-05-08T06:26:01Z</dcterms:created>
  <dcterms:modified xsi:type="dcterms:W3CDTF">2022-06-08T15:44:07Z</dcterms:modified>
</cp:coreProperties>
</file>