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61" r:id="rId2"/>
    <p:sldId id="260" r:id="rId3"/>
    <p:sldId id="394" r:id="rId4"/>
    <p:sldId id="367" r:id="rId5"/>
    <p:sldId id="324" r:id="rId6"/>
    <p:sldId id="399" r:id="rId7"/>
    <p:sldId id="377" r:id="rId8"/>
    <p:sldId id="378" r:id="rId9"/>
    <p:sldId id="398" r:id="rId10"/>
    <p:sldId id="395" r:id="rId11"/>
    <p:sldId id="396" r:id="rId12"/>
    <p:sldId id="397" r:id="rId13"/>
    <p:sldId id="392" r:id="rId14"/>
    <p:sldId id="400" r:id="rId15"/>
    <p:sldId id="276" r:id="rId16"/>
    <p:sldId id="388" r:id="rId17"/>
    <p:sldId id="321" r:id="rId18"/>
    <p:sldId id="258" r:id="rId19"/>
    <p:sldId id="325" r:id="rId20"/>
    <p:sldId id="268" r:id="rId21"/>
    <p:sldId id="385" r:id="rId22"/>
    <p:sldId id="328" r:id="rId23"/>
    <p:sldId id="270" r:id="rId24"/>
    <p:sldId id="314" r:id="rId25"/>
    <p:sldId id="404" r:id="rId26"/>
    <p:sldId id="322" r:id="rId27"/>
    <p:sldId id="302" r:id="rId28"/>
    <p:sldId id="303" r:id="rId29"/>
    <p:sldId id="329" r:id="rId30"/>
    <p:sldId id="275" r:id="rId31"/>
    <p:sldId id="401" r:id="rId32"/>
    <p:sldId id="327" r:id="rId33"/>
    <p:sldId id="386" r:id="rId34"/>
    <p:sldId id="257" r:id="rId35"/>
    <p:sldId id="387" r:id="rId36"/>
    <p:sldId id="264" r:id="rId37"/>
    <p:sldId id="389" r:id="rId38"/>
    <p:sldId id="390" r:id="rId39"/>
    <p:sldId id="273" r:id="rId40"/>
    <p:sldId id="274" r:id="rId41"/>
    <p:sldId id="391" r:id="rId42"/>
    <p:sldId id="403" r:id="rId43"/>
    <p:sldId id="265" r:id="rId44"/>
    <p:sldId id="271" r:id="rId45"/>
    <p:sldId id="272" r:id="rId46"/>
    <p:sldId id="277" r:id="rId47"/>
  </p:sldIdLst>
  <p:sldSz cx="12192000" cy="6858000"/>
  <p:notesSz cx="6669088" cy="9926638"/>
  <p:defaultTextStyle>
    <a:defPPr>
      <a:defRPr lang="en-L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7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C3B1A-825C-7747-B3F6-9F6EB39B1D1D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23B15-49C7-334D-B5DE-A11BF7CC743E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89697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23B15-49C7-334D-B5DE-A11BF7CC743E}" type="slidenum">
              <a:rPr lang="en-LU" smtClean="0"/>
              <a:t>16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022122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000FF9-9A46-489E-A853-DAC8FD078E6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8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D471-C20F-7E2D-AFB1-5A88E9CCD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7D9C7-E5CA-6A68-4162-075BEA9EF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794D5-FD66-0A82-8F0F-2CD63DA3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775CC-90FC-125C-367F-DB41E433F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02258-2194-C58C-15F5-C382FF09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07233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D89BB-40B1-629C-A44A-32F156D1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943AC-0E3C-D880-88FD-D6AE86854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6A31-BD8B-4750-3A53-30DF7E90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4D994-6F15-1D1F-389F-03052783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A82FF-F19F-88FD-9B9A-6DE95B81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54331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A7908-678E-E345-0400-D2A7DFEE7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117C6-8F86-8F65-1113-C5DB0AD01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EF13E-759A-9794-8AE9-8B4827AE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EBE86-F76E-468E-BD3E-6552B1D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67400-1ADA-473A-2E7D-0E5B0270B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71984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9CE5D-7403-11EA-9568-0344E99C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5ED26-2250-A4F6-9DF9-19AB67B07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860E8-A980-5C52-17BA-79648A94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9944-AB10-FCF0-F681-827F66F0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2D1A4-1FD3-F5BD-5503-CF862A8B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63736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F1FB-6305-0B3F-6FEE-9A0DE675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082B0-2B4B-5BE1-CAFE-D3BD97897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86351-C946-D516-F82E-BA778CCF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FC2D-92A0-1BD0-9AB1-3C78B3AC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0251A-FBCB-3F6D-D694-CCDD255F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11829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DB02-B9E4-C68E-0DD3-787D334B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E0B6B-ACD4-3FC1-000B-6E26C74C0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3B610-4184-6E59-4927-3C8CE6CF6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50BD9-FC54-D2C9-4512-AD0B710D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42AA1-5C54-3326-7D94-45F46F71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0E972-572C-FDC9-BE11-B8359C36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33038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496F-1FC2-AE9D-9250-B937533D8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6ECFE-7B48-00FC-3DA8-A56C690B2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84E74D-8F0F-26AE-AA87-D8006FDE2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53CF54-2FB1-18A8-857B-8E263223EE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A520E-BE54-BDEC-59AE-EAA36D66A5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21437-F50C-72EA-31BC-3D111C14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ADFA5-F837-3AA6-0FAB-BBDEF2EB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B88AA-5271-0ADA-B4A2-CB3BC75AA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729786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2DAAF-0118-4EB7-C19D-4F564460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8BBA5-421F-7582-E92B-6D5186B3C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69502-55E8-BCFC-914F-04498BE34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B9C039-2F91-650D-FB97-899508A2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63725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721DD7-DB33-7803-7538-A9A9716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03B77-38E2-2BA9-A77F-F93A68F1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FA78C-F61A-E307-0F5E-A3C6BB3F9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3207594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88C4-AA5B-0A59-86E9-F99F8925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1FA92-6798-D47A-38FE-CEB6C8713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3968E-1579-7E05-9AE3-C6BAABC8C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4C9ED-AA17-DC94-4070-13C3088E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5FFF0-571A-1035-7109-6C0F78A0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CDC9F-8A88-436F-D46D-55E72B24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33034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A0B9-B5B2-DAEC-D191-C56FD8A4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104D3-1EEA-8F28-856F-062145E1E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L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89323-56F1-BDBA-B454-229B5F77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F1501-DF7C-6235-EE49-9B3F5D18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F10D7-3F1B-1E01-0112-B6FB8828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74759-7FC1-5FE8-CC7E-073D3EEE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44639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07CC8F-8994-5A8F-D1F5-70F124BC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7C6F2-EA11-C28D-5160-8582CDBC9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1A714-A89B-CD70-9685-7D6BB78804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E5DA1-BE69-164B-95E1-931C96629D32}" type="datetimeFigureOut">
              <a:rPr lang="en-LU" smtClean="0"/>
              <a:t>03/06/2022</a:t>
            </a:fld>
            <a:endParaRPr lang="en-L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30522-1678-34B9-6F16-22FCA91AC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0BA8F-5169-5C57-DEDB-B89A7BD61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3F-CEBF-7846-B05A-A6E172B0337D}" type="slidenum">
              <a:rPr lang="en-LU" smtClean="0"/>
              <a:t>‹#›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42816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1.jpeg"/><Relationship Id="rId7" Type="http://schemas.openxmlformats.org/officeDocument/2006/relationships/hyperlink" Target="http://avicennesy.files.wordpress.com/2013/11/556955_512574998781257_486484668_n.jpg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hyperlink" Target="http://avicennesy.files.wordpress.com/2013/11/1347138503302_burqawomenmorocco.jp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rrods.com/en-gb/style-notes/fashion/the-details/the-history-of-the-burberry-trench-coat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A769A8-2F10-CA76-0275-9B111A6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2145767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2B03E27-B9D3-57F5-8B9C-EEF95653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4631" y="2145767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54D4132-15D4-70CA-2422-D71B7F94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5726" y="2145767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327E750-EB18-12A0-E97E-5154E37E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0662" y="2145767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BEC06-6315-4DDB-8CB9-5E2791DDE43F}"/>
              </a:ext>
            </a:extLst>
          </p:cNvPr>
          <p:cNvSpPr txBox="1"/>
          <p:nvPr/>
        </p:nvSpPr>
        <p:spPr>
          <a:xfrm>
            <a:off x="754602" y="514905"/>
            <a:ext cx="3629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Fuori</a:t>
            </a:r>
            <a:r>
              <a:rPr lang="fr-FR" b="1" dirty="0"/>
              <a:t> campo / </a:t>
            </a:r>
            <a:r>
              <a:rPr lang="fr-FR" b="1" dirty="0" err="1"/>
              <a:t>visibilità</a:t>
            </a:r>
            <a:r>
              <a:rPr lang="fr-FR" b="1" dirty="0"/>
              <a:t> / </a:t>
            </a:r>
            <a:r>
              <a:rPr lang="fr-FR" b="1" dirty="0" err="1"/>
              <a:t>indumenti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9942E8-4230-D19C-4400-F87D4942D31F}"/>
              </a:ext>
            </a:extLst>
          </p:cNvPr>
          <p:cNvSpPr/>
          <p:nvPr/>
        </p:nvSpPr>
        <p:spPr>
          <a:xfrm>
            <a:off x="1117467" y="5284114"/>
            <a:ext cx="129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Kumi </a:t>
            </a:r>
            <a:r>
              <a:rPr lang="fr-FR" dirty="0" err="1"/>
              <a:t>Oguro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90828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DCB36F-53BF-1DE0-EE9F-D881CE88BBE1}"/>
              </a:ext>
            </a:extLst>
          </p:cNvPr>
          <p:cNvSpPr txBox="1"/>
          <p:nvPr/>
        </p:nvSpPr>
        <p:spPr>
          <a:xfrm>
            <a:off x="1306286" y="475013"/>
            <a:ext cx="10003059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b="1" dirty="0"/>
              <a:t>Giorgio Agamben, </a:t>
            </a:r>
            <a:r>
              <a:rPr lang="en-LU" b="1" i="1" dirty="0"/>
              <a:t>Nudità</a:t>
            </a:r>
            <a:r>
              <a:rPr lang="en-LU" b="1" dirty="0"/>
              <a:t>, Nottetempo, 2009</a:t>
            </a:r>
          </a:p>
          <a:p>
            <a:endParaRPr lang="en-LU" b="1" dirty="0"/>
          </a:p>
          <a:p>
            <a:r>
              <a:rPr lang="en-LU" dirty="0"/>
              <a:t>Vanessa Beecroft, performance alla Neue Nationalgalerie, Berlino, 2005 </a:t>
            </a:r>
          </a:p>
          <a:p>
            <a:endParaRPr lang="en-LU" dirty="0"/>
          </a:p>
          <a:p>
            <a:r>
              <a:rPr lang="en-LU" dirty="0"/>
              <a:t>Cento donne nude esposte allo sguardo del pubblico. Eppure nudità assente !</a:t>
            </a:r>
          </a:p>
          <a:p>
            <a:endParaRPr lang="en-LU" dirty="0"/>
          </a:p>
          <a:p>
            <a:r>
              <a:rPr lang="en-LU" dirty="0"/>
              <a:t>Adamo ed Eva Genesi 3,7 </a:t>
            </a:r>
          </a:p>
          <a:p>
            <a:r>
              <a:rPr lang="en-LU" dirty="0"/>
              <a:t>“</a:t>
            </a:r>
            <a:r>
              <a:rPr lang="en-GB" dirty="0"/>
              <a:t>Allora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apersero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occhi</a:t>
            </a:r>
            <a:r>
              <a:rPr lang="en-GB" dirty="0"/>
              <a:t> di </a:t>
            </a:r>
            <a:r>
              <a:rPr lang="en-GB" dirty="0" err="1"/>
              <a:t>ambedue</a:t>
            </a:r>
            <a:r>
              <a:rPr lang="en-GB" dirty="0"/>
              <a:t> 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accorsero</a:t>
            </a:r>
            <a:r>
              <a:rPr lang="en-GB" dirty="0"/>
              <a:t> di </a:t>
            </a:r>
            <a:r>
              <a:rPr lang="en-GB" i="1" dirty="0" err="1"/>
              <a:t>essere</a:t>
            </a:r>
            <a:r>
              <a:rPr lang="en-GB" dirty="0"/>
              <a:t> </a:t>
            </a:r>
            <a:r>
              <a:rPr lang="en-GB" dirty="0" err="1"/>
              <a:t>nudi</a:t>
            </a:r>
            <a:r>
              <a:rPr lang="en-GB" dirty="0"/>
              <a:t>; </a:t>
            </a:r>
          </a:p>
          <a:p>
            <a:r>
              <a:rPr lang="en-GB" dirty="0" err="1"/>
              <a:t>così</a:t>
            </a:r>
            <a:r>
              <a:rPr lang="en-GB" dirty="0"/>
              <a:t> </a:t>
            </a:r>
            <a:r>
              <a:rPr lang="en-GB" dirty="0" err="1"/>
              <a:t>cucirono</a:t>
            </a:r>
            <a:r>
              <a:rPr lang="en-GB" dirty="0"/>
              <a:t> (</a:t>
            </a:r>
            <a:r>
              <a:rPr lang="en-GB" dirty="0" err="1"/>
              <a:t>intrecciarono</a:t>
            </a:r>
            <a:r>
              <a:rPr lang="en-GB" dirty="0"/>
              <a:t>)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foglie</a:t>
            </a:r>
            <a:r>
              <a:rPr lang="en-GB" dirty="0"/>
              <a:t> di fico e </a:t>
            </a:r>
            <a:r>
              <a:rPr lang="en-GB" dirty="0" err="1"/>
              <a:t>fecero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cinture</a:t>
            </a:r>
            <a:r>
              <a:rPr lang="en-GB" dirty="0"/>
              <a:t> </a:t>
            </a:r>
            <a:r>
              <a:rPr lang="en-GB" i="1" dirty="0"/>
              <a:t>per </a:t>
            </a:r>
            <a:r>
              <a:rPr lang="en-GB" i="1" dirty="0" err="1"/>
              <a:t>coprirsi</a:t>
            </a:r>
            <a:r>
              <a:rPr lang="en-GB" dirty="0"/>
              <a:t>.</a:t>
            </a:r>
            <a:r>
              <a:rPr lang="en-LU" dirty="0"/>
              <a:t>“</a:t>
            </a:r>
          </a:p>
          <a:p>
            <a:endParaRPr lang="en-LU" dirty="0"/>
          </a:p>
          <a:p>
            <a:r>
              <a:rPr lang="en-LU" dirty="0"/>
              <a:t>Prima non erano nudi ma coperti da </a:t>
            </a:r>
            <a:r>
              <a:rPr lang="en-LU" dirty="0">
                <a:solidFill>
                  <a:srgbClr val="FF0000"/>
                </a:solidFill>
              </a:rPr>
              <a:t>un vestito di grazia/vestito di luce </a:t>
            </a:r>
            <a:r>
              <a:rPr lang="en-LU" dirty="0"/>
              <a:t>quindi non vestiti </a:t>
            </a:r>
          </a:p>
          <a:p>
            <a:r>
              <a:rPr lang="en-LU" dirty="0"/>
              <a:t>(</a:t>
            </a:r>
            <a:r>
              <a:rPr lang="en-LU" i="1" dirty="0">
                <a:solidFill>
                  <a:srgbClr val="FF0000"/>
                </a:solidFill>
              </a:rPr>
              <a:t>Unbekleidetheit</a:t>
            </a:r>
            <a:r>
              <a:rPr lang="en-LU" dirty="0"/>
              <a:t>,Eric Peterson) ma non nudi</a:t>
            </a:r>
          </a:p>
          <a:p>
            <a:endParaRPr lang="en-LU" dirty="0"/>
          </a:p>
          <a:p>
            <a:r>
              <a:rPr lang="en-LU" dirty="0"/>
              <a:t>Hanno conosciuto due volte la nudità: </a:t>
            </a:r>
          </a:p>
          <a:p>
            <a:pPr marL="285750" indent="-285750">
              <a:buFontTx/>
              <a:buChar char="-"/>
            </a:pPr>
            <a:r>
              <a:rPr lang="en-LU" dirty="0"/>
              <a:t>nell’intervallo che separa la percezione della loro nudità e la fabbricazione delle mutande di fico</a:t>
            </a:r>
          </a:p>
          <a:p>
            <a:pPr marL="285750" indent="-285750">
              <a:buFontTx/>
              <a:buChar char="-"/>
            </a:pPr>
            <a:r>
              <a:rPr lang="en-GB" dirty="0"/>
              <a:t>Q</a:t>
            </a:r>
            <a:r>
              <a:rPr lang="en-LU" dirty="0"/>
              <a:t>uando hanno tolto queste per indossare le tuniche di pelle</a:t>
            </a:r>
          </a:p>
          <a:p>
            <a:endParaRPr lang="en-LU" dirty="0"/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N</a:t>
            </a:r>
            <a:r>
              <a:rPr lang="en-LU" dirty="0">
                <a:sym typeface="Wingdings" pitchFamily="2" charset="2"/>
              </a:rPr>
              <a:t>udità negativa, privazione del vestito di grazia e presagio </a:t>
            </a:r>
            <a:r>
              <a:rPr lang="en-LU" dirty="0">
                <a:solidFill>
                  <a:srgbClr val="FF0000"/>
                </a:solidFill>
                <a:sym typeface="Wingdings" pitchFamily="2" charset="2"/>
              </a:rPr>
              <a:t>dell’abito risplendente di gloria </a:t>
            </a:r>
            <a:r>
              <a:rPr lang="en-LU" dirty="0">
                <a:sym typeface="Wingdings" pitchFamily="2" charset="2"/>
              </a:rPr>
              <a:t>che </a:t>
            </a:r>
            <a:r>
              <a:rPr lang="en-GB" dirty="0">
                <a:sym typeface="Wingdings" pitchFamily="2" charset="2"/>
              </a:rPr>
              <a:t>I</a:t>
            </a:r>
            <a:r>
              <a:rPr lang="en-LU" dirty="0">
                <a:sym typeface="Wingdings" pitchFamily="2" charset="2"/>
              </a:rPr>
              <a:t> beati </a:t>
            </a:r>
            <a:endParaRPr lang="it-IT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it-IT" dirty="0">
                <a:sym typeface="Wingdings" pitchFamily="2" charset="2"/>
              </a:rPr>
              <a:t>R</a:t>
            </a:r>
            <a:r>
              <a:rPr lang="en-LU" dirty="0">
                <a:sym typeface="Wingdings" pitchFamily="2" charset="2"/>
              </a:rPr>
              <a:t>iceveranno</a:t>
            </a:r>
            <a:r>
              <a:rPr lang="it-IT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nel</a:t>
            </a:r>
            <a:r>
              <a:rPr lang="en-GB" dirty="0">
                <a:sym typeface="Wingdings" pitchFamily="2" charset="2"/>
              </a:rPr>
              <a:t> Paradiso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Cf. tunica </a:t>
            </a:r>
            <a:r>
              <a:rPr lang="en-GB" dirty="0" err="1">
                <a:sym typeface="Wingdings" pitchFamily="2" charset="2"/>
              </a:rPr>
              <a:t>inconsutile</a:t>
            </a:r>
            <a:r>
              <a:rPr lang="en-GB" dirty="0">
                <a:sym typeface="Wingdings" pitchFamily="2" charset="2"/>
              </a:rPr>
              <a:t> del Cristo (</a:t>
            </a:r>
            <a:r>
              <a:rPr lang="en-GB" dirty="0" err="1">
                <a:sym typeface="Wingdings" pitchFamily="2" charset="2"/>
              </a:rPr>
              <a:t>che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indossava</a:t>
            </a:r>
            <a:r>
              <a:rPr lang="en-GB" dirty="0">
                <a:sym typeface="Wingdings" pitchFamily="2" charset="2"/>
              </a:rPr>
              <a:t> prima </a:t>
            </a:r>
            <a:r>
              <a:rPr lang="en-GB" dirty="0" err="1">
                <a:sym typeface="Wingdings" pitchFamily="2" charset="2"/>
              </a:rPr>
              <a:t>della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Crocifissione</a:t>
            </a:r>
            <a:r>
              <a:rPr lang="en-GB" dirty="0">
                <a:sym typeface="Wingdings" pitchFamily="2" charset="2"/>
              </a:rPr>
              <a:t> e </a:t>
            </a:r>
            <a:r>
              <a:rPr lang="en-GB" dirty="0" err="1">
                <a:sym typeface="Wingdings" pitchFamily="2" charset="2"/>
              </a:rPr>
              <a:t>sorteggiato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dai</a:t>
            </a:r>
            <a:r>
              <a:rPr lang="en-GB" dirty="0">
                <a:sym typeface="Wingdings" pitchFamily="2" charset="2"/>
              </a:rPr>
              <a:t> </a:t>
            </a:r>
            <a:r>
              <a:rPr lang="en-GB" dirty="0" err="1">
                <a:sym typeface="Wingdings" pitchFamily="2" charset="2"/>
              </a:rPr>
              <a:t>soldati</a:t>
            </a:r>
            <a:r>
              <a:rPr lang="en-GB" dirty="0">
                <a:sym typeface="Wingdings" pitchFamily="2" charset="2"/>
              </a:rPr>
              <a:t>)</a:t>
            </a:r>
          </a:p>
          <a:p>
            <a:r>
              <a:rPr lang="en-GB" dirty="0">
                <a:sym typeface="Wingdings" pitchFamily="2" charset="2"/>
              </a:rPr>
              <a:t>Cf. tunica di lino del </a:t>
            </a:r>
            <a:r>
              <a:rPr lang="en-GB" dirty="0" err="1">
                <a:sym typeface="Wingdings" pitchFamily="2" charset="2"/>
              </a:rPr>
              <a:t>battesimo</a:t>
            </a:r>
            <a:endParaRPr lang="en-LU" dirty="0"/>
          </a:p>
          <a:p>
            <a:endParaRPr lang="en-LU" dirty="0"/>
          </a:p>
        </p:txBody>
      </p:sp>
      <p:pic>
        <p:nvPicPr>
          <p:cNvPr id="3" name="Picture 3" descr="Nudità: Agamben, Giorgio: 9788874521517: Books: Amazon.com">
            <a:extLst>
              <a:ext uri="{FF2B5EF4-FFF2-40B4-BE49-F238E27FC236}">
                <a16:creationId xmlns:a16="http://schemas.microsoft.com/office/drawing/2014/main" id="{C172C603-9DA0-FDA4-EAAA-57FFA6A28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6" r="34420" b="12792"/>
          <a:stretch/>
        </p:blipFill>
        <p:spPr bwMode="auto">
          <a:xfrm>
            <a:off x="9956482" y="581878"/>
            <a:ext cx="1814151" cy="261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684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408C1C-E1DE-E3CA-5D30-7CCB98BF9362}"/>
              </a:ext>
            </a:extLst>
          </p:cNvPr>
          <p:cNvSpPr txBox="1"/>
          <p:nvPr/>
        </p:nvSpPr>
        <p:spPr>
          <a:xfrm>
            <a:off x="1" y="363915"/>
            <a:ext cx="81738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600" dirty="0"/>
              <a:t>Ma che cosa precede questo vestito di grazia iniziale o beata ? La innocente nudità edenica: altra nudità?</a:t>
            </a:r>
          </a:p>
          <a:p>
            <a:r>
              <a:rPr lang="en-GB" sz="1600" dirty="0"/>
              <a:t>C</a:t>
            </a:r>
            <a:r>
              <a:rPr lang="en-LU" sz="1600" dirty="0"/>
              <a:t>orporeità nuda: l’uomo creato senza vestiti ma per essere rivestito dall’abito sovranaturale della grazia.</a:t>
            </a:r>
          </a:p>
          <a:p>
            <a:endParaRPr lang="en-LU" sz="1600" dirty="0"/>
          </a:p>
          <a:p>
            <a:endParaRPr lang="en-LU" sz="1600" dirty="0"/>
          </a:p>
          <a:p>
            <a:r>
              <a:rPr lang="en-GB" sz="1600" dirty="0">
                <a:solidFill>
                  <a:srgbClr val="FF0000"/>
                </a:solidFill>
              </a:rPr>
              <a:t>Vita nuda </a:t>
            </a:r>
            <a:r>
              <a:rPr lang="en-GB" sz="1600" dirty="0" err="1"/>
              <a:t>riappare</a:t>
            </a:r>
            <a:r>
              <a:rPr lang="en-GB" sz="1600" dirty="0"/>
              <a:t> come “</a:t>
            </a:r>
            <a:r>
              <a:rPr lang="en-GB" sz="1600" dirty="0">
                <a:solidFill>
                  <a:srgbClr val="FF0000"/>
                </a:solidFill>
              </a:rPr>
              <a:t>n</a:t>
            </a:r>
            <a:r>
              <a:rPr lang="en-LU" sz="1600" dirty="0">
                <a:solidFill>
                  <a:srgbClr val="FF0000"/>
                </a:solidFill>
              </a:rPr>
              <a:t>atura lapsa</a:t>
            </a:r>
            <a:r>
              <a:rPr lang="en-LU" sz="1600" dirty="0"/>
              <a:t>” al momento del peccato : </a:t>
            </a:r>
            <a:r>
              <a:rPr lang="en-LU" sz="1600" i="1" dirty="0">
                <a:solidFill>
                  <a:srgbClr val="FF0000"/>
                </a:solidFill>
              </a:rPr>
              <a:t>homo sacer</a:t>
            </a:r>
          </a:p>
          <a:p>
            <a:endParaRPr lang="en-LU" sz="1600" i="1" dirty="0">
              <a:solidFill>
                <a:srgbClr val="FF0000"/>
              </a:solidFill>
            </a:endParaRPr>
          </a:p>
          <a:p>
            <a:r>
              <a:rPr lang="en-GB" sz="1600" dirty="0"/>
              <a:t>N</a:t>
            </a:r>
            <a:r>
              <a:rPr lang="en-LU" sz="1600" dirty="0"/>
              <a:t>udismo/naturismo : opporre alla nudità oscena della pornografia e della prostituzione la nudità intesa comme</a:t>
            </a:r>
            <a:r>
              <a:rPr lang="en-LU" sz="1600" dirty="0">
                <a:solidFill>
                  <a:srgbClr val="FF0000"/>
                </a:solidFill>
              </a:rPr>
              <a:t>“Lichtkleid” (vestito di luce) </a:t>
            </a:r>
            <a:r>
              <a:rPr lang="en-LU" sz="1600" dirty="0"/>
              <a:t>evocazione incosciente dell’antica condizione teologica della nudità innocente come </a:t>
            </a:r>
          </a:p>
          <a:p>
            <a:r>
              <a:rPr lang="en-LU" sz="1600" dirty="0"/>
              <a:t>vestito di grazia.</a:t>
            </a:r>
          </a:p>
          <a:p>
            <a:endParaRPr lang="en-LU" sz="1600" dirty="0"/>
          </a:p>
          <a:p>
            <a:r>
              <a:rPr lang="en-LU" sz="1600" dirty="0"/>
              <a:t>Il padre delle Chiesa Pelagio: identifica la natura edenica con </a:t>
            </a:r>
            <a:r>
              <a:rPr lang="en-LU" sz="1600" dirty="0">
                <a:solidFill>
                  <a:srgbClr val="FF0000"/>
                </a:solidFill>
              </a:rPr>
              <a:t>la possibilità o potenza </a:t>
            </a:r>
            <a:r>
              <a:rPr lang="en-LU" sz="1600" i="1" dirty="0">
                <a:solidFill>
                  <a:srgbClr val="FF0000"/>
                </a:solidFill>
              </a:rPr>
              <a:t>(posse) </a:t>
            </a:r>
            <a:r>
              <a:rPr lang="en-LU" sz="1600" dirty="0"/>
              <a:t>che precede la </a:t>
            </a:r>
            <a:r>
              <a:rPr lang="en-LU" sz="1600" dirty="0">
                <a:solidFill>
                  <a:srgbClr val="FF0000"/>
                </a:solidFill>
              </a:rPr>
              <a:t>volontà (</a:t>
            </a:r>
            <a:r>
              <a:rPr lang="en-LU" sz="1600" i="1" dirty="0">
                <a:solidFill>
                  <a:srgbClr val="FF0000"/>
                </a:solidFill>
              </a:rPr>
              <a:t>volle</a:t>
            </a:r>
            <a:r>
              <a:rPr lang="en-LU" sz="1600" dirty="0">
                <a:solidFill>
                  <a:srgbClr val="FF0000"/>
                </a:solidFill>
              </a:rPr>
              <a:t>) </a:t>
            </a:r>
            <a:r>
              <a:rPr lang="en-LU" sz="1600" dirty="0"/>
              <a:t>e </a:t>
            </a:r>
            <a:r>
              <a:rPr lang="en-LU" sz="1600" dirty="0">
                <a:solidFill>
                  <a:srgbClr val="FF0000"/>
                </a:solidFill>
              </a:rPr>
              <a:t>l’azione (</a:t>
            </a:r>
            <a:r>
              <a:rPr lang="en-LU" sz="1600" i="1" dirty="0">
                <a:solidFill>
                  <a:srgbClr val="FF0000"/>
                </a:solidFill>
              </a:rPr>
              <a:t>actio</a:t>
            </a:r>
            <a:r>
              <a:rPr lang="en-LU" sz="1600" dirty="0">
                <a:solidFill>
                  <a:srgbClr val="FF0000"/>
                </a:solidFill>
              </a:rPr>
              <a:t>). </a:t>
            </a:r>
            <a:r>
              <a:rPr lang="en-LU" sz="1600" dirty="0"/>
              <a:t>Il peccato d’Adamo, che è un peccato della volontà non significa la perdita della grazia (</a:t>
            </a:r>
            <a:r>
              <a:rPr lang="en-LU" sz="1600" i="1" dirty="0"/>
              <a:t>vs</a:t>
            </a:r>
            <a:r>
              <a:rPr lang="en-LU" sz="1600" dirty="0"/>
              <a:t> maledizione che si abatte s</a:t>
            </a:r>
            <a:r>
              <a:rPr lang="en-GB" sz="1600" dirty="0"/>
              <a:t>u </a:t>
            </a:r>
            <a:r>
              <a:rPr lang="en-LU" sz="1600" dirty="0"/>
              <a:t>tutta l’umanità : Sant’Agostino)</a:t>
            </a:r>
          </a:p>
          <a:p>
            <a:r>
              <a:rPr lang="en-GB" sz="1600" dirty="0" err="1"/>
              <a:t>Pelagio</a:t>
            </a:r>
            <a:r>
              <a:rPr lang="en-GB" sz="1600" dirty="0"/>
              <a:t> : </a:t>
            </a:r>
            <a:r>
              <a:rPr lang="en-GB" sz="1600" i="1" dirty="0"/>
              <a:t>d</a:t>
            </a:r>
            <a:r>
              <a:rPr lang="en-LU" sz="1600" i="1" dirty="0"/>
              <a:t>e sola possibilitat</a:t>
            </a:r>
            <a:r>
              <a:rPr lang="en-LU" sz="1600" dirty="0"/>
              <a:t>e : ogni uomo </a:t>
            </a:r>
            <a:r>
              <a:rPr lang="en-LU" sz="1600" dirty="0">
                <a:solidFill>
                  <a:srgbClr val="FF0000"/>
                </a:solidFill>
              </a:rPr>
              <a:t>potrebbe non peccare</a:t>
            </a:r>
          </a:p>
          <a:p>
            <a:endParaRPr lang="en-LU" sz="1600" dirty="0"/>
          </a:p>
          <a:p>
            <a:endParaRPr lang="en-LU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BD108A-0B9A-AF9D-D902-A93F24411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22602" r="13722" b="35447"/>
          <a:stretch/>
        </p:blipFill>
        <p:spPr bwMode="auto">
          <a:xfrm>
            <a:off x="8742556" y="509356"/>
            <a:ext cx="2943071" cy="35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882361-DA34-6285-3B5C-D82497EF8AB1}"/>
              </a:ext>
            </a:extLst>
          </p:cNvPr>
          <p:cNvSpPr/>
          <p:nvPr/>
        </p:nvSpPr>
        <p:spPr>
          <a:xfrm>
            <a:off x="6307021" y="4431982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LU" sz="1600" dirty="0"/>
              <a:t> “</a:t>
            </a:r>
            <a:r>
              <a:rPr lang="en-LU" sz="1600" i="1" dirty="0"/>
              <a:t>Et fecit Dominus Adae et mulieri eius tunicas pelliceas et induit eos” </a:t>
            </a:r>
            <a:r>
              <a:rPr lang="en-LU" sz="1600" dirty="0"/>
              <a:t>(Genesi 3,21)</a:t>
            </a:r>
          </a:p>
          <a:p>
            <a:r>
              <a:rPr lang="en-GB" sz="1600" dirty="0"/>
              <a:t>R</a:t>
            </a:r>
            <a:r>
              <a:rPr lang="en-LU" sz="1600" dirty="0"/>
              <a:t>eliquario d’argento, collegiale di Sant-Isidoro, Leon, c.1063</a:t>
            </a:r>
          </a:p>
          <a:p>
            <a:endParaRPr lang="en-LU" sz="1600" dirty="0"/>
          </a:p>
          <a:p>
            <a:r>
              <a:rPr lang="en-GB" sz="1600" dirty="0"/>
              <a:t>T</a:t>
            </a:r>
            <a:r>
              <a:rPr lang="en-LU" sz="1600" dirty="0"/>
              <a:t>orsione contro natura di Eva e mimica disperata</a:t>
            </a:r>
          </a:p>
          <a:p>
            <a:r>
              <a:rPr lang="en-GB" sz="1600" dirty="0" err="1"/>
              <a:t>Simbolo</a:t>
            </a:r>
            <a:r>
              <a:rPr lang="en-GB" sz="1600" dirty="0"/>
              <a:t> </a:t>
            </a:r>
            <a:r>
              <a:rPr lang="en-GB" sz="1600" dirty="0" err="1"/>
              <a:t>della</a:t>
            </a:r>
            <a:r>
              <a:rPr lang="en-GB" sz="1600" dirty="0"/>
              <a:t> </a:t>
            </a:r>
            <a:r>
              <a:rPr lang="en-GB" sz="1600" dirty="0" err="1"/>
              <a:t>feminità</a:t>
            </a:r>
            <a:r>
              <a:rPr lang="en-GB" sz="1600" dirty="0"/>
              <a:t> </a:t>
            </a:r>
            <a:r>
              <a:rPr lang="en-GB" sz="1600" dirty="0" err="1"/>
              <a:t>comme</a:t>
            </a:r>
            <a:r>
              <a:rPr lang="en-GB" sz="1600" dirty="0"/>
              <a:t> la g</a:t>
            </a:r>
            <a:r>
              <a:rPr lang="en-LU" sz="1600" dirty="0"/>
              <a:t>uardiana tenace della nudità paradisiaca</a:t>
            </a:r>
          </a:p>
          <a:p>
            <a:r>
              <a:rPr lang="en-GB" sz="1600" dirty="0"/>
              <a:t>C</a:t>
            </a:r>
            <a:r>
              <a:rPr lang="en-LU" sz="1600" dirty="0"/>
              <a:t>amicia di forza</a:t>
            </a:r>
          </a:p>
        </p:txBody>
      </p:sp>
    </p:spTree>
    <p:extLst>
      <p:ext uri="{BB962C8B-B14F-4D97-AF65-F5344CB8AC3E}">
        <p14:creationId xmlns:p14="http://schemas.microsoft.com/office/powerpoint/2010/main" val="248386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099931-4994-A346-41B0-0A51DD4DEB1B}"/>
              </a:ext>
            </a:extLst>
          </p:cNvPr>
          <p:cNvSpPr txBox="1"/>
          <p:nvPr/>
        </p:nvSpPr>
        <p:spPr>
          <a:xfrm>
            <a:off x="604843" y="274299"/>
            <a:ext cx="6270499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</a:t>
            </a:r>
            <a:r>
              <a:rPr lang="en-LU" sz="1600" dirty="0"/>
              <a:t>on esisteva l’impudore, l’indecenza, la libido, la carne </a:t>
            </a:r>
          </a:p>
          <a:p>
            <a:r>
              <a:rPr lang="en-LU" sz="1600" dirty="0"/>
              <a:t>concupiscente che si ribella contro lo spirito</a:t>
            </a:r>
          </a:p>
          <a:p>
            <a:endParaRPr lang="en-LU" sz="1600" dirty="0"/>
          </a:p>
          <a:p>
            <a:r>
              <a:rPr lang="en-LU" sz="1600" dirty="0"/>
              <a:t>Quando scoprirono la nudità: vergogna, impudore</a:t>
            </a:r>
          </a:p>
          <a:p>
            <a:r>
              <a:rPr lang="en-GB" sz="1600" dirty="0"/>
              <a:t>D</a:t>
            </a:r>
            <a:r>
              <a:rPr lang="en-LU" sz="1600" dirty="0"/>
              <a:t>ovettero coprire / nascondere le </a:t>
            </a:r>
            <a:r>
              <a:rPr lang="en-LU" sz="1600" i="1" dirty="0"/>
              <a:t>pudenda</a:t>
            </a:r>
            <a:r>
              <a:rPr lang="en-LU" sz="1600" dirty="0"/>
              <a:t> </a:t>
            </a:r>
          </a:p>
          <a:p>
            <a:r>
              <a:rPr lang="en-GB" sz="1600" dirty="0"/>
              <a:t>P</a:t>
            </a:r>
            <a:r>
              <a:rPr lang="en-LU" sz="1600" dirty="0"/>
              <a:t>eccato originale (Sant Agostino)</a:t>
            </a:r>
          </a:p>
          <a:p>
            <a:r>
              <a:rPr lang="en-LU" sz="1600" dirty="0"/>
              <a:t>San Tommaso</a:t>
            </a:r>
          </a:p>
          <a:p>
            <a:r>
              <a:rPr lang="en-GB" sz="1600" dirty="0"/>
              <a:t>P</a:t>
            </a:r>
            <a:r>
              <a:rPr lang="en-LU" sz="1600" dirty="0"/>
              <a:t>ersona nuda : grazia  </a:t>
            </a:r>
            <a:r>
              <a:rPr lang="en-LU" sz="1600" i="1" dirty="0"/>
              <a:t>vs</a:t>
            </a:r>
            <a:r>
              <a:rPr lang="en-LU" sz="1600" dirty="0"/>
              <a:t> persona denudata (</a:t>
            </a:r>
            <a:r>
              <a:rPr lang="en-LU" sz="1600" i="1" dirty="0">
                <a:solidFill>
                  <a:srgbClr val="FF0000"/>
                </a:solidFill>
              </a:rPr>
              <a:t>expoliata</a:t>
            </a:r>
            <a:r>
              <a:rPr lang="en-LU" sz="1600" dirty="0"/>
              <a:t>)</a:t>
            </a:r>
          </a:p>
          <a:p>
            <a:r>
              <a:rPr lang="en-LU" sz="1600" dirty="0"/>
              <a:t>p.100 svestirsi senza vergogna (cf Flugel)</a:t>
            </a:r>
          </a:p>
          <a:p>
            <a:endParaRPr lang="en-LU" sz="1600" dirty="0"/>
          </a:p>
          <a:p>
            <a:r>
              <a:rPr lang="en-GB" sz="1600" dirty="0"/>
              <a:t>R</a:t>
            </a:r>
            <a:r>
              <a:rPr lang="en-LU" sz="1600" dirty="0"/>
              <a:t>ito del battesimo</a:t>
            </a:r>
          </a:p>
          <a:p>
            <a:r>
              <a:rPr lang="en-GB" sz="1600" dirty="0"/>
              <a:t>I</a:t>
            </a:r>
            <a:r>
              <a:rPr lang="en-LU" sz="1600" dirty="0"/>
              <a:t>mmersione del catecumena nudo: nudità rituale, nudità </a:t>
            </a:r>
          </a:p>
          <a:p>
            <a:r>
              <a:rPr lang="en-LU" sz="1600" dirty="0"/>
              <a:t>adamica priva di vergogna “come bambini”</a:t>
            </a:r>
          </a:p>
          <a:p>
            <a:r>
              <a:rPr lang="en-GB" sz="1600" dirty="0" err="1"/>
              <a:t>cauzione</a:t>
            </a:r>
            <a:r>
              <a:rPr lang="en-LU" sz="1600" dirty="0"/>
              <a:t> di redenzione</a:t>
            </a:r>
          </a:p>
          <a:p>
            <a:r>
              <a:rPr lang="en-GB" sz="1600" dirty="0"/>
              <a:t>I</a:t>
            </a:r>
            <a:r>
              <a:rPr lang="en-LU" sz="1600" dirty="0"/>
              <a:t>nnocenza edenica:  limbo</a:t>
            </a:r>
          </a:p>
          <a:p>
            <a:r>
              <a:rPr lang="en-GB" sz="1600" i="1" dirty="0"/>
              <a:t>c</a:t>
            </a:r>
            <a:r>
              <a:rPr lang="en-LU" sz="1600" i="1" dirty="0"/>
              <a:t>andidus </a:t>
            </a:r>
            <a:r>
              <a:rPr lang="en-LU" sz="1600" dirty="0"/>
              <a:t>: bianco</a:t>
            </a:r>
          </a:p>
          <a:p>
            <a:r>
              <a:rPr lang="en-GB" sz="1600" dirty="0"/>
              <a:t>G</a:t>
            </a:r>
            <a:r>
              <a:rPr lang="en-LU" sz="1600" dirty="0"/>
              <a:t>razia libertà incarnazione</a:t>
            </a:r>
          </a:p>
          <a:p>
            <a:r>
              <a:rPr lang="en-LU" sz="1600" dirty="0"/>
              <a:t>(Baudelaire: movimento) </a:t>
            </a:r>
          </a:p>
          <a:p>
            <a:r>
              <a:rPr lang="en-LU" sz="1600" dirty="0"/>
              <a:t>“La moda è l’erede profano della teologia del vestito, la secularizzione </a:t>
            </a:r>
          </a:p>
          <a:p>
            <a:r>
              <a:rPr lang="en-LU" sz="1600" dirty="0"/>
              <a:t>mercantile della condizione edenica”</a:t>
            </a:r>
          </a:p>
          <a:p>
            <a:r>
              <a:rPr lang="en-GB" sz="1600" dirty="0"/>
              <a:t>P</a:t>
            </a:r>
            <a:r>
              <a:rPr lang="en-LU" sz="1600" dirty="0"/>
              <a:t>rima della caduta</a:t>
            </a:r>
          </a:p>
          <a:p>
            <a:r>
              <a:rPr lang="en-LU" sz="1600" dirty="0"/>
              <a:t>cf Yves Saint-Laurent vestito della sposa</a:t>
            </a:r>
          </a:p>
          <a:p>
            <a:r>
              <a:rPr lang="en-GB" sz="1600" dirty="0"/>
              <a:t>O</a:t>
            </a:r>
            <a:r>
              <a:rPr lang="en-LU" sz="1600" dirty="0"/>
              <a:t>gni sfilata di moda: vestirsi e svestirsi</a:t>
            </a:r>
          </a:p>
          <a:p>
            <a:endParaRPr lang="en-LU" sz="1600" dirty="0"/>
          </a:p>
          <a:p>
            <a:r>
              <a:rPr lang="en-GB" sz="1600" i="1" dirty="0"/>
              <a:t>K</a:t>
            </a:r>
            <a:r>
              <a:rPr lang="en-LU" sz="1600" i="1" dirty="0"/>
              <a:t>enosi </a:t>
            </a:r>
            <a:r>
              <a:rPr lang="en-LU" sz="1600" dirty="0"/>
              <a:t>(il divino diventa umano</a:t>
            </a:r>
            <a:r>
              <a:rPr lang="en-LU" sz="1600" i="1" dirty="0"/>
              <a:t>) </a:t>
            </a:r>
            <a:r>
              <a:rPr lang="en-LU" sz="1600" dirty="0"/>
              <a:t>e </a:t>
            </a:r>
            <a:r>
              <a:rPr lang="en-LU" sz="1600" i="1" dirty="0"/>
              <a:t>anti-kenosi </a:t>
            </a:r>
            <a:r>
              <a:rPr lang="en-LU" sz="1600" dirty="0"/>
              <a:t>(l’umano viene glorificato)?</a:t>
            </a:r>
          </a:p>
          <a:p>
            <a:endParaRPr lang="en-LU" sz="1600" dirty="0"/>
          </a:p>
        </p:txBody>
      </p:sp>
      <p:pic>
        <p:nvPicPr>
          <p:cNvPr id="1030" name="Picture 6" descr="Croquis original de robe de mariée. Collection haute couture automne-hiver 1965., © Musée Yves Saint Laurent Paris">
            <a:extLst>
              <a:ext uri="{FF2B5EF4-FFF2-40B4-BE49-F238E27FC236}">
                <a16:creationId xmlns:a16="http://schemas.microsoft.com/office/drawing/2014/main" id="{FF152DFB-AC58-606A-AD48-951B71BA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05" y="-17734"/>
            <a:ext cx="23812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be de mariage Yves Saint Laurent en 1965 – La boite verte">
            <a:extLst>
              <a:ext uri="{FF2B5EF4-FFF2-40B4-BE49-F238E27FC236}">
                <a16:creationId xmlns:a16="http://schemas.microsoft.com/office/drawing/2014/main" id="{5D8F535C-E6B4-B0CA-099E-D2F237F59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155" y="46904"/>
            <a:ext cx="2713495" cy="53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6C3E62-9E6C-DB11-3D30-8990F6D55C4D}"/>
              </a:ext>
            </a:extLst>
          </p:cNvPr>
          <p:cNvSpPr txBox="1"/>
          <p:nvPr/>
        </p:nvSpPr>
        <p:spPr>
          <a:xfrm>
            <a:off x="8608674" y="5887766"/>
            <a:ext cx="2487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Yves Saint-Laurent, </a:t>
            </a:r>
            <a:endParaRPr lang="fr-FR" sz="1600" dirty="0"/>
          </a:p>
          <a:p>
            <a:r>
              <a:rPr lang="fr-FR" sz="1600" i="1" dirty="0" err="1"/>
              <a:t>Vestito</a:t>
            </a:r>
            <a:r>
              <a:rPr lang="fr-FR" sz="1600" i="1" dirty="0"/>
              <a:t> da </a:t>
            </a:r>
            <a:r>
              <a:rPr lang="fr-FR" sz="1600" i="1" dirty="0" err="1"/>
              <a:t>sposa</a:t>
            </a:r>
            <a:r>
              <a:rPr lang="fr-FR" sz="1600" i="1" dirty="0"/>
              <a:t>, </a:t>
            </a:r>
            <a:r>
              <a:rPr lang="fr-FR" sz="1600" i="1" dirty="0" err="1"/>
              <a:t>babushka</a:t>
            </a:r>
            <a:r>
              <a:rPr lang="fr-FR" sz="1600" dirty="0"/>
              <a:t>,</a:t>
            </a:r>
          </a:p>
          <a:p>
            <a:r>
              <a:rPr lang="fr-FR" sz="1600" dirty="0"/>
              <a:t>1965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392145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">
            <a:extLst>
              <a:ext uri="{FF2B5EF4-FFF2-40B4-BE49-F238E27FC236}">
                <a16:creationId xmlns:a16="http://schemas.microsoft.com/office/drawing/2014/main" id="{F9AB04AC-586B-40EB-81DD-8A5407617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661" y="2345389"/>
            <a:ext cx="65" cy="4751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fr-FR" sz="1600" dirty="0">
              <a:solidFill>
                <a:srgbClr val="000000"/>
              </a:solidFill>
            </a:endParaRPr>
          </a:p>
          <a:p>
            <a:endParaRPr lang="en-GB" altLang="fr-FR" sz="1600" dirty="0">
              <a:solidFill>
                <a:srgbClr val="000000"/>
              </a:solidFill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D519775B-642E-4469-9B85-04BFF6425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800" y="1696595"/>
            <a:ext cx="6365919" cy="8137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fr-FR" sz="1600" dirty="0">
                <a:solidFill>
                  <a:srgbClr val="000000"/>
                </a:solidFill>
              </a:rPr>
              <a:t>          </a:t>
            </a:r>
          </a:p>
          <a:p>
            <a:br>
              <a:rPr lang="en-GB" altLang="fr-FR" sz="1600" dirty="0">
                <a:solidFill>
                  <a:srgbClr val="000000"/>
                </a:solidFill>
              </a:rPr>
            </a:br>
            <a:endParaRPr lang="en-GB" altLang="fr-FR" sz="1600" dirty="0">
              <a:solidFill>
                <a:srgbClr val="000000"/>
              </a:solidFill>
            </a:endParaRPr>
          </a:p>
        </p:txBody>
      </p:sp>
      <p:pic>
        <p:nvPicPr>
          <p:cNvPr id="31750" name="Picture 5">
            <a:extLst>
              <a:ext uri="{FF2B5EF4-FFF2-40B4-BE49-F238E27FC236}">
                <a16:creationId xmlns:a16="http://schemas.microsoft.com/office/drawing/2014/main" id="{65078183-AEFB-41DA-AC2E-E178B2A9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98" y="1248249"/>
            <a:ext cx="3485083" cy="435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6">
            <a:extLst>
              <a:ext uri="{FF2B5EF4-FFF2-40B4-BE49-F238E27FC236}">
                <a16:creationId xmlns:a16="http://schemas.microsoft.com/office/drawing/2014/main" id="{4CD5A90B-605D-4D1C-8FFF-9EB715A8C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7910" y="5975417"/>
            <a:ext cx="4572000" cy="5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sz="1600" dirty="0"/>
              <a:t>http://www.lessentiel.lu/fr/news/insolites/story/une-bimbo-accro-au-bistouri-cree-le-buzz-16930165</a:t>
            </a:r>
          </a:p>
        </p:txBody>
      </p:sp>
      <p:pic>
        <p:nvPicPr>
          <p:cNvPr id="31752" name="Picture 7">
            <a:extLst>
              <a:ext uri="{FF2B5EF4-FFF2-40B4-BE49-F238E27FC236}">
                <a16:creationId xmlns:a16="http://schemas.microsoft.com/office/drawing/2014/main" id="{CCC8F680-40D1-4087-81BA-59251B16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0" y="1248249"/>
            <a:ext cx="3380668" cy="42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>
            <a:extLst>
              <a:ext uri="{FF2B5EF4-FFF2-40B4-BE49-F238E27FC236}">
                <a16:creationId xmlns:a16="http://schemas.microsoft.com/office/drawing/2014/main" id="{3F519B82-A7D8-4403-9946-4FD801B0E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61" y="1248249"/>
            <a:ext cx="3550931" cy="440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E4A73-FBBD-8720-E07D-8826DEAC7AF4}"/>
              </a:ext>
            </a:extLst>
          </p:cNvPr>
          <p:cNvSpPr txBox="1"/>
          <p:nvPr/>
        </p:nvSpPr>
        <p:spPr>
          <a:xfrm>
            <a:off x="817148" y="178529"/>
            <a:ext cx="3380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LU" dirty="0"/>
              <a:t>orpo “aumentato” o diminuito ?</a:t>
            </a:r>
          </a:p>
          <a:p>
            <a:r>
              <a:rPr lang="en-GB" dirty="0" err="1"/>
              <a:t>Protesi</a:t>
            </a:r>
            <a:r>
              <a:rPr lang="en-GB" dirty="0"/>
              <a:t>, </a:t>
            </a:r>
            <a:r>
              <a:rPr lang="en-GB" dirty="0" err="1"/>
              <a:t>vestito</a:t>
            </a:r>
            <a:r>
              <a:rPr lang="en-GB" dirty="0"/>
              <a:t>, </a:t>
            </a:r>
            <a:r>
              <a:rPr lang="en-GB" dirty="0" err="1"/>
              <a:t>involucro</a:t>
            </a:r>
            <a:r>
              <a:rPr lang="en-GB" dirty="0"/>
              <a:t>, scudo…</a:t>
            </a:r>
            <a:endParaRPr lang="en-L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nigme N'allez pas l'apprendre surtout ! + AJOUT ! @ Prise2Tete">
            <a:extLst>
              <a:ext uri="{FF2B5EF4-FFF2-40B4-BE49-F238E27FC236}">
                <a16:creationId xmlns:a16="http://schemas.microsoft.com/office/drawing/2014/main" id="{1F30CF88-1827-E438-F0B1-B3A310A8E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50" y="192688"/>
            <a:ext cx="2743351" cy="291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78D90-420C-B184-8AD7-AB4D659935A7}"/>
              </a:ext>
            </a:extLst>
          </p:cNvPr>
          <p:cNvSpPr txBox="1"/>
          <p:nvPr/>
        </p:nvSpPr>
        <p:spPr>
          <a:xfrm>
            <a:off x="3222016" y="123417"/>
            <a:ext cx="2766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Sieur de Somaize,</a:t>
            </a:r>
          </a:p>
          <a:p>
            <a:r>
              <a:rPr lang="fr-FR" sz="1600" dirty="0"/>
              <a:t>« i </a:t>
            </a:r>
            <a:r>
              <a:rPr lang="fr-FR" sz="1600" dirty="0" err="1"/>
              <a:t>troni</a:t>
            </a:r>
            <a:r>
              <a:rPr lang="fr-FR" sz="1600" dirty="0"/>
              <a:t> </a:t>
            </a:r>
            <a:r>
              <a:rPr lang="fr-FR" sz="1600" dirty="0" err="1"/>
              <a:t>del</a:t>
            </a:r>
            <a:r>
              <a:rPr lang="fr-FR" sz="1600" dirty="0"/>
              <a:t> </a:t>
            </a:r>
            <a:r>
              <a:rPr lang="fr-FR" sz="1600" dirty="0" err="1"/>
              <a:t>pudore</a:t>
            </a:r>
            <a:r>
              <a:rPr lang="fr-FR" sz="1600" dirty="0"/>
              <a:t> » </a:t>
            </a:r>
          </a:p>
          <a:p>
            <a:r>
              <a:rPr lang="fr-FR" sz="1600" dirty="0"/>
              <a:t>(</a:t>
            </a:r>
            <a:r>
              <a:rPr lang="fr-FR" sz="1600" dirty="0" err="1"/>
              <a:t>perifrase</a:t>
            </a:r>
            <a:r>
              <a:rPr lang="fr-FR" sz="1600" dirty="0"/>
              <a:t> per le </a:t>
            </a:r>
            <a:r>
              <a:rPr lang="fr-FR" sz="1600" dirty="0" err="1"/>
              <a:t>guance</a:t>
            </a:r>
            <a:r>
              <a:rPr lang="fr-FR" sz="1600" dirty="0"/>
              <a:t>)</a:t>
            </a:r>
          </a:p>
          <a:p>
            <a:r>
              <a:rPr lang="fr-FR" sz="1600" i="1" dirty="0"/>
              <a:t>Le grand dictionnaire </a:t>
            </a:r>
          </a:p>
          <a:p>
            <a:r>
              <a:rPr lang="fr-FR" sz="1600" i="1" dirty="0"/>
              <a:t>des précieuses</a:t>
            </a:r>
            <a:r>
              <a:rPr lang="fr-FR" sz="1600" dirty="0"/>
              <a:t>, 1660</a:t>
            </a:r>
            <a:endParaRPr lang="en-US" sz="1600" dirty="0"/>
          </a:p>
        </p:txBody>
      </p:sp>
      <p:pic>
        <p:nvPicPr>
          <p:cNvPr id="4" name="Picture 2" descr="Prouesse de la science et volonté de faire le Bien : à propos de La piel  que habito – Psychanalyse en Méditerranée-Alpes-Provence">
            <a:extLst>
              <a:ext uri="{FF2B5EF4-FFF2-40B4-BE49-F238E27FC236}">
                <a16:creationId xmlns:a16="http://schemas.microsoft.com/office/drawing/2014/main" id="{0B96EC39-68AE-E761-3F9E-821B3F91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41" y="1930244"/>
            <a:ext cx="3844846" cy="25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9A3AF-2A47-4BB3-ACEB-0F941421DAE0}"/>
              </a:ext>
            </a:extLst>
          </p:cNvPr>
          <p:cNvSpPr txBox="1"/>
          <p:nvPr/>
        </p:nvSpPr>
        <p:spPr>
          <a:xfrm>
            <a:off x="2472035" y="4517036"/>
            <a:ext cx="3702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Pedro Almodovar, </a:t>
            </a:r>
            <a:r>
              <a:rPr lang="fr-BE" sz="1600" i="1" dirty="0"/>
              <a:t>La </a:t>
            </a:r>
            <a:r>
              <a:rPr lang="fr-BE" sz="1600" i="1" dirty="0" err="1"/>
              <a:t>piel</a:t>
            </a:r>
            <a:r>
              <a:rPr lang="fr-BE" sz="1600" i="1" dirty="0"/>
              <a:t> que </a:t>
            </a:r>
            <a:r>
              <a:rPr lang="fr-BE" sz="1600" i="1" dirty="0" err="1"/>
              <a:t>habito</a:t>
            </a:r>
            <a:r>
              <a:rPr lang="fr-BE" sz="1600" dirty="0"/>
              <a:t>, 2011</a:t>
            </a:r>
            <a:endParaRPr lang="fr-FR" sz="1600" dirty="0"/>
          </a:p>
        </p:txBody>
      </p:sp>
      <p:pic>
        <p:nvPicPr>
          <p:cNvPr id="6" name="Picture 4" descr="undefined">
            <a:extLst>
              <a:ext uri="{FF2B5EF4-FFF2-40B4-BE49-F238E27FC236}">
                <a16:creationId xmlns:a16="http://schemas.microsoft.com/office/drawing/2014/main" id="{E9A54BDC-76B8-2693-D562-733005F52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19" y="215783"/>
            <a:ext cx="1784194" cy="26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0AC0A-D6EF-5FD6-E300-2552001C9F00}"/>
              </a:ext>
            </a:extLst>
          </p:cNvPr>
          <p:cNvSpPr txBox="1"/>
          <p:nvPr/>
        </p:nvSpPr>
        <p:spPr>
          <a:xfrm>
            <a:off x="5215507" y="5338978"/>
            <a:ext cx="1791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dirty="0"/>
              <a:t>Michelangelo, San Bartolomeo, </a:t>
            </a:r>
            <a:r>
              <a:rPr lang="en-LU" i="1" dirty="0"/>
              <a:t>Giudizio Universale</a:t>
            </a:r>
          </a:p>
          <a:p>
            <a:r>
              <a:rPr lang="fr-FR" dirty="0"/>
              <a:t>c. </a:t>
            </a:r>
            <a:r>
              <a:rPr lang="en-US" dirty="0"/>
              <a:t>1536-1541</a:t>
            </a:r>
          </a:p>
          <a:p>
            <a:endParaRPr lang="en-LU" i="1" dirty="0"/>
          </a:p>
          <a:p>
            <a:endParaRPr lang="en-LU" dirty="0"/>
          </a:p>
        </p:txBody>
      </p:sp>
      <p:pic>
        <p:nvPicPr>
          <p:cNvPr id="1026" name="Picture 2" descr="Nel Giudizio di Michelangelo: la pelle di Bartolomeo – Agenda g-iusta">
            <a:extLst>
              <a:ext uri="{FF2B5EF4-FFF2-40B4-BE49-F238E27FC236}">
                <a16:creationId xmlns:a16="http://schemas.microsoft.com/office/drawing/2014/main" id="{B938B198-22A3-C7CC-7298-BF84F006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716" y="3053295"/>
            <a:ext cx="2555446" cy="358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1746BF-7B20-3E63-D596-0645464EECF3}"/>
              </a:ext>
            </a:extLst>
          </p:cNvPr>
          <p:cNvCxnSpPr/>
          <p:nvPr/>
        </p:nvCxnSpPr>
        <p:spPr>
          <a:xfrm flipH="1">
            <a:off x="9612351" y="4686313"/>
            <a:ext cx="1187242" cy="443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1DF8C9-E661-A85D-8178-E0E830C7B0C3}"/>
              </a:ext>
            </a:extLst>
          </p:cNvPr>
          <p:cNvSpPr txBox="1"/>
          <p:nvPr/>
        </p:nvSpPr>
        <p:spPr>
          <a:xfrm>
            <a:off x="9909162" y="4967616"/>
            <a:ext cx="2083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LU" dirty="0"/>
              <a:t>iso di </a:t>
            </a:r>
          </a:p>
          <a:p>
            <a:r>
              <a:rPr lang="en-LU" dirty="0"/>
              <a:t>Michelangelo stesso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1C1EC-FF5E-CD0E-2FC4-31E203224B09}"/>
              </a:ext>
            </a:extLst>
          </p:cNvPr>
          <p:cNvSpPr/>
          <p:nvPr/>
        </p:nvSpPr>
        <p:spPr>
          <a:xfrm>
            <a:off x="10085391" y="2188251"/>
            <a:ext cx="1428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L</a:t>
            </a:r>
            <a:r>
              <a:rPr lang="en-LU" dirty="0"/>
              <a:t>o scorticato </a:t>
            </a:r>
          </a:p>
        </p:txBody>
      </p:sp>
    </p:spTree>
    <p:extLst>
      <p:ext uri="{BB962C8B-B14F-4D97-AF65-F5344CB8AC3E}">
        <p14:creationId xmlns:p14="http://schemas.microsoft.com/office/powerpoint/2010/main" val="4118116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dans Infobox.">
            <a:extLst>
              <a:ext uri="{FF2B5EF4-FFF2-40B4-BE49-F238E27FC236}">
                <a16:creationId xmlns:a16="http://schemas.microsoft.com/office/drawing/2014/main" id="{4D0FB8B0-B57D-44C7-A71F-21933C6D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23567" y="482554"/>
            <a:ext cx="3179367" cy="48983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0E38F9C-E044-4027-9884-565B23212E92}"/>
              </a:ext>
            </a:extLst>
          </p:cNvPr>
          <p:cNvSpPr txBox="1"/>
          <p:nvPr/>
        </p:nvSpPr>
        <p:spPr>
          <a:xfrm>
            <a:off x="5693623" y="5985981"/>
            <a:ext cx="5554192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/>
              <a:t>Gustave Moreau, </a:t>
            </a:r>
            <a:r>
              <a:rPr lang="fr-FR" sz="1600" b="0" i="1" u="none" strike="noStrike" kern="1200" cap="none" spc="0" baseline="0" dirty="0">
                <a:uFillTx/>
              </a:rPr>
              <a:t>Salomé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1" u="none" strike="noStrike" kern="1200" cap="none" spc="0" baseline="0" dirty="0" err="1">
                <a:uFillTx/>
              </a:rPr>
              <a:t>Tattuata</a:t>
            </a:r>
            <a:r>
              <a:rPr lang="fr-FR" sz="1600" b="0" i="1" u="none" strike="noStrike" kern="1200" cap="none" spc="0" baseline="0" dirty="0">
                <a:uFillTx/>
              </a:rPr>
              <a:t>, </a:t>
            </a:r>
            <a:r>
              <a:rPr lang="fr-FR" sz="1600" b="0" i="0" u="none" strike="noStrike" kern="1200" cap="none" spc="0" baseline="0" dirty="0">
                <a:uFillTx/>
              </a:rPr>
              <a:t>1874, 1890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30EB644-6E1D-4836-B78D-65D2857787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051" y="1885256"/>
            <a:ext cx="2305122" cy="34956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DC1110-8F7A-4FED-867B-E687A4E2CEE2}"/>
              </a:ext>
            </a:extLst>
          </p:cNvPr>
          <p:cNvSpPr txBox="1"/>
          <p:nvPr/>
        </p:nvSpPr>
        <p:spPr>
          <a:xfrm>
            <a:off x="305105" y="288462"/>
            <a:ext cx="66742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b="0" i="0" dirty="0">
                <a:effectLst/>
              </a:rPr>
              <a:t>« La très-chère était nue, et, connaissant mon cœur,</a:t>
            </a:r>
            <a:br>
              <a:rPr lang="fr-BE" sz="1600" dirty="0"/>
            </a:br>
            <a:r>
              <a:rPr lang="fr-BE" sz="1600" b="0" i="0" dirty="0">
                <a:effectLst/>
              </a:rPr>
              <a:t>Elle n’avait gardé que ses bijoux sonores,</a:t>
            </a:r>
            <a:br>
              <a:rPr lang="fr-BE" sz="1600" dirty="0"/>
            </a:br>
            <a:r>
              <a:rPr lang="fr-BE" sz="1600" b="0" i="0" dirty="0">
                <a:effectLst/>
              </a:rPr>
              <a:t>Dont le riche attirail lui donnait l’air vainqueur</a:t>
            </a:r>
            <a:br>
              <a:rPr lang="fr-BE" sz="1600" dirty="0"/>
            </a:br>
            <a:r>
              <a:rPr lang="fr-BE" sz="1600" b="0" i="0" dirty="0">
                <a:effectLst/>
              </a:rPr>
              <a:t>Qu’ont dans leurs jours heureux les esclaves des Maures. »</a:t>
            </a:r>
          </a:p>
          <a:p>
            <a:r>
              <a:rPr lang="fr-BE" sz="1600" dirty="0"/>
              <a:t>(Baudelaire, &lt; « Les bijoux », 1857)</a:t>
            </a:r>
            <a:endParaRPr lang="fr-FR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8F0037-026F-4066-81F0-6843D818562B}"/>
              </a:ext>
            </a:extLst>
          </p:cNvPr>
          <p:cNvSpPr txBox="1"/>
          <p:nvPr/>
        </p:nvSpPr>
        <p:spPr>
          <a:xfrm>
            <a:off x="249169" y="5640273"/>
            <a:ext cx="3832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/>
              <a:t>Gustave Moreau, </a:t>
            </a:r>
            <a:r>
              <a:rPr lang="fr-FR" sz="1600" i="1" dirty="0"/>
              <a:t>L’</a:t>
            </a:r>
            <a:r>
              <a:rPr lang="fr-FR" sz="1600" i="1" dirty="0" err="1"/>
              <a:t>apparizione</a:t>
            </a:r>
            <a:r>
              <a:rPr lang="fr-FR" sz="1600" dirty="0"/>
              <a:t>,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/>
              <a:t> 1876</a:t>
            </a:r>
          </a:p>
        </p:txBody>
      </p:sp>
    </p:spTree>
    <p:extLst>
      <p:ext uri="{BB962C8B-B14F-4D97-AF65-F5344CB8AC3E}">
        <p14:creationId xmlns:p14="http://schemas.microsoft.com/office/powerpoint/2010/main" val="2684229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age dans Infobox.">
            <a:extLst>
              <a:ext uri="{FF2B5EF4-FFF2-40B4-BE49-F238E27FC236}">
                <a16:creationId xmlns:a16="http://schemas.microsoft.com/office/drawing/2014/main" id="{88D1951C-F7ED-410C-A08F-84A29F26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5171" y="746408"/>
            <a:ext cx="1737785" cy="24154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E01FF9D5-22F2-4E37-A963-4A12D04092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2649" y="691639"/>
            <a:ext cx="1880025" cy="24154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8B139-59E0-437A-8FC7-272F949F8B74}"/>
              </a:ext>
            </a:extLst>
          </p:cNvPr>
          <p:cNvSpPr txBox="1"/>
          <p:nvPr/>
        </p:nvSpPr>
        <p:spPr>
          <a:xfrm>
            <a:off x="644748" y="3061437"/>
            <a:ext cx="2098138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uFillTx/>
              </a:rPr>
              <a:t>Masaccio,</a:t>
            </a:r>
            <a:r>
              <a:rPr lang="en-US" sz="1600" b="0" i="0" u="none" strike="noStrike" kern="1200" cap="none" spc="0" baseline="0" dirty="0">
                <a:uFillTx/>
              </a:rPr>
              <a:t> 1426-1428,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 err="1"/>
              <a:t>Censurato</a:t>
            </a:r>
            <a:r>
              <a:rPr lang="en-US" sz="1600" dirty="0"/>
              <a:t> </a:t>
            </a:r>
            <a:r>
              <a:rPr lang="en-US" sz="1600" dirty="0" err="1"/>
              <a:t>nel</a:t>
            </a:r>
            <a:r>
              <a:rPr lang="en-US" sz="1600" dirty="0"/>
              <a:t> </a:t>
            </a:r>
            <a:r>
              <a:rPr lang="en-US" sz="1600" b="0" i="0" u="none" strike="noStrike" kern="1200" cap="none" spc="0" baseline="0" dirty="0">
                <a:uFillTx/>
              </a:rPr>
              <a:t>1680,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uFillTx/>
              </a:rPr>
              <a:t> </a:t>
            </a:r>
            <a:r>
              <a:rPr lang="en-US" sz="1600" b="0" i="0" u="none" strike="noStrike" kern="1200" cap="none" spc="0" baseline="0" dirty="0" err="1">
                <a:uFillTx/>
              </a:rPr>
              <a:t>restaurato</a:t>
            </a:r>
            <a:r>
              <a:rPr lang="en-US" sz="1600" b="0" i="0" u="none" strike="noStrike" kern="1200" cap="none" spc="0" baseline="0" dirty="0">
                <a:uFillTx/>
              </a:rPr>
              <a:t> </a:t>
            </a:r>
            <a:r>
              <a:rPr lang="en-US" sz="1600" b="0" i="0" u="none" strike="noStrike" kern="1200" cap="none" spc="0" baseline="0" dirty="0" err="1">
                <a:uFillTx/>
              </a:rPr>
              <a:t>nel</a:t>
            </a:r>
            <a:r>
              <a:rPr lang="en-US" sz="1600" b="0" i="0" u="none" strike="noStrike" kern="1200" cap="none" spc="0" baseline="0" dirty="0">
                <a:uFillTx/>
              </a:rPr>
              <a:t> 1980)</a:t>
            </a:r>
            <a:r>
              <a:rPr lang="fr-BE" sz="1600" b="0" i="0" u="none" strike="noStrike" kern="1200" cap="none" spc="0" baseline="0" dirty="0">
                <a:uFillTx/>
              </a:rPr>
              <a:t> </a:t>
            </a:r>
            <a:endParaRPr lang="fr-FR" sz="1600" b="0" i="0" u="none" strike="noStrike" kern="1200" cap="none" spc="0" baseline="0" dirty="0"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3EB51B-A6B9-40A8-82CE-98C7DE8A7BF0}"/>
              </a:ext>
            </a:extLst>
          </p:cNvPr>
          <p:cNvSpPr txBox="1"/>
          <p:nvPr/>
        </p:nvSpPr>
        <p:spPr>
          <a:xfrm>
            <a:off x="338190" y="132365"/>
            <a:ext cx="4494347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 err="1">
                <a:uFillTx/>
              </a:rPr>
              <a:t>Pudore</a:t>
            </a:r>
            <a:r>
              <a:rPr lang="fr-BE" sz="2400" b="1" i="0" u="none" strike="noStrike" kern="1200" cap="none" spc="0" baseline="0" dirty="0">
                <a:uFillTx/>
              </a:rPr>
              <a:t> e </a:t>
            </a:r>
            <a:r>
              <a:rPr lang="fr-BE" sz="2400" b="1" i="0" u="none" strike="noStrike" kern="1200" cap="none" spc="0" baseline="0" dirty="0" err="1">
                <a:uFillTx/>
              </a:rPr>
              <a:t>indecenza</a:t>
            </a:r>
            <a:r>
              <a:rPr lang="fr-BE" sz="2400" b="1" i="0" u="none" strike="noStrike" kern="1200" cap="none" spc="0" baseline="0" dirty="0">
                <a:uFillTx/>
              </a:rPr>
              <a:t> (</a:t>
            </a:r>
            <a:r>
              <a:rPr lang="fr-BE" sz="2400" b="1" i="0" u="none" strike="noStrike" kern="1200" cap="none" spc="0" baseline="0" dirty="0" err="1">
                <a:uFillTx/>
              </a:rPr>
              <a:t>del</a:t>
            </a:r>
            <a:r>
              <a:rPr lang="fr-BE" sz="2400" b="1" i="0" u="none" strike="noStrike" kern="1200" cap="none" spc="0" baseline="0" dirty="0">
                <a:uFillTx/>
              </a:rPr>
              <a:t> </a:t>
            </a:r>
            <a:r>
              <a:rPr lang="fr-BE" sz="2400" b="1" i="0" u="none" strike="noStrike" kern="1200" cap="none" spc="0" baseline="0" dirty="0" err="1">
                <a:uFillTx/>
              </a:rPr>
              <a:t>nudo</a:t>
            </a:r>
            <a:r>
              <a:rPr lang="fr-BE" sz="2400" b="1" i="0" u="none" strike="noStrike" kern="1200" cap="none" spc="0" baseline="0" dirty="0">
                <a:uFillTx/>
              </a:rPr>
              <a:t>) </a:t>
            </a:r>
            <a:endParaRPr lang="fr-FR" sz="2400" b="1" i="0" u="none" strike="noStrike" kern="1200" cap="none" spc="0" baseline="0" dirty="0"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5AD5F-DBC6-4DC2-A0D8-E71E679FF3DE}"/>
              </a:ext>
            </a:extLst>
          </p:cNvPr>
          <p:cNvSpPr txBox="1"/>
          <p:nvPr/>
        </p:nvSpPr>
        <p:spPr>
          <a:xfrm>
            <a:off x="3539979" y="3161859"/>
            <a:ext cx="61897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b="0" i="0" u="none" strike="noStrike" kern="1200" cap="none" spc="0" baseline="0" dirty="0">
                <a:uFillTx/>
              </a:rPr>
              <a:t>Cranach, 1528</a:t>
            </a:r>
            <a:endParaRPr lang="fr-FR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86998-032D-466F-8022-21F24706FE4C}"/>
              </a:ext>
            </a:extLst>
          </p:cNvPr>
          <p:cNvSpPr txBox="1"/>
          <p:nvPr/>
        </p:nvSpPr>
        <p:spPr>
          <a:xfrm>
            <a:off x="551374" y="6150899"/>
            <a:ext cx="3715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François Boucher, </a:t>
            </a:r>
          </a:p>
          <a:p>
            <a:r>
              <a:rPr lang="fr-FR" sz="1600" i="1" dirty="0"/>
              <a:t>La lettre d’amour, </a:t>
            </a:r>
            <a:r>
              <a:rPr lang="fr-FR" sz="1600" dirty="0"/>
              <a:t>1750 (</a:t>
            </a:r>
            <a:r>
              <a:rPr lang="fr-FR" sz="1600" dirty="0" err="1"/>
              <a:t>promessa</a:t>
            </a:r>
            <a:r>
              <a:rPr lang="fr-FR" sz="1600" dirty="0"/>
              <a:t> </a:t>
            </a:r>
            <a:r>
              <a:rPr lang="fr-FR" sz="1600" dirty="0" err="1"/>
              <a:t>erotica</a:t>
            </a:r>
            <a:r>
              <a:rPr lang="fr-FR" sz="1600" dirty="0"/>
              <a:t>)</a:t>
            </a:r>
            <a:endParaRPr lang="en-US" sz="1600" dirty="0"/>
          </a:p>
        </p:txBody>
      </p:sp>
      <p:pic>
        <p:nvPicPr>
          <p:cNvPr id="1032" name="Picture 8" descr="Dio tre volte sarto. Moda, chiesa e teologia">
            <a:extLst>
              <a:ext uri="{FF2B5EF4-FFF2-40B4-BE49-F238E27FC236}">
                <a16:creationId xmlns:a16="http://schemas.microsoft.com/office/drawing/2014/main" id="{B3723467-E331-4AD7-952A-0C5A4F67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829" y="3531191"/>
            <a:ext cx="1941396" cy="291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ichier:The Love Letter E10722.jpg">
            <a:extLst>
              <a:ext uri="{FF2B5EF4-FFF2-40B4-BE49-F238E27FC236}">
                <a16:creationId xmlns:a16="http://schemas.microsoft.com/office/drawing/2014/main" id="{6D5449CE-B276-4C3A-80F2-E5BFF0851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4" y="3892434"/>
            <a:ext cx="2044554" cy="225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ano Morgante.jpg">
            <a:extLst>
              <a:ext uri="{FF2B5EF4-FFF2-40B4-BE49-F238E27FC236}">
                <a16:creationId xmlns:a16="http://schemas.microsoft.com/office/drawing/2014/main" id="{05E23795-3BE0-4A46-B691-D3E32FDB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71" y="827121"/>
            <a:ext cx="3158371" cy="236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AD86A-61E4-4D62-BA46-5A84A26627FA}"/>
              </a:ext>
            </a:extLst>
          </p:cNvPr>
          <p:cNvSpPr/>
          <p:nvPr/>
        </p:nvSpPr>
        <p:spPr>
          <a:xfrm>
            <a:off x="6681763" y="31310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dirty="0" err="1"/>
              <a:t>Bronzino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D912A1-BDF7-4A1A-8F99-F4DF7822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8" t="11548" r="38058" b="9167"/>
          <a:stretch/>
        </p:blipFill>
        <p:spPr>
          <a:xfrm>
            <a:off x="429949" y="824591"/>
            <a:ext cx="5679661" cy="5810530"/>
          </a:xfrm>
          <a:prstGeom prst="rect">
            <a:avLst/>
          </a:prstGeom>
        </p:spPr>
      </p:pic>
      <p:pic>
        <p:nvPicPr>
          <p:cNvPr id="1026" name="Picture 2" descr="Résultat de recherche d'images pour &quot;voile margiela&quot;&quot;">
            <a:extLst>
              <a:ext uri="{FF2B5EF4-FFF2-40B4-BE49-F238E27FC236}">
                <a16:creationId xmlns:a16="http://schemas.microsoft.com/office/drawing/2014/main" id="{B66F0B13-5C2F-43D0-AB09-8469093A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90" y="824591"/>
            <a:ext cx="3328580" cy="20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bp.blogspot.com/-cRUDApyt01Y/Udlwa1ot09I/AAAAAAAAB5s/Q58OvDMyZlU/s1600/COURANT-10.jpg">
            <a:extLst>
              <a:ext uri="{FF2B5EF4-FFF2-40B4-BE49-F238E27FC236}">
                <a16:creationId xmlns:a16="http://schemas.microsoft.com/office/drawing/2014/main" id="{1AF61B7B-B267-4355-BC8E-F4F36D7C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735" y="3429000"/>
            <a:ext cx="1910443" cy="286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1.bp.blogspot.com/-vokX12G9D8c/UdlwxmPIKhI/AAAAAAAAB6c/dcKVK4BGegc/s1600/575739_10150946516803785_264902956_n.jpg">
            <a:extLst>
              <a:ext uri="{FF2B5EF4-FFF2-40B4-BE49-F238E27FC236}">
                <a16:creationId xmlns:a16="http://schemas.microsoft.com/office/drawing/2014/main" id="{D9E8FCF6-02AD-433F-985C-416E5AB6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16" y="3339194"/>
            <a:ext cx="1970313" cy="29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301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2.wp.com/www.revue-acropolis.fr/wp-content/uploads/2017/03/284.Arts_.Printemps-Botticelli.tableau-entier-alleg%C3%A9.jpg?ssl=1">
            <a:extLst>
              <a:ext uri="{FF2B5EF4-FFF2-40B4-BE49-F238E27FC236}">
                <a16:creationId xmlns:a16="http://schemas.microsoft.com/office/drawing/2014/main" id="{C30D465A-EA87-4933-953E-4D80B87F8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2" t="18544" r="53926"/>
          <a:stretch/>
        </p:blipFill>
        <p:spPr bwMode="auto">
          <a:xfrm>
            <a:off x="977550" y="1940948"/>
            <a:ext cx="2118789" cy="35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0992" y="1704530"/>
            <a:ext cx="3534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 punto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erotico</a:t>
            </a:r>
            <a:r>
              <a:rPr lang="en-US" dirty="0"/>
              <a:t> di un </a:t>
            </a:r>
            <a:r>
              <a:rPr lang="en-US" dirty="0" err="1"/>
              <a:t>corpo</a:t>
            </a:r>
            <a:r>
              <a:rPr lang="en-US" dirty="0"/>
              <a:t> non è </a:t>
            </a:r>
            <a:r>
              <a:rPr lang="en-US" dirty="0" err="1"/>
              <a:t>forse</a:t>
            </a:r>
            <a:r>
              <a:rPr lang="en-US" dirty="0"/>
              <a:t> </a:t>
            </a:r>
            <a:r>
              <a:rPr lang="en-US" dirty="0" err="1"/>
              <a:t>quello</a:t>
            </a:r>
            <a:r>
              <a:rPr lang="en-US" dirty="0"/>
              <a:t> in cui </a:t>
            </a:r>
            <a:r>
              <a:rPr lang="en-US" dirty="0" err="1">
                <a:solidFill>
                  <a:srgbClr val="FF0000"/>
                </a:solidFill>
              </a:rPr>
              <a:t>l'indumento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spalanca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r>
              <a:rPr lang="en-US" dirty="0"/>
              <a:t>(Roland Barthes, Le </a:t>
            </a:r>
            <a:r>
              <a:rPr lang="en-US" dirty="0" err="1"/>
              <a:t>plaisir</a:t>
            </a:r>
            <a:r>
              <a:rPr lang="en-US" dirty="0"/>
              <a:t> du </a:t>
            </a:r>
            <a:r>
              <a:rPr lang="en-US" dirty="0" err="1"/>
              <a:t>texte</a:t>
            </a:r>
            <a:r>
              <a:rPr lang="en-US" dirty="0"/>
              <a:t>, Paris, </a:t>
            </a:r>
            <a:r>
              <a:rPr lang="en-US" dirty="0" err="1"/>
              <a:t>Seuil</a:t>
            </a:r>
            <a:r>
              <a:rPr lang="en-US" dirty="0"/>
              <a:t>, p. 19)</a:t>
            </a:r>
          </a:p>
        </p:txBody>
      </p:sp>
      <p:pic>
        <p:nvPicPr>
          <p:cNvPr id="1026" name="Picture 2" descr="Résultat de recherche d'images pour &quot;gradiva&quot;&quot;">
            <a:extLst>
              <a:ext uri="{FF2B5EF4-FFF2-40B4-BE49-F238E27FC236}">
                <a16:creationId xmlns:a16="http://schemas.microsoft.com/office/drawing/2014/main" id="{5807147C-9809-4B31-A11F-E635C374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02" y="1862976"/>
            <a:ext cx="3518896" cy="29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130B6D-B19E-4ED2-AA83-509B27332194}"/>
              </a:ext>
            </a:extLst>
          </p:cNvPr>
          <p:cNvSpPr/>
          <p:nvPr/>
        </p:nvSpPr>
        <p:spPr>
          <a:xfrm>
            <a:off x="484554" y="5709538"/>
            <a:ext cx="3156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Sandro Botticelli, </a:t>
            </a:r>
            <a:r>
              <a:rPr lang="fr-BE" i="1" dirty="0"/>
              <a:t>La </a:t>
            </a:r>
            <a:r>
              <a:rPr lang="fr-BE" i="1" dirty="0" err="1"/>
              <a:t>Primavera</a:t>
            </a:r>
            <a:r>
              <a:rPr lang="fr-BE" dirty="0"/>
              <a:t> </a:t>
            </a:r>
          </a:p>
          <a:p>
            <a:r>
              <a:rPr lang="fr-BE" dirty="0"/>
              <a:t>(détail : les </a:t>
            </a:r>
            <a:r>
              <a:rPr lang="fr-BE" dirty="0" err="1"/>
              <a:t>tre</a:t>
            </a:r>
            <a:r>
              <a:rPr lang="fr-BE" dirty="0"/>
              <a:t> Grazie), 1482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CF869-9E17-42B1-A143-970F2530CAF4}"/>
              </a:ext>
            </a:extLst>
          </p:cNvPr>
          <p:cNvSpPr/>
          <p:nvPr/>
        </p:nvSpPr>
        <p:spPr>
          <a:xfrm>
            <a:off x="3848802" y="4817028"/>
            <a:ext cx="8038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ea typeface="Times New Roman" panose="02020603050405020304" pitchFamily="18" charset="0"/>
              </a:rPr>
              <a:t>Questo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bassorilievo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rappresenta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una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giovane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ragazza</a:t>
            </a:r>
            <a:r>
              <a:rPr lang="fr-FR" sz="1600" dirty="0">
                <a:ea typeface="Times New Roman" panose="02020603050405020304" pitchFamily="18" charset="0"/>
              </a:rPr>
              <a:t> in </a:t>
            </a:r>
            <a:r>
              <a:rPr lang="fr-FR" sz="1600" dirty="0" err="1">
                <a:ea typeface="Times New Roman" panose="02020603050405020304" pitchFamily="18" charset="0"/>
              </a:rPr>
              <a:t>piena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fioritura</a:t>
            </a:r>
            <a:r>
              <a:rPr lang="fr-FR" sz="1600" dirty="0">
                <a:ea typeface="Times New Roman" panose="02020603050405020304" pitchFamily="18" charset="0"/>
              </a:rPr>
              <a:t>; </a:t>
            </a:r>
            <a:r>
              <a:rPr lang="fr-FR" sz="1600" dirty="0" err="1">
                <a:ea typeface="Times New Roman" panose="02020603050405020304" pitchFamily="18" charset="0"/>
              </a:rPr>
              <a:t>sta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camminando</a:t>
            </a:r>
            <a:r>
              <a:rPr lang="fr-FR" sz="1600" dirty="0">
                <a:ea typeface="Times New Roman" panose="02020603050405020304" pitchFamily="18" charset="0"/>
              </a:rPr>
              <a:t> [</a:t>
            </a:r>
            <a:r>
              <a:rPr lang="fr-FR" sz="1600" i="1" dirty="0" err="1">
                <a:ea typeface="Times New Roman" panose="02020603050405020304" pitchFamily="18" charset="0"/>
              </a:rPr>
              <a:t>ein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reifes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junges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Mädchen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im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Schreiten</a:t>
            </a:r>
            <a:r>
              <a:rPr lang="fr-FR" sz="1600" dirty="0">
                <a:ea typeface="Times New Roman" panose="02020603050405020304" pitchFamily="18" charset="0"/>
              </a:rPr>
              <a:t>], e ha </a:t>
            </a:r>
            <a:r>
              <a:rPr lang="fr-FR" sz="1600" dirty="0" err="1">
                <a:ea typeface="Times New Roman" panose="02020603050405020304" pitchFamily="18" charset="0"/>
              </a:rPr>
              <a:t>leggermente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arrotolato</a:t>
            </a:r>
            <a:r>
              <a:rPr lang="fr-FR" sz="1600" dirty="0">
                <a:ea typeface="Times New Roman" panose="02020603050405020304" pitchFamily="18" charset="0"/>
              </a:rPr>
              <a:t> la sua veste a più </a:t>
            </a:r>
            <a:r>
              <a:rPr lang="fr-FR" sz="1600" dirty="0" err="1">
                <a:ea typeface="Times New Roman" panose="02020603050405020304" pitchFamily="18" charset="0"/>
              </a:rPr>
              <a:t>pieghe</a:t>
            </a:r>
            <a:r>
              <a:rPr lang="fr-FR" sz="1600" dirty="0">
                <a:ea typeface="Times New Roman" panose="02020603050405020304" pitchFamily="18" charset="0"/>
              </a:rPr>
              <a:t>, </a:t>
            </a:r>
            <a:r>
              <a:rPr lang="fr-FR" sz="1600" dirty="0" err="1">
                <a:ea typeface="Times New Roman" panose="02020603050405020304" pitchFamily="18" charset="0"/>
              </a:rPr>
              <a:t>scoprendo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così</a:t>
            </a:r>
            <a:r>
              <a:rPr lang="fr-FR" sz="1600" dirty="0">
                <a:ea typeface="Times New Roman" panose="02020603050405020304" pitchFamily="18" charset="0"/>
              </a:rPr>
              <a:t> i </a:t>
            </a:r>
            <a:r>
              <a:rPr lang="fr-FR" sz="1600" dirty="0" err="1">
                <a:ea typeface="Times New Roman" panose="02020603050405020304" pitchFamily="18" charset="0"/>
              </a:rPr>
              <a:t>suoi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piedi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nei</a:t>
            </a:r>
            <a:r>
              <a:rPr lang="fr-FR" sz="1600" dirty="0"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ea typeface="Times New Roman" panose="02020603050405020304" pitchFamily="18" charset="0"/>
              </a:rPr>
              <a:t>sandali</a:t>
            </a:r>
            <a:r>
              <a:rPr lang="fr-FR" sz="1600" dirty="0">
                <a:ea typeface="Times New Roman" panose="02020603050405020304" pitchFamily="18" charset="0"/>
              </a:rPr>
              <a:t> [</a:t>
            </a:r>
            <a:r>
              <a:rPr lang="fr-FR" sz="1600" i="1" dirty="0" err="1">
                <a:ea typeface="Times New Roman" panose="02020603050405020304" pitchFamily="18" charset="0"/>
              </a:rPr>
              <a:t>so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daß</a:t>
            </a:r>
            <a:r>
              <a:rPr lang="fr-FR" sz="1600" i="1" dirty="0">
                <a:ea typeface="Times New Roman" panose="02020603050405020304" pitchFamily="18" charset="0"/>
              </a:rPr>
              <a:t> di </a:t>
            </a:r>
            <a:r>
              <a:rPr lang="fr-FR" sz="1600" i="1" dirty="0" err="1">
                <a:ea typeface="Times New Roman" panose="02020603050405020304" pitchFamily="18" charset="0"/>
              </a:rPr>
              <a:t>Füße</a:t>
            </a:r>
            <a:r>
              <a:rPr lang="fr-FR" sz="1600" i="1" dirty="0">
                <a:ea typeface="Times New Roman" panose="02020603050405020304" pitchFamily="18" charset="0"/>
              </a:rPr>
              <a:t> in den </a:t>
            </a:r>
            <a:r>
              <a:rPr lang="fr-FR" sz="1600" i="1" dirty="0" err="1">
                <a:ea typeface="Times New Roman" panose="02020603050405020304" pitchFamily="18" charset="0"/>
              </a:rPr>
              <a:t>Sandalen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sichtbar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werden</a:t>
            </a:r>
            <a:r>
              <a:rPr lang="fr-FR" sz="1600" dirty="0">
                <a:ea typeface="Times New Roman" panose="02020603050405020304" pitchFamily="18" charset="0"/>
              </a:rPr>
              <a:t>]. (Sigmund Freud, </a:t>
            </a:r>
            <a:r>
              <a:rPr lang="fr-FR" sz="1600" i="1" dirty="0">
                <a:ea typeface="Times New Roman" panose="02020603050405020304" pitchFamily="18" charset="0"/>
              </a:rPr>
              <a:t>Il </a:t>
            </a:r>
            <a:r>
              <a:rPr lang="fr-FR" sz="1600" i="1" dirty="0" err="1">
                <a:ea typeface="Times New Roman" panose="02020603050405020304" pitchFamily="18" charset="0"/>
              </a:rPr>
              <a:t>delirio</a:t>
            </a:r>
            <a:r>
              <a:rPr lang="fr-FR" sz="1600" i="1" dirty="0">
                <a:ea typeface="Times New Roman" panose="02020603050405020304" pitchFamily="18" charset="0"/>
              </a:rPr>
              <a:t> e i </a:t>
            </a:r>
            <a:r>
              <a:rPr lang="fr-FR" sz="1600" i="1" dirty="0" err="1">
                <a:ea typeface="Times New Roman" panose="02020603050405020304" pitchFamily="18" charset="0"/>
              </a:rPr>
              <a:t>sogni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nella</a:t>
            </a:r>
            <a:r>
              <a:rPr lang="fr-FR" sz="1600" i="1" dirty="0">
                <a:ea typeface="Times New Roman" panose="02020603050405020304" pitchFamily="18" charset="0"/>
              </a:rPr>
              <a:t> </a:t>
            </a:r>
            <a:r>
              <a:rPr lang="fr-FR" sz="1600" i="1" dirty="0" err="1">
                <a:ea typeface="Times New Roman" panose="02020603050405020304" pitchFamily="18" charset="0"/>
              </a:rPr>
              <a:t>Gradiva</a:t>
            </a:r>
            <a:r>
              <a:rPr lang="fr-FR" sz="1600" i="1" dirty="0">
                <a:ea typeface="Times New Roman" panose="02020603050405020304" pitchFamily="18" charset="0"/>
              </a:rPr>
              <a:t> di W. Jensen </a:t>
            </a:r>
            <a:r>
              <a:rPr lang="fr-FR" sz="1600" dirty="0">
                <a:ea typeface="Times New Roman" panose="02020603050405020304" pitchFamily="18" charset="0"/>
              </a:rPr>
              <a:t>[1906], Paris, Gallimard, 1986, p. 144).</a:t>
            </a:r>
            <a:endParaRPr lang="fr-FR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233B0A-F8F6-4BEB-8F8D-B6F525EEF684}"/>
              </a:ext>
            </a:extLst>
          </p:cNvPr>
          <p:cNvSpPr/>
          <p:nvPr/>
        </p:nvSpPr>
        <p:spPr>
          <a:xfrm>
            <a:off x="484554" y="-71459"/>
            <a:ext cx="95738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dirty="0">
              <a:ea typeface="Times New Roman" panose="02020603050405020304" pitchFamily="18" charset="0"/>
            </a:endParaRPr>
          </a:p>
          <a:p>
            <a:r>
              <a:rPr lang="fr-FR" sz="1600" dirty="0"/>
              <a:t> </a:t>
            </a:r>
            <a:r>
              <a:rPr lang="fr-FR" b="1" dirty="0"/>
              <a:t>Didi-Huberman, </a:t>
            </a:r>
            <a:r>
              <a:rPr lang="fr-FR" b="1" i="1" dirty="0" err="1"/>
              <a:t>Ninfa</a:t>
            </a:r>
            <a:r>
              <a:rPr lang="fr-FR" b="1" i="1" dirty="0"/>
              <a:t> </a:t>
            </a:r>
            <a:r>
              <a:rPr lang="fr-FR" b="1" i="1" dirty="0" err="1"/>
              <a:t>fluida</a:t>
            </a:r>
            <a:r>
              <a:rPr lang="fr-FR" b="1" i="1" dirty="0"/>
              <a:t>. </a:t>
            </a:r>
            <a:r>
              <a:rPr lang="fr-FR" b="1" i="1" dirty="0" err="1"/>
              <a:t>Saggio</a:t>
            </a:r>
            <a:r>
              <a:rPr lang="fr-FR" b="1" i="1" dirty="0"/>
              <a:t> </a:t>
            </a:r>
            <a:r>
              <a:rPr lang="fr-FR" b="1" i="1" dirty="0" err="1"/>
              <a:t>sul</a:t>
            </a:r>
            <a:r>
              <a:rPr lang="fr-FR" b="1" i="1" dirty="0"/>
              <a:t> </a:t>
            </a:r>
            <a:r>
              <a:rPr lang="fr-FR" b="1" i="1" dirty="0" err="1"/>
              <a:t>drappeggio</a:t>
            </a:r>
            <a:r>
              <a:rPr lang="fr-FR" b="1" i="1" dirty="0"/>
              <a:t> </a:t>
            </a:r>
            <a:r>
              <a:rPr lang="fr-FR" b="1" i="1" dirty="0" err="1"/>
              <a:t>desiderio</a:t>
            </a:r>
            <a:r>
              <a:rPr lang="fr-FR" b="1" dirty="0"/>
              <a:t>, Paris, Gallimard, 2015, p. 27 sq.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A3D983-5C7A-404D-8E1A-6301001AFC56}"/>
              </a:ext>
            </a:extLst>
          </p:cNvPr>
          <p:cNvSpPr/>
          <p:nvPr/>
        </p:nvSpPr>
        <p:spPr>
          <a:xfrm>
            <a:off x="642288" y="662647"/>
            <a:ext cx="9931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Abi Warburg, </a:t>
            </a:r>
            <a:r>
              <a:rPr lang="fr-FR" i="1" dirty="0"/>
              <a:t>Sandro Botticelli</a:t>
            </a:r>
            <a:r>
              <a:rPr lang="fr-FR" dirty="0"/>
              <a:t>, 1893 </a:t>
            </a:r>
          </a:p>
          <a:p>
            <a:r>
              <a:rPr lang="fr-FR" dirty="0"/>
              <a:t>« formule di </a:t>
            </a:r>
            <a:r>
              <a:rPr lang="fr-FR" dirty="0" err="1"/>
              <a:t>movimento</a:t>
            </a:r>
            <a:r>
              <a:rPr lang="fr-FR" dirty="0"/>
              <a:t> » (</a:t>
            </a:r>
            <a:r>
              <a:rPr lang="fr-FR" i="1" dirty="0" err="1"/>
              <a:t>Pathosformeln</a:t>
            </a:r>
            <a:r>
              <a:rPr lang="fr-FR" dirty="0"/>
              <a:t>) « forme </a:t>
            </a:r>
            <a:r>
              <a:rPr lang="fr-FR" dirty="0" err="1"/>
              <a:t>fluenti</a:t>
            </a:r>
            <a:r>
              <a:rPr lang="fr-FR" dirty="0"/>
              <a:t>» « </a:t>
            </a:r>
            <a:r>
              <a:rPr lang="fr-FR" dirty="0" err="1"/>
              <a:t>accessorio</a:t>
            </a:r>
            <a:r>
              <a:rPr lang="fr-FR" dirty="0"/>
              <a:t> in </a:t>
            </a:r>
            <a:r>
              <a:rPr lang="fr-FR" dirty="0" err="1"/>
              <a:t>movimento</a:t>
            </a:r>
            <a:r>
              <a:rPr lang="fr-FR" dirty="0"/>
              <a:t> » (</a:t>
            </a:r>
            <a:r>
              <a:rPr lang="fr-FR" i="1" dirty="0" err="1"/>
              <a:t>bewegtes</a:t>
            </a:r>
            <a:r>
              <a:rPr lang="fr-FR" i="1" dirty="0"/>
              <a:t> </a:t>
            </a:r>
            <a:r>
              <a:rPr lang="fr-FR" i="1" dirty="0" err="1"/>
              <a:t>Beiwerk</a:t>
            </a:r>
            <a:r>
              <a:rPr lang="fr-FR" dirty="0"/>
              <a:t>)</a:t>
            </a:r>
          </a:p>
          <a:p>
            <a:r>
              <a:rPr lang="fr-FR" dirty="0" err="1"/>
              <a:t>Animazione</a:t>
            </a:r>
            <a:r>
              <a:rPr lang="fr-FR" dirty="0"/>
              <a:t>, </a:t>
            </a:r>
            <a:r>
              <a:rPr lang="fr-FR" dirty="0" err="1"/>
              <a:t>patetismo</a:t>
            </a:r>
            <a:r>
              <a:rPr lang="fr-FR" dirty="0"/>
              <a:t> </a:t>
            </a:r>
            <a:r>
              <a:rPr lang="fr-FR" dirty="0" err="1"/>
              <a:t>tessile</a:t>
            </a:r>
            <a:r>
              <a:rPr lang="fr-FR" dirty="0"/>
              <a:t>, </a:t>
            </a:r>
            <a:r>
              <a:rPr lang="fr-FR" dirty="0" err="1"/>
              <a:t>poesia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drappeggio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1095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6F49B-1B67-44A0-885F-155A342F5E44}"/>
              </a:ext>
            </a:extLst>
          </p:cNvPr>
          <p:cNvSpPr/>
          <p:nvPr/>
        </p:nvSpPr>
        <p:spPr>
          <a:xfrm>
            <a:off x="695568" y="751344"/>
            <a:ext cx="102995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Jacques Derrida, « </a:t>
            </a:r>
            <a:r>
              <a:rPr lang="fr-FR" b="1" dirty="0" err="1"/>
              <a:t>Parergon</a:t>
            </a:r>
            <a:r>
              <a:rPr lang="fr-FR" b="1" dirty="0"/>
              <a:t> », in </a:t>
            </a:r>
            <a:r>
              <a:rPr lang="fr-FR" b="1" i="1" dirty="0"/>
              <a:t>La Vérité en peinture</a:t>
            </a:r>
            <a:r>
              <a:rPr lang="fr-FR" b="1" dirty="0"/>
              <a:t>, Paris, Flammarion, 1978</a:t>
            </a:r>
          </a:p>
          <a:p>
            <a:endParaRPr lang="fr-FR" dirty="0"/>
          </a:p>
          <a:p>
            <a:r>
              <a:rPr lang="fr-FR" dirty="0"/>
              <a:t>Senza </a:t>
            </a:r>
            <a:r>
              <a:rPr lang="fr-FR" dirty="0" err="1"/>
              <a:t>questa</a:t>
            </a:r>
            <a:r>
              <a:rPr lang="fr-FR" dirty="0"/>
              <a:t> </a:t>
            </a:r>
            <a:r>
              <a:rPr lang="fr-FR" dirty="0" err="1"/>
              <a:t>mancanza</a:t>
            </a:r>
            <a:r>
              <a:rPr lang="fr-FR" dirty="0"/>
              <a:t>, l'</a:t>
            </a:r>
            <a:r>
              <a:rPr lang="fr-FR" dirty="0" err="1"/>
              <a:t>ergon</a:t>
            </a:r>
            <a:r>
              <a:rPr lang="fr-FR" dirty="0"/>
              <a:t> non </a:t>
            </a:r>
            <a:r>
              <a:rPr lang="fr-FR" dirty="0" err="1"/>
              <a:t>avrebbe</a:t>
            </a:r>
            <a:r>
              <a:rPr lang="fr-FR" dirty="0"/>
              <a:t> </a:t>
            </a:r>
            <a:r>
              <a:rPr lang="fr-FR" dirty="0" err="1"/>
              <a:t>bisogno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parergon</a:t>
            </a:r>
            <a:r>
              <a:rPr lang="fr-FR" dirty="0"/>
              <a:t>, </a:t>
            </a:r>
            <a:r>
              <a:rPr lang="fr-FR" dirty="0" err="1"/>
              <a:t>dell'abito</a:t>
            </a:r>
            <a:r>
              <a:rPr lang="fr-FR" dirty="0"/>
              <a:t> o </a:t>
            </a:r>
            <a:r>
              <a:rPr lang="fr-FR" dirty="0" err="1"/>
              <a:t>della</a:t>
            </a:r>
            <a:r>
              <a:rPr lang="fr-FR" dirty="0"/>
              <a:t> </a:t>
            </a:r>
            <a:r>
              <a:rPr lang="fr-FR" dirty="0" err="1"/>
              <a:t>colonna</a:t>
            </a:r>
            <a:r>
              <a:rPr lang="fr-FR" dirty="0"/>
              <a:t>,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tuttavia</a:t>
            </a:r>
            <a:r>
              <a:rPr lang="fr-FR" dirty="0"/>
              <a:t> </a:t>
            </a:r>
            <a:r>
              <a:rPr lang="fr-FR" dirty="0" err="1"/>
              <a:t>rimangono</a:t>
            </a:r>
            <a:r>
              <a:rPr lang="fr-FR" dirty="0"/>
              <a:t> </a:t>
            </a:r>
            <a:r>
              <a:rPr lang="fr-FR" dirty="0" err="1"/>
              <a:t>esterni</a:t>
            </a:r>
            <a:r>
              <a:rPr lang="fr-FR" dirty="0"/>
              <a:t> ad </a:t>
            </a:r>
            <a:r>
              <a:rPr lang="fr-FR" dirty="0" err="1"/>
              <a:t>esso</a:t>
            </a:r>
            <a:r>
              <a:rPr lang="fr-FR" dirty="0"/>
              <a:t>. (p. 69)</a:t>
            </a:r>
          </a:p>
          <a:p>
            <a:endParaRPr lang="fr-FR" dirty="0"/>
          </a:p>
          <a:p>
            <a:r>
              <a:rPr lang="fr-FR" dirty="0"/>
              <a:t>Il </a:t>
            </a:r>
            <a:r>
              <a:rPr lang="fr-FR" dirty="0" err="1"/>
              <a:t>giudizio</a:t>
            </a:r>
            <a:r>
              <a:rPr lang="fr-FR" dirty="0"/>
              <a:t> </a:t>
            </a:r>
            <a:r>
              <a:rPr lang="fr-FR" dirty="0" err="1"/>
              <a:t>estetico</a:t>
            </a:r>
            <a:r>
              <a:rPr lang="fr-FR" dirty="0"/>
              <a:t> [</a:t>
            </a:r>
            <a:r>
              <a:rPr lang="fr-FR" dirty="0" err="1"/>
              <a:t>secondo</a:t>
            </a:r>
            <a:r>
              <a:rPr lang="fr-FR" dirty="0"/>
              <a:t> Kant] </a:t>
            </a:r>
            <a:r>
              <a:rPr lang="fr-FR" dirty="0" err="1"/>
              <a:t>deve</a:t>
            </a:r>
            <a:r>
              <a:rPr lang="fr-FR" dirty="0"/>
              <a:t> </a:t>
            </a:r>
            <a:r>
              <a:rPr lang="fr-FR" dirty="0" err="1"/>
              <a:t>riguardare</a:t>
            </a:r>
            <a:r>
              <a:rPr lang="fr-FR" dirty="0"/>
              <a:t> </a:t>
            </a:r>
            <a:r>
              <a:rPr lang="fr-FR" dirty="0" err="1"/>
              <a:t>propriamente</a:t>
            </a:r>
            <a:r>
              <a:rPr lang="fr-FR" dirty="0"/>
              <a:t> la </a:t>
            </a:r>
            <a:r>
              <a:rPr lang="fr-FR" dirty="0" err="1"/>
              <a:t>bellezza</a:t>
            </a:r>
            <a:r>
              <a:rPr lang="fr-FR" dirty="0"/>
              <a:t> </a:t>
            </a:r>
            <a:r>
              <a:rPr lang="fr-FR" dirty="0" err="1"/>
              <a:t>intrinseca</a:t>
            </a:r>
            <a:r>
              <a:rPr lang="fr-FR" dirty="0"/>
              <a:t>, non </a:t>
            </a:r>
            <a:r>
              <a:rPr lang="fr-FR" dirty="0" err="1"/>
              <a:t>gli</a:t>
            </a:r>
            <a:r>
              <a:rPr lang="fr-FR" dirty="0"/>
              <a:t> </a:t>
            </a:r>
            <a:r>
              <a:rPr lang="fr-FR" dirty="0" err="1"/>
              <a:t>orpelli</a:t>
            </a:r>
            <a:r>
              <a:rPr lang="fr-FR" dirty="0"/>
              <a:t> e i </a:t>
            </a:r>
            <a:r>
              <a:rPr lang="fr-FR" dirty="0" err="1"/>
              <a:t>dintorni</a:t>
            </a:r>
            <a:r>
              <a:rPr lang="fr-FR" dirty="0"/>
              <a:t>. [...] Il </a:t>
            </a:r>
            <a:r>
              <a:rPr lang="fr-FR" i="1" dirty="0" err="1">
                <a:solidFill>
                  <a:srgbClr val="FF0000"/>
                </a:solidFill>
              </a:rPr>
              <a:t>parergon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cornice</a:t>
            </a:r>
            <a:r>
              <a:rPr lang="fr-FR" dirty="0"/>
              <a:t>, </a:t>
            </a:r>
            <a:r>
              <a:rPr lang="fr-FR" dirty="0" err="1">
                <a:solidFill>
                  <a:srgbClr val="FF0000"/>
                </a:solidFill>
              </a:rPr>
              <a:t>abito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dirty="0" err="1"/>
              <a:t>colonna</a:t>
            </a:r>
            <a:r>
              <a:rPr lang="fr-FR" dirty="0"/>
              <a:t>) </a:t>
            </a:r>
            <a:r>
              <a:rPr lang="fr-FR" dirty="0" err="1"/>
              <a:t>può</a:t>
            </a:r>
            <a:r>
              <a:rPr lang="fr-FR" dirty="0"/>
              <a:t> </a:t>
            </a:r>
            <a:r>
              <a:rPr lang="fr-FR" dirty="0" err="1"/>
              <a:t>aumentare</a:t>
            </a:r>
            <a:r>
              <a:rPr lang="fr-FR" dirty="0"/>
              <a:t> il </a:t>
            </a:r>
            <a:r>
              <a:rPr lang="fr-FR" dirty="0" err="1"/>
              <a:t>piacere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gusto, </a:t>
            </a:r>
            <a:r>
              <a:rPr lang="fr-FR" dirty="0" err="1"/>
              <a:t>contribuire</a:t>
            </a:r>
            <a:r>
              <a:rPr lang="fr-FR" dirty="0"/>
              <a:t> alla </a:t>
            </a:r>
            <a:r>
              <a:rPr lang="fr-FR" dirty="0" err="1"/>
              <a:t>rappresentazione</a:t>
            </a:r>
            <a:r>
              <a:rPr lang="fr-FR" dirty="0"/>
              <a:t> </a:t>
            </a:r>
            <a:r>
              <a:rPr lang="fr-FR" dirty="0" err="1"/>
              <a:t>corretta</a:t>
            </a:r>
            <a:r>
              <a:rPr lang="fr-FR" dirty="0"/>
              <a:t> e </a:t>
            </a:r>
            <a:r>
              <a:rPr lang="fr-FR" dirty="0" err="1"/>
              <a:t>intrinsecamente</a:t>
            </a:r>
            <a:r>
              <a:rPr lang="fr-FR" dirty="0"/>
              <a:t> </a:t>
            </a:r>
            <a:r>
              <a:rPr lang="fr-FR" dirty="0" err="1"/>
              <a:t>estetica</a:t>
            </a:r>
            <a:r>
              <a:rPr lang="fr-FR" dirty="0"/>
              <a:t> se </a:t>
            </a:r>
            <a:r>
              <a:rPr lang="fr-FR" dirty="0" err="1"/>
              <a:t>interviene</a:t>
            </a:r>
            <a:r>
              <a:rPr lang="fr-FR" dirty="0"/>
              <a:t> </a:t>
            </a:r>
            <a:r>
              <a:rPr lang="fr-FR" dirty="0" err="1"/>
              <a:t>attraverso</a:t>
            </a:r>
            <a:r>
              <a:rPr lang="fr-FR" dirty="0"/>
              <a:t> la sua forma (</a:t>
            </a:r>
            <a:r>
              <a:rPr lang="fr-FR" i="1" dirty="0" err="1"/>
              <a:t>durch</a:t>
            </a:r>
            <a:r>
              <a:rPr lang="fr-FR" i="1" dirty="0"/>
              <a:t> seine </a:t>
            </a:r>
            <a:r>
              <a:rPr lang="fr-FR" i="1" dirty="0" err="1"/>
              <a:t>Form</a:t>
            </a:r>
            <a:r>
              <a:rPr lang="fr-FR" dirty="0"/>
              <a:t>) e solo </a:t>
            </a:r>
            <a:r>
              <a:rPr lang="fr-FR" dirty="0" err="1"/>
              <a:t>attraverso</a:t>
            </a:r>
            <a:r>
              <a:rPr lang="fr-FR" dirty="0"/>
              <a:t> la sua forma. [...] Ma se </a:t>
            </a:r>
            <a:r>
              <a:rPr lang="fr-FR" dirty="0" err="1"/>
              <a:t>invece</a:t>
            </a:r>
            <a:r>
              <a:rPr lang="fr-FR" dirty="0"/>
              <a:t> non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bello</a:t>
            </a:r>
            <a:r>
              <a:rPr lang="fr-FR" dirty="0"/>
              <a:t>, </a:t>
            </a:r>
            <a:r>
              <a:rPr lang="fr-FR" dirty="0" err="1"/>
              <a:t>puramente</a:t>
            </a:r>
            <a:r>
              <a:rPr lang="fr-FR" dirty="0"/>
              <a:t> </a:t>
            </a:r>
            <a:r>
              <a:rPr lang="fr-FR" dirty="0" err="1"/>
              <a:t>bello</a:t>
            </a:r>
            <a:r>
              <a:rPr lang="fr-FR" dirty="0"/>
              <a:t>, </a:t>
            </a:r>
            <a:r>
              <a:rPr lang="fr-FR" dirty="0" err="1"/>
              <a:t>cioè</a:t>
            </a:r>
            <a:r>
              <a:rPr lang="fr-FR" dirty="0"/>
              <a:t> di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/>
              <a:t>bellezza</a:t>
            </a:r>
            <a:r>
              <a:rPr lang="fr-FR" dirty="0"/>
              <a:t> </a:t>
            </a:r>
            <a:r>
              <a:rPr lang="fr-FR" dirty="0" err="1"/>
              <a:t>formale</a:t>
            </a:r>
            <a:r>
              <a:rPr lang="fr-FR" dirty="0"/>
              <a:t>, cade </a:t>
            </a:r>
            <a:r>
              <a:rPr lang="fr-FR" dirty="0" err="1"/>
              <a:t>nell'ornamento</a:t>
            </a:r>
            <a:r>
              <a:rPr lang="fr-FR" dirty="0"/>
              <a:t> (</a:t>
            </a:r>
            <a:r>
              <a:rPr lang="fr-FR" i="1" dirty="0" err="1"/>
              <a:t>Schmuck</a:t>
            </a:r>
            <a:r>
              <a:rPr lang="fr-FR" dirty="0"/>
              <a:t>) e </a:t>
            </a:r>
            <a:r>
              <a:rPr lang="fr-FR" dirty="0" err="1"/>
              <a:t>nuoce</a:t>
            </a:r>
            <a:r>
              <a:rPr lang="fr-FR" dirty="0"/>
              <a:t> alla </a:t>
            </a:r>
            <a:r>
              <a:rPr lang="fr-FR" dirty="0" err="1"/>
              <a:t>bellezza</a:t>
            </a:r>
            <a:r>
              <a:rPr lang="fr-FR" dirty="0"/>
              <a:t> </a:t>
            </a:r>
            <a:r>
              <a:rPr lang="fr-FR" dirty="0" err="1"/>
              <a:t>dell'opera</a:t>
            </a:r>
            <a:r>
              <a:rPr lang="fr-FR" dirty="0"/>
              <a:t>, la </a:t>
            </a:r>
            <a:r>
              <a:rPr lang="fr-FR" dirty="0" err="1"/>
              <a:t>danneggia</a:t>
            </a:r>
            <a:r>
              <a:rPr lang="fr-FR" dirty="0"/>
              <a:t> e la </a:t>
            </a:r>
            <a:r>
              <a:rPr lang="fr-FR" dirty="0" err="1"/>
              <a:t>pregiudica</a:t>
            </a:r>
            <a:r>
              <a:rPr lang="fr-FR" dirty="0"/>
              <a:t> (</a:t>
            </a:r>
            <a:r>
              <a:rPr lang="fr-FR" i="1" dirty="0" err="1"/>
              <a:t>Abbruch</a:t>
            </a:r>
            <a:r>
              <a:rPr lang="fr-FR" dirty="0"/>
              <a:t>). [...] Ora l'</a:t>
            </a:r>
            <a:r>
              <a:rPr lang="fr-FR" dirty="0" err="1"/>
              <a:t>esempio</a:t>
            </a:r>
            <a:r>
              <a:rPr lang="fr-FR" dirty="0"/>
              <a:t> di </a:t>
            </a:r>
            <a:r>
              <a:rPr lang="fr-FR" dirty="0" err="1"/>
              <a:t>questa</a:t>
            </a:r>
            <a:r>
              <a:rPr lang="fr-FR" dirty="0"/>
              <a:t> </a:t>
            </a:r>
            <a:r>
              <a:rPr lang="fr-FR" dirty="0" err="1"/>
              <a:t>degradazione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semplice </a:t>
            </a:r>
            <a:r>
              <a:rPr lang="fr-FR" dirty="0" err="1"/>
              <a:t>parergon</a:t>
            </a:r>
            <a:r>
              <a:rPr lang="fr-FR" dirty="0"/>
              <a:t> in un </a:t>
            </a:r>
            <a:r>
              <a:rPr lang="fr-FR" dirty="0" err="1"/>
              <a:t>ornamento</a:t>
            </a:r>
            <a:r>
              <a:rPr lang="fr-FR" dirty="0"/>
              <a:t> </a:t>
            </a:r>
            <a:r>
              <a:rPr lang="fr-FR" dirty="0" err="1"/>
              <a:t>attraente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ancora</a:t>
            </a:r>
            <a:r>
              <a:rPr lang="fr-FR" dirty="0"/>
              <a:t> </a:t>
            </a:r>
            <a:r>
              <a:rPr lang="fr-FR" dirty="0" err="1"/>
              <a:t>una</a:t>
            </a:r>
            <a:r>
              <a:rPr lang="fr-FR" dirty="0"/>
              <a:t> volta </a:t>
            </a:r>
            <a:r>
              <a:rPr lang="fr-FR" dirty="0" err="1"/>
              <a:t>una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cornice</a:t>
            </a:r>
            <a:r>
              <a:rPr lang="fr-FR" dirty="0">
                <a:solidFill>
                  <a:srgbClr val="FF0000"/>
                </a:solidFill>
              </a:rPr>
              <a:t>,</a:t>
            </a:r>
            <a:r>
              <a:rPr lang="fr-FR" dirty="0"/>
              <a:t> </a:t>
            </a:r>
            <a:r>
              <a:rPr lang="fr-FR" dirty="0" err="1"/>
              <a:t>questa</a:t>
            </a:r>
            <a:r>
              <a:rPr lang="fr-FR" dirty="0"/>
              <a:t> volta </a:t>
            </a:r>
            <a:r>
              <a:rPr lang="fr-FR" dirty="0" err="1">
                <a:solidFill>
                  <a:srgbClr val="FF0000"/>
                </a:solidFill>
              </a:rPr>
              <a:t>dorata</a:t>
            </a:r>
            <a:r>
              <a:rPr lang="fr-FR" dirty="0"/>
              <a:t>, la </a:t>
            </a:r>
            <a:r>
              <a:rPr lang="fr-FR" dirty="0" err="1"/>
              <a:t>cui</a:t>
            </a:r>
            <a:r>
              <a:rPr lang="fr-FR" dirty="0"/>
              <a:t> </a:t>
            </a:r>
            <a:r>
              <a:rPr lang="fr-FR" dirty="0" err="1"/>
              <a:t>doratura</a:t>
            </a:r>
            <a:r>
              <a:rPr lang="fr-FR" dirty="0"/>
              <a:t> serve a </a:t>
            </a:r>
            <a:r>
              <a:rPr lang="fr-FR" dirty="0" err="1">
                <a:solidFill>
                  <a:srgbClr val="FF0000"/>
                </a:solidFill>
              </a:rPr>
              <a:t>raccomandare</a:t>
            </a:r>
            <a:r>
              <a:rPr lang="fr-FR" dirty="0">
                <a:solidFill>
                  <a:srgbClr val="FF0000"/>
                </a:solidFill>
              </a:rPr>
              <a:t> il </a:t>
            </a:r>
            <a:r>
              <a:rPr lang="fr-FR" dirty="0" err="1">
                <a:solidFill>
                  <a:srgbClr val="FF0000"/>
                </a:solidFill>
              </a:rPr>
              <a:t>dipinto</a:t>
            </a:r>
            <a:r>
              <a:rPr lang="fr-FR" dirty="0">
                <a:solidFill>
                  <a:srgbClr val="FF0000"/>
                </a:solidFill>
              </a:rPr>
              <a:t> alla </a:t>
            </a:r>
            <a:r>
              <a:rPr lang="fr-FR" dirty="0" err="1">
                <a:solidFill>
                  <a:srgbClr val="FF0000"/>
                </a:solidFill>
              </a:rPr>
              <a:t>nostra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attenzione</a:t>
            </a:r>
            <a:r>
              <a:rPr lang="fr-FR" dirty="0">
                <a:solidFill>
                  <a:srgbClr val="FF0000"/>
                </a:solidFill>
              </a:rPr>
              <a:t> per la sua </a:t>
            </a:r>
            <a:r>
              <a:rPr lang="fr-FR" dirty="0" err="1">
                <a:solidFill>
                  <a:srgbClr val="FF0000"/>
                </a:solidFill>
              </a:rPr>
              <a:t>attrattiva</a:t>
            </a:r>
            <a:r>
              <a:rPr lang="fr-FR" dirty="0"/>
              <a:t>. </a:t>
            </a:r>
            <a:r>
              <a:rPr lang="fr-FR" dirty="0" err="1"/>
              <a:t>Ciò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cattivo</a:t>
            </a:r>
            <a:r>
              <a:rPr lang="fr-FR" dirty="0"/>
              <a:t>, </a:t>
            </a:r>
            <a:r>
              <a:rPr lang="fr-FR" dirty="0" err="1"/>
              <a:t>esterno</a:t>
            </a:r>
            <a:r>
              <a:rPr lang="fr-FR" dirty="0"/>
              <a:t> </a:t>
            </a:r>
            <a:r>
              <a:rPr lang="fr-FR" dirty="0" err="1"/>
              <a:t>all'oggetto</a:t>
            </a:r>
            <a:r>
              <a:rPr lang="fr-FR" dirty="0"/>
              <a:t> </a:t>
            </a:r>
            <a:r>
              <a:rPr lang="fr-FR" dirty="0" err="1"/>
              <a:t>puro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gusto, </a:t>
            </a:r>
            <a:r>
              <a:rPr lang="fr-FR" dirty="0" err="1"/>
              <a:t>è</a:t>
            </a:r>
            <a:r>
              <a:rPr lang="fr-FR" dirty="0"/>
              <a:t> </a:t>
            </a:r>
            <a:r>
              <a:rPr lang="fr-FR" dirty="0" err="1"/>
              <a:t>quindi</a:t>
            </a:r>
            <a:r>
              <a:rPr lang="fr-FR" dirty="0"/>
              <a:t> </a:t>
            </a:r>
            <a:r>
              <a:rPr lang="fr-FR" dirty="0" err="1"/>
              <a:t>ciò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seduce</a:t>
            </a:r>
            <a:r>
              <a:rPr lang="fr-FR" dirty="0">
                <a:solidFill>
                  <a:srgbClr val="FF0000"/>
                </a:solidFill>
              </a:rPr>
              <a:t> per </a:t>
            </a:r>
            <a:r>
              <a:rPr lang="fr-FR" dirty="0" err="1">
                <a:solidFill>
                  <a:srgbClr val="FF0000"/>
                </a:solidFill>
              </a:rPr>
              <a:t>attrazione</a:t>
            </a:r>
            <a:r>
              <a:rPr lang="fr-FR" dirty="0"/>
              <a:t>; e l'</a:t>
            </a:r>
            <a:r>
              <a:rPr lang="fr-FR" dirty="0" err="1"/>
              <a:t>esempio</a:t>
            </a:r>
            <a:r>
              <a:rPr lang="fr-FR" dirty="0"/>
              <a:t> di </a:t>
            </a:r>
            <a:r>
              <a:rPr lang="fr-FR" dirty="0" err="1"/>
              <a:t>ciò</a:t>
            </a:r>
            <a:r>
              <a:rPr lang="fr-FR" dirty="0"/>
              <a:t> </a:t>
            </a:r>
            <a:r>
              <a:rPr lang="fr-FR" dirty="0" err="1"/>
              <a:t>che</a:t>
            </a:r>
            <a:r>
              <a:rPr lang="fr-FR" dirty="0"/>
              <a:t> </a:t>
            </a:r>
            <a:r>
              <a:rPr lang="fr-FR" dirty="0" err="1"/>
              <a:t>devia</a:t>
            </a:r>
            <a:r>
              <a:rPr lang="fr-FR" dirty="0"/>
              <a:t> per la sua </a:t>
            </a:r>
            <a:r>
              <a:rPr lang="fr-FR" dirty="0" err="1"/>
              <a:t>forza</a:t>
            </a:r>
            <a:r>
              <a:rPr lang="fr-FR" dirty="0"/>
              <a:t> </a:t>
            </a:r>
            <a:r>
              <a:rPr lang="fr-FR" dirty="0" err="1"/>
              <a:t>attrattiva</a:t>
            </a:r>
            <a:r>
              <a:rPr lang="fr-FR" dirty="0"/>
              <a:t> </a:t>
            </a:r>
            <a:r>
              <a:rPr lang="fr-FR" dirty="0" err="1"/>
              <a:t>è</a:t>
            </a:r>
            <a:r>
              <a:rPr lang="fr-FR" dirty="0"/>
              <a:t> un colore, la </a:t>
            </a:r>
            <a:r>
              <a:rPr lang="fr-FR" dirty="0" err="1"/>
              <a:t>doratura</a:t>
            </a:r>
            <a:r>
              <a:rPr lang="fr-FR" dirty="0"/>
              <a:t>, come non-forma, </a:t>
            </a:r>
            <a:r>
              <a:rPr lang="fr-FR" dirty="0" err="1"/>
              <a:t>contenuto</a:t>
            </a:r>
            <a:r>
              <a:rPr lang="fr-FR" dirty="0"/>
              <a:t> o </a:t>
            </a:r>
            <a:r>
              <a:rPr lang="fr-FR" dirty="0" err="1"/>
              <a:t>materia</a:t>
            </a:r>
            <a:r>
              <a:rPr lang="fr-FR" dirty="0"/>
              <a:t> </a:t>
            </a:r>
            <a:r>
              <a:rPr lang="fr-FR" dirty="0" err="1"/>
              <a:t>sensibile</a:t>
            </a:r>
            <a:r>
              <a:rPr lang="fr-FR" dirty="0"/>
              <a:t>. Il </a:t>
            </a:r>
            <a:r>
              <a:rPr lang="fr-FR" dirty="0" err="1"/>
              <a:t>deterioramento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parergon</a:t>
            </a:r>
            <a:r>
              <a:rPr lang="fr-FR" dirty="0"/>
              <a:t>, la </a:t>
            </a:r>
            <a:r>
              <a:rPr lang="fr-FR" dirty="0" err="1"/>
              <a:t>perversione</a:t>
            </a:r>
            <a:r>
              <a:rPr lang="fr-FR" dirty="0"/>
              <a:t>, l'</a:t>
            </a:r>
            <a:r>
              <a:rPr lang="fr-FR" dirty="0" err="1"/>
              <a:t>ornamento</a:t>
            </a:r>
            <a:r>
              <a:rPr lang="fr-FR" dirty="0"/>
              <a:t>, </a:t>
            </a:r>
            <a:r>
              <a:rPr lang="fr-FR" dirty="0" err="1"/>
              <a:t>è</a:t>
            </a:r>
            <a:r>
              <a:rPr lang="fr-FR" dirty="0"/>
              <a:t> l'</a:t>
            </a:r>
            <a:r>
              <a:rPr lang="fr-FR" dirty="0" err="1"/>
              <a:t>attrazione</a:t>
            </a:r>
            <a:r>
              <a:rPr lang="fr-FR" dirty="0"/>
              <a:t>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contenuto</a:t>
            </a:r>
            <a:r>
              <a:rPr lang="fr-FR" dirty="0"/>
              <a:t> </a:t>
            </a:r>
            <a:r>
              <a:rPr lang="fr-FR" dirty="0" err="1"/>
              <a:t>sensibile</a:t>
            </a:r>
            <a:r>
              <a:rPr lang="fr-FR" dirty="0"/>
              <a:t>. (…) </a:t>
            </a:r>
            <a:r>
              <a:rPr lang="fr-FR" dirty="0" err="1"/>
              <a:t>Nella</a:t>
            </a:r>
            <a:r>
              <a:rPr lang="fr-FR" dirty="0"/>
              <a:t> sua </a:t>
            </a:r>
            <a:r>
              <a:rPr lang="fr-FR" dirty="0" err="1"/>
              <a:t>purezza</a:t>
            </a:r>
            <a:r>
              <a:rPr lang="fr-FR" dirty="0"/>
              <a:t>, </a:t>
            </a:r>
            <a:r>
              <a:rPr lang="fr-FR" dirty="0" err="1"/>
              <a:t>deve</a:t>
            </a:r>
            <a:r>
              <a:rPr lang="fr-FR" dirty="0"/>
              <a:t> </a:t>
            </a:r>
            <a:r>
              <a:rPr lang="fr-FR" dirty="0" err="1"/>
              <a:t>rimanere</a:t>
            </a:r>
            <a:r>
              <a:rPr lang="fr-FR" dirty="0"/>
              <a:t> incolore, </a:t>
            </a:r>
            <a:r>
              <a:rPr lang="fr-FR" dirty="0" err="1"/>
              <a:t>privo</a:t>
            </a:r>
            <a:r>
              <a:rPr lang="fr-FR" dirty="0"/>
              <a:t> di </a:t>
            </a:r>
            <a:r>
              <a:rPr lang="fr-FR" dirty="0" err="1"/>
              <a:t>qualsiasi</a:t>
            </a:r>
            <a:r>
              <a:rPr lang="fr-FR" dirty="0"/>
              <a:t> </a:t>
            </a:r>
            <a:r>
              <a:rPr lang="fr-FR" dirty="0" err="1"/>
              <a:t>materialità</a:t>
            </a:r>
            <a:r>
              <a:rPr lang="fr-FR" dirty="0"/>
              <a:t> </a:t>
            </a:r>
            <a:r>
              <a:rPr lang="fr-FR" dirty="0" err="1"/>
              <a:t>empirica</a:t>
            </a:r>
            <a:r>
              <a:rPr lang="fr-FR" dirty="0"/>
              <a:t> </a:t>
            </a:r>
            <a:r>
              <a:rPr lang="fr-FR" dirty="0" err="1"/>
              <a:t>sensibile</a:t>
            </a:r>
            <a:r>
              <a:rPr lang="fr-FR" dirty="0"/>
              <a:t> (Ibid. p. 74-77)</a:t>
            </a:r>
          </a:p>
        </p:txBody>
      </p:sp>
    </p:spTree>
    <p:extLst>
      <p:ext uri="{BB962C8B-B14F-4D97-AF65-F5344CB8AC3E}">
        <p14:creationId xmlns:p14="http://schemas.microsoft.com/office/powerpoint/2010/main" val="181444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A87ECE-9350-3345-2470-7460BFBE32EE}"/>
              </a:ext>
            </a:extLst>
          </p:cNvPr>
          <p:cNvSpPr txBox="1"/>
          <p:nvPr/>
        </p:nvSpPr>
        <p:spPr>
          <a:xfrm>
            <a:off x="3631758" y="4213201"/>
            <a:ext cx="17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dirty="0"/>
              <a:t> </a:t>
            </a:r>
          </a:p>
          <a:p>
            <a:endParaRPr lang="en-L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80A2B8-B804-0AEF-CC72-054F310F19EC}"/>
              </a:ext>
            </a:extLst>
          </p:cNvPr>
          <p:cNvSpPr/>
          <p:nvPr/>
        </p:nvSpPr>
        <p:spPr>
          <a:xfrm>
            <a:off x="6967792" y="4167034"/>
            <a:ext cx="466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kumioguro.com</a:t>
            </a:r>
            <a:r>
              <a:rPr lang="en-GB" dirty="0"/>
              <a:t>/</a:t>
            </a:r>
            <a:r>
              <a:rPr lang="en-GB" dirty="0" err="1"/>
              <a:t>index.php?page</a:t>
            </a:r>
            <a:r>
              <a:rPr lang="en-GB" dirty="0"/>
              <a:t>=works8</a:t>
            </a:r>
            <a:endParaRPr lang="en-L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455E37-7E07-E02C-4F42-C06A7BB6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17" y="181654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1276D4-E9EC-8002-AA24-1352E993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89" y="181654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8518F7-E825-22C0-5D80-E49459FCA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6" y="3791906"/>
            <a:ext cx="2884440" cy="28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46F4E1F-8A33-B80B-B9AB-B08EA7F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85" y="181654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mcusercontent.com/7f2c66885ba38c3b203171ea5/_compresseds/6f5e1a2f-40af-ede5-f971-756c8c1b4338.jpg">
            <a:extLst>
              <a:ext uri="{FF2B5EF4-FFF2-40B4-BE49-F238E27FC236}">
                <a16:creationId xmlns:a16="http://schemas.microsoft.com/office/drawing/2014/main" id="{8B72F1BB-165F-44E5-9A88-83D4AEB8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7" y="3801097"/>
            <a:ext cx="2884440" cy="28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60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pudicizia Corradini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8" y="845469"/>
            <a:ext cx="3460767" cy="46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156" y="55907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Antonio </a:t>
            </a:r>
            <a:r>
              <a:rPr lang="fr-FR" dirty="0" err="1"/>
              <a:t>Corradini</a:t>
            </a:r>
            <a:r>
              <a:rPr lang="fr-FR" dirty="0"/>
              <a:t>, </a:t>
            </a:r>
            <a:r>
              <a:rPr lang="fr-FR" i="1" dirty="0" err="1"/>
              <a:t>Pudicizia</a:t>
            </a:r>
            <a:r>
              <a:rPr lang="fr-FR" i="1" dirty="0"/>
              <a:t> (</a:t>
            </a:r>
            <a:r>
              <a:rPr lang="fr-FR" i="1" dirty="0" err="1"/>
              <a:t>Caecilia</a:t>
            </a:r>
            <a:r>
              <a:rPr lang="fr-FR" i="1" dirty="0"/>
              <a:t> </a:t>
            </a:r>
            <a:r>
              <a:rPr lang="fr-FR" i="1" dirty="0" err="1"/>
              <a:t>Gaetani</a:t>
            </a:r>
            <a:r>
              <a:rPr lang="fr-FR" i="1" dirty="0"/>
              <a:t>)</a:t>
            </a:r>
            <a:r>
              <a:rPr lang="fr-FR" dirty="0"/>
              <a:t>, 1752, la Sagesse </a:t>
            </a:r>
            <a:r>
              <a:rPr lang="fr-FR" dirty="0" err="1"/>
              <a:t>sotto</a:t>
            </a:r>
            <a:r>
              <a:rPr lang="fr-FR" dirty="0"/>
              <a:t> la forma di Isis </a:t>
            </a:r>
            <a:r>
              <a:rPr lang="fr-FR" dirty="0" err="1"/>
              <a:t>velata</a:t>
            </a:r>
            <a:r>
              <a:rPr lang="fr-FR" dirty="0"/>
              <a:t>, </a:t>
            </a:r>
            <a:r>
              <a:rPr lang="fr-FR" dirty="0" err="1"/>
              <a:t>marmo</a:t>
            </a:r>
            <a:r>
              <a:rPr lang="fr-FR" dirty="0"/>
              <a:t>, Napoli, Cappella </a:t>
            </a:r>
            <a:r>
              <a:rPr lang="fr-FR" dirty="0" err="1"/>
              <a:t>Sansevero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0449-BA56-48C3-8F38-10FECEF8998A}"/>
              </a:ext>
            </a:extLst>
          </p:cNvPr>
          <p:cNvSpPr txBox="1"/>
          <p:nvPr/>
        </p:nvSpPr>
        <p:spPr>
          <a:xfrm>
            <a:off x="4660913" y="522506"/>
            <a:ext cx="9094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« </a:t>
            </a:r>
            <a:r>
              <a:rPr lang="fr-BE" dirty="0" err="1"/>
              <a:t>pudore</a:t>
            </a:r>
            <a:r>
              <a:rPr lang="fr-BE" dirty="0"/>
              <a:t> </a:t>
            </a:r>
            <a:r>
              <a:rPr lang="fr-BE" dirty="0" err="1"/>
              <a:t>impudico</a:t>
            </a:r>
            <a:r>
              <a:rPr lang="fr-BE" dirty="0"/>
              <a:t> »</a:t>
            </a:r>
          </a:p>
          <a:p>
            <a:r>
              <a:rPr lang="fr-BE" i="1" dirty="0" err="1"/>
              <a:t>Pudoritas</a:t>
            </a:r>
            <a:r>
              <a:rPr lang="fr-BE" dirty="0"/>
              <a:t> vs </a:t>
            </a:r>
            <a:r>
              <a:rPr lang="fr-BE" i="1" dirty="0" err="1"/>
              <a:t>verecondia</a:t>
            </a:r>
            <a:r>
              <a:rPr lang="fr-BE" dirty="0"/>
              <a:t> (</a:t>
            </a:r>
            <a:r>
              <a:rPr lang="fr-BE" dirty="0" err="1"/>
              <a:t>vergogna</a:t>
            </a:r>
            <a:r>
              <a:rPr lang="fr-BE" dirty="0"/>
              <a:t>)</a:t>
            </a:r>
            <a:endParaRPr lang="fr-BE" i="1" dirty="0"/>
          </a:p>
          <a:p>
            <a:r>
              <a:rPr lang="fr-BE" dirty="0" err="1">
                <a:solidFill>
                  <a:srgbClr val="FF0000"/>
                </a:solidFill>
              </a:rPr>
              <a:t>Pudore</a:t>
            </a:r>
            <a:r>
              <a:rPr lang="fr-BE" dirty="0">
                <a:solidFill>
                  <a:srgbClr val="FF0000"/>
                </a:solidFill>
              </a:rPr>
              <a:t> </a:t>
            </a:r>
            <a:r>
              <a:rPr lang="fr-BE" dirty="0"/>
              <a:t>: </a:t>
            </a:r>
            <a:r>
              <a:rPr lang="fr-BE" dirty="0" err="1"/>
              <a:t>neologismo</a:t>
            </a:r>
            <a:r>
              <a:rPr lang="fr-BE" dirty="0"/>
              <a:t> </a:t>
            </a:r>
            <a:r>
              <a:rPr lang="fr-BE" dirty="0" err="1"/>
              <a:t>del</a:t>
            </a:r>
            <a:r>
              <a:rPr lang="fr-BE" dirty="0"/>
              <a:t> </a:t>
            </a:r>
            <a:r>
              <a:rPr lang="fr-BE" dirty="0" err="1"/>
              <a:t>cinquecento</a:t>
            </a:r>
            <a:r>
              <a:rPr lang="fr-BE" dirty="0"/>
              <a:t> </a:t>
            </a:r>
          </a:p>
        </p:txBody>
      </p:sp>
      <p:pic>
        <p:nvPicPr>
          <p:cNvPr id="7" name="Picture 4" descr="Cappella Sansevero, Sgarbi racconta il Cristo velato">
            <a:extLst>
              <a:ext uri="{FF2B5EF4-FFF2-40B4-BE49-F238E27FC236}">
                <a16:creationId xmlns:a16="http://schemas.microsoft.com/office/drawing/2014/main" id="{C9873CF0-696A-0AD9-2D1E-5E75C824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924" y="2246152"/>
            <a:ext cx="7198576" cy="25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513145-03A4-D3BA-94DC-BFA331C0D25C}"/>
              </a:ext>
            </a:extLst>
          </p:cNvPr>
          <p:cNvSpPr/>
          <p:nvPr/>
        </p:nvSpPr>
        <p:spPr>
          <a:xfrm>
            <a:off x="4864924" y="48284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dirty="0"/>
              <a:t>Giuseppe </a:t>
            </a:r>
            <a:r>
              <a:rPr lang="fr-BE" dirty="0" err="1"/>
              <a:t>Sanmartino</a:t>
            </a:r>
            <a:r>
              <a:rPr lang="fr-BE" dirty="0"/>
              <a:t>, </a:t>
            </a:r>
            <a:r>
              <a:rPr lang="fr-BE" i="1" dirty="0"/>
              <a:t>Il Cristo </a:t>
            </a:r>
            <a:r>
              <a:rPr lang="fr-BE" i="1" dirty="0" err="1"/>
              <a:t>velato</a:t>
            </a:r>
            <a:r>
              <a:rPr lang="fr-BE" dirty="0"/>
              <a:t>, 1775</a:t>
            </a:r>
            <a:endParaRPr lang="fr-FR" dirty="0"/>
          </a:p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10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9FAE6C-8701-46F7-9FE4-7C6082E55B38}"/>
              </a:ext>
            </a:extLst>
          </p:cNvPr>
          <p:cNvSpPr/>
          <p:nvPr/>
        </p:nvSpPr>
        <p:spPr>
          <a:xfrm>
            <a:off x="4648839" y="328171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/>
              <a:t> 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045A5-2EB5-4EF1-8926-814BB3572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9" y="875323"/>
            <a:ext cx="3858768" cy="4812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A1C8A1-FB7D-4CEE-9B21-CA6D21C5F2C3}"/>
              </a:ext>
            </a:extLst>
          </p:cNvPr>
          <p:cNvSpPr/>
          <p:nvPr/>
        </p:nvSpPr>
        <p:spPr>
          <a:xfrm>
            <a:off x="558239" y="5756798"/>
            <a:ext cx="5386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Caroline Chariot-</a:t>
            </a:r>
            <a:r>
              <a:rPr lang="fr-FR" dirty="0" err="1"/>
              <a:t>Dayez</a:t>
            </a:r>
            <a:r>
              <a:rPr lang="fr-FR" dirty="0"/>
              <a:t>, </a:t>
            </a:r>
            <a:r>
              <a:rPr lang="fr-FR" i="1" dirty="0"/>
              <a:t>Ecce Homo, </a:t>
            </a:r>
            <a:r>
              <a:rPr lang="fr-FR" dirty="0"/>
              <a:t>122 x 150 cm, 2018</a:t>
            </a:r>
          </a:p>
          <a:p>
            <a:endParaRPr lang="fr-FR" dirty="0"/>
          </a:p>
        </p:txBody>
      </p:sp>
      <p:pic>
        <p:nvPicPr>
          <p:cNvPr id="6" name="Picture 4" descr="http://www.j-guitardleroux.com/wp-content/uploads/2014/05/marie-madeleine-ecouis.jpg">
            <a:extLst>
              <a:ext uri="{FF2B5EF4-FFF2-40B4-BE49-F238E27FC236}">
                <a16:creationId xmlns:a16="http://schemas.microsoft.com/office/drawing/2014/main" id="{6E1909A1-B0D9-2490-4EBA-AA2DC330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51" y="215267"/>
            <a:ext cx="2476110" cy="521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D32763-053A-2AEB-60BF-6C249DABFD0E}"/>
              </a:ext>
            </a:extLst>
          </p:cNvPr>
          <p:cNvSpPr/>
          <p:nvPr/>
        </p:nvSpPr>
        <p:spPr>
          <a:xfrm>
            <a:off x="6247545" y="56881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Marie-Madeleine, statue en calcaire de la collégiale Notre-Dame d’Ecouis, 14</a:t>
            </a:r>
            <a:r>
              <a:rPr lang="fr-FR" baseline="30000" dirty="0">
                <a:solidFill>
                  <a:srgbClr val="000000"/>
                </a:solidFill>
              </a:rPr>
              <a:t>ième</a:t>
            </a:r>
            <a:r>
              <a:rPr lang="fr-FR" dirty="0">
                <a:solidFill>
                  <a:srgbClr val="000000"/>
                </a:solidFill>
              </a:rPr>
              <a:t> siècle.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49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B14A20-32AF-4B05-B0D2-95FCCC7C7E67}"/>
              </a:ext>
            </a:extLst>
          </p:cNvPr>
          <p:cNvSpPr/>
          <p:nvPr/>
        </p:nvSpPr>
        <p:spPr>
          <a:xfrm>
            <a:off x="370716" y="68017"/>
            <a:ext cx="83806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sz="2400" b="1" dirty="0"/>
              <a:t>La </a:t>
            </a:r>
            <a:r>
              <a:rPr lang="fr-FR" sz="2400" b="1" dirty="0" err="1"/>
              <a:t>piega</a:t>
            </a:r>
            <a:r>
              <a:rPr lang="fr-FR" sz="2400" b="1" dirty="0"/>
              <a:t> : </a:t>
            </a:r>
            <a:r>
              <a:rPr lang="fr-FR" sz="2400" b="1" dirty="0" err="1"/>
              <a:t>una</a:t>
            </a:r>
            <a:r>
              <a:rPr lang="fr-FR" sz="2400" b="1" dirty="0"/>
              <a:t> </a:t>
            </a:r>
            <a:r>
              <a:rPr lang="fr-FR" sz="2400" b="1" dirty="0" err="1"/>
              <a:t>sfida</a:t>
            </a:r>
            <a:r>
              <a:rPr lang="fr-FR" sz="2400" b="1" dirty="0"/>
              <a:t> </a:t>
            </a:r>
            <a:r>
              <a:rPr lang="fr-FR" sz="2400" b="1" dirty="0" err="1"/>
              <a:t>ermeneutica</a:t>
            </a:r>
            <a:r>
              <a:rPr lang="fr-FR" sz="2400" b="1" dirty="0"/>
              <a:t> </a:t>
            </a:r>
          </a:p>
          <a:p>
            <a:endParaRPr lang="fr-FR" sz="2400" b="1" dirty="0"/>
          </a:p>
          <a:p>
            <a:r>
              <a:rPr lang="fr-BE" i="1" dirty="0"/>
              <a:t>Es-pli-care</a:t>
            </a:r>
            <a:r>
              <a:rPr lang="fr-BE" dirty="0"/>
              <a:t> (</a:t>
            </a:r>
            <a:r>
              <a:rPr lang="fr-BE" dirty="0" err="1"/>
              <a:t>mistero</a:t>
            </a:r>
            <a:r>
              <a:rPr lang="fr-BE" dirty="0"/>
              <a:t>) </a:t>
            </a:r>
            <a:r>
              <a:rPr lang="fr-BE" i="1" dirty="0"/>
              <a:t>vs</a:t>
            </a:r>
            <a:r>
              <a:rPr lang="fr-BE" dirty="0"/>
              <a:t> </a:t>
            </a:r>
            <a:r>
              <a:rPr lang="fr-BE" dirty="0" err="1"/>
              <a:t>svelamento</a:t>
            </a:r>
            <a:r>
              <a:rPr lang="fr-BE" dirty="0"/>
              <a:t> (</a:t>
            </a:r>
            <a:r>
              <a:rPr lang="fr-BE" dirty="0" err="1"/>
              <a:t>enigma</a:t>
            </a:r>
            <a:r>
              <a:rPr lang="fr-BE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D9EA3-4EBE-4636-A7B1-5772579FF3FA}"/>
              </a:ext>
            </a:extLst>
          </p:cNvPr>
          <p:cNvSpPr/>
          <p:nvPr/>
        </p:nvSpPr>
        <p:spPr>
          <a:xfrm>
            <a:off x="296045" y="1380327"/>
            <a:ext cx="66929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ea typeface="Times New Roman" panose="02020603050405020304" pitchFamily="18" charset="0"/>
              </a:rPr>
              <a:t>« le </a:t>
            </a:r>
            <a:r>
              <a:rPr lang="fr-FR" dirty="0" err="1">
                <a:ea typeface="Times New Roman" panose="02020603050405020304" pitchFamily="18" charset="0"/>
              </a:rPr>
              <a:t>pieghe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dell’anima</a:t>
            </a:r>
            <a:r>
              <a:rPr lang="fr-FR" dirty="0">
                <a:ea typeface="Times New Roman" panose="02020603050405020304" pitchFamily="18" charset="0"/>
              </a:rPr>
              <a:t> » (</a:t>
            </a:r>
            <a:r>
              <a:rPr lang="fr-FR" dirty="0" err="1">
                <a:ea typeface="Times New Roman" panose="02020603050405020304" pitchFamily="18" charset="0"/>
              </a:rPr>
              <a:t>attualizzazione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virtuale</a:t>
            </a:r>
            <a:r>
              <a:rPr lang="fr-FR" dirty="0">
                <a:ea typeface="Times New Roman" panose="02020603050405020304" pitchFamily="18" charset="0"/>
              </a:rPr>
              <a:t>) </a:t>
            </a:r>
            <a:r>
              <a:rPr lang="fr-FR" dirty="0" err="1">
                <a:ea typeface="Times New Roman" panose="02020603050405020304" pitchFamily="18" charset="0"/>
              </a:rPr>
              <a:t>raddoppiate</a:t>
            </a:r>
            <a:r>
              <a:rPr lang="fr-FR" dirty="0">
                <a:ea typeface="Times New Roman" panose="02020603050405020304" pitchFamily="18" charset="0"/>
              </a:rPr>
              <a:t> da « i </a:t>
            </a:r>
            <a:r>
              <a:rPr lang="fr-FR" dirty="0" err="1">
                <a:ea typeface="Times New Roman" panose="02020603050405020304" pitchFamily="18" charset="0"/>
              </a:rPr>
              <a:t>ripieghi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della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materia</a:t>
            </a:r>
            <a:r>
              <a:rPr lang="fr-FR" dirty="0">
                <a:ea typeface="Times New Roman" panose="02020603050405020304" pitchFamily="18" charset="0"/>
              </a:rPr>
              <a:t> » (p. 37) (</a:t>
            </a:r>
            <a:r>
              <a:rPr lang="fr-FR" dirty="0" err="1">
                <a:ea typeface="Times New Roman" panose="02020603050405020304" pitchFamily="18" charset="0"/>
              </a:rPr>
              <a:t>realizzazione</a:t>
            </a:r>
            <a:r>
              <a:rPr lang="fr-FR" dirty="0">
                <a:ea typeface="Times New Roman" panose="02020603050405020304" pitchFamily="18" charset="0"/>
              </a:rPr>
              <a:t>)  </a:t>
            </a:r>
          </a:p>
          <a:p>
            <a:r>
              <a:rPr lang="fr-FR" dirty="0">
                <a:ea typeface="Times New Roman" panose="02020603050405020304" pitchFamily="18" charset="0"/>
              </a:rPr>
              <a:t>« Se c'</a:t>
            </a:r>
            <a:r>
              <a:rPr lang="fr-FR" dirty="0" err="1">
                <a:ea typeface="Times New Roman" panose="02020603050405020304" pitchFamily="18" charset="0"/>
              </a:rPr>
              <a:t>è</a:t>
            </a:r>
            <a:r>
              <a:rPr lang="fr-FR" dirty="0">
                <a:ea typeface="Times New Roman" panose="02020603050405020304" pitchFamily="18" charset="0"/>
              </a:rPr>
              <a:t> un costume </a:t>
            </a:r>
            <a:r>
              <a:rPr lang="fr-FR" dirty="0" err="1">
                <a:ea typeface="Times New Roman" panose="02020603050405020304" pitchFamily="18" charset="0"/>
              </a:rPr>
              <a:t>propriamente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barocco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esso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sarà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ampio</a:t>
            </a:r>
            <a:r>
              <a:rPr lang="fr-FR" dirty="0">
                <a:ea typeface="Times New Roman" panose="02020603050405020304" pitchFamily="18" charset="0"/>
              </a:rPr>
              <a:t>, vago, </a:t>
            </a:r>
            <a:r>
              <a:rPr lang="fr-FR" dirty="0" err="1">
                <a:ea typeface="Times New Roman" panose="02020603050405020304" pitchFamily="18" charset="0"/>
              </a:rPr>
              <a:t>gonfio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gorgogliante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zoccolante</a:t>
            </a:r>
            <a:r>
              <a:rPr lang="fr-FR" dirty="0">
                <a:ea typeface="Times New Roman" panose="02020603050405020304" pitchFamily="18" charset="0"/>
              </a:rPr>
              <a:t> e </a:t>
            </a:r>
            <a:r>
              <a:rPr lang="fr-FR" dirty="0" err="1">
                <a:ea typeface="Times New Roman" panose="02020603050405020304" pitchFamily="18" charset="0"/>
              </a:rPr>
              <a:t>circonderà</a:t>
            </a:r>
            <a:r>
              <a:rPr lang="fr-FR" dirty="0">
                <a:ea typeface="Times New Roman" panose="02020603050405020304" pitchFamily="18" charset="0"/>
              </a:rPr>
              <a:t> il corpo con le sue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pieghe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autonome,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che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possono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sempre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essere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moltiplicate</a:t>
            </a:r>
            <a:r>
              <a:rPr lang="fr-FR" dirty="0">
                <a:ea typeface="Times New Roman" panose="02020603050405020304" pitchFamily="18" charset="0"/>
              </a:rPr>
              <a:t>, più di quanto </a:t>
            </a:r>
            <a:r>
              <a:rPr lang="fr-FR" dirty="0" err="1">
                <a:ea typeface="Times New Roman" panose="02020603050405020304" pitchFamily="18" charset="0"/>
              </a:rPr>
              <a:t>traducano</a:t>
            </a:r>
            <a:r>
              <a:rPr lang="fr-FR" dirty="0">
                <a:ea typeface="Times New Roman" panose="02020603050405020304" pitchFamily="18" charset="0"/>
              </a:rPr>
              <a:t> quelle </a:t>
            </a:r>
            <a:r>
              <a:rPr lang="fr-FR" dirty="0" err="1">
                <a:ea typeface="Times New Roman" panose="02020603050405020304" pitchFamily="18" charset="0"/>
              </a:rPr>
              <a:t>del</a:t>
            </a:r>
            <a:r>
              <a:rPr lang="fr-FR" dirty="0">
                <a:ea typeface="Times New Roman" panose="02020603050405020304" pitchFamily="18" charset="0"/>
              </a:rPr>
              <a:t> corpo [...]. Lo </a:t>
            </a:r>
            <a:r>
              <a:rPr lang="fr-FR" dirty="0" err="1">
                <a:ea typeface="Times New Roman" panose="02020603050405020304" pitchFamily="18" charset="0"/>
              </a:rPr>
              <a:t>vediamo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nella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pittura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dove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l'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autonomia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conquistata</a:t>
            </a:r>
            <a:r>
              <a:rPr lang="fr-FR" dirty="0">
                <a:ea typeface="Times New Roman" panose="02020603050405020304" pitchFamily="18" charset="0"/>
              </a:rPr>
              <a:t> dalle </a:t>
            </a:r>
            <a:r>
              <a:rPr lang="fr-FR" dirty="0" err="1">
                <a:ea typeface="Times New Roman" panose="02020603050405020304" pitchFamily="18" charset="0"/>
              </a:rPr>
              <a:t>pieghe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dell'abito</a:t>
            </a:r>
            <a:r>
              <a:rPr lang="fr-FR" dirty="0">
                <a:ea typeface="Times New Roman" panose="02020603050405020304" pitchFamily="18" charset="0"/>
              </a:rPr>
              <a:t> [...] </a:t>
            </a:r>
            <a:r>
              <a:rPr lang="fr-FR" dirty="0" err="1">
                <a:ea typeface="Times New Roman" panose="02020603050405020304" pitchFamily="18" charset="0"/>
              </a:rPr>
              <a:t>invade</a:t>
            </a:r>
            <a:r>
              <a:rPr lang="fr-FR" dirty="0">
                <a:ea typeface="Times New Roman" panose="02020603050405020304" pitchFamily="18" charset="0"/>
              </a:rPr>
              <a:t> l'</a:t>
            </a:r>
            <a:r>
              <a:rPr lang="fr-FR" dirty="0" err="1">
                <a:ea typeface="Times New Roman" panose="02020603050405020304" pitchFamily="18" charset="0"/>
              </a:rPr>
              <a:t>intera</a:t>
            </a:r>
            <a:r>
              <a:rPr lang="fr-FR" dirty="0">
                <a:ea typeface="Times New Roman" panose="02020603050405020304" pitchFamily="18" charset="0"/>
              </a:rPr>
              <a:t> superficie [...]. </a:t>
            </a:r>
            <a:r>
              <a:rPr lang="fr-FR" dirty="0" err="1">
                <a:ea typeface="Times New Roman" panose="02020603050405020304" pitchFamily="18" charset="0"/>
              </a:rPr>
              <a:t>Nell'opera</a:t>
            </a:r>
            <a:r>
              <a:rPr lang="fr-FR" dirty="0">
                <a:ea typeface="Times New Roman" panose="02020603050405020304" pitchFamily="18" charset="0"/>
              </a:rPr>
              <a:t> di Zurbaran, Cristo </a:t>
            </a:r>
            <a:r>
              <a:rPr lang="fr-FR" dirty="0" err="1">
                <a:ea typeface="Times New Roman" panose="02020603050405020304" pitchFamily="18" charset="0"/>
              </a:rPr>
              <a:t>è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vestito</a:t>
            </a:r>
            <a:r>
              <a:rPr lang="fr-FR" dirty="0">
                <a:ea typeface="Times New Roman" panose="02020603050405020304" pitchFamily="18" charset="0"/>
              </a:rPr>
              <a:t> con un </a:t>
            </a:r>
            <a:r>
              <a:rPr lang="fr-FR" dirty="0" err="1">
                <a:ea typeface="Times New Roman" panose="02020603050405020304" pitchFamily="18" charset="0"/>
              </a:rPr>
              <a:t>ampio</a:t>
            </a:r>
            <a:r>
              <a:rPr lang="fr-FR" dirty="0">
                <a:ea typeface="Times New Roman" panose="02020603050405020304" pitchFamily="18" charset="0"/>
              </a:rPr>
              <a:t> e </a:t>
            </a:r>
            <a:r>
              <a:rPr lang="fr-FR" dirty="0" err="1">
                <a:ea typeface="Times New Roman" panose="02020603050405020304" pitchFamily="18" charset="0"/>
              </a:rPr>
              <a:t>gonfio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perizoma</a:t>
            </a:r>
            <a:r>
              <a:rPr lang="fr-FR" dirty="0">
                <a:ea typeface="Times New Roman" panose="02020603050405020304" pitchFamily="18" charset="0"/>
              </a:rPr>
              <a:t> alla maniera dei Rhingrave, e l'</a:t>
            </a:r>
            <a:r>
              <a:rPr lang="fr-FR" dirty="0" err="1">
                <a:ea typeface="Times New Roman" panose="02020603050405020304" pitchFamily="18" charset="0"/>
              </a:rPr>
              <a:t>Immacolata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Concezione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indossa</a:t>
            </a:r>
            <a:r>
              <a:rPr lang="fr-FR" dirty="0">
                <a:ea typeface="Times New Roman" panose="02020603050405020304" pitchFamily="18" charset="0"/>
              </a:rPr>
              <a:t> un </a:t>
            </a:r>
            <a:r>
              <a:rPr lang="fr-FR" dirty="0" err="1">
                <a:ea typeface="Times New Roman" panose="02020603050405020304" pitchFamily="18" charset="0"/>
              </a:rPr>
              <a:t>immenso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mantello</a:t>
            </a:r>
            <a:r>
              <a:rPr lang="fr-FR" dirty="0">
                <a:ea typeface="Times New Roman" panose="02020603050405020304" pitchFamily="18" charset="0"/>
              </a:rPr>
              <a:t> aperto e </a:t>
            </a:r>
            <a:r>
              <a:rPr lang="fr-FR" dirty="0" err="1">
                <a:ea typeface="Times New Roman" panose="02020603050405020304" pitchFamily="18" charset="0"/>
              </a:rPr>
              <a:t>vescicato</a:t>
            </a:r>
            <a:r>
              <a:rPr lang="fr-FR" dirty="0">
                <a:ea typeface="Times New Roman" panose="02020603050405020304" pitchFamily="18" charset="0"/>
              </a:rPr>
              <a:t>. </a:t>
            </a:r>
          </a:p>
          <a:p>
            <a:r>
              <a:rPr lang="fr-FR" dirty="0">
                <a:ea typeface="Times New Roman" panose="02020603050405020304" pitchFamily="18" charset="0"/>
              </a:rPr>
              <a:t>E’ </a:t>
            </a:r>
            <a:r>
              <a:rPr lang="fr-FR" dirty="0" err="1">
                <a:ea typeface="Times New Roman" panose="02020603050405020304" pitchFamily="18" charset="0"/>
              </a:rPr>
              <a:t>quando</a:t>
            </a:r>
            <a:r>
              <a:rPr lang="fr-FR" dirty="0">
                <a:ea typeface="Times New Roman" panose="02020603050405020304" pitchFamily="18" charset="0"/>
              </a:rPr>
              <a:t> le </a:t>
            </a:r>
            <a:r>
              <a:rPr lang="fr-FR" dirty="0" err="1">
                <a:ea typeface="Times New Roman" panose="02020603050405020304" pitchFamily="18" charset="0"/>
              </a:rPr>
              <a:t>pieghe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della</a:t>
            </a:r>
            <a:r>
              <a:rPr lang="fr-FR" dirty="0">
                <a:ea typeface="Times New Roman" panose="02020603050405020304" pitchFamily="18" charset="0"/>
              </a:rPr>
              <a:t> veste </a:t>
            </a:r>
            <a:r>
              <a:rPr lang="fr-FR" dirty="0" err="1">
                <a:ea typeface="Times New Roman" panose="02020603050405020304" pitchFamily="18" charset="0"/>
              </a:rPr>
              <a:t>escono</a:t>
            </a:r>
            <a:r>
              <a:rPr lang="fr-FR" dirty="0">
                <a:ea typeface="Times New Roman" panose="02020603050405020304" pitchFamily="18" charset="0"/>
              </a:rPr>
              <a:t> dal </a:t>
            </a:r>
            <a:r>
              <a:rPr lang="fr-FR" dirty="0" err="1">
                <a:ea typeface="Times New Roman" panose="02020603050405020304" pitchFamily="18" charset="0"/>
              </a:rPr>
              <a:t>dipinto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è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nella</a:t>
            </a:r>
            <a:r>
              <a:rPr lang="fr-FR" dirty="0">
                <a:ea typeface="Times New Roman" panose="02020603050405020304" pitchFamily="18" charset="0"/>
              </a:rPr>
              <a:t> forma sublime </a:t>
            </a:r>
            <a:r>
              <a:rPr lang="fr-FR" dirty="0" err="1">
                <a:ea typeface="Times New Roman" panose="02020603050405020304" pitchFamily="18" charset="0"/>
              </a:rPr>
              <a:t>che</a:t>
            </a:r>
            <a:r>
              <a:rPr lang="fr-FR" dirty="0">
                <a:ea typeface="Times New Roman" panose="02020603050405020304" pitchFamily="18" charset="0"/>
              </a:rPr>
              <a:t> Bernini </a:t>
            </a:r>
            <a:r>
              <a:rPr lang="fr-FR" dirty="0" err="1">
                <a:ea typeface="Times New Roman" panose="02020603050405020304" pitchFamily="18" charset="0"/>
              </a:rPr>
              <a:t>dà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loro</a:t>
            </a:r>
            <a:r>
              <a:rPr lang="fr-FR" dirty="0">
                <a:ea typeface="Times New Roman" panose="02020603050405020304" pitchFamily="18" charset="0"/>
              </a:rPr>
              <a:t> in </a:t>
            </a:r>
            <a:r>
              <a:rPr lang="fr-FR" dirty="0" err="1">
                <a:ea typeface="Times New Roman" panose="02020603050405020304" pitchFamily="18" charset="0"/>
              </a:rPr>
              <a:t>scultura</a:t>
            </a:r>
            <a:r>
              <a:rPr lang="fr-FR" dirty="0">
                <a:ea typeface="Times New Roman" panose="02020603050405020304" pitchFamily="18" charset="0"/>
              </a:rPr>
              <a:t>, </a:t>
            </a:r>
            <a:r>
              <a:rPr lang="fr-FR" dirty="0" err="1">
                <a:ea typeface="Times New Roman" panose="02020603050405020304" pitchFamily="18" charset="0"/>
              </a:rPr>
              <a:t>quando</a:t>
            </a:r>
            <a:r>
              <a:rPr lang="fr-FR" dirty="0">
                <a:ea typeface="Times New Roman" panose="02020603050405020304" pitchFamily="18" charset="0"/>
              </a:rPr>
              <a:t> il </a:t>
            </a:r>
            <a:r>
              <a:rPr lang="fr-FR" dirty="0" err="1">
                <a:ea typeface="Times New Roman" panose="02020603050405020304" pitchFamily="18" charset="0"/>
              </a:rPr>
              <a:t>marmo</a:t>
            </a:r>
            <a:r>
              <a:rPr lang="fr-FR" dirty="0">
                <a:ea typeface="Times New Roman" panose="02020603050405020304" pitchFamily="18" charset="0"/>
              </a:rPr>
              <a:t> porta e </a:t>
            </a:r>
            <a:r>
              <a:rPr lang="fr-FR" dirty="0" err="1">
                <a:ea typeface="Times New Roman" panose="02020603050405020304" pitchFamily="18" charset="0"/>
              </a:rPr>
              <a:t>cattura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all'infinito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pieghe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che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non si </a:t>
            </a:r>
            <a:r>
              <a:rPr lang="fr-FR" dirty="0" err="1">
                <a:solidFill>
                  <a:srgbClr val="FF0000"/>
                </a:solidFill>
                <a:ea typeface="Times New Roman" panose="02020603050405020304" pitchFamily="18" charset="0"/>
              </a:rPr>
              <a:t>spiegano</a:t>
            </a:r>
            <a:r>
              <a:rPr lang="fr-FR" dirty="0">
                <a:solidFill>
                  <a:srgbClr val="FF0000"/>
                </a:solidFill>
                <a:ea typeface="Times New Roman" panose="02020603050405020304" pitchFamily="18" charset="0"/>
              </a:rPr>
              <a:t> più con il corpo</a:t>
            </a:r>
            <a:r>
              <a:rPr lang="fr-FR" dirty="0">
                <a:ea typeface="Times New Roman" panose="02020603050405020304" pitchFamily="18" charset="0"/>
              </a:rPr>
              <a:t>, ma con </a:t>
            </a:r>
            <a:r>
              <a:rPr lang="fr-FR" dirty="0" err="1">
                <a:ea typeface="Times New Roman" panose="02020603050405020304" pitchFamily="18" charset="0"/>
              </a:rPr>
              <a:t>un'avventura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spirituale</a:t>
            </a:r>
            <a:r>
              <a:rPr lang="fr-FR" dirty="0">
                <a:ea typeface="Times New Roman" panose="02020603050405020304" pitchFamily="18" charset="0"/>
              </a:rPr>
              <a:t> (…) ». (Gilles Deleuze</a:t>
            </a:r>
            <a:r>
              <a:rPr lang="fr-FR" i="1" dirty="0">
                <a:ea typeface="Times New Roman" panose="02020603050405020304" pitchFamily="18" charset="0"/>
              </a:rPr>
              <a:t>, La </a:t>
            </a:r>
            <a:r>
              <a:rPr lang="fr-FR" i="1" dirty="0" err="1">
                <a:ea typeface="Times New Roman" panose="02020603050405020304" pitchFamily="18" charset="0"/>
              </a:rPr>
              <a:t>piega</a:t>
            </a:r>
            <a:r>
              <a:rPr lang="fr-FR" i="1" dirty="0">
                <a:ea typeface="Times New Roman" panose="02020603050405020304" pitchFamily="18" charset="0"/>
              </a:rPr>
              <a:t>. Leibniz e il </a:t>
            </a:r>
            <a:r>
              <a:rPr lang="fr-FR" i="1" dirty="0" err="1">
                <a:ea typeface="Times New Roman" panose="02020603050405020304" pitchFamily="18" charset="0"/>
              </a:rPr>
              <a:t>barocco</a:t>
            </a:r>
            <a:r>
              <a:rPr lang="fr-FR" i="1" dirty="0">
                <a:ea typeface="Times New Roman" panose="02020603050405020304" pitchFamily="18" charset="0"/>
              </a:rPr>
              <a:t>,</a:t>
            </a:r>
            <a:r>
              <a:rPr lang="fr-FR" dirty="0">
                <a:ea typeface="Times New Roman" panose="02020603050405020304" pitchFamily="18" charset="0"/>
              </a:rPr>
              <a:t>  1988, p. 164) 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r>
              <a:rPr lang="fr-FR" dirty="0">
                <a:ea typeface="Times New Roman" panose="02020603050405020304" pitchFamily="18" charset="0"/>
              </a:rPr>
              <a:t>« La </a:t>
            </a:r>
            <a:r>
              <a:rPr lang="fr-FR" dirty="0" err="1">
                <a:ea typeface="Times New Roman" panose="02020603050405020304" pitchFamily="18" charset="0"/>
              </a:rPr>
              <a:t>legge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dell'estremo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della</a:t>
            </a:r>
            <a:r>
              <a:rPr lang="fr-FR" dirty="0">
                <a:ea typeface="Times New Roman" panose="02020603050405020304" pitchFamily="18" charset="0"/>
              </a:rPr>
              <a:t> </a:t>
            </a:r>
            <a:r>
              <a:rPr lang="fr-FR" dirty="0" err="1">
                <a:ea typeface="Times New Roman" panose="02020603050405020304" pitchFamily="18" charset="0"/>
              </a:rPr>
              <a:t>materia</a:t>
            </a:r>
            <a:r>
              <a:rPr lang="fr-FR" dirty="0">
                <a:ea typeface="Times New Roman" panose="02020603050405020304" pitchFamily="18" charset="0"/>
              </a:rPr>
              <a:t>: un </a:t>
            </a:r>
            <a:r>
              <a:rPr lang="fr-FR" dirty="0" err="1">
                <a:ea typeface="Times New Roman" panose="02020603050405020304" pitchFamily="18" charset="0"/>
              </a:rPr>
              <a:t>massimo</a:t>
            </a:r>
            <a:r>
              <a:rPr lang="fr-FR" dirty="0">
                <a:ea typeface="Times New Roman" panose="02020603050405020304" pitchFamily="18" charset="0"/>
              </a:rPr>
              <a:t> di </a:t>
            </a:r>
            <a:r>
              <a:rPr lang="fr-FR" dirty="0" err="1">
                <a:ea typeface="Times New Roman" panose="02020603050405020304" pitchFamily="18" charset="0"/>
              </a:rPr>
              <a:t>materia</a:t>
            </a:r>
            <a:r>
              <a:rPr lang="fr-FR" dirty="0">
                <a:ea typeface="Times New Roman" panose="02020603050405020304" pitchFamily="18" charset="0"/>
              </a:rPr>
              <a:t> per un </a:t>
            </a:r>
            <a:r>
              <a:rPr lang="fr-FR" dirty="0" err="1">
                <a:ea typeface="Times New Roman" panose="02020603050405020304" pitchFamily="18" charset="0"/>
              </a:rPr>
              <a:t>minimo</a:t>
            </a:r>
            <a:r>
              <a:rPr lang="fr-FR" dirty="0">
                <a:ea typeface="Times New Roman" panose="02020603050405020304" pitchFamily="18" charset="0"/>
              </a:rPr>
              <a:t> di </a:t>
            </a:r>
            <a:r>
              <a:rPr lang="fr-FR" dirty="0" err="1">
                <a:ea typeface="Times New Roman" panose="02020603050405020304" pitchFamily="18" charset="0"/>
              </a:rPr>
              <a:t>estensione</a:t>
            </a:r>
            <a:r>
              <a:rPr lang="fr-FR" dirty="0">
                <a:ea typeface="Times New Roman" panose="02020603050405020304" pitchFamily="18" charset="0"/>
              </a:rPr>
              <a:t> » (p. 166) </a:t>
            </a:r>
          </a:p>
          <a:p>
            <a:endParaRPr lang="fr-FR" dirty="0">
              <a:ea typeface="Times New Roman" panose="02020603050405020304" pitchFamily="18" charset="0"/>
            </a:endParaRPr>
          </a:p>
          <a:p>
            <a:endParaRPr lang="fr-FR" dirty="0">
              <a:ea typeface="Times New Roman" panose="02020603050405020304" pitchFamily="18" charset="0"/>
            </a:endParaRPr>
          </a:p>
        </p:txBody>
      </p:sp>
      <p:pic>
        <p:nvPicPr>
          <p:cNvPr id="1028" name="Picture 4" descr="Résultat de recherche d'images pour &quot;Zurbaran christ&quot;">
            <a:extLst>
              <a:ext uri="{FF2B5EF4-FFF2-40B4-BE49-F238E27FC236}">
                <a16:creationId xmlns:a16="http://schemas.microsoft.com/office/drawing/2014/main" id="{E0F759B0-E88D-4F03-8936-B95761BA1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22" y="240554"/>
            <a:ext cx="2298444" cy="15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04136-1DA1-4097-8108-1E0C02273BC5}"/>
              </a:ext>
            </a:extLst>
          </p:cNvPr>
          <p:cNvSpPr txBox="1"/>
          <p:nvPr/>
        </p:nvSpPr>
        <p:spPr>
          <a:xfrm>
            <a:off x="6866444" y="1773598"/>
            <a:ext cx="2695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Francisco de Zurbaran</a:t>
            </a:r>
          </a:p>
          <a:p>
            <a:r>
              <a:rPr lang="fr-BE" sz="1600" i="1" dirty="0"/>
              <a:t>Cristo </a:t>
            </a:r>
            <a:r>
              <a:rPr lang="fr-BE" sz="1600" i="1" dirty="0" err="1"/>
              <a:t>sulla</a:t>
            </a:r>
            <a:r>
              <a:rPr lang="fr-BE" sz="1600" i="1" dirty="0"/>
              <a:t> </a:t>
            </a:r>
            <a:r>
              <a:rPr lang="fr-BE" sz="1600" i="1" dirty="0" err="1"/>
              <a:t>croce</a:t>
            </a:r>
            <a:r>
              <a:rPr lang="fr-BE" sz="1600" dirty="0"/>
              <a:t>, </a:t>
            </a:r>
            <a:r>
              <a:rPr lang="fr-BE" sz="1600" dirty="0" err="1"/>
              <a:t>dettaglio</a:t>
            </a:r>
            <a:r>
              <a:rPr lang="fr-BE" sz="1600" dirty="0"/>
              <a:t>, </a:t>
            </a:r>
          </a:p>
          <a:p>
            <a:r>
              <a:rPr lang="fr-BE" sz="1600" dirty="0"/>
              <a:t>Sevilla, </a:t>
            </a:r>
            <a:r>
              <a:rPr lang="fr-BE" sz="1600" dirty="0" err="1"/>
              <a:t>Museo</a:t>
            </a:r>
            <a:r>
              <a:rPr lang="fr-BE" sz="1600" dirty="0"/>
              <a:t> delle Belle Arti,</a:t>
            </a:r>
          </a:p>
          <a:p>
            <a:r>
              <a:rPr lang="fr-BE" sz="1600" dirty="0"/>
              <a:t>1627</a:t>
            </a:r>
            <a:endParaRPr lang="fr-FR" sz="1600" dirty="0"/>
          </a:p>
        </p:txBody>
      </p:sp>
      <p:pic>
        <p:nvPicPr>
          <p:cNvPr id="1030" name="Picture 6" descr="Résultat de recherche d'images pour &quot;immaculée conception zurbaran&quot;">
            <a:extLst>
              <a:ext uri="{FF2B5EF4-FFF2-40B4-BE49-F238E27FC236}">
                <a16:creationId xmlns:a16="http://schemas.microsoft.com/office/drawing/2014/main" id="{FCDD08EF-31A0-403B-8680-5690C2B3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729" y="2398566"/>
            <a:ext cx="2097855" cy="28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bernini plis&quot;">
            <a:extLst>
              <a:ext uri="{FF2B5EF4-FFF2-40B4-BE49-F238E27FC236}">
                <a16:creationId xmlns:a16="http://schemas.microsoft.com/office/drawing/2014/main" id="{D0F4EBBF-5DB5-4A4F-868D-3D22009C5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459" y="3191464"/>
            <a:ext cx="1882654" cy="272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882557-5DF9-4653-A7D3-711267E3D332}"/>
              </a:ext>
            </a:extLst>
          </p:cNvPr>
          <p:cNvSpPr txBox="1"/>
          <p:nvPr/>
        </p:nvSpPr>
        <p:spPr>
          <a:xfrm>
            <a:off x="7058459" y="5958986"/>
            <a:ext cx="274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Gian Lorenzo Bernini, </a:t>
            </a:r>
            <a:r>
              <a:rPr lang="fr-BE" sz="1600" i="1" dirty="0" err="1"/>
              <a:t>Estasi</a:t>
            </a:r>
            <a:r>
              <a:rPr lang="fr-BE" sz="1600" i="1" dirty="0"/>
              <a:t> di san Teresa, </a:t>
            </a:r>
            <a:r>
              <a:rPr lang="fr-BE" sz="1600" dirty="0"/>
              <a:t>Roma, Capella Cornaro 1652</a:t>
            </a:r>
            <a:endParaRPr lang="fr-FR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2BB31-FD1D-4FEF-9720-33A6E8EE409F}"/>
              </a:ext>
            </a:extLst>
          </p:cNvPr>
          <p:cNvSpPr txBox="1"/>
          <p:nvPr/>
        </p:nvSpPr>
        <p:spPr>
          <a:xfrm>
            <a:off x="9148250" y="5281949"/>
            <a:ext cx="3241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Zurbaran, </a:t>
            </a:r>
            <a:r>
              <a:rPr lang="fr-BE" sz="1600" i="1" dirty="0"/>
              <a:t>L’</a:t>
            </a:r>
            <a:r>
              <a:rPr lang="fr-BE" sz="1600" i="1" dirty="0" err="1"/>
              <a:t>immacolata</a:t>
            </a:r>
            <a:r>
              <a:rPr lang="fr-BE" sz="1600" i="1" dirty="0"/>
              <a:t> </a:t>
            </a:r>
            <a:r>
              <a:rPr lang="fr-BE" sz="1600" i="1" dirty="0" err="1"/>
              <a:t>concezione</a:t>
            </a:r>
            <a:endParaRPr lang="fr-FR" sz="1600" i="1" dirty="0"/>
          </a:p>
        </p:txBody>
      </p:sp>
      <p:pic>
        <p:nvPicPr>
          <p:cNvPr id="10" name="Picture 4" descr="Résultat de recherche d'images pour &quot;jupe plissée uniforme&quot;">
            <a:extLst>
              <a:ext uri="{FF2B5EF4-FFF2-40B4-BE49-F238E27FC236}">
                <a16:creationId xmlns:a16="http://schemas.microsoft.com/office/drawing/2014/main" id="{3BE8D489-A4EC-72F0-F3A2-E125293C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314" y="412687"/>
            <a:ext cx="1783464" cy="164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951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2AEC37A-DD7E-4EEB-ACE1-A8A71395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74" y="648753"/>
            <a:ext cx="3826030" cy="19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30F26-B8F2-43FF-8CC2-75FE0E951166}"/>
              </a:ext>
            </a:extLst>
          </p:cNvPr>
          <p:cNvSpPr txBox="1"/>
          <p:nvPr/>
        </p:nvSpPr>
        <p:spPr>
          <a:xfrm>
            <a:off x="137640" y="2607581"/>
            <a:ext cx="4350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Paul Valéry, </a:t>
            </a:r>
            <a:r>
              <a:rPr lang="fr-BE" i="1" dirty="0"/>
              <a:t>L’anima e la </a:t>
            </a:r>
            <a:r>
              <a:rPr lang="fr-BE" i="1" dirty="0" err="1"/>
              <a:t>danza</a:t>
            </a:r>
            <a:r>
              <a:rPr lang="fr-BE" dirty="0"/>
              <a:t>, 1924              </a:t>
            </a:r>
          </a:p>
          <a:p>
            <a:endParaRPr lang="fr-FR" dirty="0"/>
          </a:p>
        </p:txBody>
      </p:sp>
      <p:pic>
        <p:nvPicPr>
          <p:cNvPr id="2052" name="Picture 4" descr="Isadora Duncan">
            <a:extLst>
              <a:ext uri="{FF2B5EF4-FFF2-40B4-BE49-F238E27FC236}">
                <a16:creationId xmlns:a16="http://schemas.microsoft.com/office/drawing/2014/main" id="{791808A1-2F54-46E9-8107-D1F150CA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4" y="892400"/>
            <a:ext cx="2807885" cy="15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E659D0-12D5-4668-9B94-F10AC17F96B9}"/>
              </a:ext>
            </a:extLst>
          </p:cNvPr>
          <p:cNvSpPr txBox="1"/>
          <p:nvPr/>
        </p:nvSpPr>
        <p:spPr>
          <a:xfrm>
            <a:off x="1790315" y="2151941"/>
            <a:ext cx="16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Isadora Duncan</a:t>
            </a:r>
            <a:endParaRPr lang="fr-FR" dirty="0"/>
          </a:p>
        </p:txBody>
      </p:sp>
      <p:pic>
        <p:nvPicPr>
          <p:cNvPr id="2054" name="Picture 6" descr="https://cinephiliabeyond.org/wp-content/uploads/2015/03/James_Stewart_escalier_vertigo_hitchcock_sueurs_froides_1958.jpg?x13370">
            <a:extLst>
              <a:ext uri="{FF2B5EF4-FFF2-40B4-BE49-F238E27FC236}">
                <a16:creationId xmlns:a16="http://schemas.microsoft.com/office/drawing/2014/main" id="{6349B45B-4B3E-4A7B-8CD9-D87A9150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472" y="3715553"/>
            <a:ext cx="1625084" cy="19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ésultat de recherche d'images pour &quot;chignon vertigo&quot;">
            <a:extLst>
              <a:ext uri="{FF2B5EF4-FFF2-40B4-BE49-F238E27FC236}">
                <a16:creationId xmlns:a16="http://schemas.microsoft.com/office/drawing/2014/main" id="{34F6EB71-EB59-4A15-99E7-DF3E975C4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45" y="3607330"/>
            <a:ext cx="3229281" cy="221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ncineveritasblog.files.wordpress.com/2017/01/sueurs-froides-vertigo-1958-alfred-htichcock.jpg?w=676">
            <a:extLst>
              <a:ext uri="{FF2B5EF4-FFF2-40B4-BE49-F238E27FC236}">
                <a16:creationId xmlns:a16="http://schemas.microsoft.com/office/drawing/2014/main" id="{112C03E2-0FA9-4838-BC32-972241AAA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033" y="731019"/>
            <a:ext cx="3111757" cy="4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7082FA-C72D-42DA-8D6D-660FC6E83263}"/>
              </a:ext>
            </a:extLst>
          </p:cNvPr>
          <p:cNvSpPr txBox="1"/>
          <p:nvPr/>
        </p:nvSpPr>
        <p:spPr>
          <a:xfrm>
            <a:off x="8509566" y="5470583"/>
            <a:ext cx="2831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Saul Bass, </a:t>
            </a:r>
            <a:r>
              <a:rPr lang="fr-BE" dirty="0" err="1"/>
              <a:t>crediti</a:t>
            </a:r>
            <a:r>
              <a:rPr lang="fr-BE" dirty="0"/>
              <a:t> </a:t>
            </a:r>
          </a:p>
          <a:p>
            <a:r>
              <a:rPr lang="fr-BE" dirty="0"/>
              <a:t>di Hitchcock, </a:t>
            </a:r>
            <a:r>
              <a:rPr lang="fr-BE" i="1" dirty="0"/>
              <a:t>Vertigo</a:t>
            </a:r>
            <a:r>
              <a:rPr lang="fr-BE" dirty="0"/>
              <a:t>, 1958 </a:t>
            </a:r>
          </a:p>
          <a:p>
            <a:r>
              <a:rPr lang="fr-BE" dirty="0"/>
              <a:t>(</a:t>
            </a:r>
            <a:r>
              <a:rPr lang="fr-BE" dirty="0" err="1"/>
              <a:t>già</a:t>
            </a:r>
            <a:r>
              <a:rPr lang="fr-BE" dirty="0"/>
              <a:t> </a:t>
            </a:r>
            <a:r>
              <a:rPr lang="fr-BE" dirty="0" err="1"/>
              <a:t>realizzate</a:t>
            </a:r>
            <a:r>
              <a:rPr lang="fr-BE" dirty="0"/>
              <a:t> col computer)</a:t>
            </a: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224A3-3FAC-4687-A165-92C721A7E956}"/>
              </a:ext>
            </a:extLst>
          </p:cNvPr>
          <p:cNvSpPr txBox="1"/>
          <p:nvPr/>
        </p:nvSpPr>
        <p:spPr>
          <a:xfrm>
            <a:off x="3318629" y="6024581"/>
            <a:ext cx="202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Madeleine/Carlotta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4BFA05-C0D5-47B4-B7B5-466810925255}"/>
              </a:ext>
            </a:extLst>
          </p:cNvPr>
          <p:cNvSpPr/>
          <p:nvPr/>
        </p:nvSpPr>
        <p:spPr>
          <a:xfrm>
            <a:off x="3932029" y="2646611"/>
            <a:ext cx="2833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i="1" dirty="0"/>
              <a:t>L’</a:t>
            </a:r>
            <a:r>
              <a:rPr lang="fr-BE" i="1" dirty="0" err="1"/>
              <a:t>uomo</a:t>
            </a:r>
            <a:r>
              <a:rPr lang="fr-BE" i="1" dirty="0"/>
              <a:t> e la </a:t>
            </a:r>
            <a:r>
              <a:rPr lang="fr-BE" i="1" dirty="0" err="1"/>
              <a:t>conquiglia</a:t>
            </a:r>
            <a:r>
              <a:rPr lang="fr-BE" dirty="0"/>
              <a:t>, 1937</a:t>
            </a:r>
            <a:endParaRPr lang="fr-FR" dirty="0"/>
          </a:p>
        </p:txBody>
      </p:sp>
      <p:pic>
        <p:nvPicPr>
          <p:cNvPr id="14" name="Picture 2" descr="RÃ©sultat de recherche d'images pour &quot;coquille valÃ©ry&quot;">
            <a:extLst>
              <a:ext uri="{FF2B5EF4-FFF2-40B4-BE49-F238E27FC236}">
                <a16:creationId xmlns:a16="http://schemas.microsoft.com/office/drawing/2014/main" id="{A43EAB3B-A26E-4749-B2ED-93F5061C5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r="20892" b="12295"/>
          <a:stretch/>
        </p:blipFill>
        <p:spPr bwMode="auto">
          <a:xfrm>
            <a:off x="5758780" y="650720"/>
            <a:ext cx="1148861" cy="17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B5B0AB-AA5F-4B45-B5B5-72643748C680}"/>
              </a:ext>
            </a:extLst>
          </p:cNvPr>
          <p:cNvSpPr/>
          <p:nvPr/>
        </p:nvSpPr>
        <p:spPr>
          <a:xfrm>
            <a:off x="137640" y="2927992"/>
            <a:ext cx="405085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natura</a:t>
            </a:r>
            <a:r>
              <a:rPr lang="fr-FR" i="1" dirty="0"/>
              <a:t> </a:t>
            </a:r>
            <a:r>
              <a:rPr lang="fr-FR" i="1" dirty="0" err="1"/>
              <a:t>naturans</a:t>
            </a:r>
            <a:r>
              <a:rPr lang="fr-FR" i="1" dirty="0"/>
              <a:t> </a:t>
            </a:r>
            <a:r>
              <a:rPr lang="fr-FR" dirty="0"/>
              <a:t>: </a:t>
            </a:r>
            <a:r>
              <a:rPr lang="fr-FR" dirty="0" err="1"/>
              <a:t>torsione</a:t>
            </a:r>
            <a:r>
              <a:rPr lang="fr-FR" dirty="0"/>
              <a:t>, </a:t>
            </a:r>
            <a:r>
              <a:rPr lang="fr-FR" dirty="0" err="1"/>
              <a:t>elica</a:t>
            </a:r>
            <a:r>
              <a:rPr lang="fr-FR" dirty="0"/>
              <a:t>, spirale</a:t>
            </a:r>
          </a:p>
          <a:p>
            <a:r>
              <a:rPr lang="fr-FR" dirty="0"/>
              <a:t>Roger Caillois, </a:t>
            </a:r>
            <a:r>
              <a:rPr lang="fr-FR" i="1" dirty="0"/>
              <a:t>I </a:t>
            </a:r>
            <a:r>
              <a:rPr lang="fr-FR" i="1" dirty="0" err="1"/>
              <a:t>giochi</a:t>
            </a:r>
            <a:r>
              <a:rPr lang="fr-FR" i="1" dirty="0"/>
              <a:t> e </a:t>
            </a:r>
            <a:r>
              <a:rPr lang="fr-FR" i="1" dirty="0" err="1"/>
              <a:t>gli</a:t>
            </a:r>
            <a:r>
              <a:rPr lang="fr-FR" i="1" dirty="0"/>
              <a:t> </a:t>
            </a:r>
            <a:r>
              <a:rPr lang="fr-FR" i="1" dirty="0" err="1"/>
              <a:t>uomini</a:t>
            </a:r>
            <a:r>
              <a:rPr lang="fr-FR" dirty="0"/>
              <a:t>, 1958: </a:t>
            </a:r>
          </a:p>
          <a:p>
            <a:r>
              <a:rPr lang="fr-FR" i="1" dirty="0">
                <a:solidFill>
                  <a:srgbClr val="FF0000"/>
                </a:solidFill>
              </a:rPr>
              <a:t>ilinx 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fr-FR" dirty="0" err="1">
                <a:solidFill>
                  <a:srgbClr val="FF0000"/>
                </a:solidFill>
              </a:rPr>
              <a:t>vertigine</a:t>
            </a:r>
            <a:r>
              <a:rPr lang="fr-FR" dirty="0">
                <a:solidFill>
                  <a:srgbClr val="FF0000"/>
                </a:solidFill>
              </a:rPr>
              <a:t>)</a:t>
            </a:r>
          </a:p>
          <a:p>
            <a:r>
              <a:rPr lang="fr-FR" dirty="0" err="1"/>
              <a:t>agon</a:t>
            </a:r>
            <a:endParaRPr lang="fr-FR" dirty="0"/>
          </a:p>
          <a:p>
            <a:r>
              <a:rPr lang="fr-FR" dirty="0"/>
              <a:t>mimicry</a:t>
            </a:r>
          </a:p>
          <a:p>
            <a:r>
              <a:rPr lang="fr-FR" dirty="0"/>
              <a:t>alea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1295B4-A9D0-4628-8E67-AF8F1AC7D670}"/>
              </a:ext>
            </a:extLst>
          </p:cNvPr>
          <p:cNvSpPr/>
          <p:nvPr/>
        </p:nvSpPr>
        <p:spPr>
          <a:xfrm>
            <a:off x="290992" y="61655"/>
            <a:ext cx="7385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2400" b="1" dirty="0">
                <a:solidFill>
                  <a:srgbClr val="222222"/>
                </a:solidFill>
              </a:rPr>
              <a:t>La </a:t>
            </a:r>
            <a:r>
              <a:rPr lang="fr-FR" altLang="fr-FR" sz="2400" b="1" dirty="0" err="1">
                <a:solidFill>
                  <a:srgbClr val="222222"/>
                </a:solidFill>
              </a:rPr>
              <a:t>piega</a:t>
            </a:r>
            <a:r>
              <a:rPr lang="fr-FR" altLang="fr-FR" sz="2400" b="1" dirty="0">
                <a:solidFill>
                  <a:srgbClr val="222222"/>
                </a:solidFill>
              </a:rPr>
              <a:t> : </a:t>
            </a:r>
            <a:r>
              <a:rPr lang="fr-FR" altLang="fr-FR" sz="2400" b="1" dirty="0" err="1">
                <a:solidFill>
                  <a:srgbClr val="222222"/>
                </a:solidFill>
              </a:rPr>
              <a:t>una</a:t>
            </a:r>
            <a:r>
              <a:rPr lang="fr-FR" altLang="fr-FR" sz="2400" b="1" dirty="0">
                <a:solidFill>
                  <a:srgbClr val="222222"/>
                </a:solidFill>
              </a:rPr>
              <a:t> </a:t>
            </a:r>
            <a:r>
              <a:rPr lang="fr-FR" altLang="fr-FR" sz="2400" b="1" dirty="0" err="1">
                <a:solidFill>
                  <a:srgbClr val="222222"/>
                </a:solidFill>
              </a:rPr>
              <a:t>sfida</a:t>
            </a:r>
            <a:r>
              <a:rPr lang="fr-FR" altLang="fr-FR" sz="2400" b="1" dirty="0">
                <a:solidFill>
                  <a:srgbClr val="222222"/>
                </a:solidFill>
              </a:rPr>
              <a:t> </a:t>
            </a:r>
            <a:r>
              <a:rPr lang="fr-FR" altLang="fr-FR" sz="2400" b="1" dirty="0" err="1">
                <a:solidFill>
                  <a:srgbClr val="222222"/>
                </a:solidFill>
              </a:rPr>
              <a:t>epistemologica</a:t>
            </a:r>
            <a:r>
              <a:rPr lang="fr-FR" altLang="fr-FR" sz="2400" b="1" dirty="0">
                <a:solidFill>
                  <a:srgbClr val="222222"/>
                </a:solidFill>
              </a:rPr>
              <a:t> (</a:t>
            </a:r>
            <a:r>
              <a:rPr lang="fr-FR" altLang="fr-FR" sz="2400" b="1" i="1" dirty="0" err="1">
                <a:solidFill>
                  <a:srgbClr val="222222"/>
                </a:solidFill>
              </a:rPr>
              <a:t>sim-plex</a:t>
            </a:r>
            <a:r>
              <a:rPr lang="fr-FR" altLang="fr-FR" sz="2400" b="1" i="1" dirty="0">
                <a:solidFill>
                  <a:srgbClr val="222222"/>
                </a:solidFill>
              </a:rPr>
              <a:t> / com-</a:t>
            </a:r>
            <a:r>
              <a:rPr lang="fr-FR" altLang="fr-FR" sz="2400" b="1" i="1" dirty="0" err="1">
                <a:solidFill>
                  <a:srgbClr val="222222"/>
                </a:solidFill>
              </a:rPr>
              <a:t>plex</a:t>
            </a:r>
            <a:r>
              <a:rPr lang="fr-FR" altLang="fr-FR" sz="2400" b="1" dirty="0">
                <a:solidFill>
                  <a:srgbClr val="222222"/>
                </a:solidFill>
              </a:rPr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86517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80F630-C2DF-4954-A6F7-6B61AEC47E60}"/>
              </a:ext>
            </a:extLst>
          </p:cNvPr>
          <p:cNvSpPr/>
          <p:nvPr/>
        </p:nvSpPr>
        <p:spPr>
          <a:xfrm>
            <a:off x="5490691" y="2759347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A7CEC1-53F3-4DD6-90C3-B65A42DB6304}"/>
              </a:ext>
            </a:extLst>
          </p:cNvPr>
          <p:cNvSpPr txBox="1"/>
          <p:nvPr/>
        </p:nvSpPr>
        <p:spPr>
          <a:xfrm>
            <a:off x="2758754" y="-72197"/>
            <a:ext cx="6192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  </a:t>
            </a:r>
          </a:p>
          <a:p>
            <a:endParaRPr lang="fr-BE" dirty="0"/>
          </a:p>
        </p:txBody>
      </p:sp>
      <p:pic>
        <p:nvPicPr>
          <p:cNvPr id="13" name="Picture 6" descr="RÃ©sultat de recherche d'images pour &quot;tourbillon aquatique&quot;">
            <a:extLst>
              <a:ext uri="{FF2B5EF4-FFF2-40B4-BE49-F238E27FC236}">
                <a16:creationId xmlns:a16="http://schemas.microsoft.com/office/drawing/2014/main" id="{8C7E9E0F-6B2D-4D99-8D41-B405965A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760" y="141569"/>
            <a:ext cx="2309092" cy="17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upload.wikimedia.org/wikipedia/commons/thumb/8/87/Hiroshige_Wild_sea_breaking_on_the_rocks.jpg/800px-Hiroshige_Wild_sea_breaking_on_the_rocks.jpg">
            <a:extLst>
              <a:ext uri="{FF2B5EF4-FFF2-40B4-BE49-F238E27FC236}">
                <a16:creationId xmlns:a16="http://schemas.microsoft.com/office/drawing/2014/main" id="{A80B2950-2007-49DB-8BB6-7D195E7F5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35" y="179494"/>
            <a:ext cx="2947113" cy="450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54492AC-223A-4EF5-A986-F929ECE97965}"/>
              </a:ext>
            </a:extLst>
          </p:cNvPr>
          <p:cNvSpPr/>
          <p:nvPr/>
        </p:nvSpPr>
        <p:spPr>
          <a:xfrm>
            <a:off x="8538691" y="4744011"/>
            <a:ext cx="1922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dirty="0">
                <a:solidFill>
                  <a:srgbClr val="222222"/>
                </a:solidFill>
              </a:rPr>
              <a:t>Hiroshige, </a:t>
            </a:r>
            <a:r>
              <a:rPr lang="fr-BE" sz="1600" i="1" dirty="0">
                <a:solidFill>
                  <a:srgbClr val="222222"/>
                </a:solidFill>
              </a:rPr>
              <a:t>I </a:t>
            </a:r>
            <a:r>
              <a:rPr lang="fr-BE" sz="1600" i="1" dirty="0" err="1">
                <a:solidFill>
                  <a:srgbClr val="222222"/>
                </a:solidFill>
              </a:rPr>
              <a:t>vortici</a:t>
            </a:r>
            <a:r>
              <a:rPr lang="fr-BE" sz="1600" i="1" dirty="0">
                <a:solidFill>
                  <a:srgbClr val="222222"/>
                </a:solidFill>
              </a:rPr>
              <a:t> di </a:t>
            </a:r>
          </a:p>
          <a:p>
            <a:r>
              <a:rPr lang="fr-BE" sz="1600" i="1" dirty="0">
                <a:solidFill>
                  <a:srgbClr val="222222"/>
                </a:solidFill>
              </a:rPr>
              <a:t>di</a:t>
            </a:r>
            <a:r>
              <a:rPr lang="fr-BE" sz="1600" b="1" i="1" dirty="0">
                <a:solidFill>
                  <a:srgbClr val="222222"/>
                </a:solidFill>
              </a:rPr>
              <a:t> </a:t>
            </a:r>
            <a:r>
              <a:rPr lang="fr-BE" sz="1600" i="1" dirty="0">
                <a:solidFill>
                  <a:srgbClr val="222222"/>
                </a:solidFill>
              </a:rPr>
              <a:t>Naruto, </a:t>
            </a:r>
            <a:r>
              <a:rPr lang="fr-BE" sz="1600" dirty="0">
                <a:solidFill>
                  <a:srgbClr val="222222"/>
                </a:solidFill>
              </a:rPr>
              <a:t>1830</a:t>
            </a:r>
            <a:endParaRPr lang="fr-BE" sz="1600" dirty="0"/>
          </a:p>
        </p:txBody>
      </p:sp>
      <p:pic>
        <p:nvPicPr>
          <p:cNvPr id="16" name="Picture 10" descr="RÃ©sultat de recherche d'images pour &quot;turbulence aquatique&quot;">
            <a:extLst>
              <a:ext uri="{FF2B5EF4-FFF2-40B4-BE49-F238E27FC236}">
                <a16:creationId xmlns:a16="http://schemas.microsoft.com/office/drawing/2014/main" id="{B30DD5C0-494A-47F6-8815-66C2BCB0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1" y="179494"/>
            <a:ext cx="2499855" cy="17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4362C6-E1D1-44DF-BE28-E3BE107827F8}"/>
              </a:ext>
            </a:extLst>
          </p:cNvPr>
          <p:cNvCxnSpPr/>
          <p:nvPr/>
        </p:nvCxnSpPr>
        <p:spPr>
          <a:xfrm>
            <a:off x="3128419" y="1015074"/>
            <a:ext cx="825111" cy="768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EA9547E-FA4A-4219-BF24-949B96A0CB0A}"/>
              </a:ext>
            </a:extLst>
          </p:cNvPr>
          <p:cNvSpPr/>
          <p:nvPr/>
        </p:nvSpPr>
        <p:spPr>
          <a:xfrm>
            <a:off x="3292823" y="5183818"/>
            <a:ext cx="7002585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6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62E2AD-5FB1-3796-2A05-BAE85D0FF8F6}"/>
              </a:ext>
            </a:extLst>
          </p:cNvPr>
          <p:cNvSpPr/>
          <p:nvPr/>
        </p:nvSpPr>
        <p:spPr>
          <a:xfrm>
            <a:off x="3048000" y="298484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LU" dirty="0"/>
              <a:t>la turbolenza (disordine) diventa vortice (ordine)</a:t>
            </a:r>
          </a:p>
          <a:p>
            <a:r>
              <a:rPr lang="en-LU" dirty="0"/>
              <a:t>informe/forma</a:t>
            </a:r>
          </a:p>
          <a:p>
            <a:r>
              <a:rPr lang="en-LU" dirty="0"/>
              <a:t>infinito/finito</a:t>
            </a:r>
          </a:p>
        </p:txBody>
      </p:sp>
      <p:pic>
        <p:nvPicPr>
          <p:cNvPr id="1026" name="Picture 2" descr="Introduction à la pensée complexe">
            <a:extLst>
              <a:ext uri="{FF2B5EF4-FFF2-40B4-BE49-F238E27FC236}">
                <a16:creationId xmlns:a16="http://schemas.microsoft.com/office/drawing/2014/main" id="{4370A062-ABE7-237E-BFD9-2C43FDEB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0" y="2154123"/>
            <a:ext cx="2510511" cy="41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18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A4402-C5B3-B8FD-47E4-CA9ABA154911}"/>
              </a:ext>
            </a:extLst>
          </p:cNvPr>
          <p:cNvSpPr txBox="1"/>
          <p:nvPr/>
        </p:nvSpPr>
        <p:spPr>
          <a:xfrm>
            <a:off x="4370225" y="3291308"/>
            <a:ext cx="753927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“Fu 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Keplero 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 rilevare che su molti tipi di alberi 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le foglie sono allineate secondo 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uno schema che comprende 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due numeri di Fibonacci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Partendo da una foglia qualunque, dopo uno, due, tre o cinque giri dalla spirale si trova sempre una foglia allineata con la prima e a seconda delle specie, questa sarà la seconda, la terza, la quinta, l’ottava o la tredicesima foglia.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Un altro semplice esempio in cui è possibile ritrovare la successione di Fibonacci in natura è dato dal 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numero di petali dei fiori</a:t>
            </a:r>
            <a:r>
              <a:rPr kumimoji="0" lang="en-LU" altLang="en-L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La maggior parte ne ha tre (come gigli e iris), cinque (parnassia, rosa canina), oppure otto (cosmea), 13 (alcune margherite), 21 (cicoria), 34, 55 o 89 (asteracee). </a:t>
            </a:r>
            <a:r>
              <a:rPr kumimoji="0" lang="en-LU" altLang="en-LU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Nel girasole i singoli fiori sono disposti lungo linee curve che ruotano in senso orario e antiorario.”</a:t>
            </a:r>
            <a:r>
              <a:rPr kumimoji="0" lang="en-LU" altLang="en-LU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LU" altLang="en-LU" sz="1600" dirty="0"/>
              <a:t>Laura Resta, </a:t>
            </a:r>
            <a:r>
              <a:rPr lang="en-LU" altLang="en-LU" sz="1600" i="1" dirty="0"/>
              <a:t>Disposizione delle foglie su un fusto. La successione di Fibonacci nella fillotassi – (Tesi di Laurea in biomatematica) </a:t>
            </a:r>
            <a:endParaRPr lang="en-LU" altLang="en-LU" sz="16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1600" dirty="0"/>
          </a:p>
        </p:txBody>
      </p:sp>
      <p:pic>
        <p:nvPicPr>
          <p:cNvPr id="4" name="Picture 2" descr="page3image3966549904">
            <a:extLst>
              <a:ext uri="{FF2B5EF4-FFF2-40B4-BE49-F238E27FC236}">
                <a16:creationId xmlns:a16="http://schemas.microsoft.com/office/drawing/2014/main" id="{0A3816A5-68D1-F128-3F45-AE059986F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81" y="1371600"/>
            <a:ext cx="2417162" cy="19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age3image3966701632">
            <a:extLst>
              <a:ext uri="{FF2B5EF4-FFF2-40B4-BE49-F238E27FC236}">
                <a16:creationId xmlns:a16="http://schemas.microsoft.com/office/drawing/2014/main" id="{7422D87E-0239-5D89-AB71-D5FED1887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" y="3853211"/>
            <a:ext cx="3816075" cy="230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57C63B-D778-EAF5-254A-FBF5907FD3B2}"/>
              </a:ext>
            </a:extLst>
          </p:cNvPr>
          <p:cNvSpPr/>
          <p:nvPr/>
        </p:nvSpPr>
        <p:spPr>
          <a:xfrm>
            <a:off x="196992" y="289168"/>
            <a:ext cx="3106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LU" altLang="en-LU" sz="2000" b="1" dirty="0"/>
              <a:t>La successione di Fibonacci </a:t>
            </a:r>
            <a:endParaRPr lang="en-LU" sz="2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1B32C-48B9-9AFC-10EF-02D178538E4D}"/>
              </a:ext>
            </a:extLst>
          </p:cNvPr>
          <p:cNvSpPr/>
          <p:nvPr/>
        </p:nvSpPr>
        <p:spPr>
          <a:xfrm>
            <a:off x="8637771" y="674875"/>
            <a:ext cx="33572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LU" altLang="en-LU" sz="1600" i="1" dirty="0"/>
              <a:t>La </a:t>
            </a:r>
            <a:r>
              <a:rPr lang="en-GB" sz="1600" dirty="0"/>
              <a:t>"</a:t>
            </a:r>
            <a:r>
              <a:rPr lang="en-GB" sz="1600" dirty="0" err="1"/>
              <a:t>successione</a:t>
            </a:r>
            <a:r>
              <a:rPr lang="en-GB" sz="1600" dirty="0"/>
              <a:t> di Fibonacci"(</a:t>
            </a:r>
            <a:r>
              <a:rPr lang="en-GB" sz="1600" dirty="0" err="1"/>
              <a:t>detta</a:t>
            </a:r>
            <a:r>
              <a:rPr lang="en-GB" sz="1600" dirty="0"/>
              <a:t> </a:t>
            </a:r>
            <a:r>
              <a:rPr lang="en-GB" sz="1600" dirty="0" err="1"/>
              <a:t>anche</a:t>
            </a:r>
            <a:r>
              <a:rPr lang="en-GB" sz="1600" dirty="0"/>
              <a:t> </a:t>
            </a:r>
            <a:r>
              <a:rPr lang="en-GB" sz="1600" dirty="0" err="1"/>
              <a:t>successione</a:t>
            </a:r>
            <a:r>
              <a:rPr lang="en-GB" sz="1600" dirty="0"/>
              <a:t> </a:t>
            </a:r>
            <a:r>
              <a:rPr lang="en-GB" sz="1600" dirty="0" err="1"/>
              <a:t>aurea</a:t>
            </a:r>
            <a:r>
              <a:rPr lang="en-GB" sz="1600" dirty="0"/>
              <a:t>): </a:t>
            </a:r>
            <a:r>
              <a:rPr lang="en-GB" sz="1600" dirty="0" err="1"/>
              <a:t>successione</a:t>
            </a:r>
            <a:r>
              <a:rPr lang="en-GB" sz="1600" dirty="0"/>
              <a:t> e di numeri </a:t>
            </a:r>
            <a:r>
              <a:rPr lang="en-GB" sz="1600" dirty="0" err="1"/>
              <a:t>interi</a:t>
            </a:r>
            <a:r>
              <a:rPr lang="en-GB" sz="1600" dirty="0"/>
              <a:t> in cui </a:t>
            </a:r>
            <a:r>
              <a:rPr lang="en-GB" sz="1600" dirty="0" err="1"/>
              <a:t>ciascun</a:t>
            </a:r>
            <a:r>
              <a:rPr lang="en-GB" sz="1600" dirty="0"/>
              <a:t> </a:t>
            </a:r>
            <a:r>
              <a:rPr lang="en-GB" sz="1600" dirty="0" err="1"/>
              <a:t>numero</a:t>
            </a:r>
            <a:r>
              <a:rPr lang="en-GB" sz="1600" dirty="0"/>
              <a:t> </a:t>
            </a:r>
            <a:r>
              <a:rPr lang="en-GB" sz="1600" dirty="0" err="1"/>
              <a:t>è</a:t>
            </a:r>
            <a:r>
              <a:rPr lang="en-GB" sz="1600" dirty="0"/>
              <a:t> la somma </a:t>
            </a:r>
            <a:r>
              <a:rPr lang="en-GB" sz="1600" dirty="0" err="1"/>
              <a:t>dei</a:t>
            </a:r>
            <a:r>
              <a:rPr lang="en-GB" sz="1600" dirty="0"/>
              <a:t> due </a:t>
            </a:r>
            <a:r>
              <a:rPr lang="en-GB" sz="1600" dirty="0" err="1"/>
              <a:t>precedenti</a:t>
            </a:r>
            <a:r>
              <a:rPr lang="en-GB" sz="1600" dirty="0"/>
              <a:t>, 0, 1, 1, 2, 3, 5, 8, 13, 21, 34, 55, 89... </a:t>
            </a:r>
            <a:endParaRPr lang="en-LU" sz="1600" dirty="0"/>
          </a:p>
        </p:txBody>
      </p:sp>
      <p:pic>
        <p:nvPicPr>
          <p:cNvPr id="2050" name="Picture 2" descr="La Suite de Fibonacci et le Nombre d'Or">
            <a:extLst>
              <a:ext uri="{FF2B5EF4-FFF2-40B4-BE49-F238E27FC236}">
                <a16:creationId xmlns:a16="http://schemas.microsoft.com/office/drawing/2014/main" id="{73BBF7F6-5DA9-680C-B94C-469B6CBD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91" y="1066277"/>
            <a:ext cx="2823697" cy="17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onardo Fibonacci — Wikipédia">
            <a:extLst>
              <a:ext uri="{FF2B5EF4-FFF2-40B4-BE49-F238E27FC236}">
                <a16:creationId xmlns:a16="http://schemas.microsoft.com/office/drawing/2014/main" id="{13B82DDD-34A7-7673-DD0E-6366EFD4C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89" y="767545"/>
            <a:ext cx="1815330" cy="20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55D483-B7C2-BF82-C210-89A10485F2BD}"/>
              </a:ext>
            </a:extLst>
          </p:cNvPr>
          <p:cNvSpPr txBox="1"/>
          <p:nvPr/>
        </p:nvSpPr>
        <p:spPr>
          <a:xfrm>
            <a:off x="4972819" y="166057"/>
            <a:ext cx="3389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Leonardo da Pisa, detto Fibonacci</a:t>
            </a:r>
          </a:p>
          <a:p>
            <a:r>
              <a:rPr lang="en-GB" i="1" dirty="0"/>
              <a:t>Liber Abaci </a:t>
            </a:r>
            <a:r>
              <a:rPr lang="en-GB" dirty="0"/>
              <a:t>(1202)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200699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.jimcdn.com/app/cms/image/transf/dimension=580x10000:format=png/path/s51fc61a5707b6420/image/if97a48d5cff60496/version/1418589434/image.png">
            <a:extLst>
              <a:ext uri="{FF2B5EF4-FFF2-40B4-BE49-F238E27FC236}">
                <a16:creationId xmlns:a16="http://schemas.microsoft.com/office/drawing/2014/main" id="{F7089429-9F2D-45A5-8C30-BD956C6D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68" y="3861780"/>
            <a:ext cx="2367968" cy="17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.jimcdn.com/app/cms/image/transf/dimension=270x270:mode=crop:format=jpg/path/s51fc61a5707b6420/image/ib3083cda90ed58cd/version/1372517125/image.jpg">
            <a:extLst>
              <a:ext uri="{FF2B5EF4-FFF2-40B4-BE49-F238E27FC236}">
                <a16:creationId xmlns:a16="http://schemas.microsoft.com/office/drawing/2014/main" id="{7F5C07C1-888F-4581-B004-BEE1357DB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9" y="1067753"/>
            <a:ext cx="1272540" cy="127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.jimcdn.com/app/cms/image/transf/dimension=300x10000:format=jpg/path/s51fc61a5707b6420/image/i264ecc978eb3eaa9/version/1371882529/image.jpg">
            <a:extLst>
              <a:ext uri="{FF2B5EF4-FFF2-40B4-BE49-F238E27FC236}">
                <a16:creationId xmlns:a16="http://schemas.microsoft.com/office/drawing/2014/main" id="{99BD5817-5E48-491A-B877-569D4474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49" y="1104501"/>
            <a:ext cx="1831833" cy="13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DF9FE-74F1-430B-AE26-D2BA11FAFABD}"/>
              </a:ext>
            </a:extLst>
          </p:cNvPr>
          <p:cNvSpPr txBox="1"/>
          <p:nvPr/>
        </p:nvSpPr>
        <p:spPr>
          <a:xfrm>
            <a:off x="710068" y="2413872"/>
            <a:ext cx="117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Ammonite</a:t>
            </a:r>
            <a:endParaRPr lang="fr-FR" dirty="0"/>
          </a:p>
        </p:txBody>
      </p:sp>
      <p:pic>
        <p:nvPicPr>
          <p:cNvPr id="1032" name="Picture 8" descr="2000 posts - Catwalk Queen --- Caitriona Balfe Haute Couture, Mode Sculpturale, Techniques Textiles, Mode 3d, Mode Bizarre, Robes À La Mode, Mode Femme, Détails De Mode, Vestiaires">
            <a:extLst>
              <a:ext uri="{FF2B5EF4-FFF2-40B4-BE49-F238E27FC236}">
                <a16:creationId xmlns:a16="http://schemas.microsoft.com/office/drawing/2014/main" id="{237E46C1-889A-4BD3-AAFA-C8A38675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527" y="197756"/>
            <a:ext cx="1583075" cy="24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5B11CB-536E-4BB0-933E-29D597EA0F29}"/>
              </a:ext>
            </a:extLst>
          </p:cNvPr>
          <p:cNvSpPr/>
          <p:nvPr/>
        </p:nvSpPr>
        <p:spPr>
          <a:xfrm>
            <a:off x="7650527" y="264836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Catwalk Queen Caitriona Balfe, </a:t>
            </a:r>
            <a:r>
              <a:rPr lang="en-US" sz="1600" dirty="0" err="1">
                <a:solidFill>
                  <a:srgbClr val="333333"/>
                </a:solidFill>
              </a:rPr>
              <a:t>ottobre</a:t>
            </a:r>
            <a:r>
              <a:rPr lang="en-US" sz="1600" dirty="0">
                <a:solidFill>
                  <a:srgbClr val="333333"/>
                </a:solidFill>
              </a:rPr>
              <a:t> 2019</a:t>
            </a:r>
          </a:p>
          <a:p>
            <a:r>
              <a:rPr lang="en-US" sz="1600" dirty="0" err="1">
                <a:solidFill>
                  <a:srgbClr val="333333"/>
                </a:solidFill>
              </a:rPr>
              <a:t>alveare</a:t>
            </a:r>
            <a:endParaRPr lang="en-US" sz="1600" dirty="0">
              <a:solidFill>
                <a:srgbClr val="333333"/>
              </a:solidFill>
            </a:endParaRPr>
          </a:p>
        </p:txBody>
      </p:sp>
      <p:pic>
        <p:nvPicPr>
          <p:cNvPr id="1034" name="Picture 10" descr="approche fractale : Photo Mode Sculpturale, Mode Folle, Mode Futuriste, Bijoux Cheveux, Haute Couture, Stylisme, Des Vêtements, Prêt À Porter, Dentelle">
            <a:extLst>
              <a:ext uri="{FF2B5EF4-FFF2-40B4-BE49-F238E27FC236}">
                <a16:creationId xmlns:a16="http://schemas.microsoft.com/office/drawing/2014/main" id="{C85BB65C-9C72-46D8-A01C-935EE0080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963" y="217606"/>
            <a:ext cx="1671508" cy="241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upload.wikimedia.org/wikipedia/commons/thumb/c/ce/Beaux-Arts_de_Carcassonne_-_Portrait_de_femme_-_Michiel_Jansz._van_Mierevelt.jpg/800px-Beaux-Arts_de_Carcassonne_-_Portrait_de_femme_-_Michiel_Jansz._van_Mierevelt.jpg">
            <a:extLst>
              <a:ext uri="{FF2B5EF4-FFF2-40B4-BE49-F238E27FC236}">
                <a16:creationId xmlns:a16="http://schemas.microsoft.com/office/drawing/2014/main" id="{9CA03CCB-8D7E-470E-B509-120F066E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75" y="517002"/>
            <a:ext cx="1611543" cy="217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3">
            <a:extLst>
              <a:ext uri="{FF2B5EF4-FFF2-40B4-BE49-F238E27FC236}">
                <a16:creationId xmlns:a16="http://schemas.microsoft.com/office/drawing/2014/main" id="{FBFD857A-43F5-4912-8A0C-26C506F36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18" y="273627"/>
            <a:ext cx="1157496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b="1" dirty="0" err="1">
                <a:solidFill>
                  <a:srgbClr val="222222"/>
                </a:solidFill>
                <a:latin typeface="+mn-lt"/>
              </a:rPr>
              <a:t>Frattali</a:t>
            </a:r>
            <a:r>
              <a:rPr lang="fr-FR" altLang="fr-FR" sz="2400" b="1" dirty="0">
                <a:solidFill>
                  <a:srgbClr val="222222"/>
                </a:solidFill>
                <a:latin typeface="+mn-lt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87ABF-9173-4BA9-AE30-78EBAB39DD8C}"/>
              </a:ext>
            </a:extLst>
          </p:cNvPr>
          <p:cNvSpPr/>
          <p:nvPr/>
        </p:nvSpPr>
        <p:spPr>
          <a:xfrm>
            <a:off x="8888408" y="5607766"/>
            <a:ext cx="1943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Alia Ali,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Infinity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2017</a:t>
            </a:r>
            <a:endParaRPr lang="fr-FR" sz="16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0" name="Picture 16" descr="https://www.stedelijkmuseumschiedam.nl/wp-content/uploads/2019/05/Alia-Ali-Infinity-2017-1170x767.jpg">
            <a:extLst>
              <a:ext uri="{FF2B5EF4-FFF2-40B4-BE49-F238E27FC236}">
                <a16:creationId xmlns:a16="http://schemas.microsoft.com/office/drawing/2014/main" id="{CB500AB8-0530-4CA2-ABF1-E39C16C8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458" y="3783951"/>
            <a:ext cx="2614050" cy="171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498293-551D-4721-8A79-31EEA7182BB9}"/>
              </a:ext>
            </a:extLst>
          </p:cNvPr>
          <p:cNvSpPr/>
          <p:nvPr/>
        </p:nvSpPr>
        <p:spPr>
          <a:xfrm>
            <a:off x="4203182" y="2834824"/>
            <a:ext cx="35873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 err="1">
                <a:solidFill>
                  <a:srgbClr val="222222"/>
                </a:solidFill>
              </a:rPr>
              <a:t>Michiel</a:t>
            </a:r>
            <a:r>
              <a:rPr lang="fr-FR" altLang="fr-FR" sz="1600" dirty="0">
                <a:solidFill>
                  <a:srgbClr val="222222"/>
                </a:solidFill>
              </a:rPr>
              <a:t> </a:t>
            </a:r>
            <a:r>
              <a:rPr lang="fr-FR" altLang="fr-FR" sz="1600" dirty="0" err="1">
                <a:solidFill>
                  <a:srgbClr val="222222"/>
                </a:solidFill>
              </a:rPr>
              <a:t>Jansz</a:t>
            </a:r>
            <a:r>
              <a:rPr lang="fr-FR" altLang="fr-FR" sz="1600" dirty="0">
                <a:solidFill>
                  <a:srgbClr val="222222"/>
                </a:solidFill>
              </a:rPr>
              <a:t>. van </a:t>
            </a:r>
            <a:r>
              <a:rPr lang="fr-FR" altLang="fr-FR" sz="1600" dirty="0" err="1">
                <a:solidFill>
                  <a:srgbClr val="222222"/>
                </a:solidFill>
              </a:rPr>
              <a:t>Mierevelt</a:t>
            </a:r>
            <a:r>
              <a:rPr lang="fr-FR" altLang="fr-FR" sz="1600" dirty="0">
                <a:solidFill>
                  <a:srgbClr val="222222"/>
                </a:solidFill>
                <a:cs typeface="Arial" panose="020B0604020202020204" pitchFamily="34" charset="0"/>
              </a:rPr>
              <a:t>,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>
                <a:cs typeface="Arial" panose="020B0604020202020204" pitchFamily="34" charset="0"/>
              </a:rPr>
              <a:t>(Delft, 1566-1641)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600" dirty="0" err="1">
                <a:cs typeface="Arial" panose="020B0604020202020204" pitchFamily="34" charset="0"/>
              </a:rPr>
              <a:t>gorgiera</a:t>
            </a:r>
            <a:r>
              <a:rPr lang="fr-FR" altLang="fr-FR" sz="1600" dirty="0">
                <a:cs typeface="Arial" panose="020B0604020202020204" pitchFamily="34" charset="0"/>
              </a:rPr>
              <a:t>: </a:t>
            </a:r>
            <a:r>
              <a:rPr lang="fr-FR" altLang="fr-FR" sz="1600" dirty="0" err="1">
                <a:cs typeface="Arial" panose="020B0604020202020204" pitchFamily="34" charset="0"/>
              </a:rPr>
              <a:t>colletto</a:t>
            </a:r>
            <a:r>
              <a:rPr lang="fr-FR" altLang="fr-FR" sz="1600" dirty="0"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cs typeface="Arial" panose="020B0604020202020204" pitchFamily="34" charset="0"/>
              </a:rPr>
              <a:t>pieghettato</a:t>
            </a:r>
            <a:r>
              <a:rPr lang="fr-FR" altLang="fr-FR" sz="1600" dirty="0">
                <a:cs typeface="Arial" panose="020B0604020202020204" pitchFamily="34" charset="0"/>
              </a:rPr>
              <a:t> in </a:t>
            </a:r>
            <a:r>
              <a:rPr lang="fr-FR" altLang="fr-FR" sz="1600" dirty="0" err="1">
                <a:cs typeface="Arial" panose="020B0604020202020204" pitchFamily="34" charset="0"/>
              </a:rPr>
              <a:t>merletto</a:t>
            </a:r>
            <a:endParaRPr lang="fr-FR" altLang="fr-FR" sz="1600" dirty="0">
              <a:cs typeface="Arial" panose="020B0604020202020204" pitchFamily="34" charset="0"/>
            </a:endParaRPr>
          </a:p>
        </p:txBody>
      </p:sp>
      <p:pic>
        <p:nvPicPr>
          <p:cNvPr id="3074" name="Picture 2" descr="Nel mondo dei frattali (I Dialoghi) (Italian Edition) eBook : Benoit  Mandelbrot: Amazon.fr: Boutique Kindle">
            <a:extLst>
              <a:ext uri="{FF2B5EF4-FFF2-40B4-BE49-F238E27FC236}">
                <a16:creationId xmlns:a16="http://schemas.microsoft.com/office/drawing/2014/main" id="{6DA0361A-65FF-B5AB-3118-FC845C55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6" y="3024236"/>
            <a:ext cx="2443902" cy="341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608820-5777-DA83-5220-B027125BA9CB}"/>
              </a:ext>
            </a:extLst>
          </p:cNvPr>
          <p:cNvSpPr txBox="1"/>
          <p:nvPr/>
        </p:nvSpPr>
        <p:spPr>
          <a:xfrm>
            <a:off x="3194668" y="5951395"/>
            <a:ext cx="5604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 Benoit Mandelbrot, « How Long Is the </a:t>
            </a:r>
            <a:r>
              <a:rPr lang="fr-BE" dirty="0" err="1"/>
              <a:t>Coast</a:t>
            </a:r>
            <a:r>
              <a:rPr lang="fr-BE" dirty="0"/>
              <a:t> of </a:t>
            </a:r>
            <a:r>
              <a:rPr lang="fr-BE" dirty="0" err="1"/>
              <a:t>Britain</a:t>
            </a:r>
            <a:r>
              <a:rPr lang="fr-BE" dirty="0"/>
              <a:t> ? </a:t>
            </a:r>
          </a:p>
          <a:p>
            <a:r>
              <a:rPr lang="fr-BE" dirty="0" err="1"/>
              <a:t>Statistical</a:t>
            </a:r>
            <a:r>
              <a:rPr lang="fr-BE" dirty="0"/>
              <a:t> Self-</a:t>
            </a:r>
            <a:r>
              <a:rPr lang="fr-BE" dirty="0" err="1"/>
              <a:t>Similarity</a:t>
            </a:r>
            <a:r>
              <a:rPr lang="fr-BE" dirty="0"/>
              <a:t> and </a:t>
            </a:r>
            <a:r>
              <a:rPr lang="fr-BE" dirty="0" err="1"/>
              <a:t>Fractional</a:t>
            </a:r>
            <a:r>
              <a:rPr lang="fr-BE" dirty="0"/>
              <a:t> Dimension », 1967</a:t>
            </a:r>
            <a:endParaRPr lang="fr-FR" dirty="0"/>
          </a:p>
        </p:txBody>
      </p:sp>
      <p:pic>
        <p:nvPicPr>
          <p:cNvPr id="3076" name="Picture 4" descr="Il neige sur la côte bretonne - Choux romanesco, Vache qui rit et  intégrales curvilignes">
            <a:extLst>
              <a:ext uri="{FF2B5EF4-FFF2-40B4-BE49-F238E27FC236}">
                <a16:creationId xmlns:a16="http://schemas.microsoft.com/office/drawing/2014/main" id="{D7863BE1-513F-AD4A-2D98-EC2D0865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56" y="3854694"/>
            <a:ext cx="2443902" cy="17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44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549EB11-4647-4F5B-AA0B-1C496516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" y="2204599"/>
            <a:ext cx="2696767" cy="405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titled image">
            <a:extLst>
              <a:ext uri="{FF2B5EF4-FFF2-40B4-BE49-F238E27FC236}">
                <a16:creationId xmlns:a16="http://schemas.microsoft.com/office/drawing/2014/main" id="{B33D10F2-C81D-4579-A876-588FD36B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079" y="223424"/>
            <a:ext cx="43767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9CBF3B3F-7B43-4C2C-BCEA-26203908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15" y="139755"/>
            <a:ext cx="2067550" cy="21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ul Klee's works 1930 [101,200]">
            <a:extLst>
              <a:ext uri="{FF2B5EF4-FFF2-40B4-BE49-F238E27FC236}">
                <a16:creationId xmlns:a16="http://schemas.microsoft.com/office/drawing/2014/main" id="{AE737589-4024-42FC-BC8B-3948CACC5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877" y="3092541"/>
            <a:ext cx="1833300" cy="22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912A6E-13F9-484C-81E7-7F6D4C87653E}"/>
              </a:ext>
            </a:extLst>
          </p:cNvPr>
          <p:cNvSpPr/>
          <p:nvPr/>
        </p:nvSpPr>
        <p:spPr>
          <a:xfrm>
            <a:off x="3664234" y="555900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Conquistadore,1930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CC3FF-B845-4CE6-AA85-A4E2CAD3D0C5}"/>
              </a:ext>
            </a:extLst>
          </p:cNvPr>
          <p:cNvSpPr/>
          <p:nvPr/>
        </p:nvSpPr>
        <p:spPr>
          <a:xfrm>
            <a:off x="3457685" y="2472800"/>
            <a:ext cx="29887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Paul Klee, </a:t>
            </a:r>
            <a:r>
              <a:rPr lang="en-US" sz="1600" i="1" dirty="0" err="1">
                <a:solidFill>
                  <a:srgbClr val="000000"/>
                </a:solidFill>
              </a:rPr>
              <a:t>Errore</a:t>
            </a:r>
            <a:r>
              <a:rPr lang="en-US" sz="1600" i="1" dirty="0">
                <a:solidFill>
                  <a:srgbClr val="000000"/>
                </a:solidFill>
              </a:rPr>
              <a:t> </a:t>
            </a:r>
            <a:r>
              <a:rPr lang="en-US" sz="1600" i="1" dirty="0" err="1">
                <a:solidFill>
                  <a:srgbClr val="000000"/>
                </a:solidFill>
              </a:rPr>
              <a:t>sul</a:t>
            </a:r>
            <a:r>
              <a:rPr lang="en-US" sz="1600" i="1" dirty="0">
                <a:solidFill>
                  <a:srgbClr val="000000"/>
                </a:solidFill>
              </a:rPr>
              <a:t> Prato, </a:t>
            </a:r>
            <a:r>
              <a:rPr lang="en-US" sz="1600" dirty="0">
                <a:solidFill>
                  <a:srgbClr val="000000"/>
                </a:solidFill>
              </a:rPr>
              <a:t>c.1930</a:t>
            </a:r>
            <a:endParaRPr lang="en-US" sz="1600" dirty="0"/>
          </a:p>
        </p:txBody>
      </p:sp>
      <p:pic>
        <p:nvPicPr>
          <p:cNvPr id="6152" name="Picture 8" descr="Paul Klee, Bernard Stiegler : le circuit du sensible - Le SauteRhinLe  SauteRhin">
            <a:extLst>
              <a:ext uri="{FF2B5EF4-FFF2-40B4-BE49-F238E27FC236}">
                <a16:creationId xmlns:a16="http://schemas.microsoft.com/office/drawing/2014/main" id="{31617EF8-5821-4750-A53B-096AB53D7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723" y="3652424"/>
            <a:ext cx="3799951" cy="245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repro-tableaux.com/kunst/paul_klee_11025/Physiognomischer_Blitz_Klee.jpg">
            <a:extLst>
              <a:ext uri="{FF2B5EF4-FFF2-40B4-BE49-F238E27FC236}">
                <a16:creationId xmlns:a16="http://schemas.microsoft.com/office/drawing/2014/main" id="{B89E8F90-0106-4469-8D3B-AFBCB1FF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048" y="3652424"/>
            <a:ext cx="2205675" cy="25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4C0B75-2982-40A5-B6BD-C2C1648DC3F6}"/>
              </a:ext>
            </a:extLst>
          </p:cNvPr>
          <p:cNvSpPr/>
          <p:nvPr/>
        </p:nvSpPr>
        <p:spPr>
          <a:xfrm>
            <a:off x="9532489" y="6228630"/>
            <a:ext cx="26595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292B2C"/>
                </a:solidFill>
              </a:rPr>
              <a:t>Physiognomischer</a:t>
            </a:r>
            <a:r>
              <a:rPr lang="en-US" sz="1600" dirty="0">
                <a:solidFill>
                  <a:srgbClr val="292B2C"/>
                </a:solidFill>
              </a:rPr>
              <a:t> Blitz, 2027</a:t>
            </a:r>
            <a:endParaRPr lang="en-US" sz="1600" i="0" dirty="0">
              <a:solidFill>
                <a:srgbClr val="292B2C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3745C-A55D-47A8-3A11-F0099E22F35A}"/>
              </a:ext>
            </a:extLst>
          </p:cNvPr>
          <p:cNvSpPr txBox="1"/>
          <p:nvPr/>
        </p:nvSpPr>
        <p:spPr>
          <a:xfrm>
            <a:off x="83962" y="284286"/>
            <a:ext cx="48878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René Thom: </a:t>
            </a:r>
            <a:r>
              <a:rPr lang="fr-BE" dirty="0" err="1"/>
              <a:t>catastrofi</a:t>
            </a:r>
            <a:r>
              <a:rPr lang="fr-BE" dirty="0"/>
              <a:t> e </a:t>
            </a:r>
            <a:r>
              <a:rPr lang="fr-BE" dirty="0" err="1"/>
              <a:t>morfodinamica</a:t>
            </a:r>
            <a:endParaRPr lang="fr-BE" dirty="0"/>
          </a:p>
          <a:p>
            <a:r>
              <a:rPr lang="fr-BE" dirty="0" err="1"/>
              <a:t>Squilibrio</a:t>
            </a:r>
            <a:r>
              <a:rPr lang="fr-BE" dirty="0"/>
              <a:t>, </a:t>
            </a:r>
            <a:r>
              <a:rPr lang="fr-BE" dirty="0" err="1"/>
              <a:t>instabilità</a:t>
            </a:r>
            <a:r>
              <a:rPr lang="fr-BE" dirty="0"/>
              <a:t> e </a:t>
            </a:r>
            <a:r>
              <a:rPr lang="fr-BE" dirty="0" err="1"/>
              <a:t>movimento</a:t>
            </a:r>
            <a:endParaRPr lang="fr-BE" dirty="0"/>
          </a:p>
          <a:p>
            <a:r>
              <a:rPr lang="fr-BE" dirty="0" err="1"/>
              <a:t>Stefania</a:t>
            </a:r>
            <a:r>
              <a:rPr lang="fr-BE" dirty="0"/>
              <a:t> </a:t>
            </a:r>
            <a:r>
              <a:rPr lang="fr-BE" dirty="0" err="1"/>
              <a:t>Caliandro</a:t>
            </a:r>
            <a:r>
              <a:rPr lang="fr-BE" dirty="0"/>
              <a:t> su Paul Klee</a:t>
            </a:r>
          </a:p>
          <a:p>
            <a:r>
              <a:rPr lang="fr-BE" dirty="0" err="1"/>
              <a:t>Catastrofe</a:t>
            </a:r>
            <a:r>
              <a:rPr lang="fr-BE" dirty="0"/>
              <a:t>: </a:t>
            </a:r>
            <a:r>
              <a:rPr lang="fr-BE" dirty="0" err="1"/>
              <a:t>discontinuità</a:t>
            </a:r>
            <a:r>
              <a:rPr lang="fr-BE" dirty="0"/>
              <a:t> in un </a:t>
            </a:r>
            <a:r>
              <a:rPr lang="fr-BE" dirty="0" err="1"/>
              <a:t>fenomeno</a:t>
            </a:r>
            <a:endParaRPr lang="fr-BE" dirty="0"/>
          </a:p>
          <a:p>
            <a:r>
              <a:rPr lang="fr-BE" dirty="0"/>
              <a:t>(per </a:t>
            </a:r>
            <a:r>
              <a:rPr lang="fr-BE" dirty="0" err="1"/>
              <a:t>esempio</a:t>
            </a:r>
            <a:r>
              <a:rPr lang="fr-BE" dirty="0"/>
              <a:t> </a:t>
            </a:r>
            <a:r>
              <a:rPr lang="fr-BE" dirty="0" err="1"/>
              <a:t>quando</a:t>
            </a:r>
            <a:r>
              <a:rPr lang="fr-BE" dirty="0"/>
              <a:t> l’</a:t>
            </a:r>
            <a:r>
              <a:rPr lang="fr-BE" dirty="0" err="1"/>
              <a:t>angolo</a:t>
            </a:r>
            <a:r>
              <a:rPr lang="fr-BE" dirty="0"/>
              <a:t> di un </a:t>
            </a:r>
            <a:r>
              <a:rPr lang="fr-BE" dirty="0" err="1"/>
              <a:t>tavolo</a:t>
            </a:r>
            <a:r>
              <a:rPr lang="fr-BE" dirty="0"/>
              <a:t> </a:t>
            </a:r>
            <a:r>
              <a:rPr lang="fr-BE" dirty="0" err="1"/>
              <a:t>diventa</a:t>
            </a:r>
            <a:endParaRPr lang="fr-BE" dirty="0"/>
          </a:p>
          <a:p>
            <a:r>
              <a:rPr lang="fr-BE" dirty="0"/>
              <a:t>Aria</a:t>
            </a:r>
            <a:r>
              <a:rPr lang="fr-BE"/>
              <a:t>, per René Thom)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5373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wo basic types of dynamics: stability (attractor) and instability... |  Download Scientific Diagram">
            <a:extLst>
              <a:ext uri="{FF2B5EF4-FFF2-40B4-BE49-F238E27FC236}">
                <a16:creationId xmlns:a16="http://schemas.microsoft.com/office/drawing/2014/main" id="{F6F49C6B-CBDD-4056-BFE7-5219A2C94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8" y="142487"/>
            <a:ext cx="7106525" cy="307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A27870-E2E8-4B29-8B86-1E5360B34534}"/>
              </a:ext>
            </a:extLst>
          </p:cNvPr>
          <p:cNvSpPr/>
          <p:nvPr/>
        </p:nvSpPr>
        <p:spPr>
          <a:xfrm>
            <a:off x="602959" y="52967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111111"/>
                </a:solidFill>
              </a:rPr>
              <a:t>Wolfgang </a:t>
            </a:r>
            <a:r>
              <a:rPr lang="en-US" dirty="0" err="1">
                <a:solidFill>
                  <a:srgbClr val="111111"/>
                </a:solidFill>
              </a:rPr>
              <a:t>Wilgen</a:t>
            </a:r>
            <a:r>
              <a:rPr lang="en-US" dirty="0">
                <a:solidFill>
                  <a:srgbClr val="111111"/>
                </a:solidFill>
              </a:rPr>
              <a:t>,”Two basic types of dynamics: stability (attractor) and instability (</a:t>
            </a:r>
            <a:r>
              <a:rPr lang="en-US" dirty="0" err="1">
                <a:solidFill>
                  <a:srgbClr val="111111"/>
                </a:solidFill>
              </a:rPr>
              <a:t>repellor</a:t>
            </a:r>
            <a:r>
              <a:rPr lang="en-US" dirty="0">
                <a:solidFill>
                  <a:srgbClr val="111111"/>
                </a:solidFill>
              </a:rPr>
              <a:t>)”, </a:t>
            </a:r>
            <a:r>
              <a:rPr lang="en-US" i="1" dirty="0"/>
              <a:t>Process, Image, and Meaning: A Realistic Model of the Meaning of Sentences and Narrative Texts</a:t>
            </a:r>
            <a:r>
              <a:rPr lang="en-US" dirty="0"/>
              <a:t>. Benjamins, Amsterdam, </a:t>
            </a:r>
            <a:r>
              <a:rPr lang="en-US" dirty="0">
                <a:solidFill>
                  <a:srgbClr val="111111"/>
                </a:solidFill>
              </a:rPr>
              <a:t>1994, p. 50</a:t>
            </a:r>
            <a:endParaRPr lang="en-US" b="0" i="0" dirty="0">
              <a:solidFill>
                <a:srgbClr val="111111"/>
              </a:solidFill>
              <a:effectLst/>
            </a:endParaRPr>
          </a:p>
        </p:txBody>
      </p:sp>
      <p:pic>
        <p:nvPicPr>
          <p:cNvPr id="6148" name="Picture 4" descr="Periodo e frequenza di un pendolo">
            <a:extLst>
              <a:ext uri="{FF2B5EF4-FFF2-40B4-BE49-F238E27FC236}">
                <a16:creationId xmlns:a16="http://schemas.microsoft.com/office/drawing/2014/main" id="{B277F7A5-7CD8-430A-A496-96544AA5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405" y="933086"/>
            <a:ext cx="1503029" cy="150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rottola da lancio grande - Arte e Gioco">
            <a:extLst>
              <a:ext uri="{FF2B5EF4-FFF2-40B4-BE49-F238E27FC236}">
                <a16:creationId xmlns:a16="http://schemas.microsoft.com/office/drawing/2014/main" id="{ED738C5E-65E2-477C-BBF8-7FDFD68CE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99" y="2820202"/>
            <a:ext cx="2356957" cy="23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iglior metronomo 2022: Guida all'acquisto - REVIEWBOX">
            <a:extLst>
              <a:ext uri="{FF2B5EF4-FFF2-40B4-BE49-F238E27FC236}">
                <a16:creationId xmlns:a16="http://schemas.microsoft.com/office/drawing/2014/main" id="{CFAE3628-8795-4B5A-92D0-64857571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042" y="3648459"/>
            <a:ext cx="3089246" cy="20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BFCA92-884C-47E7-88E3-D937FB3B98CD}"/>
              </a:ext>
            </a:extLst>
          </p:cNvPr>
          <p:cNvSpPr txBox="1"/>
          <p:nvPr/>
        </p:nvSpPr>
        <p:spPr>
          <a:xfrm>
            <a:off x="9562345" y="5899693"/>
            <a:ext cx="132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Metronomo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F9AD1-1E10-4752-BBD9-BA814C9BC2BF}"/>
              </a:ext>
            </a:extLst>
          </p:cNvPr>
          <p:cNvSpPr txBox="1"/>
          <p:nvPr/>
        </p:nvSpPr>
        <p:spPr>
          <a:xfrm>
            <a:off x="7231310" y="5145511"/>
            <a:ext cx="91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Trottola</a:t>
            </a:r>
            <a:endParaRPr lang="en-US" dirty="0"/>
          </a:p>
        </p:txBody>
      </p:sp>
      <p:pic>
        <p:nvPicPr>
          <p:cNvPr id="6154" name="Picture 10" descr="Il Pendolo di Foucault | Il pendolo del Palazzo della Ragione">
            <a:extLst>
              <a:ext uri="{FF2B5EF4-FFF2-40B4-BE49-F238E27FC236}">
                <a16:creationId xmlns:a16="http://schemas.microsoft.com/office/drawing/2014/main" id="{D5ABF129-4CF2-46A4-9079-1BC53BEE0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656" y="861300"/>
            <a:ext cx="2451771" cy="157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C0985-AE15-1561-213A-FA167314A4B3}"/>
              </a:ext>
            </a:extLst>
          </p:cNvPr>
          <p:cNvSpPr txBox="1"/>
          <p:nvPr/>
        </p:nvSpPr>
        <p:spPr>
          <a:xfrm>
            <a:off x="8631044" y="2700617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pendolo</a:t>
            </a:r>
          </a:p>
        </p:txBody>
      </p:sp>
    </p:spTree>
    <p:extLst>
      <p:ext uri="{BB962C8B-B14F-4D97-AF65-F5344CB8AC3E}">
        <p14:creationId xmlns:p14="http://schemas.microsoft.com/office/powerpoint/2010/main" val="2269482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1A73F-F84D-4080-A219-697AEDE5CC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t="14572" r="4832" b="14500"/>
          <a:stretch/>
        </p:blipFill>
        <p:spPr>
          <a:xfrm rot="5400000">
            <a:off x="5941849" y="1558171"/>
            <a:ext cx="5997861" cy="3648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D76E2-099D-4A5D-B95A-2D068CF4F6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3" b="20843"/>
          <a:stretch/>
        </p:blipFill>
        <p:spPr>
          <a:xfrm rot="5400000">
            <a:off x="2667585" y="1794648"/>
            <a:ext cx="5422940" cy="2600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F6DCD0-A07C-42FF-A8F0-7664544739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4717" b="20371"/>
          <a:stretch/>
        </p:blipFill>
        <p:spPr>
          <a:xfrm rot="5400000">
            <a:off x="-683751" y="1754279"/>
            <a:ext cx="5247855" cy="2599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BFC311-3CE2-4042-A55D-EF6E8DDAD939}"/>
              </a:ext>
            </a:extLst>
          </p:cNvPr>
          <p:cNvSpPr txBox="1"/>
          <p:nvPr/>
        </p:nvSpPr>
        <p:spPr>
          <a:xfrm flipH="1">
            <a:off x="154774" y="5934670"/>
            <a:ext cx="534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Georges Didi-Huberman, </a:t>
            </a:r>
            <a:r>
              <a:rPr lang="fr-BE" i="1" dirty="0" err="1"/>
              <a:t>Ninfa</a:t>
            </a:r>
            <a:r>
              <a:rPr lang="fr-BE" i="1" dirty="0"/>
              <a:t> </a:t>
            </a:r>
            <a:r>
              <a:rPr lang="fr-BE" i="1" dirty="0" err="1"/>
              <a:t>moderna</a:t>
            </a:r>
            <a:r>
              <a:rPr lang="fr-BE" i="1" dirty="0"/>
              <a:t>. Essai sur le drapé tombé</a:t>
            </a:r>
            <a:r>
              <a:rPr lang="fr-BE" dirty="0"/>
              <a:t>, Paris  Gallimard, 2002. </a:t>
            </a:r>
          </a:p>
          <a:p>
            <a:r>
              <a:rPr lang="fr-BE" dirty="0" err="1"/>
              <a:t>straccio</a:t>
            </a:r>
            <a:r>
              <a:rPr lang="fr-BE" dirty="0"/>
              <a:t> da </a:t>
            </a:r>
            <a:r>
              <a:rPr lang="fr-BE" dirty="0" err="1"/>
              <a:t>fogna</a:t>
            </a:r>
            <a:r>
              <a:rPr lang="fr-BE"/>
              <a:t> </a:t>
            </a:r>
            <a:r>
              <a:rPr lang="fr-BE">
                <a:sym typeface="Wingdings" pitchFamily="2" charset="2"/>
              </a:rPr>
              <a:t> i</a:t>
            </a:r>
            <a:r>
              <a:rPr lang="fr-BE"/>
              <a:t>nforme, </a:t>
            </a:r>
            <a:r>
              <a:rPr lang="fr-BE" dirty="0" err="1"/>
              <a:t>sintomo</a:t>
            </a:r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8815A3-688E-373C-80F2-1EAEBE466321}"/>
              </a:ext>
            </a:extLst>
          </p:cNvPr>
          <p:cNvSpPr txBox="1"/>
          <p:nvPr/>
        </p:nvSpPr>
        <p:spPr>
          <a:xfrm>
            <a:off x="7906215" y="646770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barbone</a:t>
            </a:r>
          </a:p>
        </p:txBody>
      </p:sp>
    </p:spTree>
    <p:extLst>
      <p:ext uri="{BB962C8B-B14F-4D97-AF65-F5344CB8AC3E}">
        <p14:creationId xmlns:p14="http://schemas.microsoft.com/office/powerpoint/2010/main" val="292189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4A253E-A281-45E4-BF70-109D8903045E}"/>
              </a:ext>
            </a:extLst>
          </p:cNvPr>
          <p:cNvSpPr/>
          <p:nvPr/>
        </p:nvSpPr>
        <p:spPr>
          <a:xfrm>
            <a:off x="6412637" y="1012954"/>
            <a:ext cx="56011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«L’istinto esibizionistico</a:t>
            </a:r>
            <a:r>
              <a:rPr lang="it-IT" sz="1600" dirty="0"/>
              <a:t> riguarda originariamente il corpo nudo, ma nel corso dello sviluppo individuale si sposta inevitabilmente (nelle razze civilizzate), in misura maggiore o minore, sui </a:t>
            </a:r>
            <a:r>
              <a:rPr lang="it-IT" sz="1600" dirty="0">
                <a:solidFill>
                  <a:srgbClr val="FF0000"/>
                </a:solidFill>
              </a:rPr>
              <a:t>vestiti</a:t>
            </a:r>
            <a:r>
              <a:rPr lang="it-IT" sz="1600" dirty="0"/>
              <a:t>. </a:t>
            </a:r>
          </a:p>
          <a:p>
            <a:r>
              <a:rPr lang="it-IT" sz="1600" dirty="0"/>
              <a:t>I vestiti, tuttavia, sono squisitamente ambivalenti, in quanto coprono il corpo e quindi assecondano le tendenze inibitorie che chiamiamo </a:t>
            </a:r>
            <a:r>
              <a:rPr lang="it-IT" sz="1600" dirty="0">
                <a:solidFill>
                  <a:srgbClr val="FF0000"/>
                </a:solidFill>
              </a:rPr>
              <a:t>"pudore</a:t>
            </a:r>
            <a:r>
              <a:rPr lang="it-IT" sz="1600" dirty="0"/>
              <a:t>", e allo stesso tempo offrono un mezzo nuovo e altamente efficiente per gratificare l</a:t>
            </a:r>
            <a:r>
              <a:rPr lang="it-IT" sz="1600" dirty="0">
                <a:solidFill>
                  <a:srgbClr val="FF0000"/>
                </a:solidFill>
              </a:rPr>
              <a:t>'esibizionismo </a:t>
            </a:r>
            <a:r>
              <a:rPr lang="it-IT" sz="1600" dirty="0"/>
              <a:t>a un nuovo livello.» (Flügel 1932, p. 120)</a:t>
            </a:r>
          </a:p>
          <a:p>
            <a:endParaRPr lang="fr-FR" sz="1600" b="0" dirty="0">
              <a:effectLst/>
            </a:endParaRPr>
          </a:p>
          <a:p>
            <a:r>
              <a:rPr lang="it-IT" sz="1600" dirty="0"/>
              <a:t>«per comprendere i motivi che portano a </a:t>
            </a:r>
            <a:r>
              <a:rPr lang="it-IT" sz="1600" dirty="0">
                <a:solidFill>
                  <a:srgbClr val="FF0000"/>
                </a:solidFill>
              </a:rPr>
              <a:t>diversi tipi di abbigliamento</a:t>
            </a:r>
            <a:r>
              <a:rPr lang="it-IT" sz="1600" dirty="0"/>
              <a:t>, a cambiamenti nel nostro abbigliamento e a cambiamenti nel nostro intero atteggiamento nei confronti dell'abbigliamento, dovremo essere costantemente alla ricerca di cambiamenti nelle manifestazioni di queste due tendenze fondamentali in conflitto, l'una </a:t>
            </a:r>
            <a:r>
              <a:rPr lang="it-IT" sz="1600" dirty="0">
                <a:solidFill>
                  <a:srgbClr val="FF0000"/>
                </a:solidFill>
              </a:rPr>
              <a:t>orgogliosa di esibire il corpo</a:t>
            </a:r>
            <a:r>
              <a:rPr lang="it-IT" sz="1600" dirty="0"/>
              <a:t>, l'altra </a:t>
            </a:r>
            <a:r>
              <a:rPr lang="it-IT" sz="1600" dirty="0">
                <a:solidFill>
                  <a:srgbClr val="FF0000"/>
                </a:solidFill>
              </a:rPr>
              <a:t>modestamente di nasconderlo</a:t>
            </a:r>
            <a:r>
              <a:rPr lang="it-IT" sz="1600" dirty="0"/>
              <a:t>.» (Flügel , BBC, 1928)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E57904-CDB0-40C2-B4BC-E59ED37A2326}"/>
              </a:ext>
            </a:extLst>
          </p:cNvPr>
          <p:cNvSpPr/>
          <p:nvPr/>
        </p:nvSpPr>
        <p:spPr>
          <a:xfrm>
            <a:off x="316637" y="128625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John Carl </a:t>
            </a:r>
            <a:r>
              <a:rPr lang="en-US" sz="1600" b="1" dirty="0" err="1"/>
              <a:t>Flügel</a:t>
            </a:r>
            <a:r>
              <a:rPr lang="en-US" sz="1600" b="1" dirty="0"/>
              <a:t> (</a:t>
            </a:r>
            <a:r>
              <a:rPr lang="en-US" sz="1600" b="1" dirty="0" err="1"/>
              <a:t>psicologo</a:t>
            </a:r>
            <a:r>
              <a:rPr lang="en-US" sz="1600" b="1" dirty="0"/>
              <a:t> </a:t>
            </a:r>
            <a:r>
              <a:rPr lang="en-US" sz="1600" b="1" dirty="0" err="1"/>
              <a:t>academico</a:t>
            </a:r>
            <a:r>
              <a:rPr lang="en-US" sz="1600" b="1" dirty="0"/>
              <a:t> inglese), </a:t>
            </a:r>
            <a:r>
              <a:rPr lang="en-US" sz="1600" b="1" i="1" dirty="0"/>
              <a:t>The Psychology of Clothes</a:t>
            </a:r>
            <a:r>
              <a:rPr lang="en-US" sz="1600" b="1" dirty="0"/>
              <a:t>, 1930</a:t>
            </a:r>
          </a:p>
          <a:p>
            <a:endParaRPr lang="fr-FR" sz="1600" dirty="0"/>
          </a:p>
          <a:p>
            <a:r>
              <a:rPr lang="fr-FR" sz="1600" dirty="0"/>
              <a:t> </a:t>
            </a:r>
            <a:r>
              <a:rPr lang="fr-FR" sz="1600" i="1" dirty="0">
                <a:solidFill>
                  <a:srgbClr val="FF0000"/>
                </a:solidFill>
              </a:rPr>
              <a:t>masculine </a:t>
            </a:r>
            <a:r>
              <a:rPr lang="fr-FR" sz="1600" i="1" dirty="0" err="1">
                <a:solidFill>
                  <a:srgbClr val="FF0000"/>
                </a:solidFill>
              </a:rPr>
              <a:t>renunciat</a:t>
            </a:r>
            <a:r>
              <a:rPr lang="fr-FR" sz="1600" dirty="0" err="1">
                <a:solidFill>
                  <a:srgbClr val="FF0000"/>
                </a:solidFill>
              </a:rPr>
              <a:t>ion</a:t>
            </a:r>
            <a:r>
              <a:rPr lang="fr-FR" sz="1600" dirty="0"/>
              <a:t>: </a:t>
            </a:r>
            <a:r>
              <a:rPr lang="fr-FR" sz="1600" dirty="0" err="1"/>
              <a:t>rinuncia</a:t>
            </a:r>
            <a:r>
              <a:rPr lang="fr-FR" sz="1600" dirty="0"/>
              <a:t> </a:t>
            </a:r>
            <a:r>
              <a:rPr lang="fr-FR" sz="1600" dirty="0" err="1"/>
              <a:t>maschile</a:t>
            </a:r>
            <a:endParaRPr lang="fr-FR" sz="1600" dirty="0"/>
          </a:p>
          <a:p>
            <a:endParaRPr lang="fr-FR" sz="1600" dirty="0"/>
          </a:p>
          <a:p>
            <a:r>
              <a:rPr lang="fr-FR" sz="1600" i="1" dirty="0"/>
              <a:t>b</a:t>
            </a:r>
            <a:r>
              <a:rPr lang="en-US" sz="1600" i="1" dirty="0" err="1"/>
              <a:t>odily</a:t>
            </a:r>
            <a:r>
              <a:rPr lang="en-US" sz="1600" i="1" dirty="0"/>
              <a:t> protection, modesty, and adornment</a:t>
            </a:r>
          </a:p>
          <a:p>
            <a:r>
              <a:rPr lang="en-US" sz="1600" i="1" dirty="0">
                <a:sym typeface="Wingdings" pitchFamily="2" charset="2"/>
              </a:rPr>
              <a:t> </a:t>
            </a:r>
            <a:r>
              <a:rPr lang="fr-FR" sz="1600" dirty="0"/>
              <a:t> i </a:t>
            </a:r>
            <a:r>
              <a:rPr lang="fr-FR" sz="1600" dirty="0" err="1"/>
              <a:t>tre</a:t>
            </a:r>
            <a:r>
              <a:rPr lang="fr-FR" sz="1600" dirty="0"/>
              <a:t> P: </a:t>
            </a:r>
            <a:r>
              <a:rPr lang="fr-FR" sz="1600" dirty="0">
                <a:highlight>
                  <a:srgbClr val="FFFF00"/>
                </a:highlight>
              </a:rPr>
              <a:t>P</a:t>
            </a:r>
            <a:r>
              <a:rPr lang="en-US" sz="1600" dirty="0" err="1">
                <a:highlight>
                  <a:srgbClr val="FFFF00"/>
                </a:highlight>
              </a:rPr>
              <a:t>rotection</a:t>
            </a:r>
            <a:r>
              <a:rPr lang="en-US" sz="1600" dirty="0">
                <a:highlight>
                  <a:srgbClr val="FFFF00"/>
                </a:highlight>
              </a:rPr>
              <a:t>, Pudeur, Parure </a:t>
            </a:r>
          </a:p>
          <a:p>
            <a:endParaRPr lang="en-US" sz="1600" dirty="0"/>
          </a:p>
          <a:p>
            <a:r>
              <a:rPr lang="en-US" sz="1600" dirty="0" err="1"/>
              <a:t>Già</a:t>
            </a:r>
            <a:r>
              <a:rPr lang="en-US" sz="1600" dirty="0"/>
              <a:t> in </a:t>
            </a:r>
            <a:r>
              <a:rPr lang="en-US" sz="1600" dirty="0" err="1"/>
              <a:t>Filone</a:t>
            </a:r>
            <a:r>
              <a:rPr lang="en-US" sz="1600" dirty="0"/>
              <a:t> di Alessandria (1° sec aC-1°sec), </a:t>
            </a:r>
            <a:r>
              <a:rPr lang="en-US" sz="1600" dirty="0" err="1"/>
              <a:t>ellenistico</a:t>
            </a:r>
            <a:r>
              <a:rPr lang="en-US" sz="1600" dirty="0"/>
              <a:t> di </a:t>
            </a:r>
            <a:r>
              <a:rPr lang="en-US" sz="1600" dirty="0" err="1"/>
              <a:t>cultura</a:t>
            </a:r>
            <a:r>
              <a:rPr lang="en-US" sz="1600" dirty="0"/>
              <a:t> </a:t>
            </a:r>
            <a:r>
              <a:rPr lang="en-US" sz="1600" dirty="0" err="1"/>
              <a:t>ebraica</a:t>
            </a:r>
            <a:r>
              <a:rPr lang="en-US" sz="1600" dirty="0"/>
              <a:t> (</a:t>
            </a:r>
            <a:r>
              <a:rPr lang="en-US" sz="1600" dirty="0" err="1"/>
              <a:t>esegeta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Bibbia</a:t>
            </a:r>
            <a:r>
              <a:rPr lang="en-US" sz="1600" dirty="0"/>
              <a:t> </a:t>
            </a:r>
            <a:r>
              <a:rPr lang="en-US" sz="1600" dirty="0" err="1"/>
              <a:t>tramite</a:t>
            </a:r>
            <a:r>
              <a:rPr lang="en-US" sz="1600" dirty="0"/>
              <a:t> il </a:t>
            </a:r>
            <a:r>
              <a:rPr lang="en-US" sz="1600" dirty="0" err="1"/>
              <a:t>platonismo</a:t>
            </a:r>
            <a:r>
              <a:rPr lang="en-US" sz="1600" dirty="0"/>
              <a:t>)</a:t>
            </a:r>
          </a:p>
          <a:p>
            <a:r>
              <a:rPr lang="en-US" sz="1600" dirty="0"/>
              <a:t>la </a:t>
            </a:r>
            <a:r>
              <a:rPr lang="en-US" sz="1600" dirty="0" err="1"/>
              <a:t>metafora</a:t>
            </a:r>
            <a:r>
              <a:rPr lang="en-US" sz="1600" dirty="0"/>
              <a:t> del </a:t>
            </a:r>
            <a:r>
              <a:rPr lang="en-US" sz="1600" dirty="0" err="1">
                <a:highlight>
                  <a:srgbClr val="FFFF00"/>
                </a:highlight>
              </a:rPr>
              <a:t>mantello</a:t>
            </a:r>
            <a:r>
              <a:rPr lang="en-US" sz="1600" dirty="0"/>
              <a:t> (</a:t>
            </a:r>
            <a:r>
              <a:rPr lang="en-US" sz="1600" dirty="0" err="1"/>
              <a:t>involucro</a:t>
            </a:r>
            <a:r>
              <a:rPr lang="en-US" sz="1600" dirty="0"/>
              <a:t> </a:t>
            </a:r>
            <a:r>
              <a:rPr lang="en-US" sz="1600" dirty="0" err="1"/>
              <a:t>dell’anima</a:t>
            </a:r>
            <a:r>
              <a:rPr lang="en-US" sz="1600" dirty="0"/>
              <a:t>) </a:t>
            </a:r>
          </a:p>
          <a:p>
            <a:r>
              <a:rPr lang="en-US" sz="1600" dirty="0" err="1"/>
              <a:t>involucro</a:t>
            </a:r>
            <a:r>
              <a:rPr lang="en-US" sz="1600" dirty="0"/>
              <a:t> : </a:t>
            </a:r>
            <a:r>
              <a:rPr lang="en-US" sz="1600" dirty="0" err="1"/>
              <a:t>protegge</a:t>
            </a:r>
            <a:r>
              <a:rPr lang="en-US" sz="1600" dirty="0"/>
              <a:t>, </a:t>
            </a:r>
            <a:r>
              <a:rPr lang="en-US" sz="1600" dirty="0" err="1"/>
              <a:t>copre</a:t>
            </a:r>
            <a:r>
              <a:rPr lang="en-US" sz="1600" dirty="0"/>
              <a:t>, </a:t>
            </a:r>
            <a:r>
              <a:rPr lang="en-US" sz="1600" dirty="0" err="1"/>
              <a:t>orna</a:t>
            </a:r>
            <a:r>
              <a:rPr lang="en-US" sz="1600" dirty="0"/>
              <a:t> </a:t>
            </a:r>
            <a:r>
              <a:rPr lang="en-US" sz="1600" dirty="0" err="1"/>
              <a:t>l’intimità</a:t>
            </a:r>
            <a:r>
              <a:rPr lang="en-US" sz="1600" dirty="0"/>
              <a:t> </a:t>
            </a:r>
          </a:p>
          <a:p>
            <a:r>
              <a:rPr lang="en-US" sz="1600" dirty="0"/>
              <a:t>Cf. il logos : </a:t>
            </a:r>
            <a:r>
              <a:rPr lang="en-US" sz="1600" dirty="0" err="1"/>
              <a:t>protegge</a:t>
            </a:r>
            <a:r>
              <a:rPr lang="en-US" sz="1600" dirty="0"/>
              <a:t>, </a:t>
            </a:r>
            <a:r>
              <a:rPr lang="en-US" sz="1600" dirty="0" err="1"/>
              <a:t>copre</a:t>
            </a:r>
            <a:r>
              <a:rPr lang="en-US" sz="1600" dirty="0"/>
              <a:t>, </a:t>
            </a:r>
            <a:r>
              <a:rPr lang="en-US" sz="1600" dirty="0" err="1"/>
              <a:t>orna</a:t>
            </a:r>
            <a:r>
              <a:rPr lang="en-US" sz="1600" dirty="0"/>
              <a:t> </a:t>
            </a:r>
            <a:r>
              <a:rPr lang="en-US" sz="1600" dirty="0" err="1"/>
              <a:t>l’anima</a:t>
            </a:r>
            <a:endParaRPr lang="en-US" sz="1600" dirty="0"/>
          </a:p>
          <a:p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en-US" sz="1600" i="1" dirty="0">
                <a:solidFill>
                  <a:srgbClr val="FF0000"/>
                </a:solidFill>
              </a:rPr>
              <a:t>compromise-formation</a:t>
            </a:r>
            <a:r>
              <a:rPr lang="fr-FR" sz="1600" i="1" dirty="0"/>
              <a:t>: </a:t>
            </a:r>
            <a:r>
              <a:rPr lang="fr-FR" sz="1600" dirty="0" err="1"/>
              <a:t>formazione</a:t>
            </a:r>
            <a:r>
              <a:rPr lang="fr-FR" sz="1600" dirty="0"/>
              <a:t> di </a:t>
            </a:r>
            <a:r>
              <a:rPr lang="fr-FR" sz="1600" dirty="0" err="1"/>
              <a:t>compromesso</a:t>
            </a:r>
            <a:r>
              <a:rPr lang="fr-FR" sz="1600" dirty="0"/>
              <a:t> </a:t>
            </a:r>
            <a:endParaRPr lang="en-US" sz="1600" dirty="0"/>
          </a:p>
          <a:p>
            <a:r>
              <a:rPr lang="it-IT" sz="1600" dirty="0"/>
              <a:t>una "tendenza ad ammirare il proprio corpo e a mostrarlo agli altri, in modo che gli altri possano condividere l’ammirazione. Trova un'espressione naturale nell’esibizione del corpo nudo e nella dimostrazione dei suoi poteri, e può essere osservata in molti bambini." (Flügel 1930, p. 86).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0AA06-BBA0-027A-299D-7037416D9826}"/>
              </a:ext>
            </a:extLst>
          </p:cNvPr>
          <p:cNvSpPr txBox="1"/>
          <p:nvPr/>
        </p:nvSpPr>
        <p:spPr>
          <a:xfrm>
            <a:off x="7540831" y="520511"/>
            <a:ext cx="115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far-</a:t>
            </a:r>
            <a:r>
              <a:rPr lang="en-GB" dirty="0" err="1"/>
              <a:t>vedere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4273148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graphie 1. « Madeleine en extase », Et in Arcadia Ego (photographie : O. Richon, 1991).">
            <a:extLst>
              <a:ext uri="{FF2B5EF4-FFF2-40B4-BE49-F238E27FC236}">
                <a16:creationId xmlns:a16="http://schemas.microsoft.com/office/drawing/2014/main" id="{F70450DE-C803-44C7-90F3-A78349F4D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55" y="3575911"/>
            <a:ext cx="3052192" cy="214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AINT BARTHELEMY ">
            <a:extLst>
              <a:ext uri="{FF2B5EF4-FFF2-40B4-BE49-F238E27FC236}">
                <a16:creationId xmlns:a16="http://schemas.microsoft.com/office/drawing/2014/main" id="{43532A87-FFF2-44BD-A63F-1890181C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94" y="275737"/>
            <a:ext cx="1286489" cy="220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twork Title: Template - Artist Name: Richard Serra">
            <a:extLst>
              <a:ext uri="{FF2B5EF4-FFF2-40B4-BE49-F238E27FC236}">
                <a16:creationId xmlns:a16="http://schemas.microsoft.com/office/drawing/2014/main" id="{1E9837DA-4E6B-4F29-9066-02382E3A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03" y="202418"/>
            <a:ext cx="2462144" cy="32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B61E5-D6EE-4725-AE19-9F29AE72C810}"/>
              </a:ext>
            </a:extLst>
          </p:cNvPr>
          <p:cNvSpPr txBox="1"/>
          <p:nvPr/>
        </p:nvSpPr>
        <p:spPr>
          <a:xfrm>
            <a:off x="3709191" y="3405083"/>
            <a:ext cx="182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Richard Serra, </a:t>
            </a:r>
          </a:p>
          <a:p>
            <a:r>
              <a:rPr lang="fr-BE" sz="1600" i="1" dirty="0" err="1"/>
              <a:t>Cartamodello</a:t>
            </a:r>
            <a:r>
              <a:rPr lang="fr-BE" sz="1600" dirty="0"/>
              <a:t>, 1967</a:t>
            </a:r>
            <a:endParaRPr lang="fr-FR" sz="1600" dirty="0"/>
          </a:p>
        </p:txBody>
      </p:sp>
      <p:pic>
        <p:nvPicPr>
          <p:cNvPr id="1028" name="Picture 4" descr="Photographie 2. « Madeleine pénitente », Et in Arcadia Ego (photographie : O. Richon, 1991).">
            <a:extLst>
              <a:ext uri="{FF2B5EF4-FFF2-40B4-BE49-F238E27FC236}">
                <a16:creationId xmlns:a16="http://schemas.microsoft.com/office/drawing/2014/main" id="{38E8EA1C-1E95-42DF-B94F-4119544D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26" y="3429000"/>
            <a:ext cx="2999759" cy="21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CADFAC-3035-473B-BB05-3B34EC2DBE92}"/>
              </a:ext>
            </a:extLst>
          </p:cNvPr>
          <p:cNvSpPr txBox="1"/>
          <p:nvPr/>
        </p:nvSpPr>
        <p:spPr>
          <a:xfrm>
            <a:off x="3551196" y="6243709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0">
                <a:solidFill>
                  <a:srgbClr val="666666"/>
                </a:solidFill>
                <a:effectLst/>
              </a:rPr>
              <a:t>  </a:t>
            </a:r>
            <a:endParaRPr lang="fr-F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A1A754-A545-4971-A681-5F7A03974BB9}"/>
              </a:ext>
            </a:extLst>
          </p:cNvPr>
          <p:cNvSpPr txBox="1"/>
          <p:nvPr/>
        </p:nvSpPr>
        <p:spPr>
          <a:xfrm>
            <a:off x="4359882" y="6306140"/>
            <a:ext cx="3161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Olivier </a:t>
            </a:r>
            <a:r>
              <a:rPr lang="fr-BE" sz="1600" dirty="0" err="1"/>
              <a:t>Richon</a:t>
            </a:r>
            <a:r>
              <a:rPr lang="fr-BE" sz="1600" dirty="0"/>
              <a:t>, </a:t>
            </a:r>
            <a:r>
              <a:rPr lang="fr-BE" sz="1600" i="1" dirty="0"/>
              <a:t>Maddalena in </a:t>
            </a:r>
            <a:r>
              <a:rPr lang="fr-BE" sz="1600" i="1" dirty="0" err="1"/>
              <a:t>estasi</a:t>
            </a:r>
            <a:r>
              <a:rPr lang="fr-BE" sz="1600" dirty="0"/>
              <a:t> </a:t>
            </a:r>
            <a:endParaRPr lang="fr-FR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B065B6-256C-438E-92AA-703FE3655C6D}"/>
              </a:ext>
            </a:extLst>
          </p:cNvPr>
          <p:cNvSpPr/>
          <p:nvPr/>
        </p:nvSpPr>
        <p:spPr>
          <a:xfrm>
            <a:off x="7189388" y="6243709"/>
            <a:ext cx="4675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600" i="1" dirty="0"/>
              <a:t>Maddalena </a:t>
            </a:r>
            <a:r>
              <a:rPr lang="fr-BE" sz="1600" i="1" dirty="0" err="1"/>
              <a:t>penitente</a:t>
            </a:r>
            <a:r>
              <a:rPr lang="fr-BE" sz="1600" i="1" dirty="0"/>
              <a:t>, </a:t>
            </a:r>
            <a:r>
              <a:rPr lang="fr-BE" sz="1600" dirty="0" err="1"/>
              <a:t>natura</a:t>
            </a:r>
            <a:r>
              <a:rPr lang="fr-BE" sz="1600" dirty="0"/>
              <a:t> </a:t>
            </a:r>
            <a:r>
              <a:rPr lang="fr-BE" sz="1600" dirty="0" err="1"/>
              <a:t>morta</a:t>
            </a:r>
            <a:r>
              <a:rPr lang="fr-BE" sz="1600" dirty="0"/>
              <a:t> </a:t>
            </a:r>
            <a:r>
              <a:rPr lang="fr-BE" sz="1600" dirty="0" err="1"/>
              <a:t>fotografica</a:t>
            </a:r>
            <a:r>
              <a:rPr lang="fr-BE" sz="1600" dirty="0"/>
              <a:t>, 1991</a:t>
            </a:r>
            <a:endParaRPr lang="en-US" sz="1600" dirty="0"/>
          </a:p>
        </p:txBody>
      </p:sp>
      <p:pic>
        <p:nvPicPr>
          <p:cNvPr id="10" name="Picture 2" descr="http://www.textile-art-revue.fr/wp-content/uploads/2013/10/Apparences-C-1981-131-x-33-cm.jpg">
            <a:extLst>
              <a:ext uri="{FF2B5EF4-FFF2-40B4-BE49-F238E27FC236}">
                <a16:creationId xmlns:a16="http://schemas.microsoft.com/office/drawing/2014/main" id="{5C5A9921-D14C-F15E-5CB6-796B3C03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31" y="377514"/>
            <a:ext cx="1671508" cy="302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70A2E2-885D-B1F3-94EF-4039250373D0}"/>
              </a:ext>
            </a:extLst>
          </p:cNvPr>
          <p:cNvSpPr/>
          <p:nvPr/>
        </p:nvSpPr>
        <p:spPr>
          <a:xfrm>
            <a:off x="7688454" y="582319"/>
            <a:ext cx="6096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Elga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Heinzen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Apparenze</a:t>
            </a:r>
            <a:r>
              <a:rPr lang="fr-BE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1981</a:t>
            </a:r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L'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indumento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forza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indossato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diventa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 seconda pelle e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volta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rimossa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, conserva </a:t>
            </a:r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l'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impronta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corpo, </a:t>
            </a:r>
          </a:p>
          <a:p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simili ai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resti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alcuni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insetti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lasciano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natura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". </a:t>
            </a:r>
          </a:p>
          <a:p>
            <a:r>
              <a:rPr lang="fr-B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natura</a:t>
            </a:r>
            <a:r>
              <a:rPr lang="fr-BE" sz="1600" dirty="0">
                <a:latin typeface="Calibri" panose="020F0502020204030204" pitchFamily="34" charset="0"/>
                <a:cs typeface="Calibri" panose="020F0502020204030204" pitchFamily="34" charset="0"/>
              </a:rPr>
              <a:t>".» (</a:t>
            </a:r>
            <a:r>
              <a:rPr lang="fr-BE" sz="1600" dirty="0"/>
              <a:t>Pascal Bonnafoux, </a:t>
            </a:r>
          </a:p>
          <a:p>
            <a:r>
              <a:rPr lang="fr-BE" sz="1600" i="1" dirty="0" err="1"/>
              <a:t>Elga</a:t>
            </a:r>
            <a:r>
              <a:rPr lang="fr-BE" sz="1600" i="1" dirty="0"/>
              <a:t> </a:t>
            </a:r>
            <a:r>
              <a:rPr lang="fr-BE" sz="1600" i="1" dirty="0" err="1"/>
              <a:t>Heinzen</a:t>
            </a:r>
            <a:r>
              <a:rPr lang="fr-BE" sz="1600" i="1" dirty="0"/>
              <a:t>. Permanence du pli, </a:t>
            </a:r>
            <a:r>
              <a:rPr lang="fr-BE" sz="1600" dirty="0"/>
              <a:t>2011</a:t>
            </a:r>
            <a:r>
              <a:rPr lang="fr-BE" dirty="0">
                <a:solidFill>
                  <a:srgbClr val="4A474B"/>
                </a:solidFill>
                <a:latin typeface="Lato"/>
              </a:rPr>
              <a:t>)</a:t>
            </a:r>
            <a:endParaRPr lang="fr-FR" dirty="0"/>
          </a:p>
          <a:p>
            <a:endParaRPr lang="fr-FR" dirty="0"/>
          </a:p>
        </p:txBody>
      </p:sp>
      <p:pic>
        <p:nvPicPr>
          <p:cNvPr id="13" name="Picture 2" descr="La sepoltura di Cristo di Tiziano">
            <a:extLst>
              <a:ext uri="{FF2B5EF4-FFF2-40B4-BE49-F238E27FC236}">
                <a16:creationId xmlns:a16="http://schemas.microsoft.com/office/drawing/2014/main" id="{9A15A805-1F97-DA4E-F129-3EF20133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14" y="3905583"/>
            <a:ext cx="2156031" cy="168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izian 028.jpg">
            <a:extLst>
              <a:ext uri="{FF2B5EF4-FFF2-40B4-BE49-F238E27FC236}">
                <a16:creationId xmlns:a16="http://schemas.microsoft.com/office/drawing/2014/main" id="{F5C69D47-1C40-DB2C-6AFB-39233D66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8" y="3697470"/>
            <a:ext cx="2462145" cy="168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B3AE8E-EC8B-6569-FD08-46B081510F4D}"/>
              </a:ext>
            </a:extLst>
          </p:cNvPr>
          <p:cNvSpPr/>
          <p:nvPr/>
        </p:nvSpPr>
        <p:spPr>
          <a:xfrm>
            <a:off x="256478" y="5472887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Tiziano</a:t>
            </a:r>
            <a:r>
              <a:rPr lang="en-US" dirty="0"/>
              <a:t>,  </a:t>
            </a:r>
            <a:r>
              <a:rPr lang="en-US" i="1" dirty="0" err="1"/>
              <a:t>Sepoltura</a:t>
            </a:r>
            <a:endParaRPr lang="en-US" i="1" dirty="0"/>
          </a:p>
          <a:p>
            <a:r>
              <a:rPr lang="en-US" dirty="0"/>
              <a:t> Parigi, Louvre, 1559              Madrid, Museo del Prado, 1566 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26331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0C4767-FCF1-9229-DC60-F1545AD09B63}"/>
              </a:ext>
            </a:extLst>
          </p:cNvPr>
          <p:cNvSpPr txBox="1"/>
          <p:nvPr/>
        </p:nvSpPr>
        <p:spPr>
          <a:xfrm>
            <a:off x="998269" y="205407"/>
            <a:ext cx="33249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Pezzo</a:t>
            </a:r>
            <a:r>
              <a:rPr lang="en-GB" dirty="0"/>
              <a:t> di </a:t>
            </a:r>
            <a:r>
              <a:rPr lang="en-GB" dirty="0" err="1"/>
              <a:t>stoffa</a:t>
            </a:r>
            <a:r>
              <a:rPr lang="en-GB" dirty="0"/>
              <a:t> : Victor Hugo </a:t>
            </a:r>
            <a:r>
              <a:rPr lang="en-GB" dirty="0" err="1"/>
              <a:t>sarto</a:t>
            </a:r>
            <a:endParaRPr lang="en-LU" dirty="0"/>
          </a:p>
          <a:p>
            <a:endParaRPr lang="en-LU" dirty="0"/>
          </a:p>
          <a:p>
            <a:endParaRPr lang="en-LU" dirty="0"/>
          </a:p>
          <a:p>
            <a:endParaRPr lang="en-LU" dirty="0"/>
          </a:p>
          <a:p>
            <a:endParaRPr lang="en-LU" dirty="0"/>
          </a:p>
          <a:p>
            <a:endParaRPr lang="en-LU" dirty="0"/>
          </a:p>
          <a:p>
            <a:endParaRPr lang="en-LU" dirty="0"/>
          </a:p>
        </p:txBody>
      </p:sp>
      <p:pic>
        <p:nvPicPr>
          <p:cNvPr id="2050" name="Picture 2" descr="hugo couturier (3).docx">
            <a:extLst>
              <a:ext uri="{FF2B5EF4-FFF2-40B4-BE49-F238E27FC236}">
                <a16:creationId xmlns:a16="http://schemas.microsoft.com/office/drawing/2014/main" id="{15949829-5575-5298-81BF-51B17D8CD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5995" r="18375" b="55000"/>
          <a:stretch/>
        </p:blipFill>
        <p:spPr bwMode="auto">
          <a:xfrm>
            <a:off x="1093106" y="592534"/>
            <a:ext cx="7637656" cy="59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99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. Hollar, Hollandse vrouw, 1643. Universiteit Bibliotheek Leiden">
            <a:extLst>
              <a:ext uri="{FF2B5EF4-FFF2-40B4-BE49-F238E27FC236}">
                <a16:creationId xmlns:a16="http://schemas.microsoft.com/office/drawing/2014/main" id="{1EE3341C-4E83-4604-90A5-CF5594D4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" y="879706"/>
            <a:ext cx="4025871" cy="28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6E39A5-C592-4AE7-AD99-EE5B970F0F3D}"/>
              </a:ext>
            </a:extLst>
          </p:cNvPr>
          <p:cNvSpPr txBox="1"/>
          <p:nvPr/>
        </p:nvSpPr>
        <p:spPr>
          <a:xfrm>
            <a:off x="53219" y="3992265"/>
            <a:ext cx="5797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W. Hollar, </a:t>
            </a:r>
            <a:r>
              <a:rPr lang="nl-NL" i="1" dirty="0"/>
              <a:t>Donna </a:t>
            </a:r>
            <a:r>
              <a:rPr lang="nl-NL" i="1" dirty="0" err="1"/>
              <a:t>olandese</a:t>
            </a:r>
            <a:r>
              <a:rPr lang="nl-NL" dirty="0"/>
              <a:t>, 1643, Leiden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1514F-6978-4A67-ACFA-E216D6C9C378}"/>
              </a:ext>
            </a:extLst>
          </p:cNvPr>
          <p:cNvSpPr/>
          <p:nvPr/>
        </p:nvSpPr>
        <p:spPr>
          <a:xfrm>
            <a:off x="922216" y="23976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Modest Fashion</a:t>
            </a: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50939-204E-4159-AE7C-94C469366944}"/>
              </a:ext>
            </a:extLst>
          </p:cNvPr>
          <p:cNvSpPr/>
          <p:nvPr/>
        </p:nvSpPr>
        <p:spPr>
          <a:xfrm>
            <a:off x="4479269" y="4907843"/>
            <a:ext cx="582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’</a:t>
            </a:r>
            <a:endParaRPr lang="fr-FR" dirty="0"/>
          </a:p>
        </p:txBody>
      </p:sp>
      <p:pic>
        <p:nvPicPr>
          <p:cNvPr id="4100" name="Picture 4" descr="haik">
            <a:extLst>
              <a:ext uri="{FF2B5EF4-FFF2-40B4-BE49-F238E27FC236}">
                <a16:creationId xmlns:a16="http://schemas.microsoft.com/office/drawing/2014/main" id="{AFEFB522-1D69-4AA1-A8C9-0FCE7317E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85" y="239765"/>
            <a:ext cx="3260215" cy="442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196278-14F1-4DDA-8401-4AEFD358EC80}"/>
              </a:ext>
            </a:extLst>
          </p:cNvPr>
          <p:cNvSpPr/>
          <p:nvPr/>
        </p:nvSpPr>
        <p:spPr>
          <a:xfrm>
            <a:off x="6780945" y="401240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151346E-83CC-3606-6722-33E4C636F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9" b="30376"/>
          <a:stretch/>
        </p:blipFill>
        <p:spPr bwMode="auto">
          <a:xfrm>
            <a:off x="8635483" y="1228499"/>
            <a:ext cx="3332163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456021-61D8-EF49-F0F3-F0C7FE83F308}"/>
              </a:ext>
            </a:extLst>
          </p:cNvPr>
          <p:cNvSpPr/>
          <p:nvPr/>
        </p:nvSpPr>
        <p:spPr>
          <a:xfrm>
            <a:off x="922216" y="49879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LU" dirty="0"/>
              <a:t>Nel XVI e XVII secolo gli olandesi indossavano un mantello con cappuccio, un cappotto che li copriva dalla testa ai piedi. A volte lo indossavano anche gli uomini. Il mantello ha un'origine arabo-andalusa: l'"haik".</a:t>
            </a:r>
          </a:p>
        </p:txBody>
      </p:sp>
    </p:spTree>
    <p:extLst>
      <p:ext uri="{BB962C8B-B14F-4D97-AF65-F5344CB8AC3E}">
        <p14:creationId xmlns:p14="http://schemas.microsoft.com/office/powerpoint/2010/main" val="2189934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43604-586E-4374-B6CE-6B55DFC6F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3" y="409448"/>
            <a:ext cx="3314901" cy="5363986"/>
          </a:xfrm>
          <a:prstGeom prst="rect">
            <a:avLst/>
          </a:prstGeom>
        </p:spPr>
      </p:pic>
      <p:pic>
        <p:nvPicPr>
          <p:cNvPr id="1026" name="Picture 2" descr="Résultat de recherche d'images pour &quot;madonna del parto&quot;">
            <a:extLst>
              <a:ext uri="{FF2B5EF4-FFF2-40B4-BE49-F238E27FC236}">
                <a16:creationId xmlns:a16="http://schemas.microsoft.com/office/drawing/2014/main" id="{97462435-C2B8-4325-8966-72D8493BB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78" y="322169"/>
            <a:ext cx="5191321" cy="54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EEED5-F2DC-4947-AFD0-EF3B5B93D119}"/>
              </a:ext>
            </a:extLst>
          </p:cNvPr>
          <p:cNvSpPr txBox="1"/>
          <p:nvPr/>
        </p:nvSpPr>
        <p:spPr>
          <a:xfrm>
            <a:off x="5276078" y="5911933"/>
            <a:ext cx="655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Piero </a:t>
            </a:r>
            <a:r>
              <a:rPr lang="fr-BE" dirty="0" err="1"/>
              <a:t>della</a:t>
            </a:r>
            <a:r>
              <a:rPr lang="fr-BE" dirty="0"/>
              <a:t> Francesca, </a:t>
            </a:r>
            <a:r>
              <a:rPr lang="fr-BE" i="1" dirty="0"/>
              <a:t>Madonna </a:t>
            </a:r>
            <a:r>
              <a:rPr lang="fr-BE" i="1" dirty="0" err="1"/>
              <a:t>del</a:t>
            </a:r>
            <a:r>
              <a:rPr lang="fr-BE" i="1" dirty="0"/>
              <a:t> </a:t>
            </a:r>
            <a:r>
              <a:rPr lang="fr-BE" i="1" dirty="0" err="1"/>
              <a:t>parto</a:t>
            </a:r>
            <a:r>
              <a:rPr lang="fr-BE" dirty="0"/>
              <a:t>, fresque, </a:t>
            </a:r>
            <a:r>
              <a:rPr lang="fr-BE" dirty="0" err="1"/>
              <a:t>Monterchi</a:t>
            </a:r>
            <a:r>
              <a:rPr lang="fr-BE" dirty="0"/>
              <a:t>, 1460</a:t>
            </a:r>
            <a:endParaRPr lang="fr-FR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8D61D2-99A5-4414-A82B-FFB3A1913905}"/>
              </a:ext>
            </a:extLst>
          </p:cNvPr>
          <p:cNvSpPr/>
          <p:nvPr/>
        </p:nvSpPr>
        <p:spPr>
          <a:xfrm>
            <a:off x="1036085" y="5773434"/>
            <a:ext cx="2799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Maïmouna </a:t>
            </a:r>
            <a:r>
              <a:rPr lang="fr-FR" dirty="0" err="1"/>
              <a:t>Guerresi</a:t>
            </a:r>
            <a:r>
              <a:rPr lang="fr-FR" dirty="0"/>
              <a:t> </a:t>
            </a:r>
          </a:p>
          <a:p>
            <a:r>
              <a:rPr lang="fr-FR" dirty="0"/>
              <a:t>(</a:t>
            </a:r>
            <a:r>
              <a:rPr lang="fr-FR" dirty="0" err="1"/>
              <a:t>fotografa</a:t>
            </a:r>
            <a:r>
              <a:rPr lang="fr-FR" dirty="0"/>
              <a:t> </a:t>
            </a:r>
            <a:r>
              <a:rPr lang="fr-FR" dirty="0" err="1"/>
              <a:t>italo-senegalese</a:t>
            </a:r>
            <a:r>
              <a:rPr lang="fr-FR" dirty="0"/>
              <a:t>) </a:t>
            </a:r>
          </a:p>
        </p:txBody>
      </p:sp>
      <p:sp>
        <p:nvSpPr>
          <p:cNvPr id="7" name="AutoShape 4" descr="MAÏMOUNA GUERRESI. RÛH / SOUL è il titolo della personale, a cura di Silvia Cirelli, allestita negli spazi della galleria Officine dellImmagine. Il percorso espositivo presenta i molteplici linguaggi espressivi dellartista senegalese attraverso fotografie di grande e grandissimo formato - con alcune opere che superano i 3 metri di altezza-, un video e alcune installazioni, seguendo i temi della sua ricerca artistica e concentrandosi, in particolare, sulla celebrazione della spiritualità, come sottolineato dal titolo arabo della mostra, Rûh, che significa spirito interiore. Nelle sue opere, che esprimono la ricerca dellarmonia fra culture e fedi diverse, ci sono richiami alla credenza sufi, una pratica musulmana secondo la quale luomo al centro delluniverso è in rapporto diretto con il divino, elementi naturali ponte fra la dimensione celeste e terrena, affascinanti simbolismi e scenari sospesi tra trascendenza e realtà. Fino al 18 gennaio 2020. 📷 Maimouna Guerresi&#10;@maimounaguerresi @officinedellimmagine #maimounaguerresi #contemporaryart #photography">
            <a:extLst>
              <a:ext uri="{FF2B5EF4-FFF2-40B4-BE49-F238E27FC236}">
                <a16:creationId xmlns:a16="http://schemas.microsoft.com/office/drawing/2014/main" id="{58B0DDA8-1E11-4A07-B1D4-C365DEE0FA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40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>
            <a:extLst>
              <a:ext uri="{FF2B5EF4-FFF2-40B4-BE49-F238E27FC236}">
                <a16:creationId xmlns:a16="http://schemas.microsoft.com/office/drawing/2014/main" id="{026D3750-46DE-45B5-A0C0-722AED4CA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833" y="429847"/>
            <a:ext cx="3525126" cy="526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5667-A31D-49D5-8D21-16CE968DE938}"/>
              </a:ext>
            </a:extLst>
          </p:cNvPr>
          <p:cNvSpPr txBox="1"/>
          <p:nvPr/>
        </p:nvSpPr>
        <p:spPr>
          <a:xfrm>
            <a:off x="7399925" y="5797290"/>
            <a:ext cx="268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Craig Green, 2019, London</a:t>
            </a:r>
            <a:endParaRPr lang="fr-FR" dirty="0"/>
          </a:p>
        </p:txBody>
      </p:sp>
      <p:pic>
        <p:nvPicPr>
          <p:cNvPr id="5" name="Picture 6" descr="MAÏMOUNA GUERRESI. RÛH / SOUL è il titolo della personale, a cura di Silvia Cirelli, allestita negli spazi della galleria Officine dellImmagine. Il percorso espositivo presenta i molteplici linguaggi espressivi dellartista senegalese attraverso fotografie di grande e grandissimo formato - con alcune opere che superano i 3 metri di altezza-, un video e alcune installazioni, seguendo i temi della sua ricerca artistica e concentrandosi, in particolare, sulla celebrazione della spiritualità, come sottolineato dal titolo arabo della mostra, Rûh, che significa spirito interiore. Nelle sue opere, che esprimono la ricerca dellarmonia fra culture e fedi diverse, ci sono richiami alla credenza sufi, una pratica musulmana secondo la quale luomo al centro delluniverso è in rapporto diretto con il divino, elementi naturali ponte fra la dimensione celeste e terrena, affascinanti simbolismi e scenari sospesi tra trascendenza e realtà. Fino al 18 gennaio 2020. 📷 Maimouna Guerresi&#10;@maimounaguerresi @officinedellimmagine #maimounaguerresi #contemporaryart #photography">
            <a:extLst>
              <a:ext uri="{FF2B5EF4-FFF2-40B4-BE49-F238E27FC236}">
                <a16:creationId xmlns:a16="http://schemas.microsoft.com/office/drawing/2014/main" id="{C0EBD074-8E26-4E07-88C8-4E3D6F3C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" y="429847"/>
            <a:ext cx="5267568" cy="526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635E49-B87C-4A29-B7DE-641D1E1DD6AF}"/>
              </a:ext>
            </a:extLst>
          </p:cNvPr>
          <p:cNvSpPr txBox="1"/>
          <p:nvPr/>
        </p:nvSpPr>
        <p:spPr>
          <a:xfrm>
            <a:off x="797169" y="5797290"/>
            <a:ext cx="379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Maimouna </a:t>
            </a:r>
            <a:r>
              <a:rPr lang="fr-BE" dirty="0" err="1"/>
              <a:t>Guerresi</a:t>
            </a:r>
            <a:r>
              <a:rPr lang="fr-BE" dirty="0"/>
              <a:t>, </a:t>
            </a:r>
            <a:r>
              <a:rPr lang="fr-BE" i="1" dirty="0" err="1"/>
              <a:t>Rûh</a:t>
            </a:r>
            <a:r>
              <a:rPr lang="fr-BE" i="1" dirty="0"/>
              <a:t>/Anima</a:t>
            </a:r>
            <a:r>
              <a:rPr lang="fr-BE" dirty="0"/>
              <a:t>, 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5482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be mission — Wikipédia">
            <a:extLst>
              <a:ext uri="{FF2B5EF4-FFF2-40B4-BE49-F238E27FC236}">
                <a16:creationId xmlns:a16="http://schemas.microsoft.com/office/drawing/2014/main" id="{9854B9B1-B29F-40F6-8BD6-64E2E7891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9579" y="926643"/>
            <a:ext cx="3283134" cy="26852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AE61F06-25EA-4DF2-8EC1-A774F7F323E8}"/>
              </a:ext>
            </a:extLst>
          </p:cNvPr>
          <p:cNvSpPr txBox="1"/>
          <p:nvPr/>
        </p:nvSpPr>
        <p:spPr>
          <a:xfrm>
            <a:off x="347819" y="3663141"/>
            <a:ext cx="6097603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202122"/>
                </a:solidFill>
                <a:uFillTx/>
                <a:latin typeface="Calibri"/>
              </a:rPr>
              <a:t> </a:t>
            </a:r>
            <a:r>
              <a:rPr lang="fr-BE" sz="1600" dirty="0">
                <a:solidFill>
                  <a:srgbClr val="202122"/>
                </a:solidFill>
              </a:rPr>
              <a:t> Donne </a:t>
            </a:r>
            <a:r>
              <a:rPr lang="fr-BE" sz="1600" dirty="0" err="1">
                <a:solidFill>
                  <a:srgbClr val="202122"/>
                </a:solidFill>
              </a:rPr>
              <a:t>tahitiane</a:t>
            </a:r>
            <a:r>
              <a:rPr lang="fr-BE" sz="1600" dirty="0">
                <a:solidFill>
                  <a:srgbClr val="202122"/>
                </a:solidFill>
              </a:rPr>
              <a:t> in « </a:t>
            </a:r>
            <a:r>
              <a:rPr lang="fr-BE" sz="1600" dirty="0" err="1">
                <a:solidFill>
                  <a:srgbClr val="202122"/>
                </a:solidFill>
              </a:rPr>
              <a:t>vestiti</a:t>
            </a:r>
            <a:r>
              <a:rPr lang="fr-BE" sz="1600" dirty="0">
                <a:solidFill>
                  <a:srgbClr val="202122"/>
                </a:solidFill>
              </a:rPr>
              <a:t> da </a:t>
            </a:r>
            <a:r>
              <a:rPr lang="fr-BE" sz="1600" dirty="0" err="1">
                <a:solidFill>
                  <a:srgbClr val="202122"/>
                </a:solidFill>
              </a:rPr>
              <a:t>missione</a:t>
            </a:r>
            <a:r>
              <a:rPr lang="fr-BE" sz="1600" dirty="0">
                <a:solidFill>
                  <a:srgbClr val="202122"/>
                </a:solidFill>
              </a:rPr>
              <a:t> » tra 1880 </a:t>
            </a:r>
            <a:r>
              <a:rPr lang="fr-BE" sz="1600" b="0" i="0" u="none" strike="noStrike" kern="1200" cap="none" spc="0" baseline="0" dirty="0">
                <a:solidFill>
                  <a:srgbClr val="202122"/>
                </a:solidFill>
                <a:uFillTx/>
                <a:latin typeface="Calibri"/>
              </a:rPr>
              <a:t>et 1889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6" descr="Les talibans ont pris le contrôle de Kaboul le 15 août, marquant la conclusion de la prise de contrôle du pays par le groupe islamiste.">
            <a:extLst>
              <a:ext uri="{FF2B5EF4-FFF2-40B4-BE49-F238E27FC236}">
                <a16:creationId xmlns:a16="http://schemas.microsoft.com/office/drawing/2014/main" id="{B6E8FE39-3536-4055-8D2C-ADEB089E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0313" y="801449"/>
            <a:ext cx="4251466" cy="28360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 descr="1347138503302_burqawomenmorocco">
            <a:hlinkClick r:id="rId4"/>
            <a:extLst>
              <a:ext uri="{FF2B5EF4-FFF2-40B4-BE49-F238E27FC236}">
                <a16:creationId xmlns:a16="http://schemas.microsoft.com/office/drawing/2014/main" id="{FD4FADC2-5B20-4CDF-BA97-085D376DEE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55796" y="4247932"/>
            <a:ext cx="2832574" cy="18978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La fin des accommodements religieux au Québéc? -">
            <a:extLst>
              <a:ext uri="{FF2B5EF4-FFF2-40B4-BE49-F238E27FC236}">
                <a16:creationId xmlns:a16="http://schemas.microsoft.com/office/drawing/2014/main" id="{85ECEF76-C177-4690-AC30-9D128D7B80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803"/>
          <a:stretch>
            <a:fillRect/>
          </a:stretch>
        </p:blipFill>
        <p:spPr>
          <a:xfrm>
            <a:off x="6788122" y="4209334"/>
            <a:ext cx="2400918" cy="18968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5D535E6E-B250-4759-9C98-D650558FF75F}"/>
              </a:ext>
            </a:extLst>
          </p:cNvPr>
          <p:cNvSpPr txBox="1"/>
          <p:nvPr/>
        </p:nvSpPr>
        <p:spPr>
          <a:xfrm>
            <a:off x="2044468" y="6254576"/>
            <a:ext cx="3531801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dirty="0">
                <a:solidFill>
                  <a:srgbClr val="000000"/>
                </a:solidFill>
                <a:latin typeface="Calibri"/>
              </a:rPr>
              <a:t>In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Israele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f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rumka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&lt; « 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frum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 » + « burqa »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11" descr="556955_512574998781257_486484668_n">
            <a:hlinkClick r:id="rId7"/>
            <a:extLst>
              <a:ext uri="{FF2B5EF4-FFF2-40B4-BE49-F238E27FC236}">
                <a16:creationId xmlns:a16="http://schemas.microsoft.com/office/drawing/2014/main" id="{8A3344A9-77D3-4C87-A7A4-82F9F9632EB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9579" y="4247932"/>
            <a:ext cx="2849778" cy="18978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2B0EF67D-689F-49B7-91CF-10D391102447}"/>
              </a:ext>
            </a:extLst>
          </p:cNvPr>
          <p:cNvSpPr txBox="1"/>
          <p:nvPr/>
        </p:nvSpPr>
        <p:spPr>
          <a:xfrm>
            <a:off x="5361355" y="3663141"/>
            <a:ext cx="7254486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« 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Ministero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della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promozione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della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 vertu e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della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prevenzione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del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vizio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 »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Afghanistan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AAEEFEA-5FFA-4B94-80D5-9F5F389B899F}"/>
              </a:ext>
            </a:extLst>
          </p:cNvPr>
          <p:cNvSpPr txBox="1"/>
          <p:nvPr/>
        </p:nvSpPr>
        <p:spPr>
          <a:xfrm>
            <a:off x="514905" y="168133"/>
            <a:ext cx="3453318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Nuove</a:t>
            </a:r>
            <a:r>
              <a:rPr lang="fr-BE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pudicizie</a:t>
            </a:r>
            <a:r>
              <a:rPr lang="fr-BE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/</a:t>
            </a:r>
            <a:r>
              <a:rPr lang="fr-BE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decenze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D087097-616B-4665-AEF4-526B0473B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9469" y="630097"/>
            <a:ext cx="3485808" cy="21748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61B1AFA-02A8-4FF6-BB10-7E26ADD143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60267" y="517010"/>
            <a:ext cx="3601611" cy="252112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E2AF01D-A77D-4AE8-89EB-799B96A1CF79}"/>
              </a:ext>
            </a:extLst>
          </p:cNvPr>
          <p:cNvSpPr txBox="1"/>
          <p:nvPr/>
        </p:nvSpPr>
        <p:spPr>
          <a:xfrm>
            <a:off x="4284605" y="3038134"/>
            <a:ext cx="6097603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i="1" dirty="0">
                <a:solidFill>
                  <a:srgbClr val="000000"/>
                </a:solidFill>
                <a:latin typeface="Calibri"/>
              </a:rPr>
              <a:t>Hotel room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, 2019,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stampa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lenticolare</a:t>
            </a:r>
            <a:r>
              <a:rPr lang="fr-BE" sz="1600" dirty="0">
                <a:solidFill>
                  <a:srgbClr val="000000"/>
                </a:solidFill>
                <a:latin typeface="Calibri"/>
              </a:rPr>
              <a:t>, 1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25 x 95 cm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2BD4FE3-CD4C-4208-B5E0-38E0091032F5}"/>
              </a:ext>
            </a:extLst>
          </p:cNvPr>
          <p:cNvSpPr txBox="1"/>
          <p:nvPr/>
        </p:nvSpPr>
        <p:spPr>
          <a:xfrm>
            <a:off x="364503" y="2903705"/>
            <a:ext cx="4581418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Cécile Plaisance, </a:t>
            </a: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Fuck the </a:t>
            </a:r>
            <a:r>
              <a:rPr lang="fr-BE" sz="1600" b="0" i="1" u="none" strike="noStrike" kern="0" cap="none" spc="0" baseline="0" dirty="0" err="1">
                <a:solidFill>
                  <a:srgbClr val="000000"/>
                </a:solidFill>
                <a:uFillTx/>
                <a:latin typeface="Calibri"/>
              </a:rPr>
              <a:t>rules</a:t>
            </a:r>
            <a:r>
              <a:rPr lang="fr-BE" sz="1600" b="0" i="1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, </a:t>
            </a:r>
            <a:r>
              <a:rPr lang="fr-BE" sz="16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2019,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dirty="0" err="1">
                <a:solidFill>
                  <a:srgbClr val="000000"/>
                </a:solidFill>
                <a:latin typeface="Calibri"/>
              </a:rPr>
              <a:t>s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tampa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</a:t>
            </a:r>
            <a:r>
              <a:rPr lang="fr-BE" sz="1600" dirty="0" err="1">
                <a:solidFill>
                  <a:srgbClr val="000000"/>
                </a:solidFill>
                <a:latin typeface="Calibri"/>
              </a:rPr>
              <a:t>enticolare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95 x 125 cm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6E0D82D-5D0D-4F20-B283-FD9D22B246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01740" y="3627740"/>
            <a:ext cx="3540631" cy="24976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452EA16C-694B-49EE-BBF5-BB104D2F8AC0}"/>
              </a:ext>
            </a:extLst>
          </p:cNvPr>
          <p:cNvSpPr txBox="1"/>
          <p:nvPr/>
        </p:nvSpPr>
        <p:spPr>
          <a:xfrm>
            <a:off x="4284606" y="6095354"/>
            <a:ext cx="6097603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Olga in burqa, 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2021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7CA22F0-4BB6-46D1-B959-6C417025FD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9469" y="3603450"/>
            <a:ext cx="3680853" cy="244316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8817229-5127-45F8-8AC1-05A256C7D417}"/>
              </a:ext>
            </a:extLst>
          </p:cNvPr>
          <p:cNvSpPr txBox="1"/>
          <p:nvPr/>
        </p:nvSpPr>
        <p:spPr>
          <a:xfrm>
            <a:off x="482872" y="6065673"/>
            <a:ext cx="1754006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Golden Cage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2017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585FA39-5142-4484-AAE8-E1B0B8F38E34}"/>
              </a:ext>
            </a:extLst>
          </p:cNvPr>
          <p:cNvSpPr txBox="1"/>
          <p:nvPr/>
        </p:nvSpPr>
        <p:spPr>
          <a:xfrm>
            <a:off x="559877" y="91981"/>
            <a:ext cx="9169498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kern="0" dirty="0" err="1">
                <a:solidFill>
                  <a:srgbClr val="000000"/>
                </a:solidFill>
                <a:latin typeface="Calibri"/>
              </a:rPr>
              <a:t>Rivestire</a:t>
            </a:r>
            <a:r>
              <a:rPr lang="fr-BE" sz="2000" b="1" kern="0" dirty="0">
                <a:solidFill>
                  <a:srgbClr val="000000"/>
                </a:solidFill>
                <a:latin typeface="Calibri"/>
              </a:rPr>
              <a:t>/</a:t>
            </a:r>
            <a:r>
              <a:rPr lang="fr-BE" sz="2000" b="1" kern="0" dirty="0" err="1">
                <a:solidFill>
                  <a:srgbClr val="000000"/>
                </a:solidFill>
                <a:latin typeface="Calibri"/>
              </a:rPr>
              <a:t>svestire</a:t>
            </a:r>
            <a:r>
              <a:rPr lang="fr-BE" sz="2000" b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kern="0" dirty="0" err="1">
                <a:solidFill>
                  <a:srgbClr val="000000"/>
                </a:solidFill>
                <a:latin typeface="Calibri"/>
              </a:rPr>
              <a:t>coprire</a:t>
            </a:r>
            <a:r>
              <a:rPr lang="fr-BE" sz="2000" b="1" kern="0" dirty="0">
                <a:solidFill>
                  <a:srgbClr val="000000"/>
                </a:solidFill>
                <a:latin typeface="Calibri"/>
              </a:rPr>
              <a:t>/</a:t>
            </a:r>
            <a:r>
              <a:rPr lang="fr-BE" sz="2000" b="1" kern="0" dirty="0" err="1">
                <a:solidFill>
                  <a:srgbClr val="000000"/>
                </a:solidFill>
                <a:latin typeface="Calibri"/>
              </a:rPr>
              <a:t>spogliare</a:t>
            </a:r>
            <a:r>
              <a:rPr lang="fr-BE" sz="2000" b="1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kern="0" dirty="0">
                <a:solidFill>
                  <a:srgbClr val="000000"/>
                </a:solidFill>
                <a:latin typeface="Calibri"/>
              </a:rPr>
              <a:t>(non c’</a:t>
            </a:r>
            <a:r>
              <a:rPr lang="fr-BE" sz="2000" kern="0" dirty="0" err="1">
                <a:solidFill>
                  <a:srgbClr val="000000"/>
                </a:solidFill>
                <a:latin typeface="Calibri"/>
              </a:rPr>
              <a:t>è</a:t>
            </a:r>
            <a:r>
              <a:rPr lang="fr-BE" sz="20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kern="0" dirty="0" err="1">
                <a:solidFill>
                  <a:srgbClr val="000000"/>
                </a:solidFill>
                <a:latin typeface="Calibri"/>
              </a:rPr>
              <a:t>differenza</a:t>
            </a:r>
            <a:r>
              <a:rPr lang="fr-BE" sz="20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kern="0" dirty="0" err="1">
                <a:solidFill>
                  <a:srgbClr val="000000"/>
                </a:solidFill>
                <a:latin typeface="Calibri"/>
              </a:rPr>
              <a:t>ontologica</a:t>
            </a:r>
            <a:r>
              <a:rPr lang="fr-BE" sz="2000" kern="0" dirty="0">
                <a:solidFill>
                  <a:srgbClr val="000000"/>
                </a:solidFill>
                <a:latin typeface="Calibri"/>
              </a:rPr>
              <a:t> tra </a:t>
            </a:r>
            <a:r>
              <a:rPr lang="fr-BE" sz="2000" kern="0" dirty="0" err="1">
                <a:solidFill>
                  <a:srgbClr val="000000"/>
                </a:solidFill>
                <a:latin typeface="Calibri"/>
              </a:rPr>
              <a:t>nudo</a:t>
            </a:r>
            <a:r>
              <a:rPr lang="fr-BE" sz="2000" kern="0" dirty="0">
                <a:solidFill>
                  <a:srgbClr val="000000"/>
                </a:solidFill>
                <a:latin typeface="Calibri"/>
              </a:rPr>
              <a:t> e </a:t>
            </a:r>
            <a:r>
              <a:rPr lang="fr-BE" sz="2000" kern="0" dirty="0" err="1">
                <a:solidFill>
                  <a:srgbClr val="000000"/>
                </a:solidFill>
                <a:latin typeface="Calibri"/>
              </a:rPr>
              <a:t>vestito</a:t>
            </a:r>
            <a:r>
              <a:rPr lang="fr-BE" sz="2000" kern="0" dirty="0">
                <a:solidFill>
                  <a:srgbClr val="000000"/>
                </a:solidFill>
                <a:latin typeface="Calibri"/>
              </a:rPr>
              <a:t>)</a:t>
            </a:r>
            <a:r>
              <a:rPr lang="fr-BE" sz="200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fr-FR" sz="200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1" name="Picture 2" descr="Le serment du Jeu de paume, 20 juin 1789 | Histoire et analyse d&amp;#39;images et  oeuvres">
            <a:extLst>
              <a:ext uri="{FF2B5EF4-FFF2-40B4-BE49-F238E27FC236}">
                <a16:creationId xmlns:a16="http://schemas.microsoft.com/office/drawing/2014/main" id="{FA43F1DD-B406-42CE-B81D-548651BC1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6"/>
          <a:stretch/>
        </p:blipFill>
        <p:spPr bwMode="auto">
          <a:xfrm>
            <a:off x="8451227" y="3403880"/>
            <a:ext cx="1503895" cy="267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91A345-3037-4FCF-8916-3AF6A2FBD747}"/>
              </a:ext>
            </a:extLst>
          </p:cNvPr>
          <p:cNvSpPr txBox="1"/>
          <p:nvPr/>
        </p:nvSpPr>
        <p:spPr>
          <a:xfrm>
            <a:off x="8825067" y="6012851"/>
            <a:ext cx="2617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Jacques Louis David,</a:t>
            </a:r>
          </a:p>
          <a:p>
            <a:r>
              <a:rPr lang="fr-FR" sz="1600" dirty="0"/>
              <a:t> </a:t>
            </a:r>
            <a:r>
              <a:rPr lang="fr-FR" sz="1600" i="1" dirty="0"/>
              <a:t>Le serment du jeu de Paume</a:t>
            </a:r>
            <a:r>
              <a:rPr lang="fr-FR" sz="1600" dirty="0"/>
              <a:t> </a:t>
            </a:r>
          </a:p>
          <a:p>
            <a:r>
              <a:rPr lang="fr-FR" sz="1600" dirty="0"/>
              <a:t>(études, 1791-1792), détail</a:t>
            </a:r>
            <a:endParaRPr lang="en-US" sz="1600" dirty="0"/>
          </a:p>
        </p:txBody>
      </p:sp>
      <p:pic>
        <p:nvPicPr>
          <p:cNvPr id="13" name="Picture 4" descr="Jacques-Louis David, Le serment du jeu de Paume, le 20 juin 1789, huile sur toile, 65 x 88 cm, Paris, musée Carnavalet">
            <a:extLst>
              <a:ext uri="{FF2B5EF4-FFF2-40B4-BE49-F238E27FC236}">
                <a16:creationId xmlns:a16="http://schemas.microsoft.com/office/drawing/2014/main" id="{A69C5BD5-8BE0-405F-A146-21892472A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6" t="32858"/>
          <a:stretch/>
        </p:blipFill>
        <p:spPr bwMode="auto">
          <a:xfrm>
            <a:off x="10133631" y="3407907"/>
            <a:ext cx="1437657" cy="26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dans Infobox.">
            <a:extLst>
              <a:ext uri="{FF2B5EF4-FFF2-40B4-BE49-F238E27FC236}">
                <a16:creationId xmlns:a16="http://schemas.microsoft.com/office/drawing/2014/main" id="{5C6B156F-B19A-4315-9E47-D1242B7B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90" y="492091"/>
            <a:ext cx="1599040" cy="22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28E52B-9255-42DF-9BFC-C00AFFCF4DF4}"/>
              </a:ext>
            </a:extLst>
          </p:cNvPr>
          <p:cNvSpPr txBox="1"/>
          <p:nvPr/>
        </p:nvSpPr>
        <p:spPr>
          <a:xfrm>
            <a:off x="8094915" y="2758106"/>
            <a:ext cx="29522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Hyacinthe Rigaud, </a:t>
            </a:r>
            <a:r>
              <a:rPr lang="fr-FR" sz="1600" i="1" dirty="0"/>
              <a:t>Luigi XIV</a:t>
            </a:r>
            <a:r>
              <a:rPr lang="fr-FR" sz="1600" dirty="0"/>
              <a:t>, 1701</a:t>
            </a:r>
          </a:p>
          <a:p>
            <a:endParaRPr lang="en-US" dirty="0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F009C0FF-8497-4989-B03B-11182EEA7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2239" y="719099"/>
            <a:ext cx="1787669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Ernst Kantorowicz,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due </a:t>
            </a:r>
            <a:r>
              <a:rPr lang="fr-FR" altLang="fr-FR" sz="11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Corpi</a:t>
            </a:r>
            <a:r>
              <a:rPr lang="fr-FR" altLang="fr-FR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altLang="fr-FR" sz="11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del</a:t>
            </a:r>
            <a:r>
              <a:rPr lang="fr-FR" altLang="fr-FR" sz="11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</a:t>
            </a:r>
            <a:r>
              <a:rPr lang="fr-FR" altLang="fr-FR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1957),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2000 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100" dirty="0">
                <a:latin typeface="Arial" panose="020B0604020202020204" pitchFamily="34" charset="0"/>
                <a:cs typeface="Arial" panose="020B0604020202020204" pitchFamily="34" charset="0"/>
              </a:rPr>
              <a:t>divino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altLang="fr-F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mortale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fr-FR" altLang="fr-F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saccus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fr-FR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merdae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EC39EB1-EB84-474C-9CF2-1D73E6AEE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2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41EF0C9-617D-46A3-996C-48B341C2456F}"/>
              </a:ext>
            </a:extLst>
          </p:cNvPr>
          <p:cNvSpPr txBox="1"/>
          <p:nvPr/>
        </p:nvSpPr>
        <p:spPr>
          <a:xfrm>
            <a:off x="6319488" y="4201324"/>
            <a:ext cx="609600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Lucian Freud, </a:t>
            </a:r>
            <a:r>
              <a:rPr lang="it-IT" sz="1600" b="0" i="1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Quadro di una società del benessere addormentata </a:t>
            </a:r>
            <a:r>
              <a:rPr lang="fr-BE" sz="1600" b="0" i="1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(</a:t>
            </a:r>
            <a:r>
              <a:rPr lang="fr-BE" sz="1600" b="0" i="1" u="none" strike="noStrike" kern="1200" cap="none" spc="0" baseline="0" dirty="0" err="1">
                <a:solidFill>
                  <a:srgbClr val="333333"/>
                </a:solidFill>
                <a:uFillTx/>
                <a:latin typeface="Calibri"/>
              </a:rPr>
              <a:t>Benefits</a:t>
            </a:r>
            <a:r>
              <a:rPr lang="fr-BE" sz="1600" b="0" i="1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 </a:t>
            </a:r>
            <a:r>
              <a:rPr lang="fr-BE" sz="1600" b="0" i="1" u="none" strike="noStrike" kern="1200" cap="none" spc="0" baseline="0" dirty="0" err="1">
                <a:solidFill>
                  <a:srgbClr val="333333"/>
                </a:solidFill>
                <a:uFillTx/>
                <a:latin typeface="Calibri"/>
              </a:rPr>
              <a:t>Supervisor</a:t>
            </a:r>
            <a:r>
              <a:rPr lang="fr-BE" sz="1600" b="0" i="1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 Sleeping), </a:t>
            </a:r>
            <a:r>
              <a:rPr lang="fr-BE" sz="1600" b="0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19</a:t>
            </a:r>
            <a:r>
              <a:rPr lang="fr-BE" sz="1600" b="0" i="0" u="none" strike="noStrike" kern="1200" cap="none" spc="0" baseline="0" dirty="0">
                <a:solidFill>
                  <a:srgbClr val="333333"/>
                </a:solidFill>
                <a:uFillTx/>
                <a:latin typeface="Calibri"/>
              </a:rPr>
              <a:t>95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3639188-232E-4454-A46F-525DA6F23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652" y="807019"/>
            <a:ext cx="5020313" cy="33400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2" descr="Art - Titien : La Vénus d&amp;#39;Urbino - i-voix">
            <a:extLst>
              <a:ext uri="{FF2B5EF4-FFF2-40B4-BE49-F238E27FC236}">
                <a16:creationId xmlns:a16="http://schemas.microsoft.com/office/drawing/2014/main" id="{6E19AEFC-EBE8-4639-8B8F-E83D4D03D8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4044" y="858591"/>
            <a:ext cx="4242459" cy="30492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0FA53D39-4EF2-487A-B20E-50C1464BA9E2}"/>
              </a:ext>
            </a:extLst>
          </p:cNvPr>
          <p:cNvSpPr txBox="1"/>
          <p:nvPr/>
        </p:nvSpPr>
        <p:spPr>
          <a:xfrm>
            <a:off x="282753" y="4786099"/>
            <a:ext cx="13535070" cy="2062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>
                <a:solidFill>
                  <a:srgbClr val="000000"/>
                </a:solidFill>
                <a:latin typeface="Calibri"/>
              </a:rPr>
              <a:t>I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 pieno Cinquecento neoplatonico, come una "ipostasi della Forma", "tendente alla Forma ideale":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"Il Nudo è l'epifania dell'assoluto, dell'ideale, ed è così che conserva il suo potere di effrazione e di estasi» (Herman 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Parret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it-IT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Venus svelata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2004)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sublime, pudico, celeste</a:t>
            </a:r>
            <a:r>
              <a:rPr lang="it-IT" sz="16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it-IT" sz="1600" i="1" dirty="0">
                <a:solidFill>
                  <a:srgbClr val="000000"/>
                </a:solidFill>
                <a:latin typeface="Calibri"/>
              </a:rPr>
              <a:t>vs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subliminale, immodesto, terreno, empirico, esistenziale, banale, un corpo privato del suo stato di grazia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 ridotto alla sua funzione sociale, livida come carne sul banco del macellaio, un cadavere esangue emblematico di una società morente.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Oltre alla distinzione tra mitico e accademico e all'irriducibilità del soggetto realista, nudo come un verme, è l'assenza o la presenza di abiti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 determinare la percezione della spudoratezza. Mentre gli abiti nel baule nuziale (cassone) potrebbero rivestire con pudore la dea nobilmente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reclinata, questo mostro di donna obesa, accasciata sul suo divano logoro in un ambiente tetro, non ha nemmeno un "deshabillé"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(camicia da notte) da indossare. Il tatto (</a:t>
            </a:r>
            <a:r>
              <a:rPr lang="it-IT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aptico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) contro la violenza scopica.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21217D-078A-26D2-453A-6C0D55C1AF99}"/>
              </a:ext>
            </a:extLst>
          </p:cNvPr>
          <p:cNvSpPr/>
          <p:nvPr/>
        </p:nvSpPr>
        <p:spPr>
          <a:xfrm>
            <a:off x="721035" y="489259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b="1" dirty="0" err="1">
                <a:solidFill>
                  <a:srgbClr val="000000"/>
                </a:solidFill>
              </a:rPr>
              <a:t>Pudore</a:t>
            </a:r>
            <a:r>
              <a:rPr lang="fr-BE" b="1" dirty="0">
                <a:solidFill>
                  <a:srgbClr val="000000"/>
                </a:solidFill>
              </a:rPr>
              <a:t> e </a:t>
            </a:r>
            <a:r>
              <a:rPr lang="fr-BE" b="1" dirty="0" err="1">
                <a:solidFill>
                  <a:srgbClr val="000000"/>
                </a:solidFill>
              </a:rPr>
              <a:t>indecenza</a:t>
            </a:r>
            <a:r>
              <a:rPr lang="fr-BE" b="1" dirty="0">
                <a:solidFill>
                  <a:srgbClr val="000000"/>
                </a:solidFill>
              </a:rPr>
              <a:t> (</a:t>
            </a:r>
            <a:r>
              <a:rPr lang="fr-BE" b="1" dirty="0" err="1">
                <a:solidFill>
                  <a:srgbClr val="000000"/>
                </a:solidFill>
              </a:rPr>
              <a:t>dell’abito</a:t>
            </a:r>
            <a:r>
              <a:rPr lang="fr-BE" b="1" dirty="0">
                <a:solidFill>
                  <a:srgbClr val="000000"/>
                </a:solidFill>
              </a:rPr>
              <a:t>)</a:t>
            </a:r>
            <a:endParaRPr lang="fr-BE" sz="1200" b="1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3D84C9-1AF2-311D-7250-C18E34B24E00}"/>
              </a:ext>
            </a:extLst>
          </p:cNvPr>
          <p:cNvSpPr/>
          <p:nvPr/>
        </p:nvSpPr>
        <p:spPr>
          <a:xfrm>
            <a:off x="941026" y="4032047"/>
            <a:ext cx="3962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>
                <a:solidFill>
                  <a:srgbClr val="000000"/>
                </a:solidFill>
              </a:rPr>
              <a:t>Tiziano </a:t>
            </a:r>
            <a:r>
              <a:rPr lang="it-IT" sz="1600" dirty="0" err="1">
                <a:solidFill>
                  <a:srgbClr val="000000"/>
                </a:solidFill>
              </a:rPr>
              <a:t>Vecellio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fr-BE" sz="1600" dirty="0">
                <a:solidFill>
                  <a:srgbClr val="000000"/>
                </a:solidFill>
              </a:rPr>
              <a:t>Titien, </a:t>
            </a:r>
            <a:r>
              <a:rPr lang="fr-BE" sz="1600" i="1" dirty="0" err="1">
                <a:solidFill>
                  <a:srgbClr val="000000"/>
                </a:solidFill>
              </a:rPr>
              <a:t>Venere</a:t>
            </a:r>
            <a:r>
              <a:rPr lang="fr-BE" sz="1600" i="1" dirty="0">
                <a:solidFill>
                  <a:srgbClr val="000000"/>
                </a:solidFill>
              </a:rPr>
              <a:t> d’Urbino</a:t>
            </a:r>
            <a:r>
              <a:rPr lang="fr-BE" sz="1600" dirty="0">
                <a:solidFill>
                  <a:srgbClr val="000000"/>
                </a:solidFill>
              </a:rPr>
              <a:t>, 1538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98535015-48CC-474C-B0A5-933AED4EB4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66881" y="800057"/>
            <a:ext cx="3255574" cy="2593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7" descr="Image dans Infobox.">
            <a:extLst>
              <a:ext uri="{FF2B5EF4-FFF2-40B4-BE49-F238E27FC236}">
                <a16:creationId xmlns:a16="http://schemas.microsoft.com/office/drawing/2014/main" id="{A017A896-83CF-4AFA-9AC2-5360004CC7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0918" y="3937887"/>
            <a:ext cx="2688843" cy="21200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26448D1-4FEF-47E6-BFFB-794769C8F771}"/>
              </a:ext>
            </a:extLst>
          </p:cNvPr>
          <p:cNvSpPr txBox="1"/>
          <p:nvPr/>
        </p:nvSpPr>
        <p:spPr>
          <a:xfrm>
            <a:off x="4594668" y="6310547"/>
            <a:ext cx="6678247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0" i="0" dirty="0">
                <a:solidFill>
                  <a:srgbClr val="111111"/>
                </a:solidFill>
                <a:effectLst/>
              </a:rPr>
              <a:t>G. W. Wilson, </a:t>
            </a:r>
            <a:r>
              <a:rPr lang="es-ES" sz="1600" b="0" i="1" dirty="0">
                <a:solidFill>
                  <a:srgbClr val="111111"/>
                </a:solidFill>
                <a:effectLst/>
              </a:rPr>
              <a:t>Queen Victoria</a:t>
            </a:r>
            <a:r>
              <a:rPr lang="es-ES" sz="1600" b="0" i="0" dirty="0">
                <a:solidFill>
                  <a:srgbClr val="111111"/>
                </a:solidFill>
                <a:effectLst/>
              </a:rPr>
              <a:t>, 1863 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7C70BE24-81D6-4375-8184-2217F6F4CA86}"/>
              </a:ext>
            </a:extLst>
          </p:cNvPr>
          <p:cNvSpPr txBox="1"/>
          <p:nvPr/>
        </p:nvSpPr>
        <p:spPr>
          <a:xfrm>
            <a:off x="3230490" y="3389577"/>
            <a:ext cx="3110523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Henri 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Gervex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, </a:t>
            </a:r>
            <a:r>
              <a:rPr lang="fr-BE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Rolla</a:t>
            </a: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, </a:t>
            </a:r>
            <a:r>
              <a:rPr lang="fr-BE" sz="1600" b="0" u="none" strike="noStrike" kern="1200" cap="none" spc="0" baseline="0" dirty="0">
                <a:solidFill>
                  <a:srgbClr val="000000"/>
                </a:solidFill>
                <a:uFillTx/>
              </a:rPr>
              <a:t>1878</a:t>
            </a:r>
            <a:endParaRPr lang="fr-FR" sz="1600" b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pic>
        <p:nvPicPr>
          <p:cNvPr id="7" name="Picture 11" descr="Vente de Roy Lichtenstein Peintures - Tableaux Œuvres">
            <a:extLst>
              <a:ext uri="{FF2B5EF4-FFF2-40B4-BE49-F238E27FC236}">
                <a16:creationId xmlns:a16="http://schemas.microsoft.com/office/drawing/2014/main" id="{5CDF5A18-EE54-4540-97EB-7882F05B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22579" y="712319"/>
            <a:ext cx="2178405" cy="2593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" descr="Image dans Infobox.">
            <a:extLst>
              <a:ext uri="{FF2B5EF4-FFF2-40B4-BE49-F238E27FC236}">
                <a16:creationId xmlns:a16="http://schemas.microsoft.com/office/drawing/2014/main" id="{6ED74712-29CC-44B3-8575-921F488DA9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25472" y="1331058"/>
            <a:ext cx="1225442" cy="1682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3" descr="Voir et modifier les données sur Wikidata">
            <a:extLst>
              <a:ext uri="{FF2B5EF4-FFF2-40B4-BE49-F238E27FC236}">
                <a16:creationId xmlns:a16="http://schemas.microsoft.com/office/drawing/2014/main" id="{2B680CE0-8D5A-4088-941B-2912F1B3B5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5939" y="4697007"/>
            <a:ext cx="95253" cy="95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4" descr="Voir et modifier les données sur Wikidata">
            <a:extLst>
              <a:ext uri="{FF2B5EF4-FFF2-40B4-BE49-F238E27FC236}">
                <a16:creationId xmlns:a16="http://schemas.microsoft.com/office/drawing/2014/main" id="{C4054206-3141-4C5C-9418-29980D6DD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5939" y="4697007"/>
            <a:ext cx="95253" cy="95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5" descr="Voir et modifier les données sur Wikidata">
            <a:extLst>
              <a:ext uri="{FF2B5EF4-FFF2-40B4-BE49-F238E27FC236}">
                <a16:creationId xmlns:a16="http://schemas.microsoft.com/office/drawing/2014/main" id="{C7B9597F-CDED-46AC-9F53-E1E89B1038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95939" y="4697007"/>
            <a:ext cx="95253" cy="95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17">
            <a:extLst>
              <a:ext uri="{FF2B5EF4-FFF2-40B4-BE49-F238E27FC236}">
                <a16:creationId xmlns:a16="http://schemas.microsoft.com/office/drawing/2014/main" id="{97022F2B-578E-4A84-8BD9-0A0D8E5CFECB}"/>
              </a:ext>
            </a:extLst>
          </p:cNvPr>
          <p:cNvSpPr txBox="1"/>
          <p:nvPr/>
        </p:nvSpPr>
        <p:spPr>
          <a:xfrm>
            <a:off x="10490162" y="2147861"/>
            <a:ext cx="1738681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Jan van Eyck,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Autoportrait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, 1433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AAB556A0-FFF5-4C19-9090-C73ABF79D0E5}"/>
              </a:ext>
            </a:extLst>
          </p:cNvPr>
          <p:cNvSpPr txBox="1"/>
          <p:nvPr/>
        </p:nvSpPr>
        <p:spPr>
          <a:xfrm>
            <a:off x="9048433" y="525664"/>
            <a:ext cx="193911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Roy Lichtenstein,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Nude</a:t>
            </a:r>
            <a:r>
              <a:rPr lang="fr-FR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with</a:t>
            </a:r>
            <a:r>
              <a:rPr lang="fr-FR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 Red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Shirt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, 1995</a:t>
            </a:r>
          </a:p>
        </p:txBody>
      </p:sp>
      <p:pic>
        <p:nvPicPr>
          <p:cNvPr id="1026" name="Picture 2" descr="https://upload.wikimedia.org/wikipedia/commons/thumb/8/8d/Marilyn_Monroe_photo_pose_Seven_Year_Itch.jpg/800px-Marilyn_Monroe_photo_pose_Seven_Year_Itch.jpg">
            <a:extLst>
              <a:ext uri="{FF2B5EF4-FFF2-40B4-BE49-F238E27FC236}">
                <a16:creationId xmlns:a16="http://schemas.microsoft.com/office/drawing/2014/main" id="{3DE5AC6A-8A71-4A90-A730-341FBEF72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136" y="3316069"/>
            <a:ext cx="2187965" cy="293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FDE89D-0BB4-46DA-8E45-86BE726F594C}"/>
              </a:ext>
            </a:extLst>
          </p:cNvPr>
          <p:cNvSpPr txBox="1"/>
          <p:nvPr/>
        </p:nvSpPr>
        <p:spPr>
          <a:xfrm>
            <a:off x="8211888" y="6256041"/>
            <a:ext cx="3754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Subway </a:t>
            </a:r>
            <a:r>
              <a:rPr lang="fr-FR" sz="1600" dirty="0" err="1"/>
              <a:t>dress</a:t>
            </a:r>
            <a:r>
              <a:rPr lang="fr-FR" sz="1600" dirty="0"/>
              <a:t> (</a:t>
            </a:r>
            <a:r>
              <a:rPr lang="fr-FR" sz="1600" dirty="0" err="1"/>
              <a:t>Travilla</a:t>
            </a:r>
            <a:r>
              <a:rPr lang="fr-FR" sz="1600" dirty="0"/>
              <a:t> per Marilyn in </a:t>
            </a:r>
          </a:p>
          <a:p>
            <a:r>
              <a:rPr lang="fr-FR" sz="1600" dirty="0"/>
              <a:t>Billy Wilder, </a:t>
            </a:r>
            <a:r>
              <a:rPr lang="fr-FR" sz="1600" i="1" dirty="0" err="1"/>
              <a:t>Sette</a:t>
            </a:r>
            <a:r>
              <a:rPr lang="fr-FR" sz="1600" i="1" dirty="0"/>
              <a:t> </a:t>
            </a:r>
            <a:r>
              <a:rPr lang="fr-FR" sz="1600" i="1" dirty="0" err="1"/>
              <a:t>anni</a:t>
            </a:r>
            <a:r>
              <a:rPr lang="fr-FR" sz="1600" i="1" dirty="0"/>
              <a:t> di </a:t>
            </a:r>
            <a:r>
              <a:rPr lang="fr-FR" sz="1600" i="1" dirty="0" err="1"/>
              <a:t>riflessione</a:t>
            </a:r>
            <a:r>
              <a:rPr lang="fr-FR" sz="1600" i="1" dirty="0"/>
              <a:t>, 1955) </a:t>
            </a:r>
            <a:endParaRPr lang="en-US" sz="1600" i="1" dirty="0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1245236A-1937-492A-B766-B4BCF65F3EED}"/>
              </a:ext>
            </a:extLst>
          </p:cNvPr>
          <p:cNvSpPr/>
          <p:nvPr/>
        </p:nvSpPr>
        <p:spPr>
          <a:xfrm rot="5400000" flipH="1">
            <a:off x="7983802" y="4579494"/>
            <a:ext cx="235895" cy="947766"/>
          </a:xfrm>
          <a:prstGeom prst="upArrow">
            <a:avLst>
              <a:gd name="adj1" fmla="val 50000"/>
              <a:gd name="adj2" fmla="val 49019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95EA80-F081-492B-901C-BDF9E192D11B}"/>
              </a:ext>
            </a:extLst>
          </p:cNvPr>
          <p:cNvSpPr txBox="1"/>
          <p:nvPr/>
        </p:nvSpPr>
        <p:spPr>
          <a:xfrm>
            <a:off x="3437184" y="5591420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« punctum »</a:t>
            </a:r>
            <a:endParaRPr lang="en-US" sz="1600" dirty="0"/>
          </a:p>
        </p:txBody>
      </p:sp>
      <p:pic>
        <p:nvPicPr>
          <p:cNvPr id="23" name="Picture 2" descr="19 meilleures idées sur La Chambre Claire - Roland Barthes | barthes, chambre  claire, photographie">
            <a:extLst>
              <a:ext uri="{FF2B5EF4-FFF2-40B4-BE49-F238E27FC236}">
                <a16:creationId xmlns:a16="http://schemas.microsoft.com/office/drawing/2014/main" id="{3397963F-2503-4BE6-AC1E-BD0AB90F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46" y="4063243"/>
            <a:ext cx="2666803" cy="223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Up 24">
            <a:extLst>
              <a:ext uri="{FF2B5EF4-FFF2-40B4-BE49-F238E27FC236}">
                <a16:creationId xmlns:a16="http://schemas.microsoft.com/office/drawing/2014/main" id="{7FBA6E4C-B717-476B-A4C6-5B86275E69BD}"/>
              </a:ext>
            </a:extLst>
          </p:cNvPr>
          <p:cNvSpPr/>
          <p:nvPr/>
        </p:nvSpPr>
        <p:spPr>
          <a:xfrm rot="5400000" flipH="1">
            <a:off x="4557075" y="4969941"/>
            <a:ext cx="235895" cy="947766"/>
          </a:xfrm>
          <a:prstGeom prst="upArrow">
            <a:avLst>
              <a:gd name="adj1" fmla="val 50000"/>
              <a:gd name="adj2" fmla="val 49019"/>
            </a:avLst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4ED141-63D5-4B60-8FF4-D945C97008E1}"/>
              </a:ext>
            </a:extLst>
          </p:cNvPr>
          <p:cNvSpPr txBox="1"/>
          <p:nvPr/>
        </p:nvSpPr>
        <p:spPr>
          <a:xfrm>
            <a:off x="294078" y="6080195"/>
            <a:ext cx="2585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Edouard Manet, </a:t>
            </a:r>
          </a:p>
          <a:p>
            <a:r>
              <a:rPr lang="fr-FR" sz="1600" i="1" dirty="0"/>
              <a:t>Le déjeuner sur l’herbe</a:t>
            </a:r>
            <a:r>
              <a:rPr lang="fr-FR" sz="1600" dirty="0"/>
              <a:t>, 1863</a:t>
            </a:r>
            <a:endParaRPr lang="en-US" sz="1600" dirty="0"/>
          </a:p>
        </p:txBody>
      </p:sp>
      <p:pic>
        <p:nvPicPr>
          <p:cNvPr id="26" name="Picture 2" descr="Image dans Infobox.">
            <a:extLst>
              <a:ext uri="{FF2B5EF4-FFF2-40B4-BE49-F238E27FC236}">
                <a16:creationId xmlns:a16="http://schemas.microsoft.com/office/drawing/2014/main" id="{560261F3-1888-4134-9F66-DD42B7C5A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8" y="257985"/>
            <a:ext cx="2299571" cy="32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D37C3D-F2D1-47A4-82BA-7A7CDA62B5E1}"/>
              </a:ext>
            </a:extLst>
          </p:cNvPr>
          <p:cNvSpPr txBox="1"/>
          <p:nvPr/>
        </p:nvSpPr>
        <p:spPr>
          <a:xfrm>
            <a:off x="212445" y="3510936"/>
            <a:ext cx="2981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William </a:t>
            </a:r>
            <a:r>
              <a:rPr lang="fr-BE" sz="1600" dirty="0" err="1"/>
              <a:t>Bouguereau</a:t>
            </a:r>
            <a:r>
              <a:rPr lang="fr-BE" sz="1600" dirty="0"/>
              <a:t>, </a:t>
            </a:r>
            <a:r>
              <a:rPr lang="fr-BE" sz="1600" i="1" dirty="0"/>
              <a:t>Vénus</a:t>
            </a:r>
            <a:r>
              <a:rPr lang="fr-BE" sz="1600" dirty="0"/>
              <a:t>, 1879</a:t>
            </a:r>
            <a:endParaRPr lang="fr-FR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102DCF-C79B-4437-A17E-7FFA461405CA}"/>
              </a:ext>
            </a:extLst>
          </p:cNvPr>
          <p:cNvSpPr/>
          <p:nvPr/>
        </p:nvSpPr>
        <p:spPr>
          <a:xfrm>
            <a:off x="3065264" y="3333211"/>
            <a:ext cx="4628926" cy="106180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0" tIns="0" rIns="0" bIns="76178" anchor="ctr" anchorCtr="0" compatLnSpc="1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Cile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(Atacama)</a:t>
            </a:r>
            <a:r>
              <a:rPr lang="fr-FR" sz="1600" dirty="0">
                <a:solidFill>
                  <a:srgbClr val="000000"/>
                </a:solidFill>
              </a:rPr>
              <a:t>: le </a:t>
            </a:r>
            <a:r>
              <a:rPr lang="fr-FR" sz="1600" dirty="0" err="1">
                <a:solidFill>
                  <a:srgbClr val="000000"/>
                </a:solidFill>
              </a:rPr>
              <a:t>immagini</a:t>
            </a:r>
            <a:r>
              <a:rPr lang="fr-FR" sz="1600" dirty="0">
                <a:solidFill>
                  <a:srgbClr val="000000"/>
                </a:solidFill>
              </a:rPr>
              <a:t> di </a:t>
            </a:r>
            <a:r>
              <a:rPr lang="fr-FR" sz="1600" dirty="0" err="1">
                <a:solidFill>
                  <a:srgbClr val="000000"/>
                </a:solidFill>
              </a:rPr>
              <a:t>tonnellate</a:t>
            </a:r>
            <a:r>
              <a:rPr lang="fr-FR" sz="1600" dirty="0">
                <a:solidFill>
                  <a:srgbClr val="000000"/>
                </a:solidFill>
              </a:rPr>
              <a:t> di </a:t>
            </a:r>
            <a:r>
              <a:rPr lang="fr-FR" sz="1600" dirty="0" err="1">
                <a:solidFill>
                  <a:srgbClr val="000000"/>
                </a:solidFill>
              </a:rPr>
              <a:t>vestiti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della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fast fashion </a:t>
            </a:r>
            <a:r>
              <a:rPr lang="fr-FR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che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si </a:t>
            </a:r>
            <a:r>
              <a:rPr lang="fr-FR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ammucchiano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</a:t>
            </a:r>
            <a:r>
              <a:rPr lang="fr-FR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nel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</a:t>
            </a:r>
            <a:r>
              <a:rPr lang="fr-FR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deserto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8/11/2021 AFP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pic>
        <p:nvPicPr>
          <p:cNvPr id="3" name="Picture 2" descr="1Book1Day : L&amp;#39;Usage de la photo (Annie Ernaux, Marc Marie)">
            <a:extLst>
              <a:ext uri="{FF2B5EF4-FFF2-40B4-BE49-F238E27FC236}">
                <a16:creationId xmlns:a16="http://schemas.microsoft.com/office/drawing/2014/main" id="{E1B94573-9984-4973-AD8D-1797390F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1538" y="876805"/>
            <a:ext cx="2028378" cy="30425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01507647-0F12-4A57-ACDA-C920902C6A0D}"/>
              </a:ext>
            </a:extLst>
          </p:cNvPr>
          <p:cNvSpPr txBox="1"/>
          <p:nvPr/>
        </p:nvSpPr>
        <p:spPr>
          <a:xfrm>
            <a:off x="252787" y="4102631"/>
            <a:ext cx="2571858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Annie Ernaux, 2006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« </a:t>
            </a:r>
            <a:r>
              <a:rPr lang="fr-BE" sz="1600" dirty="0">
                <a:solidFill>
                  <a:srgbClr val="000000"/>
                </a:solidFill>
              </a:rPr>
              <a:t>un </a:t>
            </a:r>
            <a:r>
              <a:rPr lang="fr-BE" sz="1600" dirty="0" err="1">
                <a:solidFill>
                  <a:srgbClr val="000000"/>
                </a:solidFill>
              </a:rPr>
              <a:t>guazzabuglio</a:t>
            </a:r>
            <a:r>
              <a:rPr lang="fr-BE" sz="1600" dirty="0">
                <a:solidFill>
                  <a:srgbClr val="000000"/>
                </a:solidFill>
              </a:rPr>
              <a:t> di </a:t>
            </a:r>
            <a:r>
              <a:rPr lang="fr-BE" sz="1600" dirty="0" err="1">
                <a:solidFill>
                  <a:srgbClr val="000000"/>
                </a:solidFill>
              </a:rPr>
              <a:t>vestiti</a:t>
            </a:r>
            <a:r>
              <a:rPr lang="fr-BE" sz="1600" dirty="0">
                <a:solidFill>
                  <a:srgbClr val="000000"/>
                </a:solidFill>
              </a:rPr>
              <a:t> »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pic>
        <p:nvPicPr>
          <p:cNvPr id="5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B61AE7-0B4A-4D9B-A867-C32614C427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5" t="26888" r="41509" b="31435"/>
          <a:stretch>
            <a:fillRect/>
          </a:stretch>
        </p:blipFill>
        <p:spPr>
          <a:xfrm>
            <a:off x="3009969" y="382296"/>
            <a:ext cx="4249036" cy="28639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14A63D1-8017-4D2A-B513-FD93BF92F3A6}"/>
              </a:ext>
            </a:extLst>
          </p:cNvPr>
          <p:cNvSpPr txBox="1"/>
          <p:nvPr/>
        </p:nvSpPr>
        <p:spPr>
          <a:xfrm>
            <a:off x="4443042" y="3246284"/>
            <a:ext cx="8886093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>
                <a:solidFill>
                  <a:srgbClr val="000000"/>
                </a:solidFill>
                <a:uFillTx/>
              </a:rPr>
              <a:t> </a:t>
            </a:r>
            <a:endParaRPr lang="fr-FR" sz="16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8E0D3C7B-D9C4-4F35-B144-400277663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375" y="325137"/>
            <a:ext cx="3165707" cy="316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EF2D7-2840-4B2F-BC71-7449AFECB956}"/>
              </a:ext>
            </a:extLst>
          </p:cNvPr>
          <p:cNvSpPr txBox="1"/>
          <p:nvPr/>
        </p:nvSpPr>
        <p:spPr>
          <a:xfrm>
            <a:off x="971252" y="155860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Spoglie</a:t>
            </a:r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7EEE43-B0FB-4F00-AC2A-BF7884E6CEFC}"/>
              </a:ext>
            </a:extLst>
          </p:cNvPr>
          <p:cNvSpPr txBox="1"/>
          <p:nvPr/>
        </p:nvSpPr>
        <p:spPr>
          <a:xfrm>
            <a:off x="8298948" y="3615616"/>
            <a:ext cx="159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Stella McCartney</a:t>
            </a:r>
            <a:endParaRPr lang="en-US" sz="16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C9F1FC6-346B-421F-8CAF-4B98C727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227" y="4348224"/>
            <a:ext cx="1064085" cy="207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51F5B1-B1E9-4196-8766-6932FF1BFD6A}"/>
              </a:ext>
            </a:extLst>
          </p:cNvPr>
          <p:cNvSpPr txBox="1"/>
          <p:nvPr/>
        </p:nvSpPr>
        <p:spPr>
          <a:xfrm>
            <a:off x="8495829" y="644882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1998</a:t>
            </a:r>
            <a:endParaRPr lang="fr-FR" sz="1600" dirty="0"/>
          </a:p>
        </p:txBody>
      </p:sp>
      <p:pic>
        <p:nvPicPr>
          <p:cNvPr id="2052" name="Picture 4" descr="Pouvoirs de l'horreur">
            <a:extLst>
              <a:ext uri="{FF2B5EF4-FFF2-40B4-BE49-F238E27FC236}">
                <a16:creationId xmlns:a16="http://schemas.microsoft.com/office/drawing/2014/main" id="{3D8480CB-EDE6-49D5-B3F5-1B7C061C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8" y="4334892"/>
            <a:ext cx="1885793" cy="188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429B79-431B-455D-9464-28F78280AD2D}"/>
              </a:ext>
            </a:extLst>
          </p:cNvPr>
          <p:cNvSpPr txBox="1"/>
          <p:nvPr/>
        </p:nvSpPr>
        <p:spPr>
          <a:xfrm>
            <a:off x="5369437" y="625704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1980</a:t>
            </a:r>
            <a:endParaRPr lang="fr-FR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13401-07FE-4DAF-8BE4-575181E0955E}"/>
              </a:ext>
            </a:extLst>
          </p:cNvPr>
          <p:cNvSpPr txBox="1"/>
          <p:nvPr/>
        </p:nvSpPr>
        <p:spPr>
          <a:xfrm>
            <a:off x="318493" y="5303945"/>
            <a:ext cx="40602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Italo Calvino, « La </a:t>
            </a:r>
            <a:r>
              <a:rPr lang="fr-BE" sz="1600" dirty="0" err="1"/>
              <a:t>pattumiera</a:t>
            </a:r>
            <a:r>
              <a:rPr lang="fr-BE" sz="1600" dirty="0"/>
              <a:t> </a:t>
            </a:r>
            <a:r>
              <a:rPr lang="fr-BE" sz="1600" dirty="0" err="1"/>
              <a:t>gradita</a:t>
            </a:r>
            <a:r>
              <a:rPr lang="fr-BE" sz="1600" dirty="0"/>
              <a:t>», 1977</a:t>
            </a:r>
          </a:p>
          <a:p>
            <a:r>
              <a:rPr lang="fr-FR" sz="1600" dirty="0"/>
              <a:t>"per un giorno sono </a:t>
            </a:r>
            <a:r>
              <a:rPr lang="fr-FR" sz="1600" dirty="0" err="1"/>
              <a:t>stato</a:t>
            </a:r>
            <a:r>
              <a:rPr lang="fr-FR" sz="1600" dirty="0"/>
              <a:t> </a:t>
            </a:r>
            <a:r>
              <a:rPr lang="fr-FR" sz="1600" dirty="0" err="1"/>
              <a:t>produttore</a:t>
            </a:r>
            <a:r>
              <a:rPr lang="fr-FR" sz="1600" dirty="0"/>
              <a:t> di scorie </a:t>
            </a:r>
          </a:p>
          <a:p>
            <a:r>
              <a:rPr lang="fr-FR" sz="1600" dirty="0"/>
              <a:t>e non </a:t>
            </a:r>
            <a:r>
              <a:rPr lang="fr-FR" sz="1600" dirty="0" err="1"/>
              <a:t>scoria</a:t>
            </a:r>
            <a:r>
              <a:rPr lang="fr-FR" sz="1600" dirty="0"/>
              <a:t> </a:t>
            </a:r>
            <a:r>
              <a:rPr lang="fr-FR" sz="1600" dirty="0" err="1"/>
              <a:t>io</a:t>
            </a:r>
            <a:r>
              <a:rPr lang="fr-FR" sz="1600" dirty="0"/>
              <a:t> </a:t>
            </a:r>
            <a:r>
              <a:rPr lang="fr-FR" sz="1600" dirty="0" err="1"/>
              <a:t>stesso</a:t>
            </a:r>
            <a:r>
              <a:rPr lang="fr-FR" sz="1600" dirty="0"/>
              <a:t>".</a:t>
            </a:r>
          </a:p>
          <a:p>
            <a:endParaRPr lang="fr-FR" sz="1600" dirty="0"/>
          </a:p>
        </p:txBody>
      </p:sp>
      <p:pic>
        <p:nvPicPr>
          <p:cNvPr id="7" name="Picture 2" descr="La Potière jalouse - Claude Lévi-Strauss - Babelio">
            <a:extLst>
              <a:ext uri="{FF2B5EF4-FFF2-40B4-BE49-F238E27FC236}">
                <a16:creationId xmlns:a16="http://schemas.microsoft.com/office/drawing/2014/main" id="{1811B282-F240-4DCC-A6E3-6A8B9512C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"/>
          <a:stretch/>
        </p:blipFill>
        <p:spPr bwMode="auto">
          <a:xfrm>
            <a:off x="6673618" y="4377844"/>
            <a:ext cx="1170773" cy="18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972887-1017-4785-A3F8-8AE76155359D}"/>
              </a:ext>
            </a:extLst>
          </p:cNvPr>
          <p:cNvSpPr txBox="1"/>
          <p:nvPr/>
        </p:nvSpPr>
        <p:spPr>
          <a:xfrm>
            <a:off x="6958281" y="625704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1985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2000" y="131783"/>
            <a:ext cx="6270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600" b="1" dirty="0"/>
              <a:t>Roland Barthes, </a:t>
            </a:r>
            <a:r>
              <a:rPr lang="en-LU" sz="1600" b="1" i="1" dirty="0"/>
              <a:t>Systema della moda</a:t>
            </a:r>
            <a:r>
              <a:rPr lang="en-LU" sz="1600" b="1" dirty="0"/>
              <a:t>, Paris, Seuil, 1967 </a:t>
            </a:r>
            <a:r>
              <a:rPr lang="en-LU" sz="1600" dirty="0"/>
              <a:t>(la moda scritta) </a:t>
            </a:r>
          </a:p>
          <a:p>
            <a:r>
              <a:rPr lang="en-LU" sz="1600" dirty="0"/>
              <a:t>permutazione:  maglione sbottonato : rilassato</a:t>
            </a:r>
          </a:p>
          <a:p>
            <a:r>
              <a:rPr lang="en-GB" sz="1600" dirty="0"/>
              <a:t>			c</a:t>
            </a:r>
            <a:r>
              <a:rPr lang="en-LU" sz="1600" dirty="0"/>
              <a:t>hiuso : formale</a:t>
            </a:r>
          </a:p>
          <a:p>
            <a:endParaRPr lang="en-LU" sz="1600" dirty="0"/>
          </a:p>
          <a:p>
            <a:r>
              <a:rPr lang="en-GB" sz="1600" dirty="0"/>
              <a:t>I</a:t>
            </a:r>
            <a:r>
              <a:rPr lang="en-LU" sz="1600" dirty="0"/>
              <a:t>l variante di colore/forma/tessitura/trasparenza, etc.</a:t>
            </a:r>
          </a:p>
        </p:txBody>
      </p:sp>
      <p:pic>
        <p:nvPicPr>
          <p:cNvPr id="21506" name="Picture 2" descr="http://www.photos-de-mode.com/home-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3459" y="4578029"/>
            <a:ext cx="2508921" cy="2148188"/>
          </a:xfrm>
          <a:prstGeom prst="rect">
            <a:avLst/>
          </a:prstGeom>
          <a:noFill/>
        </p:spPr>
      </p:pic>
      <p:pic>
        <p:nvPicPr>
          <p:cNvPr id="21508" name="Picture 4" descr="http://www.folievintage.fr/wp-content/uploads/2012/07/brigitte-bardot-mode-ann%C3%A9e-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0225" y="2275380"/>
            <a:ext cx="2402155" cy="2175666"/>
          </a:xfrm>
          <a:prstGeom prst="rect">
            <a:avLst/>
          </a:prstGeom>
          <a:noFill/>
        </p:spPr>
      </p:pic>
      <p:pic>
        <p:nvPicPr>
          <p:cNvPr id="21510" name="Picture 6" descr="http://p1.storage.canalblog.com/10/89/403668/450804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5882" y="131783"/>
            <a:ext cx="2664073" cy="1884832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B51BB8-BAAE-848A-B759-AA9FC55A8B57}"/>
              </a:ext>
            </a:extLst>
          </p:cNvPr>
          <p:cNvSpPr/>
          <p:nvPr/>
        </p:nvSpPr>
        <p:spPr>
          <a:xfrm>
            <a:off x="339721" y="3072484"/>
            <a:ext cx="73717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Ogni </a:t>
            </a:r>
            <a:r>
              <a:rPr lang="fr-FR" sz="1600" dirty="0" err="1"/>
              <a:t>sistema</a:t>
            </a:r>
            <a:r>
              <a:rPr lang="fr-FR" sz="1600" dirty="0"/>
              <a:t> </a:t>
            </a:r>
            <a:r>
              <a:rPr lang="fr-FR" sz="1600" dirty="0" err="1"/>
              <a:t>che</a:t>
            </a:r>
            <a:r>
              <a:rPr lang="fr-FR" sz="1600" dirty="0"/>
              <a:t> ha un </a:t>
            </a:r>
            <a:r>
              <a:rPr lang="fr-FR" sz="1600" dirty="0" err="1"/>
              <a:t>gran</a:t>
            </a:r>
            <a:r>
              <a:rPr lang="fr-FR" sz="1600" dirty="0"/>
              <a:t> </a:t>
            </a:r>
            <a:r>
              <a:rPr lang="fr-FR" sz="1600" dirty="0" err="1"/>
              <a:t>numero</a:t>
            </a:r>
            <a:r>
              <a:rPr lang="fr-FR" sz="1600" dirty="0"/>
              <a:t> di </a:t>
            </a:r>
            <a:r>
              <a:rPr lang="fr-FR" sz="1600" dirty="0" err="1"/>
              <a:t>significati</a:t>
            </a:r>
            <a:r>
              <a:rPr lang="fr-FR" sz="1600" dirty="0"/>
              <a:t> per un </a:t>
            </a:r>
            <a:r>
              <a:rPr lang="fr-FR" sz="1600" dirty="0" err="1"/>
              <a:t>numero</a:t>
            </a:r>
            <a:r>
              <a:rPr lang="fr-FR" sz="1600" dirty="0"/>
              <a:t> </a:t>
            </a:r>
            <a:r>
              <a:rPr lang="fr-FR" sz="1600" dirty="0" err="1"/>
              <a:t>ridotto</a:t>
            </a:r>
            <a:r>
              <a:rPr lang="fr-FR" sz="1600" dirty="0"/>
              <a:t> di </a:t>
            </a:r>
            <a:r>
              <a:rPr lang="fr-FR" sz="1600" dirty="0" err="1"/>
              <a:t>significanti</a:t>
            </a:r>
            <a:r>
              <a:rPr lang="fr-FR" sz="1600" dirty="0"/>
              <a:t> </a:t>
            </a:r>
            <a:r>
              <a:rPr lang="fr-FR" sz="1600" dirty="0" err="1"/>
              <a:t>è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FF0000"/>
                </a:solidFill>
              </a:rPr>
              <a:t>ansiogeno</a:t>
            </a:r>
            <a:r>
              <a:rPr lang="fr-FR" sz="1600" dirty="0"/>
              <a:t>, </a:t>
            </a:r>
            <a:r>
              <a:rPr lang="fr-FR" sz="1600" dirty="0" err="1"/>
              <a:t>poiché</a:t>
            </a:r>
            <a:r>
              <a:rPr lang="fr-FR" sz="1600" dirty="0"/>
              <a:t> </a:t>
            </a:r>
            <a:r>
              <a:rPr lang="fr-FR" sz="1600" dirty="0" err="1"/>
              <a:t>ogni</a:t>
            </a:r>
            <a:r>
              <a:rPr lang="fr-FR" sz="1600" dirty="0"/>
              <a:t> segno </a:t>
            </a:r>
            <a:r>
              <a:rPr lang="fr-FR" sz="1600" dirty="0" err="1"/>
              <a:t>può</a:t>
            </a:r>
            <a:r>
              <a:rPr lang="fr-FR" sz="1600" dirty="0"/>
              <a:t> </a:t>
            </a:r>
            <a:r>
              <a:rPr lang="fr-FR" sz="1600" dirty="0" err="1"/>
              <a:t>essere</a:t>
            </a:r>
            <a:r>
              <a:rPr lang="fr-FR" sz="1600" dirty="0"/>
              <a:t> </a:t>
            </a:r>
            <a:r>
              <a:rPr lang="fr-FR" sz="1600" dirty="0" err="1"/>
              <a:t>letto</a:t>
            </a:r>
            <a:r>
              <a:rPr lang="fr-FR" sz="1600" dirty="0"/>
              <a:t> in più </a:t>
            </a:r>
            <a:r>
              <a:rPr lang="fr-FR" sz="1600" dirty="0" err="1"/>
              <a:t>modi</a:t>
            </a:r>
            <a:r>
              <a:rPr lang="fr-FR" sz="1600" dirty="0"/>
              <a:t>; al contrario </a:t>
            </a:r>
            <a:r>
              <a:rPr lang="fr-FR" sz="1600" dirty="0" err="1"/>
              <a:t>qualsiasi</a:t>
            </a:r>
            <a:r>
              <a:rPr lang="fr-FR" sz="1600" dirty="0"/>
              <a:t> </a:t>
            </a:r>
            <a:r>
              <a:rPr lang="fr-FR" sz="1600" dirty="0" err="1"/>
              <a:t>sistema</a:t>
            </a:r>
            <a:r>
              <a:rPr lang="fr-FR" sz="1600" dirty="0"/>
              <a:t> con un alto </a:t>
            </a:r>
            <a:r>
              <a:rPr lang="fr-FR" sz="1600" dirty="0" err="1"/>
              <a:t>numero</a:t>
            </a:r>
            <a:r>
              <a:rPr lang="fr-FR" sz="1600" dirty="0"/>
              <a:t> di </a:t>
            </a:r>
            <a:r>
              <a:rPr lang="fr-FR" sz="1600" dirty="0" err="1"/>
              <a:t>significanti</a:t>
            </a:r>
            <a:r>
              <a:rPr lang="fr-FR" sz="1600" dirty="0"/>
              <a:t> e un </a:t>
            </a:r>
            <a:r>
              <a:rPr lang="fr-FR" sz="1600" dirty="0" err="1"/>
              <a:t>basso</a:t>
            </a:r>
            <a:r>
              <a:rPr lang="fr-FR" sz="1600" dirty="0"/>
              <a:t> </a:t>
            </a:r>
            <a:r>
              <a:rPr lang="fr-FR" sz="1600" dirty="0" err="1"/>
              <a:t>numero</a:t>
            </a:r>
            <a:r>
              <a:rPr lang="fr-FR" sz="1600" dirty="0"/>
              <a:t> di </a:t>
            </a:r>
            <a:r>
              <a:rPr lang="fr-FR" sz="1600" dirty="0" err="1"/>
              <a:t>significati</a:t>
            </a:r>
            <a:r>
              <a:rPr lang="fr-FR" sz="1600" dirty="0"/>
              <a:t> </a:t>
            </a:r>
            <a:r>
              <a:rPr lang="fr-FR" sz="1600" dirty="0" err="1"/>
              <a:t>è</a:t>
            </a:r>
            <a:r>
              <a:rPr lang="fr-FR" sz="1600" dirty="0"/>
              <a:t> un </a:t>
            </a:r>
            <a:r>
              <a:rPr lang="fr-FR" sz="1600" dirty="0" err="1"/>
              <a:t>sistema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FF0000"/>
                </a:solidFill>
              </a:rPr>
              <a:t>euforico</a:t>
            </a:r>
            <a:r>
              <a:rPr lang="fr-FR" sz="1600" dirty="0">
                <a:solidFill>
                  <a:srgbClr val="FF0000"/>
                </a:solidFill>
              </a:rPr>
              <a:t>. </a:t>
            </a:r>
            <a:r>
              <a:rPr lang="fr-FR" sz="1600" dirty="0"/>
              <a:t>E più tale </a:t>
            </a:r>
            <a:r>
              <a:rPr lang="fr-FR" sz="1600" dirty="0" err="1"/>
              <a:t>sproporzione</a:t>
            </a:r>
            <a:r>
              <a:rPr lang="fr-FR" sz="1600" dirty="0"/>
              <a:t> </a:t>
            </a:r>
            <a:r>
              <a:rPr lang="fr-FR" sz="1600" dirty="0" err="1"/>
              <a:t>viene</a:t>
            </a:r>
            <a:r>
              <a:rPr lang="fr-FR" sz="1600" dirty="0"/>
              <a:t> </a:t>
            </a:r>
            <a:r>
              <a:rPr lang="fr-FR" sz="1600" dirty="0" err="1"/>
              <a:t>accentuata</a:t>
            </a:r>
            <a:r>
              <a:rPr lang="fr-FR" sz="1600" dirty="0"/>
              <a:t>, più l'</a:t>
            </a:r>
            <a:r>
              <a:rPr lang="fr-FR" sz="1600" dirty="0" err="1"/>
              <a:t>euforia</a:t>
            </a:r>
            <a:r>
              <a:rPr lang="fr-FR" sz="1600" dirty="0"/>
              <a:t> si </a:t>
            </a:r>
            <a:r>
              <a:rPr lang="fr-FR" sz="1600" dirty="0" err="1"/>
              <a:t>rafforza</a:t>
            </a:r>
            <a:r>
              <a:rPr lang="fr-FR" sz="1600" dirty="0"/>
              <a:t>: </a:t>
            </a:r>
            <a:r>
              <a:rPr lang="fr-FR" sz="1600" dirty="0" err="1"/>
              <a:t>è</a:t>
            </a:r>
            <a:r>
              <a:rPr lang="fr-FR" sz="1600" dirty="0"/>
              <a:t> il </a:t>
            </a:r>
            <a:r>
              <a:rPr lang="fr-FR" sz="1600" dirty="0" err="1"/>
              <a:t>caso</a:t>
            </a:r>
            <a:r>
              <a:rPr lang="fr-FR" sz="1600" dirty="0"/>
              <a:t> di </a:t>
            </a:r>
            <a:r>
              <a:rPr lang="fr-FR" sz="1600" dirty="0" err="1"/>
              <a:t>elenchi</a:t>
            </a:r>
            <a:r>
              <a:rPr lang="fr-FR" sz="1600" dirty="0"/>
              <a:t> </a:t>
            </a:r>
            <a:r>
              <a:rPr lang="fr-FR" sz="1600" dirty="0" err="1"/>
              <a:t>metaforici</a:t>
            </a:r>
            <a:r>
              <a:rPr lang="fr-FR" sz="1600" dirty="0"/>
              <a:t> con un </a:t>
            </a:r>
            <a:r>
              <a:rPr lang="fr-FR" sz="1600" dirty="0" err="1"/>
              <a:t>unico</a:t>
            </a:r>
            <a:r>
              <a:rPr lang="fr-FR" sz="1600" dirty="0"/>
              <a:t> </a:t>
            </a:r>
            <a:r>
              <a:rPr lang="fr-FR" sz="1600" dirty="0" err="1"/>
              <a:t>significato</a:t>
            </a:r>
            <a:r>
              <a:rPr lang="fr-FR" sz="1600" dirty="0"/>
              <a:t>, </a:t>
            </a:r>
            <a:r>
              <a:rPr lang="fr-FR" sz="1600" dirty="0" err="1"/>
              <a:t>che</a:t>
            </a:r>
            <a:r>
              <a:rPr lang="fr-FR" sz="1600" dirty="0"/>
              <a:t> </a:t>
            </a:r>
            <a:r>
              <a:rPr lang="fr-FR" sz="1600" dirty="0" err="1"/>
              <a:t>costituiscono</a:t>
            </a:r>
            <a:r>
              <a:rPr lang="fr-FR" sz="1600" dirty="0"/>
              <a:t> la base di </a:t>
            </a:r>
            <a:r>
              <a:rPr lang="fr-FR" sz="1600" dirty="0" err="1"/>
              <a:t>una</a:t>
            </a:r>
            <a:r>
              <a:rPr lang="fr-FR" sz="1600" dirty="0"/>
              <a:t> </a:t>
            </a:r>
            <a:r>
              <a:rPr lang="fr-FR" sz="1600" dirty="0" err="1"/>
              <a:t>poetica</a:t>
            </a:r>
            <a:r>
              <a:rPr lang="fr-FR" sz="1600" dirty="0"/>
              <a:t> </a:t>
            </a:r>
            <a:r>
              <a:rPr lang="fr-FR" sz="1600" dirty="0" err="1"/>
              <a:t>dell'acquietamento</a:t>
            </a:r>
            <a:r>
              <a:rPr lang="fr-FR" sz="1600" dirty="0"/>
              <a:t> (</a:t>
            </a:r>
            <a:r>
              <a:rPr lang="fr-FR" sz="1600" dirty="0" err="1"/>
              <a:t>nella</a:t>
            </a:r>
            <a:r>
              <a:rPr lang="fr-FR" sz="1600" dirty="0"/>
              <a:t> </a:t>
            </a:r>
            <a:r>
              <a:rPr lang="fr-FR" sz="1600" dirty="0" err="1"/>
              <a:t>litania</a:t>
            </a:r>
            <a:r>
              <a:rPr lang="fr-FR" sz="1600" dirty="0"/>
              <a:t>, ad </a:t>
            </a:r>
            <a:r>
              <a:rPr lang="fr-FR" sz="1600" dirty="0" err="1"/>
              <a:t>esempio</a:t>
            </a:r>
            <a:r>
              <a:rPr lang="fr-FR" sz="1600" dirty="0"/>
              <a:t>); la </a:t>
            </a:r>
            <a:r>
              <a:rPr lang="fr-FR" sz="1600" dirty="0" err="1"/>
              <a:t>metafora</a:t>
            </a:r>
            <a:r>
              <a:rPr lang="fr-FR" sz="1600" dirty="0"/>
              <a:t> </a:t>
            </a:r>
            <a:r>
              <a:rPr lang="fr-FR" sz="1600" dirty="0" err="1"/>
              <a:t>appare</a:t>
            </a:r>
            <a:r>
              <a:rPr lang="fr-FR" sz="1600" dirty="0"/>
              <a:t> </a:t>
            </a:r>
            <a:r>
              <a:rPr lang="fr-FR" sz="1600" dirty="0" err="1"/>
              <a:t>quindi</a:t>
            </a:r>
            <a:r>
              <a:rPr lang="fr-FR" sz="1600" dirty="0"/>
              <a:t> come </a:t>
            </a:r>
            <a:r>
              <a:rPr lang="fr-FR" sz="1600" dirty="0" err="1"/>
              <a:t>una</a:t>
            </a:r>
            <a:r>
              <a:rPr lang="fr-FR" sz="1600" dirty="0"/>
              <a:t> </a:t>
            </a:r>
            <a:r>
              <a:rPr lang="fr-FR" sz="1600" dirty="0" err="1"/>
              <a:t>sorta</a:t>
            </a:r>
            <a:r>
              <a:rPr lang="fr-FR" sz="1600" dirty="0"/>
              <a:t> di </a:t>
            </a:r>
            <a:r>
              <a:rPr lang="fr-FR" sz="1600" dirty="0" err="1">
                <a:solidFill>
                  <a:srgbClr val="FF0000"/>
                </a:solidFill>
              </a:rPr>
              <a:t>operatore</a:t>
            </a:r>
            <a:r>
              <a:rPr lang="fr-FR" sz="1600" dirty="0">
                <a:solidFill>
                  <a:srgbClr val="FF0000"/>
                </a:solidFill>
              </a:rPr>
              <a:t> "</a:t>
            </a:r>
            <a:r>
              <a:rPr lang="fr-FR" sz="1600" dirty="0" err="1">
                <a:solidFill>
                  <a:srgbClr val="FF0000"/>
                </a:solidFill>
              </a:rPr>
              <a:t>tranquillizzante</a:t>
            </a:r>
            <a:r>
              <a:rPr lang="fr-FR" sz="1600" dirty="0">
                <a:solidFill>
                  <a:srgbClr val="FF0000"/>
                </a:solidFill>
              </a:rPr>
              <a:t>"</a:t>
            </a:r>
            <a:r>
              <a:rPr lang="fr-FR" sz="1600" dirty="0"/>
              <a:t> in </a:t>
            </a:r>
            <a:r>
              <a:rPr lang="fr-FR" sz="1600" dirty="0" err="1"/>
              <a:t>virtù</a:t>
            </a:r>
            <a:r>
              <a:rPr lang="fr-FR" sz="1600" dirty="0"/>
              <a:t> </a:t>
            </a:r>
            <a:r>
              <a:rPr lang="fr-FR" sz="1600" dirty="0" err="1"/>
              <a:t>della</a:t>
            </a:r>
            <a:r>
              <a:rPr lang="fr-FR" sz="1600" dirty="0"/>
              <a:t> sua </a:t>
            </a:r>
            <a:r>
              <a:rPr lang="fr-FR" sz="1600" dirty="0" err="1"/>
              <a:t>stessa</a:t>
            </a:r>
            <a:r>
              <a:rPr lang="fr-FR" sz="1600" dirty="0"/>
              <a:t> </a:t>
            </a:r>
            <a:r>
              <a:rPr lang="fr-FR" sz="1600" dirty="0" err="1"/>
              <a:t>struttura</a:t>
            </a:r>
            <a:r>
              <a:rPr lang="fr-FR" sz="1600" dirty="0"/>
              <a:t> </a:t>
            </a:r>
            <a:r>
              <a:rPr lang="fr-FR" sz="1600" dirty="0" err="1"/>
              <a:t>semiologica</a:t>
            </a:r>
            <a:r>
              <a:rPr lang="fr-FR" sz="1600" dirty="0"/>
              <a:t>, </a:t>
            </a:r>
            <a:r>
              <a:rPr lang="fr-FR" sz="1600" dirty="0" err="1"/>
              <a:t>ed</a:t>
            </a:r>
            <a:r>
              <a:rPr lang="fr-FR" sz="1600" dirty="0"/>
              <a:t> </a:t>
            </a:r>
            <a:r>
              <a:rPr lang="fr-FR" sz="1600" dirty="0" err="1"/>
              <a:t>è</a:t>
            </a:r>
            <a:r>
              <a:rPr lang="fr-FR" sz="1600" dirty="0"/>
              <a:t> proprio perché </a:t>
            </a:r>
            <a:r>
              <a:rPr lang="fr-FR" sz="1600" dirty="0" err="1"/>
              <a:t>è</a:t>
            </a:r>
            <a:r>
              <a:rPr lang="fr-FR" sz="1600" dirty="0"/>
              <a:t> </a:t>
            </a:r>
            <a:r>
              <a:rPr lang="fr-FR" sz="1600" dirty="0" err="1"/>
              <a:t>metaforica</a:t>
            </a:r>
            <a:r>
              <a:rPr lang="fr-FR" sz="1600" dirty="0"/>
              <a:t>. La </a:t>
            </a:r>
            <a:r>
              <a:rPr lang="fr-FR" sz="1600" dirty="0" err="1"/>
              <a:t>Moda</a:t>
            </a:r>
            <a:r>
              <a:rPr lang="fr-FR" sz="1600" dirty="0"/>
              <a:t> </a:t>
            </a:r>
            <a:r>
              <a:rPr lang="fr-FR" sz="1600" dirty="0" err="1"/>
              <a:t>è</a:t>
            </a:r>
            <a:r>
              <a:rPr lang="fr-FR" sz="1600" dirty="0"/>
              <a:t> un </a:t>
            </a:r>
            <a:r>
              <a:rPr lang="fr-FR" sz="1600" dirty="0" err="1"/>
              <a:t>oggetto</a:t>
            </a:r>
            <a:r>
              <a:rPr lang="fr-FR" sz="1600" dirty="0"/>
              <a:t> </a:t>
            </a:r>
            <a:r>
              <a:rPr lang="fr-FR" sz="1600" dirty="0" err="1"/>
              <a:t>euforico</a:t>
            </a:r>
            <a:r>
              <a:rPr lang="fr-FR" sz="1600" dirty="0"/>
              <a:t>, </a:t>
            </a:r>
            <a:r>
              <a:rPr lang="fr-FR" sz="1600" dirty="0" err="1"/>
              <a:t>nonostante</a:t>
            </a:r>
            <a:r>
              <a:rPr lang="fr-FR" sz="1600" dirty="0"/>
              <a:t> la </a:t>
            </a:r>
            <a:r>
              <a:rPr lang="fr-FR" sz="1600" dirty="0" err="1"/>
              <a:t>natura</a:t>
            </a:r>
            <a:r>
              <a:rPr lang="fr-FR" sz="1600" dirty="0"/>
              <a:t> </a:t>
            </a:r>
            <a:r>
              <a:rPr lang="fr-FR" sz="1600" dirty="0" err="1"/>
              <a:t>comminatoria</a:t>
            </a:r>
            <a:r>
              <a:rPr lang="fr-FR" sz="1600" dirty="0"/>
              <a:t> </a:t>
            </a:r>
            <a:r>
              <a:rPr lang="fr-FR" sz="1600" dirty="0" err="1"/>
              <a:t>della</a:t>
            </a:r>
            <a:r>
              <a:rPr lang="fr-FR" sz="1600" dirty="0"/>
              <a:t> </a:t>
            </a:r>
            <a:r>
              <a:rPr lang="fr-FR" sz="1600" dirty="0" err="1"/>
              <a:t>legge</a:t>
            </a:r>
            <a:r>
              <a:rPr lang="fr-FR" sz="1600" dirty="0"/>
              <a:t> </a:t>
            </a:r>
            <a:r>
              <a:rPr lang="fr-FR" sz="1600" dirty="0" err="1"/>
              <a:t>arbitraria</a:t>
            </a:r>
            <a:r>
              <a:rPr lang="fr-FR" sz="1600" dirty="0"/>
              <a:t>.</a:t>
            </a:r>
            <a:endParaRPr lang="en-LU" sz="1600" dirty="0"/>
          </a:p>
          <a:p>
            <a:endParaRPr lang="en-LU" sz="16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42B896-8667-C27F-216C-B8BCA96D6A91}"/>
              </a:ext>
            </a:extLst>
          </p:cNvPr>
          <p:cNvCxnSpPr>
            <a:cxnSpLocks/>
          </p:cNvCxnSpPr>
          <p:nvPr/>
        </p:nvCxnSpPr>
        <p:spPr>
          <a:xfrm flipH="1">
            <a:off x="3060512" y="1933029"/>
            <a:ext cx="467753" cy="72757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E0BE9B-4AD4-DA21-BE53-962817C7B31B}"/>
              </a:ext>
            </a:extLst>
          </p:cNvPr>
          <p:cNvCxnSpPr>
            <a:cxnSpLocks/>
          </p:cNvCxnSpPr>
          <p:nvPr/>
        </p:nvCxnSpPr>
        <p:spPr>
          <a:xfrm>
            <a:off x="1259242" y="1938812"/>
            <a:ext cx="572697" cy="55831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F0808E-BF95-7B11-13FA-4C513502D439}"/>
              </a:ext>
            </a:extLst>
          </p:cNvPr>
          <p:cNvCxnSpPr>
            <a:cxnSpLocks/>
          </p:cNvCxnSpPr>
          <p:nvPr/>
        </p:nvCxnSpPr>
        <p:spPr>
          <a:xfrm>
            <a:off x="1932949" y="1813077"/>
            <a:ext cx="0" cy="72282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67EDF5-3613-C3E8-20D1-618933DBDE74}"/>
              </a:ext>
            </a:extLst>
          </p:cNvPr>
          <p:cNvCxnSpPr>
            <a:cxnSpLocks/>
          </p:cNvCxnSpPr>
          <p:nvPr/>
        </p:nvCxnSpPr>
        <p:spPr>
          <a:xfrm flipH="1">
            <a:off x="1931206" y="1960175"/>
            <a:ext cx="331987" cy="5369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8AF65A-732F-740A-2CF3-7046B47E6402}"/>
              </a:ext>
            </a:extLst>
          </p:cNvPr>
          <p:cNvCxnSpPr>
            <a:cxnSpLocks/>
          </p:cNvCxnSpPr>
          <p:nvPr/>
        </p:nvCxnSpPr>
        <p:spPr>
          <a:xfrm>
            <a:off x="3612934" y="1917020"/>
            <a:ext cx="104751" cy="80464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882E8D-30B2-A153-C9B8-6FD3EED4FC39}"/>
              </a:ext>
            </a:extLst>
          </p:cNvPr>
          <p:cNvCxnSpPr>
            <a:cxnSpLocks/>
          </p:cNvCxnSpPr>
          <p:nvPr/>
        </p:nvCxnSpPr>
        <p:spPr>
          <a:xfrm>
            <a:off x="1649854" y="1912380"/>
            <a:ext cx="244063" cy="62680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7AD95D-18D8-2ADF-E577-2F1AD82468BD}"/>
              </a:ext>
            </a:extLst>
          </p:cNvPr>
          <p:cNvCxnSpPr>
            <a:cxnSpLocks/>
          </p:cNvCxnSpPr>
          <p:nvPr/>
        </p:nvCxnSpPr>
        <p:spPr>
          <a:xfrm>
            <a:off x="3638697" y="1895358"/>
            <a:ext cx="702526" cy="68022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C3F4AC-82FC-2D03-87CF-BD4E252B1E5D}"/>
              </a:ext>
            </a:extLst>
          </p:cNvPr>
          <p:cNvSpPr txBox="1"/>
          <p:nvPr/>
        </p:nvSpPr>
        <p:spPr>
          <a:xfrm>
            <a:off x="3426996" y="1575628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LU" sz="1600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737E8-EF05-72E9-AF74-1DAD1E50C528}"/>
              </a:ext>
            </a:extLst>
          </p:cNvPr>
          <p:cNvSpPr txBox="1"/>
          <p:nvPr/>
        </p:nvSpPr>
        <p:spPr>
          <a:xfrm>
            <a:off x="2732049" y="2697268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LU" sz="1600" dirty="0"/>
              <a:t>é         </a:t>
            </a:r>
            <a:r>
              <a:rPr lang="en-GB" sz="1600" dirty="0"/>
              <a:t>s</a:t>
            </a:r>
            <a:r>
              <a:rPr lang="en-LU" sz="1600" dirty="0"/>
              <a:t>é              sé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CA9F2D-268D-83FD-4060-520AD84A5F73}"/>
              </a:ext>
            </a:extLst>
          </p:cNvPr>
          <p:cNvSpPr txBox="1"/>
          <p:nvPr/>
        </p:nvSpPr>
        <p:spPr>
          <a:xfrm>
            <a:off x="1470557" y="2445648"/>
            <a:ext cx="1304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     s</a:t>
            </a:r>
            <a:r>
              <a:rPr lang="en-LU" sz="1600" dirty="0"/>
              <a:t>é</a:t>
            </a:r>
          </a:p>
          <a:p>
            <a:r>
              <a:rPr lang="en-LU" sz="1600" dirty="0"/>
              <a:t>la Moda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1CE936-AF5E-AB6C-8206-910EF4C76947}"/>
              </a:ext>
            </a:extLst>
          </p:cNvPr>
          <p:cNvSpPr txBox="1"/>
          <p:nvPr/>
        </p:nvSpPr>
        <p:spPr>
          <a:xfrm>
            <a:off x="1056891" y="156948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LU" sz="1600" dirty="0"/>
              <a:t>a     </a:t>
            </a:r>
            <a:r>
              <a:rPr lang="en-GB" sz="1600" dirty="0" err="1"/>
              <a:t>sa</a:t>
            </a:r>
            <a:r>
              <a:rPr lang="en-GB" sz="1600" dirty="0"/>
              <a:t>  </a:t>
            </a:r>
            <a:r>
              <a:rPr lang="en-GB" sz="1600" dirty="0" err="1"/>
              <a:t>sa</a:t>
            </a:r>
            <a:r>
              <a:rPr lang="en-GB" sz="1600" dirty="0"/>
              <a:t>     </a:t>
            </a:r>
            <a:r>
              <a:rPr lang="en-GB" sz="1600" dirty="0" err="1"/>
              <a:t>sa</a:t>
            </a:r>
            <a:endParaRPr lang="en-LU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244C7B9-54F3-4E57-8660-7B31CEDA1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428" y="320594"/>
            <a:ext cx="4003635" cy="22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6AD57-A962-44A9-8205-09B11F277E89}"/>
              </a:ext>
            </a:extLst>
          </p:cNvPr>
          <p:cNvSpPr txBox="1"/>
          <p:nvPr/>
        </p:nvSpPr>
        <p:spPr>
          <a:xfrm>
            <a:off x="5974861" y="5266659"/>
            <a:ext cx="6096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dirty="0">
                <a:effectLst/>
              </a:rPr>
              <a:t>Sustainable fashion? There’s no such thing</a:t>
            </a:r>
          </a:p>
          <a:p>
            <a:pPr algn="l"/>
            <a:r>
              <a:rPr lang="en-US" sz="1600" b="0" i="0" dirty="0">
                <a:effectLst/>
              </a:rPr>
              <a:t>The industry’s marketing may be ultra-green but the reality is very different </a:t>
            </a:r>
            <a:r>
              <a:rPr lang="en-US" sz="1600" b="0" i="1" dirty="0">
                <a:effectLst/>
              </a:rPr>
              <a:t>Financial Times</a:t>
            </a:r>
            <a:r>
              <a:rPr lang="en-US" sz="1600" b="0" i="0" dirty="0">
                <a:effectLst/>
              </a:rPr>
              <a:t>,</a:t>
            </a:r>
            <a:r>
              <a:rPr lang="fr-FR" sz="1600" b="0" i="0" cap="all" dirty="0">
                <a:solidFill>
                  <a:srgbClr val="66605C"/>
                </a:solidFill>
                <a:effectLst/>
              </a:rPr>
              <a:t> 13/11/2020</a:t>
            </a:r>
            <a:endParaRPr lang="en-US" sz="1600" b="0" i="0" dirty="0">
              <a:effectLst/>
            </a:endParaRPr>
          </a:p>
          <a:p>
            <a:br>
              <a:rPr lang="en-US" sz="1400" dirty="0"/>
            </a:br>
            <a:endParaRPr lang="fr-FR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0A6C48-54A9-4BEA-A6EA-7A0F2F049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9286"/>
            <a:ext cx="1686005" cy="523220"/>
          </a:xfrm>
          <a:prstGeom prst="rect">
            <a:avLst/>
          </a:prstGeom>
          <a:solidFill>
            <a:srgbClr val="FBFA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  </a:t>
            </a:r>
            <a:b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+mn-lt"/>
              </a:rPr>
            </a:b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B995F6E-76CC-41DF-98BE-58D10979BF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48601" y="-16604214"/>
            <a:ext cx="162664" cy="1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/>
          </a:p>
        </p:txBody>
      </p:sp>
      <p:pic>
        <p:nvPicPr>
          <p:cNvPr id="2056" name="Picture 8" descr="COP36">
            <a:extLst>
              <a:ext uri="{FF2B5EF4-FFF2-40B4-BE49-F238E27FC236}">
                <a16:creationId xmlns:a16="http://schemas.microsoft.com/office/drawing/2014/main" id="{C7CDE8E8-6160-430A-803E-9818F197F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1" y="3148224"/>
            <a:ext cx="2115673" cy="291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9">
            <a:extLst>
              <a:ext uri="{FF2B5EF4-FFF2-40B4-BE49-F238E27FC236}">
                <a16:creationId xmlns:a16="http://schemas.microsoft.com/office/drawing/2014/main" id="{21272AA0-0000-48A1-8A61-A05DD2B546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48601" y="-8406364"/>
            <a:ext cx="162664" cy="1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/>
          </a:p>
        </p:txBody>
      </p:sp>
      <p:pic>
        <p:nvPicPr>
          <p:cNvPr id="2058" name="Picture 10" descr="COP36">
            <a:extLst>
              <a:ext uri="{FF2B5EF4-FFF2-40B4-BE49-F238E27FC236}">
                <a16:creationId xmlns:a16="http://schemas.microsoft.com/office/drawing/2014/main" id="{43BCAD72-8BFF-43D7-A0FF-F6D7A2F3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86" y="3148225"/>
            <a:ext cx="2115673" cy="29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1">
            <a:extLst>
              <a:ext uri="{FF2B5EF4-FFF2-40B4-BE49-F238E27FC236}">
                <a16:creationId xmlns:a16="http://schemas.microsoft.com/office/drawing/2014/main" id="{858BCE16-6414-4B0A-B22F-8689EEE7ED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48601" y="342349"/>
            <a:ext cx="162664" cy="1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/>
          </a:p>
        </p:txBody>
      </p:sp>
      <p:pic>
        <p:nvPicPr>
          <p:cNvPr id="2060" name="Picture 12" descr="COP36">
            <a:extLst>
              <a:ext uri="{FF2B5EF4-FFF2-40B4-BE49-F238E27FC236}">
                <a16:creationId xmlns:a16="http://schemas.microsoft.com/office/drawing/2014/main" id="{86024C91-6CAF-4AFC-A626-9BDF306B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085" y="10989530"/>
            <a:ext cx="3304107" cy="455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B2D19A-C47E-4EDB-A9AC-E84993F5D6BF}"/>
              </a:ext>
            </a:extLst>
          </p:cNvPr>
          <p:cNvSpPr txBox="1"/>
          <p:nvPr/>
        </p:nvSpPr>
        <p:spPr>
          <a:xfrm>
            <a:off x="2684585" y="19906401"/>
            <a:ext cx="6338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 </a:t>
            </a:r>
            <a:endParaRPr lang="fr-FR" sz="1400" dirty="0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1F5C06AE-6360-4E8D-AFE8-CE0E3AD32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0136" y="-115491"/>
            <a:ext cx="109799" cy="1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/>
          </a:p>
        </p:txBody>
      </p:sp>
      <p:pic>
        <p:nvPicPr>
          <p:cNvPr id="2063" name="Picture 15" descr="Cop36">
            <a:extLst>
              <a:ext uri="{FF2B5EF4-FFF2-40B4-BE49-F238E27FC236}">
                <a16:creationId xmlns:a16="http://schemas.microsoft.com/office/drawing/2014/main" id="{A0CB067A-5B5D-42BD-A765-F19D47624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861" y="342349"/>
            <a:ext cx="1681301" cy="232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6">
            <a:extLst>
              <a:ext uri="{FF2B5EF4-FFF2-40B4-BE49-F238E27FC236}">
                <a16:creationId xmlns:a16="http://schemas.microsoft.com/office/drawing/2014/main" id="{E7ACB744-29CD-4F71-89FC-3BE0EE7F7B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94836" y="448072"/>
            <a:ext cx="109799" cy="1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sz="1400"/>
          </a:p>
        </p:txBody>
      </p:sp>
      <p:pic>
        <p:nvPicPr>
          <p:cNvPr id="2065" name="Picture 17" descr="COP36">
            <a:extLst>
              <a:ext uri="{FF2B5EF4-FFF2-40B4-BE49-F238E27FC236}">
                <a16:creationId xmlns:a16="http://schemas.microsoft.com/office/drawing/2014/main" id="{E2A17158-ADE0-4780-AB3B-70445E64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314" y="8767152"/>
            <a:ext cx="1681301" cy="232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5D8F299-D387-43FD-8922-531C8BB7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8" y="320594"/>
            <a:ext cx="3443472" cy="222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DE80CE-2857-4FB0-A821-25042C3E9688}"/>
              </a:ext>
            </a:extLst>
          </p:cNvPr>
          <p:cNvSpPr/>
          <p:nvPr/>
        </p:nvSpPr>
        <p:spPr>
          <a:xfrm>
            <a:off x="3625588" y="2664536"/>
            <a:ext cx="1775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Stella McCartney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30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C4A135-D178-4864-ACF1-B48E12404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6576" y="707667"/>
            <a:ext cx="2827399" cy="22371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A8EBE5D-B8A9-45A9-98AF-1DC70E324C15}"/>
              </a:ext>
            </a:extLst>
          </p:cNvPr>
          <p:cNvSpPr txBox="1"/>
          <p:nvPr/>
        </p:nvSpPr>
        <p:spPr>
          <a:xfrm>
            <a:off x="4181563" y="1416220"/>
            <a:ext cx="3621186" cy="230832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</a:rPr>
              <a:t>Man Ray, </a:t>
            </a:r>
            <a:r>
              <a:rPr lang="fr-FR" sz="1600" i="1" dirty="0">
                <a:solidFill>
                  <a:srgbClr val="000000"/>
                </a:solidFill>
              </a:rPr>
              <a:t>La </a:t>
            </a:r>
            <a:r>
              <a:rPr lang="fr-FR" sz="1600" i="1" dirty="0" err="1">
                <a:solidFill>
                  <a:srgbClr val="000000"/>
                </a:solidFill>
              </a:rPr>
              <a:t>stella</a:t>
            </a:r>
            <a:r>
              <a:rPr lang="fr-FR" sz="1600" i="1" dirty="0">
                <a:solidFill>
                  <a:srgbClr val="000000"/>
                </a:solidFill>
              </a:rPr>
              <a:t> marina</a:t>
            </a:r>
            <a:r>
              <a:rPr lang="fr-FR" sz="1600" dirty="0">
                <a:solidFill>
                  <a:srgbClr val="000000"/>
                </a:solidFill>
              </a:rPr>
              <a:t>, cortometraggio,1928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 err="1">
                <a:solidFill>
                  <a:srgbClr val="000000"/>
                </a:solidFill>
              </a:rPr>
              <a:t>Ispirato</a:t>
            </a:r>
            <a:r>
              <a:rPr lang="fr-FR" sz="1600" dirty="0">
                <a:solidFill>
                  <a:srgbClr val="000000"/>
                </a:solidFill>
              </a:rPr>
              <a:t> a </a:t>
            </a:r>
            <a:r>
              <a:rPr lang="fr-FR" sz="1600" dirty="0" err="1">
                <a:solidFill>
                  <a:srgbClr val="000000"/>
                </a:solidFill>
              </a:rPr>
              <a:t>una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poesia</a:t>
            </a:r>
            <a:r>
              <a:rPr lang="fr-FR" sz="1600" dirty="0">
                <a:solidFill>
                  <a:srgbClr val="000000"/>
                </a:solidFill>
              </a:rPr>
              <a:t> di Robert Desnos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 err="1">
                <a:solidFill>
                  <a:srgbClr val="000000"/>
                </a:solidFill>
              </a:rPr>
              <a:t>gonna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arrotolata</a:t>
            </a:r>
            <a:r>
              <a:rPr lang="fr-FR" sz="1600" dirty="0">
                <a:solidFill>
                  <a:srgbClr val="000000"/>
                </a:solidFill>
              </a:rPr>
              <a:t>, un </a:t>
            </a:r>
            <a:r>
              <a:rPr lang="fr-FR" sz="1600" dirty="0" err="1">
                <a:solidFill>
                  <a:srgbClr val="000000"/>
                </a:solidFill>
              </a:rPr>
              <a:t>motivo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modernista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</a:rPr>
              <a:t>(Balzac, Baudelaire, 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dirty="0">
                <a:solidFill>
                  <a:srgbClr val="000000"/>
                </a:solidFill>
              </a:rPr>
              <a:t>Freud, Breton, Cocteau)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dirty="0">
              <a:solidFill>
                <a:srgbClr val="000000"/>
              </a:solidFill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73A8E-BAD3-4CC6-A274-060A7ABD033F}"/>
              </a:ext>
            </a:extLst>
          </p:cNvPr>
          <p:cNvSpPr txBox="1"/>
          <p:nvPr/>
        </p:nvSpPr>
        <p:spPr>
          <a:xfrm>
            <a:off x="913036" y="69759"/>
            <a:ext cx="5182963" cy="70788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4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Man Ray e l’</a:t>
            </a:r>
            <a:r>
              <a:rPr lang="fr-BE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erotico</a:t>
            </a:r>
            <a:r>
              <a:rPr lang="fr-BE" sz="20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2000" b="1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velato</a:t>
            </a:r>
            <a:endParaRPr lang="fr-BE" sz="20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BE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C896D-3A95-4FD5-8852-F52F21CCA913}"/>
              </a:ext>
            </a:extLst>
          </p:cNvPr>
          <p:cNvSpPr txBox="1"/>
          <p:nvPr/>
        </p:nvSpPr>
        <p:spPr>
          <a:xfrm>
            <a:off x="7263056" y="3970765"/>
            <a:ext cx="247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)</a:t>
            </a:r>
            <a:endParaRPr lang="fr-FR" sz="1600" dirty="0">
              <a:cs typeface="Arial" panose="020B0604020202020204" pitchFamily="34" charset="0"/>
            </a:endParaRP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8F8F9BF-3AE1-4CC9-83B2-C6F04B87E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29175" r="58141" b="6780"/>
          <a:stretch/>
        </p:blipFill>
        <p:spPr>
          <a:xfrm>
            <a:off x="293504" y="3680501"/>
            <a:ext cx="1647788" cy="2471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E8A502-B91D-4EDF-BC8E-DD443DA83BA5}"/>
              </a:ext>
            </a:extLst>
          </p:cNvPr>
          <p:cNvSpPr txBox="1"/>
          <p:nvPr/>
        </p:nvSpPr>
        <p:spPr>
          <a:xfrm>
            <a:off x="414211" y="6152012"/>
            <a:ext cx="7031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« Au musée Grévin… », André Breton, </a:t>
            </a:r>
            <a:r>
              <a:rPr lang="fr-BE" sz="1600" i="1" dirty="0"/>
              <a:t>Nadja</a:t>
            </a:r>
            <a:r>
              <a:rPr lang="fr-BE" sz="1600" dirty="0"/>
              <a:t>, version de 1964, photo Pablo Volta</a:t>
            </a:r>
            <a:endParaRPr lang="fr-F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7D2EB-DCD1-4FC5-9367-A46566BC3DBB}"/>
              </a:ext>
            </a:extLst>
          </p:cNvPr>
          <p:cNvSpPr txBox="1"/>
          <p:nvPr/>
        </p:nvSpPr>
        <p:spPr>
          <a:xfrm>
            <a:off x="2006952" y="4456726"/>
            <a:ext cx="4585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"l'adorabile esca (</a:t>
            </a:r>
            <a:r>
              <a:rPr lang="it-IT" sz="1600" i="1" dirty="0"/>
              <a:t>leurre</a:t>
            </a:r>
            <a:r>
              <a:rPr lang="it-IT" sz="1600" dirty="0"/>
              <a:t>) che è, nel museo Grévin, questa donna che finge di nascondersi nell'ombra</a:t>
            </a:r>
          </a:p>
          <a:p>
            <a:r>
              <a:rPr lang="it-IT" sz="1600" dirty="0"/>
              <a:t>per allacciarsi la giarrettiera e che, nella sua posa immutabile, è l'unica statua che io conosca ad avere degli occhi: proprio quellidella provocazione". (p. 179) </a:t>
            </a:r>
          </a:p>
          <a:p>
            <a:endParaRPr lang="en-US" sz="1600" dirty="0"/>
          </a:p>
        </p:txBody>
      </p:sp>
      <p:pic>
        <p:nvPicPr>
          <p:cNvPr id="9" name="Picture 2" descr="Résultat de recherche d'images pour &quot;gradiva&quot;&quot;">
            <a:extLst>
              <a:ext uri="{FF2B5EF4-FFF2-40B4-BE49-F238E27FC236}">
                <a16:creationId xmlns:a16="http://schemas.microsoft.com/office/drawing/2014/main" id="{5A704AFF-1AFA-3C0C-4EE4-4E7F5C4B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017" y="2878584"/>
            <a:ext cx="3518896" cy="29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14. M. Ray_Erotique voilÇe_1933">
            <a:extLst>
              <a:ext uri="{FF2B5EF4-FFF2-40B4-BE49-F238E27FC236}">
                <a16:creationId xmlns:a16="http://schemas.microsoft.com/office/drawing/2014/main" id="{70827366-31CA-4FC2-B22C-9D021D479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5760" y="743301"/>
            <a:ext cx="2775816" cy="40146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20EECF8E-0535-4EBE-80C1-60E96DC1C33B}"/>
              </a:ext>
            </a:extLst>
          </p:cNvPr>
          <p:cNvSpPr txBox="1"/>
          <p:nvPr/>
        </p:nvSpPr>
        <p:spPr>
          <a:xfrm>
            <a:off x="144368" y="4757913"/>
            <a:ext cx="609600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 Man Ray,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Erotica</a:t>
            </a:r>
            <a:r>
              <a:rPr lang="fr-FR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velata</a:t>
            </a:r>
            <a:r>
              <a:rPr lang="fr-FR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,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Meret</a:t>
            </a:r>
            <a:r>
              <a:rPr lang="fr-FR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 Oppenheim alla </a:t>
            </a:r>
            <a:r>
              <a:rPr lang="fr-FR" sz="1600" b="0" i="1" u="none" strike="noStrike" kern="1200" cap="none" spc="0" baseline="0" dirty="0" err="1">
                <a:solidFill>
                  <a:srgbClr val="000000"/>
                </a:solidFill>
                <a:uFillTx/>
              </a:rPr>
              <a:t>stampa</a:t>
            </a:r>
            <a:r>
              <a:rPr lang="fr-FR" sz="1600" b="0" i="1" u="none" strike="noStrike" kern="1200" cap="none" spc="0" baseline="0" dirty="0">
                <a:solidFill>
                  <a:srgbClr val="000000"/>
                </a:solidFill>
                <a:uFillTx/>
              </a:rPr>
              <a:t> presso Louis Marcoussis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, 1933, </a:t>
            </a:r>
            <a:r>
              <a:rPr lang="fr-FR" sz="1600" b="0" i="0" u="none" strike="noStrike" kern="1200" cap="none" spc="0" baseline="0" dirty="0" err="1">
                <a:solidFill>
                  <a:srgbClr val="000000"/>
                </a:solidFill>
                <a:uFillTx/>
              </a:rPr>
              <a:t>Fondazione</a:t>
            </a:r>
            <a:r>
              <a:rPr lang="fr-FR" sz="1600" b="0" i="0" u="none" strike="noStrike" kern="1200" cap="none" spc="0" baseline="0" dirty="0">
                <a:solidFill>
                  <a:srgbClr val="000000"/>
                </a:solidFill>
                <a:uFillTx/>
              </a:rPr>
              <a:t> Marconi, Milano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839C6-378C-49B6-A88B-86C52680484D}"/>
              </a:ext>
            </a:extLst>
          </p:cNvPr>
          <p:cNvSpPr/>
          <p:nvPr/>
        </p:nvSpPr>
        <p:spPr>
          <a:xfrm>
            <a:off x="144368" y="5758875"/>
            <a:ext cx="7205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cs typeface="Times New Roman" pitchFamily="18" charset="0"/>
              </a:rPr>
              <a:t>«La beauté convulsive sera érotique-voilée, explosante-fixe, magique-circonstancielle  ou ne sera pas.» (André Breton, </a:t>
            </a:r>
            <a:r>
              <a:rPr lang="it-IT" sz="1600" i="1" dirty="0">
                <a:cs typeface="Times New Roman" pitchFamily="18" charset="0"/>
              </a:rPr>
              <a:t>L’amour fou</a:t>
            </a:r>
            <a:r>
              <a:rPr lang="it-IT" sz="1600" dirty="0">
                <a:cs typeface="Times New Roman" pitchFamily="18" charset="0"/>
              </a:rPr>
              <a:t>, 1937)</a:t>
            </a:r>
            <a:endParaRPr lang="nl-NL" sz="1600" dirty="0"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8842E-40B0-4B00-8B61-EAACDE760AF9}"/>
              </a:ext>
            </a:extLst>
          </p:cNvPr>
          <p:cNvSpPr txBox="1"/>
          <p:nvPr/>
        </p:nvSpPr>
        <p:spPr>
          <a:xfrm>
            <a:off x="7475769" y="209897"/>
            <a:ext cx="3445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"E </a:t>
            </a:r>
            <a:r>
              <a:rPr lang="en-US" sz="1600" dirty="0" err="1"/>
              <a:t>quali</a:t>
            </a:r>
            <a:r>
              <a:rPr lang="en-US" sz="1600" dirty="0"/>
              <a:t> </a:t>
            </a:r>
            <a:r>
              <a:rPr lang="en-US" sz="1600" dirty="0" err="1"/>
              <a:t>abiti</a:t>
            </a:r>
            <a:r>
              <a:rPr lang="en-US" sz="1600" dirty="0"/>
              <a:t> di </a:t>
            </a:r>
            <a:r>
              <a:rPr lang="en-US" sz="1600" dirty="0" err="1"/>
              <a:t>indulgenza</a:t>
            </a:r>
            <a:r>
              <a:rPr lang="en-US" sz="1600" dirty="0"/>
              <a:t> /</a:t>
            </a:r>
          </a:p>
          <a:p>
            <a:r>
              <a:rPr lang="en-US" sz="1600" dirty="0"/>
              <a:t>Per </a:t>
            </a:r>
            <a:r>
              <a:rPr lang="en-US" sz="1600" dirty="0" err="1"/>
              <a:t>crederla</a:t>
            </a:r>
            <a:r>
              <a:rPr lang="en-US" sz="1600" dirty="0"/>
              <a:t> nuda" (Paul </a:t>
            </a:r>
            <a:r>
              <a:rPr lang="en-US" sz="1600" dirty="0" err="1"/>
              <a:t>Eluard</a:t>
            </a:r>
            <a:r>
              <a:rPr lang="en-US" sz="1600" dirty="0"/>
              <a:t>, </a:t>
            </a:r>
          </a:p>
          <a:p>
            <a:r>
              <a:rPr lang="en-US" sz="1600" dirty="0"/>
              <a:t>La </a:t>
            </a:r>
            <a:r>
              <a:rPr lang="en-US" sz="1600" dirty="0" err="1"/>
              <a:t>terre</a:t>
            </a:r>
            <a:r>
              <a:rPr lang="en-US" sz="1600" dirty="0"/>
              <a:t> </a:t>
            </a:r>
            <a:r>
              <a:rPr lang="en-US" sz="1600" dirty="0" err="1"/>
              <a:t>est</a:t>
            </a:r>
            <a:r>
              <a:rPr lang="en-US" sz="1600" dirty="0"/>
              <a:t> </a:t>
            </a:r>
            <a:r>
              <a:rPr lang="en-US" sz="1600" dirty="0" err="1"/>
              <a:t>bleue</a:t>
            </a:r>
            <a:r>
              <a:rPr lang="en-US" sz="1600" dirty="0"/>
              <a:t> </a:t>
            </a:r>
            <a:r>
              <a:rPr lang="en-US" sz="1600" dirty="0" err="1"/>
              <a:t>comme</a:t>
            </a:r>
            <a:r>
              <a:rPr lang="en-US" sz="1600" dirty="0"/>
              <a:t> </a:t>
            </a:r>
            <a:r>
              <a:rPr lang="en-US" sz="1600" dirty="0" err="1"/>
              <a:t>une</a:t>
            </a:r>
            <a:r>
              <a:rPr lang="en-US" sz="1600" dirty="0"/>
              <a:t> orange",</a:t>
            </a:r>
          </a:p>
          <a:p>
            <a:r>
              <a:rPr lang="en-US" sz="1600" i="1" dirty="0" err="1"/>
              <a:t>L'amour</a:t>
            </a:r>
            <a:r>
              <a:rPr lang="en-US" sz="1600" i="1" dirty="0"/>
              <a:t> la </a:t>
            </a:r>
            <a:r>
              <a:rPr lang="en-US" sz="1600" i="1" dirty="0" err="1"/>
              <a:t>poésie</a:t>
            </a:r>
            <a:r>
              <a:rPr lang="en-US" sz="1600" dirty="0"/>
              <a:t>, 1929 </a:t>
            </a:r>
            <a:r>
              <a:rPr lang="en-US" sz="1600" dirty="0" err="1"/>
              <a:t>Gaïa</a:t>
            </a:r>
            <a:r>
              <a:rPr lang="en-US" sz="1600" dirty="0"/>
              <a:t>/</a:t>
            </a:r>
            <a:r>
              <a:rPr lang="en-US" sz="1600" dirty="0" err="1"/>
              <a:t>Nush</a:t>
            </a:r>
            <a:r>
              <a:rPr lang="en-US" sz="1600" dirty="0"/>
              <a:t>)</a:t>
            </a:r>
          </a:p>
          <a:p>
            <a:r>
              <a:rPr lang="en-US" sz="1600" dirty="0"/>
              <a:t> </a:t>
            </a:r>
          </a:p>
        </p:txBody>
      </p:sp>
      <p:pic>
        <p:nvPicPr>
          <p:cNvPr id="8" name="Picture 2" descr="La Prière">
            <a:extLst>
              <a:ext uri="{FF2B5EF4-FFF2-40B4-BE49-F238E27FC236}">
                <a16:creationId xmlns:a16="http://schemas.microsoft.com/office/drawing/2014/main" id="{5BCB298D-CE64-F03D-B33B-7E125D66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0191" y="2618345"/>
            <a:ext cx="2043214" cy="25540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767E984-1185-78B1-DB13-200177E51C6D}"/>
              </a:ext>
            </a:extLst>
          </p:cNvPr>
          <p:cNvSpPr txBox="1"/>
          <p:nvPr/>
        </p:nvSpPr>
        <p:spPr>
          <a:xfrm>
            <a:off x="8095230" y="5160244"/>
            <a:ext cx="2553135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Man Ray, </a:t>
            </a: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La </a:t>
            </a:r>
            <a:r>
              <a:rPr lang="fr-BE" sz="1600" b="0" i="1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preghiera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1930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A429290-CF11-A0C0-6218-589D1C2C2F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57506" y="1409157"/>
            <a:ext cx="3192570" cy="24183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95DA6A66-B9F5-A717-55F4-4D6580F39376}"/>
              </a:ext>
            </a:extLst>
          </p:cNvPr>
          <p:cNvSpPr txBox="1"/>
          <p:nvPr/>
        </p:nvSpPr>
        <p:spPr>
          <a:xfrm>
            <a:off x="3662489" y="3802266"/>
            <a:ext cx="4463210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Man Ray, </a:t>
            </a:r>
            <a:r>
              <a:rPr lang="fr-BE" sz="1600" b="0" i="1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Meret</a:t>
            </a: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Oppenheim, </a:t>
            </a:r>
            <a:r>
              <a:rPr lang="fr-BE" sz="1600" b="0" i="1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nuda</a:t>
            </a: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fr-BE" sz="1600" b="0" i="1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sdraiata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c. 1932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BA2D4-D2D7-FE66-3E59-3961ABFB1046}"/>
              </a:ext>
            </a:extLst>
          </p:cNvPr>
          <p:cNvSpPr txBox="1"/>
          <p:nvPr/>
        </p:nvSpPr>
        <p:spPr>
          <a:xfrm>
            <a:off x="858644" y="209897"/>
            <a:ext cx="290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LU" dirty="0"/>
              <a:t>ublimazione dalla fotografia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n Ray Le Pavillon de llgance exposition internationale des arts dcoratifs et industriels Robe du soir  Apollo  de...">
            <a:extLst>
              <a:ext uri="{FF2B5EF4-FFF2-40B4-BE49-F238E27FC236}">
                <a16:creationId xmlns:a16="http://schemas.microsoft.com/office/drawing/2014/main" id="{0C1C94D9-4C46-446C-9445-77F1E4918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1405" y="131794"/>
            <a:ext cx="3375297" cy="45059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33786C9-CFF2-4E87-84E2-C62E8692BD52}"/>
              </a:ext>
            </a:extLst>
          </p:cNvPr>
          <p:cNvSpPr txBox="1"/>
          <p:nvPr/>
        </p:nvSpPr>
        <p:spPr>
          <a:xfrm>
            <a:off x="181747" y="4637746"/>
            <a:ext cx="6097603" cy="1569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Man Ray, </a:t>
            </a:r>
            <a:r>
              <a:rPr lang="it-IT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Il Padiglione dell'Eleganza</a:t>
            </a: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Internazionale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delle Arti Decorative e Industriali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Abito da sera "Apollo" di Jeanne Lanvin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1925, stampa al platino.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strascico rimovibile, che può essere utilizzato come mantello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4" descr="Man Ray Sans titre vers 1945 preuve glatinoargentique retouches  lencre 335 x 235 cm Marseille muse Cantini    Man Ray...">
            <a:extLst>
              <a:ext uri="{FF2B5EF4-FFF2-40B4-BE49-F238E27FC236}">
                <a16:creationId xmlns:a16="http://schemas.microsoft.com/office/drawing/2014/main" id="{22E8EFD6-EEDE-448E-AAD8-969DDE90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14338" y="1782793"/>
            <a:ext cx="2850660" cy="40522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15F24583-9EAF-44DE-B117-9F6CB36FE5AD}"/>
              </a:ext>
            </a:extLst>
          </p:cNvPr>
          <p:cNvSpPr txBox="1"/>
          <p:nvPr/>
        </p:nvSpPr>
        <p:spPr>
          <a:xfrm>
            <a:off x="8766495" y="5855295"/>
            <a:ext cx="3519646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GTWalsheimPro"/>
              </a:rPr>
              <a:t>Man Ray, </a:t>
            </a: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GTWalsheimPro"/>
              </a:rPr>
              <a:t>Sans titre 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GTWalsheimPro"/>
              </a:rPr>
              <a:t>vers 1945 épreuve </a:t>
            </a:r>
            <a:r>
              <a:rPr lang="fr-BE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GTWalsheimPro"/>
              </a:rPr>
              <a:t>gélatino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GTWalsheimPro"/>
              </a:rPr>
              <a:t>-argentique, retouches à l’encre 33,5 x 23,5 cm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63C5C-EC23-48AC-9383-5C4A35DDBC9E}"/>
              </a:ext>
            </a:extLst>
          </p:cNvPr>
          <p:cNvSpPr txBox="1"/>
          <p:nvPr/>
        </p:nvSpPr>
        <p:spPr>
          <a:xfrm>
            <a:off x="6153679" y="1534612"/>
            <a:ext cx="1638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600" dirty="0"/>
          </a:p>
        </p:txBody>
      </p:sp>
      <p:pic>
        <p:nvPicPr>
          <p:cNvPr id="2050" name="Picture 2" descr="Lee Miller - Centre Pompidou">
            <a:extLst>
              <a:ext uri="{FF2B5EF4-FFF2-40B4-BE49-F238E27FC236}">
                <a16:creationId xmlns:a16="http://schemas.microsoft.com/office/drawing/2014/main" id="{3E5A25A9-54AE-48A8-8171-09D48AB9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68" y="2113652"/>
            <a:ext cx="2254297" cy="302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Sang d&amp;#39;un poète (Jean Cocteau, 1930) - La Cinémathèque française">
            <a:extLst>
              <a:ext uri="{FF2B5EF4-FFF2-40B4-BE49-F238E27FC236}">
                <a16:creationId xmlns:a16="http://schemas.microsoft.com/office/drawing/2014/main" id="{979484DC-DB43-42CF-8F5B-4FD7D314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88" y="174105"/>
            <a:ext cx="2088352" cy="117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C781E8-94F8-4B0C-B283-BF51697F83AC}"/>
              </a:ext>
            </a:extLst>
          </p:cNvPr>
          <p:cNvSpPr txBox="1"/>
          <p:nvPr/>
        </p:nvSpPr>
        <p:spPr>
          <a:xfrm>
            <a:off x="6580086" y="1381402"/>
            <a:ext cx="4736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Jean Cocteau, </a:t>
            </a:r>
            <a:r>
              <a:rPr lang="fr-BE" sz="1600" i="1" dirty="0"/>
              <a:t>Le sang d’un poète</a:t>
            </a:r>
            <a:r>
              <a:rPr lang="fr-BE" sz="1600" dirty="0"/>
              <a:t>, photogramme, 1930</a:t>
            </a:r>
            <a:endParaRPr lang="fr-FR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30A84-7443-4A22-AC6A-48E2AA7A5DB8}"/>
              </a:ext>
            </a:extLst>
          </p:cNvPr>
          <p:cNvSpPr txBox="1"/>
          <p:nvPr/>
        </p:nvSpPr>
        <p:spPr>
          <a:xfrm>
            <a:off x="6672364" y="5315405"/>
            <a:ext cx="322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Man Ray, </a:t>
            </a:r>
            <a:r>
              <a:rPr lang="fr-BE" sz="1600" i="1" dirty="0"/>
              <a:t>Lee Miller</a:t>
            </a:r>
            <a:r>
              <a:rPr lang="fr-BE" sz="1600" dirty="0"/>
              <a:t>, 1930 </a:t>
            </a:r>
            <a:endParaRPr lang="fr-FR" sz="1600" dirty="0"/>
          </a:p>
        </p:txBody>
      </p:sp>
      <p:pic>
        <p:nvPicPr>
          <p:cNvPr id="1026" name="Picture 2" descr="Genova - Dylan Parienty">
            <a:extLst>
              <a:ext uri="{FF2B5EF4-FFF2-40B4-BE49-F238E27FC236}">
                <a16:creationId xmlns:a16="http://schemas.microsoft.com/office/drawing/2014/main" id="{DE512759-B61F-42F1-B3AC-3F4E5567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46" y="894683"/>
            <a:ext cx="1939496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81BE91-633A-44FD-8ED4-2308683F4BE7}"/>
              </a:ext>
            </a:extLst>
          </p:cNvPr>
          <p:cNvSpPr txBox="1"/>
          <p:nvPr/>
        </p:nvSpPr>
        <p:spPr>
          <a:xfrm>
            <a:off x="4263546" y="4275589"/>
            <a:ext cx="1890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/>
              <a:t>Dylan </a:t>
            </a:r>
            <a:r>
              <a:rPr lang="fr-BE" sz="1600" dirty="0" err="1"/>
              <a:t>Parienty</a:t>
            </a:r>
            <a:r>
              <a:rPr lang="fr-BE" sz="1600" dirty="0"/>
              <a:t>, 2020</a:t>
            </a:r>
            <a:endParaRPr lang="fr-FR" sz="16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og mmediene écritures">
            <a:extLst>
              <a:ext uri="{FF2B5EF4-FFF2-40B4-BE49-F238E27FC236}">
                <a16:creationId xmlns:a16="http://schemas.microsoft.com/office/drawing/2014/main" id="{1E820244-CB6B-49B1-B2BB-68AD7DAD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64592" y="527590"/>
            <a:ext cx="3624132" cy="46540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Shells">
            <a:extLst>
              <a:ext uri="{FF2B5EF4-FFF2-40B4-BE49-F238E27FC236}">
                <a16:creationId xmlns:a16="http://schemas.microsoft.com/office/drawing/2014/main" id="{86FE8775-5203-4A9B-B36D-2ADB330DEB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8135" y="617293"/>
            <a:ext cx="5762621" cy="46386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CFB96-5D13-4C5A-82B4-38F9AA1A26DE}"/>
              </a:ext>
            </a:extLst>
          </p:cNvPr>
          <p:cNvSpPr txBox="1"/>
          <p:nvPr/>
        </p:nvSpPr>
        <p:spPr>
          <a:xfrm>
            <a:off x="1899135" y="5431691"/>
            <a:ext cx="2497094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Edward Weston, </a:t>
            </a:r>
            <a:r>
              <a:rPr lang="fr-BE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Shell</a:t>
            </a:r>
            <a:r>
              <a:rPr lang="fr-B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1927</a:t>
            </a:r>
            <a:endParaRPr lang="fr-F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EDD3A-1EA3-4B77-82C6-983EE29EFDBF}"/>
              </a:ext>
            </a:extLst>
          </p:cNvPr>
          <p:cNvSpPr txBox="1"/>
          <p:nvPr/>
        </p:nvSpPr>
        <p:spPr>
          <a:xfrm>
            <a:off x="7587758" y="5431691"/>
            <a:ext cx="938077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Nu</a:t>
            </a:r>
            <a:r>
              <a:rPr lang="fr-BE" sz="16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1936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430F56-D085-4A8B-B27B-E5AB40B6629F}"/>
              </a:ext>
            </a:extLst>
          </p:cNvPr>
          <p:cNvSpPr/>
          <p:nvPr/>
        </p:nvSpPr>
        <p:spPr>
          <a:xfrm>
            <a:off x="774175" y="158258"/>
            <a:ext cx="1869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1600" dirty="0">
                <a:solidFill>
                  <a:srgbClr val="000000"/>
                </a:solidFill>
              </a:rPr>
              <a:t>La </a:t>
            </a:r>
            <a:r>
              <a:rPr lang="fr-BE" sz="1600" dirty="0" err="1">
                <a:solidFill>
                  <a:srgbClr val="000000"/>
                </a:solidFill>
              </a:rPr>
              <a:t>bellezza</a:t>
            </a:r>
            <a:r>
              <a:rPr lang="fr-BE" sz="1600" dirty="0">
                <a:solidFill>
                  <a:srgbClr val="000000"/>
                </a:solidFill>
              </a:rPr>
              <a:t> </a:t>
            </a:r>
            <a:r>
              <a:rPr lang="fr-BE" sz="1600" dirty="0" err="1">
                <a:solidFill>
                  <a:srgbClr val="000000"/>
                </a:solidFill>
              </a:rPr>
              <a:t>è</a:t>
            </a:r>
            <a:r>
              <a:rPr lang="fr-BE" sz="1600" dirty="0">
                <a:solidFill>
                  <a:srgbClr val="000000"/>
                </a:solidFill>
              </a:rPr>
              <a:t> morale</a:t>
            </a:r>
            <a:endParaRPr lang="fr-FR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dy positive - Sophie Fontanel assume son âge en posant nue - 20 minutes">
            <a:extLst>
              <a:ext uri="{FF2B5EF4-FFF2-40B4-BE49-F238E27FC236}">
                <a16:creationId xmlns:a16="http://schemas.microsoft.com/office/drawing/2014/main" id="{BCF9D104-8096-44FC-8E6E-C6669417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4443" y="881161"/>
            <a:ext cx="4367000" cy="54587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A15462-4A83-4841-9E14-E8EBB14391FD}"/>
              </a:ext>
            </a:extLst>
          </p:cNvPr>
          <p:cNvSpPr txBox="1"/>
          <p:nvPr/>
        </p:nvSpPr>
        <p:spPr>
          <a:xfrm>
            <a:off x="366718" y="152434"/>
            <a:ext cx="6444393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BE" sz="2000" b="1" dirty="0" err="1">
                <a:solidFill>
                  <a:srgbClr val="000000"/>
                </a:solidFill>
                <a:latin typeface="Calibri"/>
              </a:rPr>
              <a:t>Nudità</a:t>
            </a:r>
            <a:r>
              <a:rPr lang="fr-BE" sz="2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b="1" dirty="0" err="1">
                <a:solidFill>
                  <a:srgbClr val="000000"/>
                </a:solidFill>
                <a:latin typeface="Calibri"/>
              </a:rPr>
              <a:t>gloriosa</a:t>
            </a:r>
            <a:r>
              <a:rPr lang="fr-BE" sz="2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dirty="0">
                <a:solidFill>
                  <a:srgbClr val="000000"/>
                </a:solidFill>
                <a:latin typeface="Calibri"/>
              </a:rPr>
              <a:t>cf. </a:t>
            </a:r>
            <a:r>
              <a:rPr lang="fr-BE" sz="2000" dirty="0" err="1">
                <a:solidFill>
                  <a:srgbClr val="000000"/>
                </a:solidFill>
                <a:latin typeface="Calibri"/>
              </a:rPr>
              <a:t>escatologia</a:t>
            </a:r>
            <a:r>
              <a:rPr lang="fr-BE" sz="20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fr-BE" sz="2000" dirty="0" err="1">
                <a:solidFill>
                  <a:srgbClr val="000000"/>
                </a:solidFill>
                <a:latin typeface="Calibri"/>
              </a:rPr>
              <a:t>Flügel</a:t>
            </a:r>
            <a:r>
              <a:rPr lang="fr-BE" sz="2000" dirty="0">
                <a:solidFill>
                  <a:srgbClr val="000000"/>
                </a:solidFill>
                <a:latin typeface="Calibri"/>
              </a:rPr>
              <a:t> + </a:t>
            </a:r>
            <a:r>
              <a:rPr lang="fr-BE" sz="2000" dirty="0" err="1">
                <a:solidFill>
                  <a:srgbClr val="000000"/>
                </a:solidFill>
                <a:latin typeface="Calibri"/>
              </a:rPr>
              <a:t>vestito</a:t>
            </a:r>
            <a:r>
              <a:rPr lang="fr-BE" sz="2000" dirty="0">
                <a:solidFill>
                  <a:srgbClr val="000000"/>
                </a:solidFill>
                <a:latin typeface="Calibri"/>
              </a:rPr>
              <a:t> di </a:t>
            </a:r>
            <a:r>
              <a:rPr lang="fr-BE" sz="2000" dirty="0" err="1">
                <a:solidFill>
                  <a:srgbClr val="000000"/>
                </a:solidFill>
                <a:latin typeface="Calibri"/>
              </a:rPr>
              <a:t>luce</a:t>
            </a:r>
            <a:r>
              <a:rPr lang="fr-BE" sz="2000" dirty="0">
                <a:solidFill>
                  <a:srgbClr val="000000"/>
                </a:solidFill>
                <a:latin typeface="Calibri"/>
              </a:rPr>
              <a:t>/</a:t>
            </a:r>
            <a:r>
              <a:rPr lang="fr-BE" sz="2000" dirty="0" err="1">
                <a:solidFill>
                  <a:srgbClr val="000000"/>
                </a:solidFill>
                <a:latin typeface="Calibri"/>
              </a:rPr>
              <a:t>grazia</a:t>
            </a:r>
            <a:endParaRPr lang="fr-FR" sz="200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2050" name="Picture 2" descr="Capitale de la douceur - SOPHIE FONTANEL">
            <a:extLst>
              <a:ext uri="{FF2B5EF4-FFF2-40B4-BE49-F238E27FC236}">
                <a16:creationId xmlns:a16="http://schemas.microsoft.com/office/drawing/2014/main" id="{380005FF-C162-436F-8560-1E3BA8E7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221" y="3515557"/>
            <a:ext cx="2502763" cy="25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9D0EC-3DB2-4DDD-9477-98A2A17870BE}"/>
              </a:ext>
            </a:extLst>
          </p:cNvPr>
          <p:cNvSpPr txBox="1"/>
          <p:nvPr/>
        </p:nvSpPr>
        <p:spPr>
          <a:xfrm>
            <a:off x="8105313" y="6102991"/>
            <a:ext cx="140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C3DA7-524F-4E06-8C3F-E6F9389AA2D8}"/>
              </a:ext>
            </a:extLst>
          </p:cNvPr>
          <p:cNvSpPr txBox="1"/>
          <p:nvPr/>
        </p:nvSpPr>
        <p:spPr>
          <a:xfrm>
            <a:off x="5788941" y="3050971"/>
            <a:ext cx="5215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«</a:t>
            </a:r>
            <a:r>
              <a:rPr lang="it-IT" sz="1600" dirty="0"/>
              <a:t> Abbiamo anche noi il diritto di essere presenti, in maestà </a:t>
            </a:r>
            <a:r>
              <a:rPr lang="fr-FR" sz="1600" dirty="0"/>
              <a:t>»</a:t>
            </a:r>
            <a:endParaRPr lang="en-US" sz="1600" dirty="0"/>
          </a:p>
        </p:txBody>
      </p:sp>
      <p:pic>
        <p:nvPicPr>
          <p:cNvPr id="7" name="Picture 2" descr="Image dans Infobox.">
            <a:extLst>
              <a:ext uri="{FF2B5EF4-FFF2-40B4-BE49-F238E27FC236}">
                <a16:creationId xmlns:a16="http://schemas.microsoft.com/office/drawing/2014/main" id="{44B858A9-781A-42EA-9C63-E4E4DB47A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84" y="326397"/>
            <a:ext cx="1599040" cy="226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1ADB5-B5C5-48FD-AED2-0CA02A5CC43A}"/>
              </a:ext>
            </a:extLst>
          </p:cNvPr>
          <p:cNvSpPr txBox="1"/>
          <p:nvPr/>
        </p:nvSpPr>
        <p:spPr>
          <a:xfrm>
            <a:off x="9205248" y="26340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5BC63-FD50-4EDD-9735-8B0433375CD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fr-FR" altLang="fr-FR" dirty="0"/>
          </a:p>
        </p:txBody>
      </p:sp>
      <p:pic>
        <p:nvPicPr>
          <p:cNvPr id="29700" name="Picture 2" descr="Soutien-gorge corbeille - Simone Noir | Darjeeling">
            <a:extLst>
              <a:ext uri="{FF2B5EF4-FFF2-40B4-BE49-F238E27FC236}">
                <a16:creationId xmlns:a16="http://schemas.microsoft.com/office/drawing/2014/main" id="{EE34D33D-8F92-4E92-9758-394D8A58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6525"/>
            <a:ext cx="2247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3">
            <a:extLst>
              <a:ext uri="{FF2B5EF4-FFF2-40B4-BE49-F238E27FC236}">
                <a16:creationId xmlns:a16="http://schemas.microsoft.com/office/drawing/2014/main" id="{F5E7FB76-80F7-449E-8F72-26D769F8A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418" y="3149241"/>
            <a:ext cx="1140056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BE" altLang="fr-FR" dirty="0"/>
              <a:t>Darjeeling</a:t>
            </a:r>
            <a:endParaRPr lang="fr-FR" altLang="fr-FR" dirty="0"/>
          </a:p>
        </p:txBody>
      </p:sp>
      <p:pic>
        <p:nvPicPr>
          <p:cNvPr id="29702" name="Picture 4">
            <a:extLst>
              <a:ext uri="{FF2B5EF4-FFF2-40B4-BE49-F238E27FC236}">
                <a16:creationId xmlns:a16="http://schemas.microsoft.com/office/drawing/2014/main" id="{4C7C0996-3C01-4FE1-A0B6-7AAC4B82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203700"/>
            <a:ext cx="39243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11">
            <a:extLst>
              <a:ext uri="{FF2B5EF4-FFF2-40B4-BE49-F238E27FC236}">
                <a16:creationId xmlns:a16="http://schemas.microsoft.com/office/drawing/2014/main" id="{FD737802-4416-4C14-BD19-1A9B13E0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4963318"/>
            <a:ext cx="4572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fr-FR" altLang="fr-FR" dirty="0"/>
              <a:t>https://www.cosmopolitan.fr/etam-lance-yes-la-lingerie-pour-les-femmes-qui-ont-subi-une-mastectomie,2036381.asp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406E0F-5152-0E9C-E74E-CA13CA6C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15" y="136525"/>
            <a:ext cx="3538973" cy="47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942BD-6903-6F1D-9990-358E65C7DF38}"/>
              </a:ext>
            </a:extLst>
          </p:cNvPr>
          <p:cNvSpPr txBox="1"/>
          <p:nvPr/>
        </p:nvSpPr>
        <p:spPr>
          <a:xfrm>
            <a:off x="4290065" y="1006795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Body positive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1ADA5C-0AC3-41F1-811C-C2E1CAD99E48}"/>
              </a:ext>
            </a:extLst>
          </p:cNvPr>
          <p:cNvSpPr/>
          <p:nvPr/>
        </p:nvSpPr>
        <p:spPr>
          <a:xfrm>
            <a:off x="324996" y="2545857"/>
            <a:ext cx="10502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600" b="1" dirty="0"/>
          </a:p>
          <a:p>
            <a:endParaRPr lang="fr-FR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DD777E-4EE0-4A46-BB35-C0F420627484}"/>
              </a:ext>
            </a:extLst>
          </p:cNvPr>
          <p:cNvSpPr/>
          <p:nvPr/>
        </p:nvSpPr>
        <p:spPr>
          <a:xfrm>
            <a:off x="752232" y="501941"/>
            <a:ext cx="70759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Anthony Mathé, </a:t>
            </a:r>
            <a:r>
              <a:rPr lang="fr-FR" sz="1600" dirty="0"/>
              <a:t>« </a:t>
            </a:r>
            <a:r>
              <a:rPr lang="en-GB" sz="1600" dirty="0"/>
              <a:t>La </a:t>
            </a:r>
            <a:r>
              <a:rPr lang="en-GB" sz="1600" dirty="0" err="1"/>
              <a:t>sémiotique</a:t>
            </a:r>
            <a:r>
              <a:rPr lang="en-GB" sz="1600" dirty="0"/>
              <a:t> face à la mode. </a:t>
            </a:r>
            <a:r>
              <a:rPr lang="en-GB" sz="1600" dirty="0" err="1"/>
              <a:t>L’expérience</a:t>
            </a:r>
            <a:r>
              <a:rPr lang="en-GB" sz="1600" dirty="0"/>
              <a:t> du </a:t>
            </a:r>
            <a:r>
              <a:rPr lang="en-GB" sz="1600" dirty="0" err="1"/>
              <a:t>vêtement</a:t>
            </a:r>
            <a:r>
              <a:rPr lang="en-GB" sz="1600" dirty="0"/>
              <a:t>”, in </a:t>
            </a:r>
          </a:p>
          <a:p>
            <a:r>
              <a:rPr lang="en-GB" sz="1600" i="1" dirty="0"/>
              <a:t>La </a:t>
            </a:r>
            <a:r>
              <a:rPr lang="en-GB" sz="1600" i="1" dirty="0" err="1"/>
              <a:t>Sémiotique</a:t>
            </a:r>
            <a:r>
              <a:rPr lang="en-GB" sz="1600" i="1" dirty="0"/>
              <a:t> et son </a:t>
            </a:r>
            <a:r>
              <a:rPr lang="en-GB" sz="1600" i="1" dirty="0" err="1"/>
              <a:t>autre</a:t>
            </a:r>
            <a:r>
              <a:rPr lang="en-GB" sz="1600" i="1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Biglari</a:t>
            </a:r>
            <a:r>
              <a:rPr lang="en-GB" sz="1600" dirty="0"/>
              <a:t> / </a:t>
            </a:r>
            <a:r>
              <a:rPr lang="en-GB" sz="1600" dirty="0" err="1"/>
              <a:t>Roelens</a:t>
            </a:r>
            <a:r>
              <a:rPr lang="en-GB" sz="1600" dirty="0"/>
              <a:t>), Paris, </a:t>
            </a:r>
            <a:r>
              <a:rPr lang="en-GB" sz="1600" dirty="0" err="1"/>
              <a:t>Kimé</a:t>
            </a:r>
            <a:r>
              <a:rPr lang="en-GB" sz="1600" dirty="0"/>
              <a:t>, 2019</a:t>
            </a:r>
          </a:p>
          <a:p>
            <a:endParaRPr lang="fr-FR" sz="1600" b="1" dirty="0"/>
          </a:p>
          <a:p>
            <a:endParaRPr lang="fr-FR" sz="1600" dirty="0"/>
          </a:p>
          <a:p>
            <a:r>
              <a:rPr lang="en-GB" sz="1600" i="1" dirty="0"/>
              <a:t>–  il </a:t>
            </a:r>
            <a:r>
              <a:rPr lang="en-GB" sz="1600" i="1" dirty="0" err="1"/>
              <a:t>vestito</a:t>
            </a:r>
            <a:r>
              <a:rPr lang="en-GB" sz="1600" i="1" dirty="0"/>
              <a:t> </a:t>
            </a:r>
            <a:r>
              <a:rPr lang="en-GB" sz="1600" dirty="0"/>
              <a:t>(un </a:t>
            </a:r>
            <a:r>
              <a:rPr lang="en-GB" sz="1600" dirty="0" err="1"/>
              <a:t>abito</a:t>
            </a:r>
            <a:r>
              <a:rPr lang="en-GB" sz="1600" dirty="0"/>
              <a:t>), in </a:t>
            </a:r>
            <a:r>
              <a:rPr lang="en-GB" sz="1600" dirty="0" err="1"/>
              <a:t>quanto</a:t>
            </a:r>
            <a:r>
              <a:rPr lang="en-GB" sz="1600" dirty="0"/>
              <a:t> segno; </a:t>
            </a:r>
          </a:p>
          <a:p>
            <a:r>
              <a:rPr lang="en-GB" sz="1600" i="1" dirty="0"/>
              <a:t>–  il look </a:t>
            </a:r>
            <a:r>
              <a:rPr lang="en-GB" sz="1600" dirty="0"/>
              <a:t>(</a:t>
            </a:r>
            <a:r>
              <a:rPr lang="en-GB" sz="1600" dirty="0" err="1"/>
              <a:t>una</a:t>
            </a:r>
            <a:r>
              <a:rPr lang="en-GB" sz="1600" dirty="0"/>
              <a:t> </a:t>
            </a:r>
            <a:r>
              <a:rPr lang="en-GB" sz="1600" dirty="0" err="1"/>
              <a:t>siluetta</a:t>
            </a:r>
            <a:r>
              <a:rPr lang="en-GB" sz="1600" dirty="0"/>
              <a:t>), in </a:t>
            </a:r>
            <a:r>
              <a:rPr lang="en-GB" sz="1600" dirty="0" err="1"/>
              <a:t>quanto</a:t>
            </a:r>
            <a:r>
              <a:rPr lang="en-GB" sz="1600" dirty="0"/>
              <a:t> performance </a:t>
            </a:r>
            <a:r>
              <a:rPr lang="en-GB" sz="1600" dirty="0" err="1"/>
              <a:t>semiotica</a:t>
            </a:r>
            <a:r>
              <a:rPr lang="en-GB" sz="1600" dirty="0"/>
              <a:t>; </a:t>
            </a:r>
          </a:p>
          <a:p>
            <a:r>
              <a:rPr lang="en-GB" sz="1600" i="1" dirty="0"/>
              <a:t>–  la </a:t>
            </a:r>
            <a:r>
              <a:rPr lang="en-GB" sz="1600" i="1" dirty="0" err="1"/>
              <a:t>gardaroba</a:t>
            </a:r>
            <a:r>
              <a:rPr lang="en-GB" sz="1600" i="1" dirty="0"/>
              <a:t> </a:t>
            </a:r>
            <a:r>
              <a:rPr lang="en-GB" sz="1600" dirty="0"/>
              <a:t>(un </a:t>
            </a:r>
            <a:r>
              <a:rPr lang="en-GB" sz="1600" dirty="0" err="1"/>
              <a:t>vestiario</a:t>
            </a:r>
            <a:r>
              <a:rPr lang="en-GB" sz="1600" dirty="0"/>
              <a:t>), in </a:t>
            </a:r>
            <a:r>
              <a:rPr lang="en-GB" sz="1600" dirty="0" err="1"/>
              <a:t>quanto</a:t>
            </a:r>
            <a:r>
              <a:rPr lang="en-GB" sz="1600" dirty="0"/>
              <a:t> </a:t>
            </a:r>
            <a:r>
              <a:rPr lang="en-GB" sz="1600" dirty="0" err="1"/>
              <a:t>paradigma</a:t>
            </a:r>
            <a:r>
              <a:rPr lang="en-GB" sz="1600" dirty="0"/>
              <a:t> </a:t>
            </a:r>
            <a:r>
              <a:rPr lang="en-GB" sz="1600" dirty="0" err="1"/>
              <a:t>personale</a:t>
            </a:r>
            <a:r>
              <a:rPr lang="en-GB" sz="1600" dirty="0"/>
              <a:t> legato ad </a:t>
            </a:r>
            <a:r>
              <a:rPr lang="en-GB" sz="1600" dirty="0" err="1"/>
              <a:t>una</a:t>
            </a:r>
            <a:r>
              <a:rPr lang="en-GB" sz="1600" dirty="0"/>
              <a:t> </a:t>
            </a:r>
            <a:r>
              <a:rPr lang="en-GB" sz="1600" dirty="0" err="1"/>
              <a:t>competenza</a:t>
            </a:r>
            <a:endParaRPr lang="en-GB" sz="1600" dirty="0"/>
          </a:p>
          <a:p>
            <a:endParaRPr lang="fr-FR" sz="1600" dirty="0"/>
          </a:p>
          <a:p>
            <a:r>
              <a:rPr lang="fr-FR" sz="1600" dirty="0"/>
              <a:t>Asse </a:t>
            </a:r>
            <a:r>
              <a:rPr lang="fr-FR" sz="1600" dirty="0" err="1"/>
              <a:t>paradigmatico</a:t>
            </a:r>
            <a:r>
              <a:rPr lang="fr-FR" sz="1600" dirty="0"/>
              <a:t> </a:t>
            </a:r>
          </a:p>
          <a:p>
            <a:r>
              <a:rPr lang="fr-FR" sz="1600" dirty="0"/>
              <a:t>Asse </a:t>
            </a:r>
            <a:r>
              <a:rPr lang="fr-FR" sz="1600" dirty="0" err="1"/>
              <a:t>sintagmatico</a:t>
            </a:r>
            <a:endParaRPr lang="fr-FR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59C45-F060-D99D-8E63-4E77EF6C7024}"/>
              </a:ext>
            </a:extLst>
          </p:cNvPr>
          <p:cNvSpPr txBox="1"/>
          <p:nvPr/>
        </p:nvSpPr>
        <p:spPr>
          <a:xfrm>
            <a:off x="726297" y="0"/>
            <a:ext cx="202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LU" sz="1600" b="1" dirty="0"/>
          </a:p>
          <a:p>
            <a:endParaRPr lang="en-LU" sz="1600" dirty="0"/>
          </a:p>
          <a:p>
            <a:endParaRPr lang="en-LU" sz="1600" dirty="0"/>
          </a:p>
          <a:p>
            <a:endParaRPr lang="en-LU" sz="1600" dirty="0"/>
          </a:p>
        </p:txBody>
      </p:sp>
      <p:pic>
        <p:nvPicPr>
          <p:cNvPr id="1025" name="Picture 1" descr="page254image1907139008">
            <a:extLst>
              <a:ext uri="{FF2B5EF4-FFF2-40B4-BE49-F238E27FC236}">
                <a16:creationId xmlns:a16="http://schemas.microsoft.com/office/drawing/2014/main" id="{9690A832-DB8A-F12A-B3DA-4DF62FB1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68" y="2704171"/>
            <a:ext cx="7159543" cy="318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80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page256image1907210720">
            <a:extLst>
              <a:ext uri="{FF2B5EF4-FFF2-40B4-BE49-F238E27FC236}">
                <a16:creationId xmlns:a16="http://schemas.microsoft.com/office/drawing/2014/main" id="{9C072CBD-65BF-A8D2-43FE-3541C6A48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7" y="984094"/>
            <a:ext cx="10631990" cy="472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590BE-47D6-9794-C4A6-CAB772FB201B}"/>
              </a:ext>
            </a:extLst>
          </p:cNvPr>
          <p:cNvSpPr txBox="1"/>
          <p:nvPr/>
        </p:nvSpPr>
        <p:spPr>
          <a:xfrm>
            <a:off x="2542478" y="367990"/>
            <a:ext cx="314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LU" dirty="0"/>
              <a:t>ostrizione/vincolo/coercizione</a:t>
            </a:r>
          </a:p>
        </p:txBody>
      </p:sp>
    </p:spTree>
    <p:extLst>
      <p:ext uri="{BB962C8B-B14F-4D97-AF65-F5344CB8AC3E}">
        <p14:creationId xmlns:p14="http://schemas.microsoft.com/office/powerpoint/2010/main" val="687166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sets.burberry.com/is/image/Burberryltd/07c774c6ddc73826a9c1656907a821d207543bc5.jpg?$BBY_V2_ML_1X1$&amp;wid=1604&amp;hei=1604">
            <a:extLst>
              <a:ext uri="{FF2B5EF4-FFF2-40B4-BE49-F238E27FC236}">
                <a16:creationId xmlns:a16="http://schemas.microsoft.com/office/drawing/2014/main" id="{4E5CEED6-AEFF-4925-9E27-2678EA23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958" y="2994245"/>
            <a:ext cx="2215473" cy="221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.shopify.com/s/files/1/0250/0574/files/12321477_10153197962680779_1261803816218986644_n_grande.jpg?3876756735220428518">
            <a:extLst>
              <a:ext uri="{FF2B5EF4-FFF2-40B4-BE49-F238E27FC236}">
                <a16:creationId xmlns:a16="http://schemas.microsoft.com/office/drawing/2014/main" id="{89DBF6C5-0447-45AF-9D34-D22B72C1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58" y="314757"/>
            <a:ext cx="2664296" cy="330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shopify.com/s/files/1/0250/0574/files/12342688_10153197971230779_147089958086488288_n_grande.jpg?3876756735220428518">
            <a:extLst>
              <a:ext uri="{FF2B5EF4-FFF2-40B4-BE49-F238E27FC236}">
                <a16:creationId xmlns:a16="http://schemas.microsoft.com/office/drawing/2014/main" id="{6BD7B93C-8EA7-4CC3-BC21-D6BA4CCD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81" y="405752"/>
            <a:ext cx="1581855" cy="215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History Of The Burberry Trench Coat">
            <a:extLst>
              <a:ext uri="{FF2B5EF4-FFF2-40B4-BE49-F238E27FC236}">
                <a16:creationId xmlns:a16="http://schemas.microsoft.com/office/drawing/2014/main" id="{3391337A-EB0E-4E61-A92E-3E6CE56A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940" y="174961"/>
            <a:ext cx="1744045" cy="26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01D841-AEB3-4ADA-AADD-CFA038C4E77E}"/>
              </a:ext>
            </a:extLst>
          </p:cNvPr>
          <p:cNvSpPr/>
          <p:nvPr/>
        </p:nvSpPr>
        <p:spPr>
          <a:xfrm>
            <a:off x="133814" y="4295173"/>
            <a:ext cx="93224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percuHarrods"/>
              </a:rPr>
              <a:t>The Burberry trench coat is crafted using gabardine, a tough and hard-wearing fabric invented by Thomas Burberry in 1879. Tight in its weave, gabardine is water-repellent yet allows for ventilation, and is still woven in Burberry’s English mill to this day. The ever-</a:t>
            </a:r>
            <a:r>
              <a:rPr lang="en-US" sz="1600" dirty="0" err="1">
                <a:latin typeface="ApercuHarrods"/>
              </a:rPr>
              <a:t>recognisable</a:t>
            </a:r>
            <a:r>
              <a:rPr lang="en-US" sz="1600" dirty="0">
                <a:latin typeface="ApercuHarrods"/>
              </a:rPr>
              <a:t> Burberry check, a signature combination of camel, ivory, red and black, is used to line the trench coats, and this has been so since the 1920s.</a:t>
            </a:r>
          </a:p>
          <a:p>
            <a:pPr algn="just"/>
            <a:r>
              <a:rPr lang="en-US" sz="1600" dirty="0">
                <a:latin typeface="ApercuHarrods"/>
                <a:hlinkClick r:id="rId6"/>
              </a:rPr>
              <a:t>https://www.harrods.com/en-gb/style-notes/fashion/the-details/the-history-of-the-burberry-trench-coat</a:t>
            </a:r>
            <a:endParaRPr lang="en-US" sz="1600" dirty="0">
              <a:latin typeface="ApercuHarrods"/>
            </a:endParaRPr>
          </a:p>
          <a:p>
            <a:pPr algn="just"/>
            <a:r>
              <a:rPr lang="en-US" sz="1600" dirty="0" err="1">
                <a:latin typeface="ApercuHarrods"/>
              </a:rPr>
              <a:t>Fibbie</a:t>
            </a:r>
            <a:r>
              <a:rPr lang="en-US" sz="1600" dirty="0">
                <a:latin typeface="ApercuHarrods"/>
              </a:rPr>
              <a:t> </a:t>
            </a:r>
            <a:r>
              <a:rPr lang="en-US" sz="1600" dirty="0" err="1">
                <a:latin typeface="ApercuHarrods"/>
              </a:rPr>
              <a:t>alla</a:t>
            </a:r>
            <a:r>
              <a:rPr lang="en-US" sz="1600" dirty="0">
                <a:latin typeface="ApercuHarrods"/>
              </a:rPr>
              <a:t> </a:t>
            </a:r>
            <a:r>
              <a:rPr lang="en-US" sz="1600" dirty="0" err="1">
                <a:latin typeface="ApercuHarrods"/>
              </a:rPr>
              <a:t>cintura</a:t>
            </a:r>
            <a:r>
              <a:rPr lang="en-US" sz="1600" dirty="0">
                <a:latin typeface="ApercuHarrods"/>
              </a:rPr>
              <a:t> per le </a:t>
            </a:r>
            <a:r>
              <a:rPr lang="en-US" sz="1600" dirty="0" err="1">
                <a:latin typeface="ApercuHarrods"/>
              </a:rPr>
              <a:t>granate</a:t>
            </a:r>
            <a:endParaRPr lang="en-US" sz="1600" dirty="0">
              <a:latin typeface="ApercuHarrods"/>
            </a:endParaRPr>
          </a:p>
          <a:p>
            <a:pPr algn="just"/>
            <a:r>
              <a:rPr lang="en-US" sz="1600" dirty="0" err="1">
                <a:latin typeface="ApercuHarrods"/>
              </a:rPr>
              <a:t>Chiusure</a:t>
            </a:r>
            <a:r>
              <a:rPr lang="en-US" sz="1600" dirty="0">
                <a:latin typeface="ApercuHarrods"/>
              </a:rPr>
              <a:t> alle </a:t>
            </a:r>
            <a:r>
              <a:rPr lang="en-US" sz="1600" dirty="0" err="1">
                <a:latin typeface="ApercuHarrods"/>
              </a:rPr>
              <a:t>maniche</a:t>
            </a:r>
            <a:r>
              <a:rPr lang="en-US" sz="1600" dirty="0">
                <a:latin typeface="ApercuHarrods"/>
              </a:rPr>
              <a:t> per I </a:t>
            </a:r>
            <a:r>
              <a:rPr lang="en-US" sz="1600" dirty="0" err="1">
                <a:latin typeface="ApercuHarrods"/>
              </a:rPr>
              <a:t>gaz</a:t>
            </a:r>
            <a:r>
              <a:rPr lang="en-US" sz="1600" dirty="0">
                <a:latin typeface="ApercuHarrods"/>
              </a:rPr>
              <a:t> </a:t>
            </a:r>
            <a:r>
              <a:rPr lang="en-US" sz="1600" dirty="0" err="1">
                <a:latin typeface="ApercuHarrods"/>
              </a:rPr>
              <a:t>mostarda</a:t>
            </a:r>
            <a:endParaRPr lang="en-US" sz="1600" dirty="0">
              <a:latin typeface="ApercuHarrods"/>
            </a:endParaRPr>
          </a:p>
          <a:p>
            <a:pPr algn="just"/>
            <a:r>
              <a:rPr lang="en-US" sz="1600" dirty="0" err="1">
                <a:latin typeface="ApercuHarrods"/>
              </a:rPr>
              <a:t>Impermeabile</a:t>
            </a:r>
            <a:r>
              <a:rPr lang="en-US" sz="1600" dirty="0">
                <a:latin typeface="ApercuHarrods"/>
              </a:rPr>
              <a:t> per le </a:t>
            </a:r>
            <a:r>
              <a:rPr lang="en-US" sz="1600" dirty="0" err="1">
                <a:latin typeface="ApercuHarrods"/>
              </a:rPr>
              <a:t>trincee</a:t>
            </a:r>
            <a:endParaRPr lang="en-US" sz="1600" dirty="0">
              <a:latin typeface="ApercuHarrods"/>
            </a:endParaRPr>
          </a:p>
          <a:p>
            <a:pPr algn="just"/>
            <a:r>
              <a:rPr lang="en-US" sz="1600" dirty="0" err="1">
                <a:latin typeface="ApercuHarrods"/>
              </a:rPr>
              <a:t>Spalline</a:t>
            </a:r>
            <a:r>
              <a:rPr lang="en-US" sz="1600" dirty="0">
                <a:latin typeface="ApercuHarrods"/>
              </a:rPr>
              <a:t> per la </a:t>
            </a:r>
            <a:r>
              <a:rPr lang="en-US" sz="1600" dirty="0" err="1">
                <a:latin typeface="ApercuHarrods"/>
              </a:rPr>
              <a:t>gerarchia</a:t>
            </a:r>
            <a:endParaRPr lang="en-US" sz="1600" dirty="0">
              <a:latin typeface="ApercuHarrods"/>
            </a:endParaRPr>
          </a:p>
          <a:p>
            <a:pPr algn="just"/>
            <a:endParaRPr lang="en-US" sz="1600" dirty="0">
              <a:latin typeface="ApercuHarrods"/>
            </a:endParaRPr>
          </a:p>
        </p:txBody>
      </p:sp>
      <p:pic>
        <p:nvPicPr>
          <p:cNvPr id="4" name="Picture 2" descr="RÃ©sultat de recherche d'images pour &quot;humphrey bogart casablanca&quot;">
            <a:extLst>
              <a:ext uri="{FF2B5EF4-FFF2-40B4-BE49-F238E27FC236}">
                <a16:creationId xmlns:a16="http://schemas.microsoft.com/office/drawing/2014/main" id="{9B3B05D4-3E30-4638-AE4A-0A0FFD16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4197"/>
            <a:ext cx="1856039" cy="136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FC9DC4-09BF-4BA4-9506-CF191B288848}"/>
              </a:ext>
            </a:extLst>
          </p:cNvPr>
          <p:cNvSpPr txBox="1"/>
          <p:nvPr/>
        </p:nvSpPr>
        <p:spPr>
          <a:xfrm>
            <a:off x="6096000" y="2033899"/>
            <a:ext cx="190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Humphrey Bogart,</a:t>
            </a:r>
          </a:p>
          <a:p>
            <a:r>
              <a:rPr lang="fr-BE" i="1" dirty="0"/>
              <a:t>Casablanca</a:t>
            </a:r>
          </a:p>
        </p:txBody>
      </p:sp>
    </p:spTree>
    <p:extLst>
      <p:ext uri="{BB962C8B-B14F-4D97-AF65-F5344CB8AC3E}">
        <p14:creationId xmlns:p14="http://schemas.microsoft.com/office/powerpoint/2010/main" val="3252812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costume armani&quot;">
            <a:extLst>
              <a:ext uri="{FF2B5EF4-FFF2-40B4-BE49-F238E27FC236}">
                <a16:creationId xmlns:a16="http://schemas.microsoft.com/office/drawing/2014/main" id="{0B377294-9A7B-4D06-A04B-0CC212CE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958416"/>
            <a:ext cx="2896420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78079-12E5-47E6-B5CF-8F8DD5ED4E45}"/>
              </a:ext>
            </a:extLst>
          </p:cNvPr>
          <p:cNvSpPr txBox="1"/>
          <p:nvPr/>
        </p:nvSpPr>
        <p:spPr>
          <a:xfrm>
            <a:off x="2180213" y="5124630"/>
            <a:ext cx="2464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L’</a:t>
            </a:r>
            <a:r>
              <a:rPr lang="fr-BE" dirty="0" err="1"/>
              <a:t>abito</a:t>
            </a:r>
            <a:r>
              <a:rPr lang="fr-BE" dirty="0"/>
              <a:t> </a:t>
            </a:r>
            <a:r>
              <a:rPr lang="fr-BE" dirty="0" err="1"/>
              <a:t>completo</a:t>
            </a:r>
            <a:r>
              <a:rPr lang="fr-BE" dirty="0"/>
              <a:t> Armani</a:t>
            </a:r>
          </a:p>
          <a:p>
            <a:r>
              <a:rPr lang="fr-BE" dirty="0"/>
              <a:t>Seconda pelle </a:t>
            </a:r>
          </a:p>
          <a:p>
            <a:r>
              <a:rPr lang="fr-BE" dirty="0"/>
              <a:t>« </a:t>
            </a:r>
            <a:r>
              <a:rPr lang="fr-BE" dirty="0" err="1"/>
              <a:t>inconsutile</a:t>
            </a:r>
            <a:r>
              <a:rPr lang="fr-BE" dirty="0"/>
              <a:t> »</a:t>
            </a:r>
          </a:p>
        </p:txBody>
      </p:sp>
      <p:pic>
        <p:nvPicPr>
          <p:cNvPr id="2052" name="Picture 4" descr="RÃ©sultat de recherche d'images pour &quot;proenza schouler robe&quot;">
            <a:extLst>
              <a:ext uri="{FF2B5EF4-FFF2-40B4-BE49-F238E27FC236}">
                <a16:creationId xmlns:a16="http://schemas.microsoft.com/office/drawing/2014/main" id="{16480BCA-5B18-4526-B115-653699221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51" y="684607"/>
            <a:ext cx="3658210" cy="465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DAD754-E857-415F-B992-110A75A5067E}"/>
              </a:ext>
            </a:extLst>
          </p:cNvPr>
          <p:cNvSpPr/>
          <p:nvPr/>
        </p:nvSpPr>
        <p:spPr>
          <a:xfrm>
            <a:off x="4641771" y="3861049"/>
            <a:ext cx="5990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BE" dirty="0">
                <a:solidFill>
                  <a:srgbClr val="333333"/>
                </a:solidFill>
                <a:latin typeface="Montserrat"/>
              </a:rPr>
            </a:br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D4865-9087-441F-8969-89BA734973B6}"/>
              </a:ext>
            </a:extLst>
          </p:cNvPr>
          <p:cNvSpPr/>
          <p:nvPr/>
        </p:nvSpPr>
        <p:spPr>
          <a:xfrm>
            <a:off x="8329961" y="2271388"/>
            <a:ext cx="32780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err="1">
                <a:solidFill>
                  <a:srgbClr val="222222"/>
                </a:solidFill>
              </a:rPr>
              <a:t>Proenza</a:t>
            </a:r>
            <a:r>
              <a:rPr lang="fr-BE" dirty="0">
                <a:solidFill>
                  <a:srgbClr val="222222"/>
                </a:solidFill>
              </a:rPr>
              <a:t> </a:t>
            </a:r>
            <a:r>
              <a:rPr lang="fr-BE" dirty="0" err="1">
                <a:solidFill>
                  <a:srgbClr val="222222"/>
                </a:solidFill>
              </a:rPr>
              <a:t>Schouler</a:t>
            </a:r>
            <a:r>
              <a:rPr lang="fr-BE" dirty="0">
                <a:solidFill>
                  <a:srgbClr val="222222"/>
                </a:solidFill>
              </a:rPr>
              <a:t> prêt-à-porter (</a:t>
            </a:r>
            <a:r>
              <a:rPr lang="fr-BE" dirty="0" err="1">
                <a:solidFill>
                  <a:srgbClr val="222222"/>
                </a:solidFill>
              </a:rPr>
              <a:t>confezione</a:t>
            </a:r>
            <a:r>
              <a:rPr lang="fr-BE" dirty="0">
                <a:solidFill>
                  <a:srgbClr val="222222"/>
                </a:solidFill>
              </a:rPr>
              <a:t>) </a:t>
            </a:r>
            <a:r>
              <a:rPr lang="fr-BE" dirty="0" err="1">
                <a:solidFill>
                  <a:srgbClr val="222222"/>
                </a:solidFill>
              </a:rPr>
              <a:t>femminile</a:t>
            </a:r>
            <a:r>
              <a:rPr lang="fr-BE" dirty="0">
                <a:solidFill>
                  <a:srgbClr val="222222"/>
                </a:solidFill>
              </a:rPr>
              <a:t> e </a:t>
            </a:r>
            <a:r>
              <a:rPr lang="fr-BE" dirty="0" err="1">
                <a:solidFill>
                  <a:srgbClr val="222222"/>
                </a:solidFill>
              </a:rPr>
              <a:t>accessori</a:t>
            </a:r>
            <a:r>
              <a:rPr lang="fr-BE" dirty="0">
                <a:solidFill>
                  <a:srgbClr val="222222"/>
                </a:solidFill>
              </a:rPr>
              <a:t> </a:t>
            </a:r>
            <a:r>
              <a:rPr lang="fr-BE" dirty="0" err="1">
                <a:solidFill>
                  <a:srgbClr val="222222"/>
                </a:solidFill>
              </a:rPr>
              <a:t>fondato</a:t>
            </a:r>
            <a:r>
              <a:rPr lang="fr-BE" dirty="0">
                <a:solidFill>
                  <a:srgbClr val="222222"/>
                </a:solidFill>
              </a:rPr>
              <a:t> a New </a:t>
            </a:r>
            <a:r>
              <a:rPr lang="fr-BE" dirty="0" err="1">
                <a:solidFill>
                  <a:srgbClr val="222222"/>
                </a:solidFill>
              </a:rPr>
              <a:t>nel</a:t>
            </a:r>
            <a:r>
              <a:rPr lang="fr-BE" dirty="0">
                <a:solidFill>
                  <a:srgbClr val="222222"/>
                </a:solidFill>
              </a:rPr>
              <a:t> 2002 dal duo di </a:t>
            </a:r>
            <a:r>
              <a:rPr lang="fr-BE" dirty="0" err="1">
                <a:solidFill>
                  <a:srgbClr val="222222"/>
                </a:solidFill>
              </a:rPr>
              <a:t>stilisti</a:t>
            </a:r>
            <a:r>
              <a:rPr lang="fr-BE" dirty="0">
                <a:solidFill>
                  <a:srgbClr val="222222"/>
                </a:solidFill>
              </a:rPr>
              <a:t> Lazaro Hernandez et Jack </a:t>
            </a:r>
            <a:r>
              <a:rPr lang="fr-BE" dirty="0" err="1">
                <a:solidFill>
                  <a:srgbClr val="222222"/>
                </a:solidFill>
              </a:rPr>
              <a:t>McCollough</a:t>
            </a:r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385EA-2452-2D86-C457-F3D5171DF1E9}"/>
              </a:ext>
            </a:extLst>
          </p:cNvPr>
          <p:cNvSpPr txBox="1"/>
          <p:nvPr/>
        </p:nvSpPr>
        <p:spPr>
          <a:xfrm>
            <a:off x="5497551" y="5195559"/>
            <a:ext cx="462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LU" dirty="0"/>
              <a:t>orbido dentro, ruvido fuori (“non toccatemi”)</a:t>
            </a:r>
          </a:p>
        </p:txBody>
      </p:sp>
    </p:spTree>
    <p:extLst>
      <p:ext uri="{BB962C8B-B14F-4D97-AF65-F5344CB8AC3E}">
        <p14:creationId xmlns:p14="http://schemas.microsoft.com/office/powerpoint/2010/main" val="243773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6EB95E-7DE8-B3EA-4DFC-FD16E8265613}"/>
              </a:ext>
            </a:extLst>
          </p:cNvPr>
          <p:cNvSpPr/>
          <p:nvPr/>
        </p:nvSpPr>
        <p:spPr>
          <a:xfrm>
            <a:off x="1006990" y="0"/>
            <a:ext cx="88589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Jacques </a:t>
            </a:r>
            <a:r>
              <a:rPr lang="fr-FR" b="1" dirty="0" err="1"/>
              <a:t>Fontanille</a:t>
            </a:r>
            <a:r>
              <a:rPr lang="fr-FR" b="1" dirty="0"/>
              <a:t>, </a:t>
            </a:r>
            <a:r>
              <a:rPr lang="fr-FR" b="1" i="1" dirty="0"/>
              <a:t>Soma et </a:t>
            </a:r>
            <a:r>
              <a:rPr lang="fr-FR" b="1" i="1" dirty="0" err="1"/>
              <a:t>Séma</a:t>
            </a:r>
            <a:r>
              <a:rPr lang="fr-FR" b="1" i="1" dirty="0"/>
              <a:t>. Figures du corps</a:t>
            </a:r>
            <a:r>
              <a:rPr lang="fr-FR" b="1" dirty="0"/>
              <a:t>, Paris, Maisonneuve &amp; Larose, 2004 </a:t>
            </a:r>
          </a:p>
          <a:p>
            <a:endParaRPr lang="fr-FR" b="1" dirty="0"/>
          </a:p>
          <a:p>
            <a:r>
              <a:rPr lang="it-IT" dirty="0"/>
              <a:t>Si tratta di convertire un </a:t>
            </a:r>
            <a:r>
              <a:rPr lang="it-IT" dirty="0">
                <a:solidFill>
                  <a:srgbClr val="FF0000"/>
                </a:solidFill>
              </a:rPr>
              <a:t>involucro funzionale </a:t>
            </a:r>
            <a:r>
              <a:rPr lang="it-IT" dirty="0"/>
              <a:t>(con le stesse proprietà dell'"involucro" corporeo) in una superficie di iscrizione semiotica; e, per farlo, l'indumento deve acquisire un grado più o meno elevato di </a:t>
            </a:r>
            <a:r>
              <a:rPr lang="it-IT" dirty="0">
                <a:solidFill>
                  <a:srgbClr val="FF0000"/>
                </a:solidFill>
              </a:rPr>
              <a:t>autonomia</a:t>
            </a:r>
            <a:r>
              <a:rPr lang="it-IT" dirty="0"/>
              <a:t> rispetto al corpo: c'è quindi un </a:t>
            </a:r>
            <a:r>
              <a:rPr lang="it-IT" dirty="0" err="1"/>
              <a:t>debrayaggio</a:t>
            </a:r>
            <a:r>
              <a:rPr lang="it-IT" dirty="0"/>
              <a:t> che converte l'involucro puramente funzionale in un oggetto semiotico autonomo. [...] l'indumento, infatti, deve mantenere alcuni "punti fermi", punti di riferimento corporei che impediscono un completo </a:t>
            </a:r>
            <a:r>
              <a:rPr lang="it-IT" dirty="0" err="1"/>
              <a:t>debrayaggio</a:t>
            </a:r>
            <a:r>
              <a:rPr lang="it-IT" dirty="0"/>
              <a:t>: se si svasa in qualche punto, segue più fedelmente tale e tale parte del corpo, e i movimenti che gli danno forma continuano a riferirsi, con maggiore o minore indipendenza, a uno di questi pochi punti fermi (collo, spalla, vita, ecc.) che si dà per continuare a essere un indumento.  (p. 150)</a:t>
            </a:r>
          </a:p>
          <a:p>
            <a:endParaRPr lang="it-IT" dirty="0"/>
          </a:p>
          <a:p>
            <a:endParaRPr lang="fr-FR" dirty="0"/>
          </a:p>
        </p:txBody>
      </p:sp>
      <p:pic>
        <p:nvPicPr>
          <p:cNvPr id="3074" name="Picture 2" descr="Shape Black Cotton Strappy Crop Top | PrettyLittleThing KSA">
            <a:extLst>
              <a:ext uri="{FF2B5EF4-FFF2-40B4-BE49-F238E27FC236}">
                <a16:creationId xmlns:a16="http://schemas.microsoft.com/office/drawing/2014/main" id="{7D02F68C-20F7-7F15-738F-D736DD1A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47" y="4007881"/>
            <a:ext cx="1521145" cy="242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DA8D95-EFEA-BF5F-83D2-16A221D45671}"/>
              </a:ext>
            </a:extLst>
          </p:cNvPr>
          <p:cNvSpPr/>
          <p:nvPr/>
        </p:nvSpPr>
        <p:spPr>
          <a:xfrm>
            <a:off x="521168" y="3204269"/>
            <a:ext cx="3185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Il </a:t>
            </a:r>
            <a:r>
              <a:rPr lang="it-IT" i="1" dirty="0" err="1"/>
              <a:t>crop</a:t>
            </a:r>
            <a:r>
              <a:rPr lang="it-IT" i="1" dirty="0"/>
              <a:t>-top</a:t>
            </a:r>
            <a:r>
              <a:rPr lang="it-IT" dirty="0"/>
              <a:t>: dissidenza </a:t>
            </a:r>
            <a:r>
              <a:rPr lang="it-IT" dirty="0">
                <a:sym typeface="Wingdings" pitchFamily="2" charset="2"/>
              </a:rPr>
              <a:t> norma</a:t>
            </a:r>
          </a:p>
          <a:p>
            <a:r>
              <a:rPr lang="it-IT" dirty="0">
                <a:sym typeface="Wingdings" pitchFamily="2" charset="2"/>
              </a:rPr>
              <a:t>decente  volgare</a:t>
            </a:r>
            <a:endParaRPr lang="fr-FR" dirty="0"/>
          </a:p>
        </p:txBody>
      </p:sp>
      <p:pic>
        <p:nvPicPr>
          <p:cNvPr id="3076" name="Picture 4" descr="Double Back Strap Super Crop Top in White | Glassons">
            <a:extLst>
              <a:ext uri="{FF2B5EF4-FFF2-40B4-BE49-F238E27FC236}">
                <a16:creationId xmlns:a16="http://schemas.microsoft.com/office/drawing/2014/main" id="{A433F0E0-8F7C-BCAD-42CC-69AEC081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19" y="4127623"/>
            <a:ext cx="1774062" cy="22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ganic Ribbed Crop Top Blue | na-kd.com">
            <a:extLst>
              <a:ext uri="{FF2B5EF4-FFF2-40B4-BE49-F238E27FC236}">
                <a16:creationId xmlns:a16="http://schemas.microsoft.com/office/drawing/2014/main" id="{7307F6C8-DCB6-82EE-6867-C1509006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78" y="4007881"/>
            <a:ext cx="1580174" cy="237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67C9EA9-1747-DA24-0A5B-780381E8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86" y="4007878"/>
            <a:ext cx="1821800" cy="242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933312-BE21-CCD7-E494-B377DF6D9B16}"/>
              </a:ext>
            </a:extLst>
          </p:cNvPr>
          <p:cNvSpPr txBox="1"/>
          <p:nvPr/>
        </p:nvSpPr>
        <p:spPr>
          <a:xfrm>
            <a:off x="9865982" y="4728117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/>
              <a:t>farfalla</a:t>
            </a:r>
          </a:p>
        </p:txBody>
      </p:sp>
    </p:spTree>
    <p:extLst>
      <p:ext uri="{BB962C8B-B14F-4D97-AF65-F5344CB8AC3E}">
        <p14:creationId xmlns:p14="http://schemas.microsoft.com/office/powerpoint/2010/main" val="4284144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4034</Words>
  <Application>Microsoft Macintosh PowerPoint</Application>
  <PresentationFormat>Widescreen</PresentationFormat>
  <Paragraphs>388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ApercuHarrods</vt:lpstr>
      <vt:lpstr>Arial</vt:lpstr>
      <vt:lpstr>Calibri</vt:lpstr>
      <vt:lpstr>Calibri Light</vt:lpstr>
      <vt:lpstr>GTWalsheimPro</vt:lpstr>
      <vt:lpstr>Lato</vt:lpstr>
      <vt:lpstr>Montserrat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ROELENS</dc:creator>
  <cp:lastModifiedBy>Nathalie ROELENS</cp:lastModifiedBy>
  <cp:revision>31</cp:revision>
  <dcterms:created xsi:type="dcterms:W3CDTF">2022-05-21T18:45:17Z</dcterms:created>
  <dcterms:modified xsi:type="dcterms:W3CDTF">2022-06-03T07:01:20Z</dcterms:modified>
</cp:coreProperties>
</file>