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7" r:id="rId2"/>
    <p:sldId id="306" r:id="rId3"/>
    <p:sldId id="311" r:id="rId4"/>
    <p:sldId id="312" r:id="rId5"/>
    <p:sldId id="354" r:id="rId6"/>
    <p:sldId id="319" r:id="rId7"/>
    <p:sldId id="271" r:id="rId8"/>
    <p:sldId id="283" r:id="rId9"/>
    <p:sldId id="392" r:id="rId10"/>
    <p:sldId id="261" r:id="rId11"/>
    <p:sldId id="262" r:id="rId12"/>
    <p:sldId id="295" r:id="rId13"/>
    <p:sldId id="401" r:id="rId14"/>
    <p:sldId id="397" r:id="rId15"/>
    <p:sldId id="398" r:id="rId16"/>
    <p:sldId id="285" r:id="rId17"/>
    <p:sldId id="399" r:id="rId18"/>
    <p:sldId id="400" r:id="rId19"/>
    <p:sldId id="335" r:id="rId20"/>
    <p:sldId id="263" r:id="rId21"/>
    <p:sldId id="264" r:id="rId22"/>
    <p:sldId id="336" r:id="rId23"/>
    <p:sldId id="309" r:id="rId24"/>
    <p:sldId id="334" r:id="rId2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B4B1-2D02-4178-AEB7-FF4E8237B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92726C-491D-4673-8484-7101B9EC83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B0CE8-BBF2-4B70-B7E4-1DC8EFDED929}"/>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5" name="Footer Placeholder 4">
            <a:extLst>
              <a:ext uri="{FF2B5EF4-FFF2-40B4-BE49-F238E27FC236}">
                <a16:creationId xmlns:a16="http://schemas.microsoft.com/office/drawing/2014/main" id="{486F2BA1-D34B-4E75-880A-8639BD01D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D9481-8366-4CB5-81FE-36411F0512E6}"/>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230133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C653-4A02-4666-8855-820962787D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F2563-D6B5-4ED2-9ADB-BE50971ED1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A5DD2-A880-41D8-9FE9-C94CE71850D4}"/>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5" name="Footer Placeholder 4">
            <a:extLst>
              <a:ext uri="{FF2B5EF4-FFF2-40B4-BE49-F238E27FC236}">
                <a16:creationId xmlns:a16="http://schemas.microsoft.com/office/drawing/2014/main" id="{06FC4085-D610-4E88-89F8-74C62B2C2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C2C82-387F-457F-87B3-B8112233CC71}"/>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429170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B6B26C-8E1B-44E5-B4B1-BE6E4C153D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816E65-8F95-48F8-BD94-2FDFCB0BF7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A71F6-5A2E-446B-B665-465C3D7C3DC8}"/>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5" name="Footer Placeholder 4">
            <a:extLst>
              <a:ext uri="{FF2B5EF4-FFF2-40B4-BE49-F238E27FC236}">
                <a16:creationId xmlns:a16="http://schemas.microsoft.com/office/drawing/2014/main" id="{21667F8E-4F66-46FF-8B83-63EB78148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E352A-852E-44AA-A545-F531395BAF52}"/>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97794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FECE-6179-46AA-A13B-8CC9BF7F7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013AE-7A51-4742-B676-060C4D2342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640DF-7ED2-4447-8CCC-35CB8B48E21F}"/>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5" name="Footer Placeholder 4">
            <a:extLst>
              <a:ext uri="{FF2B5EF4-FFF2-40B4-BE49-F238E27FC236}">
                <a16:creationId xmlns:a16="http://schemas.microsoft.com/office/drawing/2014/main" id="{1930BD1D-BB75-4693-84CA-7D22F4082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2EC43-DACC-420A-91B1-25E79EE3B16A}"/>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36556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358A-01B1-4A28-9D4A-6CD5905A8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21CD04-8CBB-42E0-9C07-1138E1FA0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905E3C-AD84-489F-A6C9-1DEC4B897CDD}"/>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5" name="Footer Placeholder 4">
            <a:extLst>
              <a:ext uri="{FF2B5EF4-FFF2-40B4-BE49-F238E27FC236}">
                <a16:creationId xmlns:a16="http://schemas.microsoft.com/office/drawing/2014/main" id="{286C1E92-D735-4FB3-9A3C-4FD90ABC0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FF672-472C-4431-993B-0C8A59040A24}"/>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244403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5E05-681E-452D-A4C5-3819B73CCC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566386-D8B7-4FD9-8BC5-66FCFDBC63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C4697-9D07-4BD8-83D7-61799FF624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31C904-1C36-4D7C-A04D-C57FF94359C5}"/>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6" name="Footer Placeholder 5">
            <a:extLst>
              <a:ext uri="{FF2B5EF4-FFF2-40B4-BE49-F238E27FC236}">
                <a16:creationId xmlns:a16="http://schemas.microsoft.com/office/drawing/2014/main" id="{B173D8F9-D926-4E89-9645-6231809DE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B6C52-40EB-476F-8FA4-9357DD8C9BA9}"/>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12539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6244-2503-4A95-BDDC-5045EA9067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93DDC-3D04-4709-BB93-F0D7608F0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70E131-B3FA-4798-930C-E0797BF300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E198F-0702-4E7B-B5E7-A15FD3947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E87B27-AA35-498A-976A-17AA679957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15C38F-4879-4E32-980D-80726F920F86}"/>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8" name="Footer Placeholder 7">
            <a:extLst>
              <a:ext uri="{FF2B5EF4-FFF2-40B4-BE49-F238E27FC236}">
                <a16:creationId xmlns:a16="http://schemas.microsoft.com/office/drawing/2014/main" id="{95284DC9-6E0B-42EA-AA5B-3C51AA8EBE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C1EEBC-5F2F-417A-AE89-0F1D812085F9}"/>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237944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8AA7-1F44-4FFE-A3AD-ECDF1F3B87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6DF7EF-C470-4588-9950-46698F9A35B1}"/>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4" name="Footer Placeholder 3">
            <a:extLst>
              <a:ext uri="{FF2B5EF4-FFF2-40B4-BE49-F238E27FC236}">
                <a16:creationId xmlns:a16="http://schemas.microsoft.com/office/drawing/2014/main" id="{C5A1F1FB-D0B9-45B9-B456-16D5EF744D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E1DC44-1BC1-449B-A8D8-597D5B09939C}"/>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67524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68575-F092-47B6-8CB1-6F7BB2530A92}"/>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3" name="Footer Placeholder 2">
            <a:extLst>
              <a:ext uri="{FF2B5EF4-FFF2-40B4-BE49-F238E27FC236}">
                <a16:creationId xmlns:a16="http://schemas.microsoft.com/office/drawing/2014/main" id="{75B5C6A9-DE4E-4502-82F7-ACAA286DEB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0C738B-FB25-43EB-833F-C76514CF2133}"/>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61525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6093-7E73-4457-8880-41EA62D67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803A1C-B8B1-4814-BA02-6910BB65E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2F5072-B88E-4A70-BB43-3E24D0AC0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86A401-11CE-4E22-BDF3-9DF8F12E954C}"/>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6" name="Footer Placeholder 5">
            <a:extLst>
              <a:ext uri="{FF2B5EF4-FFF2-40B4-BE49-F238E27FC236}">
                <a16:creationId xmlns:a16="http://schemas.microsoft.com/office/drawing/2014/main" id="{A9E7D09E-C377-4AFC-8CF3-9E590D17E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DEA8B-0527-4206-960C-C341D896560B}"/>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306457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6B5D-8493-491A-AF20-BCA455D4A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3B0237-9CE7-4759-8685-7CC621AE1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E26D3A-B7BB-469D-AA59-DE78862E7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7B529A-39E5-4B88-A159-7F1845314E5D}"/>
              </a:ext>
            </a:extLst>
          </p:cNvPr>
          <p:cNvSpPr>
            <a:spLocks noGrp="1"/>
          </p:cNvSpPr>
          <p:nvPr>
            <p:ph type="dt" sz="half" idx="10"/>
          </p:nvPr>
        </p:nvSpPr>
        <p:spPr/>
        <p:txBody>
          <a:bodyPr/>
          <a:lstStyle/>
          <a:p>
            <a:fld id="{16011DDE-8A56-4689-8153-36E7E3950672}" type="datetimeFigureOut">
              <a:rPr lang="en-US" smtClean="0"/>
              <a:t>5/20/2022</a:t>
            </a:fld>
            <a:endParaRPr lang="en-US"/>
          </a:p>
        </p:txBody>
      </p:sp>
      <p:sp>
        <p:nvSpPr>
          <p:cNvPr id="6" name="Footer Placeholder 5">
            <a:extLst>
              <a:ext uri="{FF2B5EF4-FFF2-40B4-BE49-F238E27FC236}">
                <a16:creationId xmlns:a16="http://schemas.microsoft.com/office/drawing/2014/main" id="{9617D869-DBB4-4E3F-AFF3-9F5A447D0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5F2AF-41FB-44F4-B76C-4AFCCEB2A32E}"/>
              </a:ext>
            </a:extLst>
          </p:cNvPr>
          <p:cNvSpPr>
            <a:spLocks noGrp="1"/>
          </p:cNvSpPr>
          <p:nvPr>
            <p:ph type="sldNum" sz="quarter" idx="12"/>
          </p:nvPr>
        </p:nvSpPr>
        <p:spPr/>
        <p:txBody>
          <a:bodyPr/>
          <a:lstStyle/>
          <a:p>
            <a:fld id="{4430BE6C-0492-4C54-AAB9-4A4FF2ADFF53}" type="slidenum">
              <a:rPr lang="en-US" smtClean="0"/>
              <a:t>‹N›</a:t>
            </a:fld>
            <a:endParaRPr lang="en-US"/>
          </a:p>
        </p:txBody>
      </p:sp>
    </p:spTree>
    <p:extLst>
      <p:ext uri="{BB962C8B-B14F-4D97-AF65-F5344CB8AC3E}">
        <p14:creationId xmlns:p14="http://schemas.microsoft.com/office/powerpoint/2010/main" val="180602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4699AC-90C9-4B11-A552-B46E85B91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6B0700-865E-457C-9C5C-2317B8AD0E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D0533-0AC7-43ED-BFED-E4004A509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11DDE-8A56-4689-8153-36E7E3950672}" type="datetimeFigureOut">
              <a:rPr lang="en-US" smtClean="0"/>
              <a:t>5/20/2022</a:t>
            </a:fld>
            <a:endParaRPr lang="en-US"/>
          </a:p>
        </p:txBody>
      </p:sp>
      <p:sp>
        <p:nvSpPr>
          <p:cNvPr id="5" name="Footer Placeholder 4">
            <a:extLst>
              <a:ext uri="{FF2B5EF4-FFF2-40B4-BE49-F238E27FC236}">
                <a16:creationId xmlns:a16="http://schemas.microsoft.com/office/drawing/2014/main" id="{746368C8-0D47-42D8-95AC-18FC9FFC6C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81E7B-34B7-4FC8-8DDA-31017AA6D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0BE6C-0492-4C54-AAB9-4A4FF2ADFF53}" type="slidenum">
              <a:rPr lang="en-US" smtClean="0"/>
              <a:t>‹N›</a:t>
            </a:fld>
            <a:endParaRPr lang="en-US"/>
          </a:p>
        </p:txBody>
      </p:sp>
    </p:spTree>
    <p:extLst>
      <p:ext uri="{BB962C8B-B14F-4D97-AF65-F5344CB8AC3E}">
        <p14:creationId xmlns:p14="http://schemas.microsoft.com/office/powerpoint/2010/main" val="2542733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zai.net/tag;jsessionid=16ejo17z2xbec1axyf03br45t1?t=giovani%20reporter" TargetMode="External"/><Relationship Id="rId2" Type="http://schemas.openxmlformats.org/officeDocument/2006/relationships/hyperlink" Target="https://www.zai.net/tag;jsessionid=16ejo17z2xbec1axyf03br45t1?t=zai.net" TargetMode="External"/><Relationship Id="rId1" Type="http://schemas.openxmlformats.org/officeDocument/2006/relationships/slideLayout" Target="../slideLayouts/slideLayout7.xml"/><Relationship Id="rId6" Type="http://schemas.openxmlformats.org/officeDocument/2006/relationships/hyperlink" Target="https://www.zai.net/tag;jsessionid=16ejo17z2xbec1axyf03br45t1?t=realt%C3%A0%20virtuale" TargetMode="External"/><Relationship Id="rId5" Type="http://schemas.openxmlformats.org/officeDocument/2006/relationships/hyperlink" Target="https://www.zai.net/tag;jsessionid=16ejo17z2xbec1axyf03br45t1?t=internet" TargetMode="External"/><Relationship Id="rId4" Type="http://schemas.openxmlformats.org/officeDocument/2006/relationships/hyperlink" Target="https://www.zai.net/tag;jsessionid=16ejo17z2xbec1axyf03br45t1?t=metavers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hyperlink" Target="https://www.taffo.com/eredita-digitale-e-profili-social-dopo-la-morte/#eredit%C3%A0-digitale-e-il-profilo-twitter" TargetMode="External"/><Relationship Id="rId3" Type="http://schemas.openxmlformats.org/officeDocument/2006/relationships/hyperlink" Target="https://www.taffo.com/eredita-digitale-e-profili-social-dopo-la-morte/#cosa-succede-ai-profili-social-dopo-la-morte-" TargetMode="External"/><Relationship Id="rId7" Type="http://schemas.openxmlformats.org/officeDocument/2006/relationships/hyperlink" Target="https://www.taffo.com/eredita-digitale-e-profili-social-dopo-la-morte/#profilo-commemorativo" TargetMode="External"/><Relationship Id="rId2" Type="http://schemas.openxmlformats.org/officeDocument/2006/relationships/hyperlink" Target="https://www.taffo.com/testamento-cosa-sapere-e-come-fare/" TargetMode="External"/><Relationship Id="rId1" Type="http://schemas.openxmlformats.org/officeDocument/2006/relationships/slideLayout" Target="../slideLayouts/slideLayout7.xml"/><Relationship Id="rId6" Type="http://schemas.openxmlformats.org/officeDocument/2006/relationships/hyperlink" Target="https://www.taffo.com/eredita-digitale-e-profili-social-dopo-la-morte/#contatto-erede-di-facebook" TargetMode="External"/><Relationship Id="rId5" Type="http://schemas.openxmlformats.org/officeDocument/2006/relationships/hyperlink" Target="https://www.taffo.com/eredita-digitale-e-profili-social-dopo-la-morte/#cancellazione-dell'account" TargetMode="External"/><Relationship Id="rId10" Type="http://schemas.openxmlformats.org/officeDocument/2006/relationships/hyperlink" Target="https://www.taffo.com/eredita-digitale-e-profili-social-dopo-la-morte/#eredit%C3%A0-digitale-e-il-profilo-linkedin" TargetMode="External"/><Relationship Id="rId4" Type="http://schemas.openxmlformats.org/officeDocument/2006/relationships/hyperlink" Target="https://www.taffo.com/eredita-digitale-e-profili-social-dopo-la-morte/#eredit%C3%A0-digitale-e-il-profilo-facebook" TargetMode="External"/><Relationship Id="rId9" Type="http://schemas.openxmlformats.org/officeDocument/2006/relationships/hyperlink" Target="https://www.taffo.com/eredita-digitale-e-profili-social-dopo-la-morte/#eredit%C3%A0-digitale-e-il-profilo-instagra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focustech.it/author/federica"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iusinitinere.it/da-maradona-alla-tutela-del-diritto-allimmagine-dei-defunti-34491#_ftn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tudiotangram.com/" TargetMode="Externa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hyperlink" Target="https://www.studiotangram.com/digital-resurrection-immortalit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ricerca.repubblica.it/repubblica/archivio/repubblica/2010/12/03"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connect.secondlife.com/"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8EE842-F1D6-9A15-A24D-26933F230727}"/>
              </a:ext>
            </a:extLst>
          </p:cNvPr>
          <p:cNvSpPr txBox="1"/>
          <p:nvPr/>
        </p:nvSpPr>
        <p:spPr>
          <a:xfrm>
            <a:off x="637563" y="0"/>
            <a:ext cx="10049578" cy="6247864"/>
          </a:xfrm>
          <a:prstGeom prst="rect">
            <a:avLst/>
          </a:prstGeom>
          <a:noFill/>
        </p:spPr>
        <p:txBody>
          <a:bodyPr wrap="square" rtlCol="0">
            <a:spAutoFit/>
          </a:bodyPr>
          <a:lstStyle/>
          <a:p>
            <a:r>
              <a:rPr lang="fr-BE" sz="1600" b="1" dirty="0" err="1"/>
              <a:t>Protesi</a:t>
            </a:r>
            <a:endParaRPr lang="fr-BE" sz="1600" b="1" dirty="0"/>
          </a:p>
          <a:p>
            <a:r>
              <a:rPr lang="fr-BE" sz="1600" dirty="0"/>
              <a:t>Umberto Eco, </a:t>
            </a:r>
            <a:r>
              <a:rPr lang="fr-BE" sz="1600" i="1" dirty="0"/>
              <a:t>Kant e l’</a:t>
            </a:r>
            <a:r>
              <a:rPr lang="fr-BE" sz="1600" i="1" dirty="0" err="1"/>
              <a:t>ornitorinco</a:t>
            </a:r>
            <a:r>
              <a:rPr lang="fr-BE" sz="1600" dirty="0"/>
              <a:t>, 1997, p. 317</a:t>
            </a:r>
          </a:p>
          <a:p>
            <a:r>
              <a:rPr lang="it-IT" sz="1600" dirty="0"/>
              <a:t>“Abitualmente chiamiamo protesi un apparecchio che sostituisce un organo mancante (per esempio una dentiera), ma in senso lato è protesi ogni apparecchio che estende il raggio di azione di un organo” (p. 317)</a:t>
            </a:r>
          </a:p>
          <a:p>
            <a:r>
              <a:rPr lang="it-IT" sz="1600" dirty="0"/>
              <a:t>“le </a:t>
            </a:r>
            <a:r>
              <a:rPr lang="it-IT" sz="1600" dirty="0">
                <a:solidFill>
                  <a:srgbClr val="FF0000"/>
                </a:solidFill>
              </a:rPr>
              <a:t>protesi sostitutive </a:t>
            </a:r>
            <a:r>
              <a:rPr lang="it-IT" sz="1600" dirty="0"/>
              <a:t>fanno ciò che il corpo faceva ma che non fa più per accidente, e tali sono un arto artificiale, un bastone, gli occhiali, un pace-maker o un cornetto acustico”</a:t>
            </a:r>
          </a:p>
          <a:p>
            <a:endParaRPr lang="it-IT" sz="1600" dirty="0"/>
          </a:p>
          <a:p>
            <a:r>
              <a:rPr lang="it-IT" sz="1600" dirty="0"/>
              <a:t>Le </a:t>
            </a:r>
            <a:r>
              <a:rPr lang="it-IT" sz="1600" dirty="0">
                <a:solidFill>
                  <a:srgbClr val="FF0000"/>
                </a:solidFill>
              </a:rPr>
              <a:t>protesi estensive</a:t>
            </a:r>
            <a:r>
              <a:rPr lang="it-IT" sz="1600" dirty="0"/>
              <a:t>, invece, non sostituiscono parti del corpo ma al contrario lo prolungano: [...] tali sono i megafoni, i trampoli, le lenti di ingrandimento, ma anche certi oggetti che non consideriamo abitualmente estensioni del nostro corpo, come le bacchette cinesi o le pinze (che estendono l’azione delle nostre dita), le scarpe (che potenziano azione e resistenza del piede), gli abiti in genere (che potenziano l’azione protettiva della pelle e dei peli), scodelle e cucchiai che sostituiscono e migliorano l’azione della mano che cerca di raccogliere e portare alla bocca un liquido” </a:t>
            </a:r>
          </a:p>
          <a:p>
            <a:endParaRPr lang="it-IT" sz="1600" dirty="0"/>
          </a:p>
          <a:p>
            <a:r>
              <a:rPr lang="it-IT" sz="1600" dirty="0">
                <a:solidFill>
                  <a:srgbClr val="FF0000"/>
                </a:solidFill>
              </a:rPr>
              <a:t>Le protesi magnificative</a:t>
            </a:r>
            <a:r>
              <a:rPr lang="it-IT" sz="1600" dirty="0"/>
              <a:t>,”.</a:t>
            </a:r>
            <a:r>
              <a:rPr lang="it-IT" sz="1600" b="0" i="0" dirty="0">
                <a:effectLst/>
              </a:rPr>
              <a:t> Esse fanno qualcosa che con il nostro corpo abbiamo forse sognato di fare, ma senza mai riuscirci: come il telescopio, il microscopio, ma anche i vasi e le bottiglie, le ceste e le sacche, il fuso, e certamente la slitta e la ruota. Sia le protesi estensive che quelle magnificative, possono specificarsi anche come intrusive. Tra le estensivo-intrusive citeremo il periscopio o certi strumenti medici che permettono di esplorare cavità immediatamente accessibili come l’orecchio o la gola, tra le magnificativo-intrusive i dispositivi ecografici, i sistemi di rilevamento di raggi gamma in medicina nucleare, o certe sonde che esplorano l’intero meandro intestinale proiettando su uno schermo quanto “vedono”</a:t>
            </a:r>
            <a:r>
              <a:rPr lang="it-IT" sz="1600" dirty="0"/>
              <a:t> </a:t>
            </a:r>
          </a:p>
          <a:p>
            <a:endParaRPr lang="it-IT" sz="1600" dirty="0"/>
          </a:p>
          <a:p>
            <a:r>
              <a:rPr lang="it-IT" sz="1600" dirty="0"/>
              <a:t>Riserverei invece il termine </a:t>
            </a:r>
            <a:r>
              <a:rPr lang="it-IT" sz="1600" dirty="0">
                <a:solidFill>
                  <a:srgbClr val="FF0000"/>
                </a:solidFill>
              </a:rPr>
              <a:t>strumento </a:t>
            </a:r>
            <a:r>
              <a:rPr lang="it-IT" sz="1600" dirty="0"/>
              <a:t>per quegli artifici come coltello, forbice, selce scheggiata, martello, i quali non fanno quello che il corpo non potrebbe mai fare ma, rispetto alle protesi che semplicemente ci aiutano a interagire meglio con quello che c’è, producono qualcosa che prima non c’era. Essi triturano, suddividono, modificano le forme. (p. 419, nota 21).</a:t>
            </a:r>
            <a:endParaRPr lang="fr-FR" sz="1600" dirty="0"/>
          </a:p>
        </p:txBody>
      </p:sp>
    </p:spTree>
    <p:extLst>
      <p:ext uri="{BB962C8B-B14F-4D97-AF65-F5344CB8AC3E}">
        <p14:creationId xmlns:p14="http://schemas.microsoft.com/office/powerpoint/2010/main" val="187854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3F1267-1E05-4486-9E64-D43B70BCA946}"/>
              </a:ext>
            </a:extLst>
          </p:cNvPr>
          <p:cNvSpPr txBox="1"/>
          <p:nvPr/>
        </p:nvSpPr>
        <p:spPr>
          <a:xfrm>
            <a:off x="2778369" y="571500"/>
            <a:ext cx="1182055" cy="646331"/>
          </a:xfrm>
          <a:prstGeom prst="rect">
            <a:avLst/>
          </a:prstGeom>
          <a:noFill/>
        </p:spPr>
        <p:txBody>
          <a:bodyPr wrap="none" rtlCol="0">
            <a:spAutoFit/>
          </a:bodyPr>
          <a:lstStyle/>
          <a:p>
            <a:r>
              <a:rPr lang="fr-BE" dirty="0" err="1"/>
              <a:t>Metaverso</a:t>
            </a:r>
            <a:endParaRPr lang="fr-BE" dirty="0"/>
          </a:p>
          <a:p>
            <a:endParaRPr lang="fr-FR" dirty="0"/>
          </a:p>
        </p:txBody>
      </p:sp>
      <p:pic>
        <p:nvPicPr>
          <p:cNvPr id="1026" name="Picture 2" descr="Metaverso: nuova realtà o pericolo?">
            <a:extLst>
              <a:ext uri="{FF2B5EF4-FFF2-40B4-BE49-F238E27FC236}">
                <a16:creationId xmlns:a16="http://schemas.microsoft.com/office/drawing/2014/main" id="{D79524E5-251F-485D-9140-6DDBC97B1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35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20C326-A5BA-4044-857D-F7AD6D0DEEFF}"/>
              </a:ext>
            </a:extLst>
          </p:cNvPr>
          <p:cNvSpPr txBox="1"/>
          <p:nvPr/>
        </p:nvSpPr>
        <p:spPr>
          <a:xfrm>
            <a:off x="439616" y="258901"/>
            <a:ext cx="9533058" cy="6340197"/>
          </a:xfrm>
          <a:prstGeom prst="rect">
            <a:avLst/>
          </a:prstGeom>
          <a:noFill/>
        </p:spPr>
        <p:txBody>
          <a:bodyPr wrap="square">
            <a:spAutoFit/>
          </a:bodyPr>
          <a:lstStyle/>
          <a:p>
            <a:pPr algn="l"/>
            <a:r>
              <a:rPr lang="it-IT" sz="1400" b="1" i="0" dirty="0">
                <a:solidFill>
                  <a:srgbClr val="3D3B3D"/>
                </a:solidFill>
                <a:effectLst/>
                <a:latin typeface="Titillium Web" panose="020B0604020202020204" pitchFamily="2" charset="0"/>
              </a:rPr>
              <a:t>Metaverso: nuova realtà o pericolo?</a:t>
            </a:r>
          </a:p>
          <a:p>
            <a:pPr algn="l"/>
            <a:r>
              <a:rPr lang="it-IT" sz="1400" b="0" i="1" dirty="0">
                <a:solidFill>
                  <a:srgbClr val="3D3B3D"/>
                </a:solidFill>
                <a:effectLst/>
                <a:latin typeface="Titillium Web" panose="020B0604020202020204" pitchFamily="2" charset="0"/>
              </a:rPr>
              <a:t>Ci sono dei rischi nel mondo della realtà virtuale?</a:t>
            </a:r>
          </a:p>
          <a:p>
            <a:pPr algn="l"/>
            <a:r>
              <a:rPr lang="it-IT" sz="1400" b="0" i="0" dirty="0">
                <a:solidFill>
                  <a:srgbClr val="3D3B3D"/>
                </a:solidFill>
                <a:effectLst/>
                <a:latin typeface="Titillium Web" panose="020B0604020202020204" pitchFamily="2" charset="0"/>
              </a:rPr>
              <a:t>Matteo Azan, Samuel Bartiromo, Alessandro Ferracuti, Michele Plaku, Thomas Torrisi | 17 mars 2022</a:t>
            </a:r>
          </a:p>
          <a:p>
            <a:pPr algn="l"/>
            <a:r>
              <a:rPr lang="it-IT" sz="1400" b="0" i="0" dirty="0">
                <a:solidFill>
                  <a:srgbClr val="3D3B3D"/>
                </a:solidFill>
                <a:effectLst/>
                <a:latin typeface="Titillium Web" panose="020B0604020202020204" pitchFamily="2" charset="0"/>
              </a:rPr>
              <a:t>   </a:t>
            </a:r>
          </a:p>
          <a:p>
            <a:pPr algn="just"/>
            <a:r>
              <a:rPr lang="it-IT" sz="1400" b="0" i="0" dirty="0">
                <a:solidFill>
                  <a:srgbClr val="3D3B3D"/>
                </a:solidFill>
                <a:effectLst/>
                <a:latin typeface="Titillium Web" panose="020B0604020202020204" pitchFamily="2" charset="0"/>
              </a:rPr>
              <a:t>La parola “</a:t>
            </a:r>
            <a:r>
              <a:rPr lang="it-IT" sz="1400" b="1" i="0" dirty="0">
                <a:solidFill>
                  <a:srgbClr val="3D3B3D"/>
                </a:solidFill>
                <a:effectLst/>
                <a:latin typeface="Titillium Web" panose="020B0604020202020204" pitchFamily="2" charset="0"/>
              </a:rPr>
              <a:t>metaverso</a:t>
            </a:r>
            <a:r>
              <a:rPr lang="it-IT" sz="1400" b="0" i="0" dirty="0">
                <a:solidFill>
                  <a:srgbClr val="3D3B3D"/>
                </a:solidFill>
                <a:effectLst/>
                <a:latin typeface="Titillium Web" panose="020B0604020202020204" pitchFamily="2" charset="0"/>
              </a:rPr>
              <a:t>” (in inglese </a:t>
            </a:r>
            <a:r>
              <a:rPr lang="it-IT" sz="1400" b="0" i="1" dirty="0">
                <a:solidFill>
                  <a:srgbClr val="3D3B3D"/>
                </a:solidFill>
                <a:effectLst/>
                <a:latin typeface="Titillium Web" panose="020B0604020202020204" pitchFamily="2" charset="0"/>
              </a:rPr>
              <a:t>metaverse</a:t>
            </a:r>
            <a:r>
              <a:rPr lang="it-IT" sz="1400" b="0" i="0" dirty="0">
                <a:solidFill>
                  <a:srgbClr val="3D3B3D"/>
                </a:solidFill>
                <a:effectLst/>
                <a:latin typeface="Titillium Web" panose="020B0604020202020204" pitchFamily="2" charset="0"/>
              </a:rPr>
              <a:t>), come citato da “</a:t>
            </a:r>
            <a:r>
              <a:rPr lang="it-IT" sz="1400" b="1" i="0" dirty="0">
                <a:solidFill>
                  <a:srgbClr val="3D3B3D"/>
                </a:solidFill>
                <a:effectLst/>
                <a:latin typeface="Titillium Web" panose="020B0604020202020204" pitchFamily="2" charset="0"/>
              </a:rPr>
              <a:t>Il Corriere della Libreria</a:t>
            </a:r>
            <a:r>
              <a:rPr lang="it-IT" sz="1400" b="0" i="0" dirty="0">
                <a:solidFill>
                  <a:srgbClr val="3D3B3D"/>
                </a:solidFill>
                <a:effectLst/>
                <a:latin typeface="Titillium Web" panose="020B0604020202020204" pitchFamily="2" charset="0"/>
              </a:rPr>
              <a:t>”, è stata coniata da Neal Stephenson nel 1992 in </a:t>
            </a:r>
            <a:r>
              <a:rPr lang="it-IT" sz="1400" b="0" i="1" dirty="0">
                <a:solidFill>
                  <a:srgbClr val="3D3B3D"/>
                </a:solidFill>
                <a:effectLst/>
                <a:latin typeface="Titillium Web" panose="020B0604020202020204" pitchFamily="2" charset="0"/>
              </a:rPr>
              <a:t>Snow Crash</a:t>
            </a:r>
            <a:r>
              <a:rPr lang="it-IT" sz="1400" b="0" i="0" dirty="0">
                <a:solidFill>
                  <a:srgbClr val="3D3B3D"/>
                </a:solidFill>
                <a:effectLst/>
                <a:latin typeface="Titillium Web" panose="020B0604020202020204" pitchFamily="2" charset="0"/>
              </a:rPr>
              <a:t>, un libro di fantascienza cyberpunk. Il libro racconta di una </a:t>
            </a:r>
            <a:r>
              <a:rPr lang="it-IT" sz="1400" b="1" i="0" dirty="0">
                <a:solidFill>
                  <a:srgbClr val="3D3B3D"/>
                </a:solidFill>
                <a:effectLst/>
                <a:latin typeface="Titillium Web" panose="020B0604020202020204" pitchFamily="2" charset="0"/>
              </a:rPr>
              <a:t>realtà virtuale in cui le persone abitano con il proprio doppio digitale</a:t>
            </a:r>
            <a:r>
              <a:rPr lang="it-IT" sz="1400" b="0" i="0" dirty="0">
                <a:solidFill>
                  <a:srgbClr val="3D3B3D"/>
                </a:solidFill>
                <a:effectLst/>
                <a:latin typeface="Titillium Web" panose="020B0604020202020204" pitchFamily="2" charset="0"/>
              </a:rPr>
              <a:t>. Il metaverso è un universo digitale ideato dal famosissimo Mark Zuckerberg, CEO dell’associazione multimiliardaria Meta, una volta chiamata Facebook. Azienda che è una tra i social più usati al mondo, che racchiude i siti Instagram, Whatsapp e Messenger.</a:t>
            </a:r>
          </a:p>
          <a:p>
            <a:pPr algn="just"/>
            <a:r>
              <a:rPr lang="it-IT" sz="1400" b="0" i="0" dirty="0">
                <a:solidFill>
                  <a:srgbClr val="ED1D24"/>
                </a:solidFill>
                <a:effectLst/>
                <a:latin typeface="inherit"/>
              </a:rPr>
              <a:t>In cosa consiste?</a:t>
            </a:r>
          </a:p>
          <a:p>
            <a:pPr algn="just"/>
            <a:r>
              <a:rPr lang="it-IT" sz="1400" b="1" i="0" dirty="0">
                <a:solidFill>
                  <a:srgbClr val="3D3B3D"/>
                </a:solidFill>
                <a:effectLst/>
                <a:latin typeface="Titillium Web" panose="020B0604020202020204" pitchFamily="2" charset="0"/>
              </a:rPr>
              <a:t>Nel metaverso</a:t>
            </a:r>
            <a:r>
              <a:rPr lang="it-IT" sz="1400" b="0" i="0" dirty="0">
                <a:solidFill>
                  <a:srgbClr val="3D3B3D"/>
                </a:solidFill>
                <a:effectLst/>
                <a:latin typeface="Titillium Web" panose="020B0604020202020204" pitchFamily="2" charset="0"/>
              </a:rPr>
              <a:t>, gli utenti accedono tramite </a:t>
            </a:r>
            <a:r>
              <a:rPr lang="it-IT" sz="1400" b="1" i="0" dirty="0">
                <a:solidFill>
                  <a:srgbClr val="3D3B3D"/>
                </a:solidFill>
                <a:effectLst/>
                <a:latin typeface="Titillium Web" panose="020B0604020202020204" pitchFamily="2" charset="0"/>
              </a:rPr>
              <a:t>visori 3D</a:t>
            </a:r>
            <a:r>
              <a:rPr lang="it-IT" sz="1400" b="0" i="0" dirty="0">
                <a:solidFill>
                  <a:srgbClr val="3D3B3D"/>
                </a:solidFill>
                <a:effectLst/>
                <a:latin typeface="Titillium Web" panose="020B0604020202020204" pitchFamily="2" charset="0"/>
              </a:rPr>
              <a:t> e vivono delle esperienze virtuali: possono </a:t>
            </a:r>
            <a:r>
              <a:rPr lang="it-IT" sz="1400" b="1" i="0" dirty="0">
                <a:solidFill>
                  <a:srgbClr val="3D3B3D"/>
                </a:solidFill>
                <a:effectLst/>
                <a:latin typeface="Titillium Web" panose="020B0604020202020204" pitchFamily="2" charset="0"/>
              </a:rPr>
              <a:t>creare degli avatar realistici, incontrare altri utenti, creare oggetti o proprietà virtuali, andare a concerti, conferenze, viaggiare</a:t>
            </a:r>
            <a:r>
              <a:rPr lang="it-IT" sz="1400" b="0" i="0" dirty="0">
                <a:solidFill>
                  <a:srgbClr val="3D3B3D"/>
                </a:solidFill>
                <a:effectLst/>
                <a:latin typeface="Titillium Web" panose="020B0604020202020204" pitchFamily="2" charset="0"/>
              </a:rPr>
              <a:t> e altro. Inoltre viene anche utilizzato per delle manifestazioni ed eventi di artisti famosi, come per esempio, eventi degli artisti Marshmellow e Travis Scott sul famoso videogioco di Fortnite. In più date, ha attirato milioni di fan di quegli artisti che scaricarono il gioco apposta per partecipare all’evento. L'evento piacque a tutti per i numerosi effetti speciali e l’ottima sonorità delle canzoni. Le canzoni vennero trasmesse grazie al Metaverso nel mondo di gioco.</a:t>
            </a:r>
          </a:p>
          <a:p>
            <a:pPr algn="just"/>
            <a:r>
              <a:rPr lang="it-IT" sz="1400" b="0" i="0" dirty="0">
                <a:solidFill>
                  <a:srgbClr val="ED1D24"/>
                </a:solidFill>
                <a:effectLst/>
                <a:latin typeface="inherit"/>
              </a:rPr>
              <a:t>Il “lato oscuro” del Metaverso</a:t>
            </a:r>
          </a:p>
          <a:p>
            <a:pPr algn="just"/>
            <a:r>
              <a:rPr lang="it-IT" sz="1400" b="0" i="0" dirty="0">
                <a:solidFill>
                  <a:srgbClr val="3D3B3D"/>
                </a:solidFill>
                <a:effectLst/>
                <a:latin typeface="Titillium Web" panose="020B0604020202020204" pitchFamily="2" charset="0"/>
              </a:rPr>
              <a:t>Ci sono stati, però, molti eventi in cui le persone che hanno </a:t>
            </a:r>
            <a:r>
              <a:rPr lang="it-IT" sz="1400" b="1" i="0" dirty="0">
                <a:solidFill>
                  <a:srgbClr val="3D3B3D"/>
                </a:solidFill>
                <a:effectLst/>
                <a:latin typeface="Titillium Web" panose="020B0604020202020204" pitchFamily="2" charset="0"/>
              </a:rPr>
              <a:t>provato la realtà virtuale</a:t>
            </a:r>
            <a:r>
              <a:rPr lang="it-IT" sz="1400" b="0" i="0" dirty="0">
                <a:solidFill>
                  <a:srgbClr val="3D3B3D"/>
                </a:solidFill>
                <a:effectLst/>
                <a:latin typeface="Titillium Web" panose="020B0604020202020204" pitchFamily="2" charset="0"/>
              </a:rPr>
              <a:t> con dei giochi o simulazioni in prima persona, hanno riscontrato </a:t>
            </a:r>
            <a:r>
              <a:rPr lang="it-IT" sz="1400" b="1" i="0" dirty="0">
                <a:solidFill>
                  <a:srgbClr val="3D3B3D"/>
                </a:solidFill>
                <a:effectLst/>
                <a:latin typeface="Titillium Web" panose="020B0604020202020204" pitchFamily="2" charset="0"/>
              </a:rPr>
              <a:t>lesioni</a:t>
            </a:r>
            <a:r>
              <a:rPr lang="it-IT" sz="1400" b="0" i="0" dirty="0">
                <a:solidFill>
                  <a:srgbClr val="3D3B3D"/>
                </a:solidFill>
                <a:effectLst/>
                <a:latin typeface="Titillium Web" panose="020B0604020202020204" pitchFamily="2" charset="0"/>
              </a:rPr>
              <a:t>, a causa del </a:t>
            </a:r>
            <a:r>
              <a:rPr lang="it-IT" sz="1400" b="1" i="0" dirty="0">
                <a:solidFill>
                  <a:srgbClr val="3D3B3D"/>
                </a:solidFill>
                <a:effectLst/>
                <a:latin typeface="Titillium Web" panose="020B0604020202020204" pitchFamily="2" charset="0"/>
              </a:rPr>
              <a:t>distacco dalla realtà</a:t>
            </a:r>
            <a:r>
              <a:rPr lang="it-IT" sz="1400" b="0" i="0" dirty="0">
                <a:solidFill>
                  <a:srgbClr val="3D3B3D"/>
                </a:solidFill>
                <a:effectLst/>
                <a:latin typeface="Titillium Web" panose="020B0604020202020204" pitchFamily="2" charset="0"/>
              </a:rPr>
              <a:t>. Ciò è stato causato dall'immedesimarsi nel personaggio e dagli oggetti che li circondavano. Un esempio concreto, riportato da Massimo Gaggi ne </a:t>
            </a:r>
            <a:r>
              <a:rPr lang="it-IT" sz="1400" b="0" i="1" dirty="0">
                <a:solidFill>
                  <a:srgbClr val="3D3B3D"/>
                </a:solidFill>
                <a:effectLst/>
                <a:latin typeface="Titillium Web" panose="020B0604020202020204" pitchFamily="2" charset="0"/>
              </a:rPr>
              <a:t>Il Corriere della Sera</a:t>
            </a:r>
            <a:r>
              <a:rPr lang="it-IT" sz="1400" b="0" i="0" dirty="0">
                <a:solidFill>
                  <a:srgbClr val="3D3B3D"/>
                </a:solidFill>
                <a:effectLst/>
                <a:latin typeface="Titillium Web" panose="020B0604020202020204" pitchFamily="2" charset="0"/>
              </a:rPr>
              <a:t>, è quello di un ragazzo di nome Taylor che stava giocando ad una simulazione di boxe in realtà virtuale, quando, immerso in un mondo fantastico, ha tirato involontariamente un pugno ad un telaio d’acciaio ferendosi la mano. Poche settimane dopo fece una cosa simile, rompendo un vaso mentre giocava ad una simulazione di tennis.</a:t>
            </a:r>
          </a:p>
          <a:p>
            <a:pPr algn="just"/>
            <a:r>
              <a:rPr lang="it-IT" sz="1400" b="0" i="0" dirty="0">
                <a:solidFill>
                  <a:srgbClr val="ED1D24"/>
                </a:solidFill>
                <a:effectLst/>
                <a:latin typeface="inherit"/>
              </a:rPr>
              <a:t>Cosa ci riserva il futuro?</a:t>
            </a:r>
          </a:p>
          <a:p>
            <a:pPr algn="just"/>
            <a:r>
              <a:rPr lang="it-IT" sz="1400" b="0" i="0" dirty="0">
                <a:solidFill>
                  <a:srgbClr val="3D3B3D"/>
                </a:solidFill>
                <a:effectLst/>
                <a:latin typeface="Titillium Web" panose="020B0604020202020204" pitchFamily="2" charset="0"/>
              </a:rPr>
              <a:t>Visti i dati raccolti dell'aumento di utenti in ambito di metaverso siamo giunti alla conclusione che </a:t>
            </a:r>
            <a:r>
              <a:rPr lang="it-IT" sz="1400" b="1" i="0" dirty="0">
                <a:solidFill>
                  <a:srgbClr val="3D3B3D"/>
                </a:solidFill>
                <a:effectLst/>
                <a:latin typeface="Titillium Web" panose="020B0604020202020204" pitchFamily="2" charset="0"/>
              </a:rPr>
              <a:t>il metaverso continuerà a progredire </a:t>
            </a:r>
            <a:r>
              <a:rPr lang="it-IT" sz="1400" b="0" i="0" dirty="0">
                <a:solidFill>
                  <a:srgbClr val="3D3B3D"/>
                </a:solidFill>
                <a:effectLst/>
                <a:latin typeface="Titillium Web" panose="020B0604020202020204" pitchFamily="2" charset="0"/>
              </a:rPr>
              <a:t>in futuro. Secondo noi per un utilizzo sicuro e senza pericoli, visto che si parla di mondi digitali distaccati dalla realtà, è </a:t>
            </a:r>
            <a:r>
              <a:rPr lang="it-IT" sz="1400" b="1" i="0" dirty="0">
                <a:solidFill>
                  <a:srgbClr val="3D3B3D"/>
                </a:solidFill>
                <a:effectLst/>
                <a:latin typeface="Titillium Web" panose="020B0604020202020204" pitchFamily="2" charset="0"/>
              </a:rPr>
              <a:t>meglio utilizzare visori e postazioni in ambienti controllati</a:t>
            </a:r>
            <a:r>
              <a:rPr lang="it-IT" sz="1400" b="0" i="0" dirty="0">
                <a:solidFill>
                  <a:srgbClr val="3D3B3D"/>
                </a:solidFill>
                <a:effectLst/>
                <a:latin typeface="Titillium Web" panose="020B0604020202020204" pitchFamily="2" charset="0"/>
              </a:rPr>
              <a:t>, sicuri e dove non ci sono oggetti che possano intralciare negativamente l'esperienza di visione con eventuali  danni al corpo e all'ambiente che ci circonda.</a:t>
            </a:r>
          </a:p>
          <a:p>
            <a:pPr algn="l"/>
            <a:r>
              <a:rPr lang="it-IT" sz="1400" b="0" i="0" dirty="0">
                <a:solidFill>
                  <a:srgbClr val="ED1D24"/>
                </a:solidFill>
                <a:effectLst/>
                <a:latin typeface="Titillium Web" panose="020B0604020202020204" pitchFamily="2" charset="0"/>
              </a:rPr>
              <a:t>Tag: </a:t>
            </a:r>
            <a:r>
              <a:rPr lang="it-IT" sz="1400" b="0" i="0" u="none" strike="noStrike" dirty="0">
                <a:solidFill>
                  <a:srgbClr val="3D3B3D"/>
                </a:solidFill>
                <a:effectLst/>
                <a:latin typeface="Titillium Web" panose="020B0604020202020204" pitchFamily="2" charset="0"/>
                <a:hlinkClick r:id="rId2"/>
              </a:rPr>
              <a:t>zai.net, </a:t>
            </a:r>
            <a:r>
              <a:rPr lang="it-IT" sz="1400" b="0" i="0" u="none" strike="noStrike" dirty="0">
                <a:solidFill>
                  <a:srgbClr val="3D3B3D"/>
                </a:solidFill>
                <a:effectLst/>
                <a:latin typeface="Titillium Web" panose="020B0604020202020204" pitchFamily="2" charset="0"/>
                <a:hlinkClick r:id="rId3"/>
              </a:rPr>
              <a:t>giovani reporter, </a:t>
            </a:r>
            <a:r>
              <a:rPr lang="it-IT" sz="1400" b="0" i="0" u="none" strike="noStrike" dirty="0">
                <a:solidFill>
                  <a:srgbClr val="3D3B3D"/>
                </a:solidFill>
                <a:effectLst/>
                <a:latin typeface="Titillium Web" panose="020B0604020202020204" pitchFamily="2" charset="0"/>
                <a:hlinkClick r:id="rId4"/>
              </a:rPr>
              <a:t>metaverso, </a:t>
            </a:r>
            <a:r>
              <a:rPr lang="it-IT" sz="1400" b="0" i="0" u="none" strike="noStrike" dirty="0">
                <a:solidFill>
                  <a:srgbClr val="3D3B3D"/>
                </a:solidFill>
                <a:effectLst/>
                <a:latin typeface="Titillium Web" panose="020B0604020202020204" pitchFamily="2" charset="0"/>
                <a:hlinkClick r:id="rId5"/>
              </a:rPr>
              <a:t>internet, </a:t>
            </a:r>
            <a:r>
              <a:rPr lang="it-IT" sz="1400" b="0" i="0" u="none" strike="noStrike" dirty="0">
                <a:solidFill>
                  <a:srgbClr val="3D3B3D"/>
                </a:solidFill>
                <a:effectLst/>
                <a:latin typeface="Titillium Web" panose="020B0604020202020204" pitchFamily="2" charset="0"/>
                <a:hlinkClick r:id="rId6"/>
              </a:rPr>
              <a:t>realtà virtuale</a:t>
            </a:r>
            <a:endParaRPr lang="it-IT" sz="1400" b="0" i="0" dirty="0">
              <a:solidFill>
                <a:srgbClr val="3D3B3D"/>
              </a:solidFill>
              <a:effectLst/>
              <a:latin typeface="Titillium Web" panose="020B0604020202020204" pitchFamily="2" charset="0"/>
            </a:endParaRPr>
          </a:p>
        </p:txBody>
      </p:sp>
    </p:spTree>
    <p:extLst>
      <p:ext uri="{BB962C8B-B14F-4D97-AF65-F5344CB8AC3E}">
        <p14:creationId xmlns:p14="http://schemas.microsoft.com/office/powerpoint/2010/main" val="392100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User\AppData\Local\Microsoft\Windows\INetCache\Content.Word\uexkull 001.jpg"/>
          <p:cNvPicPr>
            <a:picLocks noChangeAspect="1"/>
          </p:cNvPicPr>
          <p:nvPr/>
        </p:nvPicPr>
        <p:blipFill>
          <a:blip r:embed="rId2" cstate="print"/>
          <a:srcRect/>
          <a:stretch>
            <a:fillRect/>
          </a:stretch>
        </p:blipFill>
        <p:spPr bwMode="auto">
          <a:xfrm rot="16200000">
            <a:off x="-766450" y="1529758"/>
            <a:ext cx="5718642" cy="3071834"/>
          </a:xfrm>
          <a:prstGeom prst="rect">
            <a:avLst/>
          </a:prstGeom>
          <a:noFill/>
          <a:ln w="9525">
            <a:noFill/>
            <a:miter lim="800000"/>
            <a:headEnd/>
            <a:tailEnd/>
          </a:ln>
        </p:spPr>
      </p:pic>
      <p:sp>
        <p:nvSpPr>
          <p:cNvPr id="36865" name="Rectangle 1"/>
          <p:cNvSpPr>
            <a:spLocks noChangeArrowheads="1"/>
          </p:cNvSpPr>
          <p:nvPr/>
        </p:nvSpPr>
        <p:spPr bwMode="auto">
          <a:xfrm>
            <a:off x="920751" y="5931757"/>
            <a:ext cx="942719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fr-FR" sz="1600" dirty="0">
                <a:ea typeface="Calibri" pitchFamily="34" charset="0"/>
                <a:cs typeface="Times New Roman" pitchFamily="18" charset="0"/>
              </a:rPr>
              <a:t>Jakob </a:t>
            </a:r>
            <a:r>
              <a:rPr lang="fr-FR" sz="1600" dirty="0" err="1">
                <a:ea typeface="Calibri" pitchFamily="34" charset="0"/>
                <a:cs typeface="Times New Roman" pitchFamily="18" charset="0"/>
              </a:rPr>
              <a:t>von</a:t>
            </a:r>
            <a:r>
              <a:rPr lang="fr-FR" sz="1600" dirty="0">
                <a:ea typeface="Calibri" pitchFamily="34" charset="0"/>
                <a:cs typeface="Times New Roman" pitchFamily="18" charset="0"/>
              </a:rPr>
              <a:t> </a:t>
            </a:r>
            <a:r>
              <a:rPr lang="fr-FR" sz="1600" dirty="0" err="1">
                <a:ea typeface="Calibri" pitchFamily="34" charset="0"/>
                <a:cs typeface="Times New Roman" pitchFamily="18" charset="0"/>
              </a:rPr>
              <a:t>Uexküll</a:t>
            </a:r>
            <a:r>
              <a:rPr lang="fr-FR" sz="1600" dirty="0">
                <a:ea typeface="Calibri" pitchFamily="34" charset="0"/>
                <a:cs typeface="Times New Roman" pitchFamily="18" charset="0"/>
              </a:rPr>
              <a:t>, </a:t>
            </a:r>
            <a:r>
              <a:rPr lang="fr-FR" sz="1600" i="1" dirty="0">
                <a:ea typeface="Calibri" pitchFamily="34" charset="0"/>
                <a:cs typeface="Times New Roman" pitchFamily="18" charset="0"/>
              </a:rPr>
              <a:t>Milieu animal et milieu humain</a:t>
            </a:r>
            <a:r>
              <a:rPr lang="fr-FR" sz="1600" dirty="0">
                <a:ea typeface="Calibri" pitchFamily="34" charset="0"/>
                <a:cs typeface="Times New Roman" pitchFamily="18" charset="0"/>
              </a:rPr>
              <a:t>, 1925, Paris, Rivages, 2010,  p. 96.</a:t>
            </a:r>
          </a:p>
          <a:p>
            <a:pPr fontAlgn="base">
              <a:spcBef>
                <a:spcPct val="0"/>
              </a:spcBef>
              <a:spcAft>
                <a:spcPct val="0"/>
              </a:spcAft>
            </a:pPr>
            <a:r>
              <a:rPr lang="en-US" sz="1600" dirty="0"/>
              <a:t>Augustin </a:t>
            </a:r>
            <a:r>
              <a:rPr lang="en-US" sz="1600" dirty="0" err="1"/>
              <a:t>Berque</a:t>
            </a:r>
            <a:r>
              <a:rPr lang="en-US" sz="1600" dirty="0"/>
              <a:t> “</a:t>
            </a:r>
            <a:r>
              <a:rPr lang="en-US" sz="1600" dirty="0" err="1"/>
              <a:t>mesologia</a:t>
            </a:r>
            <a:r>
              <a:rPr lang="en-US" sz="1600" dirty="0"/>
              <a:t>” &lt; </a:t>
            </a:r>
            <a:r>
              <a:rPr lang="en-US" sz="1600" dirty="0" err="1"/>
              <a:t>Uexküll</a:t>
            </a:r>
            <a:r>
              <a:rPr lang="en-US" sz="1600" dirty="0"/>
              <a:t> e </a:t>
            </a:r>
            <a:r>
              <a:rPr lang="en-US" sz="1600" dirty="0" err="1"/>
              <a:t>Watsuji</a:t>
            </a:r>
            <a:r>
              <a:rPr lang="en-US" sz="1600" dirty="0"/>
              <a:t> </a:t>
            </a:r>
            <a:r>
              <a:rPr lang="en-US" sz="1600" dirty="0" err="1"/>
              <a:t>Tetsuro</a:t>
            </a:r>
            <a:r>
              <a:rPr lang="en-US" sz="1600" dirty="0"/>
              <a:t> : </a:t>
            </a:r>
            <a:r>
              <a:rPr lang="en-US" sz="1600" dirty="0" err="1"/>
              <a:t>trajezione</a:t>
            </a:r>
            <a:r>
              <a:rPr lang="en-US" sz="1600" dirty="0"/>
              <a:t> (</a:t>
            </a:r>
            <a:r>
              <a:rPr lang="en-US" sz="1600" i="1" dirty="0"/>
              <a:t>r</a:t>
            </a:r>
            <a:r>
              <a:rPr lang="en-US" sz="1600" dirty="0"/>
              <a:t> = S/P) : </a:t>
            </a:r>
            <a:r>
              <a:rPr lang="en-US" sz="1600" dirty="0" err="1"/>
              <a:t>relazione</a:t>
            </a:r>
            <a:r>
              <a:rPr lang="en-US" sz="1600" dirty="0"/>
              <a:t> = </a:t>
            </a:r>
            <a:r>
              <a:rPr lang="en-US" sz="1600" dirty="0" err="1"/>
              <a:t>Soggetto</a:t>
            </a:r>
            <a:r>
              <a:rPr lang="en-US" sz="1600" dirty="0"/>
              <a:t> / </a:t>
            </a:r>
            <a:r>
              <a:rPr lang="en-US" sz="1600" dirty="0" err="1"/>
              <a:t>Predicato</a:t>
            </a:r>
            <a:endParaRPr lang="fr-FR" sz="1600" dirty="0">
              <a:cs typeface="Arial" pitchFamily="34" charset="0"/>
            </a:endParaRPr>
          </a:p>
        </p:txBody>
      </p:sp>
      <p:pic>
        <p:nvPicPr>
          <p:cNvPr id="4" name="Picture 2" descr="Metaverse">
            <a:extLst>
              <a:ext uri="{FF2B5EF4-FFF2-40B4-BE49-F238E27FC236}">
                <a16:creationId xmlns:a16="http://schemas.microsoft.com/office/drawing/2014/main" id="{ED211785-509B-48DF-BA98-504E7F91E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702" y="978045"/>
            <a:ext cx="3133552" cy="21610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5487B7-E52B-4CA1-BDF2-D3FDC26E067A}"/>
              </a:ext>
            </a:extLst>
          </p:cNvPr>
          <p:cNvSpPr txBox="1"/>
          <p:nvPr/>
        </p:nvSpPr>
        <p:spPr>
          <a:xfrm>
            <a:off x="8231234" y="3303387"/>
            <a:ext cx="4478291" cy="830997"/>
          </a:xfrm>
          <a:prstGeom prst="rect">
            <a:avLst/>
          </a:prstGeom>
          <a:noFill/>
        </p:spPr>
        <p:txBody>
          <a:bodyPr wrap="square">
            <a:spAutoFit/>
          </a:bodyPr>
          <a:lstStyle/>
          <a:p>
            <a:r>
              <a:rPr lang="fr-BE" sz="1600" dirty="0" err="1">
                <a:solidFill>
                  <a:srgbClr val="585858"/>
                </a:solidFill>
              </a:rPr>
              <a:t>Metaverso</a:t>
            </a:r>
            <a:r>
              <a:rPr lang="fr-BE" sz="1600" dirty="0">
                <a:solidFill>
                  <a:srgbClr val="585858"/>
                </a:solidFill>
              </a:rPr>
              <a:t>: </a:t>
            </a:r>
            <a:r>
              <a:rPr lang="fr-BE" sz="1600" dirty="0" err="1">
                <a:solidFill>
                  <a:srgbClr val="585858"/>
                </a:solidFill>
              </a:rPr>
              <a:t>mondo</a:t>
            </a:r>
            <a:r>
              <a:rPr lang="fr-BE" sz="1600" dirty="0">
                <a:solidFill>
                  <a:srgbClr val="585858"/>
                </a:solidFill>
              </a:rPr>
              <a:t> </a:t>
            </a:r>
            <a:r>
              <a:rPr lang="fr-BE" sz="1600" dirty="0" err="1">
                <a:solidFill>
                  <a:srgbClr val="585858"/>
                </a:solidFill>
              </a:rPr>
              <a:t>virtuale</a:t>
            </a:r>
            <a:r>
              <a:rPr lang="fr-BE" sz="1600" dirty="0">
                <a:solidFill>
                  <a:srgbClr val="585858"/>
                </a:solidFill>
              </a:rPr>
              <a:t> </a:t>
            </a:r>
            <a:r>
              <a:rPr lang="fr-BE" sz="1600" dirty="0" err="1">
                <a:solidFill>
                  <a:srgbClr val="585858"/>
                </a:solidFill>
              </a:rPr>
              <a:t>parallelo</a:t>
            </a:r>
            <a:endParaRPr lang="fr-BE" sz="1600" dirty="0">
              <a:solidFill>
                <a:srgbClr val="585858"/>
              </a:solidFill>
            </a:endParaRPr>
          </a:p>
          <a:p>
            <a:r>
              <a:rPr lang="fr-BE" sz="1600" dirty="0">
                <a:solidFill>
                  <a:srgbClr val="585858"/>
                </a:solidFill>
              </a:rPr>
              <a:t>Quale « Umwelt » ??? </a:t>
            </a:r>
            <a:endParaRPr lang="fr-BE" sz="1600" b="0" i="0" dirty="0">
              <a:solidFill>
                <a:srgbClr val="585858"/>
              </a:solidFill>
              <a:effectLst/>
            </a:endParaRPr>
          </a:p>
          <a:p>
            <a:endParaRPr lang="fr-FR" sz="1600" dirty="0"/>
          </a:p>
        </p:txBody>
      </p:sp>
      <p:sp>
        <p:nvSpPr>
          <p:cNvPr id="3" name="Rectangle 2">
            <a:extLst>
              <a:ext uri="{FF2B5EF4-FFF2-40B4-BE49-F238E27FC236}">
                <a16:creationId xmlns:a16="http://schemas.microsoft.com/office/drawing/2014/main" id="{B3183D72-F0D5-4D6E-BADE-601B043B2213}"/>
              </a:ext>
            </a:extLst>
          </p:cNvPr>
          <p:cNvSpPr/>
          <p:nvPr/>
        </p:nvSpPr>
        <p:spPr>
          <a:xfrm>
            <a:off x="3874796" y="3320867"/>
            <a:ext cx="3071836" cy="1569660"/>
          </a:xfrm>
          <a:prstGeom prst="rect">
            <a:avLst/>
          </a:prstGeom>
        </p:spPr>
        <p:txBody>
          <a:bodyPr wrap="square">
            <a:spAutoFit/>
          </a:bodyPr>
          <a:lstStyle/>
          <a:p>
            <a:r>
              <a:rPr lang="it-IT" sz="1600" i="1" dirty="0">
                <a:solidFill>
                  <a:srgbClr val="202122"/>
                </a:solidFill>
              </a:rPr>
              <a:t>Umgebung</a:t>
            </a:r>
            <a:r>
              <a:rPr lang="it-IT" sz="1600" dirty="0">
                <a:solidFill>
                  <a:srgbClr val="202122"/>
                </a:solidFill>
              </a:rPr>
              <a:t> : dintorni (environnement) lo stesso per tutti </a:t>
            </a:r>
          </a:p>
          <a:p>
            <a:r>
              <a:rPr lang="it-IT" sz="1600" i="1" dirty="0">
                <a:solidFill>
                  <a:srgbClr val="202122"/>
                </a:solidFill>
              </a:rPr>
              <a:t>Umwelt</a:t>
            </a:r>
            <a:r>
              <a:rPr lang="it-IT" sz="1600" dirty="0">
                <a:solidFill>
                  <a:srgbClr val="202122"/>
                </a:solidFill>
              </a:rPr>
              <a:t> : ambiente (milieu) : ogni animale colora il suo ambiente</a:t>
            </a:r>
          </a:p>
          <a:p>
            <a:endParaRPr lang="en-US" sz="1600" dirty="0"/>
          </a:p>
        </p:txBody>
      </p:sp>
      <p:sp>
        <p:nvSpPr>
          <p:cNvPr id="6" name="Rectangle 5">
            <a:extLst>
              <a:ext uri="{FF2B5EF4-FFF2-40B4-BE49-F238E27FC236}">
                <a16:creationId xmlns:a16="http://schemas.microsoft.com/office/drawing/2014/main" id="{F7A8B3C1-EDB1-41E1-99D4-60DEF3B9C8B4}"/>
              </a:ext>
            </a:extLst>
          </p:cNvPr>
          <p:cNvSpPr/>
          <p:nvPr/>
        </p:nvSpPr>
        <p:spPr>
          <a:xfrm>
            <a:off x="3907787" y="339299"/>
            <a:ext cx="4044449" cy="2800767"/>
          </a:xfrm>
          <a:prstGeom prst="rect">
            <a:avLst/>
          </a:prstGeom>
        </p:spPr>
        <p:txBody>
          <a:bodyPr wrap="square">
            <a:spAutoFit/>
          </a:bodyPr>
          <a:lstStyle/>
          <a:p>
            <a:r>
              <a:rPr lang="en-US" sz="1600" i="1" dirty="0"/>
              <a:t>Ton / </a:t>
            </a:r>
            <a:r>
              <a:rPr lang="en-US" sz="1600" i="1" dirty="0" err="1"/>
              <a:t>Tönung</a:t>
            </a:r>
            <a:endParaRPr lang="en-US" sz="1600" i="1" dirty="0"/>
          </a:p>
          <a:p>
            <a:r>
              <a:rPr lang="en-US" sz="1600" dirty="0"/>
              <a:t>Per </a:t>
            </a:r>
            <a:r>
              <a:rPr lang="en-US" sz="1600" dirty="0" err="1"/>
              <a:t>esempio</a:t>
            </a:r>
            <a:r>
              <a:rPr lang="en-US" sz="1600" dirty="0"/>
              <a:t>, per una </a:t>
            </a:r>
            <a:r>
              <a:rPr lang="en-US" sz="1600" dirty="0" err="1"/>
              <a:t>mucca</a:t>
            </a:r>
            <a:r>
              <a:rPr lang="en-US" sz="1600" dirty="0"/>
              <a:t>, un </a:t>
            </a:r>
            <a:r>
              <a:rPr lang="en-US" sz="1600" dirty="0" err="1"/>
              <a:t>ciuffo</a:t>
            </a:r>
            <a:r>
              <a:rPr lang="en-US" sz="1600" dirty="0"/>
              <a:t> </a:t>
            </a:r>
            <a:r>
              <a:rPr lang="en-US" sz="1600" dirty="0" err="1"/>
              <a:t>d’erba</a:t>
            </a:r>
            <a:r>
              <a:rPr lang="en-US" sz="1600" dirty="0"/>
              <a:t> </a:t>
            </a:r>
            <a:r>
              <a:rPr lang="en-US" sz="1600" dirty="0" err="1"/>
              <a:t>esisterà</a:t>
            </a:r>
            <a:r>
              <a:rPr lang="en-US" sz="1600" dirty="0"/>
              <a:t> </a:t>
            </a:r>
            <a:r>
              <a:rPr lang="en-US" sz="1600" dirty="0" err="1"/>
              <a:t>nel</a:t>
            </a:r>
            <a:r>
              <a:rPr lang="en-US" sz="1600" dirty="0"/>
              <a:t> </a:t>
            </a:r>
            <a:r>
              <a:rPr lang="en-US" sz="1600" dirty="0" err="1"/>
              <a:t>tono</a:t>
            </a:r>
            <a:r>
              <a:rPr lang="en-US" sz="1600" dirty="0"/>
              <a:t> del </a:t>
            </a:r>
            <a:r>
              <a:rPr lang="en-US" sz="1600" dirty="0" err="1"/>
              <a:t>cibo</a:t>
            </a:r>
            <a:r>
              <a:rPr lang="en-US" sz="1600" dirty="0"/>
              <a:t> (</a:t>
            </a:r>
            <a:r>
              <a:rPr lang="en-US" sz="1600" i="1" dirty="0" err="1"/>
              <a:t>Esston</a:t>
            </a:r>
            <a:r>
              <a:rPr lang="en-US" sz="1600" dirty="0"/>
              <a:t>); ma per una </a:t>
            </a:r>
            <a:r>
              <a:rPr lang="en-US" sz="1600" dirty="0" err="1"/>
              <a:t>formica</a:t>
            </a:r>
            <a:r>
              <a:rPr lang="en-US" sz="1600" dirty="0"/>
              <a:t>, lo </a:t>
            </a:r>
            <a:r>
              <a:rPr lang="en-US" sz="1600" dirty="0" err="1"/>
              <a:t>stesso</a:t>
            </a:r>
            <a:r>
              <a:rPr lang="en-US" sz="1600" dirty="0"/>
              <a:t> </a:t>
            </a:r>
            <a:r>
              <a:rPr lang="en-US" sz="1600" dirty="0" err="1"/>
              <a:t>ciuffo</a:t>
            </a:r>
            <a:r>
              <a:rPr lang="en-US" sz="1600" dirty="0"/>
              <a:t> </a:t>
            </a:r>
            <a:r>
              <a:rPr lang="en-US" sz="1600" dirty="0" err="1"/>
              <a:t>d’erba</a:t>
            </a:r>
            <a:r>
              <a:rPr lang="en-US" sz="1600" dirty="0"/>
              <a:t> </a:t>
            </a:r>
            <a:r>
              <a:rPr lang="en-US" sz="1600" dirty="0" err="1"/>
              <a:t>esisterà</a:t>
            </a:r>
            <a:r>
              <a:rPr lang="en-US" sz="1600" dirty="0"/>
              <a:t> </a:t>
            </a:r>
            <a:r>
              <a:rPr lang="en-US" sz="1600" dirty="0" err="1"/>
              <a:t>nel</a:t>
            </a:r>
            <a:r>
              <a:rPr lang="en-US" sz="1600" dirty="0"/>
              <a:t> </a:t>
            </a:r>
            <a:r>
              <a:rPr lang="en-US" sz="1600" dirty="0" err="1"/>
              <a:t>tono</a:t>
            </a:r>
            <a:r>
              <a:rPr lang="en-US" sz="1600" dirty="0"/>
              <a:t> </a:t>
            </a:r>
            <a:r>
              <a:rPr lang="en-US" sz="1600" dirty="0" err="1"/>
              <a:t>dell’ostacolo</a:t>
            </a:r>
            <a:r>
              <a:rPr lang="en-US" sz="1600" dirty="0"/>
              <a:t> (</a:t>
            </a:r>
            <a:r>
              <a:rPr lang="en-US" sz="1600" i="1" dirty="0" err="1"/>
              <a:t>Hinderniston</a:t>
            </a:r>
            <a:r>
              <a:rPr lang="en-US" sz="1600" dirty="0"/>
              <a:t>); per uno </a:t>
            </a:r>
            <a:r>
              <a:rPr lang="en-US" sz="1600" dirty="0" err="1"/>
              <a:t>scarabeo</a:t>
            </a:r>
            <a:r>
              <a:rPr lang="en-US" sz="1600" dirty="0"/>
              <a:t>, </a:t>
            </a:r>
            <a:r>
              <a:rPr lang="en-US" sz="1600" dirty="0" err="1"/>
              <a:t>nel</a:t>
            </a:r>
            <a:r>
              <a:rPr lang="en-US" sz="1600" dirty="0"/>
              <a:t> </a:t>
            </a:r>
            <a:r>
              <a:rPr lang="en-US" sz="1600" dirty="0" err="1"/>
              <a:t>tono</a:t>
            </a:r>
            <a:r>
              <a:rPr lang="en-US" sz="1600" dirty="0"/>
              <a:t> del </a:t>
            </a:r>
            <a:r>
              <a:rPr lang="en-US" sz="1600" dirty="0" err="1"/>
              <a:t>rifugio</a:t>
            </a:r>
            <a:r>
              <a:rPr lang="en-US" sz="1600" dirty="0"/>
              <a:t> (</a:t>
            </a:r>
            <a:r>
              <a:rPr lang="en-US" sz="1600" i="1" dirty="0" err="1"/>
              <a:t>Schutzton</a:t>
            </a:r>
            <a:r>
              <a:rPr lang="en-US" sz="1600" dirty="0"/>
              <a:t>); </a:t>
            </a:r>
            <a:r>
              <a:rPr lang="en-US" sz="1600" dirty="0" err="1"/>
              <a:t>ecc</a:t>
            </a:r>
            <a:r>
              <a:rPr lang="en-US" sz="1600" dirty="0"/>
              <a:t>.</a:t>
            </a:r>
          </a:p>
          <a:p>
            <a:endParaRPr lang="fr-FR" sz="1600" dirty="0"/>
          </a:p>
          <a:p>
            <a:r>
              <a:rPr lang="fr-FR" sz="1600" dirty="0"/>
              <a:t>- L’a</a:t>
            </a:r>
            <a:r>
              <a:rPr lang="en-US" sz="1600" dirty="0" err="1"/>
              <a:t>lbero</a:t>
            </a:r>
            <a:r>
              <a:rPr lang="en-US" sz="1600" dirty="0"/>
              <a:t> per un </a:t>
            </a:r>
            <a:r>
              <a:rPr lang="en-US" sz="1600" dirty="0" err="1"/>
              <a:t>boscaiolo</a:t>
            </a:r>
            <a:r>
              <a:rPr lang="en-US" sz="1600" dirty="0"/>
              <a:t> (</a:t>
            </a:r>
            <a:r>
              <a:rPr lang="en-US" sz="1600" dirty="0" err="1"/>
              <a:t>cf</a:t>
            </a:r>
            <a:r>
              <a:rPr lang="en-US" sz="1600" dirty="0"/>
              <a:t> “</a:t>
            </a:r>
            <a:r>
              <a:rPr lang="en-US" sz="1600" dirty="0" err="1"/>
              <a:t>parler</a:t>
            </a:r>
            <a:r>
              <a:rPr lang="en-US" sz="1600" dirty="0"/>
              <a:t> </a:t>
            </a:r>
            <a:r>
              <a:rPr lang="en-US" sz="1600" dirty="0" err="1"/>
              <a:t>arbre</a:t>
            </a:r>
            <a:r>
              <a:rPr lang="en-US" sz="1600" dirty="0"/>
              <a:t>, </a:t>
            </a:r>
            <a:r>
              <a:rPr lang="en-US" sz="1600" dirty="0" err="1"/>
              <a:t>transitivo</a:t>
            </a:r>
            <a:r>
              <a:rPr lang="en-US" sz="1600" dirty="0"/>
              <a:t>, </a:t>
            </a:r>
            <a:r>
              <a:rPr lang="en-US" sz="1600" dirty="0" err="1"/>
              <a:t>langage</a:t>
            </a:r>
            <a:r>
              <a:rPr lang="en-US" sz="1600" dirty="0"/>
              <a:t> </a:t>
            </a:r>
            <a:r>
              <a:rPr lang="en-US" sz="1600" dirty="0" err="1"/>
              <a:t>bûcheron</a:t>
            </a:r>
            <a:r>
              <a:rPr lang="en-US" sz="1600" dirty="0"/>
              <a:t>” </a:t>
            </a:r>
            <a:r>
              <a:rPr lang="en-US" sz="1600" i="1" dirty="0"/>
              <a:t>vs</a:t>
            </a:r>
            <a:r>
              <a:rPr lang="en-US" sz="1600" dirty="0"/>
              <a:t> </a:t>
            </a:r>
            <a:r>
              <a:rPr lang="en-US" sz="1600" dirty="0" err="1"/>
              <a:t>mito</a:t>
            </a:r>
            <a:r>
              <a:rPr lang="en-US" sz="1600" dirty="0"/>
              <a:t> (Barthes, 1956)</a:t>
            </a:r>
          </a:p>
          <a:p>
            <a:r>
              <a:rPr lang="fr-FR" sz="1600" dirty="0"/>
              <a:t>- L’</a:t>
            </a:r>
            <a:r>
              <a:rPr lang="fr-FR" sz="1600" dirty="0" err="1"/>
              <a:t>albero</a:t>
            </a:r>
            <a:r>
              <a:rPr lang="fr-FR" sz="1600" dirty="0"/>
              <a:t> p</a:t>
            </a:r>
            <a:r>
              <a:rPr lang="en-US" sz="1600" dirty="0"/>
              <a:t>er </a:t>
            </a:r>
            <a:r>
              <a:rPr lang="en-US" sz="1600" dirty="0" err="1"/>
              <a:t>una</a:t>
            </a:r>
            <a:r>
              <a:rPr lang="en-US" sz="1600" dirty="0"/>
              <a:t> </a:t>
            </a:r>
            <a:r>
              <a:rPr lang="en-US" sz="1600" dirty="0" err="1"/>
              <a:t>ragazzina</a:t>
            </a:r>
            <a:r>
              <a:rPr lang="en-US" sz="1600" dirty="0"/>
              <a:t> (</a:t>
            </a:r>
            <a:r>
              <a:rPr lang="en-US" sz="1600" dirty="0" err="1"/>
              <a:t>fiaba</a:t>
            </a:r>
            <a:r>
              <a:rPr lang="en-US" sz="1600" dirty="0"/>
              <a:t>)</a:t>
            </a:r>
          </a:p>
        </p:txBody>
      </p:sp>
      <p:pic>
        <p:nvPicPr>
          <p:cNvPr id="8" name="Immagine 7">
            <a:extLst>
              <a:ext uri="{FF2B5EF4-FFF2-40B4-BE49-F238E27FC236}">
                <a16:creationId xmlns:a16="http://schemas.microsoft.com/office/drawing/2014/main" id="{6AB1CA4F-39BA-474C-8D07-6942DA1345E0}"/>
              </a:ext>
            </a:extLst>
          </p:cNvPr>
          <p:cNvPicPr>
            <a:picLocks noChangeAspect="1"/>
          </p:cNvPicPr>
          <p:nvPr/>
        </p:nvPicPr>
        <p:blipFill rotWithShape="1">
          <a:blip r:embed="rId4">
            <a:extLst>
              <a:ext uri="{28A0092B-C50C-407E-A947-70E740481C1C}">
                <a14:useLocalDpi xmlns:a14="http://schemas.microsoft.com/office/drawing/2010/main" val="0"/>
              </a:ext>
            </a:extLst>
          </a:blip>
          <a:srcRect l="21499" t="20639" r="21766" b="13506"/>
          <a:stretch/>
        </p:blipFill>
        <p:spPr>
          <a:xfrm>
            <a:off x="7398297" y="3895596"/>
            <a:ext cx="2550182" cy="18500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4A82F5-BFE3-1FB0-F341-9CA05F2FBE70}"/>
              </a:ext>
            </a:extLst>
          </p:cNvPr>
          <p:cNvSpPr txBox="1"/>
          <p:nvPr/>
        </p:nvSpPr>
        <p:spPr>
          <a:xfrm>
            <a:off x="641839" y="371096"/>
            <a:ext cx="7370150" cy="5509200"/>
          </a:xfrm>
          <a:prstGeom prst="rect">
            <a:avLst/>
          </a:prstGeom>
          <a:noFill/>
        </p:spPr>
        <p:txBody>
          <a:bodyPr wrap="square">
            <a:spAutoFit/>
          </a:bodyPr>
          <a:lstStyle/>
          <a:p>
            <a:r>
              <a:rPr lang="fr-FR" sz="1600" dirty="0"/>
              <a:t>L'</a:t>
            </a:r>
            <a:r>
              <a:rPr lang="fr-FR" sz="1600" dirty="0" err="1"/>
              <a:t>etologo</a:t>
            </a:r>
            <a:r>
              <a:rPr lang="fr-FR" sz="1600" dirty="0"/>
              <a:t> Jakob von Uexküll </a:t>
            </a:r>
            <a:r>
              <a:rPr lang="fr-FR" sz="1600" dirty="0" err="1"/>
              <a:t>aveva</a:t>
            </a:r>
            <a:r>
              <a:rPr lang="fr-FR" sz="1600" dirty="0"/>
              <a:t> </a:t>
            </a:r>
            <a:r>
              <a:rPr lang="fr-FR" sz="1600" dirty="0" err="1"/>
              <a:t>già</a:t>
            </a:r>
            <a:r>
              <a:rPr lang="fr-FR" sz="1600" dirty="0"/>
              <a:t> </a:t>
            </a:r>
            <a:r>
              <a:rPr lang="fr-FR" sz="1600" dirty="0" err="1"/>
              <a:t>previsto</a:t>
            </a:r>
            <a:r>
              <a:rPr lang="fr-FR" sz="1600" dirty="0"/>
              <a:t> </a:t>
            </a:r>
            <a:r>
              <a:rPr lang="fr-FR" sz="1600" dirty="0" err="1"/>
              <a:t>che</a:t>
            </a:r>
            <a:r>
              <a:rPr lang="fr-FR" sz="1600" dirty="0"/>
              <a:t> l'</a:t>
            </a:r>
            <a:r>
              <a:rPr lang="fr-FR" sz="1600" dirty="0" err="1"/>
              <a:t>umanità</a:t>
            </a:r>
            <a:r>
              <a:rPr lang="fr-FR" sz="1600" dirty="0"/>
              <a:t> </a:t>
            </a:r>
            <a:r>
              <a:rPr lang="fr-FR" sz="1600" dirty="0" err="1"/>
              <a:t>avrebbe</a:t>
            </a:r>
            <a:r>
              <a:rPr lang="fr-FR" sz="1600" dirty="0"/>
              <a:t> </a:t>
            </a:r>
            <a:r>
              <a:rPr lang="fr-FR" sz="1600" dirty="0" err="1"/>
              <a:t>interagito</a:t>
            </a:r>
            <a:r>
              <a:rPr lang="fr-FR" sz="1600" dirty="0"/>
              <a:t> con le </a:t>
            </a:r>
            <a:r>
              <a:rPr lang="fr-FR" sz="1600" dirty="0" err="1"/>
              <a:t>altre</a:t>
            </a:r>
            <a:r>
              <a:rPr lang="fr-FR" sz="1600" dirty="0"/>
              <a:t> </a:t>
            </a:r>
            <a:r>
              <a:rPr lang="fr-FR" sz="1600" dirty="0" err="1"/>
              <a:t>componenti</a:t>
            </a:r>
            <a:r>
              <a:rPr lang="fr-FR" sz="1600" dirty="0"/>
              <a:t> </a:t>
            </a:r>
            <a:r>
              <a:rPr lang="fr-FR" sz="1600" dirty="0" err="1"/>
              <a:t>dell'ecosfera</a:t>
            </a:r>
            <a:r>
              <a:rPr lang="fr-FR" sz="1600" dirty="0"/>
              <a:t> </a:t>
            </a:r>
            <a:r>
              <a:rPr lang="fr-FR" sz="1600" dirty="0" err="1"/>
              <a:t>concependo</a:t>
            </a:r>
            <a:r>
              <a:rPr lang="fr-FR" sz="1600" dirty="0"/>
              <a:t> il </a:t>
            </a:r>
            <a:r>
              <a:rPr lang="fr-FR" sz="1600" i="1" dirty="0"/>
              <a:t>milieu</a:t>
            </a:r>
            <a:r>
              <a:rPr lang="fr-FR" sz="1600" dirty="0"/>
              <a:t> come </a:t>
            </a:r>
            <a:r>
              <a:rPr lang="fr-FR" sz="1600" dirty="0" err="1"/>
              <a:t>obiettivo</a:t>
            </a:r>
            <a:r>
              <a:rPr lang="fr-FR" sz="1600" dirty="0"/>
              <a:t> delle </a:t>
            </a:r>
            <a:r>
              <a:rPr lang="fr-FR" sz="1600" dirty="0" err="1"/>
              <a:t>nostre</a:t>
            </a:r>
            <a:r>
              <a:rPr lang="fr-FR" sz="1600" dirty="0"/>
              <a:t> </a:t>
            </a:r>
            <a:r>
              <a:rPr lang="fr-FR" sz="1600" dirty="0" err="1"/>
              <a:t>traiettorie</a:t>
            </a:r>
            <a:r>
              <a:rPr lang="fr-FR" sz="1600" dirty="0"/>
              <a:t>, </a:t>
            </a:r>
            <a:r>
              <a:rPr lang="fr-FR" sz="1600" dirty="0" err="1"/>
              <a:t>vicino</a:t>
            </a:r>
            <a:r>
              <a:rPr lang="fr-FR" sz="1600" dirty="0"/>
              <a:t> a </a:t>
            </a:r>
            <a:r>
              <a:rPr lang="fr-FR" sz="1600" dirty="0" err="1"/>
              <a:t>ciò</a:t>
            </a:r>
            <a:r>
              <a:rPr lang="fr-FR" sz="1600" dirty="0"/>
              <a:t> </a:t>
            </a:r>
            <a:r>
              <a:rPr lang="fr-FR" sz="1600" dirty="0" err="1"/>
              <a:t>che</a:t>
            </a:r>
            <a:r>
              <a:rPr lang="fr-FR" sz="1600" dirty="0"/>
              <a:t> </a:t>
            </a:r>
            <a:r>
              <a:rPr lang="fr-FR" sz="1600" dirty="0" err="1"/>
              <a:t>oggi</a:t>
            </a:r>
            <a:r>
              <a:rPr lang="fr-FR" sz="1600" dirty="0"/>
              <a:t> </a:t>
            </a:r>
            <a:r>
              <a:rPr lang="fr-FR" sz="1600" dirty="0" err="1"/>
              <a:t>chiameremmo</a:t>
            </a:r>
            <a:r>
              <a:rPr lang="fr-FR" sz="1600" dirty="0"/>
              <a:t> </a:t>
            </a:r>
            <a:r>
              <a:rPr lang="fr-FR" sz="1600" dirty="0" err="1"/>
              <a:t>agentività</a:t>
            </a:r>
            <a:r>
              <a:rPr lang="fr-FR" sz="1600" dirty="0"/>
              <a:t> (</a:t>
            </a:r>
            <a:r>
              <a:rPr lang="fr-FR" sz="1600" i="1" dirty="0"/>
              <a:t>affordance</a:t>
            </a:r>
            <a:r>
              <a:rPr lang="fr-FR" sz="1600" dirty="0"/>
              <a:t>). </a:t>
            </a:r>
            <a:r>
              <a:rPr lang="fr-FR" sz="1600" dirty="0" err="1"/>
              <a:t>Qualunque</a:t>
            </a:r>
            <a:r>
              <a:rPr lang="fr-FR" sz="1600" dirty="0"/>
              <a:t> </a:t>
            </a:r>
            <a:r>
              <a:rPr lang="fr-FR" sz="1600" dirty="0" err="1"/>
              <a:t>siano</a:t>
            </a:r>
            <a:r>
              <a:rPr lang="fr-FR" sz="1600" dirty="0"/>
              <a:t> i </a:t>
            </a:r>
            <a:r>
              <a:rPr lang="fr-FR" sz="1600" dirty="0" err="1"/>
              <a:t>dintorni</a:t>
            </a:r>
            <a:r>
              <a:rPr lang="fr-FR" sz="1600" dirty="0"/>
              <a:t> (</a:t>
            </a:r>
            <a:r>
              <a:rPr lang="fr-FR" sz="1600" i="1" dirty="0" err="1"/>
              <a:t>Umgebung</a:t>
            </a:r>
            <a:r>
              <a:rPr lang="fr-FR" sz="1600" dirty="0"/>
              <a:t>), un </a:t>
            </a:r>
            <a:r>
              <a:rPr lang="fr-FR" sz="1600" i="1" dirty="0"/>
              <a:t>milieu/</a:t>
            </a:r>
            <a:r>
              <a:rPr lang="fr-FR" sz="1600" i="1" dirty="0" err="1"/>
              <a:t>ambiente</a:t>
            </a:r>
            <a:r>
              <a:rPr lang="fr-FR" sz="1600" i="1" dirty="0"/>
              <a:t> </a:t>
            </a:r>
            <a:r>
              <a:rPr lang="fr-FR" sz="1600" dirty="0"/>
              <a:t>(</a:t>
            </a:r>
            <a:r>
              <a:rPr lang="fr-FR" sz="1600" i="1" dirty="0"/>
              <a:t>Umwelt</a:t>
            </a:r>
            <a:r>
              <a:rPr lang="fr-FR" sz="1600" dirty="0"/>
              <a:t>) è </a:t>
            </a:r>
            <a:r>
              <a:rPr lang="fr-FR" sz="1600" dirty="0" err="1"/>
              <a:t>necessariamente</a:t>
            </a:r>
            <a:r>
              <a:rPr lang="fr-FR" sz="1600" dirty="0"/>
              <a:t> il più </a:t>
            </a:r>
            <a:r>
              <a:rPr lang="fr-FR" sz="1600" dirty="0" err="1"/>
              <a:t>adatto</a:t>
            </a:r>
            <a:r>
              <a:rPr lang="fr-FR" sz="1600" dirty="0"/>
              <a:t> alla </a:t>
            </a:r>
            <a:r>
              <a:rPr lang="fr-FR" sz="1600" dirty="0" err="1"/>
              <a:t>specie</a:t>
            </a:r>
            <a:r>
              <a:rPr lang="fr-FR" sz="1600" dirty="0"/>
              <a:t> </a:t>
            </a:r>
            <a:r>
              <a:rPr lang="fr-FR" sz="1600" dirty="0" err="1"/>
              <a:t>interessata</a:t>
            </a:r>
            <a:r>
              <a:rPr lang="fr-FR" sz="1600" dirty="0"/>
              <a:t>, in </a:t>
            </a:r>
            <a:r>
              <a:rPr lang="fr-FR" sz="1600" dirty="0" err="1"/>
              <a:t>armonia</a:t>
            </a:r>
            <a:r>
              <a:rPr lang="fr-FR" sz="1600" dirty="0"/>
              <a:t> con le sue "</a:t>
            </a:r>
            <a:r>
              <a:rPr lang="fr-FR" sz="1600" dirty="0" err="1"/>
              <a:t>attitudini</a:t>
            </a:r>
            <a:r>
              <a:rPr lang="fr-FR" sz="1600" dirty="0"/>
              <a:t> o </a:t>
            </a:r>
            <a:r>
              <a:rPr lang="fr-FR" sz="1600" dirty="0" err="1"/>
              <a:t>facoltà</a:t>
            </a:r>
            <a:r>
              <a:rPr lang="fr-FR" sz="1600" dirty="0"/>
              <a:t>" (Uexküll, 2010: 164). </a:t>
            </a:r>
          </a:p>
          <a:p>
            <a:endParaRPr lang="fr-FR" sz="1600" dirty="0"/>
          </a:p>
          <a:p>
            <a:r>
              <a:rPr lang="fr-FR" sz="1600" dirty="0"/>
              <a:t>Una </a:t>
            </a:r>
            <a:r>
              <a:rPr lang="fr-FR" sz="1600" dirty="0" err="1"/>
              <a:t>mucca</a:t>
            </a:r>
            <a:r>
              <a:rPr lang="fr-FR" sz="1600" dirty="0"/>
              <a:t> </a:t>
            </a:r>
            <a:r>
              <a:rPr lang="fr-FR" sz="1600" dirty="0" err="1"/>
              <a:t>interpreta</a:t>
            </a:r>
            <a:r>
              <a:rPr lang="fr-FR" sz="1600" dirty="0"/>
              <a:t> </a:t>
            </a:r>
            <a:r>
              <a:rPr lang="fr-FR" sz="1600" dirty="0" err="1"/>
              <a:t>l'erba</a:t>
            </a:r>
            <a:r>
              <a:rPr lang="fr-FR" sz="1600" dirty="0"/>
              <a:t> come </a:t>
            </a:r>
            <a:r>
              <a:rPr lang="fr-FR" sz="1600" dirty="0" err="1"/>
              <a:t>cibo</a:t>
            </a:r>
            <a:r>
              <a:rPr lang="fr-FR" sz="1600" dirty="0"/>
              <a:t>, </a:t>
            </a:r>
            <a:r>
              <a:rPr lang="fr-FR" sz="1600" dirty="0" err="1"/>
              <a:t>mentre</a:t>
            </a:r>
            <a:r>
              <a:rPr lang="fr-FR" sz="1600" dirty="0"/>
              <a:t> un cane ne </a:t>
            </a:r>
            <a:r>
              <a:rPr lang="fr-FR" sz="1600" dirty="0" err="1"/>
              <a:t>trova</a:t>
            </a:r>
            <a:r>
              <a:rPr lang="fr-FR" sz="1600" dirty="0"/>
              <a:t> </a:t>
            </a:r>
            <a:r>
              <a:rPr lang="fr-FR" sz="1600" dirty="0" err="1"/>
              <a:t>un'altra</a:t>
            </a:r>
            <a:r>
              <a:rPr lang="fr-FR" sz="1600" dirty="0"/>
              <a:t> </a:t>
            </a:r>
            <a:r>
              <a:rPr lang="fr-FR" sz="1600" dirty="0" err="1"/>
              <a:t>funzione</a:t>
            </a:r>
            <a:r>
              <a:rPr lang="fr-FR" sz="1600" dirty="0"/>
              <a:t>, per </a:t>
            </a:r>
            <a:r>
              <a:rPr lang="fr-FR" sz="1600" dirty="0" err="1"/>
              <a:t>cui</a:t>
            </a:r>
            <a:r>
              <a:rPr lang="fr-FR" sz="1600" dirty="0"/>
              <a:t> non </a:t>
            </a:r>
            <a:r>
              <a:rPr lang="fr-FR" sz="1600" dirty="0" err="1"/>
              <a:t>vivono</a:t>
            </a:r>
            <a:r>
              <a:rPr lang="fr-FR" sz="1600" dirty="0"/>
              <a:t> </a:t>
            </a:r>
            <a:r>
              <a:rPr lang="fr-FR" sz="1600" dirty="0" err="1"/>
              <a:t>nello</a:t>
            </a:r>
            <a:r>
              <a:rPr lang="fr-FR" sz="1600" dirty="0"/>
              <a:t> </a:t>
            </a:r>
            <a:r>
              <a:rPr lang="fr-FR" sz="1600" dirty="0" err="1"/>
              <a:t>stesso</a:t>
            </a:r>
            <a:r>
              <a:rPr lang="fr-FR" sz="1600" dirty="0"/>
              <a:t> </a:t>
            </a:r>
            <a:r>
              <a:rPr lang="fr-FR" sz="1600" dirty="0" err="1"/>
              <a:t>ambiente</a:t>
            </a:r>
            <a:r>
              <a:rPr lang="fr-FR" sz="1600" dirty="0"/>
              <a:t> anche se </a:t>
            </a:r>
            <a:r>
              <a:rPr lang="fr-FR" sz="1600" dirty="0" err="1"/>
              <a:t>oggettivamente</a:t>
            </a:r>
            <a:r>
              <a:rPr lang="fr-FR" sz="1600" dirty="0"/>
              <a:t> lo </a:t>
            </a:r>
            <a:r>
              <a:rPr lang="fr-FR" sz="1600" dirty="0" err="1"/>
              <a:t>condividono</a:t>
            </a:r>
            <a:r>
              <a:rPr lang="fr-FR" sz="1600" dirty="0"/>
              <a:t>. L'"</a:t>
            </a:r>
            <a:r>
              <a:rPr lang="fr-FR" sz="1600" dirty="0" err="1"/>
              <a:t>ambiente</a:t>
            </a:r>
            <a:r>
              <a:rPr lang="fr-FR" sz="1600" dirty="0"/>
              <a:t>" </a:t>
            </a:r>
            <a:r>
              <a:rPr lang="fr-FR" sz="1600" dirty="0" err="1"/>
              <a:t>può</a:t>
            </a:r>
            <a:r>
              <a:rPr lang="fr-FR" sz="1600" dirty="0"/>
              <a:t> </a:t>
            </a:r>
            <a:r>
              <a:rPr lang="fr-FR" sz="1600" dirty="0" err="1"/>
              <a:t>tuttavia</a:t>
            </a:r>
            <a:r>
              <a:rPr lang="fr-FR" sz="1600" dirty="0"/>
              <a:t> </a:t>
            </a:r>
            <a:r>
              <a:rPr lang="fr-FR" sz="1600" dirty="0" err="1"/>
              <a:t>emanciparsi</a:t>
            </a:r>
            <a:r>
              <a:rPr lang="fr-FR" sz="1600" dirty="0"/>
              <a:t> </a:t>
            </a:r>
            <a:r>
              <a:rPr lang="fr-FR" sz="1600" dirty="0" err="1"/>
              <a:t>totalmente</a:t>
            </a:r>
            <a:r>
              <a:rPr lang="fr-FR" sz="1600" dirty="0"/>
              <a:t> </a:t>
            </a:r>
            <a:r>
              <a:rPr lang="fr-FR" sz="1600" dirty="0" err="1"/>
              <a:t>dagli</a:t>
            </a:r>
            <a:r>
              <a:rPr lang="fr-FR" sz="1600" dirty="0"/>
              <a:t> </a:t>
            </a:r>
            <a:r>
              <a:rPr lang="fr-FR" sz="1600" dirty="0" err="1"/>
              <a:t>stimoli</a:t>
            </a:r>
            <a:r>
              <a:rPr lang="fr-FR" sz="1600" dirty="0"/>
              <a:t> </a:t>
            </a:r>
            <a:r>
              <a:rPr lang="fr-FR" sz="1600" dirty="0" err="1"/>
              <a:t>esterni</a:t>
            </a:r>
            <a:r>
              <a:rPr lang="fr-FR" sz="1600" dirty="0"/>
              <a:t> e </a:t>
            </a:r>
            <a:r>
              <a:rPr lang="fr-FR" sz="1600" dirty="0" err="1"/>
              <a:t>diventare</a:t>
            </a:r>
            <a:r>
              <a:rPr lang="fr-FR" sz="1600" dirty="0"/>
              <a:t> "magico". Una </a:t>
            </a:r>
            <a:r>
              <a:rPr lang="fr-FR" sz="1600" dirty="0" err="1"/>
              <a:t>quercia</a:t>
            </a:r>
            <a:r>
              <a:rPr lang="fr-FR" sz="1600" dirty="0"/>
              <a:t> in un bosco </a:t>
            </a:r>
            <a:r>
              <a:rPr lang="fr-FR" sz="1600" dirty="0" err="1"/>
              <a:t>può</a:t>
            </a:r>
            <a:r>
              <a:rPr lang="fr-FR" sz="1600" dirty="0"/>
              <a:t> </a:t>
            </a:r>
            <a:r>
              <a:rPr lang="fr-FR" sz="1600" dirty="0" err="1"/>
              <a:t>conferire</a:t>
            </a:r>
            <a:r>
              <a:rPr lang="fr-FR" sz="1600" dirty="0"/>
              <a:t> un </a:t>
            </a:r>
            <a:r>
              <a:rPr lang="fr-FR" sz="1600" dirty="0" err="1"/>
              <a:t>tono</a:t>
            </a:r>
            <a:r>
              <a:rPr lang="fr-FR" sz="1600" dirty="0"/>
              <a:t> di </a:t>
            </a:r>
            <a:r>
              <a:rPr lang="fr-FR" sz="1600" dirty="0" err="1"/>
              <a:t>sfruttamento</a:t>
            </a:r>
            <a:r>
              <a:rPr lang="fr-FR" sz="1600" dirty="0"/>
              <a:t> per il </a:t>
            </a:r>
            <a:r>
              <a:rPr lang="fr-FR" sz="1600" dirty="0" err="1"/>
              <a:t>guardaboschi</a:t>
            </a:r>
            <a:r>
              <a:rPr lang="fr-FR" sz="1600" dirty="0"/>
              <a:t>, un </a:t>
            </a:r>
            <a:r>
              <a:rPr lang="fr-FR" sz="1600" dirty="0" err="1"/>
              <a:t>tono</a:t>
            </a:r>
            <a:r>
              <a:rPr lang="fr-FR" sz="1600" dirty="0"/>
              <a:t> di </a:t>
            </a:r>
            <a:r>
              <a:rPr lang="fr-FR" sz="1600" dirty="0" err="1"/>
              <a:t>ascendente</a:t>
            </a:r>
            <a:r>
              <a:rPr lang="fr-FR" sz="1600" dirty="0"/>
              <a:t> per lo </a:t>
            </a:r>
            <a:r>
              <a:rPr lang="fr-FR" sz="1600" dirty="0" err="1"/>
              <a:t>scoiattolo</a:t>
            </a:r>
            <a:r>
              <a:rPr lang="fr-FR" sz="1600" dirty="0"/>
              <a:t>, un </a:t>
            </a:r>
            <a:r>
              <a:rPr lang="fr-FR" sz="1600" dirty="0" err="1"/>
              <a:t>tono</a:t>
            </a:r>
            <a:r>
              <a:rPr lang="fr-FR" sz="1600" dirty="0"/>
              <a:t> di </a:t>
            </a:r>
            <a:r>
              <a:rPr lang="fr-FR" sz="1600" dirty="0" err="1"/>
              <a:t>sostegno</a:t>
            </a:r>
            <a:r>
              <a:rPr lang="fr-FR" sz="1600" dirty="0"/>
              <a:t> per </a:t>
            </a:r>
            <a:r>
              <a:rPr lang="fr-FR" sz="1600" dirty="0" err="1"/>
              <a:t>gli</a:t>
            </a:r>
            <a:r>
              <a:rPr lang="fr-FR" sz="1600" dirty="0"/>
              <a:t> </a:t>
            </a:r>
            <a:r>
              <a:rPr lang="fr-FR" sz="1600" dirty="0" err="1"/>
              <a:t>uccelli</a:t>
            </a:r>
            <a:r>
              <a:rPr lang="fr-FR" sz="1600" dirty="0"/>
              <a:t> </a:t>
            </a:r>
            <a:r>
              <a:rPr lang="fr-FR" sz="1600" dirty="0" err="1"/>
              <a:t>canori</a:t>
            </a:r>
            <a:r>
              <a:rPr lang="fr-FR" sz="1600" dirty="0"/>
              <a:t>, ma un </a:t>
            </a:r>
            <a:r>
              <a:rPr lang="fr-FR" sz="1600" dirty="0" err="1"/>
              <a:t>tono</a:t>
            </a:r>
            <a:r>
              <a:rPr lang="fr-FR" sz="1600" dirty="0"/>
              <a:t> di </a:t>
            </a:r>
            <a:r>
              <a:rPr lang="fr-FR" sz="1600" dirty="0" err="1"/>
              <a:t>pericolo</a:t>
            </a:r>
            <a:r>
              <a:rPr lang="fr-FR" sz="1600" dirty="0"/>
              <a:t> per la </a:t>
            </a:r>
            <a:r>
              <a:rPr lang="fr-FR" sz="1600" dirty="0" err="1"/>
              <a:t>bambina</a:t>
            </a:r>
            <a:r>
              <a:rPr lang="fr-FR" sz="1600" dirty="0"/>
              <a:t> (la </a:t>
            </a:r>
            <a:r>
              <a:rPr lang="fr-FR" sz="1600" dirty="0" err="1"/>
              <a:t>corteccia</a:t>
            </a:r>
            <a:r>
              <a:rPr lang="fr-FR" sz="1600" dirty="0"/>
              <a:t> </a:t>
            </a:r>
            <a:r>
              <a:rPr lang="fr-FR" sz="1600" dirty="0" err="1"/>
              <a:t>vescicata</a:t>
            </a:r>
            <a:r>
              <a:rPr lang="fr-FR" sz="1600" dirty="0"/>
              <a:t> </a:t>
            </a:r>
            <a:r>
              <a:rPr lang="fr-FR" sz="1600" dirty="0" err="1"/>
              <a:t>che</a:t>
            </a:r>
            <a:r>
              <a:rPr lang="fr-FR" sz="1600" dirty="0"/>
              <a:t> </a:t>
            </a:r>
            <a:r>
              <a:rPr lang="fr-FR" sz="1600" dirty="0" err="1"/>
              <a:t>assomiglia</a:t>
            </a:r>
            <a:r>
              <a:rPr lang="fr-FR" sz="1600" dirty="0"/>
              <a:t> </a:t>
            </a:r>
            <a:r>
              <a:rPr lang="fr-FR" sz="1600" dirty="0" err="1"/>
              <a:t>fortuitamente</a:t>
            </a:r>
            <a:r>
              <a:rPr lang="fr-FR" sz="1600" dirty="0"/>
              <a:t> a un </a:t>
            </a:r>
            <a:r>
              <a:rPr lang="fr-FR" sz="1600" dirty="0" err="1"/>
              <a:t>volto</a:t>
            </a:r>
            <a:r>
              <a:rPr lang="fr-FR" sz="1600" dirty="0"/>
              <a:t> </a:t>
            </a:r>
            <a:r>
              <a:rPr lang="fr-FR" sz="1600" dirty="0" err="1"/>
              <a:t>umano</a:t>
            </a:r>
            <a:r>
              <a:rPr lang="fr-FR" sz="1600" dirty="0"/>
              <a:t> </a:t>
            </a:r>
            <a:r>
              <a:rPr lang="fr-FR" sz="1600" dirty="0" err="1"/>
              <a:t>diventa</a:t>
            </a:r>
            <a:r>
              <a:rPr lang="fr-FR" sz="1600" dirty="0"/>
              <a:t> un </a:t>
            </a:r>
            <a:r>
              <a:rPr lang="fr-FR" sz="1600" dirty="0" err="1"/>
              <a:t>demone</a:t>
            </a:r>
            <a:r>
              <a:rPr lang="fr-FR" sz="1600" dirty="0"/>
              <a:t>). (</a:t>
            </a:r>
            <a:r>
              <a:rPr lang="fr-FR" sz="1600" dirty="0" err="1"/>
              <a:t>Cfr</a:t>
            </a:r>
            <a:r>
              <a:rPr lang="fr-FR" sz="1600" dirty="0"/>
              <a:t>. ibid.: 158) </a:t>
            </a:r>
          </a:p>
          <a:p>
            <a:endParaRPr lang="fr-FR" sz="1600" dirty="0"/>
          </a:p>
          <a:p>
            <a:r>
              <a:rPr lang="fr-FR" sz="1600" dirty="0"/>
              <a:t>Roland Barthes, in "Mito </a:t>
            </a:r>
            <a:r>
              <a:rPr lang="fr-FR" sz="1600" dirty="0" err="1"/>
              <a:t>oggi</a:t>
            </a:r>
            <a:r>
              <a:rPr lang="fr-FR" sz="1600" dirty="0"/>
              <a:t>", si </a:t>
            </a:r>
            <a:r>
              <a:rPr lang="fr-FR" sz="1600" dirty="0" err="1"/>
              <a:t>unisce</a:t>
            </a:r>
            <a:r>
              <a:rPr lang="fr-FR" sz="1600" dirty="0"/>
              <a:t> a </a:t>
            </a:r>
            <a:r>
              <a:rPr lang="fr-FR" sz="1600" dirty="0" err="1"/>
              <a:t>questa</a:t>
            </a:r>
            <a:r>
              <a:rPr lang="fr-FR" sz="1600" dirty="0"/>
              <a:t> </a:t>
            </a:r>
            <a:r>
              <a:rPr lang="fr-FR" sz="1600" dirty="0" err="1"/>
              <a:t>stessa</a:t>
            </a:r>
            <a:r>
              <a:rPr lang="fr-FR" sz="1600" dirty="0"/>
              <a:t> </a:t>
            </a:r>
            <a:r>
              <a:rPr lang="fr-FR" sz="1600" dirty="0" err="1"/>
              <a:t>presa</a:t>
            </a:r>
            <a:r>
              <a:rPr lang="fr-FR" sz="1600" dirty="0"/>
              <a:t> </a:t>
            </a:r>
            <a:r>
              <a:rPr lang="fr-FR" sz="1600" dirty="0" err="1"/>
              <a:t>differenziata</a:t>
            </a:r>
            <a:r>
              <a:rPr lang="fr-FR" sz="1600" dirty="0"/>
              <a:t> </a:t>
            </a:r>
            <a:r>
              <a:rPr lang="fr-FR" sz="1600" dirty="0" err="1"/>
              <a:t>del</a:t>
            </a:r>
            <a:r>
              <a:rPr lang="fr-FR" sz="1600" dirty="0"/>
              <a:t> </a:t>
            </a:r>
            <a:r>
              <a:rPr lang="fr-FR" sz="1600" dirty="0" err="1"/>
              <a:t>mondo</a:t>
            </a:r>
            <a:r>
              <a:rPr lang="fr-FR" sz="1600" dirty="0"/>
              <a:t> da </a:t>
            </a:r>
            <a:r>
              <a:rPr lang="fr-FR" sz="1600" dirty="0" err="1"/>
              <a:t>buon</a:t>
            </a:r>
            <a:r>
              <a:rPr lang="fr-FR" sz="1600" dirty="0"/>
              <a:t> </a:t>
            </a:r>
            <a:r>
              <a:rPr lang="fr-FR" sz="1600" dirty="0" err="1"/>
              <a:t>semiologo</a:t>
            </a:r>
            <a:r>
              <a:rPr lang="fr-FR" sz="1600" dirty="0"/>
              <a:t> </a:t>
            </a:r>
            <a:r>
              <a:rPr lang="fr-FR" sz="1600" dirty="0" err="1"/>
              <a:t>che</a:t>
            </a:r>
            <a:r>
              <a:rPr lang="fr-FR" sz="1600" dirty="0"/>
              <a:t> distingue tra </a:t>
            </a:r>
            <a:r>
              <a:rPr lang="fr-FR" sz="1600" dirty="0" err="1"/>
              <a:t>linguaggio-oggetto</a:t>
            </a:r>
            <a:r>
              <a:rPr lang="fr-FR" sz="1600" dirty="0"/>
              <a:t> e </a:t>
            </a:r>
            <a:r>
              <a:rPr lang="fr-FR" sz="1600" dirty="0" err="1"/>
              <a:t>metalinguaggio</a:t>
            </a:r>
            <a:r>
              <a:rPr lang="fr-FR" sz="1600" dirty="0"/>
              <a:t>: "Se sono un </a:t>
            </a:r>
            <a:r>
              <a:rPr lang="fr-FR" sz="1600" dirty="0" err="1"/>
              <a:t>taglialegna</a:t>
            </a:r>
            <a:r>
              <a:rPr lang="fr-FR" sz="1600" dirty="0"/>
              <a:t> e </a:t>
            </a:r>
            <a:r>
              <a:rPr lang="fr-FR" sz="1600" dirty="0" err="1"/>
              <a:t>vengo</a:t>
            </a:r>
            <a:r>
              <a:rPr lang="fr-FR" sz="1600" dirty="0"/>
              <a:t> a </a:t>
            </a:r>
            <a:r>
              <a:rPr lang="fr-FR" sz="1600" dirty="0" err="1"/>
              <a:t>dare</a:t>
            </a:r>
            <a:r>
              <a:rPr lang="fr-FR" sz="1600" dirty="0"/>
              <a:t> un nome </a:t>
            </a:r>
            <a:r>
              <a:rPr lang="fr-FR" sz="1600" dirty="0" err="1"/>
              <a:t>all'albero</a:t>
            </a:r>
            <a:r>
              <a:rPr lang="fr-FR" sz="1600" dirty="0"/>
              <a:t> </a:t>
            </a:r>
            <a:r>
              <a:rPr lang="fr-FR" sz="1600" dirty="0" err="1"/>
              <a:t>che</a:t>
            </a:r>
            <a:r>
              <a:rPr lang="fr-FR" sz="1600" dirty="0"/>
              <a:t> </a:t>
            </a:r>
            <a:r>
              <a:rPr lang="fr-FR" sz="1600" dirty="0" err="1"/>
              <a:t>sto</a:t>
            </a:r>
            <a:r>
              <a:rPr lang="fr-FR" sz="1600" dirty="0"/>
              <a:t> </a:t>
            </a:r>
            <a:r>
              <a:rPr lang="fr-FR" sz="1600" dirty="0" err="1"/>
              <a:t>abbattendo</a:t>
            </a:r>
            <a:r>
              <a:rPr lang="fr-FR" sz="1600" dirty="0"/>
              <a:t>, </a:t>
            </a:r>
            <a:r>
              <a:rPr lang="fr-FR" sz="1600" dirty="0" err="1"/>
              <a:t>qualunque</a:t>
            </a:r>
            <a:r>
              <a:rPr lang="fr-FR" sz="1600" dirty="0"/>
              <a:t> </a:t>
            </a:r>
            <a:r>
              <a:rPr lang="fr-FR" sz="1600" dirty="0" err="1"/>
              <a:t>sia</a:t>
            </a:r>
            <a:r>
              <a:rPr lang="fr-FR" sz="1600" dirty="0"/>
              <a:t> la forma </a:t>
            </a:r>
            <a:r>
              <a:rPr lang="fr-FR" sz="1600" dirty="0" err="1"/>
              <a:t>della</a:t>
            </a:r>
            <a:r>
              <a:rPr lang="fr-FR" sz="1600" dirty="0"/>
              <a:t> </a:t>
            </a:r>
            <a:r>
              <a:rPr lang="fr-FR" sz="1600" dirty="0" err="1"/>
              <a:t>mia</a:t>
            </a:r>
            <a:r>
              <a:rPr lang="fr-FR" sz="1600" dirty="0"/>
              <a:t> frase, </a:t>
            </a:r>
            <a:r>
              <a:rPr lang="fr-FR" sz="1600" dirty="0" err="1"/>
              <a:t>sto</a:t>
            </a:r>
            <a:r>
              <a:rPr lang="fr-FR" sz="1600" dirty="0"/>
              <a:t> </a:t>
            </a:r>
            <a:r>
              <a:rPr lang="fr-FR" sz="1600" i="1" dirty="0"/>
              <a:t>parlando </a:t>
            </a:r>
            <a:r>
              <a:rPr lang="fr-FR" sz="1600" i="1" dirty="0" err="1"/>
              <a:t>albero</a:t>
            </a:r>
            <a:r>
              <a:rPr lang="fr-FR" sz="1600" dirty="0"/>
              <a:t>, non di </a:t>
            </a:r>
            <a:r>
              <a:rPr lang="fr-FR" sz="1600" dirty="0" err="1"/>
              <a:t>esso</a:t>
            </a:r>
            <a:r>
              <a:rPr lang="fr-FR" sz="1600" dirty="0"/>
              <a:t>. </a:t>
            </a:r>
            <a:r>
              <a:rPr lang="fr-FR" sz="1600" dirty="0" err="1"/>
              <a:t>Ciò</a:t>
            </a:r>
            <a:r>
              <a:rPr lang="fr-FR" sz="1600" dirty="0"/>
              <a:t> </a:t>
            </a:r>
            <a:r>
              <a:rPr lang="fr-FR" sz="1600" dirty="0" err="1"/>
              <a:t>significa</a:t>
            </a:r>
            <a:r>
              <a:rPr lang="fr-FR" sz="1600" dirty="0"/>
              <a:t> </a:t>
            </a:r>
            <a:r>
              <a:rPr lang="fr-FR" sz="1600" dirty="0" err="1"/>
              <a:t>che</a:t>
            </a:r>
            <a:r>
              <a:rPr lang="fr-FR" sz="1600" dirty="0"/>
              <a:t> il </a:t>
            </a:r>
            <a:r>
              <a:rPr lang="fr-FR" sz="1600" dirty="0" err="1"/>
              <a:t>mio</a:t>
            </a:r>
            <a:r>
              <a:rPr lang="fr-FR" sz="1600" dirty="0"/>
              <a:t> </a:t>
            </a:r>
            <a:r>
              <a:rPr lang="fr-FR" sz="1600" dirty="0" err="1"/>
              <a:t>linguaggio</a:t>
            </a:r>
            <a:r>
              <a:rPr lang="fr-FR" sz="1600" dirty="0"/>
              <a:t> è </a:t>
            </a:r>
            <a:r>
              <a:rPr lang="fr-FR" sz="1600" dirty="0" err="1"/>
              <a:t>operativo</a:t>
            </a:r>
            <a:r>
              <a:rPr lang="fr-FR" sz="1600" dirty="0"/>
              <a:t>, legato al </a:t>
            </a:r>
            <a:r>
              <a:rPr lang="fr-FR" sz="1600" dirty="0" err="1"/>
              <a:t>suo</a:t>
            </a:r>
            <a:r>
              <a:rPr lang="fr-FR" sz="1600" dirty="0"/>
              <a:t> </a:t>
            </a:r>
            <a:r>
              <a:rPr lang="fr-FR" sz="1600" dirty="0" err="1"/>
              <a:t>oggetto</a:t>
            </a:r>
            <a:r>
              <a:rPr lang="fr-FR" sz="1600" dirty="0"/>
              <a:t>, in modo </a:t>
            </a:r>
            <a:r>
              <a:rPr lang="fr-FR" sz="1600" dirty="0" err="1"/>
              <a:t>transitivo</a:t>
            </a:r>
            <a:r>
              <a:rPr lang="fr-FR" sz="1600" dirty="0"/>
              <a:t>: tra l'</a:t>
            </a:r>
            <a:r>
              <a:rPr lang="fr-FR" sz="1600" dirty="0" err="1"/>
              <a:t>albero</a:t>
            </a:r>
            <a:r>
              <a:rPr lang="fr-FR" sz="1600" dirty="0"/>
              <a:t> e me non c'è </a:t>
            </a:r>
            <a:r>
              <a:rPr lang="fr-FR" sz="1600" dirty="0" err="1"/>
              <a:t>altro</a:t>
            </a:r>
            <a:r>
              <a:rPr lang="fr-FR" sz="1600" dirty="0"/>
              <a:t> </a:t>
            </a:r>
            <a:r>
              <a:rPr lang="fr-FR" sz="1600" dirty="0" err="1"/>
              <a:t>che</a:t>
            </a:r>
            <a:r>
              <a:rPr lang="fr-FR" sz="1600" dirty="0"/>
              <a:t> il </a:t>
            </a:r>
            <a:r>
              <a:rPr lang="fr-FR" sz="1600" dirty="0" err="1"/>
              <a:t>mio</a:t>
            </a:r>
            <a:r>
              <a:rPr lang="fr-FR" sz="1600" dirty="0"/>
              <a:t> </a:t>
            </a:r>
            <a:r>
              <a:rPr lang="fr-FR" sz="1600" dirty="0" err="1"/>
              <a:t>lavoro</a:t>
            </a:r>
            <a:r>
              <a:rPr lang="fr-FR" sz="1600" dirty="0"/>
              <a:t>, </a:t>
            </a:r>
            <a:r>
              <a:rPr lang="fr-FR" sz="1600" dirty="0" err="1"/>
              <a:t>cioè</a:t>
            </a:r>
            <a:r>
              <a:rPr lang="fr-FR" sz="1600" dirty="0"/>
              <a:t> un </a:t>
            </a:r>
            <a:r>
              <a:rPr lang="fr-FR" sz="1600" dirty="0" err="1"/>
              <a:t>atto</a:t>
            </a:r>
            <a:r>
              <a:rPr lang="fr-FR" sz="1600" dirty="0"/>
              <a:t>: </a:t>
            </a:r>
            <a:r>
              <a:rPr lang="fr-FR" sz="1600" dirty="0" err="1"/>
              <a:t>questo</a:t>
            </a:r>
            <a:r>
              <a:rPr lang="fr-FR" sz="1600" dirty="0"/>
              <a:t> è il </a:t>
            </a:r>
            <a:r>
              <a:rPr lang="fr-FR" sz="1600" dirty="0" err="1"/>
              <a:t>linguaggio</a:t>
            </a:r>
            <a:r>
              <a:rPr lang="fr-FR" sz="1600" dirty="0"/>
              <a:t> politico. (Barthes, 1957: 219)</a:t>
            </a:r>
          </a:p>
        </p:txBody>
      </p:sp>
      <p:pic>
        <p:nvPicPr>
          <p:cNvPr id="1026" name="Picture 2" descr="Parquet quercia: guida completa, tipi, caratteristiche, prezzi, esempi">
            <a:extLst>
              <a:ext uri="{FF2B5EF4-FFF2-40B4-BE49-F238E27FC236}">
                <a16:creationId xmlns:a16="http://schemas.microsoft.com/office/drawing/2014/main" id="{FC1D34EC-A0D7-81B3-828C-6B052DA30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7755" y="3541542"/>
            <a:ext cx="2907851" cy="2338754"/>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CB5EFB0E-0701-429A-9CDE-C86BA940EAC3}"/>
              </a:ext>
            </a:extLst>
          </p:cNvPr>
          <p:cNvPicPr>
            <a:picLocks noChangeAspect="1"/>
          </p:cNvPicPr>
          <p:nvPr/>
        </p:nvPicPr>
        <p:blipFill rotWithShape="1">
          <a:blip r:embed="rId3">
            <a:extLst>
              <a:ext uri="{28A0092B-C50C-407E-A947-70E740481C1C}">
                <a14:useLocalDpi xmlns:a14="http://schemas.microsoft.com/office/drawing/2010/main" val="0"/>
              </a:ext>
            </a:extLst>
          </a:blip>
          <a:srcRect l="22720" t="20639" r="21766" b="13506"/>
          <a:stretch/>
        </p:blipFill>
        <p:spPr>
          <a:xfrm>
            <a:off x="8617907" y="977703"/>
            <a:ext cx="2727699" cy="2022373"/>
          </a:xfrm>
          <a:prstGeom prst="rect">
            <a:avLst/>
          </a:prstGeom>
        </p:spPr>
      </p:pic>
    </p:spTree>
    <p:extLst>
      <p:ext uri="{BB962C8B-B14F-4D97-AF65-F5344CB8AC3E}">
        <p14:creationId xmlns:p14="http://schemas.microsoft.com/office/powerpoint/2010/main" val="208099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414BEC-B673-40CA-A0DF-D277A898BCEC}"/>
              </a:ext>
            </a:extLst>
          </p:cNvPr>
          <p:cNvSpPr/>
          <p:nvPr/>
        </p:nvSpPr>
        <p:spPr>
          <a:xfrm>
            <a:off x="1147307" y="468689"/>
            <a:ext cx="6096000" cy="1477328"/>
          </a:xfrm>
          <a:prstGeom prst="rect">
            <a:avLst/>
          </a:prstGeom>
        </p:spPr>
        <p:txBody>
          <a:bodyPr>
            <a:spAutoFit/>
          </a:bodyPr>
          <a:lstStyle/>
          <a:p>
            <a:r>
              <a:rPr lang="it-IT" dirty="0"/>
              <a:t>Il </a:t>
            </a:r>
            <a:r>
              <a:rPr lang="it-IT" b="1" dirty="0"/>
              <a:t>deepfake</a:t>
            </a:r>
            <a:r>
              <a:rPr lang="it-IT" dirty="0"/>
              <a:t> (&lt; disegno d’interiore / pornografia, 2017): la nuova tecnica che sfrutta l’intelligenza artificiale per sovrapporre in un video il volto di una persona ad un’altra, può essere usato per scopi criminali gravi, nel mondo politico ma anche finanziario.</a:t>
            </a:r>
          </a:p>
          <a:p>
            <a:endParaRPr lang="en-US" dirty="0"/>
          </a:p>
        </p:txBody>
      </p:sp>
      <p:pic>
        <p:nvPicPr>
          <p:cNvPr id="1026" name="Picture 2" descr="https://miro.medium.com/max/1400/1*t2pg70za427jNmgHb_v8fw.jpeg">
            <a:extLst>
              <a:ext uri="{FF2B5EF4-FFF2-40B4-BE49-F238E27FC236}">
                <a16:creationId xmlns:a16="http://schemas.microsoft.com/office/drawing/2014/main" id="{C804D647-4CC0-4E84-949B-1772D8191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307" y="2095325"/>
            <a:ext cx="4270757" cy="2667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655A7E-D694-4DA2-9422-C52DB5DE5F02}"/>
              </a:ext>
            </a:extLst>
          </p:cNvPr>
          <p:cNvSpPr/>
          <p:nvPr/>
        </p:nvSpPr>
        <p:spPr>
          <a:xfrm>
            <a:off x="4367868" y="5580586"/>
            <a:ext cx="6096000" cy="646331"/>
          </a:xfrm>
          <a:prstGeom prst="rect">
            <a:avLst/>
          </a:prstGeom>
        </p:spPr>
        <p:txBody>
          <a:bodyPr>
            <a:spAutoFit/>
          </a:bodyPr>
          <a:lstStyle/>
          <a:p>
            <a:r>
              <a:rPr lang="en-US" dirty="0"/>
              <a:t>https://mrdeepfakes.com/video/513/michelle-obama-breast-fucks-reepfakes</a:t>
            </a:r>
          </a:p>
        </p:txBody>
      </p:sp>
      <p:pic>
        <p:nvPicPr>
          <p:cNvPr id="1028" name="Picture 4" descr="Michelle Obama Deepfake Porn Tittyfuck With A White Dick | SexCelebrity">
            <a:extLst>
              <a:ext uri="{FF2B5EF4-FFF2-40B4-BE49-F238E27FC236}">
                <a16:creationId xmlns:a16="http://schemas.microsoft.com/office/drawing/2014/main" id="{0C7A609F-B021-445E-814F-BAFDBFC0D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646" y="1040235"/>
            <a:ext cx="3147743" cy="1762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helle Obama naked ass tease DeepFake Porn - MrDeepFakes">
            <a:extLst>
              <a:ext uri="{FF2B5EF4-FFF2-40B4-BE49-F238E27FC236}">
                <a16:creationId xmlns:a16="http://schemas.microsoft.com/office/drawing/2014/main" id="{7809D0C7-140C-48A1-A7A0-52B99D7F3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54" y="3334528"/>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9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E01DA49-68F2-4AF3-9DBF-5409FA734D8C}"/>
              </a:ext>
            </a:extLst>
          </p:cNvPr>
          <p:cNvSpPr>
            <a:spLocks noChangeArrowheads="1"/>
          </p:cNvSpPr>
          <p:nvPr/>
        </p:nvSpPr>
        <p:spPr bwMode="auto">
          <a:xfrm>
            <a:off x="528506" y="274187"/>
            <a:ext cx="10885548" cy="66838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rgbClr val="FF0000"/>
                </a:solidFill>
                <a:effectLst/>
                <a:latin typeface="Josefin Sans"/>
              </a:rPr>
              <a:t>Eredità</a:t>
            </a:r>
            <a:r>
              <a:rPr kumimoji="0" lang="en-US" altLang="en-US" sz="2600" b="0" i="0" u="none" strike="noStrike" cap="none" normalizeH="0" baseline="0" dirty="0">
                <a:ln>
                  <a:noFill/>
                </a:ln>
                <a:solidFill>
                  <a:srgbClr val="FF0000"/>
                </a:solidFill>
                <a:effectLst/>
                <a:latin typeface="Josefin Sans"/>
              </a:rPr>
              <a:t> </a:t>
            </a:r>
            <a:r>
              <a:rPr kumimoji="0" lang="en-US" altLang="en-US" sz="2600" b="0" i="0" u="none" strike="noStrike" cap="none" normalizeH="0" baseline="0" dirty="0" err="1">
                <a:ln>
                  <a:noFill/>
                </a:ln>
                <a:solidFill>
                  <a:srgbClr val="FF0000"/>
                </a:solidFill>
                <a:effectLst/>
                <a:latin typeface="Josefin Sans"/>
              </a:rPr>
              <a:t>digitale</a:t>
            </a:r>
            <a:r>
              <a:rPr kumimoji="0" lang="en-US" altLang="en-US" sz="2600" b="0" i="0" u="none" strike="noStrike" cap="none" normalizeH="0" baseline="0" dirty="0">
                <a:ln>
                  <a:noFill/>
                </a:ln>
                <a:solidFill>
                  <a:srgbClr val="FF0000"/>
                </a:solidFill>
                <a:effectLst/>
                <a:latin typeface="Josefin Sans"/>
              </a:rPr>
              <a:t>: </a:t>
            </a:r>
            <a:r>
              <a:rPr kumimoji="0" lang="en-US" altLang="en-US" sz="2600" b="0" i="0" u="none" strike="noStrike" cap="none" normalizeH="0" baseline="0" dirty="0" err="1">
                <a:ln>
                  <a:noFill/>
                </a:ln>
                <a:solidFill>
                  <a:srgbClr val="202020"/>
                </a:solidFill>
                <a:effectLst/>
                <a:latin typeface="Josefin Sans"/>
              </a:rPr>
              <a:t>cosa</a:t>
            </a:r>
            <a:r>
              <a:rPr kumimoji="0" lang="en-US" altLang="en-US" sz="2600" b="0" i="0" u="none" strike="noStrike" cap="none" normalizeH="0" baseline="0" dirty="0">
                <a:ln>
                  <a:noFill/>
                </a:ln>
                <a:solidFill>
                  <a:srgbClr val="202020"/>
                </a:solidFill>
                <a:effectLst/>
                <a:latin typeface="Josefin Sans"/>
              </a:rPr>
              <a:t> </a:t>
            </a:r>
            <a:r>
              <a:rPr kumimoji="0" lang="en-US" altLang="en-US" sz="2600" b="0" i="0" u="none" strike="noStrike" cap="none" normalizeH="0" baseline="0" dirty="0" err="1">
                <a:ln>
                  <a:noFill/>
                </a:ln>
                <a:solidFill>
                  <a:srgbClr val="202020"/>
                </a:solidFill>
                <a:effectLst/>
                <a:latin typeface="Josefin Sans"/>
              </a:rPr>
              <a:t>resta</a:t>
            </a:r>
            <a:r>
              <a:rPr kumimoji="0" lang="en-US" altLang="en-US" sz="2600" b="0" i="0" u="none" strike="noStrike" cap="none" normalizeH="0" baseline="0" dirty="0">
                <a:ln>
                  <a:noFill/>
                </a:ln>
                <a:solidFill>
                  <a:srgbClr val="202020"/>
                </a:solidFill>
                <a:effectLst/>
                <a:latin typeface="Josefin Sans"/>
              </a:rPr>
              <a:t> di </a:t>
            </a:r>
            <a:r>
              <a:rPr kumimoji="0" lang="en-US" altLang="en-US" sz="2600" b="0" i="0" u="none" strike="noStrike" cap="none" normalizeH="0" baseline="0" dirty="0" err="1">
                <a:ln>
                  <a:noFill/>
                </a:ln>
                <a:solidFill>
                  <a:srgbClr val="202020"/>
                </a:solidFill>
                <a:effectLst/>
                <a:latin typeface="Josefin Sans"/>
              </a:rPr>
              <a:t>noi</a:t>
            </a:r>
            <a:r>
              <a:rPr kumimoji="0" lang="en-US" altLang="en-US" sz="2600" b="0" i="0" u="none" strike="noStrike" cap="none" normalizeH="0" baseline="0" dirty="0">
                <a:ln>
                  <a:noFill/>
                </a:ln>
                <a:solidFill>
                  <a:srgbClr val="202020"/>
                </a:solidFill>
                <a:effectLst/>
                <a:latin typeface="Josefin Sans"/>
              </a:rPr>
              <a:t> online </a:t>
            </a:r>
            <a:r>
              <a:rPr kumimoji="0" lang="en-US" altLang="en-US" sz="2600" b="0" i="0" u="none" strike="noStrike" cap="none" normalizeH="0" baseline="0" dirty="0" err="1">
                <a:ln>
                  <a:noFill/>
                </a:ln>
                <a:solidFill>
                  <a:srgbClr val="202020"/>
                </a:solidFill>
                <a:effectLst/>
                <a:latin typeface="Josefin Sans"/>
              </a:rPr>
              <a:t>dopo</a:t>
            </a:r>
            <a:r>
              <a:rPr kumimoji="0" lang="en-US" altLang="en-US" sz="2600" b="0" i="0" u="none" strike="noStrike" cap="none" normalizeH="0" baseline="0" dirty="0">
                <a:ln>
                  <a:noFill/>
                </a:ln>
                <a:solidFill>
                  <a:srgbClr val="202020"/>
                </a:solidFill>
                <a:effectLst/>
                <a:latin typeface="Josefin Sans"/>
              </a:rPr>
              <a:t> la </a:t>
            </a:r>
            <a:r>
              <a:rPr kumimoji="0" lang="en-US" altLang="en-US" sz="2600" b="0" i="0" u="none" strike="noStrike" cap="none" normalizeH="0" baseline="0" dirty="0" err="1">
                <a:ln>
                  <a:noFill/>
                </a:ln>
                <a:solidFill>
                  <a:srgbClr val="202020"/>
                </a:solidFill>
                <a:effectLst/>
                <a:latin typeface="Josefin Sans"/>
              </a:rPr>
              <a:t>morte</a:t>
            </a:r>
            <a:endParaRPr kumimoji="0" lang="en-US" altLang="en-US" sz="26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err="1">
                <a:ln>
                  <a:noFill/>
                </a:ln>
                <a:solidFill>
                  <a:srgbClr val="202020"/>
                </a:solidFill>
                <a:effectLst/>
                <a:latin typeface="Josefin Sans"/>
              </a:rPr>
              <a:t>Pubblicato</a:t>
            </a:r>
            <a:r>
              <a:rPr kumimoji="0" lang="en-US" altLang="en-US" sz="1100" b="0" i="1" u="none" strike="noStrike" cap="none" normalizeH="0" baseline="0" dirty="0">
                <a:ln>
                  <a:noFill/>
                </a:ln>
                <a:solidFill>
                  <a:srgbClr val="202020"/>
                </a:solidFill>
                <a:effectLst/>
                <a:latin typeface="Josefin Sans"/>
              </a:rPr>
              <a:t> </a:t>
            </a:r>
            <a:r>
              <a:rPr kumimoji="0" lang="en-US" altLang="en-US" sz="1100" b="0" i="1" u="none" strike="noStrike" cap="none" normalizeH="0" baseline="0" dirty="0" err="1">
                <a:ln>
                  <a:noFill/>
                </a:ln>
                <a:solidFill>
                  <a:srgbClr val="202020"/>
                </a:solidFill>
                <a:effectLst/>
                <a:latin typeface="Josefin Sans"/>
              </a:rPr>
              <a:t>il</a:t>
            </a:r>
            <a:r>
              <a:rPr kumimoji="0" lang="en-US" altLang="en-US" sz="1100" b="0" i="1" u="none" strike="noStrike" cap="none" normalizeH="0" baseline="0" dirty="0">
                <a:ln>
                  <a:noFill/>
                </a:ln>
                <a:solidFill>
                  <a:srgbClr val="202020"/>
                </a:solidFill>
                <a:effectLst/>
                <a:latin typeface="Josefin Sans"/>
              </a:rPr>
              <a:t>: 22/03/21</a:t>
            </a:r>
            <a:br>
              <a:rPr kumimoji="0" lang="en-US" altLang="en-US" sz="1100" b="0" i="1" u="none" strike="noStrike" cap="none" normalizeH="0" baseline="0" dirty="0">
                <a:ln>
                  <a:noFill/>
                </a:ln>
                <a:solidFill>
                  <a:srgbClr val="202020"/>
                </a:solidFill>
                <a:effectLst/>
                <a:latin typeface="Josefin Sans"/>
              </a:rPr>
            </a:br>
            <a:r>
              <a:rPr kumimoji="0" lang="en-US" altLang="en-US" sz="1100" b="0" i="1" u="none" strike="noStrike" cap="none" normalizeH="0" baseline="0" dirty="0" err="1">
                <a:ln>
                  <a:noFill/>
                </a:ln>
                <a:solidFill>
                  <a:srgbClr val="202020"/>
                </a:solidFill>
                <a:effectLst/>
                <a:latin typeface="Josefin Sans"/>
              </a:rPr>
              <a:t>Autore</a:t>
            </a:r>
            <a:r>
              <a:rPr kumimoji="0" lang="en-US" altLang="en-US" sz="1100" b="0" i="1" u="none" strike="noStrike" cap="none" normalizeH="0" baseline="0" dirty="0">
                <a:ln>
                  <a:noFill/>
                </a:ln>
                <a:solidFill>
                  <a:srgbClr val="202020"/>
                </a:solidFill>
                <a:effectLst/>
                <a:latin typeface="Josefin Sans"/>
              </a:rPr>
              <a:t>: </a:t>
            </a:r>
            <a:r>
              <a:rPr kumimoji="0" lang="en-US" altLang="en-US" sz="1100" b="0" i="1" u="none" strike="noStrike" cap="none" normalizeH="0" baseline="0" dirty="0" err="1">
                <a:ln>
                  <a:noFill/>
                </a:ln>
                <a:solidFill>
                  <a:srgbClr val="202020"/>
                </a:solidFill>
                <a:effectLst/>
                <a:latin typeface="Josefin Sans"/>
              </a:rPr>
              <a:t>Taffo</a:t>
            </a:r>
            <a:r>
              <a:rPr kumimoji="0" lang="en-US" altLang="en-US" sz="1100" b="0" i="1" u="none" strike="noStrike" cap="none" normalizeH="0" baseline="0" dirty="0">
                <a:ln>
                  <a:noFill/>
                </a:ln>
                <a:solidFill>
                  <a:srgbClr val="202020"/>
                </a:solidFill>
                <a:effectLst/>
                <a:latin typeface="Josefin Sans"/>
              </a:rPr>
              <a:t> </a:t>
            </a:r>
            <a:r>
              <a:rPr kumimoji="0" lang="en-US" altLang="en-US" sz="1100" b="0" i="1" u="none" strike="noStrike" cap="none" normalizeH="0" baseline="0" dirty="0" err="1">
                <a:ln>
                  <a:noFill/>
                </a:ln>
                <a:solidFill>
                  <a:srgbClr val="202020"/>
                </a:solidFill>
                <a:effectLst/>
                <a:latin typeface="Josefin Sans"/>
              </a:rPr>
              <a:t>Onoranze</a:t>
            </a:r>
            <a:r>
              <a:rPr kumimoji="0" lang="en-US" altLang="en-US" sz="1100" b="0" i="1" u="none" strike="noStrike" cap="none" normalizeH="0" baseline="0" dirty="0">
                <a:ln>
                  <a:noFill/>
                </a:ln>
                <a:solidFill>
                  <a:srgbClr val="202020"/>
                </a:solidFill>
                <a:effectLst/>
                <a:latin typeface="Josefin Sans"/>
              </a:rPr>
              <a:t> </a:t>
            </a:r>
            <a:r>
              <a:rPr kumimoji="0" lang="en-US" altLang="en-US" sz="1100" b="0" i="1" u="none" strike="noStrike" cap="none" normalizeH="0" baseline="0" dirty="0" err="1">
                <a:ln>
                  <a:noFill/>
                </a:ln>
                <a:solidFill>
                  <a:srgbClr val="202020"/>
                </a:solidFill>
                <a:effectLst/>
                <a:latin typeface="Josefin Sans"/>
              </a:rPr>
              <a:t>Funebri</a:t>
            </a:r>
            <a:r>
              <a:rPr kumimoji="0" lang="en-US" altLang="en-US" sz="1100" b="0" i="1" u="none" strike="noStrike" cap="none" normalizeH="0" baseline="0" dirty="0">
                <a:ln>
                  <a:noFill/>
                </a:ln>
                <a:solidFill>
                  <a:srgbClr val="202020"/>
                </a:solidFill>
                <a:effectLst/>
                <a:latin typeface="Josefin Sans"/>
              </a:rPr>
              <a:t> (www.taffo.com)</a:t>
            </a:r>
            <a:br>
              <a:rPr kumimoji="0" lang="en-US" altLang="en-US" sz="1100" b="0" i="1" u="none" strike="noStrike" cap="none" normalizeH="0" baseline="0" dirty="0">
                <a:ln>
                  <a:noFill/>
                </a:ln>
                <a:solidFill>
                  <a:srgbClr val="202020"/>
                </a:solidFill>
                <a:effectLst/>
                <a:latin typeface="Josefin Sans"/>
              </a:rPr>
            </a:br>
            <a:br>
              <a:rPr kumimoji="0" lang="en-US" altLang="en-US" sz="1100" b="0" i="1" u="none" strike="noStrike" cap="none" normalizeH="0" baseline="0" dirty="0">
                <a:ln>
                  <a:noFill/>
                </a:ln>
                <a:solidFill>
                  <a:srgbClr val="202020"/>
                </a:solidFill>
                <a:effectLst/>
                <a:latin typeface="Josefin Sans"/>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a:ln>
                  <a:noFill/>
                </a:ln>
                <a:solidFill>
                  <a:srgbClr val="202020"/>
                </a:solidFill>
                <a:effectLst/>
                <a:latin typeface="Josefin Sans"/>
              </a:rPr>
              <a:t>Possiamo</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decidere</a:t>
            </a:r>
            <a:r>
              <a:rPr kumimoji="0" lang="en-US" altLang="en-US" sz="1300" b="0" i="0" u="none" strike="noStrike" cap="none" normalizeH="0" baseline="0" dirty="0">
                <a:ln>
                  <a:noFill/>
                </a:ln>
                <a:solidFill>
                  <a:srgbClr val="202020"/>
                </a:solidFill>
                <a:effectLst/>
                <a:latin typeface="Josefin Sans"/>
              </a:rPr>
              <a:t> a chi </a:t>
            </a:r>
            <a:r>
              <a:rPr kumimoji="0" lang="en-US" altLang="en-US" sz="1300" b="0" i="0" u="none" strike="noStrike" cap="none" normalizeH="0" baseline="0" dirty="0" err="1">
                <a:ln>
                  <a:noFill/>
                </a:ln>
                <a:solidFill>
                  <a:srgbClr val="202020"/>
                </a:solidFill>
                <a:effectLst/>
                <a:latin typeface="Josefin Sans"/>
              </a:rPr>
              <a:t>lasciare</a:t>
            </a:r>
            <a:r>
              <a:rPr kumimoji="0" lang="en-US" altLang="en-US" sz="1300" b="0" i="0" u="none" strike="noStrike" cap="none" normalizeH="0" baseline="0" dirty="0">
                <a:ln>
                  <a:noFill/>
                </a:ln>
                <a:solidFill>
                  <a:srgbClr val="202020"/>
                </a:solidFill>
                <a:effectLst/>
                <a:latin typeface="Josefin Sans"/>
              </a:rPr>
              <a:t> i </a:t>
            </a:r>
            <a:r>
              <a:rPr kumimoji="0" lang="en-US" altLang="en-US" sz="1300" b="0" i="0" u="none" strike="noStrike" cap="none" normalizeH="0" baseline="0" dirty="0" err="1">
                <a:ln>
                  <a:noFill/>
                </a:ln>
                <a:solidFill>
                  <a:srgbClr val="202020"/>
                </a:solidFill>
                <a:effectLst/>
                <a:latin typeface="Josefin Sans"/>
              </a:rPr>
              <a:t>nostri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beni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materiali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attraverso</a:t>
            </a:r>
            <a:r>
              <a:rPr kumimoji="0" lang="en-US" altLang="en-US" sz="1300" b="0" i="0" u="none" strike="noStrike" cap="none" normalizeH="0" baseline="0" dirty="0">
                <a:ln>
                  <a:noFill/>
                </a:ln>
                <a:solidFill>
                  <a:srgbClr val="202020"/>
                </a:solidFill>
                <a:effectLst/>
                <a:latin typeface="Josefin Sans"/>
              </a:rPr>
              <a:t> la </a:t>
            </a:r>
            <a:r>
              <a:rPr kumimoji="0" lang="en-US" altLang="en-US" sz="1300" b="0" i="0" u="sng" strike="noStrike" cap="none" normalizeH="0" baseline="0" dirty="0" err="1">
                <a:ln>
                  <a:noFill/>
                </a:ln>
                <a:solidFill>
                  <a:srgbClr val="202020"/>
                </a:solidFill>
                <a:effectLst/>
                <a:latin typeface="Josefin Sans"/>
                <a:hlinkClick r:id="rId2"/>
              </a:rPr>
              <a:t>predisposizione</a:t>
            </a:r>
            <a:r>
              <a:rPr kumimoji="0" lang="en-US" altLang="en-US" sz="1300" b="0" i="0" u="sng" strike="noStrike" cap="none" normalizeH="0" baseline="0" dirty="0">
                <a:ln>
                  <a:noFill/>
                </a:ln>
                <a:solidFill>
                  <a:srgbClr val="202020"/>
                </a:solidFill>
                <a:effectLst/>
                <a:latin typeface="Josefin Sans"/>
                <a:hlinkClick r:id="rId2"/>
              </a:rPr>
              <a:t> di un </a:t>
            </a:r>
            <a:r>
              <a:rPr kumimoji="0" lang="en-US" altLang="en-US" sz="1300" b="0" i="0" u="sng" strike="noStrike" cap="none" normalizeH="0" baseline="0" dirty="0" err="1">
                <a:ln>
                  <a:noFill/>
                </a:ln>
                <a:solidFill>
                  <a:srgbClr val="202020"/>
                </a:solidFill>
                <a:effectLst/>
                <a:latin typeface="Josefin Sans"/>
                <a:hlinkClick r:id="rId2"/>
              </a:rPr>
              <a:t>testamento</a:t>
            </a:r>
            <a:r>
              <a:rPr kumimoji="0" lang="en-US" altLang="en-US" sz="1300" b="0" i="0" u="none" strike="noStrike" cap="none" normalizeH="0" baseline="0" dirty="0">
                <a:ln>
                  <a:noFill/>
                </a:ln>
                <a:solidFill>
                  <a:srgbClr val="202020"/>
                </a:solidFill>
                <a:effectLst/>
                <a:latin typeface="Josefin Sans"/>
              </a:rPr>
              <a:t>, ma ci </a:t>
            </a:r>
            <a:r>
              <a:rPr kumimoji="0" lang="en-US" altLang="en-US" sz="1300" b="0" i="0" u="none" strike="noStrike" cap="none" normalizeH="0" baseline="0" dirty="0" err="1">
                <a:ln>
                  <a:noFill/>
                </a:ln>
                <a:solidFill>
                  <a:srgbClr val="202020"/>
                </a:solidFill>
                <a:effectLst/>
                <a:latin typeface="Josefin Sans"/>
              </a:rPr>
              <a:t>siamo</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mai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chiesti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cosa</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succede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alla</a:t>
            </a:r>
            <a:r>
              <a:rPr kumimoji="0" lang="en-US" altLang="en-US" sz="1300" b="0" i="0" u="none" strike="noStrike" cap="none" normalizeH="0" baseline="0" dirty="0">
                <a:ln>
                  <a:noFill/>
                </a:ln>
                <a:solidFill>
                  <a:srgbClr val="202020"/>
                </a:solidFill>
                <a:effectLst/>
                <a:latin typeface="Josefin Sans"/>
              </a:rPr>
              <a:t> nostra “</a:t>
            </a:r>
            <a:r>
              <a:rPr kumimoji="0" lang="en-US" altLang="en-US" sz="1300" b="0" i="0" u="none" strike="noStrike" cap="none" normalizeH="0" baseline="0" dirty="0" err="1">
                <a:ln>
                  <a:noFill/>
                </a:ln>
                <a:solidFill>
                  <a:srgbClr val="202020"/>
                </a:solidFill>
                <a:effectLst/>
                <a:latin typeface="Josefin Sans"/>
              </a:rPr>
              <a:t>eredità</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digitale</a:t>
            </a:r>
            <a:r>
              <a:rPr kumimoji="0" lang="en-US" altLang="en-US" sz="1300" b="0" i="0" u="none" strike="noStrike" cap="none" normalizeH="0" baseline="0" dirty="0">
                <a:ln>
                  <a:noFill/>
                </a:ln>
                <a:solidFill>
                  <a:srgbClr val="202020"/>
                </a:solidFill>
                <a:effectLst/>
                <a:latin typeface="Josefin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02020"/>
                </a:solidFill>
                <a:effectLst/>
                <a:latin typeface="Josefin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202020"/>
                </a:solidFill>
                <a:effectLst/>
                <a:latin typeface="Josefin Sans"/>
              </a:rPr>
              <a:t>Che fine </a:t>
            </a:r>
            <a:r>
              <a:rPr kumimoji="0" lang="en-US" altLang="en-US" sz="1300" b="1" i="0" u="none" strike="noStrike" cap="none" normalizeH="0" baseline="0" dirty="0" err="1">
                <a:ln>
                  <a:noFill/>
                </a:ln>
                <a:solidFill>
                  <a:srgbClr val="202020"/>
                </a:solidFill>
                <a:effectLst/>
                <a:latin typeface="Josefin Sans"/>
              </a:rPr>
              <a:t>fanno</a:t>
            </a:r>
            <a:r>
              <a:rPr kumimoji="0" lang="en-US" altLang="en-US" sz="1300" b="1" i="0" u="none" strike="noStrike" cap="none" normalizeH="0" baseline="0" dirty="0">
                <a:ln>
                  <a:noFill/>
                </a:ln>
                <a:solidFill>
                  <a:srgbClr val="202020"/>
                </a:solidFill>
                <a:effectLst/>
                <a:latin typeface="Josefin Sans"/>
              </a:rPr>
              <a:t> </a:t>
            </a:r>
            <a:r>
              <a:rPr kumimoji="0" lang="en-US" altLang="en-US" sz="1300" b="1" i="0" u="none" strike="noStrike" cap="none" normalizeH="0" baseline="0" dirty="0" err="1">
                <a:ln>
                  <a:noFill/>
                </a:ln>
                <a:solidFill>
                  <a:srgbClr val="202020"/>
                </a:solidFill>
                <a:effectLst/>
                <a:latin typeface="Josefin Sans"/>
              </a:rPr>
              <a:t>tutti</a:t>
            </a:r>
            <a:r>
              <a:rPr kumimoji="0" lang="en-US" altLang="en-US" sz="1300" b="1" i="0" u="none" strike="noStrike" cap="none" normalizeH="0" baseline="0" dirty="0">
                <a:ln>
                  <a:noFill/>
                </a:ln>
                <a:solidFill>
                  <a:srgbClr val="202020"/>
                </a:solidFill>
                <a:effectLst/>
                <a:latin typeface="Josefin Sans"/>
              </a:rPr>
              <a:t> i </a:t>
            </a:r>
            <a:r>
              <a:rPr kumimoji="0" lang="en-US" altLang="en-US" sz="1300" b="1" i="0" u="none" strike="noStrike" cap="none" normalizeH="0" baseline="0" dirty="0" err="1">
                <a:ln>
                  <a:noFill/>
                </a:ln>
                <a:solidFill>
                  <a:srgbClr val="202020"/>
                </a:solidFill>
                <a:effectLst/>
                <a:latin typeface="Josefin Sans"/>
              </a:rPr>
              <a:t>nostri</a:t>
            </a:r>
            <a:r>
              <a:rPr kumimoji="0" lang="en-US" altLang="en-US" sz="1300" b="1" i="0" u="none" strike="noStrike" cap="none" normalizeH="0" baseline="0" dirty="0">
                <a:ln>
                  <a:noFill/>
                </a:ln>
                <a:solidFill>
                  <a:srgbClr val="202020"/>
                </a:solidFill>
                <a:effectLst/>
                <a:latin typeface="Josefin Sans"/>
              </a:rPr>
              <a:t> </a:t>
            </a:r>
            <a:r>
              <a:rPr kumimoji="0" lang="en-US" altLang="en-US" sz="1300" b="1" i="0" u="none" strike="noStrike" cap="none" normalizeH="0" baseline="0" dirty="0" err="1">
                <a:ln>
                  <a:noFill/>
                </a:ln>
                <a:solidFill>
                  <a:srgbClr val="202020"/>
                </a:solidFill>
                <a:effectLst/>
                <a:latin typeface="Josefin Sans"/>
              </a:rPr>
              <a:t>dati</a:t>
            </a:r>
            <a:r>
              <a:rPr kumimoji="0" lang="en-US" altLang="en-US" sz="1300" b="1" i="0" u="none" strike="noStrike" cap="none" normalizeH="0" baseline="0" dirty="0">
                <a:ln>
                  <a:noFill/>
                </a:ln>
                <a:solidFill>
                  <a:srgbClr val="202020"/>
                </a:solidFill>
                <a:effectLst/>
                <a:latin typeface="Josefin Sans"/>
              </a:rPr>
              <a:t> online, </a:t>
            </a:r>
            <a:r>
              <a:rPr kumimoji="0" lang="en-US" altLang="en-US" sz="1300" b="1" i="0" u="none" strike="noStrike" cap="none" normalizeH="0" baseline="0" dirty="0" err="1">
                <a:ln>
                  <a:noFill/>
                </a:ln>
                <a:solidFill>
                  <a:srgbClr val="202020"/>
                </a:solidFill>
                <a:effectLst/>
                <a:latin typeface="Josefin Sans"/>
              </a:rPr>
              <a:t>tutti</a:t>
            </a:r>
            <a:r>
              <a:rPr kumimoji="0" lang="en-US" altLang="en-US" sz="1300" b="1" i="0" u="none" strike="noStrike" cap="none" normalizeH="0" baseline="0" dirty="0">
                <a:ln>
                  <a:noFill/>
                </a:ln>
                <a:solidFill>
                  <a:srgbClr val="202020"/>
                </a:solidFill>
                <a:effectLst/>
                <a:latin typeface="Josefin Sans"/>
              </a:rPr>
              <a:t> i </a:t>
            </a:r>
            <a:r>
              <a:rPr kumimoji="0" lang="en-US" altLang="en-US" sz="1300" b="1" i="0" u="none" strike="noStrike" cap="none" normalizeH="0" baseline="0" dirty="0" err="1">
                <a:ln>
                  <a:noFill/>
                </a:ln>
                <a:solidFill>
                  <a:srgbClr val="202020"/>
                </a:solidFill>
                <a:effectLst/>
                <a:latin typeface="Josefin Sans"/>
              </a:rPr>
              <a:t>nostri</a:t>
            </a:r>
            <a:r>
              <a:rPr kumimoji="0" lang="en-US" altLang="en-US" sz="1300" b="1" i="0" u="none" strike="noStrike" cap="none" normalizeH="0" baseline="0" dirty="0">
                <a:ln>
                  <a:noFill/>
                </a:ln>
                <a:solidFill>
                  <a:srgbClr val="202020"/>
                </a:solidFill>
                <a:effectLst/>
                <a:latin typeface="Josefin Sans"/>
              </a:rPr>
              <a:t> </a:t>
            </a:r>
            <a:r>
              <a:rPr kumimoji="0" lang="en-US" altLang="en-US" sz="1300" b="1" i="0" u="none" strike="noStrike" cap="none" normalizeH="0" baseline="0" dirty="0" err="1">
                <a:ln>
                  <a:noFill/>
                </a:ln>
                <a:solidFill>
                  <a:srgbClr val="202020"/>
                </a:solidFill>
                <a:effectLst/>
                <a:latin typeface="Josefin Sans"/>
              </a:rPr>
              <a:t>profili</a:t>
            </a:r>
            <a:r>
              <a:rPr kumimoji="0" lang="en-US" altLang="en-US" sz="1300" b="1" i="0" u="none" strike="noStrike" cap="none" normalizeH="0" baseline="0" dirty="0">
                <a:ln>
                  <a:noFill/>
                </a:ln>
                <a:solidFill>
                  <a:srgbClr val="202020"/>
                </a:solidFill>
                <a:effectLst/>
                <a:latin typeface="Josefin Sans"/>
              </a:rPr>
              <a:t> social </a:t>
            </a:r>
            <a:r>
              <a:rPr kumimoji="0" lang="en-US" altLang="en-US" sz="1300" b="1" i="0" u="none" strike="noStrike" cap="none" normalizeH="0" baseline="0" dirty="0" err="1">
                <a:ln>
                  <a:noFill/>
                </a:ln>
                <a:solidFill>
                  <a:srgbClr val="202020"/>
                </a:solidFill>
                <a:effectLst/>
                <a:latin typeface="Josefin Sans"/>
              </a:rPr>
              <a:t>dopo</a:t>
            </a:r>
            <a:r>
              <a:rPr kumimoji="0" lang="en-US" altLang="en-US" sz="1300" b="1" i="0" u="none" strike="noStrike" cap="none" normalizeH="0" baseline="0" dirty="0">
                <a:ln>
                  <a:noFill/>
                </a:ln>
                <a:solidFill>
                  <a:srgbClr val="202020"/>
                </a:solidFill>
                <a:effectLst/>
                <a:latin typeface="Josefin Sans"/>
              </a:rPr>
              <a:t> la </a:t>
            </a:r>
            <a:r>
              <a:rPr kumimoji="0" lang="en-US" altLang="en-US" sz="1300" b="1" i="0" u="none" strike="noStrike" cap="none" normalizeH="0" baseline="0" dirty="0" err="1">
                <a:ln>
                  <a:noFill/>
                </a:ln>
                <a:solidFill>
                  <a:srgbClr val="202020"/>
                </a:solidFill>
                <a:effectLst/>
                <a:latin typeface="Josefin Sans"/>
              </a:rPr>
              <a:t>morte</a:t>
            </a:r>
            <a:r>
              <a:rPr kumimoji="0" lang="en-US" altLang="en-US" sz="1300" b="1" i="0" u="none" strike="noStrike" cap="none" normalizeH="0" baseline="0" dirty="0">
                <a:ln>
                  <a:noFill/>
                </a:ln>
                <a:solidFill>
                  <a:srgbClr val="202020"/>
                </a:solidFill>
                <a:effectLst/>
                <a:latin typeface="Josefin Sans"/>
              </a:rPr>
              <a:t>? </a:t>
            </a:r>
            <a:r>
              <a:rPr kumimoji="0" lang="en-US" altLang="en-US" sz="1300" b="1" i="0" u="none" strike="noStrike" cap="none" normalizeH="0" baseline="0" dirty="0" err="1">
                <a:ln>
                  <a:noFill/>
                </a:ln>
                <a:solidFill>
                  <a:srgbClr val="202020"/>
                </a:solidFill>
                <a:effectLst/>
                <a:latin typeface="Josefin Sans"/>
              </a:rPr>
              <a:t>Scompariranno</a:t>
            </a:r>
            <a:r>
              <a:rPr kumimoji="0" lang="en-US" altLang="en-US" sz="1300" b="1" i="0" u="none" strike="noStrike" cap="none" normalizeH="0" baseline="0" dirty="0">
                <a:ln>
                  <a:noFill/>
                </a:ln>
                <a:solidFill>
                  <a:srgbClr val="202020"/>
                </a:solidFill>
                <a:effectLst/>
                <a:latin typeface="Josefin Sans"/>
              </a:rPr>
              <a:t> con </a:t>
            </a:r>
            <a:r>
              <a:rPr kumimoji="0" lang="en-US" altLang="en-US" sz="1300" b="1" i="0" u="none" strike="noStrike" cap="none" normalizeH="0" baseline="0" dirty="0" err="1">
                <a:ln>
                  <a:noFill/>
                </a:ln>
                <a:solidFill>
                  <a:srgbClr val="202020"/>
                </a:solidFill>
                <a:effectLst/>
                <a:latin typeface="Josefin Sans"/>
              </a:rPr>
              <a:t>noi</a:t>
            </a:r>
            <a:r>
              <a:rPr kumimoji="0" lang="en-US" altLang="en-US" sz="1300" b="1" i="0" u="none" strike="noStrike" cap="none" normalizeH="0" baseline="0" dirty="0">
                <a:ln>
                  <a:noFill/>
                </a:ln>
                <a:solidFill>
                  <a:srgbClr val="202020"/>
                </a:solidFill>
                <a:effectLst/>
                <a:latin typeface="Josefin Sans"/>
              </a:rPr>
              <a:t> </a:t>
            </a:r>
            <a:r>
              <a:rPr kumimoji="0" lang="en-US" altLang="en-US" sz="1300" b="1" i="0" u="none" strike="noStrike" cap="none" normalizeH="0" baseline="0" dirty="0" err="1">
                <a:ln>
                  <a:noFill/>
                </a:ln>
                <a:solidFill>
                  <a:srgbClr val="202020"/>
                </a:solidFill>
                <a:effectLst/>
                <a:latin typeface="Josefin Sans"/>
              </a:rPr>
              <a:t>oppure</a:t>
            </a:r>
            <a:r>
              <a:rPr kumimoji="0" lang="en-US" altLang="en-US" sz="1300" b="1" i="0" u="none" strike="noStrike" cap="none" normalizeH="0" baseline="0" dirty="0">
                <a:ln>
                  <a:noFill/>
                </a:ln>
                <a:solidFill>
                  <a:srgbClr val="202020"/>
                </a:solidFill>
                <a:effectLst/>
                <a:latin typeface="Josefin Sans"/>
              </a:rPr>
              <a:t> ci </a:t>
            </a:r>
            <a:r>
              <a:rPr kumimoji="0" lang="en-US" altLang="en-US" sz="1300" b="1" i="0" u="none" strike="noStrike" cap="none" normalizeH="0" baseline="0" dirty="0" err="1">
                <a:ln>
                  <a:noFill/>
                </a:ln>
                <a:solidFill>
                  <a:srgbClr val="202020"/>
                </a:solidFill>
                <a:effectLst/>
                <a:latin typeface="Josefin Sans"/>
              </a:rPr>
              <a:t>restituiranno</a:t>
            </a:r>
            <a:r>
              <a:rPr kumimoji="0" lang="en-US" altLang="en-US" sz="1300" b="1" i="0" u="none" strike="noStrike" cap="none" normalizeH="0" baseline="0" dirty="0">
                <a:ln>
                  <a:noFill/>
                </a:ln>
                <a:solidFill>
                  <a:srgbClr val="202020"/>
                </a:solidFill>
                <a:effectLst/>
                <a:latin typeface="Josefin Sans"/>
              </a:rPr>
              <a:t> una </a:t>
            </a:r>
            <a:r>
              <a:rPr kumimoji="0" lang="en-US" altLang="en-US" sz="1300" b="1" i="0" u="none" strike="noStrike" cap="none" normalizeH="0" baseline="0" dirty="0" err="1">
                <a:ln>
                  <a:noFill/>
                </a:ln>
                <a:solidFill>
                  <a:srgbClr val="202020"/>
                </a:solidFill>
                <a:effectLst/>
                <a:latin typeface="Josefin Sans"/>
              </a:rPr>
              <a:t>sorta</a:t>
            </a:r>
            <a:r>
              <a:rPr kumimoji="0" lang="en-US" altLang="en-US" sz="1300" b="1" i="0" u="none" strike="noStrike" cap="none" normalizeH="0" baseline="0" dirty="0">
                <a:ln>
                  <a:noFill/>
                </a:ln>
                <a:solidFill>
                  <a:srgbClr val="202020"/>
                </a:solidFill>
                <a:effectLst/>
                <a:latin typeface="Josefin Sans"/>
              </a:rPr>
              <a:t> di “</a:t>
            </a:r>
            <a:r>
              <a:rPr kumimoji="0" lang="en-US" altLang="en-US" sz="1300" b="1" i="0" u="none" strike="noStrike" cap="none" normalizeH="0" baseline="0" dirty="0" err="1">
                <a:ln>
                  <a:noFill/>
                </a:ln>
                <a:solidFill>
                  <a:srgbClr val="202020"/>
                </a:solidFill>
                <a:effectLst/>
                <a:latin typeface="Josefin Sans"/>
              </a:rPr>
              <a:t>immortalità</a:t>
            </a:r>
            <a:r>
              <a:rPr kumimoji="0" lang="en-US" altLang="en-US" sz="1300" b="1" i="0" u="none" strike="noStrike" cap="none" normalizeH="0" baseline="0" dirty="0">
                <a:ln>
                  <a:noFill/>
                </a:ln>
                <a:solidFill>
                  <a:srgbClr val="202020"/>
                </a:solidFill>
                <a:effectLst/>
                <a:latin typeface="Josefin Sans"/>
              </a:rPr>
              <a:t> </a:t>
            </a:r>
            <a:r>
              <a:rPr kumimoji="0" lang="en-US" altLang="en-US" sz="1300" b="1" i="0" u="none" strike="noStrike" cap="none" normalizeH="0" baseline="0" dirty="0" err="1">
                <a:ln>
                  <a:noFill/>
                </a:ln>
                <a:solidFill>
                  <a:srgbClr val="202020"/>
                </a:solidFill>
                <a:effectLst/>
                <a:latin typeface="Josefin Sans"/>
              </a:rPr>
              <a:t>virtuale</a:t>
            </a:r>
            <a:r>
              <a:rPr kumimoji="0" lang="en-US" altLang="en-US" sz="1300" b="1" i="0" u="none" strike="noStrike" cap="none" normalizeH="0" baseline="0" dirty="0">
                <a:ln>
                  <a:noFill/>
                </a:ln>
                <a:solidFill>
                  <a:srgbClr val="202020"/>
                </a:solidFill>
                <a:effectLst/>
                <a:latin typeface="Josefin Sans"/>
              </a:rPr>
              <a:t>”?</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02020"/>
                </a:solidFill>
                <a:effectLst/>
                <a:latin typeface="Josefin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a:ln>
                  <a:noFill/>
                </a:ln>
                <a:solidFill>
                  <a:srgbClr val="202020"/>
                </a:solidFill>
                <a:effectLst/>
                <a:latin typeface="Josefin Sans"/>
              </a:rPr>
              <a:t>Abbiamo</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costruito</a:t>
            </a:r>
            <a:r>
              <a:rPr kumimoji="0" lang="en-US" altLang="en-US" sz="1300" b="0" i="0" u="none" strike="noStrike" cap="none" normalizeH="0" baseline="0" dirty="0">
                <a:ln>
                  <a:noFill/>
                </a:ln>
                <a:solidFill>
                  <a:srgbClr val="202020"/>
                </a:solidFill>
                <a:effectLst/>
                <a:latin typeface="Josefin Sans"/>
              </a:rPr>
              <a:t> e </a:t>
            </a:r>
            <a:r>
              <a:rPr kumimoji="0" lang="en-US" altLang="en-US" sz="1300" b="0" i="0" u="none" strike="noStrike" cap="none" normalizeH="0" baseline="0" dirty="0" err="1">
                <a:ln>
                  <a:noFill/>
                </a:ln>
                <a:solidFill>
                  <a:srgbClr val="202020"/>
                </a:solidFill>
                <a:effectLst/>
                <a:latin typeface="Josefin Sans"/>
              </a:rPr>
              <a:t>costruiamo</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ancora</a:t>
            </a:r>
            <a:r>
              <a:rPr kumimoji="0" lang="en-US" altLang="en-US" sz="1300" b="0" i="0" u="none" strike="noStrike" cap="none" normalizeH="0" baseline="0" dirty="0">
                <a:ln>
                  <a:noFill/>
                </a:ln>
                <a:solidFill>
                  <a:srgbClr val="202020"/>
                </a:solidFill>
                <a:effectLst/>
                <a:latin typeface="Josefin Sans"/>
              </a:rPr>
              <a:t> diverse </a:t>
            </a:r>
            <a:r>
              <a:rPr kumimoji="0" lang="en-US" altLang="en-US" sz="1300" b="0" i="0" u="none" strike="noStrike" cap="none" normalizeH="0" baseline="0" dirty="0" err="1">
                <a:ln>
                  <a:noFill/>
                </a:ln>
                <a:solidFill>
                  <a:srgbClr val="202020"/>
                </a:solidFill>
                <a:effectLst/>
                <a:latin typeface="Josefin Sans"/>
              </a:rPr>
              <a:t>identità</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digitali</a:t>
            </a:r>
            <a:r>
              <a:rPr kumimoji="0" lang="en-US" altLang="en-US" sz="1300" b="0" i="0" u="none" strike="noStrike" cap="none" normalizeH="0" baseline="0" dirty="0">
                <a:ln>
                  <a:noFill/>
                </a:ln>
                <a:solidFill>
                  <a:srgbClr val="202020"/>
                </a:solidFill>
                <a:effectLst/>
                <a:latin typeface="Josefin Sans"/>
              </a:rPr>
              <a:t> sui social network, </a:t>
            </a:r>
            <a:r>
              <a:rPr kumimoji="0" lang="en-US" altLang="en-US" sz="1300" b="0" i="0" u="none" strike="noStrike" cap="none" normalizeH="0" baseline="0" dirty="0" err="1">
                <a:ln>
                  <a:noFill/>
                </a:ln>
                <a:solidFill>
                  <a:srgbClr val="202020"/>
                </a:solidFill>
                <a:effectLst/>
                <a:latin typeface="Josefin Sans"/>
              </a:rPr>
              <a:t>nelle</a:t>
            </a:r>
            <a:r>
              <a:rPr kumimoji="0" lang="en-US" altLang="en-US" sz="1300" b="0" i="0" u="none" strike="noStrike" cap="none" normalizeH="0" baseline="0" dirty="0">
                <a:ln>
                  <a:noFill/>
                </a:ln>
                <a:solidFill>
                  <a:srgbClr val="202020"/>
                </a:solidFill>
                <a:effectLst/>
                <a:latin typeface="Josefin Sans"/>
              </a:rPr>
              <a:t> chat e </a:t>
            </a:r>
            <a:r>
              <a:rPr kumimoji="0" lang="en-US" altLang="en-US" sz="1300" b="0" i="0" u="none" strike="noStrike" cap="none" normalizeH="0" baseline="0" dirty="0" err="1">
                <a:ln>
                  <a:noFill/>
                </a:ln>
                <a:solidFill>
                  <a:srgbClr val="202020"/>
                </a:solidFill>
                <a:effectLst/>
                <a:latin typeface="Josefin Sans"/>
              </a:rPr>
              <a:t>nel</a:t>
            </a:r>
            <a:r>
              <a:rPr kumimoji="0" lang="en-US" altLang="en-US" sz="1300" b="0" i="0" u="none" strike="noStrike" cap="none" normalizeH="0" baseline="0" dirty="0">
                <a:ln>
                  <a:noFill/>
                </a:ln>
                <a:solidFill>
                  <a:srgbClr val="202020"/>
                </a:solidFill>
                <a:effectLst/>
                <a:latin typeface="Josefin Sans"/>
              </a:rPr>
              <a:t> web in </a:t>
            </a:r>
            <a:r>
              <a:rPr kumimoji="0" lang="en-US" altLang="en-US" sz="1300" b="0" i="0" u="none" strike="noStrike" cap="none" normalizeH="0" baseline="0" dirty="0" err="1">
                <a:ln>
                  <a:noFill/>
                </a:ln>
                <a:solidFill>
                  <a:srgbClr val="202020"/>
                </a:solidFill>
                <a:effectLst/>
                <a:latin typeface="Josefin Sans"/>
              </a:rPr>
              <a:t>generale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che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continueranno</a:t>
            </a:r>
            <a:r>
              <a:rPr kumimoji="0" lang="en-US" altLang="en-US" sz="1300" b="0" i="0" u="none" strike="noStrike" cap="none" normalizeH="0" baseline="0" dirty="0">
                <a:ln>
                  <a:noFill/>
                </a:ln>
                <a:solidFill>
                  <a:srgbClr val="202020"/>
                </a:solidFill>
                <a:effectLst/>
                <a:latin typeface="Josefin Sans"/>
              </a:rPr>
              <a:t> a </a:t>
            </a:r>
            <a:r>
              <a:rPr kumimoji="0" lang="en-US" altLang="en-US" sz="1300" b="0" i="0" u="none" strike="noStrike" cap="none" normalizeH="0" baseline="0" dirty="0" err="1">
                <a:ln>
                  <a:noFill/>
                </a:ln>
                <a:solidFill>
                  <a:srgbClr val="202020"/>
                </a:solidFill>
                <a:effectLst/>
                <a:latin typeface="Josefin Sans"/>
              </a:rPr>
              <a:t>esistere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anche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dopo</a:t>
            </a:r>
            <a:r>
              <a:rPr kumimoji="0" lang="en-US" altLang="en-US" sz="1300" b="0" i="0" u="none" strike="noStrike" cap="none" normalizeH="0" baseline="0" dirty="0">
                <a:ln>
                  <a:noFill/>
                </a:ln>
                <a:solidFill>
                  <a:srgbClr val="202020"/>
                </a:solidFill>
                <a:effectLst/>
                <a:latin typeface="Josefin Sans"/>
              </a:rPr>
              <a:t> la nostra </a:t>
            </a:r>
            <a:r>
              <a:rPr kumimoji="0" lang="en-US" altLang="en-US" sz="1300" b="0" i="0" u="none" strike="noStrike" cap="none" normalizeH="0" baseline="0" dirty="0" err="1">
                <a:ln>
                  <a:noFill/>
                </a:ln>
                <a:solidFill>
                  <a:srgbClr val="202020"/>
                </a:solidFill>
                <a:effectLst/>
                <a:latin typeface="Josefin Sans"/>
              </a:rPr>
              <a:t>morte</a:t>
            </a:r>
            <a:r>
              <a:rPr kumimoji="0" lang="en-US" altLang="en-US" sz="1300" b="0" i="0" u="none" strike="noStrike" cap="none" normalizeH="0" baseline="0" dirty="0">
                <a:ln>
                  <a:noFill/>
                </a:ln>
                <a:solidFill>
                  <a:srgbClr val="202020"/>
                </a:solidFill>
                <a:effectLst/>
                <a:latin typeface="Josefin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02020"/>
                </a:solidFill>
                <a:effectLst/>
                <a:latin typeface="Josefin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a:ln>
                  <a:noFill/>
                </a:ln>
                <a:solidFill>
                  <a:srgbClr val="202020"/>
                </a:solidFill>
                <a:effectLst/>
                <a:latin typeface="Josefin Sans"/>
              </a:rPr>
              <a:t>Probabilmente</a:t>
            </a:r>
            <a:r>
              <a:rPr kumimoji="0" lang="en-US" altLang="en-US" sz="1300" b="0" i="0" u="none" strike="noStrike" cap="none" normalizeH="0" baseline="0" dirty="0">
                <a:ln>
                  <a:noFill/>
                </a:ln>
                <a:solidFill>
                  <a:srgbClr val="202020"/>
                </a:solidFill>
                <a:effectLst/>
                <a:latin typeface="Josefin Sans"/>
              </a:rPr>
              <a:t> non ci </a:t>
            </a:r>
            <a:r>
              <a:rPr kumimoji="0" lang="en-US" altLang="en-US" sz="1300" b="0" i="0" u="none" strike="noStrike" cap="none" normalizeH="0" baseline="0" dirty="0" err="1">
                <a:ln>
                  <a:noFill/>
                </a:ln>
                <a:solidFill>
                  <a:srgbClr val="202020"/>
                </a:solidFill>
                <a:effectLst/>
                <a:latin typeface="Josefin Sans"/>
              </a:rPr>
              <a:t>siamo</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ancora</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mai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chiesti</a:t>
            </a:r>
            <a:r>
              <a:rPr kumimoji="0" lang="en-US" altLang="en-US" sz="1300" b="0" i="0" u="none" strike="noStrike" cap="none" normalizeH="0" baseline="0" dirty="0">
                <a:ln>
                  <a:noFill/>
                </a:ln>
                <a:solidFill>
                  <a:srgbClr val="202020"/>
                </a:solidFill>
                <a:effectLst/>
                <a:latin typeface="Josefin Sans"/>
              </a:rPr>
              <a:t> quale </a:t>
            </a:r>
            <a:r>
              <a:rPr kumimoji="0" lang="en-US" altLang="en-US" sz="1300" b="0" i="0" u="none" strike="noStrike" cap="none" normalizeH="0" baseline="0" dirty="0" err="1">
                <a:ln>
                  <a:noFill/>
                </a:ln>
                <a:solidFill>
                  <a:srgbClr val="202020"/>
                </a:solidFill>
                <a:effectLst/>
                <a:latin typeface="Josefin Sans"/>
              </a:rPr>
              <a:t>sarà</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il</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destino</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delle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nostre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informazioni</a:t>
            </a:r>
            <a:r>
              <a:rPr kumimoji="0" lang="en-US" altLang="en-US" sz="1300" b="0" i="0" u="none" strike="noStrike" cap="none" normalizeH="0" baseline="0" dirty="0">
                <a:ln>
                  <a:noFill/>
                </a:ln>
                <a:solidFill>
                  <a:srgbClr val="202020"/>
                </a:solidFill>
                <a:effectLst/>
                <a:latin typeface="Josefin Sans"/>
              </a:rPr>
              <a:t> online </a:t>
            </a:r>
            <a:r>
              <a:rPr kumimoji="0" lang="en-US" altLang="en-US" sz="1300" b="0" i="0" u="none" strike="noStrike" cap="none" normalizeH="0" baseline="0" dirty="0" err="1">
                <a:ln>
                  <a:noFill/>
                </a:ln>
                <a:solidFill>
                  <a:srgbClr val="202020"/>
                </a:solidFill>
                <a:effectLst/>
                <a:latin typeface="Josefin Sans"/>
              </a:rPr>
              <a:t>quando</a:t>
            </a:r>
            <a:r>
              <a:rPr kumimoji="0" lang="en-US" altLang="en-US" sz="1300" b="0" i="0" u="none" strike="noStrike" cap="none" normalizeH="0" baseline="0" dirty="0">
                <a:ln>
                  <a:noFill/>
                </a:ln>
                <a:solidFill>
                  <a:srgbClr val="202020"/>
                </a:solidFill>
                <a:effectLst/>
                <a:latin typeface="Josefin Sans"/>
              </a:rPr>
              <a:t> non </a:t>
            </a:r>
            <a:r>
              <a:rPr kumimoji="0" lang="en-US" altLang="en-US" sz="1300" b="0" i="0" u="none" strike="noStrike" cap="none" normalizeH="0" baseline="0" dirty="0" err="1">
                <a:ln>
                  <a:noFill/>
                </a:ln>
                <a:solidFill>
                  <a:srgbClr val="202020"/>
                </a:solidFill>
                <a:effectLst/>
                <a:latin typeface="Josefin Sans"/>
              </a:rPr>
              <a:t>potremo</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più</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occuparcene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direttamente</a:t>
            </a:r>
            <a:r>
              <a:rPr kumimoji="0" lang="en-US" altLang="en-US" sz="1300" b="0" i="0" u="none" strike="noStrike" cap="none" normalizeH="0" baseline="0" dirty="0">
                <a:ln>
                  <a:noFill/>
                </a:ln>
                <a:solidFill>
                  <a:srgbClr val="202020"/>
                </a:solidFill>
                <a:effectLst/>
                <a:latin typeface="Josefin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02020"/>
                </a:solidFill>
                <a:effectLst/>
                <a:latin typeface="Josefin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a:ln>
                  <a:noFill/>
                </a:ln>
                <a:solidFill>
                  <a:srgbClr val="202020"/>
                </a:solidFill>
                <a:effectLst/>
                <a:latin typeface="Josefin Sans"/>
              </a:rPr>
              <a:t>Eppure</a:t>
            </a:r>
            <a:r>
              <a:rPr kumimoji="0" lang="en-US" altLang="en-US" sz="1300" b="0" i="0" u="none" strike="noStrike" cap="none" normalizeH="0" baseline="0" dirty="0">
                <a:ln>
                  <a:noFill/>
                </a:ln>
                <a:solidFill>
                  <a:srgbClr val="202020"/>
                </a:solidFill>
                <a:effectLst/>
                <a:latin typeface="Josefin Sans"/>
              </a:rPr>
              <a:t> è un </a:t>
            </a:r>
            <a:r>
              <a:rPr kumimoji="0" lang="en-US" altLang="en-US" sz="1300" b="0" i="0" u="none" strike="noStrike" cap="none" normalizeH="0" baseline="0" dirty="0" err="1">
                <a:ln>
                  <a:noFill/>
                </a:ln>
                <a:solidFill>
                  <a:srgbClr val="202020"/>
                </a:solidFill>
                <a:effectLst/>
                <a:latin typeface="Josefin Sans"/>
              </a:rPr>
              <a:t>quesito</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che</a:t>
            </a:r>
            <a:r>
              <a:rPr kumimoji="0" lang="en-US" altLang="en-US" sz="1300" b="0" i="0" u="none" strike="noStrike" cap="none" normalizeH="0" baseline="0" dirty="0">
                <a:ln>
                  <a:noFill/>
                </a:ln>
                <a:solidFill>
                  <a:srgbClr val="202020"/>
                </a:solidFill>
                <a:effectLst/>
                <a:latin typeface="Josefin Sans"/>
              </a:rPr>
              <a:t> ha </a:t>
            </a:r>
            <a:r>
              <a:rPr kumimoji="0" lang="en-US" altLang="en-US" sz="1300" b="0" i="0" u="none" strike="noStrike" cap="none" normalizeH="0" baseline="0" dirty="0" err="1">
                <a:ln>
                  <a:noFill/>
                </a:ln>
                <a:solidFill>
                  <a:srgbClr val="202020"/>
                </a:solidFill>
                <a:effectLst/>
                <a:latin typeface="Josefin Sans"/>
              </a:rPr>
              <a:t>bisogno</a:t>
            </a:r>
            <a:r>
              <a:rPr kumimoji="0" lang="en-US" altLang="en-US" sz="1300" b="0" i="0" u="none" strike="noStrike" cap="none" normalizeH="0" baseline="0" dirty="0">
                <a:ln>
                  <a:noFill/>
                </a:ln>
                <a:solidFill>
                  <a:srgbClr val="202020"/>
                </a:solidFill>
                <a:effectLst/>
                <a:latin typeface="Josefin Sans"/>
              </a:rPr>
              <a:t> di </a:t>
            </a:r>
            <a:r>
              <a:rPr kumimoji="0" lang="en-US" altLang="en-US" sz="1300" b="0" i="0" u="none" strike="noStrike" cap="none" normalizeH="0" baseline="0" dirty="0" err="1">
                <a:ln>
                  <a:noFill/>
                </a:ln>
                <a:solidFill>
                  <a:srgbClr val="202020"/>
                </a:solidFill>
                <a:effectLst/>
                <a:latin typeface="Josefin Sans"/>
              </a:rPr>
              <a:t>risposte</a:t>
            </a:r>
            <a:r>
              <a:rPr kumimoji="0" lang="en-US" altLang="en-US" sz="1300" b="0" i="0" u="none" strike="noStrike" cap="none" normalizeH="0" baseline="0" dirty="0">
                <a:ln>
                  <a:noFill/>
                </a:ln>
                <a:solidFill>
                  <a:srgbClr val="202020"/>
                </a:solidFill>
                <a:effectLst/>
                <a:latin typeface="Josefin Sans"/>
              </a:rPr>
              <a:t> e </a:t>
            </a:r>
            <a:r>
              <a:rPr kumimoji="0" lang="en-US" altLang="en-US" sz="1300" b="0" i="0" u="none" strike="noStrike" cap="none" normalizeH="0" baseline="0" dirty="0" err="1">
                <a:ln>
                  <a:noFill/>
                </a:ln>
                <a:solidFill>
                  <a:srgbClr val="202020"/>
                </a:solidFill>
                <a:effectLst/>
                <a:latin typeface="Josefin Sans"/>
              </a:rPr>
              <a:t>soluzioni</a:t>
            </a:r>
            <a:r>
              <a:rPr kumimoji="0" lang="en-US" altLang="en-US" sz="1300" b="0" i="0" u="none" strike="noStrike" cap="none" normalizeH="0" baseline="0" dirty="0">
                <a:ln>
                  <a:noFill/>
                </a:ln>
                <a:solidFill>
                  <a:srgbClr val="202020"/>
                </a:solidFill>
                <a:effectLst/>
                <a:latin typeface="Josefin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02020"/>
                </a:solidFill>
                <a:effectLst/>
                <a:latin typeface="Josefin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a:ln>
                  <a:noFill/>
                </a:ln>
                <a:solidFill>
                  <a:srgbClr val="202020"/>
                </a:solidFill>
                <a:effectLst/>
                <a:latin typeface="Josefin Sans"/>
              </a:rPr>
              <a:t>Mentre</a:t>
            </a:r>
            <a:r>
              <a:rPr kumimoji="0" lang="en-US" altLang="en-US" sz="1300" b="0" i="0" u="none" strike="noStrike" cap="none" normalizeH="0" baseline="0" dirty="0">
                <a:ln>
                  <a:noFill/>
                </a:ln>
                <a:solidFill>
                  <a:srgbClr val="202020"/>
                </a:solidFill>
                <a:effectLst/>
                <a:latin typeface="Josefin Sans"/>
              </a:rPr>
              <a:t> social network e </a:t>
            </a:r>
            <a:r>
              <a:rPr kumimoji="0" lang="en-US" altLang="en-US" sz="1300" b="0" i="0" u="none" strike="noStrike" cap="none" normalizeH="0" baseline="0" dirty="0" err="1">
                <a:ln>
                  <a:noFill/>
                </a:ln>
                <a:solidFill>
                  <a:srgbClr val="202020"/>
                </a:solidFill>
                <a:effectLst/>
                <a:latin typeface="Josefin Sans"/>
              </a:rPr>
              <a:t>leggi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nazionali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cercano</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modi</a:t>
            </a:r>
            <a:r>
              <a:rPr kumimoji="0" lang="en-US" altLang="en-US" sz="1300" b="0" i="0" u="none" strike="noStrike" cap="none" normalizeH="0" baseline="0" dirty="0">
                <a:ln>
                  <a:noFill/>
                </a:ln>
                <a:solidFill>
                  <a:srgbClr val="202020"/>
                </a:solidFill>
                <a:effectLst/>
                <a:latin typeface="Josefin Sans"/>
              </a:rPr>
              <a:t> e </a:t>
            </a:r>
            <a:r>
              <a:rPr kumimoji="0" lang="en-US" altLang="en-US" sz="1300" b="0" i="0" u="none" strike="noStrike" cap="none" normalizeH="0" baseline="0" dirty="0" err="1">
                <a:ln>
                  <a:noFill/>
                </a:ln>
                <a:solidFill>
                  <a:srgbClr val="202020"/>
                </a:solidFill>
                <a:effectLst/>
                <a:latin typeface="Josefin Sans"/>
              </a:rPr>
              <a:t>metodi</a:t>
            </a:r>
            <a:r>
              <a:rPr kumimoji="0" lang="en-US" altLang="en-US" sz="1300" b="0" i="0" u="none" strike="noStrike" cap="none" normalizeH="0" baseline="0" dirty="0">
                <a:ln>
                  <a:noFill/>
                </a:ln>
                <a:solidFill>
                  <a:srgbClr val="202020"/>
                </a:solidFill>
                <a:effectLst/>
                <a:latin typeface="Josefin Sans"/>
              </a:rPr>
              <a:t> per la </a:t>
            </a:r>
            <a:r>
              <a:rPr kumimoji="0" lang="en-US" altLang="en-US" sz="1300" b="0" i="0" u="none" strike="noStrike" cap="none" normalizeH="0" baseline="0" dirty="0" err="1">
                <a:ln>
                  <a:noFill/>
                </a:ln>
                <a:solidFill>
                  <a:srgbClr val="202020"/>
                </a:solidFill>
                <a:effectLst/>
                <a:latin typeface="Josefin Sans"/>
              </a:rPr>
              <a:t>gestione</a:t>
            </a:r>
            <a:r>
              <a:rPr kumimoji="0" lang="en-US" altLang="en-US" sz="1300" b="0" i="0" u="none" strike="noStrike" cap="none" normalizeH="0" baseline="0" dirty="0">
                <a:ln>
                  <a:noFill/>
                </a:ln>
                <a:solidFill>
                  <a:srgbClr val="202020"/>
                </a:solidFill>
                <a:effectLst/>
                <a:latin typeface="Josefin Sans"/>
              </a:rPr>
              <a:t> post mortem di account e </a:t>
            </a:r>
            <a:r>
              <a:rPr kumimoji="0" lang="en-US" altLang="en-US" sz="1300" b="0" i="0" u="none" strike="noStrike" cap="none" normalizeH="0" baseline="0" dirty="0" err="1">
                <a:ln>
                  <a:noFill/>
                </a:ln>
                <a:solidFill>
                  <a:srgbClr val="202020"/>
                </a:solidFill>
                <a:effectLst/>
                <a:latin typeface="Josefin Sans"/>
              </a:rPr>
              <a:t>dati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conviene</a:t>
            </a:r>
            <a:r>
              <a:rPr kumimoji="0" lang="en-US" altLang="en-US" sz="1300" b="0" i="0" u="none" strike="noStrike" cap="none" normalizeH="0" baseline="0" dirty="0">
                <a:ln>
                  <a:noFill/>
                </a:ln>
                <a:solidFill>
                  <a:srgbClr val="202020"/>
                </a:solidFill>
                <a:effectLst/>
                <a:latin typeface="Josefin Sans"/>
              </a:rPr>
              <a:t> a </a:t>
            </a:r>
            <a:r>
              <a:rPr kumimoji="0" lang="en-US" altLang="en-US" sz="1300" b="0" i="0" u="none" strike="noStrike" cap="none" normalizeH="0" baseline="0" dirty="0" err="1">
                <a:ln>
                  <a:noFill/>
                </a:ln>
                <a:solidFill>
                  <a:srgbClr val="202020"/>
                </a:solidFill>
                <a:effectLst/>
                <a:latin typeface="Josefin Sans"/>
              </a:rPr>
              <a:t>ognuno</a:t>
            </a:r>
            <a:r>
              <a:rPr kumimoji="0" lang="en-US" altLang="en-US" sz="1300" b="0" i="0" u="none" strike="noStrike" cap="none" normalizeH="0" baseline="0" dirty="0">
                <a:ln>
                  <a:noFill/>
                </a:ln>
                <a:solidFill>
                  <a:srgbClr val="202020"/>
                </a:solidFill>
                <a:effectLst/>
                <a:latin typeface="Josefin Sans"/>
              </a:rPr>
              <a:t> di </a:t>
            </a:r>
            <a:r>
              <a:rPr kumimoji="0" lang="en-US" altLang="en-US" sz="1300" b="0" i="0" u="none" strike="noStrike" cap="none" normalizeH="0" baseline="0" dirty="0" err="1">
                <a:ln>
                  <a:noFill/>
                </a:ln>
                <a:solidFill>
                  <a:srgbClr val="202020"/>
                </a:solidFill>
                <a:effectLst/>
                <a:latin typeface="Josefin Sans"/>
              </a:rPr>
              <a:t>noi</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scegliere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così</a:t>
            </a:r>
            <a:r>
              <a:rPr kumimoji="0" lang="en-US" altLang="en-US" sz="1300" b="0" i="0" u="none" strike="noStrike" cap="none" normalizeH="0" baseline="0" dirty="0">
                <a:ln>
                  <a:noFill/>
                </a:ln>
                <a:solidFill>
                  <a:srgbClr val="202020"/>
                </a:solidFill>
                <a:effectLst/>
                <a:latin typeface="Josefin Sans"/>
              </a:rPr>
              <a:t> come </a:t>
            </a:r>
            <a:r>
              <a:rPr kumimoji="0" lang="en-US" altLang="en-US" sz="1300" b="0" i="0" u="none" strike="noStrike" cap="none" normalizeH="0" baseline="0" dirty="0" err="1">
                <a:ln>
                  <a:noFill/>
                </a:ln>
                <a:solidFill>
                  <a:srgbClr val="202020"/>
                </a:solidFill>
                <a:effectLst/>
                <a:latin typeface="Josefin Sans"/>
              </a:rPr>
              <a:t>si</a:t>
            </a:r>
            <a:r>
              <a:rPr kumimoji="0" lang="en-US" altLang="en-US" sz="1300" b="0" i="0" u="none" strike="noStrike" cap="none" normalizeH="0" baseline="0" dirty="0">
                <a:ln>
                  <a:noFill/>
                </a:ln>
                <a:solidFill>
                  <a:srgbClr val="202020"/>
                </a:solidFill>
                <a:effectLst/>
                <a:latin typeface="Josefin Sans"/>
              </a:rPr>
              <a:t> fa con i testament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nella</a:t>
            </a:r>
            <a:r>
              <a:rPr kumimoji="0" lang="en-US" altLang="en-US" sz="1300" b="0" i="0" u="none" strike="noStrike" cap="none" normalizeH="0" baseline="0" dirty="0">
                <a:ln>
                  <a:noFill/>
                </a:ln>
                <a:solidFill>
                  <a:srgbClr val="202020"/>
                </a:solidFill>
                <a:effectLst/>
                <a:latin typeface="Josefin Sans"/>
              </a:rPr>
              <a:t> vita </a:t>
            </a:r>
            <a:r>
              <a:rPr kumimoji="0" lang="en-US" altLang="en-US" sz="1300" b="0" i="0" u="none" strike="noStrike" cap="none" normalizeH="0" baseline="0" dirty="0" err="1">
                <a:ln>
                  <a:noFill/>
                </a:ln>
                <a:solidFill>
                  <a:srgbClr val="202020"/>
                </a:solidFill>
                <a:effectLst/>
                <a:latin typeface="Josefin Sans"/>
              </a:rPr>
              <a:t>reale</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cosa</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lasciare</a:t>
            </a:r>
            <a:r>
              <a:rPr kumimoji="0" lang="en-US" altLang="en-US" sz="1300" b="0" i="0" u="none" strike="noStrike" cap="none" normalizeH="0" baseline="0" dirty="0">
                <a:ln>
                  <a:noFill/>
                </a:ln>
                <a:solidFill>
                  <a:srgbClr val="202020"/>
                </a:solidFill>
                <a:effectLst/>
                <a:latin typeface="Josefin Sans"/>
              </a:rPr>
              <a:t> come nostra </a:t>
            </a:r>
            <a:r>
              <a:rPr kumimoji="0" lang="en-US" altLang="en-US" sz="1300" b="0" i="0" u="none" strike="noStrike" cap="none" normalizeH="0" baseline="0" dirty="0" err="1">
                <a:ln>
                  <a:noFill/>
                </a:ln>
                <a:solidFill>
                  <a:srgbClr val="202020"/>
                </a:solidFill>
                <a:effectLst/>
                <a:latin typeface="Josefin Sans"/>
              </a:rPr>
              <a:t>eredità</a:t>
            </a:r>
            <a:r>
              <a:rPr kumimoji="0" lang="en-US" altLang="en-US" sz="1300" b="0" i="0" u="none" strike="noStrike" cap="none" normalizeH="0" baseline="0" dirty="0">
                <a:ln>
                  <a:noFill/>
                </a:ln>
                <a:solidFill>
                  <a:srgbClr val="202020"/>
                </a:solidFill>
                <a:effectLst/>
                <a:latin typeface="Josefin Sans"/>
              </a:rPr>
              <a:t> </a:t>
            </a:r>
            <a:r>
              <a:rPr kumimoji="0" lang="en-US" altLang="en-US" sz="1300" b="0" i="0" u="none" strike="noStrike" cap="none" normalizeH="0" baseline="0" dirty="0" err="1">
                <a:ln>
                  <a:noFill/>
                </a:ln>
                <a:solidFill>
                  <a:srgbClr val="202020"/>
                </a:solidFill>
                <a:effectLst/>
                <a:latin typeface="Josefin Sans"/>
              </a:rPr>
              <a:t>digitale</a:t>
            </a:r>
            <a:r>
              <a:rPr kumimoji="0" lang="en-US" altLang="en-US" sz="1300" b="0" i="0" u="none" strike="noStrike" cap="none" normalizeH="0" baseline="0" dirty="0">
                <a:ln>
                  <a:noFill/>
                </a:ln>
                <a:solidFill>
                  <a:srgbClr val="202020"/>
                </a:solidFill>
                <a:effectLst/>
                <a:latin typeface="Josefin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020"/>
                </a:solidFill>
                <a:effectLst/>
                <a:latin typeface="Josefin Sans"/>
              </a:rPr>
              <a:t>INDICE:</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300" b="0" i="0" u="none" strike="noStrike" cap="none" normalizeH="0" baseline="0" dirty="0">
                <a:ln>
                  <a:noFill/>
                </a:ln>
                <a:solidFill>
                  <a:srgbClr val="202020"/>
                </a:solidFill>
                <a:effectLst/>
                <a:latin typeface="Josefin Sans"/>
                <a:hlinkClick r:id="rId3"/>
              </a:rPr>
              <a:t>Cosa </a:t>
            </a:r>
            <a:r>
              <a:rPr kumimoji="0" lang="en-US" altLang="en-US" sz="1300" b="0" i="0" u="none" strike="noStrike" cap="none" normalizeH="0" baseline="0" dirty="0" err="1">
                <a:ln>
                  <a:noFill/>
                </a:ln>
                <a:solidFill>
                  <a:srgbClr val="202020"/>
                </a:solidFill>
                <a:effectLst/>
                <a:latin typeface="Josefin Sans"/>
                <a:hlinkClick r:id="rId3"/>
              </a:rPr>
              <a:t>succede</a:t>
            </a:r>
            <a:r>
              <a:rPr kumimoji="0" lang="en-US" altLang="en-US" sz="1300" b="0" i="0" u="none" strike="noStrike" cap="none" normalizeH="0" baseline="0" dirty="0">
                <a:ln>
                  <a:noFill/>
                </a:ln>
                <a:solidFill>
                  <a:srgbClr val="202020"/>
                </a:solidFill>
                <a:effectLst/>
                <a:latin typeface="Josefin Sans"/>
                <a:hlinkClick r:id="rId3"/>
              </a:rPr>
              <a:t> ai </a:t>
            </a:r>
            <a:r>
              <a:rPr kumimoji="0" lang="en-US" altLang="en-US" sz="1300" b="0" i="0" u="none" strike="noStrike" cap="none" normalizeH="0" baseline="0" dirty="0" err="1">
                <a:ln>
                  <a:noFill/>
                </a:ln>
                <a:solidFill>
                  <a:srgbClr val="202020"/>
                </a:solidFill>
                <a:effectLst/>
                <a:latin typeface="Josefin Sans"/>
                <a:hlinkClick r:id="rId3"/>
              </a:rPr>
              <a:t>profili</a:t>
            </a:r>
            <a:r>
              <a:rPr kumimoji="0" lang="en-US" altLang="en-US" sz="1300" b="0" i="0" u="none" strike="noStrike" cap="none" normalizeH="0" baseline="0" dirty="0">
                <a:ln>
                  <a:noFill/>
                </a:ln>
                <a:solidFill>
                  <a:srgbClr val="202020"/>
                </a:solidFill>
                <a:effectLst/>
                <a:latin typeface="Josefin Sans"/>
                <a:hlinkClick r:id="rId3"/>
              </a:rPr>
              <a:t> social </a:t>
            </a:r>
            <a:r>
              <a:rPr kumimoji="0" lang="en-US" altLang="en-US" sz="1300" b="0" i="0" u="none" strike="noStrike" cap="none" normalizeH="0" baseline="0" dirty="0" err="1">
                <a:ln>
                  <a:noFill/>
                </a:ln>
                <a:solidFill>
                  <a:srgbClr val="202020"/>
                </a:solidFill>
                <a:effectLst/>
                <a:latin typeface="Josefin Sans"/>
                <a:hlinkClick r:id="rId3"/>
              </a:rPr>
              <a:t>dopo</a:t>
            </a:r>
            <a:r>
              <a:rPr kumimoji="0" lang="en-US" altLang="en-US" sz="1300" b="0" i="0" u="none" strike="noStrike" cap="none" normalizeH="0" baseline="0" dirty="0">
                <a:ln>
                  <a:noFill/>
                </a:ln>
                <a:solidFill>
                  <a:srgbClr val="202020"/>
                </a:solidFill>
                <a:effectLst/>
                <a:latin typeface="Josefin Sans"/>
                <a:hlinkClick r:id="rId3"/>
              </a:rPr>
              <a:t> la </a:t>
            </a:r>
            <a:r>
              <a:rPr kumimoji="0" lang="en-US" altLang="en-US" sz="1300" b="0" i="0" u="none" strike="noStrike" cap="none" normalizeH="0" baseline="0" dirty="0" err="1">
                <a:ln>
                  <a:noFill/>
                </a:ln>
                <a:solidFill>
                  <a:srgbClr val="202020"/>
                </a:solidFill>
                <a:effectLst/>
                <a:latin typeface="Josefin Sans"/>
                <a:hlinkClick r:id="rId3"/>
              </a:rPr>
              <a:t>morte</a:t>
            </a:r>
            <a:r>
              <a:rPr kumimoji="0" lang="en-US" altLang="en-US" sz="1300" b="0" i="0" u="none" strike="noStrike" cap="none" normalizeH="0" baseline="0" dirty="0">
                <a:ln>
                  <a:noFill/>
                </a:ln>
                <a:solidFill>
                  <a:srgbClr val="202020"/>
                </a:solidFill>
                <a:effectLst/>
                <a:latin typeface="Josefin Sans"/>
                <a:hlinkClick r:id="rId3"/>
              </a:rPr>
              <a:t>?</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300" b="0" i="0" u="none" strike="noStrike" cap="none" normalizeH="0" baseline="0" dirty="0" err="1">
                <a:ln>
                  <a:noFill/>
                </a:ln>
                <a:solidFill>
                  <a:srgbClr val="202020"/>
                </a:solidFill>
                <a:effectLst/>
                <a:latin typeface="Josefin Sans"/>
                <a:hlinkClick r:id="rId4"/>
              </a:rPr>
              <a:t>Eredità</a:t>
            </a:r>
            <a:r>
              <a:rPr kumimoji="0" lang="en-US" altLang="en-US" sz="1300" b="0" i="0" u="none" strike="noStrike" cap="none" normalizeH="0" baseline="0" dirty="0">
                <a:ln>
                  <a:noFill/>
                </a:ln>
                <a:solidFill>
                  <a:srgbClr val="202020"/>
                </a:solidFill>
                <a:effectLst/>
                <a:latin typeface="Josefin Sans"/>
                <a:hlinkClick r:id="rId4"/>
              </a:rPr>
              <a:t> </a:t>
            </a:r>
            <a:r>
              <a:rPr kumimoji="0" lang="en-US" altLang="en-US" sz="1300" b="0" i="0" u="none" strike="noStrike" cap="none" normalizeH="0" baseline="0" dirty="0" err="1">
                <a:ln>
                  <a:noFill/>
                </a:ln>
                <a:solidFill>
                  <a:srgbClr val="202020"/>
                </a:solidFill>
                <a:effectLst/>
                <a:latin typeface="Josefin Sans"/>
                <a:hlinkClick r:id="rId4"/>
              </a:rPr>
              <a:t>digitale</a:t>
            </a:r>
            <a:r>
              <a:rPr kumimoji="0" lang="en-US" altLang="en-US" sz="1300" b="0" i="0" u="none" strike="noStrike" cap="none" normalizeH="0" baseline="0" dirty="0">
                <a:ln>
                  <a:noFill/>
                </a:ln>
                <a:solidFill>
                  <a:srgbClr val="202020"/>
                </a:solidFill>
                <a:effectLst/>
                <a:latin typeface="Josefin Sans"/>
                <a:hlinkClick r:id="rId4"/>
              </a:rPr>
              <a:t> e </a:t>
            </a:r>
            <a:r>
              <a:rPr kumimoji="0" lang="en-US" altLang="en-US" sz="1300" b="0" i="0" u="none" strike="noStrike" cap="none" normalizeH="0" baseline="0" dirty="0" err="1">
                <a:ln>
                  <a:noFill/>
                </a:ln>
                <a:solidFill>
                  <a:srgbClr val="202020"/>
                </a:solidFill>
                <a:effectLst/>
                <a:latin typeface="Josefin Sans"/>
                <a:hlinkClick r:id="rId4"/>
              </a:rPr>
              <a:t>il</a:t>
            </a:r>
            <a:r>
              <a:rPr kumimoji="0" lang="en-US" altLang="en-US" sz="1300" b="0" i="0" u="none" strike="noStrike" cap="none" normalizeH="0" baseline="0" dirty="0">
                <a:ln>
                  <a:noFill/>
                </a:ln>
                <a:solidFill>
                  <a:srgbClr val="202020"/>
                </a:solidFill>
                <a:effectLst/>
                <a:latin typeface="Josefin Sans"/>
                <a:hlinkClick r:id="rId4"/>
              </a:rPr>
              <a:t> </a:t>
            </a:r>
            <a:r>
              <a:rPr kumimoji="0" lang="en-US" altLang="en-US" sz="1300" b="0" i="0" u="none" strike="noStrike" cap="none" normalizeH="0" baseline="0" dirty="0" err="1">
                <a:ln>
                  <a:noFill/>
                </a:ln>
                <a:solidFill>
                  <a:srgbClr val="202020"/>
                </a:solidFill>
                <a:effectLst/>
                <a:latin typeface="Josefin Sans"/>
                <a:hlinkClick r:id="rId4"/>
              </a:rPr>
              <a:t>profilo</a:t>
            </a:r>
            <a:r>
              <a:rPr kumimoji="0" lang="en-US" altLang="en-US" sz="1300" b="0" i="0" u="none" strike="noStrike" cap="none" normalizeH="0" baseline="0" dirty="0">
                <a:ln>
                  <a:noFill/>
                </a:ln>
                <a:solidFill>
                  <a:srgbClr val="202020"/>
                </a:solidFill>
                <a:effectLst/>
                <a:latin typeface="Josefin Sans"/>
                <a:hlinkClick r:id="rId4"/>
              </a:rPr>
              <a:t> Facebook</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300" b="0" i="0" u="none" strike="noStrike" cap="none" normalizeH="0" baseline="0" dirty="0" err="1">
                <a:ln>
                  <a:noFill/>
                </a:ln>
                <a:solidFill>
                  <a:srgbClr val="202020"/>
                </a:solidFill>
                <a:effectLst/>
                <a:latin typeface="Josefin Sans"/>
                <a:hlinkClick r:id="rId5"/>
              </a:rPr>
              <a:t>Cancellazione</a:t>
            </a:r>
            <a:r>
              <a:rPr kumimoji="0" lang="en-US" altLang="en-US" sz="1300" b="0" i="0" u="none" strike="noStrike" cap="none" normalizeH="0" baseline="0" dirty="0">
                <a:ln>
                  <a:noFill/>
                </a:ln>
                <a:solidFill>
                  <a:srgbClr val="202020"/>
                </a:solidFill>
                <a:effectLst/>
                <a:latin typeface="Josefin Sans"/>
                <a:hlinkClick r:id="rId5"/>
              </a:rPr>
              <a:t> </a:t>
            </a:r>
            <a:r>
              <a:rPr kumimoji="0" lang="en-US" altLang="en-US" sz="1300" b="0" i="0" u="none" strike="noStrike" cap="none" normalizeH="0" baseline="0" dirty="0" err="1">
                <a:ln>
                  <a:noFill/>
                </a:ln>
                <a:solidFill>
                  <a:srgbClr val="202020"/>
                </a:solidFill>
                <a:effectLst/>
                <a:latin typeface="Josefin Sans"/>
                <a:hlinkClick r:id="rId5"/>
              </a:rPr>
              <a:t>dell'account</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300" b="0" i="0" u="none" strike="noStrike" cap="none" normalizeH="0" baseline="0" dirty="0" err="1">
                <a:ln>
                  <a:noFill/>
                </a:ln>
                <a:solidFill>
                  <a:srgbClr val="202020"/>
                </a:solidFill>
                <a:effectLst/>
                <a:latin typeface="Josefin Sans"/>
                <a:hlinkClick r:id="rId6"/>
              </a:rPr>
              <a:t>Contatto</a:t>
            </a:r>
            <a:r>
              <a:rPr kumimoji="0" lang="en-US" altLang="en-US" sz="1300" b="0" i="0" u="none" strike="noStrike" cap="none" normalizeH="0" baseline="0" dirty="0">
                <a:ln>
                  <a:noFill/>
                </a:ln>
                <a:solidFill>
                  <a:srgbClr val="202020"/>
                </a:solidFill>
                <a:effectLst/>
                <a:latin typeface="Josefin Sans"/>
                <a:hlinkClick r:id="rId6"/>
              </a:rPr>
              <a:t> </a:t>
            </a:r>
            <a:r>
              <a:rPr kumimoji="0" lang="en-US" altLang="en-US" sz="1300" b="0" i="0" u="none" strike="noStrike" cap="none" normalizeH="0" baseline="0" dirty="0" err="1">
                <a:ln>
                  <a:noFill/>
                </a:ln>
                <a:solidFill>
                  <a:srgbClr val="202020"/>
                </a:solidFill>
                <a:effectLst/>
                <a:latin typeface="Josefin Sans"/>
                <a:hlinkClick r:id="rId6"/>
              </a:rPr>
              <a:t>erede</a:t>
            </a:r>
            <a:r>
              <a:rPr kumimoji="0" lang="en-US" altLang="en-US" sz="1300" b="0" i="0" u="none" strike="noStrike" cap="none" normalizeH="0" baseline="0" dirty="0">
                <a:ln>
                  <a:noFill/>
                </a:ln>
                <a:solidFill>
                  <a:srgbClr val="202020"/>
                </a:solidFill>
                <a:effectLst/>
                <a:latin typeface="Josefin Sans"/>
                <a:hlinkClick r:id="rId6"/>
              </a:rPr>
              <a:t> di Facebook</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300" b="0" i="0" u="none" strike="noStrike" cap="none" normalizeH="0" baseline="0" dirty="0" err="1">
                <a:ln>
                  <a:noFill/>
                </a:ln>
                <a:solidFill>
                  <a:srgbClr val="202020"/>
                </a:solidFill>
                <a:effectLst/>
                <a:latin typeface="Josefin Sans"/>
                <a:hlinkClick r:id="rId7"/>
              </a:rPr>
              <a:t>Profilo</a:t>
            </a:r>
            <a:r>
              <a:rPr kumimoji="0" lang="en-US" altLang="en-US" sz="1300" b="0" i="0" u="none" strike="noStrike" cap="none" normalizeH="0" baseline="0" dirty="0">
                <a:ln>
                  <a:noFill/>
                </a:ln>
                <a:solidFill>
                  <a:srgbClr val="202020"/>
                </a:solidFill>
                <a:effectLst/>
                <a:latin typeface="Josefin Sans"/>
                <a:hlinkClick r:id="rId7"/>
              </a:rPr>
              <a:t> </a:t>
            </a:r>
            <a:r>
              <a:rPr kumimoji="0" lang="en-US" altLang="en-US" sz="1300" b="0" i="0" u="none" strike="noStrike" cap="none" normalizeH="0" baseline="0" dirty="0" err="1">
                <a:ln>
                  <a:noFill/>
                </a:ln>
                <a:solidFill>
                  <a:srgbClr val="202020"/>
                </a:solidFill>
                <a:effectLst/>
                <a:latin typeface="Josefin Sans"/>
                <a:hlinkClick r:id="rId7"/>
              </a:rPr>
              <a:t>commemorativo</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300" b="0" i="0" u="none" strike="noStrike" cap="none" normalizeH="0" baseline="0" dirty="0" err="1">
                <a:ln>
                  <a:noFill/>
                </a:ln>
                <a:solidFill>
                  <a:srgbClr val="202020"/>
                </a:solidFill>
                <a:effectLst/>
                <a:latin typeface="Josefin Sans"/>
                <a:hlinkClick r:id="rId8"/>
              </a:rPr>
              <a:t>Eredità</a:t>
            </a:r>
            <a:r>
              <a:rPr kumimoji="0" lang="en-US" altLang="en-US" sz="1300" b="0" i="0" u="none" strike="noStrike" cap="none" normalizeH="0" baseline="0" dirty="0">
                <a:ln>
                  <a:noFill/>
                </a:ln>
                <a:solidFill>
                  <a:srgbClr val="202020"/>
                </a:solidFill>
                <a:effectLst/>
                <a:latin typeface="Josefin Sans"/>
                <a:hlinkClick r:id="rId8"/>
              </a:rPr>
              <a:t> </a:t>
            </a:r>
            <a:r>
              <a:rPr kumimoji="0" lang="en-US" altLang="en-US" sz="1300" b="0" i="0" u="none" strike="noStrike" cap="none" normalizeH="0" baseline="0" dirty="0" err="1">
                <a:ln>
                  <a:noFill/>
                </a:ln>
                <a:solidFill>
                  <a:srgbClr val="202020"/>
                </a:solidFill>
                <a:effectLst/>
                <a:latin typeface="Josefin Sans"/>
                <a:hlinkClick r:id="rId8"/>
              </a:rPr>
              <a:t>digitale</a:t>
            </a:r>
            <a:r>
              <a:rPr kumimoji="0" lang="en-US" altLang="en-US" sz="1300" b="0" i="0" u="none" strike="noStrike" cap="none" normalizeH="0" baseline="0" dirty="0">
                <a:ln>
                  <a:noFill/>
                </a:ln>
                <a:solidFill>
                  <a:srgbClr val="202020"/>
                </a:solidFill>
                <a:effectLst/>
                <a:latin typeface="Josefin Sans"/>
                <a:hlinkClick r:id="rId8"/>
              </a:rPr>
              <a:t> e </a:t>
            </a:r>
            <a:r>
              <a:rPr kumimoji="0" lang="en-US" altLang="en-US" sz="1300" b="0" i="0" u="none" strike="noStrike" cap="none" normalizeH="0" baseline="0" dirty="0" err="1">
                <a:ln>
                  <a:noFill/>
                </a:ln>
                <a:solidFill>
                  <a:srgbClr val="202020"/>
                </a:solidFill>
                <a:effectLst/>
                <a:latin typeface="Josefin Sans"/>
                <a:hlinkClick r:id="rId8"/>
              </a:rPr>
              <a:t>il</a:t>
            </a:r>
            <a:r>
              <a:rPr kumimoji="0" lang="en-US" altLang="en-US" sz="1300" b="0" i="0" u="none" strike="noStrike" cap="none" normalizeH="0" baseline="0" dirty="0">
                <a:ln>
                  <a:noFill/>
                </a:ln>
                <a:solidFill>
                  <a:srgbClr val="202020"/>
                </a:solidFill>
                <a:effectLst/>
                <a:latin typeface="Josefin Sans"/>
                <a:hlinkClick r:id="rId8"/>
              </a:rPr>
              <a:t> </a:t>
            </a:r>
            <a:r>
              <a:rPr kumimoji="0" lang="en-US" altLang="en-US" sz="1300" b="0" i="0" u="none" strike="noStrike" cap="none" normalizeH="0" baseline="0" dirty="0" err="1">
                <a:ln>
                  <a:noFill/>
                </a:ln>
                <a:solidFill>
                  <a:srgbClr val="202020"/>
                </a:solidFill>
                <a:effectLst/>
                <a:latin typeface="Josefin Sans"/>
                <a:hlinkClick r:id="rId8"/>
              </a:rPr>
              <a:t>profilo</a:t>
            </a:r>
            <a:r>
              <a:rPr kumimoji="0" lang="en-US" altLang="en-US" sz="1300" b="0" i="0" u="none" strike="noStrike" cap="none" normalizeH="0" baseline="0" dirty="0">
                <a:ln>
                  <a:noFill/>
                </a:ln>
                <a:solidFill>
                  <a:srgbClr val="202020"/>
                </a:solidFill>
                <a:effectLst/>
                <a:latin typeface="Josefin Sans"/>
                <a:hlinkClick r:id="rId8"/>
              </a:rPr>
              <a:t> Twitter</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300" b="0" i="0" u="none" strike="noStrike" cap="none" normalizeH="0" baseline="0" dirty="0" err="1">
                <a:ln>
                  <a:noFill/>
                </a:ln>
                <a:solidFill>
                  <a:srgbClr val="202020"/>
                </a:solidFill>
                <a:effectLst/>
                <a:latin typeface="Josefin Sans"/>
                <a:hlinkClick r:id="rId9"/>
              </a:rPr>
              <a:t>Eredità</a:t>
            </a:r>
            <a:r>
              <a:rPr kumimoji="0" lang="en-US" altLang="en-US" sz="1300" b="0" i="0" u="none" strike="noStrike" cap="none" normalizeH="0" baseline="0" dirty="0">
                <a:ln>
                  <a:noFill/>
                </a:ln>
                <a:solidFill>
                  <a:srgbClr val="202020"/>
                </a:solidFill>
                <a:effectLst/>
                <a:latin typeface="Josefin Sans"/>
                <a:hlinkClick r:id="rId9"/>
              </a:rPr>
              <a:t> </a:t>
            </a:r>
            <a:r>
              <a:rPr kumimoji="0" lang="en-US" altLang="en-US" sz="1300" b="0" i="0" u="none" strike="noStrike" cap="none" normalizeH="0" baseline="0" dirty="0" err="1">
                <a:ln>
                  <a:noFill/>
                </a:ln>
                <a:solidFill>
                  <a:srgbClr val="202020"/>
                </a:solidFill>
                <a:effectLst/>
                <a:latin typeface="Josefin Sans"/>
                <a:hlinkClick r:id="rId9"/>
              </a:rPr>
              <a:t>digitale</a:t>
            </a:r>
            <a:r>
              <a:rPr kumimoji="0" lang="en-US" altLang="en-US" sz="1300" b="0" i="0" u="none" strike="noStrike" cap="none" normalizeH="0" baseline="0" dirty="0">
                <a:ln>
                  <a:noFill/>
                </a:ln>
                <a:solidFill>
                  <a:srgbClr val="202020"/>
                </a:solidFill>
                <a:effectLst/>
                <a:latin typeface="Josefin Sans"/>
                <a:hlinkClick r:id="rId9"/>
              </a:rPr>
              <a:t> e </a:t>
            </a:r>
            <a:r>
              <a:rPr kumimoji="0" lang="en-US" altLang="en-US" sz="1300" b="0" i="0" u="none" strike="noStrike" cap="none" normalizeH="0" baseline="0" dirty="0" err="1">
                <a:ln>
                  <a:noFill/>
                </a:ln>
                <a:solidFill>
                  <a:srgbClr val="202020"/>
                </a:solidFill>
                <a:effectLst/>
                <a:latin typeface="Josefin Sans"/>
                <a:hlinkClick r:id="rId9"/>
              </a:rPr>
              <a:t>il</a:t>
            </a:r>
            <a:r>
              <a:rPr kumimoji="0" lang="en-US" altLang="en-US" sz="1300" b="0" i="0" u="none" strike="noStrike" cap="none" normalizeH="0" baseline="0" dirty="0">
                <a:ln>
                  <a:noFill/>
                </a:ln>
                <a:solidFill>
                  <a:srgbClr val="202020"/>
                </a:solidFill>
                <a:effectLst/>
                <a:latin typeface="Josefin Sans"/>
                <a:hlinkClick r:id="rId9"/>
              </a:rPr>
              <a:t> </a:t>
            </a:r>
            <a:r>
              <a:rPr kumimoji="0" lang="en-US" altLang="en-US" sz="1300" b="0" i="0" u="none" strike="noStrike" cap="none" normalizeH="0" baseline="0" dirty="0" err="1">
                <a:ln>
                  <a:noFill/>
                </a:ln>
                <a:solidFill>
                  <a:srgbClr val="202020"/>
                </a:solidFill>
                <a:effectLst/>
                <a:latin typeface="Josefin Sans"/>
                <a:hlinkClick r:id="rId9"/>
              </a:rPr>
              <a:t>profilo</a:t>
            </a:r>
            <a:r>
              <a:rPr kumimoji="0" lang="en-US" altLang="en-US" sz="1300" b="0" i="0" u="none" strike="noStrike" cap="none" normalizeH="0" baseline="0" dirty="0">
                <a:ln>
                  <a:noFill/>
                </a:ln>
                <a:solidFill>
                  <a:srgbClr val="202020"/>
                </a:solidFill>
                <a:effectLst/>
                <a:latin typeface="Josefin Sans"/>
                <a:hlinkClick r:id="rId9"/>
              </a:rPr>
              <a:t> Instagram</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300" b="0" i="0" u="none" strike="noStrike" cap="none" normalizeH="0" baseline="0" dirty="0" err="1">
                <a:ln>
                  <a:noFill/>
                </a:ln>
                <a:solidFill>
                  <a:srgbClr val="202020"/>
                </a:solidFill>
                <a:effectLst/>
                <a:latin typeface="Josefin Sans"/>
                <a:hlinkClick r:id="rId10"/>
              </a:rPr>
              <a:t>Eredità</a:t>
            </a:r>
            <a:r>
              <a:rPr kumimoji="0" lang="en-US" altLang="en-US" sz="1300" b="0" i="0" u="none" strike="noStrike" cap="none" normalizeH="0" baseline="0" dirty="0">
                <a:ln>
                  <a:noFill/>
                </a:ln>
                <a:solidFill>
                  <a:srgbClr val="202020"/>
                </a:solidFill>
                <a:effectLst/>
                <a:latin typeface="Josefin Sans"/>
                <a:hlinkClick r:id="rId10"/>
              </a:rPr>
              <a:t> </a:t>
            </a:r>
            <a:r>
              <a:rPr kumimoji="0" lang="en-US" altLang="en-US" sz="1300" b="0" i="0" u="none" strike="noStrike" cap="none" normalizeH="0" baseline="0" dirty="0" err="1">
                <a:ln>
                  <a:noFill/>
                </a:ln>
                <a:solidFill>
                  <a:srgbClr val="202020"/>
                </a:solidFill>
                <a:effectLst/>
                <a:latin typeface="Josefin Sans"/>
                <a:hlinkClick r:id="rId10"/>
              </a:rPr>
              <a:t>digitale</a:t>
            </a:r>
            <a:r>
              <a:rPr kumimoji="0" lang="en-US" altLang="en-US" sz="1300" b="0" i="0" u="none" strike="noStrike" cap="none" normalizeH="0" baseline="0" dirty="0">
                <a:ln>
                  <a:noFill/>
                </a:ln>
                <a:solidFill>
                  <a:srgbClr val="202020"/>
                </a:solidFill>
                <a:effectLst/>
                <a:latin typeface="Josefin Sans"/>
                <a:hlinkClick r:id="rId10"/>
              </a:rPr>
              <a:t> e </a:t>
            </a:r>
            <a:r>
              <a:rPr kumimoji="0" lang="en-US" altLang="en-US" sz="1300" b="0" i="0" u="none" strike="noStrike" cap="none" normalizeH="0" baseline="0" dirty="0" err="1">
                <a:ln>
                  <a:noFill/>
                </a:ln>
                <a:solidFill>
                  <a:srgbClr val="202020"/>
                </a:solidFill>
                <a:effectLst/>
                <a:latin typeface="Josefin Sans"/>
                <a:hlinkClick r:id="rId10"/>
              </a:rPr>
              <a:t>il</a:t>
            </a:r>
            <a:r>
              <a:rPr kumimoji="0" lang="en-US" altLang="en-US" sz="1300" b="0" i="0" u="none" strike="noStrike" cap="none" normalizeH="0" baseline="0" dirty="0">
                <a:ln>
                  <a:noFill/>
                </a:ln>
                <a:solidFill>
                  <a:srgbClr val="202020"/>
                </a:solidFill>
                <a:effectLst/>
                <a:latin typeface="Josefin Sans"/>
                <a:hlinkClick r:id="rId10"/>
              </a:rPr>
              <a:t> </a:t>
            </a:r>
            <a:r>
              <a:rPr kumimoji="0" lang="en-US" altLang="en-US" sz="1300" b="0" i="0" u="none" strike="noStrike" cap="none" normalizeH="0" baseline="0" dirty="0" err="1">
                <a:ln>
                  <a:noFill/>
                </a:ln>
                <a:solidFill>
                  <a:srgbClr val="202020"/>
                </a:solidFill>
                <a:effectLst/>
                <a:latin typeface="Josefin Sans"/>
                <a:hlinkClick r:id="rId10"/>
              </a:rPr>
              <a:t>profilo</a:t>
            </a:r>
            <a:r>
              <a:rPr kumimoji="0" lang="en-US" altLang="en-US" sz="1300" b="0" i="0" u="none" strike="noStrike" cap="none" normalizeH="0" baseline="0" dirty="0">
                <a:ln>
                  <a:noFill/>
                </a:ln>
                <a:solidFill>
                  <a:srgbClr val="202020"/>
                </a:solidFill>
                <a:effectLst/>
                <a:latin typeface="Josefin Sans"/>
                <a:hlinkClick r:id="rId10"/>
              </a:rPr>
              <a:t> LinkedIn</a:t>
            </a:r>
            <a:endParaRPr kumimoji="0" lang="en-US" altLang="en-US" sz="1300" b="0" i="0" u="none" strike="noStrike" cap="none" normalizeH="0" baseline="0" dirty="0">
              <a:ln>
                <a:noFill/>
              </a:ln>
              <a:solidFill>
                <a:srgbClr val="202020"/>
              </a:solidFill>
              <a:effectLst/>
              <a:latin typeface="Josefi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4036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F31B34-CB4A-4FB8-A1C8-C68772D0D9B5}"/>
              </a:ext>
            </a:extLst>
          </p:cNvPr>
          <p:cNvSpPr/>
          <p:nvPr/>
        </p:nvSpPr>
        <p:spPr>
          <a:xfrm>
            <a:off x="1361812" y="4078958"/>
            <a:ext cx="6096000" cy="584775"/>
          </a:xfrm>
          <a:prstGeom prst="rect">
            <a:avLst/>
          </a:prstGeom>
        </p:spPr>
        <p:txBody>
          <a:bodyPr>
            <a:spAutoFit/>
          </a:bodyPr>
          <a:lstStyle/>
          <a:p>
            <a:r>
              <a:rPr lang="en-US" sz="1600" dirty="0"/>
              <a:t>https://www.iusinitinere.it/da-maradona-alla-tutela-del-diritto-allimmagine-dei-defunti-34491</a:t>
            </a:r>
          </a:p>
        </p:txBody>
      </p:sp>
      <p:sp>
        <p:nvSpPr>
          <p:cNvPr id="3" name="Rectangle 2">
            <a:extLst>
              <a:ext uri="{FF2B5EF4-FFF2-40B4-BE49-F238E27FC236}">
                <a16:creationId xmlns:a16="http://schemas.microsoft.com/office/drawing/2014/main" id="{35305C78-E5E8-4855-84DF-FA8CA5B7DD3B}"/>
              </a:ext>
            </a:extLst>
          </p:cNvPr>
          <p:cNvSpPr/>
          <p:nvPr/>
        </p:nvSpPr>
        <p:spPr>
          <a:xfrm>
            <a:off x="1605094" y="1003663"/>
            <a:ext cx="6096000" cy="2800767"/>
          </a:xfrm>
          <a:prstGeom prst="rect">
            <a:avLst/>
          </a:prstGeom>
        </p:spPr>
        <p:txBody>
          <a:bodyPr>
            <a:spAutoFit/>
          </a:bodyPr>
          <a:lstStyle/>
          <a:p>
            <a:r>
              <a:rPr lang="it-IT" sz="1600" i="1" dirty="0">
                <a:solidFill>
                  <a:srgbClr val="000000"/>
                </a:solidFill>
                <a:latin typeface="Nunito"/>
              </a:rPr>
              <a:t>Esiste il </a:t>
            </a:r>
            <a:r>
              <a:rPr lang="it-IT" sz="1600" i="1" dirty="0">
                <a:solidFill>
                  <a:srgbClr val="FF0000"/>
                </a:solidFill>
                <a:latin typeface="Nunito"/>
              </a:rPr>
              <a:t>diritto all’autodeterminazione del soggetto post mortem</a:t>
            </a:r>
            <a:r>
              <a:rPr lang="it-IT" sz="1600" i="1" dirty="0">
                <a:solidFill>
                  <a:srgbClr val="000000"/>
                </a:solidFill>
                <a:latin typeface="Nunito"/>
              </a:rPr>
              <a:t>, in particolare la “persistenza” dei diritti di contenuto digitale oltre la vita della persona fisica (diritti che prevedono il diritto di accesso- art. 15 Reg.UE 2016/679), di rettifica e cancellazione (artt. 16 e 17), di limitazione di trattamento (art. 18) , di opposizione (art. 21), di portabilità dei dati ( art. 20); potendo il soggetto scegliere se lasciare agli eredi ed ai superstiti legittimati la facoltà di accedere ai propri dati personali (ed esercitare tutti o parte dei diritti connessi) oppure di sottrarre all’accesso dei terzi tali informazioni.</a:t>
            </a:r>
            <a:endParaRPr lang="it-IT" sz="1600" dirty="0">
              <a:solidFill>
                <a:srgbClr val="000000"/>
              </a:solidFill>
              <a:latin typeface="Nunito"/>
            </a:endParaRPr>
          </a:p>
          <a:p>
            <a:r>
              <a:rPr lang="it-IT" sz="1600" i="1" dirty="0">
                <a:solidFill>
                  <a:srgbClr val="000000"/>
                </a:solidFill>
                <a:latin typeface="Nunito"/>
              </a:rPr>
              <a:t> </a:t>
            </a:r>
            <a:endParaRPr lang="it-IT" sz="1600" b="0" i="0" dirty="0">
              <a:solidFill>
                <a:srgbClr val="000000"/>
              </a:solidFill>
              <a:effectLst/>
              <a:latin typeface="Nunito"/>
            </a:endParaRPr>
          </a:p>
        </p:txBody>
      </p:sp>
      <p:sp>
        <p:nvSpPr>
          <p:cNvPr id="4" name="Rectangle 3">
            <a:extLst>
              <a:ext uri="{FF2B5EF4-FFF2-40B4-BE49-F238E27FC236}">
                <a16:creationId xmlns:a16="http://schemas.microsoft.com/office/drawing/2014/main" id="{8E3A223B-05EE-4DE6-A370-31D10CCF2F84}"/>
              </a:ext>
            </a:extLst>
          </p:cNvPr>
          <p:cNvSpPr/>
          <p:nvPr/>
        </p:nvSpPr>
        <p:spPr>
          <a:xfrm>
            <a:off x="556470" y="80333"/>
            <a:ext cx="6096000" cy="830997"/>
          </a:xfrm>
          <a:prstGeom prst="rect">
            <a:avLst/>
          </a:prstGeom>
        </p:spPr>
        <p:txBody>
          <a:bodyPr>
            <a:spAutoFit/>
          </a:bodyPr>
          <a:lstStyle/>
          <a:p>
            <a:r>
              <a:rPr lang="en-US" sz="1600" dirty="0"/>
              <a:t>https://dirittodiinternet.it/la-morte-digitale-e-il-diritto-ai-ricordi-dei-congiunti-il-servizio-icloud-alla-prova-della-normativa-italiana-tribunale-di-roma-ord-10-2-2022/</a:t>
            </a:r>
          </a:p>
        </p:txBody>
      </p:sp>
      <p:sp>
        <p:nvSpPr>
          <p:cNvPr id="5" name="Rectangle 4">
            <a:extLst>
              <a:ext uri="{FF2B5EF4-FFF2-40B4-BE49-F238E27FC236}">
                <a16:creationId xmlns:a16="http://schemas.microsoft.com/office/drawing/2014/main" id="{C9B55A9C-9456-4E2E-BA27-AA8A3DF405D5}"/>
              </a:ext>
            </a:extLst>
          </p:cNvPr>
          <p:cNvSpPr/>
          <p:nvPr/>
        </p:nvSpPr>
        <p:spPr>
          <a:xfrm>
            <a:off x="824918" y="4826675"/>
            <a:ext cx="6096000" cy="1815882"/>
          </a:xfrm>
          <a:prstGeom prst="rect">
            <a:avLst/>
          </a:prstGeom>
        </p:spPr>
        <p:txBody>
          <a:bodyPr>
            <a:spAutoFit/>
          </a:bodyPr>
          <a:lstStyle/>
          <a:p>
            <a:pPr algn="ctr"/>
            <a:r>
              <a:rPr lang="it-IT" sz="1600" b="1" dirty="0">
                <a:solidFill>
                  <a:srgbClr val="FF0000"/>
                </a:solidFill>
                <a:latin typeface="GhotamBook"/>
              </a:rPr>
              <a:t>Resurrezione digitale</a:t>
            </a:r>
            <a:r>
              <a:rPr lang="it-IT" sz="1600" b="1" dirty="0">
                <a:solidFill>
                  <a:srgbClr val="111111"/>
                </a:solidFill>
                <a:latin typeface="GhotamBook"/>
              </a:rPr>
              <a:t>: i nostri dati riposeranno in pace quando non ci saremo più?</a:t>
            </a:r>
          </a:p>
          <a:p>
            <a:pPr algn="ctr"/>
            <a:r>
              <a:rPr lang="it-IT" sz="1600" i="1" dirty="0">
                <a:solidFill>
                  <a:srgbClr val="999999"/>
                </a:solidFill>
                <a:latin typeface="Open Sans"/>
              </a:rPr>
              <a:t>Chiaramente, questo campo è molto aspro e le idee di questo tipo di "resurrezione" sono a dir poco inquietanti</a:t>
            </a:r>
          </a:p>
          <a:p>
            <a:pPr algn="ctr"/>
            <a:r>
              <a:rPr lang="it-IT" sz="1600" dirty="0">
                <a:solidFill>
                  <a:srgbClr val="444444"/>
                </a:solidFill>
                <a:latin typeface="GhotamBook"/>
              </a:rPr>
              <a:t>Di</a:t>
            </a:r>
          </a:p>
          <a:p>
            <a:pPr algn="ctr"/>
            <a:r>
              <a:rPr lang="it-IT" sz="1600" dirty="0">
                <a:solidFill>
                  <a:srgbClr val="444444"/>
                </a:solidFill>
                <a:latin typeface="GhotamBook"/>
              </a:rPr>
              <a:t> </a:t>
            </a:r>
            <a:r>
              <a:rPr lang="it-IT" sz="1600" b="1" dirty="0">
                <a:solidFill>
                  <a:srgbClr val="000000"/>
                </a:solidFill>
                <a:latin typeface="GhotamBook"/>
                <a:hlinkClick r:id="rId2"/>
              </a:rPr>
              <a:t>Federica Vitale</a:t>
            </a:r>
            <a:r>
              <a:rPr lang="it-IT" sz="1600" dirty="0">
                <a:solidFill>
                  <a:srgbClr val="444444"/>
                </a:solidFill>
                <a:latin typeface="GhotamBook"/>
              </a:rPr>
              <a:t> -</a:t>
            </a:r>
          </a:p>
          <a:p>
            <a:pPr algn="ctr"/>
            <a:r>
              <a:rPr lang="it-IT" sz="1600" dirty="0">
                <a:solidFill>
                  <a:srgbClr val="000000"/>
                </a:solidFill>
                <a:latin typeface="Open Sans"/>
              </a:rPr>
              <a:t> </a:t>
            </a:r>
            <a:r>
              <a:rPr lang="it-IT" sz="1600" dirty="0">
                <a:solidFill>
                  <a:srgbClr val="444444"/>
                </a:solidFill>
                <a:latin typeface="Open Sans"/>
              </a:rPr>
              <a:t>8 Marzo 2021</a:t>
            </a:r>
            <a:endParaRPr lang="it-IT" sz="1600" b="0" i="0" dirty="0">
              <a:solidFill>
                <a:srgbClr val="000000"/>
              </a:solidFill>
              <a:effectLst/>
              <a:latin typeface="Open Sans"/>
            </a:endParaRPr>
          </a:p>
        </p:txBody>
      </p:sp>
      <p:sp>
        <p:nvSpPr>
          <p:cNvPr id="6" name="Rectangle 5">
            <a:extLst>
              <a:ext uri="{FF2B5EF4-FFF2-40B4-BE49-F238E27FC236}">
                <a16:creationId xmlns:a16="http://schemas.microsoft.com/office/drawing/2014/main" id="{DC03526C-1AFE-4DB0-9A2B-D891BBB65196}"/>
              </a:ext>
            </a:extLst>
          </p:cNvPr>
          <p:cNvSpPr/>
          <p:nvPr/>
        </p:nvSpPr>
        <p:spPr>
          <a:xfrm>
            <a:off x="5581475" y="6061390"/>
            <a:ext cx="6096000" cy="584775"/>
          </a:xfrm>
          <a:prstGeom prst="rect">
            <a:avLst/>
          </a:prstGeom>
        </p:spPr>
        <p:txBody>
          <a:bodyPr>
            <a:spAutoFit/>
          </a:bodyPr>
          <a:lstStyle/>
          <a:p>
            <a:r>
              <a:rPr lang="en-US" sz="1600" dirty="0"/>
              <a:t>https://focustech.it/2021/03/08/resurrezione-digitale-i-nostri-dati-riposeranno-in-pace-quando-non-ci-saremo-piu-526711</a:t>
            </a:r>
          </a:p>
        </p:txBody>
      </p:sp>
    </p:spTree>
    <p:extLst>
      <p:ext uri="{BB962C8B-B14F-4D97-AF65-F5344CB8AC3E}">
        <p14:creationId xmlns:p14="http://schemas.microsoft.com/office/powerpoint/2010/main" val="361715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312B7-3B53-4ABC-98D5-9787912F664D}"/>
              </a:ext>
            </a:extLst>
          </p:cNvPr>
          <p:cNvSpPr/>
          <p:nvPr/>
        </p:nvSpPr>
        <p:spPr>
          <a:xfrm>
            <a:off x="573247" y="658687"/>
            <a:ext cx="6096000" cy="584775"/>
          </a:xfrm>
          <a:prstGeom prst="rect">
            <a:avLst/>
          </a:prstGeom>
        </p:spPr>
        <p:txBody>
          <a:bodyPr>
            <a:spAutoFit/>
          </a:bodyPr>
          <a:lstStyle/>
          <a:p>
            <a:r>
              <a:rPr lang="en-US" sz="1600" dirty="0"/>
              <a:t>https://www.iusinitinere.it/da-maradona-alla-tutela-del-diritto-allimmagine-dei-defunti-34491</a:t>
            </a:r>
          </a:p>
        </p:txBody>
      </p:sp>
      <p:sp>
        <p:nvSpPr>
          <p:cNvPr id="4" name="Rectangle 3">
            <a:extLst>
              <a:ext uri="{FF2B5EF4-FFF2-40B4-BE49-F238E27FC236}">
                <a16:creationId xmlns:a16="http://schemas.microsoft.com/office/drawing/2014/main" id="{5ABEB5A3-75F9-42EA-AE9D-DF23CE9C9B70}"/>
              </a:ext>
            </a:extLst>
          </p:cNvPr>
          <p:cNvSpPr/>
          <p:nvPr/>
        </p:nvSpPr>
        <p:spPr>
          <a:xfrm>
            <a:off x="573247" y="1868539"/>
            <a:ext cx="9308983" cy="3539430"/>
          </a:xfrm>
          <a:prstGeom prst="rect">
            <a:avLst/>
          </a:prstGeom>
        </p:spPr>
        <p:txBody>
          <a:bodyPr wrap="square">
            <a:spAutoFit/>
          </a:bodyPr>
          <a:lstStyle/>
          <a:p>
            <a:r>
              <a:rPr lang="it-IT" sz="1600" dirty="0"/>
              <a:t> </a:t>
            </a:r>
            <a:r>
              <a:rPr lang="it-IT" sz="1600" b="1" i="0" dirty="0">
                <a:solidFill>
                  <a:srgbClr val="000000"/>
                </a:solidFill>
                <a:effectLst/>
              </a:rPr>
              <a:t>tutela del diritto all’immagine dei defunti, </a:t>
            </a:r>
            <a:r>
              <a:rPr lang="it-IT" sz="1600" dirty="0"/>
              <a:t>sulla quale nel corso degli anni fiorente è stato il dibattito dottrinale, soprattutto alla luce delle difficoltà ad attribuire una tutela a soggetti ormai non più titolari di capacità giuridica, la quale, infatti, per come </a:t>
            </a:r>
            <a:r>
              <a:rPr lang="it-IT" sz="1600" b="0" i="0" dirty="0">
                <a:solidFill>
                  <a:srgbClr val="000000"/>
                </a:solidFill>
                <a:effectLst/>
              </a:rPr>
              <a:t>ome emerge da una lettura sistematica del Codice civile, si acquista alla nascita e si perde esclusivamente con la morte</a:t>
            </a:r>
            <a:r>
              <a:rPr lang="it-IT" sz="1600" b="0" i="0" u="sng" baseline="30000" dirty="0">
                <a:solidFill>
                  <a:srgbClr val="3B8DBD"/>
                </a:solidFill>
                <a:effectLst/>
                <a:hlinkClick r:id="rId2"/>
              </a:rPr>
              <a:t>[2]</a:t>
            </a:r>
            <a:r>
              <a:rPr lang="it-IT" sz="1600" b="0" i="0" dirty="0">
                <a:solidFill>
                  <a:srgbClr val="000000"/>
                </a:solidFill>
                <a:effectLst/>
              </a:rPr>
              <a:t>.</a:t>
            </a:r>
          </a:p>
          <a:p>
            <a:endParaRPr lang="it-IT" sz="1600" dirty="0">
              <a:solidFill>
                <a:srgbClr val="000000"/>
              </a:solidFill>
            </a:endParaRPr>
          </a:p>
          <a:p>
            <a:r>
              <a:rPr lang="it-IT" sz="1600" dirty="0">
                <a:solidFill>
                  <a:srgbClr val="000000"/>
                </a:solidFill>
              </a:rPr>
              <a:t>capacità giuridica limitata </a:t>
            </a:r>
          </a:p>
          <a:p>
            <a:r>
              <a:rPr lang="it-IT" sz="1600" dirty="0">
                <a:solidFill>
                  <a:srgbClr val="000000"/>
                </a:solidFill>
              </a:rPr>
              <a:t>soggetto effigiato</a:t>
            </a:r>
          </a:p>
          <a:p>
            <a:endParaRPr lang="it-IT" sz="1600" dirty="0">
              <a:solidFill>
                <a:srgbClr val="000000"/>
              </a:solidFill>
            </a:endParaRPr>
          </a:p>
          <a:p>
            <a:r>
              <a:rPr lang="it-IT" sz="1600" dirty="0"/>
              <a:t>Legge n. 633 del 1941 sul </a:t>
            </a:r>
            <a:r>
              <a:rPr lang="it-IT" sz="1600" b="1" dirty="0"/>
              <a:t>diritto d’autore</a:t>
            </a:r>
            <a:endParaRPr lang="it-IT" sz="1600" dirty="0">
              <a:solidFill>
                <a:srgbClr val="000000"/>
              </a:solidFill>
            </a:endParaRPr>
          </a:p>
          <a:p>
            <a:r>
              <a:rPr lang="it-IT" sz="1600" dirty="0"/>
              <a:t>La stessa legge sul diritto d’autore prevede però delle ipotesi in cui la regola del consenso può non essere applicata, cedendo il passo a diverse e preminenti esigenze. Recita al riguardo l’articolo 97 che “</a:t>
            </a:r>
            <a:r>
              <a:rPr lang="it-IT" sz="1600" i="1" dirty="0"/>
              <a:t>non occorre il consenso della persona ritrattata quando la riproduzione dell’immagine è giustificata dalla </a:t>
            </a:r>
            <a:r>
              <a:rPr lang="it-IT" sz="1600" b="1" i="1" dirty="0"/>
              <a:t>notorietà</a:t>
            </a:r>
            <a:r>
              <a:rPr lang="it-IT" sz="1600" i="1" dirty="0"/>
              <a:t> o dall’ufficio pubblico coperto, da necessità di giustizia o di polizia, da scopi scientifici, didattici o culturali, o quando la riproduzione è collegata a fatti, avvenimenti, cerimonie di interesse pubblico o svoltisi in pubblico</a:t>
            </a:r>
            <a:r>
              <a:rPr lang="it-IT" sz="1600" dirty="0"/>
              <a:t>”.</a:t>
            </a:r>
            <a:endParaRPr lang="en-US" sz="1600" dirty="0"/>
          </a:p>
        </p:txBody>
      </p:sp>
    </p:spTree>
    <p:extLst>
      <p:ext uri="{BB962C8B-B14F-4D97-AF65-F5344CB8AC3E}">
        <p14:creationId xmlns:p14="http://schemas.microsoft.com/office/powerpoint/2010/main" val="257557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B5DA09-6013-42CF-9E83-52475D49EA9D}"/>
              </a:ext>
            </a:extLst>
          </p:cNvPr>
          <p:cNvSpPr/>
          <p:nvPr/>
        </p:nvSpPr>
        <p:spPr>
          <a:xfrm>
            <a:off x="1403758" y="882752"/>
            <a:ext cx="6096000" cy="584775"/>
          </a:xfrm>
          <a:prstGeom prst="rect">
            <a:avLst/>
          </a:prstGeom>
        </p:spPr>
        <p:txBody>
          <a:bodyPr>
            <a:spAutoFit/>
          </a:bodyPr>
          <a:lstStyle/>
          <a:p>
            <a:r>
              <a:rPr lang="en-US" sz="1600" dirty="0"/>
              <a:t>https://www.stilearte.it/sai-cose-la-resurrezione-digitale-e-quali-sono-le-sue-applicazioni-piu-avanzate-lo-studio-tangram/</a:t>
            </a:r>
          </a:p>
        </p:txBody>
      </p:sp>
      <p:pic>
        <p:nvPicPr>
          <p:cNvPr id="2050" name="Picture 2" descr="https://www.stilearte.it/wp-content/uploads/2021/07/studio-tangram.jpg">
            <a:extLst>
              <a:ext uri="{FF2B5EF4-FFF2-40B4-BE49-F238E27FC236}">
                <a16:creationId xmlns:a16="http://schemas.microsoft.com/office/drawing/2014/main" id="{2269013D-F014-4078-A33F-E9EDE6D58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768" y="162448"/>
            <a:ext cx="2881216" cy="1440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A05A143-4DDB-4855-AA0F-B86765EB6404}"/>
              </a:ext>
            </a:extLst>
          </p:cNvPr>
          <p:cNvSpPr/>
          <p:nvPr/>
        </p:nvSpPr>
        <p:spPr>
          <a:xfrm>
            <a:off x="659671" y="1943375"/>
            <a:ext cx="9378892" cy="4031873"/>
          </a:xfrm>
          <a:prstGeom prst="rect">
            <a:avLst/>
          </a:prstGeom>
        </p:spPr>
        <p:txBody>
          <a:bodyPr wrap="square">
            <a:spAutoFit/>
          </a:bodyPr>
          <a:lstStyle/>
          <a:p>
            <a:r>
              <a:rPr lang="it-IT" sz="1600" b="0" i="0" dirty="0">
                <a:solidFill>
                  <a:srgbClr val="000000"/>
                </a:solidFill>
                <a:effectLst/>
              </a:rPr>
              <a:t>Immagini tridimensionali, vive, in movimento di persone che non ci sono più. Che si muovono, parlano o cantano nella concretezza sorprendente del virtuale e che appaiono all’improvviso, dal vuoto, e che si materializzano anche in spazi reali, come sale di musei, teatri, cortili, gallerie d’arte, musei aziendali, palchi, feste. E non solo. Tutto è frutto dell’innovativa tecnologia chiamata Digital Resurrection che, grazie alla magia degli ologrammi 3D e a un complesso, sottostante, lavoro di digitalizzazione e di design, permette di far rivivere, personaggi e celebrità dell’arte, dello sport, della cultura, dello spettacolo, della politica e della storia.</a:t>
            </a:r>
            <a:br>
              <a:rPr lang="it-IT" sz="1600" dirty="0"/>
            </a:br>
            <a:r>
              <a:rPr lang="it-IT" sz="1600" b="0" i="0" dirty="0">
                <a:solidFill>
                  <a:srgbClr val="000000"/>
                </a:solidFill>
                <a:effectLst/>
              </a:rPr>
              <a:t>Uno dei più importanti centri internazionali di produzione, in questo ambito, è lo Studio Tangram, azienda di Mariano Comense, in provincia di Como che mette in campo un team di tecnici, di creativi, di architetti e di designer in grado di riprodurre fedelmente le sembianze, i movimenti e, soprattutto, la presenza scenica del personaggio che si vuole far rivivere. L’ologramma 3D, accuratamente realizzato, viene proiettato dallo </a:t>
            </a:r>
            <a:r>
              <a:rPr lang="it-IT" sz="1600" b="0" i="0" dirty="0">
                <a:solidFill>
                  <a:srgbClr val="176DB3"/>
                </a:solidFill>
                <a:effectLst/>
                <a:hlinkClick r:id="rId3"/>
              </a:rPr>
              <a:t>Studio Tangram</a:t>
            </a:r>
            <a:r>
              <a:rPr lang="it-IT" sz="1600" b="0" i="0" dirty="0">
                <a:solidFill>
                  <a:srgbClr val="000000"/>
                </a:solidFill>
                <a:effectLst/>
              </a:rPr>
              <a:t> in esclusive Teche Olografiche o Teatri Olografici che, grazie a una combinazione di effetti visivi e di luci, creano l’illusione della presenza fisica ‘in scena’. “La tecnologia alla base degli ologrammi 3D ci permette di superare alcuni ‘ostacoli’ che solo fino a qualche anno fa sembravano insormontabili: grazie agli ologrammi è possibile ‘riportare in vita’ personaggi della musica e dello spettacolo scomparsi. – dicono a Mariano Comense – La </a:t>
            </a:r>
            <a:r>
              <a:rPr lang="it-IT" sz="1600" b="0" i="0" dirty="0">
                <a:solidFill>
                  <a:srgbClr val="176DB3"/>
                </a:solidFill>
                <a:effectLst/>
                <a:hlinkClick r:id="rId4"/>
              </a:rPr>
              <a:t>Digital Resurrection</a:t>
            </a:r>
            <a:r>
              <a:rPr lang="it-IT" sz="1600" b="0" i="0" dirty="0">
                <a:solidFill>
                  <a:srgbClr val="000000"/>
                </a:solidFill>
                <a:effectLst/>
              </a:rPr>
              <a:t>, come tecnica olografica adatta a creare show esclusivi, rappresenta una ambiziosa novità nell’ambito dell’intrattenimento, della cultura o della storia”.</a:t>
            </a:r>
            <a:endParaRPr lang="en-US" sz="1600" dirty="0"/>
          </a:p>
        </p:txBody>
      </p:sp>
    </p:spTree>
    <p:extLst>
      <p:ext uri="{BB962C8B-B14F-4D97-AF65-F5344CB8AC3E}">
        <p14:creationId xmlns:p14="http://schemas.microsoft.com/office/powerpoint/2010/main" val="466343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D38E59-957C-4A46-B4AD-82F6E64FA26E}"/>
              </a:ext>
            </a:extLst>
          </p:cNvPr>
          <p:cNvSpPr txBox="1"/>
          <p:nvPr/>
        </p:nvSpPr>
        <p:spPr>
          <a:xfrm>
            <a:off x="3692769" y="465855"/>
            <a:ext cx="3447739" cy="923330"/>
          </a:xfrm>
          <a:prstGeom prst="rect">
            <a:avLst/>
          </a:prstGeom>
          <a:noFill/>
        </p:spPr>
        <p:txBody>
          <a:bodyPr wrap="none" rtlCol="0">
            <a:spAutoFit/>
          </a:bodyPr>
          <a:lstStyle/>
          <a:p>
            <a:r>
              <a:rPr lang="fr-BE" b="1" dirty="0" err="1"/>
              <a:t>Icona</a:t>
            </a:r>
            <a:r>
              <a:rPr lang="fr-BE" b="1" dirty="0"/>
              <a:t>, indice, </a:t>
            </a:r>
            <a:r>
              <a:rPr lang="fr-BE" b="1" dirty="0" err="1"/>
              <a:t>simbolo</a:t>
            </a:r>
            <a:endParaRPr lang="fr-BE" b="1" dirty="0"/>
          </a:p>
          <a:p>
            <a:endParaRPr lang="fr-BE" dirty="0"/>
          </a:p>
          <a:p>
            <a:r>
              <a:rPr lang="fr-BE" dirty="0" err="1"/>
              <a:t>Assenza</a:t>
            </a:r>
            <a:r>
              <a:rPr lang="fr-BE" dirty="0"/>
              <a:t> </a:t>
            </a:r>
            <a:r>
              <a:rPr lang="fr-BE" dirty="0">
                <a:sym typeface="Wingdings" panose="05000000000000000000" pitchFamily="2" charset="2"/>
              </a:rPr>
              <a:t> segno  quale segno ?</a:t>
            </a:r>
            <a:endParaRPr lang="fr-FR" dirty="0"/>
          </a:p>
        </p:txBody>
      </p:sp>
      <p:pic>
        <p:nvPicPr>
          <p:cNvPr id="1026" name="Picture 2" descr="Introduction à l image et à la sémiologie de l image - PDF Free Download">
            <a:extLst>
              <a:ext uri="{FF2B5EF4-FFF2-40B4-BE49-F238E27FC236}">
                <a16:creationId xmlns:a16="http://schemas.microsoft.com/office/drawing/2014/main" id="{F07D32B0-C26C-5280-809A-A89DBA78F5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76"/>
          <a:stretch/>
        </p:blipFill>
        <p:spPr bwMode="auto">
          <a:xfrm>
            <a:off x="3543877" y="1371600"/>
            <a:ext cx="7348902" cy="50116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ED266449-2932-590C-9A6C-102C90BA7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29" y="701961"/>
            <a:ext cx="2250831" cy="457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4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BCB714-C856-46EF-ADA0-DC987F0FEDCE}"/>
              </a:ext>
            </a:extLst>
          </p:cNvPr>
          <p:cNvSpPr txBox="1"/>
          <p:nvPr/>
        </p:nvSpPr>
        <p:spPr>
          <a:xfrm>
            <a:off x="525175" y="389537"/>
            <a:ext cx="8281027" cy="6001643"/>
          </a:xfrm>
          <a:prstGeom prst="rect">
            <a:avLst/>
          </a:prstGeom>
          <a:noFill/>
        </p:spPr>
        <p:txBody>
          <a:bodyPr wrap="square" rtlCol="0">
            <a:spAutoFit/>
          </a:bodyPr>
          <a:lstStyle/>
          <a:p>
            <a:r>
              <a:rPr lang="fr-FR" sz="1600" dirty="0" err="1"/>
              <a:t>L’ultima</a:t>
            </a:r>
            <a:r>
              <a:rPr lang="fr-FR" sz="1600" dirty="0"/>
              <a:t> </a:t>
            </a:r>
            <a:r>
              <a:rPr lang="fr-FR" sz="1600" dirty="0" err="1"/>
              <a:t>tipologie</a:t>
            </a:r>
            <a:r>
              <a:rPr lang="fr-FR" sz="1600" dirty="0"/>
              <a:t> sono le </a:t>
            </a:r>
            <a:r>
              <a:rPr lang="fr-FR" sz="1600" dirty="0" err="1">
                <a:solidFill>
                  <a:srgbClr val="FF0000"/>
                </a:solidFill>
              </a:rPr>
              <a:t>macchine</a:t>
            </a:r>
            <a:r>
              <a:rPr lang="fr-FR" sz="1600" dirty="0">
                <a:solidFill>
                  <a:srgbClr val="FF0000"/>
                </a:solidFill>
              </a:rPr>
              <a:t>: </a:t>
            </a:r>
            <a:r>
              <a:rPr lang="fr-FR" sz="1600" dirty="0"/>
              <a:t>esse </a:t>
            </a:r>
            <a:r>
              <a:rPr lang="fr-FR" sz="1600" dirty="0" err="1"/>
              <a:t>agisono</a:t>
            </a:r>
            <a:r>
              <a:rPr lang="fr-FR" sz="1600" dirty="0"/>
              <a:t> in maniera </a:t>
            </a:r>
            <a:r>
              <a:rPr lang="fr-FR" sz="1600" dirty="0" err="1"/>
              <a:t>analoga</a:t>
            </a:r>
            <a:r>
              <a:rPr lang="fr-FR" sz="1600" dirty="0"/>
              <a:t> </a:t>
            </a:r>
            <a:r>
              <a:rPr lang="fr-FR" sz="1600" dirty="0" err="1"/>
              <a:t>agli</a:t>
            </a:r>
            <a:r>
              <a:rPr lang="fr-FR" sz="1600" dirty="0"/>
              <a:t> </a:t>
            </a:r>
            <a:r>
              <a:rPr lang="fr-FR" sz="1600" dirty="0" err="1"/>
              <a:t>stumenti</a:t>
            </a:r>
            <a:r>
              <a:rPr lang="fr-FR" sz="1600" dirty="0"/>
              <a:t> « ma senza più </a:t>
            </a:r>
            <a:r>
              <a:rPr lang="fr-FR" sz="1600" dirty="0" err="1"/>
              <a:t>bisogno</a:t>
            </a:r>
            <a:r>
              <a:rPr lang="fr-FR" sz="1600" dirty="0"/>
              <a:t> di </a:t>
            </a:r>
            <a:r>
              <a:rPr lang="fr-FR" sz="1600" dirty="0" err="1"/>
              <a:t>esser</a:t>
            </a:r>
            <a:r>
              <a:rPr lang="fr-FR" sz="1600" dirty="0"/>
              <a:t> </a:t>
            </a:r>
            <a:r>
              <a:rPr lang="fr-FR" sz="1600" dirty="0" err="1"/>
              <a:t>guidate</a:t>
            </a:r>
            <a:r>
              <a:rPr lang="fr-FR" sz="1600" dirty="0"/>
              <a:t> </a:t>
            </a:r>
            <a:r>
              <a:rPr lang="fr-FR" sz="1600" dirty="0" err="1"/>
              <a:t>dall’organo</a:t>
            </a:r>
            <a:r>
              <a:rPr lang="fr-FR" sz="1600" dirty="0"/>
              <a:t> di </a:t>
            </a:r>
            <a:r>
              <a:rPr lang="fr-FR" sz="1600" dirty="0" err="1"/>
              <a:t>cui</a:t>
            </a:r>
            <a:r>
              <a:rPr lang="fr-FR" sz="1600" dirty="0"/>
              <a:t> </a:t>
            </a:r>
            <a:r>
              <a:rPr lang="fr-FR" sz="1600" dirty="0" err="1"/>
              <a:t>magnificano</a:t>
            </a:r>
            <a:r>
              <a:rPr lang="fr-FR" sz="1600" dirty="0"/>
              <a:t> le </a:t>
            </a:r>
            <a:r>
              <a:rPr lang="fr-FR" sz="1600" dirty="0" err="1"/>
              <a:t>possibilità</a:t>
            </a:r>
            <a:r>
              <a:rPr lang="fr-FR" sz="1600" dirty="0"/>
              <a:t>. Una volta </a:t>
            </a:r>
            <a:r>
              <a:rPr lang="fr-FR" sz="1600" dirty="0" err="1"/>
              <a:t>avviate</a:t>
            </a:r>
            <a:r>
              <a:rPr lang="fr-FR" sz="1600" dirty="0"/>
              <a:t> </a:t>
            </a:r>
            <a:r>
              <a:rPr lang="fr-FR" sz="1600" dirty="0" err="1"/>
              <a:t>vanno</a:t>
            </a:r>
            <a:r>
              <a:rPr lang="fr-FR" sz="1600" dirty="0"/>
              <a:t> da sole »</a:t>
            </a:r>
          </a:p>
          <a:p>
            <a:r>
              <a:rPr lang="fr-FR" sz="1600" dirty="0"/>
              <a:t>Le </a:t>
            </a:r>
            <a:r>
              <a:rPr lang="fr-FR" sz="1600" dirty="0" err="1"/>
              <a:t>armi</a:t>
            </a:r>
            <a:r>
              <a:rPr lang="fr-FR" sz="1600" dirty="0"/>
              <a:t> ??? I </a:t>
            </a:r>
            <a:r>
              <a:rPr lang="fr-FR" sz="1600" dirty="0" err="1"/>
              <a:t>droni</a:t>
            </a:r>
            <a:r>
              <a:rPr lang="fr-FR" sz="1600" dirty="0"/>
              <a:t> ???</a:t>
            </a:r>
          </a:p>
          <a:p>
            <a:endParaRPr lang="fr-FR" sz="1600" dirty="0"/>
          </a:p>
          <a:p>
            <a:endParaRPr lang="fr-FR" sz="1600" dirty="0"/>
          </a:p>
          <a:p>
            <a:endParaRPr lang="fr-FR" sz="1600" dirty="0"/>
          </a:p>
          <a:p>
            <a:r>
              <a:rPr lang="fr-FR" sz="1600" dirty="0"/>
              <a:t>André Leroi-Gourhan, </a:t>
            </a:r>
            <a:r>
              <a:rPr lang="fr-FR" sz="1600" i="1" dirty="0"/>
              <a:t>Le Geste et la Parole. Technique et langage</a:t>
            </a:r>
            <a:r>
              <a:rPr lang="fr-FR" sz="1600" dirty="0"/>
              <a:t>, Paris, Albin Michel, 1964</a:t>
            </a:r>
          </a:p>
          <a:p>
            <a:r>
              <a:rPr lang="it-IT" sz="1600" dirty="0"/>
              <a:t>«In piedi, faccia corta, mano libera durante la locomozione e possesso di strumenti rimovibili sono davvero i criteri fondamentali dell'umanità» (p. 33)</a:t>
            </a:r>
          </a:p>
          <a:p>
            <a:r>
              <a:rPr lang="it-IT" sz="1600" dirty="0"/>
              <a:t>«Gli strumenti per la mano e il linguaggio per il viso sono due poli dello stesso dispositivo.»</a:t>
            </a:r>
          </a:p>
          <a:p>
            <a:r>
              <a:rPr lang="it-IT" sz="1600" dirty="0"/>
              <a:t>Bruno Latour, </a:t>
            </a:r>
            <a:r>
              <a:rPr lang="it-IT" sz="1600" i="1" dirty="0"/>
              <a:t>Enquête sur les modes d'existence. Une anthropologies des Modernes</a:t>
            </a:r>
            <a:r>
              <a:rPr lang="it-IT" sz="1600" dirty="0"/>
              <a:t>, Parigi, La Découverte, 2012</a:t>
            </a:r>
          </a:p>
          <a:p>
            <a:endParaRPr lang="fr-FR" sz="1600" dirty="0"/>
          </a:p>
          <a:p>
            <a:pPr marL="285750" indent="-285750">
              <a:buFont typeface="Wingdings" panose="05000000000000000000" pitchFamily="2" charset="2"/>
              <a:buChar char="è"/>
            </a:pPr>
            <a:r>
              <a:rPr lang="fr-FR" sz="1600" dirty="0" err="1">
                <a:sym typeface="Wingdings" panose="05000000000000000000" pitchFamily="2" charset="2"/>
              </a:rPr>
              <a:t>Anteriorità</a:t>
            </a:r>
            <a:r>
              <a:rPr lang="fr-FR" sz="1600" dirty="0">
                <a:sym typeface="Wingdings" panose="05000000000000000000" pitchFamily="2" charset="2"/>
              </a:rPr>
              <a:t> </a:t>
            </a:r>
            <a:r>
              <a:rPr lang="fr-FR" sz="1600" dirty="0" err="1">
                <a:sym typeface="Wingdings" panose="05000000000000000000" pitchFamily="2" charset="2"/>
              </a:rPr>
              <a:t>della</a:t>
            </a:r>
            <a:r>
              <a:rPr lang="fr-FR" sz="1600" dirty="0">
                <a:sym typeface="Wingdings" panose="05000000000000000000" pitchFamily="2" charset="2"/>
              </a:rPr>
              <a:t> </a:t>
            </a:r>
            <a:r>
              <a:rPr lang="fr-FR" sz="1600" dirty="0" err="1">
                <a:sym typeface="Wingdings" panose="05000000000000000000" pitchFamily="2" charset="2"/>
              </a:rPr>
              <a:t>tecnica</a:t>
            </a:r>
            <a:r>
              <a:rPr lang="fr-FR" sz="1600" dirty="0">
                <a:sym typeface="Wingdings" panose="05000000000000000000" pitchFamily="2" charset="2"/>
              </a:rPr>
              <a:t> (</a:t>
            </a:r>
            <a:r>
              <a:rPr lang="fr-FR" sz="1600" dirty="0" err="1">
                <a:sym typeface="Wingdings" panose="05000000000000000000" pitchFamily="2" charset="2"/>
              </a:rPr>
              <a:t>materie</a:t>
            </a:r>
            <a:r>
              <a:rPr lang="fr-FR" sz="1600" dirty="0">
                <a:sym typeface="Wingdings" panose="05000000000000000000" pitchFamily="2" charset="2"/>
              </a:rPr>
              <a:t> et </a:t>
            </a:r>
            <a:r>
              <a:rPr lang="fr-FR" sz="1600" dirty="0" err="1">
                <a:sym typeface="Wingdings" panose="05000000000000000000" pitchFamily="2" charset="2"/>
              </a:rPr>
              <a:t>sostanze</a:t>
            </a:r>
            <a:r>
              <a:rPr lang="fr-FR" sz="1600" dirty="0">
                <a:sym typeface="Wingdings" panose="05000000000000000000" pitchFamily="2" charset="2"/>
              </a:rPr>
              <a:t> </a:t>
            </a:r>
            <a:r>
              <a:rPr lang="fr-FR" sz="1600" dirty="0" err="1">
                <a:sym typeface="Wingdings" panose="05000000000000000000" pitchFamily="2" charset="2"/>
              </a:rPr>
              <a:t>nel</a:t>
            </a:r>
            <a:r>
              <a:rPr lang="fr-FR" sz="1600" dirty="0">
                <a:sym typeface="Wingdings" panose="05000000000000000000" pitchFamily="2" charset="2"/>
              </a:rPr>
              <a:t> </a:t>
            </a:r>
            <a:r>
              <a:rPr lang="fr-FR" sz="1600" dirty="0" err="1">
                <a:sym typeface="Wingdings" panose="05000000000000000000" pitchFamily="2" charset="2"/>
              </a:rPr>
              <a:t>funzionamento</a:t>
            </a:r>
            <a:r>
              <a:rPr lang="fr-FR" sz="1600" dirty="0">
                <a:sym typeface="Wingdings" panose="05000000000000000000" pitchFamily="2" charset="2"/>
              </a:rPr>
              <a:t> dei </a:t>
            </a:r>
            <a:r>
              <a:rPr lang="fr-FR" sz="1600" dirty="0" err="1">
                <a:sym typeface="Wingdings" panose="05000000000000000000" pitchFamily="2" charset="2"/>
              </a:rPr>
              <a:t>sistemi</a:t>
            </a:r>
            <a:r>
              <a:rPr lang="fr-FR" sz="1600" dirty="0">
                <a:sym typeface="Wingdings" panose="05000000000000000000" pitchFamily="2" charset="2"/>
              </a:rPr>
              <a:t> di </a:t>
            </a:r>
            <a:r>
              <a:rPr lang="fr-FR" sz="1600" dirty="0" err="1">
                <a:sym typeface="Wingdings" panose="05000000000000000000" pitchFamily="2" charset="2"/>
              </a:rPr>
              <a:t>segni</a:t>
            </a:r>
            <a:r>
              <a:rPr lang="fr-FR" sz="1600" dirty="0">
                <a:sym typeface="Wingdings" panose="05000000000000000000" pitchFamily="2" charset="2"/>
              </a:rPr>
              <a:t>)</a:t>
            </a:r>
          </a:p>
          <a:p>
            <a:r>
              <a:rPr lang="fr-FR" sz="1600" dirty="0">
                <a:sym typeface="Wingdings" panose="05000000000000000000" pitchFamily="2" charset="2"/>
              </a:rPr>
              <a:t>Il </a:t>
            </a:r>
            <a:r>
              <a:rPr lang="fr-FR" sz="1600" dirty="0" err="1">
                <a:sym typeface="Wingdings" panose="05000000000000000000" pitchFamily="2" charset="2"/>
              </a:rPr>
              <a:t>legno</a:t>
            </a:r>
            <a:r>
              <a:rPr lang="fr-FR" sz="1600" dirty="0">
                <a:sym typeface="Wingdings" panose="05000000000000000000" pitchFamily="2" charset="2"/>
              </a:rPr>
              <a:t> </a:t>
            </a:r>
            <a:r>
              <a:rPr lang="fr-FR" sz="1600" dirty="0" err="1">
                <a:sym typeface="Wingdings" panose="05000000000000000000" pitchFamily="2" charset="2"/>
              </a:rPr>
              <a:t>lavorato</a:t>
            </a:r>
            <a:r>
              <a:rPr lang="fr-FR" sz="1600" dirty="0">
                <a:sym typeface="Wingdings" panose="05000000000000000000" pitchFamily="2" charset="2"/>
              </a:rPr>
              <a:t> </a:t>
            </a:r>
            <a:r>
              <a:rPr lang="fr-FR" sz="1600" dirty="0" err="1">
                <a:sym typeface="Wingdings" panose="05000000000000000000" pitchFamily="2" charset="2"/>
              </a:rPr>
              <a:t>fino</a:t>
            </a:r>
            <a:r>
              <a:rPr lang="fr-FR" sz="1600" dirty="0">
                <a:sym typeface="Wingdings" panose="05000000000000000000" pitchFamily="2" charset="2"/>
              </a:rPr>
              <a:t> a </a:t>
            </a:r>
            <a:r>
              <a:rPr lang="fr-FR" sz="1600" dirty="0" err="1">
                <a:sym typeface="Wingdings" panose="05000000000000000000" pitchFamily="2" charset="2"/>
              </a:rPr>
              <a:t>rappresentare</a:t>
            </a:r>
            <a:r>
              <a:rPr lang="fr-FR" sz="1600" dirty="0">
                <a:sym typeface="Wingdings" panose="05000000000000000000" pitchFamily="2" charset="2"/>
              </a:rPr>
              <a:t> </a:t>
            </a:r>
            <a:r>
              <a:rPr lang="fr-FR" sz="1600" dirty="0" err="1">
                <a:sym typeface="Wingdings" panose="05000000000000000000" pitchFamily="2" charset="2"/>
              </a:rPr>
              <a:t>una</a:t>
            </a:r>
            <a:r>
              <a:rPr lang="fr-FR" sz="1600" dirty="0">
                <a:sym typeface="Wingdings" panose="05000000000000000000" pitchFamily="2" charset="2"/>
              </a:rPr>
              <a:t> figura </a:t>
            </a:r>
            <a:r>
              <a:rPr lang="fr-FR" sz="1600" dirty="0" err="1">
                <a:sym typeface="Wingdings" panose="05000000000000000000" pitchFamily="2" charset="2"/>
              </a:rPr>
              <a:t>umana</a:t>
            </a:r>
            <a:r>
              <a:rPr lang="fr-FR" sz="1600" dirty="0">
                <a:sym typeface="Wingdings" panose="05000000000000000000" pitchFamily="2" charset="2"/>
              </a:rPr>
              <a:t> (Enzo d’</a:t>
            </a:r>
            <a:r>
              <a:rPr lang="fr-FR" sz="1600" dirty="0" err="1">
                <a:sym typeface="Wingdings" panose="05000000000000000000" pitchFamily="2" charset="2"/>
              </a:rPr>
              <a:t>Armenio</a:t>
            </a:r>
            <a:r>
              <a:rPr lang="fr-FR" sz="1600" dirty="0">
                <a:sym typeface="Wingdings" panose="05000000000000000000" pitchFamily="2" charset="2"/>
              </a:rPr>
              <a:t>, « Archives numérique et langages Audiovisuels. Une épistémologie des formats techniques » in </a:t>
            </a:r>
            <a:r>
              <a:rPr lang="fr-FR" sz="1600" i="1" dirty="0" err="1">
                <a:sym typeface="Wingdings" panose="05000000000000000000" pitchFamily="2" charset="2"/>
              </a:rPr>
              <a:t>Signata</a:t>
            </a:r>
            <a:r>
              <a:rPr lang="fr-FR" sz="1600" dirty="0">
                <a:sym typeface="Wingdings" panose="05000000000000000000" pitchFamily="2" charset="2"/>
              </a:rPr>
              <a:t> 12 « Sémiotiques de l’archive », 2021)</a:t>
            </a:r>
          </a:p>
          <a:p>
            <a:endParaRPr lang="fr-FR" sz="1600" dirty="0">
              <a:sym typeface="Wingdings" panose="05000000000000000000" pitchFamily="2" charset="2"/>
            </a:endParaRPr>
          </a:p>
          <a:p>
            <a:r>
              <a:rPr lang="fr-FR" sz="1600" dirty="0" err="1">
                <a:sym typeface="Wingdings" panose="05000000000000000000" pitchFamily="2" charset="2"/>
              </a:rPr>
              <a:t>Semiotica</a:t>
            </a:r>
            <a:r>
              <a:rPr lang="fr-FR" sz="1600" dirty="0">
                <a:sym typeface="Wingdings" panose="05000000000000000000" pitchFamily="2" charset="2"/>
              </a:rPr>
              <a:t> </a:t>
            </a:r>
            <a:r>
              <a:rPr lang="fr-FR" sz="1600" dirty="0" err="1">
                <a:sym typeface="Wingdings" panose="05000000000000000000" pitchFamily="2" charset="2"/>
              </a:rPr>
              <a:t>della</a:t>
            </a:r>
            <a:r>
              <a:rPr lang="fr-FR" sz="1600" dirty="0">
                <a:sym typeface="Wingdings" panose="05000000000000000000" pitchFamily="2" charset="2"/>
              </a:rPr>
              <a:t> forma (</a:t>
            </a:r>
            <a:r>
              <a:rPr lang="fr-FR" sz="1600" dirty="0" err="1">
                <a:sym typeface="Wingdings" panose="05000000000000000000" pitchFamily="2" charset="2"/>
              </a:rPr>
              <a:t>configurazione</a:t>
            </a:r>
            <a:r>
              <a:rPr lang="fr-FR" sz="1600" dirty="0">
                <a:sym typeface="Wingdings" panose="05000000000000000000" pitchFamily="2" charset="2"/>
              </a:rPr>
              <a:t> </a:t>
            </a:r>
            <a:r>
              <a:rPr lang="fr-FR" sz="1600" dirty="0" err="1">
                <a:sym typeface="Wingdings" panose="05000000000000000000" pitchFamily="2" charset="2"/>
              </a:rPr>
              <a:t>cromatiche</a:t>
            </a:r>
            <a:r>
              <a:rPr lang="fr-FR" sz="1600" dirty="0">
                <a:sym typeface="Wingdings" panose="05000000000000000000" pitchFamily="2" charset="2"/>
              </a:rPr>
              <a:t>, </a:t>
            </a:r>
            <a:r>
              <a:rPr lang="fr-FR" sz="1600" dirty="0" err="1">
                <a:sym typeface="Wingdings" panose="05000000000000000000" pitchFamily="2" charset="2"/>
              </a:rPr>
              <a:t>eidetiche</a:t>
            </a:r>
            <a:r>
              <a:rPr lang="fr-FR" sz="1600" dirty="0">
                <a:sym typeface="Wingdings" panose="05000000000000000000" pitchFamily="2" charset="2"/>
              </a:rPr>
              <a:t>, </a:t>
            </a:r>
            <a:r>
              <a:rPr lang="fr-FR" sz="1600" dirty="0" err="1">
                <a:sym typeface="Wingdings" panose="05000000000000000000" pitchFamily="2" charset="2"/>
              </a:rPr>
              <a:t>topologiche</a:t>
            </a:r>
            <a:r>
              <a:rPr lang="fr-FR" sz="1600" dirty="0">
                <a:sym typeface="Wingdings" panose="05000000000000000000" pitchFamily="2" charset="2"/>
              </a:rPr>
              <a:t> (Jean-Marie Floch))  </a:t>
            </a:r>
            <a:r>
              <a:rPr lang="fr-FR" sz="1600" dirty="0" err="1">
                <a:solidFill>
                  <a:srgbClr val="FF0000"/>
                </a:solidFill>
                <a:sym typeface="Wingdings" panose="05000000000000000000" pitchFamily="2" charset="2"/>
              </a:rPr>
              <a:t>supporto</a:t>
            </a:r>
            <a:r>
              <a:rPr lang="fr-FR" sz="1600" dirty="0">
                <a:solidFill>
                  <a:srgbClr val="FF0000"/>
                </a:solidFill>
                <a:sym typeface="Wingdings" panose="05000000000000000000" pitchFamily="2" charset="2"/>
              </a:rPr>
              <a:t> / </a:t>
            </a:r>
            <a:r>
              <a:rPr lang="fr-FR" sz="1600" dirty="0" err="1">
                <a:solidFill>
                  <a:srgbClr val="FF0000"/>
                </a:solidFill>
                <a:sym typeface="Wingdings" panose="05000000000000000000" pitchFamily="2" charset="2"/>
              </a:rPr>
              <a:t>apporto</a:t>
            </a:r>
            <a:r>
              <a:rPr lang="fr-FR" sz="1600" dirty="0">
                <a:solidFill>
                  <a:srgbClr val="FF0000"/>
                </a:solidFill>
                <a:sym typeface="Wingdings" panose="05000000000000000000" pitchFamily="2" charset="2"/>
              </a:rPr>
              <a:t> </a:t>
            </a:r>
            <a:r>
              <a:rPr lang="fr-FR" sz="1600" dirty="0">
                <a:sym typeface="Wingdings" panose="05000000000000000000" pitchFamily="2" charset="2"/>
              </a:rPr>
              <a:t>(Jacques </a:t>
            </a:r>
            <a:r>
              <a:rPr lang="fr-FR" sz="1600" dirty="0" err="1">
                <a:sym typeface="Wingdings" panose="05000000000000000000" pitchFamily="2" charset="2"/>
              </a:rPr>
              <a:t>Fontanille</a:t>
            </a:r>
            <a:r>
              <a:rPr lang="fr-FR" sz="1600" dirty="0">
                <a:sym typeface="Wingdings" panose="05000000000000000000" pitchFamily="2" charset="2"/>
              </a:rPr>
              <a:t>, « Décoratif, iconicité et écriture. Geste, rythme et </a:t>
            </a:r>
            <a:r>
              <a:rPr lang="fr-FR" sz="1600" dirty="0" err="1">
                <a:sym typeface="Wingdings" panose="05000000000000000000" pitchFamily="2" charset="2"/>
              </a:rPr>
              <a:t>figurativité</a:t>
            </a:r>
            <a:r>
              <a:rPr lang="fr-FR" sz="1600" dirty="0">
                <a:sym typeface="Wingdings" panose="05000000000000000000" pitchFamily="2" charset="2"/>
              </a:rPr>
              <a:t> : à propos de la poterie berbère » </a:t>
            </a:r>
            <a:r>
              <a:rPr lang="fr-FR" sz="1600" i="1" dirty="0">
                <a:sym typeface="Wingdings" panose="05000000000000000000" pitchFamily="2" charset="2"/>
              </a:rPr>
              <a:t>Visio</a:t>
            </a:r>
            <a:r>
              <a:rPr lang="fr-FR" sz="1600" dirty="0">
                <a:sym typeface="Wingdings" panose="05000000000000000000" pitchFamily="2" charset="2"/>
              </a:rPr>
              <a:t>, vol. 3, 2, pp. 33-46) / Maria Giulia Dondero &amp; </a:t>
            </a:r>
            <a:r>
              <a:rPr lang="fr-FR" sz="1600" dirty="0" err="1">
                <a:sym typeface="Wingdings" panose="05000000000000000000" pitchFamily="2" charset="2"/>
              </a:rPr>
              <a:t>Everardo</a:t>
            </a:r>
            <a:r>
              <a:rPr lang="fr-FR" sz="1600" dirty="0">
                <a:sym typeface="Wingdings" panose="05000000000000000000" pitchFamily="2" charset="2"/>
              </a:rPr>
              <a:t> Reyes-Garcia, « Les supports des images : de la photographie à l’image numérique », </a:t>
            </a:r>
            <a:r>
              <a:rPr lang="fr-FR" sz="1600" i="1" dirty="0">
                <a:sym typeface="Wingdings" panose="05000000000000000000" pitchFamily="2" charset="2"/>
              </a:rPr>
              <a:t>Revue française des sciences de l’information et de la communication</a:t>
            </a:r>
            <a:r>
              <a:rPr lang="fr-FR" sz="1600" dirty="0">
                <a:sym typeface="Wingdings" panose="05000000000000000000" pitchFamily="2" charset="2"/>
              </a:rPr>
              <a:t> 9, 2016)</a:t>
            </a:r>
            <a:endParaRPr lang="en-US" sz="1600" dirty="0"/>
          </a:p>
        </p:txBody>
      </p:sp>
      <p:pic>
        <p:nvPicPr>
          <p:cNvPr id="6146" name="Picture 2" descr="Amazon.fr - Le geste et la parole La mémoire et les rythmes - Leroi-Gourhan  André - Livres">
            <a:extLst>
              <a:ext uri="{FF2B5EF4-FFF2-40B4-BE49-F238E27FC236}">
                <a16:creationId xmlns:a16="http://schemas.microsoft.com/office/drawing/2014/main" id="{EF1AC642-9A33-4667-8B0E-A8715BB06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818" y="389537"/>
            <a:ext cx="1870538" cy="24621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na.ssl-images-amazon.com/images/I/417jovqju8L._SX352_BO1,204,203,200_.jpg">
            <a:extLst>
              <a:ext uri="{FF2B5EF4-FFF2-40B4-BE49-F238E27FC236}">
                <a16:creationId xmlns:a16="http://schemas.microsoft.com/office/drawing/2014/main" id="{17D5AACA-D0A3-4ADC-B60C-11CF17B6F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818" y="2980870"/>
            <a:ext cx="2309507" cy="325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0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BB09DF-E481-493E-AEDB-AEE90A59C279}"/>
              </a:ext>
            </a:extLst>
          </p:cNvPr>
          <p:cNvSpPr txBox="1"/>
          <p:nvPr/>
        </p:nvSpPr>
        <p:spPr>
          <a:xfrm>
            <a:off x="270731" y="1542085"/>
            <a:ext cx="6097464" cy="2062103"/>
          </a:xfrm>
          <a:prstGeom prst="rect">
            <a:avLst/>
          </a:prstGeom>
          <a:noFill/>
        </p:spPr>
        <p:txBody>
          <a:bodyPr wrap="square">
            <a:spAutoFit/>
          </a:bodyPr>
          <a:lstStyle/>
          <a:p>
            <a:r>
              <a:rPr lang="it-IT" sz="1600" dirty="0"/>
              <a:t>Un’</a:t>
            </a:r>
            <a:r>
              <a:rPr lang="it-IT" sz="1600" dirty="0">
                <a:solidFill>
                  <a:srgbClr val="FF0000"/>
                </a:solidFill>
              </a:rPr>
              <a:t>Icona</a:t>
            </a:r>
            <a:r>
              <a:rPr lang="it-IT" sz="1600" dirty="0"/>
              <a:t> è un segno che si riferisce all’Oggetto che essa denota semplicemente in virtù di caratteri suoi propri, e che essa possiede nello stesso identico modo </a:t>
            </a:r>
            <a:r>
              <a:rPr lang="it-IT" sz="1600" dirty="0">
                <a:solidFill>
                  <a:srgbClr val="FF0000"/>
                </a:solidFill>
              </a:rPr>
              <a:t>sia che tale Oggetto esista effettivamente, sia che non esista</a:t>
            </a:r>
            <a:r>
              <a:rPr lang="it-IT" sz="1600" dirty="0"/>
              <a:t>. E’ vero che, a meno che vi sia realmente un tale Oggetto, l’Icona non agisce come segno; ma questo non ha nulla a che fare con il suo carattere di segno. [Peirce, 1903, CP. 2.247, “Nomenclature and Divisions of Triadic Relations”; trad. it. in </a:t>
            </a:r>
            <a:r>
              <a:rPr lang="it-IT" sz="1600" i="1" dirty="0"/>
              <a:t>Opere</a:t>
            </a:r>
            <a:r>
              <a:rPr lang="it-IT" sz="1600" dirty="0"/>
              <a:t>, p. 153]</a:t>
            </a:r>
            <a:endParaRPr lang="fr-FR" sz="1600" dirty="0"/>
          </a:p>
        </p:txBody>
      </p:sp>
      <p:sp>
        <p:nvSpPr>
          <p:cNvPr id="5" name="TextBox 4">
            <a:extLst>
              <a:ext uri="{FF2B5EF4-FFF2-40B4-BE49-F238E27FC236}">
                <a16:creationId xmlns:a16="http://schemas.microsoft.com/office/drawing/2014/main" id="{B5CC2D07-578A-4E82-9804-4FB5CCD8FE60}"/>
              </a:ext>
            </a:extLst>
          </p:cNvPr>
          <p:cNvSpPr txBox="1"/>
          <p:nvPr/>
        </p:nvSpPr>
        <p:spPr>
          <a:xfrm>
            <a:off x="134634" y="3604188"/>
            <a:ext cx="5870512" cy="3293209"/>
          </a:xfrm>
          <a:prstGeom prst="rect">
            <a:avLst/>
          </a:prstGeom>
          <a:noFill/>
        </p:spPr>
        <p:txBody>
          <a:bodyPr wrap="square">
            <a:spAutoFit/>
          </a:bodyPr>
          <a:lstStyle/>
          <a:p>
            <a:r>
              <a:rPr lang="it-IT" sz="1600" dirty="0"/>
              <a:t>Un altro esempio dell’ uso della somiglianza è </a:t>
            </a:r>
            <a:r>
              <a:rPr lang="it-IT" sz="1600" dirty="0">
                <a:solidFill>
                  <a:srgbClr val="FF0000"/>
                </a:solidFill>
              </a:rPr>
              <a:t>il bozzetto che un artista può tracciare di una statua, o di un quadro</a:t>
            </a:r>
            <a:r>
              <a:rPr lang="it-IT" sz="1600" dirty="0"/>
              <a:t>, o di un’architettura, o di una decorazione: studiandosi questo bozzetto l’artista può rendersi conto se l’opera progettata sarà bella e soddisfacente oppure no. Questa prova risolverà così quasi certamente il problema dell’artista, perché essa gli permette di prevedere quale sarà la sua reazione dinanzi all’opera realizzata. [Peirce, 1895, CP 2.281, “What is a Sign?” , trad. it. in </a:t>
            </a:r>
            <a:r>
              <a:rPr lang="it-IT" sz="1600" i="1" dirty="0"/>
              <a:t>Opere</a:t>
            </a:r>
            <a:r>
              <a:rPr lang="it-IT" sz="1600" dirty="0"/>
              <a:t>, p. 166]</a:t>
            </a:r>
          </a:p>
          <a:p>
            <a:endParaRPr lang="it-IT" sz="1600" dirty="0"/>
          </a:p>
          <a:p>
            <a:r>
              <a:rPr lang="it-IT" sz="1600" dirty="0"/>
              <a:t>Raramente ci troviamo dinanzi a segni totalmente iconici. </a:t>
            </a:r>
            <a:r>
              <a:rPr lang="it-IT" sz="1600" dirty="0">
                <a:solidFill>
                  <a:srgbClr val="FF0000"/>
                </a:solidFill>
              </a:rPr>
              <a:t>Al limite l'icona 'totale’ si confonde con l'oggetto, non ne sarebbe un segno</a:t>
            </a:r>
            <a:r>
              <a:rPr lang="it-IT" sz="1600" dirty="0"/>
              <a:t>. Di norma i segni esibiscono un intreccio di iconicità, indicalità e simbolicità, con gradienti diversi. </a:t>
            </a:r>
            <a:endParaRPr lang="fr-FR" sz="1600" dirty="0"/>
          </a:p>
        </p:txBody>
      </p:sp>
      <p:sp>
        <p:nvSpPr>
          <p:cNvPr id="7" name="TextBox 6">
            <a:extLst>
              <a:ext uri="{FF2B5EF4-FFF2-40B4-BE49-F238E27FC236}">
                <a16:creationId xmlns:a16="http://schemas.microsoft.com/office/drawing/2014/main" id="{3493B6E2-AD16-437B-B5CF-FE8B8030717D}"/>
              </a:ext>
            </a:extLst>
          </p:cNvPr>
          <p:cNvSpPr txBox="1"/>
          <p:nvPr/>
        </p:nvSpPr>
        <p:spPr>
          <a:xfrm>
            <a:off x="6354000" y="661719"/>
            <a:ext cx="5770499" cy="2308324"/>
          </a:xfrm>
          <a:prstGeom prst="rect">
            <a:avLst/>
          </a:prstGeom>
          <a:noFill/>
        </p:spPr>
        <p:txBody>
          <a:bodyPr wrap="square">
            <a:spAutoFit/>
          </a:bodyPr>
          <a:lstStyle/>
          <a:p>
            <a:r>
              <a:rPr lang="it-IT" sz="1600" dirty="0"/>
              <a:t>Un </a:t>
            </a:r>
            <a:r>
              <a:rPr lang="it-IT" sz="1600" dirty="0">
                <a:solidFill>
                  <a:srgbClr val="FF0000"/>
                </a:solidFill>
              </a:rPr>
              <a:t>Indice</a:t>
            </a:r>
            <a:r>
              <a:rPr lang="it-IT" sz="1600" dirty="0"/>
              <a:t> è un segno che si riferisce all’Oggetto che esso denota in virtù del fatto che è realmente determinato da quell’Oggetto. […] Nella misura in cui l’Oggetto agisce sull’Indice, l’Indice ha necessariamente qualche qualità in comune con l’Oggetto, ed è rispetto a queste qualità che l’Indice si riferisce all’Oggetto. L’indice, perciò, implica una specie di Icona, sebbene un ’icona di un tipo peculiare; e non è la pura somiglianza al suo Oggetto che lo rende segno, ma è l’effettiva modificazione subita da parte dell’Oggetto. [Peirce, 1903, CP. 2.248,]</a:t>
            </a:r>
            <a:endParaRPr lang="fr-FR" sz="1600" dirty="0"/>
          </a:p>
        </p:txBody>
      </p:sp>
      <p:sp>
        <p:nvSpPr>
          <p:cNvPr id="9" name="TextBox 8">
            <a:extLst>
              <a:ext uri="{FF2B5EF4-FFF2-40B4-BE49-F238E27FC236}">
                <a16:creationId xmlns:a16="http://schemas.microsoft.com/office/drawing/2014/main" id="{76DD6076-A415-486C-90F1-EFB936B84C31}"/>
              </a:ext>
            </a:extLst>
          </p:cNvPr>
          <p:cNvSpPr txBox="1"/>
          <p:nvPr/>
        </p:nvSpPr>
        <p:spPr>
          <a:xfrm>
            <a:off x="6096000" y="3486108"/>
            <a:ext cx="6286500" cy="2554545"/>
          </a:xfrm>
          <a:prstGeom prst="rect">
            <a:avLst/>
          </a:prstGeom>
          <a:noFill/>
        </p:spPr>
        <p:txBody>
          <a:bodyPr wrap="square">
            <a:spAutoFit/>
          </a:bodyPr>
          <a:lstStyle/>
          <a:p>
            <a:r>
              <a:rPr lang="it-IT" sz="1600" dirty="0"/>
              <a:t>Vedo un uomo dall’andatura dondolante: questa è una </a:t>
            </a:r>
            <a:r>
              <a:rPr lang="it-IT" sz="1600" dirty="0">
                <a:solidFill>
                  <a:srgbClr val="FF0000"/>
                </a:solidFill>
              </a:rPr>
              <a:t>probabile </a:t>
            </a:r>
            <a:r>
              <a:rPr lang="it-IT" sz="1600" dirty="0"/>
              <a:t>indicazione che si tratta di un marinaio. Vedo un uomo dalla gambe arcuate, vestito di velluto, con gli stivali e una giacchetta: queste sono indicazioni probabili che si tratta di un fantino o di qualcosa del genere. Una meridiana o un orologio indicano l’ora del giorno. […] Un barometro che segna bassa pressione quando l’aria è umida è un indice di pioggia. […] Una banderuola è un indice della direzione del vento. […] La stella polare è un indice per mostrarci da che parte è il nord, come se fosse un dito puntato. [Peirce, 1895, “What is a Sign?” , CP. 2.285; 1893, “Of Reasoning in general” , CP. 2.286; trad. it. in </a:t>
            </a:r>
            <a:r>
              <a:rPr lang="it-IT" sz="1600" i="1" dirty="0"/>
              <a:t>Opere</a:t>
            </a:r>
            <a:r>
              <a:rPr lang="it-IT" sz="1600" dirty="0"/>
              <a:t>, p. 168]</a:t>
            </a:r>
            <a:endParaRPr lang="fr-FR" sz="1600" dirty="0"/>
          </a:p>
        </p:txBody>
      </p:sp>
      <p:sp>
        <p:nvSpPr>
          <p:cNvPr id="11" name="TextBox 10">
            <a:extLst>
              <a:ext uri="{FF2B5EF4-FFF2-40B4-BE49-F238E27FC236}">
                <a16:creationId xmlns:a16="http://schemas.microsoft.com/office/drawing/2014/main" id="{D3C38D55-3ADA-4A9F-879F-643A3BFF4A2C}"/>
              </a:ext>
            </a:extLst>
          </p:cNvPr>
          <p:cNvSpPr txBox="1"/>
          <p:nvPr/>
        </p:nvSpPr>
        <p:spPr>
          <a:xfrm>
            <a:off x="353889" y="0"/>
            <a:ext cx="6014306" cy="1323439"/>
          </a:xfrm>
          <a:prstGeom prst="rect">
            <a:avLst/>
          </a:prstGeom>
          <a:noFill/>
        </p:spPr>
        <p:txBody>
          <a:bodyPr wrap="square">
            <a:spAutoFit/>
          </a:bodyPr>
          <a:lstStyle/>
          <a:p>
            <a:r>
              <a:rPr lang="it-IT" sz="1600" dirty="0"/>
              <a:t>Un Segno è qualsiasi cosa riferita a una Seconda cosa, il suo Oggetto, rispetto a una Qualità, in modo tale da portare una Terza cosa, il suo </a:t>
            </a:r>
            <a:r>
              <a:rPr lang="it-IT" sz="1600" dirty="0">
                <a:solidFill>
                  <a:srgbClr val="FF0000"/>
                </a:solidFill>
              </a:rPr>
              <a:t>Interpretante</a:t>
            </a:r>
            <a:r>
              <a:rPr lang="it-IT" sz="1600" dirty="0"/>
              <a:t>, in rapporto con lo stesso oggetto, e in modo tale da portarne una Quarta in rapporto con quell’Oggetto nella stessa forma, e così via ad infinitum. [Peirce, 1902, CP. 2.92, Minute Logic]</a:t>
            </a:r>
            <a:endParaRPr lang="fr-FR" sz="1600" dirty="0"/>
          </a:p>
        </p:txBody>
      </p:sp>
    </p:spTree>
    <p:extLst>
      <p:ext uri="{BB962C8B-B14F-4D97-AF65-F5344CB8AC3E}">
        <p14:creationId xmlns:p14="http://schemas.microsoft.com/office/powerpoint/2010/main" val="364078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B97F71-C74E-4433-AFE6-E2832E2C235A}"/>
              </a:ext>
            </a:extLst>
          </p:cNvPr>
          <p:cNvSpPr txBox="1"/>
          <p:nvPr/>
        </p:nvSpPr>
        <p:spPr>
          <a:xfrm>
            <a:off x="411041" y="865809"/>
            <a:ext cx="6097464" cy="2585323"/>
          </a:xfrm>
          <a:prstGeom prst="rect">
            <a:avLst/>
          </a:prstGeom>
          <a:noFill/>
        </p:spPr>
        <p:txBody>
          <a:bodyPr wrap="square">
            <a:spAutoFit/>
          </a:bodyPr>
          <a:lstStyle/>
          <a:p>
            <a:r>
              <a:rPr lang="it-IT" dirty="0"/>
              <a:t>Un </a:t>
            </a:r>
            <a:r>
              <a:rPr lang="it-IT" dirty="0">
                <a:solidFill>
                  <a:srgbClr val="FF0000"/>
                </a:solidFill>
              </a:rPr>
              <a:t>Simbolo</a:t>
            </a:r>
            <a:r>
              <a:rPr lang="it-IT" dirty="0"/>
              <a:t> è un segno che si riferisce all’Oggetto che esso denota in virtù di una legge, di solito un ’ associazione di idee generali, che opera in modo che il Simbolo sia interpretato come riferentesi a quell’Oggetto. [Peirce, 1903, CP. 2.249, p. 155] Un Simbolo è un Representamen il cui carattere Rappresentativo consiste precisamente nel suo essere una regola che determinaerà il suo interpretante. Tutte le parole, frasi, libri, e altri segni convenzionali sono Simboli. [Peirce, 1902, CP. 2.292, “Syllabus ” , CP. 2.275; trad. it. in </a:t>
            </a:r>
            <a:r>
              <a:rPr lang="it-IT" i="1" dirty="0"/>
              <a:t>Opere,</a:t>
            </a:r>
            <a:r>
              <a:rPr lang="it-IT" dirty="0"/>
              <a:t> p. 166]</a:t>
            </a:r>
            <a:endParaRPr lang="fr-FR" dirty="0"/>
          </a:p>
        </p:txBody>
      </p:sp>
      <p:sp>
        <p:nvSpPr>
          <p:cNvPr id="5" name="TextBox 4">
            <a:extLst>
              <a:ext uri="{FF2B5EF4-FFF2-40B4-BE49-F238E27FC236}">
                <a16:creationId xmlns:a16="http://schemas.microsoft.com/office/drawing/2014/main" id="{646F7F47-C218-4428-8235-C7DD328DC81E}"/>
              </a:ext>
            </a:extLst>
          </p:cNvPr>
          <p:cNvSpPr txBox="1"/>
          <p:nvPr/>
        </p:nvSpPr>
        <p:spPr>
          <a:xfrm>
            <a:off x="6910023" y="588809"/>
            <a:ext cx="5281977" cy="3139321"/>
          </a:xfrm>
          <a:prstGeom prst="rect">
            <a:avLst/>
          </a:prstGeom>
          <a:noFill/>
        </p:spPr>
        <p:txBody>
          <a:bodyPr wrap="square">
            <a:spAutoFit/>
          </a:bodyPr>
          <a:lstStyle/>
          <a:p>
            <a:r>
              <a:rPr lang="it-IT" dirty="0">
                <a:solidFill>
                  <a:srgbClr val="FF0000"/>
                </a:solidFill>
              </a:rPr>
              <a:t>Segni misti: </a:t>
            </a:r>
            <a:r>
              <a:rPr lang="it-IT" dirty="0"/>
              <a:t>la fotografia Le fotografie, specialmente le istantanee, sono molto istruttive, perché sappiamo che esse sono per certi aspetti esattamente uguali agli oggetti che esse rappresentano. Ma questa rassomiglianza è dovuta al fatto che le fotografie sono state prodotte in condizioni tali che esse erano fisicamente costrette a corrispondere punto per punto all’oggetto in natura. Sotto questo aspetto, dunque, esse appartengono alla seconda classe dei segni: quelli per connessione fisica. [Peirce, 1895, CP 2.281, “What is a Sign?” , trad. it. in Opere, p. 166]</a:t>
            </a:r>
            <a:endParaRPr lang="fr-FR" dirty="0"/>
          </a:p>
        </p:txBody>
      </p:sp>
      <p:sp>
        <p:nvSpPr>
          <p:cNvPr id="7" name="TextBox 6">
            <a:extLst>
              <a:ext uri="{FF2B5EF4-FFF2-40B4-BE49-F238E27FC236}">
                <a16:creationId xmlns:a16="http://schemas.microsoft.com/office/drawing/2014/main" id="{54EC9B3C-724F-46C6-A85F-B7FCAA8BA994}"/>
              </a:ext>
            </a:extLst>
          </p:cNvPr>
          <p:cNvSpPr txBox="1"/>
          <p:nvPr/>
        </p:nvSpPr>
        <p:spPr>
          <a:xfrm>
            <a:off x="2855302" y="4609510"/>
            <a:ext cx="6308480" cy="1477328"/>
          </a:xfrm>
          <a:prstGeom prst="rect">
            <a:avLst/>
          </a:prstGeom>
          <a:noFill/>
        </p:spPr>
        <p:txBody>
          <a:bodyPr wrap="square">
            <a:spAutoFit/>
          </a:bodyPr>
          <a:lstStyle/>
          <a:p>
            <a:r>
              <a:rPr lang="it-IT" dirty="0"/>
              <a:t>Segni misti: il diagramma </a:t>
            </a:r>
          </a:p>
          <a:p>
            <a:r>
              <a:rPr lang="it-IT" dirty="0"/>
              <a:t>Un diagramma è un representamen che è in modo predominante un’icona di relazioni ed è aiutato a essere tale da convenzioni. Anche degli indici vengono usati in maggiore o minore misura ” [Peirce, 1903, CP. 4.418]</a:t>
            </a:r>
            <a:endParaRPr lang="fr-FR" dirty="0"/>
          </a:p>
        </p:txBody>
      </p:sp>
    </p:spTree>
    <p:extLst>
      <p:ext uri="{BB962C8B-B14F-4D97-AF65-F5344CB8AC3E}">
        <p14:creationId xmlns:p14="http://schemas.microsoft.com/office/powerpoint/2010/main" val="342129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AA34BF84-82B5-7E9B-C679-BE3AD917C5E1}"/>
              </a:ext>
            </a:extLst>
          </p:cNvPr>
          <p:cNvPicPr>
            <a:picLocks noChangeAspect="1"/>
          </p:cNvPicPr>
          <p:nvPr/>
        </p:nvPicPr>
        <p:blipFill rotWithShape="1">
          <a:blip r:embed="rId2">
            <a:extLst>
              <a:ext uri="{28A0092B-C50C-407E-A947-70E740481C1C}">
                <a14:useLocalDpi xmlns:a14="http://schemas.microsoft.com/office/drawing/2010/main" val="0"/>
              </a:ext>
            </a:extLst>
          </a:blip>
          <a:srcRect l="25006" t="16210" r="2879" b="7215"/>
          <a:stretch/>
        </p:blipFill>
        <p:spPr>
          <a:xfrm>
            <a:off x="805345" y="989901"/>
            <a:ext cx="6602136" cy="5251509"/>
          </a:xfrm>
          <a:prstGeom prst="rect">
            <a:avLst/>
          </a:prstGeom>
        </p:spPr>
      </p:pic>
      <p:sp>
        <p:nvSpPr>
          <p:cNvPr id="2" name="TextBox 1">
            <a:extLst>
              <a:ext uri="{FF2B5EF4-FFF2-40B4-BE49-F238E27FC236}">
                <a16:creationId xmlns:a16="http://schemas.microsoft.com/office/drawing/2014/main" id="{484CFA45-475B-43E7-B8B4-335D382666AC}"/>
              </a:ext>
            </a:extLst>
          </p:cNvPr>
          <p:cNvSpPr txBox="1"/>
          <p:nvPr/>
        </p:nvSpPr>
        <p:spPr>
          <a:xfrm>
            <a:off x="7516536" y="5201174"/>
            <a:ext cx="1245341" cy="369332"/>
          </a:xfrm>
          <a:prstGeom prst="rect">
            <a:avLst/>
          </a:prstGeom>
          <a:noFill/>
        </p:spPr>
        <p:txBody>
          <a:bodyPr wrap="none" rtlCol="0">
            <a:spAutoFit/>
          </a:bodyPr>
          <a:lstStyle/>
          <a:p>
            <a:r>
              <a:rPr lang="fr-FR" dirty="0"/>
              <a:t>Uniroma.it.</a:t>
            </a:r>
            <a:endParaRPr lang="en-US" dirty="0"/>
          </a:p>
        </p:txBody>
      </p:sp>
    </p:spTree>
    <p:extLst>
      <p:ext uri="{BB962C8B-B14F-4D97-AF65-F5344CB8AC3E}">
        <p14:creationId xmlns:p14="http://schemas.microsoft.com/office/powerpoint/2010/main" val="2669943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4622E8-71DE-441E-9324-33912D8EC624}"/>
              </a:ext>
            </a:extLst>
          </p:cNvPr>
          <p:cNvSpPr txBox="1"/>
          <p:nvPr/>
        </p:nvSpPr>
        <p:spPr>
          <a:xfrm>
            <a:off x="190866" y="0"/>
            <a:ext cx="7105665" cy="6740307"/>
          </a:xfrm>
          <a:prstGeom prst="rect">
            <a:avLst/>
          </a:prstGeom>
          <a:noFill/>
        </p:spPr>
        <p:txBody>
          <a:bodyPr wrap="square" rtlCol="0">
            <a:spAutoFit/>
          </a:bodyPr>
          <a:lstStyle/>
          <a:p>
            <a:r>
              <a:rPr lang="fr-FR" sz="1600" dirty="0" err="1"/>
              <a:t>Serendipità</a:t>
            </a:r>
            <a:r>
              <a:rPr lang="fr-FR" sz="1600" dirty="0"/>
              <a:t> &lt; Voltaire, </a:t>
            </a:r>
            <a:r>
              <a:rPr lang="fr-FR" sz="1600" i="1" dirty="0"/>
              <a:t>Zadig, </a:t>
            </a:r>
            <a:r>
              <a:rPr lang="fr-FR" sz="1600" dirty="0"/>
              <a:t>1748 </a:t>
            </a:r>
          </a:p>
          <a:p>
            <a:endParaRPr lang="fr-FR" sz="1600" dirty="0"/>
          </a:p>
          <a:p>
            <a:r>
              <a:rPr lang="fr-FR" sz="1600" dirty="0" err="1"/>
              <a:t>Metodo</a:t>
            </a:r>
            <a:r>
              <a:rPr lang="fr-FR" sz="1600" dirty="0"/>
              <a:t> </a:t>
            </a:r>
            <a:r>
              <a:rPr lang="fr-FR" sz="1600" dirty="0" err="1"/>
              <a:t>scientifico</a:t>
            </a:r>
            <a:r>
              <a:rPr lang="fr-FR" sz="1600" dirty="0"/>
              <a:t> </a:t>
            </a:r>
            <a:r>
              <a:rPr lang="fr-FR" sz="1600" dirty="0" err="1"/>
              <a:t>viaggio</a:t>
            </a:r>
            <a:r>
              <a:rPr lang="fr-FR" sz="1600" dirty="0"/>
              <a:t> e </a:t>
            </a:r>
            <a:r>
              <a:rPr lang="fr-FR" sz="1600" dirty="0" err="1"/>
              <a:t>avventure</a:t>
            </a:r>
            <a:r>
              <a:rPr lang="fr-FR" sz="1600" dirty="0"/>
              <a:t> dei </a:t>
            </a:r>
            <a:r>
              <a:rPr lang="fr-FR" sz="1600" dirty="0" err="1"/>
              <a:t>tre</a:t>
            </a:r>
            <a:r>
              <a:rPr lang="fr-FR" sz="1600" dirty="0"/>
              <a:t> </a:t>
            </a:r>
            <a:r>
              <a:rPr lang="fr-FR" sz="1600" dirty="0" err="1"/>
              <a:t>principi</a:t>
            </a:r>
            <a:r>
              <a:rPr lang="fr-FR" sz="1600" dirty="0"/>
              <a:t> di Serendip (isola </a:t>
            </a:r>
            <a:r>
              <a:rPr lang="fr-FR" sz="1600" dirty="0" err="1"/>
              <a:t>dorata</a:t>
            </a:r>
            <a:r>
              <a:rPr lang="fr-FR" sz="1600" dirty="0"/>
              <a:t>) Ceylan/Sri Lanka</a:t>
            </a:r>
          </a:p>
          <a:p>
            <a:r>
              <a:rPr lang="fr-FR" sz="1600" dirty="0"/>
              <a:t>« </a:t>
            </a:r>
            <a:r>
              <a:rPr lang="fr-FR" sz="1600" dirty="0" err="1"/>
              <a:t>abducono</a:t>
            </a:r>
            <a:r>
              <a:rPr lang="fr-FR" sz="1600" dirty="0"/>
              <a:t> » un </a:t>
            </a:r>
            <a:r>
              <a:rPr lang="fr-FR" sz="1600" dirty="0" err="1"/>
              <a:t>camello</a:t>
            </a:r>
            <a:r>
              <a:rPr lang="fr-FR" sz="1600" dirty="0"/>
              <a:t> a </a:t>
            </a:r>
            <a:r>
              <a:rPr lang="fr-FR" sz="1600" dirty="0" err="1"/>
              <a:t>partire</a:t>
            </a:r>
            <a:r>
              <a:rPr lang="fr-FR" sz="1600" dirty="0"/>
              <a:t> </a:t>
            </a:r>
            <a:r>
              <a:rPr lang="fr-FR" sz="1600" dirty="0" err="1"/>
              <a:t>dall’erba</a:t>
            </a:r>
            <a:r>
              <a:rPr lang="fr-FR" sz="1600" dirty="0"/>
              <a:t> (</a:t>
            </a:r>
            <a:r>
              <a:rPr lang="fr-FR" sz="1600" dirty="0" err="1"/>
              <a:t>meno</a:t>
            </a:r>
            <a:r>
              <a:rPr lang="fr-FR" sz="1600" dirty="0"/>
              <a:t> </a:t>
            </a:r>
            <a:r>
              <a:rPr lang="fr-FR" sz="1600" dirty="0" err="1"/>
              <a:t>fresca</a:t>
            </a:r>
            <a:r>
              <a:rPr lang="fr-FR" sz="1600" dirty="0"/>
              <a:t>) </a:t>
            </a:r>
            <a:r>
              <a:rPr lang="fr-FR" sz="1600" dirty="0" err="1"/>
              <a:t>tagliato</a:t>
            </a:r>
            <a:r>
              <a:rPr lang="fr-FR" sz="1600" dirty="0"/>
              <a:t> da un lato </a:t>
            </a:r>
            <a:r>
              <a:rPr lang="fr-FR" sz="1600" dirty="0" err="1"/>
              <a:t>del</a:t>
            </a:r>
            <a:r>
              <a:rPr lang="fr-FR" sz="1600" dirty="0"/>
              <a:t> </a:t>
            </a:r>
            <a:r>
              <a:rPr lang="fr-FR" sz="1600" dirty="0" err="1"/>
              <a:t>cammino</a:t>
            </a:r>
            <a:r>
              <a:rPr lang="fr-FR" sz="1600" dirty="0"/>
              <a:t> </a:t>
            </a:r>
          </a:p>
          <a:p>
            <a:r>
              <a:rPr lang="fr-FR" sz="1600" dirty="0" err="1"/>
              <a:t>Racconto</a:t>
            </a:r>
            <a:r>
              <a:rPr lang="fr-FR" sz="1600" dirty="0"/>
              <a:t> </a:t>
            </a:r>
            <a:r>
              <a:rPr lang="fr-FR" sz="1600" dirty="0" err="1"/>
              <a:t>persiano</a:t>
            </a:r>
            <a:endParaRPr lang="fr-FR" sz="1600" dirty="0"/>
          </a:p>
          <a:p>
            <a:r>
              <a:rPr lang="fr-FR" sz="1600" dirty="0"/>
              <a:t>Indice, </a:t>
            </a:r>
            <a:r>
              <a:rPr lang="fr-FR" sz="1600" dirty="0" err="1"/>
              <a:t>traccia</a:t>
            </a:r>
            <a:endParaRPr lang="fr-FR" sz="1600" dirty="0"/>
          </a:p>
          <a:p>
            <a:r>
              <a:rPr lang="fr-FR" sz="1600" dirty="0" err="1"/>
              <a:t>Traccia</a:t>
            </a:r>
            <a:r>
              <a:rPr lang="fr-FR" sz="1600" dirty="0"/>
              <a:t>: più difficile da </a:t>
            </a:r>
            <a:r>
              <a:rPr lang="fr-FR" sz="1600" dirty="0" err="1"/>
              <a:t>interpretare</a:t>
            </a:r>
            <a:r>
              <a:rPr lang="fr-FR" sz="1600" dirty="0"/>
              <a:t> , </a:t>
            </a:r>
            <a:r>
              <a:rPr lang="fr-FR" sz="1600" dirty="0" err="1"/>
              <a:t>oggetto</a:t>
            </a:r>
            <a:r>
              <a:rPr lang="fr-FR" sz="1600" dirty="0"/>
              <a:t> </a:t>
            </a:r>
            <a:r>
              <a:rPr lang="fr-FR" sz="1600" dirty="0" err="1"/>
              <a:t>assente</a:t>
            </a:r>
            <a:endParaRPr lang="fr-FR" sz="1600" dirty="0"/>
          </a:p>
          <a:p>
            <a:r>
              <a:rPr lang="fr-FR" sz="1600" dirty="0"/>
              <a:t>Indice: più facile</a:t>
            </a:r>
          </a:p>
          <a:p>
            <a:endParaRPr lang="fr-FR" sz="1600" dirty="0"/>
          </a:p>
          <a:p>
            <a:r>
              <a:rPr lang="fr-FR" sz="1600" dirty="0" err="1"/>
              <a:t>Mentre</a:t>
            </a:r>
            <a:r>
              <a:rPr lang="fr-FR" sz="1600" dirty="0"/>
              <a:t> la </a:t>
            </a:r>
            <a:r>
              <a:rPr lang="fr-FR" sz="1600" dirty="0" err="1"/>
              <a:t>deduzione</a:t>
            </a:r>
            <a:r>
              <a:rPr lang="fr-FR" sz="1600" dirty="0"/>
              <a:t> </a:t>
            </a:r>
            <a:r>
              <a:rPr lang="fr-FR" sz="1600" dirty="0" err="1"/>
              <a:t>inferisce</a:t>
            </a:r>
            <a:r>
              <a:rPr lang="fr-FR" sz="1600" dirty="0"/>
              <a:t> da </a:t>
            </a:r>
            <a:r>
              <a:rPr lang="fr-FR" sz="1600" dirty="0" err="1"/>
              <a:t>principi</a:t>
            </a:r>
            <a:r>
              <a:rPr lang="fr-FR" sz="1600" dirty="0"/>
              <a:t> o </a:t>
            </a:r>
            <a:r>
              <a:rPr lang="fr-FR" sz="1600" dirty="0" err="1"/>
              <a:t>leggi</a:t>
            </a:r>
            <a:r>
              <a:rPr lang="fr-FR" sz="1600" dirty="0"/>
              <a:t> </a:t>
            </a:r>
            <a:r>
              <a:rPr lang="fr-FR" sz="1600" dirty="0" err="1"/>
              <a:t>generali</a:t>
            </a:r>
            <a:r>
              <a:rPr lang="fr-FR" sz="1600" dirty="0"/>
              <a:t> (« tutti </a:t>
            </a:r>
            <a:r>
              <a:rPr lang="fr-FR" sz="1600" dirty="0" err="1"/>
              <a:t>gli</a:t>
            </a:r>
            <a:r>
              <a:rPr lang="fr-FR" sz="1600" dirty="0"/>
              <a:t> </a:t>
            </a:r>
            <a:r>
              <a:rPr lang="fr-FR" sz="1600" dirty="0" err="1"/>
              <a:t>uomini</a:t>
            </a:r>
            <a:r>
              <a:rPr lang="fr-FR" sz="1600" dirty="0"/>
              <a:t> sono </a:t>
            </a:r>
            <a:r>
              <a:rPr lang="fr-FR" sz="1600" dirty="0" err="1"/>
              <a:t>mortali</a:t>
            </a:r>
            <a:r>
              <a:rPr lang="fr-FR" sz="1600" dirty="0"/>
              <a:t> ») </a:t>
            </a:r>
            <a:r>
              <a:rPr lang="fr-FR" sz="1600" dirty="0" err="1"/>
              <a:t>conclusioni</a:t>
            </a:r>
            <a:r>
              <a:rPr lang="fr-FR" sz="1600" dirty="0"/>
              <a:t> </a:t>
            </a:r>
            <a:r>
              <a:rPr lang="fr-FR" sz="1600" dirty="0" err="1"/>
              <a:t>particolari</a:t>
            </a:r>
            <a:endParaRPr lang="fr-FR" sz="1600" dirty="0"/>
          </a:p>
          <a:p>
            <a:r>
              <a:rPr lang="fr-FR" sz="1600" dirty="0"/>
              <a:t>(« Socrate è </a:t>
            </a:r>
            <a:r>
              <a:rPr lang="fr-FR" sz="1600" dirty="0" err="1"/>
              <a:t>mortale</a:t>
            </a:r>
            <a:r>
              <a:rPr lang="fr-FR" sz="1600" dirty="0"/>
              <a:t> ») ; e l’</a:t>
            </a:r>
            <a:r>
              <a:rPr lang="fr-FR" sz="1600" dirty="0" err="1"/>
              <a:t>induzione</a:t>
            </a:r>
            <a:r>
              <a:rPr lang="fr-FR" sz="1600" dirty="0"/>
              <a:t> da </a:t>
            </a:r>
            <a:r>
              <a:rPr lang="fr-FR" sz="1600" dirty="0" err="1"/>
              <a:t>proposizioni</a:t>
            </a:r>
            <a:r>
              <a:rPr lang="fr-FR" sz="1600" dirty="0"/>
              <a:t> </a:t>
            </a:r>
            <a:r>
              <a:rPr lang="fr-FR" sz="1600" dirty="0" err="1"/>
              <a:t>particolari</a:t>
            </a:r>
            <a:r>
              <a:rPr lang="fr-FR" sz="1600" dirty="0"/>
              <a:t> (« Socrate, </a:t>
            </a:r>
            <a:r>
              <a:rPr lang="fr-FR" sz="1600" dirty="0" err="1"/>
              <a:t>Platone</a:t>
            </a:r>
            <a:r>
              <a:rPr lang="fr-FR" sz="1600" dirty="0"/>
              <a:t>, </a:t>
            </a:r>
            <a:r>
              <a:rPr lang="fr-FR" sz="1600" dirty="0" err="1"/>
              <a:t>Aristotele</a:t>
            </a:r>
            <a:r>
              <a:rPr lang="fr-FR" sz="1600" dirty="0"/>
              <a:t> </a:t>
            </a:r>
            <a:r>
              <a:rPr lang="fr-FR" sz="1600" dirty="0" err="1"/>
              <a:t>ecc</a:t>
            </a:r>
            <a:r>
              <a:rPr lang="fr-FR" sz="1600" dirty="0"/>
              <a:t>. sono </a:t>
            </a:r>
            <a:r>
              <a:rPr lang="fr-FR" sz="1600" dirty="0" err="1"/>
              <a:t>mortali</a:t>
            </a:r>
            <a:r>
              <a:rPr lang="fr-FR" sz="1600" dirty="0"/>
              <a:t> ») </a:t>
            </a:r>
            <a:r>
              <a:rPr lang="fr-FR" sz="1600" dirty="0" err="1"/>
              <a:t>conclusioni</a:t>
            </a:r>
            <a:r>
              <a:rPr lang="fr-FR" sz="1600" dirty="0"/>
              <a:t> </a:t>
            </a:r>
            <a:r>
              <a:rPr lang="fr-FR" sz="1600" dirty="0" err="1"/>
              <a:t>generali</a:t>
            </a:r>
            <a:r>
              <a:rPr lang="fr-FR" sz="1600" dirty="0"/>
              <a:t> (« tutti </a:t>
            </a:r>
            <a:r>
              <a:rPr lang="fr-FR" sz="1600" dirty="0" err="1"/>
              <a:t>gli</a:t>
            </a:r>
            <a:r>
              <a:rPr lang="fr-FR" sz="1600" dirty="0"/>
              <a:t> </a:t>
            </a:r>
            <a:r>
              <a:rPr lang="fr-FR" sz="1600" dirty="0" err="1"/>
              <a:t>uomini</a:t>
            </a:r>
            <a:r>
              <a:rPr lang="fr-FR" sz="1600" dirty="0"/>
              <a:t> sono </a:t>
            </a:r>
            <a:r>
              <a:rPr lang="fr-FR" sz="1600" dirty="0" err="1"/>
              <a:t>mortali</a:t>
            </a:r>
            <a:r>
              <a:rPr lang="fr-FR" sz="1600" dirty="0"/>
              <a:t> ») ; l’</a:t>
            </a:r>
            <a:r>
              <a:rPr lang="fr-FR" sz="1600" dirty="0" err="1"/>
              <a:t>abduzione</a:t>
            </a:r>
            <a:r>
              <a:rPr lang="fr-FR" sz="1600" dirty="0"/>
              <a:t> </a:t>
            </a:r>
            <a:r>
              <a:rPr lang="fr-FR" sz="1600" dirty="0" err="1"/>
              <a:t>opera</a:t>
            </a:r>
            <a:r>
              <a:rPr lang="fr-FR" sz="1600" dirty="0"/>
              <a:t> in modo </a:t>
            </a:r>
            <a:r>
              <a:rPr lang="fr-FR" sz="1600" dirty="0" err="1"/>
              <a:t>diverso</a:t>
            </a:r>
            <a:r>
              <a:rPr lang="fr-FR" sz="1600" dirty="0"/>
              <a:t> : </a:t>
            </a:r>
            <a:r>
              <a:rPr lang="fr-FR" sz="1600" dirty="0" err="1"/>
              <a:t>dall’effetto</a:t>
            </a:r>
            <a:r>
              <a:rPr lang="fr-FR" sz="1600" dirty="0"/>
              <a:t> </a:t>
            </a:r>
            <a:r>
              <a:rPr lang="fr-FR" sz="1600" dirty="0" err="1"/>
              <a:t>deriva</a:t>
            </a:r>
            <a:r>
              <a:rPr lang="fr-FR" sz="1600" dirty="0"/>
              <a:t> la causa </a:t>
            </a:r>
            <a:r>
              <a:rPr lang="fr-FR" sz="1600" dirty="0" err="1"/>
              <a:t>probabile</a:t>
            </a:r>
            <a:r>
              <a:rPr lang="fr-FR" sz="1600" dirty="0"/>
              <a:t>. L’</a:t>
            </a:r>
            <a:r>
              <a:rPr lang="fr-FR" sz="1600" dirty="0" err="1"/>
              <a:t>abduzione</a:t>
            </a:r>
            <a:r>
              <a:rPr lang="fr-FR" sz="1600" dirty="0"/>
              <a:t> è </a:t>
            </a:r>
            <a:r>
              <a:rPr lang="fr-FR" sz="1600" dirty="0" err="1"/>
              <a:t>quindi</a:t>
            </a:r>
            <a:r>
              <a:rPr lang="fr-FR" sz="1600" dirty="0"/>
              <a:t> un </a:t>
            </a:r>
            <a:r>
              <a:rPr lang="fr-FR" sz="1600" dirty="0" err="1"/>
              <a:t>ragionamento</a:t>
            </a:r>
            <a:r>
              <a:rPr lang="fr-FR" sz="1600" dirty="0"/>
              <a:t> </a:t>
            </a:r>
            <a:r>
              <a:rPr lang="fr-FR" sz="1600" dirty="0" err="1"/>
              <a:t>che</a:t>
            </a:r>
            <a:r>
              <a:rPr lang="fr-FR" sz="1600" dirty="0"/>
              <a:t> muove dalla </a:t>
            </a:r>
            <a:r>
              <a:rPr lang="fr-FR" sz="1600" dirty="0" err="1"/>
              <a:t>conseguenze</a:t>
            </a:r>
            <a:r>
              <a:rPr lang="fr-FR" sz="1600" dirty="0"/>
              <a:t> e formula </a:t>
            </a:r>
            <a:r>
              <a:rPr lang="fr-FR" sz="1600" dirty="0" err="1"/>
              <a:t>un’ipotesi</a:t>
            </a:r>
            <a:r>
              <a:rPr lang="fr-FR" sz="1600" dirty="0"/>
              <a:t> </a:t>
            </a:r>
            <a:r>
              <a:rPr lang="fr-FR" sz="1600" dirty="0" err="1"/>
              <a:t>ingrado</a:t>
            </a:r>
            <a:r>
              <a:rPr lang="fr-FR" sz="1600" dirty="0"/>
              <a:t> di </a:t>
            </a:r>
            <a:r>
              <a:rPr lang="fr-FR" sz="1600" dirty="0" err="1"/>
              <a:t>spiegarle</a:t>
            </a:r>
            <a:r>
              <a:rPr lang="fr-FR" sz="1600" dirty="0"/>
              <a:t> </a:t>
            </a:r>
          </a:p>
          <a:p>
            <a:endParaRPr lang="fr-FR" sz="1600" dirty="0"/>
          </a:p>
          <a:p>
            <a:endParaRPr lang="fr-FR" sz="1600" dirty="0"/>
          </a:p>
          <a:p>
            <a:r>
              <a:rPr lang="fr-FR" sz="1600" dirty="0">
                <a:solidFill>
                  <a:srgbClr val="FF0000"/>
                </a:solidFill>
              </a:rPr>
              <a:t>The </a:t>
            </a:r>
            <a:r>
              <a:rPr lang="fr-FR" sz="1600" dirty="0" err="1">
                <a:solidFill>
                  <a:srgbClr val="FF0000"/>
                </a:solidFill>
              </a:rPr>
              <a:t>surprising</a:t>
            </a:r>
            <a:r>
              <a:rPr lang="fr-FR" sz="1600" dirty="0">
                <a:solidFill>
                  <a:srgbClr val="FF0000"/>
                </a:solidFill>
              </a:rPr>
              <a:t> </a:t>
            </a:r>
            <a:r>
              <a:rPr lang="fr-FR" sz="1600" dirty="0" err="1">
                <a:solidFill>
                  <a:srgbClr val="FF0000"/>
                </a:solidFill>
              </a:rPr>
              <a:t>fact</a:t>
            </a:r>
            <a:r>
              <a:rPr lang="fr-FR" sz="1600" dirty="0">
                <a:solidFill>
                  <a:srgbClr val="FF0000"/>
                </a:solidFill>
              </a:rPr>
              <a:t>, C, </a:t>
            </a:r>
            <a:r>
              <a:rPr lang="fr-FR" sz="1600" dirty="0" err="1"/>
              <a:t>is</a:t>
            </a:r>
            <a:r>
              <a:rPr lang="fr-FR" sz="1600" dirty="0"/>
              <a:t> </a:t>
            </a:r>
            <a:r>
              <a:rPr lang="fr-FR" sz="1600" dirty="0" err="1"/>
              <a:t>observed</a:t>
            </a:r>
            <a:r>
              <a:rPr lang="fr-FR" sz="1600" dirty="0"/>
              <a:t>; But if A </a:t>
            </a:r>
            <a:r>
              <a:rPr lang="fr-FR" sz="1600" dirty="0" err="1"/>
              <a:t>were</a:t>
            </a:r>
            <a:r>
              <a:rPr lang="fr-FR" sz="1600" dirty="0"/>
              <a:t> </a:t>
            </a:r>
            <a:r>
              <a:rPr lang="fr-FR" sz="1600" dirty="0" err="1"/>
              <a:t>true</a:t>
            </a:r>
            <a:r>
              <a:rPr lang="fr-FR" sz="1600" dirty="0"/>
              <a:t>, C </a:t>
            </a:r>
            <a:r>
              <a:rPr lang="fr-FR" sz="1600" dirty="0" err="1"/>
              <a:t>would</a:t>
            </a:r>
            <a:r>
              <a:rPr lang="fr-FR" sz="1600" dirty="0"/>
              <a:t> </a:t>
            </a:r>
            <a:r>
              <a:rPr lang="fr-FR" sz="1600" dirty="0" err="1"/>
              <a:t>be</a:t>
            </a:r>
            <a:r>
              <a:rPr lang="fr-FR" sz="1600" dirty="0"/>
              <a:t> a </a:t>
            </a:r>
            <a:r>
              <a:rPr lang="fr-FR" sz="1600" dirty="0" err="1"/>
              <a:t>matter</a:t>
            </a:r>
            <a:r>
              <a:rPr lang="fr-FR" sz="1600" dirty="0"/>
              <a:t> of course, </a:t>
            </a:r>
            <a:r>
              <a:rPr lang="fr-FR" sz="1600" dirty="0" err="1"/>
              <a:t>hence</a:t>
            </a:r>
            <a:r>
              <a:rPr lang="fr-FR" sz="1600" dirty="0"/>
              <a:t>, </a:t>
            </a:r>
            <a:r>
              <a:rPr lang="fr-FR" sz="1600" dirty="0" err="1"/>
              <a:t>there</a:t>
            </a:r>
            <a:r>
              <a:rPr lang="fr-FR" sz="1600" dirty="0"/>
              <a:t> </a:t>
            </a:r>
            <a:r>
              <a:rPr lang="fr-FR" sz="1600" dirty="0" err="1"/>
              <a:t>is</a:t>
            </a:r>
            <a:r>
              <a:rPr lang="fr-FR" sz="1600" dirty="0"/>
              <a:t> </a:t>
            </a:r>
            <a:r>
              <a:rPr lang="fr-FR" sz="1600" dirty="0" err="1"/>
              <a:t>reason</a:t>
            </a:r>
            <a:r>
              <a:rPr lang="fr-FR" sz="1600" dirty="0"/>
              <a:t> to </a:t>
            </a:r>
            <a:r>
              <a:rPr lang="fr-FR" sz="1600" dirty="0">
                <a:solidFill>
                  <a:srgbClr val="FF0000"/>
                </a:solidFill>
              </a:rPr>
              <a:t>suspect</a:t>
            </a:r>
            <a:r>
              <a:rPr lang="fr-FR" sz="1600" dirty="0"/>
              <a:t> </a:t>
            </a:r>
            <a:r>
              <a:rPr lang="fr-FR" sz="1600" dirty="0" err="1"/>
              <a:t>that</a:t>
            </a:r>
            <a:r>
              <a:rPr lang="fr-FR" sz="1600" dirty="0"/>
              <a:t> A </a:t>
            </a:r>
            <a:r>
              <a:rPr lang="fr-FR" sz="1600" dirty="0" err="1"/>
              <a:t>is</a:t>
            </a:r>
            <a:r>
              <a:rPr lang="fr-FR" sz="1600" dirty="0"/>
              <a:t> </a:t>
            </a:r>
            <a:r>
              <a:rPr lang="fr-FR" sz="1600" dirty="0" err="1"/>
              <a:t>true</a:t>
            </a:r>
            <a:r>
              <a:rPr lang="fr-FR" sz="1600" dirty="0"/>
              <a:t>. </a:t>
            </a:r>
            <a:r>
              <a:rPr lang="fr-FR" sz="1600" dirty="0" err="1"/>
              <a:t>Thus</a:t>
            </a:r>
            <a:r>
              <a:rPr lang="fr-FR" sz="1600" dirty="0"/>
              <a:t>, A </a:t>
            </a:r>
            <a:r>
              <a:rPr lang="fr-FR" sz="1600" dirty="0" err="1"/>
              <a:t>cannot</a:t>
            </a:r>
            <a:r>
              <a:rPr lang="fr-FR" sz="1600" dirty="0"/>
              <a:t> </a:t>
            </a:r>
            <a:r>
              <a:rPr lang="fr-FR" sz="1600" dirty="0" err="1"/>
              <a:t>be</a:t>
            </a:r>
            <a:r>
              <a:rPr lang="fr-FR" sz="1600" dirty="0"/>
              <a:t> </a:t>
            </a:r>
            <a:r>
              <a:rPr lang="fr-FR" sz="1600" dirty="0" err="1"/>
              <a:t>abductively</a:t>
            </a:r>
            <a:r>
              <a:rPr lang="fr-FR" sz="1600" dirty="0"/>
              <a:t> </a:t>
            </a:r>
            <a:r>
              <a:rPr lang="fr-FR" sz="1600" dirty="0" err="1"/>
              <a:t>inferred</a:t>
            </a:r>
            <a:r>
              <a:rPr lang="fr-FR" sz="1600" dirty="0"/>
              <a:t>, or if </a:t>
            </a:r>
            <a:r>
              <a:rPr lang="fr-FR" sz="1600" dirty="0" err="1"/>
              <a:t>you</a:t>
            </a:r>
            <a:r>
              <a:rPr lang="fr-FR" sz="1600" dirty="0"/>
              <a:t> </a:t>
            </a:r>
            <a:r>
              <a:rPr lang="fr-FR" sz="1600" dirty="0" err="1"/>
              <a:t>prefer</a:t>
            </a:r>
            <a:r>
              <a:rPr lang="fr-FR" sz="1600" dirty="0"/>
              <a:t> the expression, </a:t>
            </a:r>
            <a:r>
              <a:rPr lang="fr-FR" sz="1600" dirty="0" err="1"/>
              <a:t>cannot</a:t>
            </a:r>
            <a:r>
              <a:rPr lang="fr-FR" sz="1600" dirty="0"/>
              <a:t> </a:t>
            </a:r>
            <a:r>
              <a:rPr lang="fr-FR" sz="1600" dirty="0" err="1"/>
              <a:t>be</a:t>
            </a:r>
            <a:r>
              <a:rPr lang="fr-FR" sz="1600" dirty="0"/>
              <a:t> </a:t>
            </a:r>
            <a:r>
              <a:rPr lang="fr-FR" sz="1600" dirty="0" err="1"/>
              <a:t>abductively</a:t>
            </a:r>
            <a:r>
              <a:rPr lang="fr-FR" sz="1600" dirty="0"/>
              <a:t> </a:t>
            </a:r>
            <a:r>
              <a:rPr lang="fr-FR" sz="1600" dirty="0" err="1"/>
              <a:t>conjectured</a:t>
            </a:r>
            <a:r>
              <a:rPr lang="fr-FR" sz="1600" dirty="0"/>
              <a:t> </a:t>
            </a:r>
            <a:r>
              <a:rPr lang="fr-FR" sz="1600" dirty="0" err="1"/>
              <a:t>until</a:t>
            </a:r>
            <a:r>
              <a:rPr lang="fr-FR" sz="1600" dirty="0"/>
              <a:t> </a:t>
            </a:r>
            <a:r>
              <a:rPr lang="fr-FR" sz="1600" dirty="0" err="1"/>
              <a:t>its</a:t>
            </a:r>
            <a:r>
              <a:rPr lang="fr-FR" sz="1600" dirty="0"/>
              <a:t> </a:t>
            </a:r>
            <a:r>
              <a:rPr lang="fr-FR" sz="1600" dirty="0" err="1"/>
              <a:t>entire</a:t>
            </a:r>
            <a:r>
              <a:rPr lang="fr-FR" sz="1600" dirty="0"/>
              <a:t> content </a:t>
            </a:r>
            <a:r>
              <a:rPr lang="fr-FR" sz="1600" dirty="0" err="1"/>
              <a:t>is</a:t>
            </a:r>
            <a:r>
              <a:rPr lang="fr-FR" sz="1600" dirty="0"/>
              <a:t> </a:t>
            </a:r>
            <a:r>
              <a:rPr lang="fr-FR" sz="1600" dirty="0" err="1"/>
              <a:t>already</a:t>
            </a:r>
            <a:r>
              <a:rPr lang="fr-FR" sz="1600" dirty="0"/>
              <a:t> </a:t>
            </a:r>
            <a:r>
              <a:rPr lang="fr-FR" sz="1600" dirty="0" err="1"/>
              <a:t>present</a:t>
            </a:r>
            <a:r>
              <a:rPr lang="fr-FR" sz="1600" dirty="0"/>
              <a:t> in the </a:t>
            </a:r>
            <a:r>
              <a:rPr lang="fr-FR" sz="1600" dirty="0" err="1"/>
              <a:t>premiss</a:t>
            </a:r>
            <a:r>
              <a:rPr lang="fr-FR" sz="1600" dirty="0"/>
              <a:t>, "If A </a:t>
            </a:r>
            <a:r>
              <a:rPr lang="fr-FR" sz="1600" dirty="0" err="1"/>
              <a:t>were</a:t>
            </a:r>
            <a:r>
              <a:rPr lang="fr-FR" sz="1600" dirty="0"/>
              <a:t> </a:t>
            </a:r>
            <a:r>
              <a:rPr lang="fr-FR" sz="1600" dirty="0" err="1"/>
              <a:t>true</a:t>
            </a:r>
            <a:r>
              <a:rPr lang="fr-FR" sz="1600" dirty="0"/>
              <a:t>, C </a:t>
            </a:r>
            <a:r>
              <a:rPr lang="fr-FR" sz="1600" dirty="0" err="1"/>
              <a:t>would</a:t>
            </a:r>
            <a:r>
              <a:rPr lang="fr-FR" sz="1600" dirty="0"/>
              <a:t> </a:t>
            </a:r>
            <a:r>
              <a:rPr lang="fr-FR" sz="1600" dirty="0" err="1"/>
              <a:t>be</a:t>
            </a:r>
            <a:r>
              <a:rPr lang="fr-FR" sz="1600" dirty="0"/>
              <a:t> a </a:t>
            </a:r>
            <a:r>
              <a:rPr lang="fr-FR" sz="1600" dirty="0" err="1"/>
              <a:t>matter</a:t>
            </a:r>
            <a:r>
              <a:rPr lang="fr-FR" sz="1600" dirty="0"/>
              <a:t> of course." (Peirce 1994, V, p. 189)</a:t>
            </a:r>
          </a:p>
          <a:p>
            <a:endParaRPr lang="fr-FR" sz="1600" dirty="0"/>
          </a:p>
          <a:p>
            <a:endParaRPr lang="en-US" sz="1600" dirty="0"/>
          </a:p>
        </p:txBody>
      </p:sp>
      <p:pic>
        <p:nvPicPr>
          <p:cNvPr id="6146" name="Picture 2" descr="L'abduzione di Sherlock Holmes / Sherlock Holmes abductions">
            <a:extLst>
              <a:ext uri="{FF2B5EF4-FFF2-40B4-BE49-F238E27FC236}">
                <a16:creationId xmlns:a16="http://schemas.microsoft.com/office/drawing/2014/main" id="{0925B2B1-8324-4CF3-AAD4-DFE6718A2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320" y="1652484"/>
            <a:ext cx="3818738" cy="11054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10;&#10;Description automatically generated">
            <a:extLst>
              <a:ext uri="{FF2B5EF4-FFF2-40B4-BE49-F238E27FC236}">
                <a16:creationId xmlns:a16="http://schemas.microsoft.com/office/drawing/2014/main" id="{23F8DDD1-A0AD-4C24-A860-32AD038E72DF}"/>
              </a:ext>
            </a:extLst>
          </p:cNvPr>
          <p:cNvPicPr>
            <a:picLocks noChangeAspect="1"/>
          </p:cNvPicPr>
          <p:nvPr/>
        </p:nvPicPr>
        <p:blipFill rotWithShape="1">
          <a:blip r:embed="rId3">
            <a:extLst>
              <a:ext uri="{28A0092B-C50C-407E-A947-70E740481C1C}">
                <a14:useLocalDpi xmlns:a14="http://schemas.microsoft.com/office/drawing/2010/main" val="0"/>
              </a:ext>
            </a:extLst>
          </a:blip>
          <a:srcRect l="42692" t="19444" r="21827" b="31228"/>
          <a:stretch/>
        </p:blipFill>
        <p:spPr>
          <a:xfrm>
            <a:off x="7356231" y="3082633"/>
            <a:ext cx="4325816" cy="3165231"/>
          </a:xfrm>
          <a:prstGeom prst="rect">
            <a:avLst/>
          </a:prstGeom>
        </p:spPr>
      </p:pic>
      <p:sp>
        <p:nvSpPr>
          <p:cNvPr id="8" name="TextBox 7">
            <a:extLst>
              <a:ext uri="{FF2B5EF4-FFF2-40B4-BE49-F238E27FC236}">
                <a16:creationId xmlns:a16="http://schemas.microsoft.com/office/drawing/2014/main" id="{CB58748B-1E60-4D33-8EB9-6CC4F3B496A1}"/>
              </a:ext>
            </a:extLst>
          </p:cNvPr>
          <p:cNvSpPr txBox="1"/>
          <p:nvPr/>
        </p:nvSpPr>
        <p:spPr>
          <a:xfrm>
            <a:off x="7609770" y="271662"/>
            <a:ext cx="3818738" cy="1077218"/>
          </a:xfrm>
          <a:prstGeom prst="rect">
            <a:avLst/>
          </a:prstGeom>
          <a:noFill/>
        </p:spPr>
        <p:txBody>
          <a:bodyPr wrap="none" rtlCol="0">
            <a:spAutoFit/>
          </a:bodyPr>
          <a:lstStyle/>
          <a:p>
            <a:r>
              <a:rPr lang="fr-BE" sz="1600" dirty="0" err="1"/>
              <a:t>Nell’abduzione</a:t>
            </a:r>
            <a:r>
              <a:rPr lang="fr-BE" sz="1600" dirty="0"/>
              <a:t> sono </a:t>
            </a:r>
            <a:r>
              <a:rPr lang="fr-BE" sz="1600" dirty="0" err="1"/>
              <a:t>noti</a:t>
            </a:r>
            <a:r>
              <a:rPr lang="fr-BE" sz="1600" dirty="0"/>
              <a:t> </a:t>
            </a:r>
            <a:r>
              <a:rPr lang="fr-BE" sz="1600" i="1" dirty="0" err="1"/>
              <a:t>regola</a:t>
            </a:r>
            <a:r>
              <a:rPr lang="fr-BE" sz="1600" dirty="0"/>
              <a:t> e </a:t>
            </a:r>
            <a:r>
              <a:rPr lang="fr-BE" sz="1600" i="1" dirty="0" err="1"/>
              <a:t>risultato</a:t>
            </a:r>
            <a:r>
              <a:rPr lang="fr-BE" sz="1600" dirty="0"/>
              <a:t>,</a:t>
            </a:r>
          </a:p>
          <a:p>
            <a:r>
              <a:rPr lang="fr-BE" sz="1600" dirty="0" err="1"/>
              <a:t>ed</a:t>
            </a:r>
            <a:r>
              <a:rPr lang="fr-BE" sz="1600" dirty="0"/>
              <a:t> il </a:t>
            </a:r>
            <a:r>
              <a:rPr lang="fr-BE" sz="1600" i="1" dirty="0" err="1"/>
              <a:t>caso</a:t>
            </a:r>
            <a:r>
              <a:rPr lang="fr-BE" sz="1600" dirty="0"/>
              <a:t> non ne </a:t>
            </a:r>
            <a:r>
              <a:rPr lang="fr-BE" sz="1600" dirty="0" err="1"/>
              <a:t>deriva</a:t>
            </a:r>
            <a:r>
              <a:rPr lang="fr-BE" sz="1600" dirty="0"/>
              <a:t> come </a:t>
            </a:r>
            <a:r>
              <a:rPr lang="fr-BE" sz="1600" dirty="0" err="1"/>
              <a:t>conseguenza</a:t>
            </a:r>
            <a:r>
              <a:rPr lang="fr-BE" sz="1600" dirty="0"/>
              <a:t> </a:t>
            </a:r>
          </a:p>
          <a:p>
            <a:r>
              <a:rPr lang="fr-BE" sz="1600" dirty="0" err="1"/>
              <a:t>necessaria</a:t>
            </a:r>
            <a:r>
              <a:rPr lang="fr-BE" sz="1600" dirty="0"/>
              <a:t>, ma come </a:t>
            </a:r>
            <a:r>
              <a:rPr lang="fr-BE" sz="1600" dirty="0" err="1"/>
              <a:t>eventualità</a:t>
            </a:r>
            <a:r>
              <a:rPr lang="fr-BE" sz="1600" dirty="0"/>
              <a:t> </a:t>
            </a:r>
            <a:r>
              <a:rPr lang="fr-BE" sz="1600" dirty="0" err="1"/>
              <a:t>probabile</a:t>
            </a:r>
            <a:r>
              <a:rPr lang="fr-BE" sz="1600" dirty="0"/>
              <a:t>.</a:t>
            </a:r>
          </a:p>
          <a:p>
            <a:endParaRPr lang="fr-FR" sz="1600" dirty="0"/>
          </a:p>
        </p:txBody>
      </p:sp>
    </p:spTree>
    <p:extLst>
      <p:ext uri="{BB962C8B-B14F-4D97-AF65-F5344CB8AC3E}">
        <p14:creationId xmlns:p14="http://schemas.microsoft.com/office/powerpoint/2010/main" val="342637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st du canard - Wikiwand">
            <a:extLst>
              <a:ext uri="{FF2B5EF4-FFF2-40B4-BE49-F238E27FC236}">
                <a16:creationId xmlns:a16="http://schemas.microsoft.com/office/drawing/2014/main" id="{1D15D1C8-DC45-4615-824B-B79DF1AFF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70" y="3876859"/>
            <a:ext cx="2695598" cy="25853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765AAE-925B-4842-BE55-C87247627794}"/>
              </a:ext>
            </a:extLst>
          </p:cNvPr>
          <p:cNvSpPr txBox="1"/>
          <p:nvPr/>
        </p:nvSpPr>
        <p:spPr>
          <a:xfrm>
            <a:off x="207701" y="3174129"/>
            <a:ext cx="6097464" cy="830997"/>
          </a:xfrm>
          <a:prstGeom prst="rect">
            <a:avLst/>
          </a:prstGeom>
          <a:noFill/>
        </p:spPr>
        <p:txBody>
          <a:bodyPr wrap="square">
            <a:spAutoFit/>
          </a:bodyPr>
          <a:lstStyle/>
          <a:p>
            <a:endParaRPr lang="fr-FR" sz="1600" dirty="0"/>
          </a:p>
          <a:p>
            <a:r>
              <a:rPr lang="fr-FR" sz="1600" dirty="0" err="1"/>
              <a:t>attribuzionismo</a:t>
            </a:r>
            <a:r>
              <a:rPr lang="fr-FR" sz="1600" dirty="0"/>
              <a:t> di Morelli</a:t>
            </a:r>
          </a:p>
          <a:p>
            <a:endParaRPr lang="fr-FR" sz="1600" dirty="0"/>
          </a:p>
        </p:txBody>
      </p:sp>
      <p:sp>
        <p:nvSpPr>
          <p:cNvPr id="7" name="TextBox 6">
            <a:extLst>
              <a:ext uri="{FF2B5EF4-FFF2-40B4-BE49-F238E27FC236}">
                <a16:creationId xmlns:a16="http://schemas.microsoft.com/office/drawing/2014/main" id="{3901CCF6-9B87-48A4-AFAE-BDD326694044}"/>
              </a:ext>
            </a:extLst>
          </p:cNvPr>
          <p:cNvSpPr txBox="1"/>
          <p:nvPr/>
        </p:nvSpPr>
        <p:spPr>
          <a:xfrm>
            <a:off x="279670" y="139920"/>
            <a:ext cx="9065666" cy="1077218"/>
          </a:xfrm>
          <a:prstGeom prst="rect">
            <a:avLst/>
          </a:prstGeom>
          <a:noFill/>
        </p:spPr>
        <p:txBody>
          <a:bodyPr wrap="square">
            <a:spAutoFit/>
          </a:bodyPr>
          <a:lstStyle/>
          <a:p>
            <a:r>
              <a:rPr lang="it-IT" sz="1600" b="1" i="0" dirty="0">
                <a:effectLst/>
              </a:rPr>
              <a:t>Carlo Ginzburg, </a:t>
            </a:r>
            <a:r>
              <a:rPr lang="it-IT" sz="1600" b="1" i="1" dirty="0">
                <a:effectLst/>
              </a:rPr>
              <a:t>Spie. Radici di un paradigma indiziario</a:t>
            </a:r>
            <a:r>
              <a:rPr lang="it-IT" sz="1600" b="1" i="0" dirty="0">
                <a:effectLst/>
              </a:rPr>
              <a:t>, 1979, </a:t>
            </a:r>
            <a:r>
              <a:rPr lang="it-IT" sz="1600" b="0" i="0" dirty="0">
                <a:effectLst/>
              </a:rPr>
              <a:t>all'interno della raccolta </a:t>
            </a:r>
            <a:r>
              <a:rPr lang="it-IT" sz="1600" b="0" i="1" dirty="0">
                <a:effectLst/>
              </a:rPr>
              <a:t>Crisi della ragione. Nuovi modelli nel rapporto tra sapere e attività umane</a:t>
            </a:r>
            <a:r>
              <a:rPr lang="it-IT" sz="1600" b="0" i="0" dirty="0">
                <a:effectLst/>
              </a:rPr>
              <a:t> (a cura di </a:t>
            </a:r>
            <a:r>
              <a:rPr lang="it-IT" sz="1600" dirty="0"/>
              <a:t>Aldo Gargani)</a:t>
            </a:r>
            <a:r>
              <a:rPr lang="it-IT" sz="1600" b="0" i="0" dirty="0">
                <a:effectLst/>
              </a:rPr>
              <a:t> e ripubblicato dall'autore nel volume </a:t>
            </a:r>
            <a:r>
              <a:rPr lang="it-IT" sz="1600" b="0" i="1" dirty="0">
                <a:effectLst/>
              </a:rPr>
              <a:t>Miti emblemi spie. Morfologia e storia</a:t>
            </a:r>
            <a:r>
              <a:rPr lang="it-IT" sz="1600" b="0" i="0" dirty="0">
                <a:effectLst/>
              </a:rPr>
              <a:t> nel 1986</a:t>
            </a:r>
          </a:p>
          <a:p>
            <a:r>
              <a:rPr lang="it-IT" sz="1600" dirty="0"/>
              <a:t>Fare delle profezie retrospettive</a:t>
            </a:r>
            <a:endParaRPr lang="fr-FR" sz="1600" dirty="0"/>
          </a:p>
        </p:txBody>
      </p:sp>
      <p:pic>
        <p:nvPicPr>
          <p:cNvPr id="2050" name="Picture 2" descr="9788806593452: Miti emblemi spie. Morfologia e storia - AbeBooks -  Ginzburg, Carlo: 8806593455">
            <a:extLst>
              <a:ext uri="{FF2B5EF4-FFF2-40B4-BE49-F238E27FC236}">
                <a16:creationId xmlns:a16="http://schemas.microsoft.com/office/drawing/2014/main" id="{A291FE86-5B55-4FBF-AF15-3DC1F4EC7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32" y="1157681"/>
            <a:ext cx="1246950" cy="22030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1A0642-DF52-4874-AD8B-24B880732896}"/>
              </a:ext>
            </a:extLst>
          </p:cNvPr>
          <p:cNvSpPr txBox="1"/>
          <p:nvPr/>
        </p:nvSpPr>
        <p:spPr>
          <a:xfrm>
            <a:off x="3256433" y="1229980"/>
            <a:ext cx="8978489" cy="5293757"/>
          </a:xfrm>
          <a:prstGeom prst="rect">
            <a:avLst/>
          </a:prstGeom>
          <a:noFill/>
        </p:spPr>
        <p:txBody>
          <a:bodyPr wrap="square">
            <a:spAutoFit/>
          </a:bodyPr>
          <a:lstStyle/>
          <a:p>
            <a:r>
              <a:rPr lang="fr-FR" sz="1400" dirty="0"/>
              <a:t>Il </a:t>
            </a:r>
            <a:r>
              <a:rPr lang="fr-FR" sz="1400" dirty="0" err="1"/>
              <a:t>cosiddetto</a:t>
            </a:r>
            <a:r>
              <a:rPr lang="fr-FR" sz="1400" dirty="0"/>
              <a:t> "</a:t>
            </a:r>
            <a:r>
              <a:rPr lang="fr-FR" sz="1400" dirty="0" err="1">
                <a:solidFill>
                  <a:srgbClr val="FF0000"/>
                </a:solidFill>
              </a:rPr>
              <a:t>metodo</a:t>
            </a:r>
            <a:r>
              <a:rPr lang="fr-FR" sz="1400" dirty="0">
                <a:solidFill>
                  <a:srgbClr val="FF0000"/>
                </a:solidFill>
              </a:rPr>
              <a:t> </a:t>
            </a:r>
            <a:r>
              <a:rPr lang="fr-FR" sz="1400" dirty="0" err="1">
                <a:solidFill>
                  <a:srgbClr val="FF0000"/>
                </a:solidFill>
              </a:rPr>
              <a:t>morelliano</a:t>
            </a:r>
            <a:r>
              <a:rPr lang="fr-FR" sz="1400" dirty="0"/>
              <a:t>", </a:t>
            </a:r>
            <a:r>
              <a:rPr lang="fr-FR" sz="1400" dirty="0" err="1"/>
              <a:t>descritto</a:t>
            </a:r>
            <a:r>
              <a:rPr lang="fr-FR" sz="1400" dirty="0"/>
              <a:t> in </a:t>
            </a:r>
            <a:r>
              <a:rPr lang="fr-FR" sz="1400" dirty="0" err="1"/>
              <a:t>una</a:t>
            </a:r>
            <a:r>
              <a:rPr lang="fr-FR" sz="1400" dirty="0"/>
              <a:t> </a:t>
            </a:r>
            <a:r>
              <a:rPr lang="fr-FR" sz="1400" dirty="0" err="1"/>
              <a:t>serie</a:t>
            </a:r>
            <a:r>
              <a:rPr lang="fr-FR" sz="1400" dirty="0"/>
              <a:t> di </a:t>
            </a:r>
            <a:r>
              <a:rPr lang="fr-FR" sz="1400" dirty="0" err="1"/>
              <a:t>scritti</a:t>
            </a:r>
            <a:r>
              <a:rPr lang="fr-FR" sz="1400" dirty="0"/>
              <a:t> </a:t>
            </a:r>
            <a:r>
              <a:rPr lang="fr-FR" sz="1400" dirty="0" err="1"/>
              <a:t>pubblicati</a:t>
            </a:r>
            <a:r>
              <a:rPr lang="fr-FR" sz="1400" dirty="0"/>
              <a:t> tra il 1874 e il 1876, </a:t>
            </a:r>
            <a:r>
              <a:rPr lang="fr-FR" sz="1400" dirty="0" err="1"/>
              <a:t>proponeva</a:t>
            </a:r>
            <a:r>
              <a:rPr lang="fr-FR" sz="1400" dirty="0"/>
              <a:t> di </a:t>
            </a:r>
            <a:r>
              <a:rPr lang="fr-FR" sz="1400" dirty="0" err="1"/>
              <a:t>distinguere</a:t>
            </a:r>
            <a:r>
              <a:rPr lang="fr-FR" sz="1400" dirty="0"/>
              <a:t> un </a:t>
            </a:r>
            <a:r>
              <a:rPr lang="fr-FR" sz="1400" dirty="0" err="1"/>
              <a:t>dipinto</a:t>
            </a:r>
            <a:r>
              <a:rPr lang="fr-FR" sz="1400" dirty="0"/>
              <a:t> originale dalle sue copie </a:t>
            </a:r>
            <a:r>
              <a:rPr lang="fr-FR" sz="1400" dirty="0" err="1"/>
              <a:t>attraverso</a:t>
            </a:r>
            <a:r>
              <a:rPr lang="fr-FR" sz="1400" dirty="0"/>
              <a:t> l'</a:t>
            </a:r>
            <a:r>
              <a:rPr lang="fr-FR" sz="1400" dirty="0" err="1"/>
              <a:t>analisi</a:t>
            </a:r>
            <a:r>
              <a:rPr lang="fr-FR" sz="1400" dirty="0"/>
              <a:t> di </a:t>
            </a:r>
            <a:r>
              <a:rPr lang="fr-FR" sz="1400" dirty="0" err="1"/>
              <a:t>particolari</a:t>
            </a:r>
            <a:r>
              <a:rPr lang="fr-FR" sz="1400" dirty="0"/>
              <a:t> </a:t>
            </a:r>
            <a:r>
              <a:rPr lang="fr-FR" sz="1400" dirty="0" err="1"/>
              <a:t>solitamente</a:t>
            </a:r>
            <a:r>
              <a:rPr lang="fr-FR" sz="1400" dirty="0"/>
              <a:t> </a:t>
            </a:r>
            <a:r>
              <a:rPr lang="fr-FR" sz="1400" dirty="0" err="1"/>
              <a:t>considerati</a:t>
            </a:r>
            <a:r>
              <a:rPr lang="fr-FR" sz="1400" dirty="0"/>
              <a:t> </a:t>
            </a:r>
            <a:r>
              <a:rPr lang="fr-FR" sz="1400" dirty="0" err="1"/>
              <a:t>insignificanti</a:t>
            </a:r>
            <a:r>
              <a:rPr lang="fr-FR" sz="1400" dirty="0"/>
              <a:t> (ad </a:t>
            </a:r>
            <a:r>
              <a:rPr lang="fr-FR" sz="1400" dirty="0" err="1"/>
              <a:t>esempio</a:t>
            </a:r>
            <a:r>
              <a:rPr lang="fr-FR" sz="1400" dirty="0"/>
              <a:t> la forma delle </a:t>
            </a:r>
            <a:r>
              <a:rPr lang="fr-FR" sz="1400" dirty="0" err="1"/>
              <a:t>orecchie</a:t>
            </a:r>
            <a:r>
              <a:rPr lang="fr-FR" sz="1400" dirty="0"/>
              <a:t> o le </a:t>
            </a:r>
            <a:r>
              <a:rPr lang="fr-FR" sz="1400" dirty="0" err="1"/>
              <a:t>dita</a:t>
            </a:r>
            <a:r>
              <a:rPr lang="fr-FR" sz="1400" dirty="0"/>
              <a:t> delle </a:t>
            </a:r>
            <a:r>
              <a:rPr lang="fr-FR" sz="1400" dirty="0" err="1"/>
              <a:t>mani</a:t>
            </a:r>
            <a:r>
              <a:rPr lang="fr-FR" sz="1400" dirty="0"/>
              <a:t>) </a:t>
            </a:r>
            <a:r>
              <a:rPr lang="fr-FR" sz="1400" dirty="0" err="1"/>
              <a:t>piuttosto</a:t>
            </a:r>
            <a:r>
              <a:rPr lang="fr-FR" sz="1400" dirty="0"/>
              <a:t> </a:t>
            </a:r>
            <a:r>
              <a:rPr lang="fr-FR" sz="1400" dirty="0" err="1"/>
              <a:t>che</a:t>
            </a:r>
            <a:r>
              <a:rPr lang="fr-FR" sz="1400" dirty="0"/>
              <a:t> dei </a:t>
            </a:r>
            <a:r>
              <a:rPr lang="fr-FR" sz="1400" dirty="0" err="1"/>
              <a:t>caratteri</a:t>
            </a:r>
            <a:r>
              <a:rPr lang="fr-FR" sz="1400" dirty="0"/>
              <a:t> più </a:t>
            </a:r>
            <a:r>
              <a:rPr lang="fr-FR" sz="1400" dirty="0" err="1"/>
              <a:t>appariscenti</a:t>
            </a:r>
            <a:r>
              <a:rPr lang="fr-FR" sz="1400" dirty="0"/>
              <a:t> (come </a:t>
            </a:r>
            <a:r>
              <a:rPr lang="fr-FR" sz="1400" dirty="0" err="1"/>
              <a:t>gli</a:t>
            </a:r>
            <a:r>
              <a:rPr lang="fr-FR" sz="1400" dirty="0"/>
              <a:t> </a:t>
            </a:r>
            <a:r>
              <a:rPr lang="fr-FR" sz="1400" dirty="0" err="1"/>
              <a:t>occhi</a:t>
            </a:r>
            <a:r>
              <a:rPr lang="fr-FR" sz="1400" dirty="0"/>
              <a:t> e la bocca), più </a:t>
            </a:r>
            <a:r>
              <a:rPr lang="fr-FR" sz="1400" dirty="0" err="1"/>
              <a:t>facilmente</a:t>
            </a:r>
            <a:r>
              <a:rPr lang="fr-FR" sz="1400" dirty="0"/>
              <a:t> </a:t>
            </a:r>
            <a:r>
              <a:rPr lang="fr-FR" sz="1400" dirty="0" err="1"/>
              <a:t>imitabili</a:t>
            </a:r>
            <a:r>
              <a:rPr lang="fr-FR" sz="1400" dirty="0"/>
              <a:t> da </a:t>
            </a:r>
            <a:r>
              <a:rPr lang="fr-FR" sz="1400" dirty="0" err="1"/>
              <a:t>altri</a:t>
            </a:r>
            <a:r>
              <a:rPr lang="fr-FR" sz="1400" dirty="0"/>
              <a:t> </a:t>
            </a:r>
            <a:r>
              <a:rPr lang="fr-FR" sz="1400" dirty="0" err="1"/>
              <a:t>artisti</a:t>
            </a:r>
            <a:r>
              <a:rPr lang="fr-FR" sz="1400" dirty="0"/>
              <a:t> perché </a:t>
            </a:r>
            <a:r>
              <a:rPr lang="fr-FR" sz="1400" dirty="0" err="1"/>
              <a:t>maggiormente</a:t>
            </a:r>
            <a:r>
              <a:rPr lang="fr-FR" sz="1400" dirty="0"/>
              <a:t> </a:t>
            </a:r>
            <a:r>
              <a:rPr lang="fr-FR" sz="1400" dirty="0" err="1"/>
              <a:t>legati</a:t>
            </a:r>
            <a:r>
              <a:rPr lang="fr-FR" sz="1400" dirty="0"/>
              <a:t> alla </a:t>
            </a:r>
            <a:r>
              <a:rPr lang="fr-FR" sz="1400" dirty="0" err="1"/>
              <a:t>scuola</a:t>
            </a:r>
            <a:r>
              <a:rPr lang="fr-FR" sz="1400" dirty="0"/>
              <a:t> di </a:t>
            </a:r>
            <a:r>
              <a:rPr lang="fr-FR" sz="1400" dirty="0" err="1"/>
              <a:t>cui</a:t>
            </a:r>
            <a:r>
              <a:rPr lang="fr-FR" sz="1400" dirty="0"/>
              <a:t> il </a:t>
            </a:r>
            <a:r>
              <a:rPr lang="fr-FR" sz="1400" dirty="0" err="1"/>
              <a:t>pittore</a:t>
            </a:r>
            <a:r>
              <a:rPr lang="fr-FR" sz="1400" dirty="0"/>
              <a:t> </a:t>
            </a:r>
            <a:r>
              <a:rPr lang="fr-FR" sz="1400" dirty="0" err="1"/>
              <a:t>faceva</a:t>
            </a:r>
            <a:r>
              <a:rPr lang="fr-FR" sz="1400" dirty="0"/>
              <a:t> parte. </a:t>
            </a:r>
            <a:r>
              <a:rPr lang="fr-FR" sz="1400" dirty="0" err="1"/>
              <a:t>Attraverso</a:t>
            </a:r>
            <a:r>
              <a:rPr lang="fr-FR" sz="1400" dirty="0"/>
              <a:t> </a:t>
            </a:r>
            <a:r>
              <a:rPr lang="fr-FR" sz="1400" dirty="0" err="1"/>
              <a:t>questo</a:t>
            </a:r>
            <a:r>
              <a:rPr lang="fr-FR" sz="1400" dirty="0"/>
              <a:t> </a:t>
            </a:r>
            <a:r>
              <a:rPr lang="fr-FR" sz="1400" dirty="0" err="1"/>
              <a:t>approccio</a:t>
            </a:r>
            <a:r>
              <a:rPr lang="fr-FR" sz="1400" dirty="0"/>
              <a:t> Morelli </a:t>
            </a:r>
            <a:r>
              <a:rPr lang="fr-FR" sz="1400" dirty="0" err="1"/>
              <a:t>riuscì</a:t>
            </a:r>
            <a:r>
              <a:rPr lang="fr-FR" sz="1400" dirty="0"/>
              <a:t> a </a:t>
            </a:r>
            <a:r>
              <a:rPr lang="fr-FR" sz="1400" dirty="0" err="1"/>
              <a:t>produrre</a:t>
            </a:r>
            <a:r>
              <a:rPr lang="fr-FR" sz="1400" dirty="0"/>
              <a:t> un </a:t>
            </a:r>
            <a:r>
              <a:rPr lang="fr-FR" sz="1400" dirty="0" err="1"/>
              <a:t>numero</a:t>
            </a:r>
            <a:r>
              <a:rPr lang="fr-FR" sz="1400" dirty="0"/>
              <a:t> </a:t>
            </a:r>
            <a:r>
              <a:rPr lang="fr-FR" sz="1400" dirty="0" err="1"/>
              <a:t>cospicuo</a:t>
            </a:r>
            <a:r>
              <a:rPr lang="fr-FR" sz="1400" dirty="0"/>
              <a:t> di </a:t>
            </a:r>
            <a:r>
              <a:rPr lang="fr-FR" sz="1400" dirty="0" err="1"/>
              <a:t>nuove</a:t>
            </a:r>
            <a:r>
              <a:rPr lang="fr-FR" sz="1400" dirty="0"/>
              <a:t> </a:t>
            </a:r>
            <a:r>
              <a:rPr lang="fr-FR" sz="1400" dirty="0" err="1"/>
              <a:t>attribuzioni</a:t>
            </a:r>
            <a:r>
              <a:rPr lang="fr-FR" sz="1400" dirty="0"/>
              <a:t> </a:t>
            </a:r>
            <a:r>
              <a:rPr lang="fr-FR" sz="1400" dirty="0" err="1"/>
              <a:t>nei</a:t>
            </a:r>
            <a:r>
              <a:rPr lang="fr-FR" sz="1400" dirty="0"/>
              <a:t> </a:t>
            </a:r>
            <a:r>
              <a:rPr lang="fr-FR" sz="1400" dirty="0" err="1"/>
              <a:t>principali</a:t>
            </a:r>
            <a:r>
              <a:rPr lang="fr-FR" sz="1400" dirty="0"/>
              <a:t> </a:t>
            </a:r>
            <a:r>
              <a:rPr lang="fr-FR" sz="1400" dirty="0" err="1"/>
              <a:t>musei</a:t>
            </a:r>
            <a:r>
              <a:rPr lang="fr-FR" sz="1400" dirty="0"/>
              <a:t> d'Europa, </a:t>
            </a:r>
            <a:r>
              <a:rPr lang="fr-FR" sz="1400" dirty="0" err="1"/>
              <a:t>sebbene</a:t>
            </a:r>
            <a:r>
              <a:rPr lang="fr-FR" sz="1400" dirty="0"/>
              <a:t> in </a:t>
            </a:r>
            <a:r>
              <a:rPr lang="fr-FR" sz="1400" dirty="0" err="1"/>
              <a:t>seguito</a:t>
            </a:r>
            <a:r>
              <a:rPr lang="fr-FR" sz="1400" dirty="0"/>
              <a:t> il </a:t>
            </a:r>
            <a:r>
              <a:rPr lang="fr-FR" sz="1400" dirty="0" err="1"/>
              <a:t>metodo</a:t>
            </a:r>
            <a:r>
              <a:rPr lang="fr-FR" sz="1400" dirty="0"/>
              <a:t> </a:t>
            </a:r>
            <a:r>
              <a:rPr lang="fr-FR" sz="1400" dirty="0" err="1"/>
              <a:t>divenne</a:t>
            </a:r>
            <a:r>
              <a:rPr lang="fr-FR" sz="1400" dirty="0"/>
              <a:t> </a:t>
            </a:r>
            <a:r>
              <a:rPr lang="fr-FR" sz="1400" dirty="0" err="1"/>
              <a:t>oggetto</a:t>
            </a:r>
            <a:r>
              <a:rPr lang="fr-FR" sz="1400" dirty="0"/>
              <a:t> di </a:t>
            </a:r>
            <a:r>
              <a:rPr lang="fr-FR" sz="1400" dirty="0" err="1"/>
              <a:t>numerose</a:t>
            </a:r>
            <a:r>
              <a:rPr lang="fr-FR" sz="1400" dirty="0"/>
              <a:t> </a:t>
            </a:r>
            <a:r>
              <a:rPr lang="fr-FR" sz="1400" dirty="0" err="1"/>
              <a:t>critiche</a:t>
            </a:r>
            <a:r>
              <a:rPr lang="fr-FR" sz="1400" dirty="0"/>
              <a:t> in quanto </a:t>
            </a:r>
            <a:r>
              <a:rPr lang="fr-FR" sz="1400" dirty="0" err="1"/>
              <a:t>considerato</a:t>
            </a:r>
            <a:r>
              <a:rPr lang="fr-FR" sz="1400" dirty="0"/>
              <a:t> </a:t>
            </a:r>
            <a:r>
              <a:rPr lang="fr-FR" sz="1400" dirty="0" err="1"/>
              <a:t>eccessivamente</a:t>
            </a:r>
            <a:r>
              <a:rPr lang="fr-FR" sz="1400" dirty="0"/>
              <a:t> </a:t>
            </a:r>
            <a:r>
              <a:rPr lang="fr-FR" sz="1400" dirty="0" err="1"/>
              <a:t>meccanico</a:t>
            </a:r>
            <a:r>
              <a:rPr lang="fr-FR" sz="1400" dirty="0"/>
              <a:t> e </a:t>
            </a:r>
            <a:r>
              <a:rPr lang="fr-FR" sz="1400" dirty="0" err="1"/>
              <a:t>cadde</a:t>
            </a:r>
            <a:r>
              <a:rPr lang="fr-FR" sz="1400" dirty="0"/>
              <a:t> </a:t>
            </a:r>
            <a:r>
              <a:rPr lang="fr-FR" sz="1400" dirty="0" err="1"/>
              <a:t>quindi</a:t>
            </a:r>
            <a:r>
              <a:rPr lang="fr-FR" sz="1400" dirty="0"/>
              <a:t> in </a:t>
            </a:r>
            <a:r>
              <a:rPr lang="fr-FR" sz="1400" dirty="0" err="1"/>
              <a:t>discredito</a:t>
            </a:r>
            <a:r>
              <a:rPr lang="fr-FR" sz="1400" dirty="0"/>
              <a:t>. Un </a:t>
            </a:r>
            <a:r>
              <a:rPr lang="fr-FR" sz="1400" dirty="0" err="1"/>
              <a:t>rinnovato</a:t>
            </a:r>
            <a:r>
              <a:rPr lang="fr-FR" sz="1400" dirty="0"/>
              <a:t> </a:t>
            </a:r>
            <a:r>
              <a:rPr lang="fr-FR" sz="1400" dirty="0" err="1"/>
              <a:t>interesse</a:t>
            </a:r>
            <a:r>
              <a:rPr lang="fr-FR" sz="1400" dirty="0"/>
              <a:t> per il </a:t>
            </a:r>
            <a:r>
              <a:rPr lang="fr-FR" sz="1400" dirty="0" err="1"/>
              <a:t>lavoro</a:t>
            </a:r>
            <a:r>
              <a:rPr lang="fr-FR" sz="1400" dirty="0"/>
              <a:t> di Morelli fu </a:t>
            </a:r>
            <a:r>
              <a:rPr lang="fr-FR" sz="1400" dirty="0" err="1"/>
              <a:t>merito</a:t>
            </a:r>
            <a:r>
              <a:rPr lang="fr-FR" sz="1400" dirty="0"/>
              <a:t> </a:t>
            </a:r>
            <a:r>
              <a:rPr lang="fr-FR" sz="1400" dirty="0" err="1"/>
              <a:t>dello</a:t>
            </a:r>
            <a:r>
              <a:rPr lang="fr-FR" sz="1400" dirty="0"/>
              <a:t> </a:t>
            </a:r>
            <a:r>
              <a:rPr lang="fr-FR" sz="1400" dirty="0" err="1"/>
              <a:t>storico</a:t>
            </a:r>
            <a:r>
              <a:rPr lang="fr-FR" sz="1400" dirty="0"/>
              <a:t> dell'arte Edgar Wind, </a:t>
            </a:r>
            <a:r>
              <a:rPr lang="fr-FR" sz="1400" dirty="0" err="1"/>
              <a:t>che</a:t>
            </a:r>
            <a:r>
              <a:rPr lang="fr-FR" sz="1400" dirty="0"/>
              <a:t> vide </a:t>
            </a:r>
            <a:r>
              <a:rPr lang="fr-FR" sz="1400" dirty="0" err="1"/>
              <a:t>negli</a:t>
            </a:r>
            <a:r>
              <a:rPr lang="fr-FR" sz="1400" dirty="0"/>
              <a:t> </a:t>
            </a:r>
            <a:r>
              <a:rPr lang="fr-FR" sz="1400" dirty="0" err="1"/>
              <a:t>scritti</a:t>
            </a:r>
            <a:r>
              <a:rPr lang="fr-FR" sz="1400" dirty="0"/>
              <a:t> </a:t>
            </a:r>
            <a:r>
              <a:rPr lang="fr-FR" sz="1400" dirty="0" err="1"/>
              <a:t>dell'autore</a:t>
            </a:r>
            <a:r>
              <a:rPr lang="fr-FR" sz="1400" dirty="0"/>
              <a:t> un </a:t>
            </a:r>
            <a:r>
              <a:rPr lang="fr-FR" sz="1400" dirty="0" err="1"/>
              <a:t>esempio</a:t>
            </a:r>
            <a:r>
              <a:rPr lang="fr-FR" sz="1400" dirty="0"/>
              <a:t> </a:t>
            </a:r>
            <a:r>
              <a:rPr lang="fr-FR" sz="1400" dirty="0" err="1"/>
              <a:t>tipico</a:t>
            </a:r>
            <a:r>
              <a:rPr lang="fr-FR" sz="1400" dirty="0"/>
              <a:t> </a:t>
            </a:r>
            <a:r>
              <a:rPr lang="fr-FR" sz="1400" dirty="0" err="1"/>
              <a:t>dell'atteggiamento</a:t>
            </a:r>
            <a:r>
              <a:rPr lang="fr-FR" sz="1400" dirty="0"/>
              <a:t> </a:t>
            </a:r>
            <a:r>
              <a:rPr lang="fr-FR" sz="1400" dirty="0" err="1"/>
              <a:t>moderno</a:t>
            </a:r>
            <a:r>
              <a:rPr lang="fr-FR" sz="1400" dirty="0"/>
              <a:t> </a:t>
            </a:r>
            <a:r>
              <a:rPr lang="fr-FR" sz="1400" dirty="0" err="1"/>
              <a:t>nei</a:t>
            </a:r>
            <a:r>
              <a:rPr lang="fr-FR" sz="1400" dirty="0"/>
              <a:t> </a:t>
            </a:r>
            <a:r>
              <a:rPr lang="fr-FR" sz="1400" dirty="0" err="1"/>
              <a:t>confronti</a:t>
            </a:r>
            <a:r>
              <a:rPr lang="fr-FR" sz="1400" dirty="0"/>
              <a:t> </a:t>
            </a:r>
            <a:r>
              <a:rPr lang="fr-FR" sz="1400" dirty="0" err="1"/>
              <a:t>dell'opera</a:t>
            </a:r>
            <a:r>
              <a:rPr lang="fr-FR" sz="1400" dirty="0"/>
              <a:t> </a:t>
            </a:r>
            <a:r>
              <a:rPr lang="fr-FR" sz="1400" dirty="0" err="1"/>
              <a:t>d'arte</a:t>
            </a:r>
            <a:r>
              <a:rPr lang="fr-FR" sz="1400" dirty="0"/>
              <a:t>, </a:t>
            </a:r>
            <a:r>
              <a:rPr lang="fr-FR" sz="1400" dirty="0" err="1"/>
              <a:t>focalizzato</a:t>
            </a:r>
            <a:r>
              <a:rPr lang="fr-FR" sz="1400" dirty="0"/>
              <a:t> più sui </a:t>
            </a:r>
            <a:r>
              <a:rPr lang="fr-FR" sz="1400" dirty="0" err="1"/>
              <a:t>particolari</a:t>
            </a:r>
            <a:r>
              <a:rPr lang="fr-FR" sz="1400" dirty="0"/>
              <a:t> </a:t>
            </a:r>
            <a:r>
              <a:rPr lang="fr-FR" sz="1400" dirty="0" err="1"/>
              <a:t>che</a:t>
            </a:r>
            <a:r>
              <a:rPr lang="fr-FR" sz="1400" dirty="0"/>
              <a:t> </a:t>
            </a:r>
            <a:r>
              <a:rPr lang="fr-FR" sz="1400" dirty="0" err="1"/>
              <a:t>sulle</a:t>
            </a:r>
            <a:r>
              <a:rPr lang="fr-FR" sz="1400" dirty="0"/>
              <a:t> </a:t>
            </a:r>
            <a:r>
              <a:rPr lang="fr-FR" sz="1400" dirty="0" err="1"/>
              <a:t>opere</a:t>
            </a:r>
            <a:r>
              <a:rPr lang="fr-FR" sz="1400" dirty="0"/>
              <a:t> </a:t>
            </a:r>
            <a:r>
              <a:rPr lang="fr-FR" sz="1400" dirty="0" err="1"/>
              <a:t>nel</a:t>
            </a:r>
            <a:r>
              <a:rPr lang="fr-FR" sz="1400" dirty="0"/>
              <a:t> </a:t>
            </a:r>
            <a:r>
              <a:rPr lang="fr-FR" sz="1400" dirty="0" err="1"/>
              <a:t>loro</a:t>
            </a:r>
            <a:r>
              <a:rPr lang="fr-FR" sz="1400" dirty="0"/>
              <a:t> </a:t>
            </a:r>
            <a:r>
              <a:rPr lang="fr-FR" sz="1400" dirty="0" err="1"/>
              <a:t>insieme</a:t>
            </a:r>
            <a:r>
              <a:rPr lang="fr-FR" sz="1400" dirty="0"/>
              <a:t>: « </a:t>
            </a:r>
            <a:r>
              <a:rPr lang="fr-FR" sz="1400" dirty="0" err="1"/>
              <a:t>Qualsiasi</a:t>
            </a:r>
            <a:r>
              <a:rPr lang="fr-FR" sz="1400" dirty="0"/>
              <a:t> </a:t>
            </a:r>
            <a:r>
              <a:rPr lang="fr-FR" sz="1400" dirty="0" err="1"/>
              <a:t>museo</a:t>
            </a:r>
            <a:r>
              <a:rPr lang="fr-FR" sz="1400" dirty="0"/>
              <a:t> </a:t>
            </a:r>
            <a:r>
              <a:rPr lang="fr-FR" sz="1400" dirty="0" err="1"/>
              <a:t>d’arte</a:t>
            </a:r>
            <a:r>
              <a:rPr lang="fr-FR" sz="1400" dirty="0"/>
              <a:t> </a:t>
            </a:r>
            <a:r>
              <a:rPr lang="fr-FR" sz="1400" dirty="0" err="1"/>
              <a:t>studiato</a:t>
            </a:r>
            <a:r>
              <a:rPr lang="fr-FR" sz="1400" dirty="0"/>
              <a:t> da Morelli </a:t>
            </a:r>
            <a:r>
              <a:rPr lang="fr-FR" sz="1400" dirty="0" err="1"/>
              <a:t>acquista</a:t>
            </a:r>
            <a:r>
              <a:rPr lang="fr-FR" sz="1400" dirty="0"/>
              <a:t> subito l’</a:t>
            </a:r>
            <a:r>
              <a:rPr lang="fr-FR" sz="1400" dirty="0" err="1"/>
              <a:t>aspetto</a:t>
            </a:r>
            <a:r>
              <a:rPr lang="fr-FR" sz="1400" dirty="0"/>
              <a:t> di un </a:t>
            </a:r>
            <a:r>
              <a:rPr lang="fr-FR" sz="1400" dirty="0" err="1"/>
              <a:t>museo</a:t>
            </a:r>
            <a:r>
              <a:rPr lang="fr-FR" sz="1400" dirty="0"/>
              <a:t> </a:t>
            </a:r>
            <a:r>
              <a:rPr lang="fr-FR" sz="1400" dirty="0" err="1"/>
              <a:t>criminale</a:t>
            </a:r>
            <a:r>
              <a:rPr lang="fr-FR" sz="1400" dirty="0"/>
              <a:t>.»</a:t>
            </a:r>
          </a:p>
          <a:p>
            <a:r>
              <a:rPr lang="fr-FR" sz="1400" dirty="0"/>
              <a:t>Ginzburg </a:t>
            </a:r>
            <a:r>
              <a:rPr lang="fr-FR" sz="1400" dirty="0" err="1"/>
              <a:t>collega</a:t>
            </a:r>
            <a:r>
              <a:rPr lang="fr-FR" sz="1400" dirty="0"/>
              <a:t> </a:t>
            </a:r>
            <a:r>
              <a:rPr lang="fr-FR" sz="1400" dirty="0" err="1"/>
              <a:t>poi</a:t>
            </a:r>
            <a:r>
              <a:rPr lang="fr-FR" sz="1400" dirty="0"/>
              <a:t> il </a:t>
            </a:r>
            <a:r>
              <a:rPr lang="fr-FR" sz="1400" dirty="0" err="1"/>
              <a:t>metodo</a:t>
            </a:r>
            <a:r>
              <a:rPr lang="fr-FR" sz="1400" dirty="0"/>
              <a:t> di Morelli ad </a:t>
            </a:r>
            <a:r>
              <a:rPr lang="fr-FR" sz="1400" dirty="0" err="1"/>
              <a:t>altre</a:t>
            </a:r>
            <a:r>
              <a:rPr lang="fr-FR" sz="1400" dirty="0"/>
              <a:t> due figure, </a:t>
            </a:r>
            <a:r>
              <a:rPr lang="fr-FR" sz="1400" dirty="0">
                <a:solidFill>
                  <a:srgbClr val="FF0000"/>
                </a:solidFill>
              </a:rPr>
              <a:t>Sherlock Holmes e Sigmund Freud</a:t>
            </a:r>
            <a:r>
              <a:rPr lang="fr-FR" sz="1400" dirty="0"/>
              <a:t>, i </a:t>
            </a:r>
            <a:r>
              <a:rPr lang="fr-FR" sz="1400" dirty="0" err="1"/>
              <a:t>cui</a:t>
            </a:r>
            <a:r>
              <a:rPr lang="fr-FR" sz="1400" dirty="0"/>
              <a:t> </a:t>
            </a:r>
            <a:r>
              <a:rPr lang="fr-FR" sz="1400" dirty="0" err="1"/>
              <a:t>metodi</a:t>
            </a:r>
            <a:r>
              <a:rPr lang="fr-FR" sz="1400" dirty="0"/>
              <a:t> </a:t>
            </a:r>
            <a:r>
              <a:rPr lang="fr-FR" sz="1400" dirty="0" err="1"/>
              <a:t>analitici</a:t>
            </a:r>
            <a:r>
              <a:rPr lang="fr-FR" sz="1400" dirty="0"/>
              <a:t> si </a:t>
            </a:r>
            <a:r>
              <a:rPr lang="fr-FR" sz="1400" dirty="0" err="1"/>
              <a:t>concentrano</a:t>
            </a:r>
            <a:r>
              <a:rPr lang="fr-FR" sz="1400" dirty="0"/>
              <a:t> </a:t>
            </a:r>
            <a:r>
              <a:rPr lang="fr-FR" sz="1400" dirty="0" err="1"/>
              <a:t>ugualmente</a:t>
            </a:r>
            <a:r>
              <a:rPr lang="fr-FR" sz="1400" dirty="0"/>
              <a:t> </a:t>
            </a:r>
            <a:r>
              <a:rPr lang="fr-FR" sz="1400" dirty="0" err="1"/>
              <a:t>sulla</a:t>
            </a:r>
            <a:r>
              <a:rPr lang="fr-FR" sz="1400" dirty="0"/>
              <a:t> </a:t>
            </a:r>
            <a:r>
              <a:rPr lang="fr-FR" sz="1400" dirty="0" err="1"/>
              <a:t>presenza</a:t>
            </a:r>
            <a:r>
              <a:rPr lang="fr-FR" sz="1400" dirty="0"/>
              <a:t> di "</a:t>
            </a:r>
            <a:r>
              <a:rPr lang="fr-FR" sz="1400" dirty="0" err="1"/>
              <a:t>tracce</a:t>
            </a:r>
            <a:r>
              <a:rPr lang="fr-FR" sz="1400" dirty="0"/>
              <a:t>": i </a:t>
            </a:r>
            <a:r>
              <a:rPr lang="fr-FR" sz="1400" dirty="0" err="1"/>
              <a:t>segni</a:t>
            </a:r>
            <a:r>
              <a:rPr lang="fr-FR" sz="1400" dirty="0"/>
              <a:t> </a:t>
            </a:r>
            <a:r>
              <a:rPr lang="fr-FR" sz="1400" dirty="0" err="1"/>
              <a:t>pittorici</a:t>
            </a:r>
            <a:r>
              <a:rPr lang="fr-FR" sz="1400" dirty="0"/>
              <a:t> per il primo, </a:t>
            </a:r>
            <a:r>
              <a:rPr lang="fr-FR" sz="1400" dirty="0" err="1"/>
              <a:t>gli</a:t>
            </a:r>
            <a:r>
              <a:rPr lang="fr-FR" sz="1400" dirty="0"/>
              <a:t> </a:t>
            </a:r>
            <a:r>
              <a:rPr lang="fr-FR" sz="1400" dirty="0" err="1"/>
              <a:t>indizi</a:t>
            </a:r>
            <a:r>
              <a:rPr lang="fr-FR" sz="1400" dirty="0"/>
              <a:t> per il </a:t>
            </a:r>
            <a:r>
              <a:rPr lang="fr-FR" sz="1400" dirty="0" err="1"/>
              <a:t>secondo</a:t>
            </a:r>
            <a:r>
              <a:rPr lang="fr-FR" sz="1400" dirty="0"/>
              <a:t> e i </a:t>
            </a:r>
            <a:r>
              <a:rPr lang="fr-FR" sz="1400" dirty="0" err="1"/>
              <a:t>sintomi</a:t>
            </a:r>
            <a:r>
              <a:rPr lang="fr-FR" sz="1400" dirty="0"/>
              <a:t> per il </a:t>
            </a:r>
            <a:r>
              <a:rPr lang="fr-FR" sz="1400" dirty="0" err="1"/>
              <a:t>terzo</a:t>
            </a:r>
            <a:r>
              <a:rPr lang="fr-FR" sz="1400" dirty="0"/>
              <a:t>. Ginzburg </a:t>
            </a:r>
            <a:r>
              <a:rPr lang="fr-FR" sz="1400" dirty="0" err="1"/>
              <a:t>sottolinea</a:t>
            </a:r>
            <a:r>
              <a:rPr lang="fr-FR" sz="1400" dirty="0"/>
              <a:t> come lo </a:t>
            </a:r>
            <a:r>
              <a:rPr lang="fr-FR" sz="1400" dirty="0" err="1"/>
              <a:t>storico</a:t>
            </a:r>
            <a:r>
              <a:rPr lang="fr-FR" sz="1400" dirty="0"/>
              <a:t> dell'arte italiano Enrico </a:t>
            </a:r>
            <a:r>
              <a:rPr lang="fr-FR" sz="1400" dirty="0" err="1"/>
              <a:t>Castelnuovo</a:t>
            </a:r>
            <a:r>
              <a:rPr lang="fr-FR" sz="1400" dirty="0"/>
              <a:t> </a:t>
            </a:r>
            <a:r>
              <a:rPr lang="fr-FR" sz="1400" dirty="0" err="1"/>
              <a:t>avesse</a:t>
            </a:r>
            <a:r>
              <a:rPr lang="fr-FR" sz="1400" dirty="0"/>
              <a:t> </a:t>
            </a:r>
            <a:r>
              <a:rPr lang="fr-FR" sz="1400" dirty="0" err="1"/>
              <a:t>già</a:t>
            </a:r>
            <a:r>
              <a:rPr lang="fr-FR" sz="1400" dirty="0"/>
              <a:t> </a:t>
            </a:r>
            <a:r>
              <a:rPr lang="fr-FR" sz="1400" dirty="0" err="1"/>
              <a:t>accostato</a:t>
            </a:r>
            <a:r>
              <a:rPr lang="fr-FR" sz="1400" dirty="0"/>
              <a:t> il </a:t>
            </a:r>
            <a:r>
              <a:rPr lang="fr-FR" sz="1400" dirty="0" err="1"/>
              <a:t>metodo</a:t>
            </a:r>
            <a:r>
              <a:rPr lang="fr-FR" sz="1400" dirty="0"/>
              <a:t> </a:t>
            </a:r>
            <a:r>
              <a:rPr lang="fr-FR" sz="1400" dirty="0" err="1"/>
              <a:t>indiziario</a:t>
            </a:r>
            <a:r>
              <a:rPr lang="fr-FR" sz="1400" dirty="0"/>
              <a:t> </a:t>
            </a:r>
            <a:r>
              <a:rPr lang="fr-FR" sz="1400" dirty="0" err="1"/>
              <a:t>introdotto</a:t>
            </a:r>
            <a:r>
              <a:rPr lang="fr-FR" sz="1400" dirty="0"/>
              <a:t> da Morelli a </a:t>
            </a:r>
            <a:r>
              <a:rPr lang="fr-FR" sz="1400" dirty="0" err="1"/>
              <a:t>quello</a:t>
            </a:r>
            <a:r>
              <a:rPr lang="fr-FR" sz="1400" dirty="0"/>
              <a:t> </a:t>
            </a:r>
            <a:r>
              <a:rPr lang="fr-FR" sz="1400" dirty="0" err="1"/>
              <a:t>che</a:t>
            </a:r>
            <a:r>
              <a:rPr lang="fr-FR" sz="1400" dirty="0"/>
              <a:t> </a:t>
            </a:r>
            <a:r>
              <a:rPr lang="fr-FR" sz="1400" dirty="0" err="1"/>
              <a:t>negli</a:t>
            </a:r>
            <a:r>
              <a:rPr lang="fr-FR" sz="1400" dirty="0"/>
              <a:t> </a:t>
            </a:r>
            <a:r>
              <a:rPr lang="fr-FR" sz="1400" dirty="0" err="1"/>
              <a:t>stessi</a:t>
            </a:r>
            <a:r>
              <a:rPr lang="fr-FR" sz="1400" dirty="0"/>
              <a:t> </a:t>
            </a:r>
            <a:r>
              <a:rPr lang="fr-FR" sz="1400" dirty="0" err="1"/>
              <a:t>anni</a:t>
            </a:r>
            <a:r>
              <a:rPr lang="fr-FR" sz="1400" dirty="0"/>
              <a:t> </a:t>
            </a:r>
            <a:r>
              <a:rPr lang="fr-FR" sz="1400" dirty="0" err="1"/>
              <a:t>veniva</a:t>
            </a:r>
            <a:r>
              <a:rPr lang="fr-FR" sz="1400" dirty="0"/>
              <a:t> </a:t>
            </a:r>
            <a:r>
              <a:rPr lang="fr-FR" sz="1400" dirty="0" err="1"/>
              <a:t>attribuito</a:t>
            </a:r>
            <a:r>
              <a:rPr lang="fr-FR" sz="1400" dirty="0"/>
              <a:t> a Holmes</a:t>
            </a:r>
          </a:p>
          <a:p>
            <a:r>
              <a:rPr lang="fr-FR" sz="1400" dirty="0"/>
              <a:t>Un </a:t>
            </a:r>
            <a:r>
              <a:rPr lang="fr-FR" sz="1400" dirty="0" err="1"/>
              <a:t>legame</a:t>
            </a:r>
            <a:r>
              <a:rPr lang="fr-FR" sz="1400" dirty="0"/>
              <a:t> </a:t>
            </a:r>
            <a:r>
              <a:rPr lang="fr-FR" sz="1400" dirty="0" err="1"/>
              <a:t>diretto</a:t>
            </a:r>
            <a:r>
              <a:rPr lang="fr-FR" sz="1400" dirty="0"/>
              <a:t> tra il </a:t>
            </a:r>
            <a:r>
              <a:rPr lang="fr-FR" sz="1400" dirty="0" err="1"/>
              <a:t>metodo</a:t>
            </a:r>
            <a:r>
              <a:rPr lang="fr-FR" sz="1400" dirty="0"/>
              <a:t> </a:t>
            </a:r>
            <a:r>
              <a:rPr lang="fr-FR" sz="1400" dirty="0" err="1"/>
              <a:t>morelliano</a:t>
            </a:r>
            <a:r>
              <a:rPr lang="fr-FR" sz="1400" dirty="0"/>
              <a:t> e </a:t>
            </a:r>
            <a:r>
              <a:rPr lang="fr-FR" sz="1400" dirty="0" err="1"/>
              <a:t>quello</a:t>
            </a:r>
            <a:r>
              <a:rPr lang="fr-FR" sz="1400" dirty="0"/>
              <a:t> </a:t>
            </a:r>
            <a:r>
              <a:rPr lang="fr-FR" sz="1400" dirty="0" err="1"/>
              <a:t>psicoanalitico</a:t>
            </a:r>
            <a:r>
              <a:rPr lang="fr-FR" sz="1400" dirty="0"/>
              <a:t> è </a:t>
            </a:r>
            <a:r>
              <a:rPr lang="fr-FR" sz="1400" dirty="0" err="1"/>
              <a:t>indicato</a:t>
            </a:r>
            <a:r>
              <a:rPr lang="fr-FR" sz="1400" dirty="0"/>
              <a:t> </a:t>
            </a:r>
            <a:r>
              <a:rPr lang="fr-FR" sz="1400" dirty="0" err="1"/>
              <a:t>nel</a:t>
            </a:r>
            <a:r>
              <a:rPr lang="fr-FR" sz="1400" dirty="0"/>
              <a:t> </a:t>
            </a:r>
            <a:r>
              <a:rPr lang="fr-FR" sz="1400" dirty="0" err="1"/>
              <a:t>saggio</a:t>
            </a:r>
            <a:r>
              <a:rPr lang="fr-FR" sz="1400" dirty="0"/>
              <a:t> "Il </a:t>
            </a:r>
            <a:r>
              <a:rPr lang="fr-FR" sz="1400" dirty="0" err="1"/>
              <a:t>Mosè</a:t>
            </a:r>
            <a:r>
              <a:rPr lang="fr-FR" sz="1400" dirty="0"/>
              <a:t> di Michelangelo", in </a:t>
            </a:r>
            <a:r>
              <a:rPr lang="fr-FR" sz="1400" dirty="0" err="1"/>
              <a:t>cui</a:t>
            </a:r>
            <a:r>
              <a:rPr lang="fr-FR" sz="1400" dirty="0"/>
              <a:t> Freud </a:t>
            </a:r>
            <a:r>
              <a:rPr lang="fr-FR" sz="1400" dirty="0" err="1"/>
              <a:t>segnala</a:t>
            </a:r>
            <a:r>
              <a:rPr lang="fr-FR" sz="1400" dirty="0"/>
              <a:t> la </a:t>
            </a:r>
            <a:r>
              <a:rPr lang="fr-FR" sz="1400" dirty="0" err="1"/>
              <a:t>considerevole</a:t>
            </a:r>
            <a:r>
              <a:rPr lang="fr-FR" sz="1400" dirty="0"/>
              <a:t> influenza </a:t>
            </a:r>
            <a:r>
              <a:rPr lang="fr-FR" sz="1400" dirty="0" err="1"/>
              <a:t>intellettuale</a:t>
            </a:r>
            <a:r>
              <a:rPr lang="fr-FR" sz="1400" dirty="0"/>
              <a:t> </a:t>
            </a:r>
            <a:r>
              <a:rPr lang="fr-FR" sz="1400" dirty="0" err="1"/>
              <a:t>esercitata</a:t>
            </a:r>
            <a:r>
              <a:rPr lang="fr-FR" sz="1400" dirty="0"/>
              <a:t> da Morelli in </a:t>
            </a:r>
            <a:r>
              <a:rPr lang="fr-FR" sz="1400" dirty="0" err="1"/>
              <a:t>una</a:t>
            </a:r>
            <a:r>
              <a:rPr lang="fr-FR" sz="1400" dirty="0"/>
              <a:t> </a:t>
            </a:r>
            <a:r>
              <a:rPr lang="fr-FR" sz="1400" dirty="0" err="1"/>
              <a:t>fase</a:t>
            </a:r>
            <a:r>
              <a:rPr lang="fr-FR" sz="1400" dirty="0"/>
              <a:t> </a:t>
            </a:r>
            <a:r>
              <a:rPr lang="fr-FR" sz="1400" dirty="0" err="1"/>
              <a:t>precedente</a:t>
            </a:r>
            <a:r>
              <a:rPr lang="fr-FR" sz="1400" dirty="0"/>
              <a:t> allo </a:t>
            </a:r>
            <a:r>
              <a:rPr lang="fr-FR" sz="1400" dirty="0" err="1"/>
              <a:t>sviluppo</a:t>
            </a:r>
            <a:r>
              <a:rPr lang="fr-FR" sz="1400" dirty="0"/>
              <a:t> </a:t>
            </a:r>
            <a:r>
              <a:rPr lang="fr-FR" sz="1400" dirty="0" err="1"/>
              <a:t>della</a:t>
            </a:r>
            <a:r>
              <a:rPr lang="fr-FR" sz="1400" dirty="0"/>
              <a:t> </a:t>
            </a:r>
            <a:r>
              <a:rPr lang="fr-FR" sz="1400" dirty="0" err="1"/>
              <a:t>psicoanalisi</a:t>
            </a:r>
            <a:r>
              <a:rPr lang="fr-FR" sz="1400" dirty="0"/>
              <a:t>: «Io credo </a:t>
            </a:r>
            <a:r>
              <a:rPr lang="fr-FR" sz="1400" dirty="0" err="1"/>
              <a:t>che</a:t>
            </a:r>
            <a:r>
              <a:rPr lang="fr-FR" sz="1400" dirty="0"/>
              <a:t> il </a:t>
            </a:r>
            <a:r>
              <a:rPr lang="fr-FR" sz="1400" dirty="0" err="1"/>
              <a:t>suo</a:t>
            </a:r>
            <a:r>
              <a:rPr lang="fr-FR" sz="1400" dirty="0"/>
              <a:t> </a:t>
            </a:r>
            <a:r>
              <a:rPr lang="fr-FR" sz="1400" dirty="0" err="1"/>
              <a:t>metodo</a:t>
            </a:r>
            <a:r>
              <a:rPr lang="fr-FR" sz="1400" dirty="0"/>
              <a:t> </a:t>
            </a:r>
            <a:r>
              <a:rPr lang="fr-FR" sz="1400" dirty="0" err="1"/>
              <a:t>sia</a:t>
            </a:r>
            <a:r>
              <a:rPr lang="fr-FR" sz="1400" dirty="0"/>
              <a:t> </a:t>
            </a:r>
            <a:r>
              <a:rPr lang="fr-FR" sz="1400" dirty="0" err="1"/>
              <a:t>strettamente</a:t>
            </a:r>
            <a:r>
              <a:rPr lang="fr-FR" sz="1400" dirty="0"/>
              <a:t> </a:t>
            </a:r>
            <a:r>
              <a:rPr lang="fr-FR" sz="1400" dirty="0" err="1"/>
              <a:t>apparentato</a:t>
            </a:r>
            <a:r>
              <a:rPr lang="fr-FR" sz="1400" dirty="0"/>
              <a:t> con la </a:t>
            </a:r>
            <a:r>
              <a:rPr lang="fr-FR" sz="1400" dirty="0" err="1"/>
              <a:t>tecnica</a:t>
            </a:r>
            <a:r>
              <a:rPr lang="fr-FR" sz="1400" dirty="0"/>
              <a:t> </a:t>
            </a:r>
            <a:r>
              <a:rPr lang="fr-FR" sz="1400" dirty="0" err="1"/>
              <a:t>della</a:t>
            </a:r>
            <a:r>
              <a:rPr lang="fr-FR" sz="1400" dirty="0"/>
              <a:t> </a:t>
            </a:r>
            <a:r>
              <a:rPr lang="fr-FR" sz="1400" dirty="0" err="1"/>
              <a:t>psicoanalisi</a:t>
            </a:r>
            <a:r>
              <a:rPr lang="fr-FR" sz="1400" dirty="0"/>
              <a:t> </a:t>
            </a:r>
            <a:r>
              <a:rPr lang="fr-FR" sz="1400" dirty="0" err="1"/>
              <a:t>medica</a:t>
            </a:r>
            <a:r>
              <a:rPr lang="fr-FR" sz="1400" dirty="0"/>
              <a:t>. Anche </a:t>
            </a:r>
            <a:r>
              <a:rPr lang="fr-FR" sz="1400" dirty="0" err="1"/>
              <a:t>questa</a:t>
            </a:r>
            <a:r>
              <a:rPr lang="fr-FR" sz="1400" dirty="0"/>
              <a:t> è </a:t>
            </a:r>
            <a:r>
              <a:rPr lang="fr-FR" sz="1400" dirty="0" err="1"/>
              <a:t>avvezza</a:t>
            </a:r>
            <a:r>
              <a:rPr lang="fr-FR" sz="1400" dirty="0"/>
              <a:t> a </a:t>
            </a:r>
            <a:r>
              <a:rPr lang="fr-FR" sz="1400" dirty="0" err="1"/>
              <a:t>penetrare</a:t>
            </a:r>
            <a:r>
              <a:rPr lang="fr-FR" sz="1400" dirty="0"/>
              <a:t> </a:t>
            </a:r>
            <a:r>
              <a:rPr lang="fr-FR" sz="1400" dirty="0" err="1"/>
              <a:t>cose</a:t>
            </a:r>
            <a:r>
              <a:rPr lang="fr-FR" sz="1400" dirty="0"/>
              <a:t> </a:t>
            </a:r>
            <a:r>
              <a:rPr lang="fr-FR" sz="1400" dirty="0" err="1"/>
              <a:t>segrete</a:t>
            </a:r>
            <a:r>
              <a:rPr lang="fr-FR" sz="1400" dirty="0"/>
              <a:t> e </a:t>
            </a:r>
            <a:r>
              <a:rPr lang="fr-FR" sz="1400" dirty="0" err="1"/>
              <a:t>nascoste</a:t>
            </a:r>
            <a:r>
              <a:rPr lang="fr-FR" sz="1400" dirty="0"/>
              <a:t> in base a </a:t>
            </a:r>
            <a:r>
              <a:rPr lang="fr-FR" sz="1400" dirty="0" err="1"/>
              <a:t>elementi</a:t>
            </a:r>
            <a:r>
              <a:rPr lang="fr-FR" sz="1400" dirty="0"/>
              <a:t> poco </a:t>
            </a:r>
            <a:r>
              <a:rPr lang="fr-FR" sz="1400" dirty="0" err="1"/>
              <a:t>apprezzati</a:t>
            </a:r>
            <a:r>
              <a:rPr lang="fr-FR" sz="1400" dirty="0"/>
              <a:t> o </a:t>
            </a:r>
            <a:r>
              <a:rPr lang="fr-FR" sz="1400" dirty="0" err="1"/>
              <a:t>inavvertiti</a:t>
            </a:r>
            <a:r>
              <a:rPr lang="fr-FR" sz="1400" dirty="0"/>
              <a:t>, ai </a:t>
            </a:r>
            <a:r>
              <a:rPr lang="fr-FR" sz="1400" dirty="0" err="1"/>
              <a:t>detriti</a:t>
            </a:r>
            <a:r>
              <a:rPr lang="fr-FR" sz="1400" dirty="0"/>
              <a:t> o “</a:t>
            </a:r>
            <a:r>
              <a:rPr lang="fr-FR" sz="1400" dirty="0" err="1"/>
              <a:t>rifiuti</a:t>
            </a:r>
            <a:r>
              <a:rPr lang="fr-FR" sz="1400" dirty="0"/>
              <a:t>” </a:t>
            </a:r>
            <a:r>
              <a:rPr lang="fr-FR" sz="1400" dirty="0" err="1"/>
              <a:t>della</a:t>
            </a:r>
            <a:r>
              <a:rPr lang="fr-FR" sz="1400" dirty="0"/>
              <a:t> </a:t>
            </a:r>
            <a:r>
              <a:rPr lang="fr-FR" sz="1400" dirty="0" err="1"/>
              <a:t>nostra</a:t>
            </a:r>
            <a:r>
              <a:rPr lang="fr-FR" sz="1400" dirty="0"/>
              <a:t> </a:t>
            </a:r>
            <a:r>
              <a:rPr lang="fr-FR" sz="1400" dirty="0" err="1"/>
              <a:t>osservazione</a:t>
            </a:r>
            <a:r>
              <a:rPr lang="fr-FR" sz="1400" dirty="0"/>
              <a:t>.» (p. 162) </a:t>
            </a:r>
          </a:p>
          <a:p>
            <a:r>
              <a:rPr lang="fr-FR" sz="1400" dirty="0"/>
              <a:t>Il </a:t>
            </a:r>
            <a:r>
              <a:rPr lang="fr-FR" sz="1400" dirty="0" err="1"/>
              <a:t>legame</a:t>
            </a:r>
            <a:r>
              <a:rPr lang="fr-FR" sz="1400" dirty="0"/>
              <a:t> </a:t>
            </a:r>
            <a:r>
              <a:rPr lang="fr-FR" sz="1400" dirty="0" err="1"/>
              <a:t>stabilito</a:t>
            </a:r>
            <a:r>
              <a:rPr lang="fr-FR" sz="1400" dirty="0"/>
              <a:t> tra </a:t>
            </a:r>
            <a:r>
              <a:rPr lang="fr-FR" sz="1400" dirty="0" err="1"/>
              <a:t>queste</a:t>
            </a:r>
            <a:r>
              <a:rPr lang="fr-FR" sz="1400" dirty="0"/>
              <a:t> </a:t>
            </a:r>
            <a:r>
              <a:rPr lang="fr-FR" sz="1400" dirty="0" err="1"/>
              <a:t>tre</a:t>
            </a:r>
            <a:r>
              <a:rPr lang="fr-FR" sz="1400" dirty="0"/>
              <a:t> figure è </a:t>
            </a:r>
            <a:r>
              <a:rPr lang="fr-FR" sz="1400" dirty="0" err="1"/>
              <a:t>infine</a:t>
            </a:r>
            <a:r>
              <a:rPr lang="fr-FR" sz="1400" dirty="0"/>
              <a:t> </a:t>
            </a:r>
            <a:r>
              <a:rPr lang="fr-FR" sz="1400" dirty="0" err="1"/>
              <a:t>giustificato</a:t>
            </a:r>
            <a:r>
              <a:rPr lang="fr-FR" sz="1400" dirty="0"/>
              <a:t> da Ginzburg </a:t>
            </a:r>
            <a:r>
              <a:rPr lang="fr-FR" sz="1400" dirty="0" err="1"/>
              <a:t>sulla</a:t>
            </a:r>
            <a:r>
              <a:rPr lang="fr-FR" sz="1400" dirty="0"/>
              <a:t> base </a:t>
            </a:r>
            <a:r>
              <a:rPr lang="fr-FR" sz="1400" dirty="0" err="1"/>
              <a:t>della</a:t>
            </a:r>
            <a:r>
              <a:rPr lang="fr-FR" sz="1400" dirty="0"/>
              <a:t> </a:t>
            </a:r>
            <a:r>
              <a:rPr lang="fr-FR" sz="1400" dirty="0" err="1"/>
              <a:t>comune</a:t>
            </a:r>
            <a:r>
              <a:rPr lang="fr-FR" sz="1400" dirty="0"/>
              <a:t> </a:t>
            </a:r>
            <a:r>
              <a:rPr lang="fr-FR" sz="1400" dirty="0" err="1"/>
              <a:t>formazione</a:t>
            </a:r>
            <a:r>
              <a:rPr lang="fr-FR" sz="1400" dirty="0"/>
              <a:t> </a:t>
            </a:r>
            <a:r>
              <a:rPr lang="fr-FR" sz="1400" dirty="0" err="1"/>
              <a:t>medica</a:t>
            </a:r>
            <a:r>
              <a:rPr lang="fr-FR" sz="1400" dirty="0"/>
              <a:t> di Morelli, Doyle e Freud e in </a:t>
            </a:r>
            <a:r>
              <a:rPr lang="fr-FR" sz="1400" dirty="0" err="1"/>
              <a:t>particolare</a:t>
            </a:r>
            <a:r>
              <a:rPr lang="fr-FR" sz="1400" dirty="0"/>
              <a:t> alla </a:t>
            </a:r>
            <a:r>
              <a:rPr lang="fr-FR" sz="1400" dirty="0" err="1"/>
              <a:t>vicinanza</a:t>
            </a:r>
            <a:r>
              <a:rPr lang="fr-FR" sz="1400" dirty="0"/>
              <a:t> tra l'</a:t>
            </a:r>
            <a:r>
              <a:rPr lang="fr-FR" sz="1400" dirty="0" err="1"/>
              <a:t>approccio</a:t>
            </a:r>
            <a:r>
              <a:rPr lang="fr-FR" sz="1400" dirty="0"/>
              <a:t> </a:t>
            </a:r>
            <a:r>
              <a:rPr lang="fr-FR" sz="1400" dirty="0" err="1"/>
              <a:t>adottato</a:t>
            </a:r>
            <a:r>
              <a:rPr lang="fr-FR" sz="1400" dirty="0"/>
              <a:t> da </a:t>
            </a:r>
            <a:r>
              <a:rPr lang="fr-FR" sz="1400" dirty="0" err="1"/>
              <a:t>ciascuno</a:t>
            </a:r>
            <a:r>
              <a:rPr lang="fr-FR" sz="1400" dirty="0"/>
              <a:t> di </a:t>
            </a:r>
            <a:r>
              <a:rPr lang="fr-FR" sz="1400" dirty="0" err="1"/>
              <a:t>loro</a:t>
            </a:r>
            <a:r>
              <a:rPr lang="fr-FR" sz="1400" dirty="0"/>
              <a:t> e il "</a:t>
            </a:r>
            <a:r>
              <a:rPr lang="fr-FR" sz="1400" dirty="0" err="1"/>
              <a:t>modello</a:t>
            </a:r>
            <a:r>
              <a:rPr lang="fr-FR" sz="1400" dirty="0"/>
              <a:t> </a:t>
            </a:r>
            <a:r>
              <a:rPr lang="fr-FR" sz="1400" dirty="0" err="1"/>
              <a:t>della</a:t>
            </a:r>
            <a:r>
              <a:rPr lang="fr-FR" sz="1400" dirty="0"/>
              <a:t> </a:t>
            </a:r>
            <a:r>
              <a:rPr lang="fr-FR" sz="1400" dirty="0" err="1"/>
              <a:t>semeiotica</a:t>
            </a:r>
            <a:r>
              <a:rPr lang="fr-FR" sz="1400" dirty="0"/>
              <a:t> </a:t>
            </a:r>
            <a:r>
              <a:rPr lang="fr-FR" sz="1400" dirty="0" err="1"/>
              <a:t>medica</a:t>
            </a:r>
            <a:r>
              <a:rPr lang="fr-FR" sz="1400" dirty="0"/>
              <a:t>, </a:t>
            </a:r>
            <a:r>
              <a:rPr lang="fr-FR" sz="1400" dirty="0" err="1"/>
              <a:t>ovvero</a:t>
            </a:r>
            <a:r>
              <a:rPr lang="fr-FR" sz="1400" dirty="0"/>
              <a:t> la disciplina </a:t>
            </a:r>
            <a:r>
              <a:rPr lang="fr-FR" sz="1400" dirty="0" err="1"/>
              <a:t>che</a:t>
            </a:r>
            <a:r>
              <a:rPr lang="fr-FR" sz="1400" dirty="0"/>
              <a:t> permette di </a:t>
            </a:r>
            <a:r>
              <a:rPr lang="fr-FR" sz="1400" dirty="0" err="1"/>
              <a:t>diagnosticare</a:t>
            </a:r>
            <a:r>
              <a:rPr lang="fr-FR" sz="1400" dirty="0"/>
              <a:t> le </a:t>
            </a:r>
            <a:r>
              <a:rPr lang="fr-FR" sz="1400" dirty="0" err="1"/>
              <a:t>malattie</a:t>
            </a:r>
            <a:r>
              <a:rPr lang="fr-FR" sz="1400" dirty="0"/>
              <a:t> </a:t>
            </a:r>
            <a:r>
              <a:rPr lang="fr-FR" sz="1400" dirty="0" err="1"/>
              <a:t>inaccessibili</a:t>
            </a:r>
            <a:r>
              <a:rPr lang="fr-FR" sz="1400" dirty="0"/>
              <a:t> </a:t>
            </a:r>
            <a:r>
              <a:rPr lang="fr-FR" sz="1400" dirty="0" err="1"/>
              <a:t>all'osservazione</a:t>
            </a:r>
            <a:r>
              <a:rPr lang="fr-FR" sz="1400" dirty="0"/>
              <a:t> </a:t>
            </a:r>
            <a:r>
              <a:rPr lang="fr-FR" sz="1400" dirty="0" err="1"/>
              <a:t>diretta</a:t>
            </a:r>
            <a:r>
              <a:rPr lang="fr-FR" sz="1400" dirty="0"/>
              <a:t> </a:t>
            </a:r>
            <a:r>
              <a:rPr lang="fr-FR" sz="1400" dirty="0" err="1"/>
              <a:t>sulla</a:t>
            </a:r>
            <a:r>
              <a:rPr lang="fr-FR" sz="1400" dirty="0"/>
              <a:t> base di </a:t>
            </a:r>
            <a:r>
              <a:rPr lang="fr-FR" sz="1400" dirty="0" err="1"/>
              <a:t>sintomi</a:t>
            </a:r>
            <a:r>
              <a:rPr lang="fr-FR" sz="1400" dirty="0"/>
              <a:t> </a:t>
            </a:r>
            <a:r>
              <a:rPr lang="fr-FR" sz="1400" dirty="0" err="1"/>
              <a:t>superficiali</a:t>
            </a:r>
            <a:r>
              <a:rPr lang="fr-FR" sz="1400" dirty="0"/>
              <a:t>, </a:t>
            </a:r>
            <a:r>
              <a:rPr lang="fr-FR" sz="1400" dirty="0" err="1"/>
              <a:t>talvolta</a:t>
            </a:r>
            <a:r>
              <a:rPr lang="fr-FR" sz="1400" dirty="0"/>
              <a:t> </a:t>
            </a:r>
            <a:r>
              <a:rPr lang="fr-FR" sz="1400" dirty="0" err="1"/>
              <a:t>irrilevanti</a:t>
            </a:r>
            <a:r>
              <a:rPr lang="fr-FR" sz="1400" dirty="0"/>
              <a:t> </a:t>
            </a:r>
            <a:r>
              <a:rPr lang="fr-FR" sz="1400" dirty="0" err="1"/>
              <a:t>agli</a:t>
            </a:r>
            <a:r>
              <a:rPr lang="fr-FR" sz="1400" dirty="0"/>
              <a:t> </a:t>
            </a:r>
            <a:r>
              <a:rPr lang="fr-FR" sz="1400" dirty="0" err="1"/>
              <a:t>occhi</a:t>
            </a:r>
            <a:r>
              <a:rPr lang="fr-FR" sz="1400" dirty="0"/>
              <a:t> dei </a:t>
            </a:r>
            <a:r>
              <a:rPr lang="fr-FR" sz="1400" dirty="0" err="1"/>
              <a:t>profano</a:t>
            </a:r>
            <a:r>
              <a:rPr lang="fr-FR" sz="1400" dirty="0"/>
              <a:t> - il </a:t>
            </a:r>
            <a:r>
              <a:rPr lang="fr-FR" sz="1400" dirty="0" err="1"/>
              <a:t>dottor</a:t>
            </a:r>
            <a:r>
              <a:rPr lang="fr-FR" sz="1400" dirty="0"/>
              <a:t> Watson, per </a:t>
            </a:r>
            <a:r>
              <a:rPr lang="fr-FR" sz="1400" dirty="0" err="1"/>
              <a:t>esempio</a:t>
            </a:r>
            <a:r>
              <a:rPr lang="fr-FR" sz="1400" dirty="0"/>
              <a:t>" (p. 165) </a:t>
            </a:r>
          </a:p>
          <a:p>
            <a:endParaRPr lang="fr-FR" sz="1600" dirty="0"/>
          </a:p>
        </p:txBody>
      </p:sp>
    </p:spTree>
    <p:extLst>
      <p:ext uri="{BB962C8B-B14F-4D97-AF65-F5344CB8AC3E}">
        <p14:creationId xmlns:p14="http://schemas.microsoft.com/office/powerpoint/2010/main" val="192591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29FC7-894D-4B99-BF43-34FAC4C5D005}"/>
              </a:ext>
            </a:extLst>
          </p:cNvPr>
          <p:cNvSpPr txBox="1"/>
          <p:nvPr/>
        </p:nvSpPr>
        <p:spPr>
          <a:xfrm>
            <a:off x="1359017" y="1283516"/>
            <a:ext cx="3750835" cy="923330"/>
          </a:xfrm>
          <a:prstGeom prst="rect">
            <a:avLst/>
          </a:prstGeom>
          <a:noFill/>
        </p:spPr>
        <p:txBody>
          <a:bodyPr wrap="none" rtlCol="0">
            <a:spAutoFit/>
          </a:bodyPr>
          <a:lstStyle/>
          <a:p>
            <a:r>
              <a:rPr lang="fr-FR" dirty="0"/>
              <a:t>La </a:t>
            </a:r>
            <a:r>
              <a:rPr lang="fr-FR" dirty="0" err="1"/>
              <a:t>figlia</a:t>
            </a:r>
            <a:r>
              <a:rPr lang="fr-FR" dirty="0"/>
              <a:t> di </a:t>
            </a:r>
            <a:r>
              <a:rPr lang="fr-FR" dirty="0" err="1"/>
              <a:t>Butade</a:t>
            </a:r>
            <a:r>
              <a:rPr lang="fr-FR" dirty="0"/>
              <a:t> è </a:t>
            </a:r>
            <a:r>
              <a:rPr lang="fr-FR" dirty="0" err="1"/>
              <a:t>autore</a:t>
            </a:r>
            <a:r>
              <a:rPr lang="fr-FR" dirty="0"/>
              <a:t> e </a:t>
            </a:r>
            <a:r>
              <a:rPr lang="fr-FR" dirty="0" err="1"/>
              <a:t>fruitore</a:t>
            </a:r>
            <a:r>
              <a:rPr lang="fr-FR" dirty="0"/>
              <a:t> !</a:t>
            </a:r>
          </a:p>
          <a:p>
            <a:r>
              <a:rPr lang="fr-FR" dirty="0" err="1"/>
              <a:t>Tecnica</a:t>
            </a:r>
            <a:r>
              <a:rPr lang="fr-FR" dirty="0"/>
              <a:t>/</a:t>
            </a:r>
            <a:r>
              <a:rPr lang="fr-FR" dirty="0" err="1"/>
              <a:t>estetica</a:t>
            </a:r>
            <a:r>
              <a:rPr lang="fr-FR" dirty="0"/>
              <a:t> Paolo </a:t>
            </a:r>
            <a:r>
              <a:rPr lang="fr-FR" dirty="0" err="1"/>
              <a:t>Granata</a:t>
            </a:r>
            <a:r>
              <a:rPr lang="fr-FR" dirty="0"/>
              <a:t>, p. 17</a:t>
            </a:r>
          </a:p>
          <a:p>
            <a:r>
              <a:rPr lang="fr-FR" dirty="0"/>
              <a:t>Il </a:t>
            </a:r>
            <a:r>
              <a:rPr lang="fr-FR" dirty="0" err="1"/>
              <a:t>padre</a:t>
            </a:r>
            <a:r>
              <a:rPr lang="fr-FR" dirty="0"/>
              <a:t> </a:t>
            </a:r>
            <a:r>
              <a:rPr lang="fr-FR" dirty="0" err="1"/>
              <a:t>patrimonializza</a:t>
            </a:r>
            <a:r>
              <a:rPr lang="fr-FR" dirty="0"/>
              <a:t>, </a:t>
            </a:r>
            <a:r>
              <a:rPr lang="fr-FR" dirty="0" err="1"/>
              <a:t>pietrifica</a:t>
            </a:r>
            <a:r>
              <a:rPr lang="fr-FR" dirty="0"/>
              <a:t> </a:t>
            </a:r>
            <a:endParaRPr lang="en-US" dirty="0"/>
          </a:p>
        </p:txBody>
      </p:sp>
      <p:pic>
        <p:nvPicPr>
          <p:cNvPr id="7172" name="Picture 4" descr="Arte, estetica e nuovi media. «Sei lezioni» sul mondo digitale: Granata,  Paolo: 9788895962399: Amazon.com: Books">
            <a:extLst>
              <a:ext uri="{FF2B5EF4-FFF2-40B4-BE49-F238E27FC236}">
                <a16:creationId xmlns:a16="http://schemas.microsoft.com/office/drawing/2014/main" id="{3B0ECF6A-67E8-4B85-8FAB-E6CC2EDC8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387" y="834901"/>
            <a:ext cx="3445028" cy="48335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CD409D-C477-438E-8FCF-D9E5D442FA53}"/>
              </a:ext>
            </a:extLst>
          </p:cNvPr>
          <p:cNvSpPr txBox="1"/>
          <p:nvPr/>
        </p:nvSpPr>
        <p:spPr>
          <a:xfrm>
            <a:off x="1457506" y="2690527"/>
            <a:ext cx="3097066" cy="923330"/>
          </a:xfrm>
          <a:prstGeom prst="rect">
            <a:avLst/>
          </a:prstGeom>
          <a:noFill/>
        </p:spPr>
        <p:txBody>
          <a:bodyPr wrap="none" rtlCol="0">
            <a:spAutoFit/>
          </a:bodyPr>
          <a:lstStyle/>
          <a:p>
            <a:r>
              <a:rPr lang="fr-FR" dirty="0"/>
              <a:t>Leroi-Gourhan</a:t>
            </a:r>
          </a:p>
          <a:p>
            <a:r>
              <a:rPr lang="fr-FR" dirty="0"/>
              <a:t>Mc Luhan </a:t>
            </a:r>
            <a:r>
              <a:rPr lang="fr-FR" dirty="0" err="1"/>
              <a:t>virtuale</a:t>
            </a:r>
            <a:r>
              <a:rPr lang="fr-FR" dirty="0"/>
              <a:t> </a:t>
            </a:r>
            <a:r>
              <a:rPr lang="fr-FR" dirty="0">
                <a:sym typeface="Wingdings" panose="05000000000000000000" pitchFamily="2" charset="2"/>
              </a:rPr>
              <a:t> </a:t>
            </a:r>
            <a:r>
              <a:rPr lang="fr-FR" dirty="0" err="1">
                <a:sym typeface="Wingdings" panose="05000000000000000000" pitchFamily="2" charset="2"/>
              </a:rPr>
              <a:t>realizzare</a:t>
            </a:r>
            <a:endParaRPr lang="fr-FR" dirty="0">
              <a:sym typeface="Wingdings" panose="05000000000000000000" pitchFamily="2" charset="2"/>
            </a:endParaRPr>
          </a:p>
          <a:p>
            <a:endParaRPr lang="fr-FR" dirty="0">
              <a:sym typeface="Wingdings" panose="05000000000000000000" pitchFamily="2" charset="2"/>
            </a:endParaRPr>
          </a:p>
        </p:txBody>
      </p:sp>
    </p:spTree>
    <p:extLst>
      <p:ext uri="{BB962C8B-B14F-4D97-AF65-F5344CB8AC3E}">
        <p14:creationId xmlns:p14="http://schemas.microsoft.com/office/powerpoint/2010/main" val="58969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0F9286-AAA2-4AE7-BFD4-CE5D1BCC742C}"/>
              </a:ext>
            </a:extLst>
          </p:cNvPr>
          <p:cNvSpPr txBox="1"/>
          <p:nvPr/>
        </p:nvSpPr>
        <p:spPr>
          <a:xfrm>
            <a:off x="4149969" y="505122"/>
            <a:ext cx="6910578" cy="572464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cs typeface="Arial" panose="020B0604020202020204" pitchFamily="34" charset="0"/>
              </a:rPr>
              <a:t>Lo </a:t>
            </a:r>
            <a:r>
              <a:rPr kumimoji="0" lang="en-US" altLang="en-US" sz="1600" b="0" i="0" u="none" strike="noStrike" cap="none" normalizeH="0" baseline="0" dirty="0" err="1">
                <a:ln>
                  <a:noFill/>
                </a:ln>
                <a:solidFill>
                  <a:srgbClr val="222222"/>
                </a:solidFill>
                <a:effectLst/>
                <a:cs typeface="Arial" panose="020B0604020202020204" pitchFamily="34" charset="0"/>
              </a:rPr>
              <a:t>stesso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specchio</a:t>
            </a:r>
            <a:r>
              <a:rPr kumimoji="0" lang="en-US" altLang="en-US" sz="1600" b="0" i="0" u="none" strike="noStrike" cap="none" normalizeH="0" baseline="0" dirty="0">
                <a:ln>
                  <a:noFill/>
                </a:ln>
                <a:solidFill>
                  <a:srgbClr val="222222"/>
                </a:solidFill>
                <a:effectLst/>
                <a:cs typeface="Arial" panose="020B0604020202020204" pitchFamily="34" charset="0"/>
              </a:rPr>
              <a:t> in cui </a:t>
            </a:r>
            <a:r>
              <a:rPr kumimoji="0" lang="en-US" altLang="en-US" sz="1600" b="0" i="0" u="none" strike="noStrike" cap="none" normalizeH="0" baseline="0" dirty="0">
                <a:ln>
                  <a:noFill/>
                </a:ln>
                <a:solidFill>
                  <a:srgbClr val="FF0000"/>
                </a:solidFill>
                <a:effectLst/>
                <a:cs typeface="Arial" panose="020B0604020202020204" pitchFamily="34" charset="0"/>
              </a:rPr>
              <a:t>Parmigianino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autoeffigiò</a:t>
            </a:r>
            <a:r>
              <a:rPr kumimoji="0" lang="en-US" altLang="en-US" sz="1600" b="0" i="0" u="none" strike="noStrike" cap="none" normalizeH="0" baseline="0" dirty="0">
                <a:ln>
                  <a:noFill/>
                </a:ln>
                <a:solidFill>
                  <a:srgbClr val="222222"/>
                </a:solidFill>
                <a:effectLst/>
                <a:cs typeface="Arial" panose="020B0604020202020204" pitchFamily="34" charset="0"/>
              </a:rPr>
              <a:t>, con la </a:t>
            </a:r>
            <a:r>
              <a:rPr kumimoji="0" lang="en-US" altLang="en-US" sz="1600" b="0" i="0" u="none" strike="noStrike" cap="none" normalizeH="0" baseline="0" dirty="0" err="1">
                <a:ln>
                  <a:noFill/>
                </a:ln>
                <a:solidFill>
                  <a:srgbClr val="222222"/>
                </a:solidFill>
                <a:effectLst/>
                <a:cs typeface="Arial" panose="020B0604020202020204" pitchFamily="34" charset="0"/>
              </a:rPr>
              <a:t>sua</a:t>
            </a:r>
            <a:r>
              <a:rPr kumimoji="0" lang="en-US" altLang="en-US" sz="1600" b="0" i="0" u="none" strike="noStrike" cap="none" normalizeH="0" baseline="0" dirty="0">
                <a:ln>
                  <a:noFill/>
                </a:ln>
                <a:solidFill>
                  <a:srgbClr val="222222"/>
                </a:solidFill>
                <a:effectLst/>
                <a:cs typeface="Arial" panose="020B0604020202020204" pitchFamily="34" charset="0"/>
              </a:rPr>
              <a:t> mano in primo piano </a:t>
            </a:r>
            <a:r>
              <a:rPr kumimoji="0" lang="en-US" altLang="en-US" sz="1600" b="0" i="0" u="none" strike="noStrike" cap="none" normalizeH="0" baseline="0" dirty="0" err="1">
                <a:ln>
                  <a:noFill/>
                </a:ln>
                <a:solidFill>
                  <a:srgbClr val="222222"/>
                </a:solidFill>
                <a:effectLst/>
                <a:cs typeface="Arial" panose="020B0604020202020204" pitchFamily="34" charset="0"/>
              </a:rPr>
              <a:t>deformata</a:t>
            </a:r>
            <a:r>
              <a:rPr kumimoji="0" lang="en-US" altLang="en-US" sz="1600" b="0" i="0" u="none" strike="noStrike" cap="none" normalizeH="0" baseline="0" dirty="0">
                <a:ln>
                  <a:noFill/>
                </a:ln>
                <a:solidFill>
                  <a:srgbClr val="222222"/>
                </a:solidFill>
                <a:effectLst/>
                <a:cs typeface="Arial" panose="020B0604020202020204" pitchFamily="34" charset="0"/>
              </a:rPr>
              <a:t> a </a:t>
            </a:r>
            <a:r>
              <a:rPr kumimoji="0" lang="en-US" altLang="en-US" sz="1600" b="0" i="0" u="none" strike="noStrike" cap="none" normalizeH="0" baseline="0" dirty="0" err="1">
                <a:ln>
                  <a:noFill/>
                </a:ln>
                <a:solidFill>
                  <a:srgbClr val="222222"/>
                </a:solidFill>
                <a:effectLst/>
                <a:cs typeface="Arial" panose="020B0604020202020204" pitchFamily="34" charset="0"/>
              </a:rPr>
              <a:t>dismisura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dall’effetto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1" u="none" strike="noStrike" cap="none" normalizeH="0" baseline="0" dirty="0">
                <a:ln>
                  <a:noFill/>
                </a:ln>
                <a:solidFill>
                  <a:srgbClr val="222222"/>
                </a:solidFill>
                <a:effectLst/>
                <a:cs typeface="Arial" panose="020B0604020202020204" pitchFamily="34" charset="0"/>
              </a:rPr>
              <a:t>fisheye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emblema</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222222"/>
                </a:solidFill>
                <a:effectLst/>
                <a:cs typeface="Arial" panose="020B0604020202020204" pitchFamily="34" charset="0"/>
              </a:rPr>
              <a:t>un'arte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infrange</a:t>
            </a:r>
            <a:r>
              <a:rPr kumimoji="0" lang="en-US" altLang="en-US" sz="1600" b="0" i="0" u="none" strike="noStrike" cap="none" normalizeH="0" baseline="0" dirty="0">
                <a:ln>
                  <a:noFill/>
                </a:ln>
                <a:solidFill>
                  <a:srgbClr val="222222"/>
                </a:solidFill>
                <a:effectLst/>
                <a:cs typeface="Arial" panose="020B0604020202020204" pitchFamily="34" charset="0"/>
              </a:rPr>
              <a:t> le </a:t>
            </a:r>
            <a:r>
              <a:rPr kumimoji="0" lang="en-US" altLang="en-US" sz="1600" b="0" i="0" u="none" strike="noStrike" cap="none" normalizeH="0" baseline="0" dirty="0" err="1">
                <a:ln>
                  <a:noFill/>
                </a:ln>
                <a:solidFill>
                  <a:srgbClr val="222222"/>
                </a:solidFill>
                <a:effectLst/>
                <a:cs typeface="Arial" panose="020B0604020202020204" pitchFamily="34" charset="0"/>
              </a:rPr>
              <a:t>regole</a:t>
            </a:r>
            <a:r>
              <a:rPr kumimoji="0" lang="en-US" altLang="en-US" sz="1600" b="0" i="0" u="none" strike="noStrike" cap="none" normalizeH="0" baseline="0" dirty="0">
                <a:ln>
                  <a:noFill/>
                </a:ln>
                <a:solidFill>
                  <a:srgbClr val="222222"/>
                </a:solidFill>
                <a:effectLst/>
                <a:cs typeface="Arial" panose="020B0604020202020204" pitchFamily="34" charset="0"/>
              </a:rPr>
              <a:t> e il </a:t>
            </a:r>
            <a:r>
              <a:rPr kumimoji="0" lang="en-US" altLang="en-US" sz="1600" b="0" i="0" u="none" strike="noStrike" cap="none" normalizeH="0" baseline="0" dirty="0" err="1">
                <a:ln>
                  <a:noFill/>
                </a:ln>
                <a:solidFill>
                  <a:srgbClr val="222222"/>
                </a:solidFill>
                <a:effectLst/>
                <a:cs typeface="Arial" panose="020B0604020202020204" pitchFamily="34" charset="0"/>
              </a:rPr>
              <a:t>culto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della</a:t>
            </a:r>
            <a:r>
              <a:rPr kumimoji="0" lang="en-US" altLang="en-US" sz="1600" b="0" i="0" u="none" strike="noStrike" cap="none" normalizeH="0" baseline="0" dirty="0">
                <a:ln>
                  <a:noFill/>
                </a:ln>
                <a:solidFill>
                  <a:srgbClr val="222222"/>
                </a:solidFill>
                <a:effectLst/>
                <a:cs typeface="Arial" panose="020B0604020202020204" pitchFamily="34" charset="0"/>
              </a:rPr>
              <a:t> forma </a:t>
            </a:r>
            <a:r>
              <a:rPr kumimoji="0" lang="en-US" altLang="en-US" sz="1600" b="0" i="0" u="none" strike="noStrike" cap="none" normalizeH="0" baseline="0" dirty="0" err="1">
                <a:ln>
                  <a:noFill/>
                </a:ln>
                <a:solidFill>
                  <a:srgbClr val="222222"/>
                </a:solidFill>
                <a:effectLst/>
                <a:cs typeface="Arial" panose="020B0604020202020204" pitchFamily="34" charset="0"/>
              </a:rPr>
              <a:t>attraverso</a:t>
            </a:r>
            <a:r>
              <a:rPr kumimoji="0" lang="en-US" altLang="en-US" sz="1600" b="0" i="0" u="none" strike="noStrike" cap="none" normalizeH="0" baseline="0" dirty="0">
                <a:ln>
                  <a:noFill/>
                </a:ln>
                <a:solidFill>
                  <a:srgbClr val="222222"/>
                </a:solidFill>
                <a:effectLst/>
                <a:cs typeface="Arial" panose="020B0604020202020204" pitchFamily="34" charset="0"/>
              </a:rPr>
              <a:t> la </a:t>
            </a:r>
            <a:r>
              <a:rPr kumimoji="0" lang="en-US" altLang="en-US" sz="1600" b="0" i="0" u="none" strike="noStrike" cap="none" normalizeH="0" baseline="0" dirty="0" err="1">
                <a:ln>
                  <a:noFill/>
                </a:ln>
                <a:solidFill>
                  <a:srgbClr val="222222"/>
                </a:solidFill>
                <a:effectLst/>
                <a:cs typeface="Arial" panose="020B0604020202020204" pitchFamily="34" charset="0"/>
              </a:rPr>
              <a:t>deformazione</a:t>
            </a:r>
            <a:r>
              <a:rPr kumimoji="0" lang="en-US" altLang="en-US" sz="1600" b="0" i="0" u="none" strike="noStrike" cap="none" normalizeH="0" baseline="0" dirty="0">
                <a:ln>
                  <a:noFill/>
                </a:ln>
                <a:solidFill>
                  <a:srgbClr val="222222"/>
                </a:solidFill>
                <a:effectLst/>
                <a:cs typeface="Arial" panose="020B0604020202020204" pitchFamily="34" charset="0"/>
              </a:rPr>
              <a:t> per </a:t>
            </a:r>
            <a:r>
              <a:rPr kumimoji="0" lang="en-US" altLang="en-US" sz="1600" b="0" i="0" u="none" strike="noStrike" cap="none" normalizeH="0" baseline="0" dirty="0" err="1">
                <a:ln>
                  <a:noFill/>
                </a:ln>
                <a:solidFill>
                  <a:srgbClr val="222222"/>
                </a:solidFill>
                <a:effectLst/>
                <a:cs typeface="Arial" panose="020B0604020202020204" pitchFamily="34" charset="0"/>
              </a:rPr>
              <a:t>istituire</a:t>
            </a:r>
            <a:r>
              <a:rPr kumimoji="0" lang="en-US" altLang="en-US" sz="1600" b="0" i="0" u="none" strike="noStrike" cap="none" normalizeH="0" baseline="0" dirty="0">
                <a:ln>
                  <a:noFill/>
                </a:ln>
                <a:solidFill>
                  <a:srgbClr val="222222"/>
                </a:solidFill>
                <a:effectLst/>
                <a:cs typeface="Arial" panose="020B0604020202020204" pitchFamily="34" charset="0"/>
              </a:rPr>
              <a:t> un nuovo e </a:t>
            </a:r>
            <a:r>
              <a:rPr kumimoji="0" lang="en-US" altLang="en-US" sz="1600" b="0" i="0" u="none" strike="noStrike" cap="none" normalizeH="0" baseline="0" dirty="0" err="1">
                <a:ln>
                  <a:noFill/>
                </a:ln>
                <a:solidFill>
                  <a:srgbClr val="222222"/>
                </a:solidFill>
                <a:effectLst/>
                <a:cs typeface="Arial" panose="020B0604020202020204" pitchFamily="34" charset="0"/>
              </a:rPr>
              <a:t>più</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elegante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canone</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222222"/>
                </a:solidFill>
                <a:effectLst/>
                <a:cs typeface="Arial" panose="020B0604020202020204" pitchFamily="34" charset="0"/>
              </a:rPr>
              <a:t>bellezza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fondato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i="0" u="none" strike="noStrike" cap="none" normalizeH="0" baseline="0" dirty="0" err="1">
                <a:ln>
                  <a:noFill/>
                </a:ln>
                <a:solidFill>
                  <a:srgbClr val="222222"/>
                </a:solidFill>
                <a:effectLst/>
                <a:cs typeface="Arial" panose="020B0604020202020204" pitchFamily="34" charset="0"/>
              </a:rPr>
              <a:t>sulla</a:t>
            </a:r>
            <a:r>
              <a:rPr kumimoji="0" lang="en-US" altLang="en-US" sz="1600" i="0" u="none" strike="noStrike" cap="none" normalizeH="0" baseline="0" dirty="0">
                <a:ln>
                  <a:noFill/>
                </a:ln>
                <a:solidFill>
                  <a:srgbClr val="222222"/>
                </a:solidFill>
                <a:effectLst/>
                <a:cs typeface="Arial" panose="020B0604020202020204" pitchFamily="34" charset="0"/>
              </a:rPr>
              <a:t> «</a:t>
            </a:r>
            <a:r>
              <a:rPr kumimoji="0" lang="en-US" altLang="en-US" sz="1600" i="0" u="none" strike="noStrike" cap="none" normalizeH="0" baseline="0" dirty="0" err="1">
                <a:ln>
                  <a:noFill/>
                </a:ln>
                <a:solidFill>
                  <a:srgbClr val="222222"/>
                </a:solidFill>
                <a:effectLst/>
                <a:cs typeface="Arial" panose="020B0604020202020204" pitchFamily="34" charset="0"/>
              </a:rPr>
              <a:t>sproporzione</a:t>
            </a:r>
            <a:r>
              <a:rPr kumimoji="0" lang="en-US" altLang="en-US" sz="1600" i="0" u="none" strike="noStrike" cap="none" normalizeH="0" baseline="0" dirty="0">
                <a:ln>
                  <a:noFill/>
                </a:ln>
                <a:solidFill>
                  <a:srgbClr val="222222"/>
                </a:solidFill>
                <a:effectLst/>
                <a:cs typeface="Arial" panose="020B0604020202020204" pitchFamily="34" charset="0"/>
              </a:rPr>
              <a:t>» (la Madonna con il </a:t>
            </a:r>
            <a:r>
              <a:rPr kumimoji="0" lang="en-US" altLang="en-US" sz="1600" i="0" u="none" strike="noStrike" cap="none" normalizeH="0" baseline="0" dirty="0" err="1">
                <a:ln>
                  <a:noFill/>
                </a:ln>
                <a:solidFill>
                  <a:srgbClr val="222222"/>
                </a:solidFill>
                <a:effectLst/>
                <a:cs typeface="Arial" panose="020B0604020202020204" pitchFamily="34" charset="0"/>
              </a:rPr>
              <a:t>collo</a:t>
            </a:r>
            <a:r>
              <a:rPr kumimoji="0" lang="en-US" altLang="en-US" sz="1600" i="0" u="none" strike="noStrike" cap="none" normalizeH="0" baseline="0" dirty="0">
                <a:ln>
                  <a:noFill/>
                </a:ln>
                <a:solidFill>
                  <a:srgbClr val="222222"/>
                </a:solidFill>
                <a:effectLst/>
                <a:cs typeface="Arial" panose="020B0604020202020204" pitchFamily="34" charset="0"/>
              </a:rPr>
              <a:t> </a:t>
            </a:r>
            <a:r>
              <a:rPr kumimoji="0" lang="en-US" altLang="en-US" sz="1600" i="0" u="none" strike="noStrike" cap="none" normalizeH="0" baseline="0" dirty="0" err="1">
                <a:ln>
                  <a:noFill/>
                </a:ln>
                <a:solidFill>
                  <a:srgbClr val="222222"/>
                </a:solidFill>
                <a:effectLst/>
                <a:cs typeface="Arial" panose="020B0604020202020204" pitchFamily="34" charset="0"/>
              </a:rPr>
              <a:t>lungo</a:t>
            </a:r>
            <a:r>
              <a:rPr kumimoji="0" lang="en-US" altLang="en-US" sz="160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a:ln>
                  <a:noFill/>
                </a:ln>
                <a:solidFill>
                  <a:srgbClr val="222222"/>
                </a:solidFill>
                <a:effectLst/>
                <a:cs typeface="Arial" panose="020B0604020202020204" pitchFamily="34" charset="0"/>
              </a:rPr>
              <a:t>O, per </a:t>
            </a:r>
            <a:r>
              <a:rPr kumimoji="0" lang="en-US" altLang="en-US" sz="1600" b="0" i="0" u="none" strike="noStrike" cap="none" normalizeH="0" baseline="0" dirty="0" err="1">
                <a:ln>
                  <a:noFill/>
                </a:ln>
                <a:solidFill>
                  <a:srgbClr val="222222"/>
                </a:solidFill>
                <a:effectLst/>
                <a:cs typeface="Arial" panose="020B0604020202020204" pitchFamily="34" charset="0"/>
              </a:rPr>
              <a:t>dirla</a:t>
            </a:r>
            <a:r>
              <a:rPr kumimoji="0" lang="en-US" altLang="en-US" sz="1600" b="0" i="0" u="none" strike="noStrike" cap="none" normalizeH="0" baseline="0" dirty="0">
                <a:ln>
                  <a:noFill/>
                </a:ln>
                <a:solidFill>
                  <a:srgbClr val="222222"/>
                </a:solidFill>
                <a:effectLst/>
                <a:cs typeface="Arial" panose="020B0604020202020204" pitchFamily="34" charset="0"/>
              </a:rPr>
              <a:t> con Vasari, in </a:t>
            </a:r>
            <a:r>
              <a:rPr kumimoji="0" lang="en-US" altLang="en-US" sz="1600" b="0" i="0" u="none" strike="noStrike" cap="none" normalizeH="0" baseline="0" dirty="0" err="1">
                <a:ln>
                  <a:noFill/>
                </a:ln>
                <a:solidFill>
                  <a:srgbClr val="222222"/>
                </a:solidFill>
                <a:effectLst/>
                <a:cs typeface="Arial" panose="020B0604020202020204" pitchFamily="34" charset="0"/>
              </a:rPr>
              <a:t>favore</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222222"/>
                </a:solidFill>
                <a:effectLst/>
                <a:cs typeface="Arial" panose="020B0604020202020204" pitchFamily="34" charset="0"/>
              </a:rPr>
              <a:t>una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graziosissima</a:t>
            </a:r>
            <a:r>
              <a:rPr kumimoji="0" lang="en-US" altLang="en-US" sz="1600" b="0" i="0" u="none" strike="noStrike" cap="none" normalizeH="0" baseline="0" dirty="0">
                <a:ln>
                  <a:noFill/>
                </a:ln>
                <a:solidFill>
                  <a:srgbClr val="222222"/>
                </a:solidFill>
                <a:effectLst/>
                <a:cs typeface="Arial" panose="020B0604020202020204" pitchFamily="34" charset="0"/>
              </a:rPr>
              <a:t> grazia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ecceda</a:t>
            </a:r>
            <a:r>
              <a:rPr kumimoji="0" lang="en-US" altLang="en-US" sz="1600" b="0" i="0" u="none" strike="noStrike" cap="none" normalizeH="0" baseline="0" dirty="0">
                <a:ln>
                  <a:noFill/>
                </a:ln>
                <a:solidFill>
                  <a:srgbClr val="222222"/>
                </a:solidFill>
                <a:effectLst/>
                <a:cs typeface="Arial" panose="020B0604020202020204" pitchFamily="34" charset="0"/>
              </a:rPr>
              <a:t> la </a:t>
            </a:r>
            <a:r>
              <a:rPr kumimoji="0" lang="en-US" altLang="en-US" sz="1600" b="0" i="0" u="none" strike="noStrike" cap="none" normalizeH="0" baseline="0" dirty="0" err="1">
                <a:ln>
                  <a:noFill/>
                </a:ln>
                <a:solidFill>
                  <a:srgbClr val="222222"/>
                </a:solidFill>
                <a:effectLst/>
                <a:cs typeface="Arial" panose="020B0604020202020204" pitchFamily="34" charset="0"/>
              </a:rPr>
              <a:t>misura</a:t>
            </a:r>
            <a:r>
              <a:rPr kumimoji="0" lang="en-US" altLang="en-US" sz="1600" b="0" i="0" u="none" strike="noStrike" cap="none" normalizeH="0" baseline="0" dirty="0">
                <a:ln>
                  <a:noFill/>
                </a:ln>
                <a:solidFill>
                  <a:srgbClr val="222222"/>
                </a:solidFill>
                <a:effectLst/>
                <a:cs typeface="Arial" panose="020B0604020202020204" pitchFamily="34" charset="0"/>
              </a:rPr>
              <a:t>». Sulla </a:t>
            </a:r>
            <a:r>
              <a:rPr kumimoji="0" lang="en-US" altLang="en-US" sz="1600" b="0" i="1" u="none" strike="noStrike" cap="none" normalizeH="0" baseline="0" dirty="0">
                <a:ln>
                  <a:noFill/>
                </a:ln>
                <a:solidFill>
                  <a:srgbClr val="222222"/>
                </a:solidFill>
                <a:effectLst/>
                <a:cs typeface="Arial" panose="020B0604020202020204" pitchFamily="34" charset="0"/>
              </a:rPr>
              <a:t>Donna </a:t>
            </a:r>
            <a:r>
              <a:rPr kumimoji="0" lang="en-US" altLang="en-US" sz="1600" b="0" i="1" u="none" strike="noStrike" cap="none" normalizeH="0" baseline="0" dirty="0" err="1">
                <a:ln>
                  <a:noFill/>
                </a:ln>
                <a:solidFill>
                  <a:srgbClr val="222222"/>
                </a:solidFill>
                <a:effectLst/>
                <a:cs typeface="Arial" panose="020B0604020202020204" pitchFamily="34" charset="0"/>
              </a:rPr>
              <a:t>allo</a:t>
            </a:r>
            <a:r>
              <a:rPr kumimoji="0" lang="en-US" altLang="en-US" sz="1600" b="0" i="1" u="none" strike="noStrike" cap="none" normalizeH="0" baseline="0" dirty="0">
                <a:ln>
                  <a:noFill/>
                </a:ln>
                <a:solidFill>
                  <a:srgbClr val="222222"/>
                </a:solidFill>
                <a:effectLst/>
                <a:cs typeface="Arial" panose="020B0604020202020204" pitchFamily="34" charset="0"/>
              </a:rPr>
              <a:t> </a:t>
            </a:r>
            <a:r>
              <a:rPr kumimoji="0" lang="en-US" altLang="en-US" sz="1600" b="0" i="1" u="none" strike="noStrike" cap="none" normalizeH="0" baseline="0" dirty="0" err="1">
                <a:ln>
                  <a:noFill/>
                </a:ln>
                <a:solidFill>
                  <a:srgbClr val="222222"/>
                </a:solidFill>
                <a:effectLst/>
                <a:cs typeface="Arial" panose="020B0604020202020204" pitchFamily="34" charset="0"/>
              </a:rPr>
              <a:t>specchio</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FF0000"/>
                </a:solidFill>
                <a:effectLst/>
                <a:cs typeface="Arial" panose="020B0604020202020204" pitchFamily="34" charset="0"/>
              </a:rPr>
              <a:t>Tiziano</a:t>
            </a:r>
            <a:r>
              <a:rPr kumimoji="0" lang="en-US" altLang="en-US" sz="1600" b="0" i="0" u="none" strike="noStrike" cap="none" normalizeH="0" baseline="0" dirty="0">
                <a:ln>
                  <a:noFill/>
                </a:ln>
                <a:solidFill>
                  <a:srgbClr val="222222"/>
                </a:solidFill>
                <a:effectLst/>
                <a:cs typeface="Arial" panose="020B0604020202020204" pitchFamily="34" charset="0"/>
              </a:rPr>
              <a:t> ha </a:t>
            </a:r>
            <a:r>
              <a:rPr kumimoji="0" lang="en-US" altLang="en-US" sz="1600" b="0" i="0" u="none" strike="noStrike" cap="none" normalizeH="0" baseline="0" dirty="0" err="1">
                <a:ln>
                  <a:noFill/>
                </a:ln>
                <a:solidFill>
                  <a:srgbClr val="222222"/>
                </a:solidFill>
                <a:effectLst/>
                <a:cs typeface="Arial" panose="020B0604020202020204" pitchFamily="34" charset="0"/>
              </a:rPr>
              <a:t>ragione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Gentili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nel</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sostenere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pur</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discendendo</a:t>
            </a:r>
            <a:r>
              <a:rPr kumimoji="0" lang="en-US" altLang="en-US" sz="1600" b="0" i="0" u="none" strike="noStrike" cap="none" normalizeH="0" baseline="0" dirty="0">
                <a:ln>
                  <a:noFill/>
                </a:ln>
                <a:solidFill>
                  <a:srgbClr val="222222"/>
                </a:solidFill>
                <a:effectLst/>
                <a:cs typeface="Arial" panose="020B0604020202020204" pitchFamily="34" charset="0"/>
              </a:rPr>
              <a:t> da </a:t>
            </a:r>
            <a:r>
              <a:rPr kumimoji="0" lang="en-US" altLang="en-US" sz="1600" b="0" i="0" u="none" strike="noStrike" cap="none" normalizeH="0" baseline="0" dirty="0" err="1">
                <a:ln>
                  <a:noFill/>
                </a:ln>
                <a:solidFill>
                  <a:srgbClr val="222222"/>
                </a:solidFill>
                <a:effectLst/>
                <a:cs typeface="Arial" panose="020B0604020202020204" pitchFamily="34" charset="0"/>
              </a:rPr>
              <a:t>modelli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consolidati</a:t>
            </a:r>
            <a:r>
              <a:rPr kumimoji="0" lang="en-US" altLang="en-US" sz="1600" b="0" i="0" u="none" strike="noStrike" cap="none" normalizeH="0" baseline="0" dirty="0">
                <a:ln>
                  <a:noFill/>
                </a:ln>
                <a:solidFill>
                  <a:srgbClr val="222222"/>
                </a:solidFill>
                <a:effectLst/>
                <a:cs typeface="Arial" panose="020B0604020202020204" pitchFamily="34" charset="0"/>
              </a:rPr>
              <a:t> come la Venere </a:t>
            </a:r>
            <a:r>
              <a:rPr kumimoji="0" lang="en-US" altLang="en-US" sz="1600" b="0" i="0" u="none" strike="noStrike" cap="none" normalizeH="0" baseline="0" dirty="0" err="1">
                <a:ln>
                  <a:noFill/>
                </a:ln>
                <a:solidFill>
                  <a:srgbClr val="222222"/>
                </a:solidFill>
                <a:effectLst/>
                <a:cs typeface="Arial" panose="020B0604020202020204" pitchFamily="34" charset="0"/>
              </a:rPr>
              <a:t>allo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specchio</a:t>
            </a:r>
            <a:r>
              <a:rPr kumimoji="0" lang="en-US" altLang="en-US" sz="1600" b="0" i="0" u="none" strike="noStrike" cap="none" normalizeH="0" baseline="0" dirty="0">
                <a:ln>
                  <a:noFill/>
                </a:ln>
                <a:solidFill>
                  <a:srgbClr val="222222"/>
                </a:solidFill>
                <a:effectLst/>
                <a:cs typeface="Arial" panose="020B0604020202020204" pitchFamily="34" charset="0"/>
              </a:rPr>
              <a:t> o la Vanitas, </a:t>
            </a:r>
            <a:r>
              <a:rPr kumimoji="0" lang="en-US" altLang="en-US" sz="1600" b="0" i="0" u="none" strike="noStrike" cap="none" normalizeH="0" baseline="0" dirty="0" err="1">
                <a:ln>
                  <a:noFill/>
                </a:ln>
                <a:solidFill>
                  <a:srgbClr val="222222"/>
                </a:solidFill>
                <a:effectLst/>
                <a:cs typeface="Arial" panose="020B0604020202020204" pitchFamily="34" charset="0"/>
              </a:rPr>
              <a:t>l'assenza</a:t>
            </a:r>
            <a:r>
              <a:rPr kumimoji="0" lang="en-US" altLang="en-US" sz="1600" b="0" i="0" u="none" strike="noStrike" cap="none" normalizeH="0" baseline="0" dirty="0">
                <a:ln>
                  <a:noFill/>
                </a:ln>
                <a:solidFill>
                  <a:srgbClr val="222222"/>
                </a:solidFill>
                <a:effectLst/>
                <a:cs typeface="Arial" panose="020B0604020202020204" pitchFamily="34" charset="0"/>
              </a:rPr>
              <a:t> di un </a:t>
            </a:r>
            <a:r>
              <a:rPr kumimoji="0" lang="en-US" altLang="en-US" sz="1600" b="0" i="0" u="none" strike="noStrike" cap="none" normalizeH="0" baseline="0" dirty="0" err="1">
                <a:ln>
                  <a:noFill/>
                </a:ln>
                <a:solidFill>
                  <a:srgbClr val="222222"/>
                </a:solidFill>
                <a:effectLst/>
                <a:cs typeface="Arial" panose="020B0604020202020204" pitchFamily="34" charset="0"/>
              </a:rPr>
              <a:t>qualsiasi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travestimento</a:t>
            </a:r>
            <a:r>
              <a:rPr kumimoji="0" lang="en-US" altLang="en-US" sz="1600" b="0" i="0" u="none" strike="noStrike" cap="none" normalizeH="0" baseline="0" dirty="0">
                <a:ln>
                  <a:noFill/>
                </a:ln>
                <a:solidFill>
                  <a:srgbClr val="222222"/>
                </a:solidFill>
                <a:effectLst/>
                <a:cs typeface="Arial" panose="020B0604020202020204" pitchFamily="34" charset="0"/>
              </a:rPr>
              <a:t> o </a:t>
            </a:r>
            <a:r>
              <a:rPr kumimoji="0" lang="en-US" altLang="en-US" sz="1600" b="0" i="0" u="none" strike="noStrike" cap="none" normalizeH="0" baseline="0" dirty="0" err="1">
                <a:ln>
                  <a:noFill/>
                </a:ln>
                <a:solidFill>
                  <a:srgbClr val="222222"/>
                </a:solidFill>
                <a:effectLst/>
                <a:cs typeface="Arial" panose="020B0604020202020204" pitchFamily="34" charset="0"/>
              </a:rPr>
              <a:t>segnale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specifico</a:t>
            </a:r>
            <a:r>
              <a:rPr kumimoji="0" lang="en-US" altLang="en-US" sz="1600" b="0" i="0" u="none" strike="noStrike" cap="none" normalizeH="0" baseline="0" dirty="0">
                <a:ln>
                  <a:noFill/>
                </a:ln>
                <a:solidFill>
                  <a:srgbClr val="222222"/>
                </a:solidFill>
                <a:effectLst/>
                <a:cs typeface="Arial" panose="020B0604020202020204" pitchFamily="34" charset="0"/>
              </a:rPr>
              <a:t> ci fa </a:t>
            </a:r>
            <a:r>
              <a:rPr kumimoji="0" lang="en-US" altLang="en-US" sz="1600" b="0" i="0" u="none" strike="noStrike" cap="none" normalizeH="0" baseline="0" dirty="0" err="1">
                <a:ln>
                  <a:noFill/>
                </a:ln>
                <a:solidFill>
                  <a:srgbClr val="222222"/>
                </a:solidFill>
                <a:effectLst/>
                <a:cs typeface="Arial" panose="020B0604020202020204" pitchFamily="34" charset="0"/>
              </a:rPr>
              <a:t>intendere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il </a:t>
            </a:r>
            <a:r>
              <a:rPr kumimoji="0" lang="en-US" altLang="en-US" sz="1600" b="0" i="0" u="none" strike="noStrike" cap="none" normalizeH="0" baseline="0" dirty="0" err="1">
                <a:ln>
                  <a:noFill/>
                </a:ln>
                <a:solidFill>
                  <a:srgbClr val="222222"/>
                </a:solidFill>
                <a:effectLst/>
                <a:cs typeface="Arial" panose="020B0604020202020204" pitchFamily="34" charset="0"/>
              </a:rPr>
              <a:t>pittore</a:t>
            </a:r>
            <a:r>
              <a:rPr kumimoji="0" lang="en-US" altLang="en-US" sz="1600" b="0" i="0" u="none" strike="noStrike" cap="none" normalizeH="0" baseline="0" dirty="0">
                <a:ln>
                  <a:noFill/>
                </a:ln>
                <a:solidFill>
                  <a:srgbClr val="222222"/>
                </a:solidFill>
                <a:effectLst/>
                <a:cs typeface="Arial" panose="020B0604020202020204" pitchFamily="34" charset="0"/>
              </a:rPr>
              <a:t> ha </a:t>
            </a:r>
            <a:r>
              <a:rPr kumimoji="0" lang="en-US" altLang="en-US" sz="1600" b="0" i="0" u="none" strike="noStrike" cap="none" normalizeH="0" baseline="0" dirty="0" err="1">
                <a:ln>
                  <a:noFill/>
                </a:ln>
                <a:solidFill>
                  <a:srgbClr val="222222"/>
                </a:solidFill>
                <a:effectLst/>
                <a:cs typeface="Arial" panose="020B0604020202020204" pitchFamily="34" charset="0"/>
              </a:rPr>
              <a:t>scartato</a:t>
            </a:r>
            <a:r>
              <a:rPr kumimoji="0" lang="en-US" altLang="en-US" sz="1600" b="0" i="0" u="none" strike="noStrike" cap="none" normalizeH="0" baseline="0" dirty="0">
                <a:ln>
                  <a:noFill/>
                </a:ln>
                <a:solidFill>
                  <a:srgbClr val="222222"/>
                </a:solidFill>
                <a:effectLst/>
                <a:cs typeface="Arial" panose="020B0604020202020204" pitchFamily="34" charset="0"/>
              </a:rPr>
              <a:t> le </a:t>
            </a:r>
            <a:r>
              <a:rPr kumimoji="0" lang="en-US" altLang="en-US" sz="1600" b="0" i="0" u="none" strike="noStrike" cap="none" normalizeH="0" baseline="0" dirty="0" err="1">
                <a:ln>
                  <a:noFill/>
                </a:ln>
                <a:solidFill>
                  <a:srgbClr val="222222"/>
                </a:solidFill>
                <a:effectLst/>
                <a:cs typeface="Arial" panose="020B0604020202020204" pitchFamily="34" charset="0"/>
              </a:rPr>
              <a:t>allusioni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mitologiche</a:t>
            </a:r>
            <a:r>
              <a:rPr kumimoji="0" lang="en-US" altLang="en-US" sz="1600" b="0" i="0" u="none" strike="noStrike" cap="none" normalizeH="0" baseline="0" dirty="0">
                <a:ln>
                  <a:noFill/>
                </a:ln>
                <a:solidFill>
                  <a:srgbClr val="222222"/>
                </a:solidFill>
                <a:effectLst/>
                <a:cs typeface="Arial" panose="020B0604020202020204" pitchFamily="34" charset="0"/>
              </a:rPr>
              <a:t> e </a:t>
            </a:r>
            <a:r>
              <a:rPr kumimoji="0" lang="en-US" altLang="en-US" sz="1600" b="0" i="0" u="none" strike="noStrike" cap="none" normalizeH="0" baseline="0" dirty="0" err="1">
                <a:ln>
                  <a:noFill/>
                </a:ln>
                <a:solidFill>
                  <a:srgbClr val="222222"/>
                </a:solidFill>
                <a:effectLst/>
                <a:cs typeface="Arial" panose="020B0604020202020204" pitchFamily="34" charset="0"/>
              </a:rPr>
              <a:t>moraleggianti</a:t>
            </a:r>
            <a:r>
              <a:rPr kumimoji="0" lang="en-US" altLang="en-US" sz="1600" b="0" i="0" u="none" strike="noStrike" cap="none" normalizeH="0" baseline="0" dirty="0">
                <a:ln>
                  <a:noFill/>
                </a:ln>
                <a:solidFill>
                  <a:srgbClr val="222222"/>
                </a:solidFill>
                <a:effectLst/>
                <a:cs typeface="Arial" panose="020B0604020202020204" pitchFamily="34" charset="0"/>
              </a:rPr>
              <a:t>, per </a:t>
            </a:r>
            <a:r>
              <a:rPr kumimoji="0" lang="en-US" altLang="en-US" sz="1600" b="0" i="0" u="none" strike="noStrike" cap="none" normalizeH="0" baseline="0" dirty="0" err="1">
                <a:ln>
                  <a:noFill/>
                </a:ln>
                <a:solidFill>
                  <a:srgbClr val="222222"/>
                </a:solidFill>
                <a:effectLst/>
                <a:cs typeface="Arial" panose="020B0604020202020204" pitchFamily="34" charset="0"/>
              </a:rPr>
              <a:t>farne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un'opera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straordinariamente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aperta</a:t>
            </a:r>
            <a:r>
              <a:rPr kumimoji="0" lang="en-US" altLang="en-US" sz="1600" b="0" i="0" u="none" strike="noStrike" cap="none" normalizeH="0" baseline="0" dirty="0">
                <a:ln>
                  <a:noFill/>
                </a:ln>
                <a:solidFill>
                  <a:srgbClr val="222222"/>
                </a:solidFill>
                <a:effectLst/>
                <a:cs typeface="Arial" panose="020B0604020202020204" pitchFamily="34" charset="0"/>
              </a:rPr>
              <a:t> e </a:t>
            </a:r>
            <a:r>
              <a:rPr kumimoji="0" lang="en-US" altLang="en-US" sz="1600" b="0" i="0" u="none" strike="noStrike" cap="none" normalizeH="0" baseline="0" dirty="0" err="1">
                <a:ln>
                  <a:noFill/>
                </a:ln>
                <a:solidFill>
                  <a:srgbClr val="222222"/>
                </a:solidFill>
                <a:effectLst/>
                <a:cs typeface="Arial" panose="020B0604020202020204" pitchFamily="34" charset="0"/>
              </a:rPr>
              <a:t>moderna</a:t>
            </a:r>
            <a:r>
              <a:rPr kumimoji="0" lang="en-US" altLang="en-US" sz="1600" b="0" i="0" u="none" strike="noStrike" cap="none" normalizeH="0" baseline="0" dirty="0">
                <a:ln>
                  <a:noFill/>
                </a:ln>
                <a:solidFill>
                  <a:srgbClr val="222222"/>
                </a:solidFill>
                <a:effectLst/>
                <a:cs typeface="Arial" panose="020B0604020202020204" pitchFamily="34" charset="0"/>
              </a:rPr>
              <a:t>. Ma non </a:t>
            </a:r>
            <a:r>
              <a:rPr kumimoji="0" lang="en-US" altLang="en-US" sz="1600" b="0" i="0" u="none" strike="noStrike" cap="none" normalizeH="0" baseline="0" dirty="0" err="1">
                <a:ln>
                  <a:noFill/>
                </a:ln>
                <a:solidFill>
                  <a:srgbClr val="222222"/>
                </a:solidFill>
                <a:effectLst/>
                <a:cs typeface="Arial" panose="020B0604020202020204" pitchFamily="34" charset="0"/>
              </a:rPr>
              <a:t>si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può</a:t>
            </a:r>
            <a:r>
              <a:rPr kumimoji="0" lang="en-US" altLang="en-US" sz="1600" b="0" i="0" u="none" strike="noStrike" cap="none" normalizeH="0" baseline="0" dirty="0">
                <a:ln>
                  <a:noFill/>
                </a:ln>
                <a:solidFill>
                  <a:srgbClr val="222222"/>
                </a:solidFill>
                <a:effectLst/>
                <a:cs typeface="Arial" panose="020B0604020202020204" pitchFamily="34" charset="0"/>
              </a:rPr>
              <a:t> fare a </a:t>
            </a:r>
            <a:r>
              <a:rPr kumimoji="0" lang="en-US" altLang="en-US" sz="1600" b="0" i="0" u="none" strike="noStrike" cap="none" normalizeH="0" baseline="0" dirty="0" err="1">
                <a:ln>
                  <a:noFill/>
                </a:ln>
                <a:solidFill>
                  <a:srgbClr val="222222"/>
                </a:solidFill>
                <a:effectLst/>
                <a:cs typeface="Arial" panose="020B0604020202020204" pitchFamily="34" charset="0"/>
              </a:rPr>
              <a:t>meno</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222222"/>
                </a:solidFill>
                <a:effectLst/>
                <a:cs typeface="Arial" panose="020B0604020202020204" pitchFamily="34" charset="0"/>
              </a:rPr>
              <a:t>ricordare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quel</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gioco</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222222"/>
                </a:solidFill>
                <a:effectLst/>
                <a:cs typeface="Arial" panose="020B0604020202020204" pitchFamily="34" charset="0"/>
              </a:rPr>
              <a:t>specchi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consente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alla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pittura</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222222"/>
                </a:solidFill>
                <a:effectLst/>
                <a:cs typeface="Arial" panose="020B0604020202020204" pitchFamily="34" charset="0"/>
              </a:rPr>
              <a:t>mostrare</a:t>
            </a:r>
            <a:r>
              <a:rPr kumimoji="0" lang="en-US" altLang="en-US" sz="1600" b="0" i="0" u="none" strike="noStrike" cap="none" normalizeH="0" baseline="0" dirty="0">
                <a:ln>
                  <a:noFill/>
                </a:ln>
                <a:solidFill>
                  <a:srgbClr val="222222"/>
                </a:solidFill>
                <a:effectLst/>
                <a:cs typeface="Arial" panose="020B0604020202020204" pitchFamily="34" charset="0"/>
              </a:rPr>
              <a:t> «tanto il </a:t>
            </a:r>
            <a:r>
              <a:rPr kumimoji="0" lang="en-US" altLang="en-US" sz="1600" b="0" i="0" u="none" strike="noStrike" cap="none" normalizeH="0" baseline="0" dirty="0" err="1">
                <a:ln>
                  <a:noFill/>
                </a:ln>
                <a:solidFill>
                  <a:srgbClr val="222222"/>
                </a:solidFill>
                <a:effectLst/>
                <a:cs typeface="Arial" panose="020B0604020202020204" pitchFamily="34" charset="0"/>
              </a:rPr>
              <a:t>dinanti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il di </a:t>
            </a:r>
            <a:r>
              <a:rPr kumimoji="0" lang="en-US" altLang="en-US" sz="1600" b="0" i="0" u="none" strike="noStrike" cap="none" normalizeH="0" baseline="0" dirty="0" err="1">
                <a:ln>
                  <a:noFill/>
                </a:ln>
                <a:solidFill>
                  <a:srgbClr val="222222"/>
                </a:solidFill>
                <a:effectLst/>
                <a:cs typeface="Arial" panose="020B0604020202020204" pitchFamily="34" charset="0"/>
              </a:rPr>
              <a:t>dietro</a:t>
            </a:r>
            <a:r>
              <a:rPr kumimoji="0" lang="en-US" altLang="en-US" sz="1600" b="0" i="0" u="none" strike="noStrike" cap="none" normalizeH="0" baseline="0" dirty="0">
                <a:ln>
                  <a:noFill/>
                </a:ln>
                <a:solidFill>
                  <a:srgbClr val="222222"/>
                </a:solidFill>
                <a:effectLst/>
                <a:cs typeface="Arial" panose="020B0604020202020204" pitchFamily="34" charset="0"/>
              </a:rPr>
              <a:t>» (Pietro Aretino) è legato al «</a:t>
            </a:r>
            <a:r>
              <a:rPr kumimoji="0" lang="en-US" altLang="en-US" sz="1600" b="0" i="0" u="none" strike="noStrike" cap="none" normalizeH="0" baseline="0" dirty="0" err="1">
                <a:ln>
                  <a:noFill/>
                </a:ln>
                <a:solidFill>
                  <a:srgbClr val="222222"/>
                </a:solidFill>
                <a:effectLst/>
                <a:cs typeface="Arial" panose="020B0604020202020204" pitchFamily="34" charset="0"/>
              </a:rPr>
              <a:t>paragone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delle</a:t>
            </a:r>
            <a:r>
              <a:rPr kumimoji="0" lang="en-US" altLang="en-US" sz="1600" b="0" i="0" u="none" strike="noStrike" cap="none" normalizeH="0" baseline="0" dirty="0">
                <a:ln>
                  <a:noFill/>
                </a:ln>
                <a:solidFill>
                  <a:srgbClr val="222222"/>
                </a:solidFill>
                <a:effectLst/>
                <a:cs typeface="Arial" panose="020B0604020202020204" pitchFamily="34" charset="0"/>
              </a:rPr>
              <a:t> arti», tanto </a:t>
            </a:r>
            <a:r>
              <a:rPr kumimoji="0" lang="en-US" altLang="en-US" sz="1600" b="0" i="0" u="none" strike="noStrike" cap="none" normalizeH="0" baseline="0" dirty="0" err="1">
                <a:ln>
                  <a:noFill/>
                </a:ln>
                <a:solidFill>
                  <a:srgbClr val="222222"/>
                </a:solidFill>
                <a:effectLst/>
                <a:cs typeface="Arial" panose="020B0604020202020204" pitchFamily="34" charset="0"/>
              </a:rPr>
              <a:t>caro</a:t>
            </a:r>
            <a:r>
              <a:rPr kumimoji="0" lang="en-US" altLang="en-US" sz="1600" b="0" i="0" u="none" strike="noStrike" cap="none" normalizeH="0" baseline="0" dirty="0">
                <a:ln>
                  <a:noFill/>
                </a:ln>
                <a:solidFill>
                  <a:srgbClr val="222222"/>
                </a:solidFill>
                <a:effectLst/>
                <a:cs typeface="Arial" panose="020B0604020202020204" pitchFamily="34" charset="0"/>
              </a:rPr>
              <a:t> alle dispute </a:t>
            </a:r>
            <a:r>
              <a:rPr kumimoji="0" lang="en-US" altLang="en-US" sz="1600" b="0" i="0" u="none" strike="noStrike" cap="none" normalizeH="0" baseline="0" dirty="0" err="1">
                <a:ln>
                  <a:noFill/>
                </a:ln>
                <a:solidFill>
                  <a:srgbClr val="222222"/>
                </a:solidFill>
                <a:effectLst/>
                <a:cs typeface="Arial" panose="020B0604020202020204" pitchFamily="34" charset="0"/>
              </a:rPr>
              <a:t>cinquecentesche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perché</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mostra</a:t>
            </a:r>
            <a:r>
              <a:rPr kumimoji="0" lang="en-US" altLang="en-US" sz="1600" b="0" i="0" u="none" strike="noStrike" cap="none" normalizeH="0" baseline="0" dirty="0">
                <a:ln>
                  <a:noFill/>
                </a:ln>
                <a:solidFill>
                  <a:srgbClr val="222222"/>
                </a:solidFill>
                <a:effectLst/>
                <a:cs typeface="Arial" panose="020B0604020202020204" pitchFamily="34" charset="0"/>
              </a:rPr>
              <a:t> come la </a:t>
            </a:r>
            <a:r>
              <a:rPr kumimoji="0" lang="en-US" altLang="en-US" sz="1600" b="0" i="0" u="none" strike="noStrike" cap="none" normalizeH="0" baseline="0" dirty="0" err="1">
                <a:ln>
                  <a:noFill/>
                </a:ln>
                <a:solidFill>
                  <a:srgbClr val="222222"/>
                </a:solidFill>
                <a:effectLst/>
                <a:cs typeface="Arial" panose="020B0604020202020204" pitchFamily="34" charset="0"/>
              </a:rPr>
              <a:t>pittura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possa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ovviare</a:t>
            </a:r>
            <a:r>
              <a:rPr kumimoji="0" lang="en-US" altLang="en-US" sz="1600" b="0" i="0" u="none" strike="noStrike" cap="none" normalizeH="0" baseline="0" dirty="0">
                <a:ln>
                  <a:noFill/>
                </a:ln>
                <a:solidFill>
                  <a:srgbClr val="222222"/>
                </a:solidFill>
                <a:effectLst/>
                <a:cs typeface="Arial" panose="020B0604020202020204" pitchFamily="34" charset="0"/>
              </a:rPr>
              <a:t> a </a:t>
            </a:r>
            <a:r>
              <a:rPr kumimoji="0" lang="en-US" altLang="en-US" sz="1600" b="0" i="0" u="none" strike="noStrike" cap="none" normalizeH="0" baseline="0" dirty="0" err="1">
                <a:ln>
                  <a:noFill/>
                </a:ln>
                <a:solidFill>
                  <a:srgbClr val="222222"/>
                </a:solidFill>
                <a:effectLst/>
                <a:cs typeface="Arial" panose="020B0604020202020204" pitchFamily="34" charset="0"/>
              </a:rPr>
              <a:t>quell’assenza</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222222"/>
                </a:solidFill>
                <a:effectLst/>
                <a:cs typeface="Arial" panose="020B0604020202020204" pitchFamily="34" charset="0"/>
              </a:rPr>
              <a:t>tridimensionalità</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la </a:t>
            </a:r>
            <a:r>
              <a:rPr kumimoji="0" lang="en-US" altLang="en-US" sz="1600" b="0" i="0" u="none" strike="noStrike" cap="none" normalizeH="0" baseline="0" dirty="0" err="1">
                <a:ln>
                  <a:noFill/>
                </a:ln>
                <a:solidFill>
                  <a:srgbClr val="222222"/>
                </a:solidFill>
                <a:effectLst/>
                <a:cs typeface="Arial" panose="020B0604020202020204" pitchFamily="34" charset="0"/>
              </a:rPr>
              <a:t>scultura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rivendicava</a:t>
            </a:r>
            <a:r>
              <a:rPr kumimoji="0" lang="en-US" altLang="en-US" sz="1600" b="0" i="0" u="none" strike="noStrike" cap="none" normalizeH="0" baseline="0" dirty="0">
                <a:ln>
                  <a:noFill/>
                </a:ln>
                <a:solidFill>
                  <a:srgbClr val="222222"/>
                </a:solidFill>
                <a:effectLst/>
                <a:cs typeface="Arial" panose="020B0604020202020204" pitchFamily="34" charset="0"/>
              </a:rPr>
              <a:t> a proprio </a:t>
            </a:r>
            <a:r>
              <a:rPr kumimoji="0" lang="en-US" altLang="en-US" sz="1600" b="0" i="0" u="none" strike="noStrike" cap="none" normalizeH="0" baseline="0" dirty="0" err="1">
                <a:ln>
                  <a:noFill/>
                </a:ln>
                <a:solidFill>
                  <a:srgbClr val="222222"/>
                </a:solidFill>
                <a:effectLst/>
                <a:cs typeface="Arial" panose="020B0604020202020204" pitchFamily="34" charset="0"/>
              </a:rPr>
              <a:t>vantaggio</a:t>
            </a:r>
            <a:r>
              <a:rPr kumimoji="0" lang="en-US" altLang="en-US" sz="1600" b="0" i="0" u="none" strike="noStrike" cap="none" normalizeH="0" baseline="0" dirty="0">
                <a:ln>
                  <a:noFill/>
                </a:ln>
                <a:solidFill>
                  <a:srgbClr val="222222"/>
                </a:solidFill>
                <a:effectLst/>
                <a:cs typeface="Arial" panose="020B0604020202020204" pitchFamily="34" charset="0"/>
              </a:rPr>
              <a:t>. Un </a:t>
            </a:r>
            <a:r>
              <a:rPr kumimoji="0" lang="en-US" altLang="en-US" sz="1600" b="0" i="0" u="none" strike="noStrike" cap="none" normalizeH="0" baseline="0" dirty="0" err="1">
                <a:ln>
                  <a:noFill/>
                </a:ln>
                <a:solidFill>
                  <a:srgbClr val="222222"/>
                </a:solidFill>
                <a:effectLst/>
                <a:cs typeface="Arial" panose="020B0604020202020204" pitchFamily="34" charset="0"/>
              </a:rPr>
              <a:t>espediente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quello</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222222"/>
                </a:solidFill>
                <a:effectLst/>
                <a:cs typeface="Arial" panose="020B0604020202020204" pitchFamily="34" charset="0"/>
              </a:rPr>
              <a:t>inserire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nel</a:t>
            </a:r>
            <a:r>
              <a:rPr kumimoji="0" lang="en-US" altLang="en-US" sz="1600" b="0" i="0" u="none" strike="noStrike" cap="none" normalizeH="0" baseline="0" dirty="0">
                <a:ln>
                  <a:noFill/>
                </a:ln>
                <a:solidFill>
                  <a:srgbClr val="222222"/>
                </a:solidFill>
                <a:effectLst/>
                <a:cs typeface="Arial" panose="020B0604020202020204" pitchFamily="34" charset="0"/>
              </a:rPr>
              <a:t> dipinto </a:t>
            </a:r>
            <a:r>
              <a:rPr kumimoji="0" lang="en-US" altLang="en-US" sz="1600" b="0" i="0" u="none" strike="noStrike" cap="none" normalizeH="0" baseline="0" dirty="0" err="1">
                <a:ln>
                  <a:noFill/>
                </a:ln>
                <a:solidFill>
                  <a:srgbClr val="222222"/>
                </a:solidFill>
                <a:effectLst/>
                <a:cs typeface="Arial" panose="020B0604020202020204" pitchFamily="34" charset="0"/>
              </a:rPr>
              <a:t>superfici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specchianti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moltiplichino</a:t>
            </a:r>
            <a:r>
              <a:rPr kumimoji="0" lang="en-US" altLang="en-US" sz="1600" b="0" i="0" u="none" strike="noStrike" cap="none" normalizeH="0" baseline="0" dirty="0">
                <a:ln>
                  <a:noFill/>
                </a:ln>
                <a:solidFill>
                  <a:srgbClr val="222222"/>
                </a:solidFill>
                <a:effectLst/>
                <a:cs typeface="Arial" panose="020B0604020202020204" pitchFamily="34" charset="0"/>
              </a:rPr>
              <a:t> le </a:t>
            </a:r>
            <a:r>
              <a:rPr kumimoji="0" lang="en-US" altLang="en-US" sz="1600" b="0" i="0" u="none" strike="noStrike" cap="none" normalizeH="0" baseline="0" dirty="0" err="1">
                <a:ln>
                  <a:noFill/>
                </a:ln>
                <a:solidFill>
                  <a:srgbClr val="222222"/>
                </a:solidFill>
                <a:effectLst/>
                <a:cs typeface="Arial" panose="020B0604020202020204" pitchFamily="34" charset="0"/>
              </a:rPr>
              <a:t>vedute</a:t>
            </a:r>
            <a:r>
              <a:rPr kumimoji="0" lang="en-US" altLang="en-US" sz="1600" b="0" i="0" u="none" strike="noStrike" cap="none" normalizeH="0" baseline="0" dirty="0">
                <a:ln>
                  <a:noFill/>
                </a:ln>
                <a:solidFill>
                  <a:srgbClr val="222222"/>
                </a:solidFill>
                <a:effectLst/>
                <a:cs typeface="Arial" panose="020B0604020202020204" pitchFamily="34" charset="0"/>
              </a:rPr>
              <a:t> del </a:t>
            </a:r>
            <a:r>
              <a:rPr kumimoji="0" lang="en-US" altLang="en-US" sz="1600" b="0" i="0" u="none" strike="noStrike" cap="none" normalizeH="0" baseline="0" dirty="0" err="1">
                <a:ln>
                  <a:noFill/>
                </a:ln>
                <a:solidFill>
                  <a:srgbClr val="222222"/>
                </a:solidFill>
                <a:effectLst/>
                <a:cs typeface="Arial" panose="020B0604020202020204" pitchFamily="34" charset="0"/>
              </a:rPr>
              <a:t>soggetto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riprodotto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sulla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scorta</a:t>
            </a:r>
            <a:r>
              <a:rPr kumimoji="0" lang="en-US" altLang="en-US" sz="1600" b="0" i="0" u="none" strike="noStrike" cap="none" normalizeH="0" baseline="0" dirty="0">
                <a:ln>
                  <a:noFill/>
                </a:ln>
                <a:solidFill>
                  <a:srgbClr val="222222"/>
                </a:solidFill>
                <a:effectLst/>
                <a:cs typeface="Arial" panose="020B0604020202020204" pitchFamily="34" charset="0"/>
              </a:rPr>
              <a:t> di un </a:t>
            </a:r>
            <a:r>
              <a:rPr kumimoji="0" lang="en-US" altLang="en-US" sz="1600" b="0" i="0" u="none" strike="noStrike" cap="none" normalizeH="0" baseline="0" dirty="0" err="1">
                <a:ln>
                  <a:noFill/>
                </a:ln>
                <a:solidFill>
                  <a:srgbClr val="222222"/>
                </a:solidFill>
                <a:effectLst/>
                <a:cs typeface="Arial" panose="020B0604020202020204" pitchFamily="34" charset="0"/>
              </a:rPr>
              <a:t>famoso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quadro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perduto</a:t>
            </a:r>
            <a:r>
              <a:rPr kumimoji="0" lang="en-US" altLang="en-US" sz="1600" b="0" i="0" u="none" strike="noStrike" cap="none" normalizeH="0" baseline="0" dirty="0">
                <a:ln>
                  <a:noFill/>
                </a:ln>
                <a:solidFill>
                  <a:srgbClr val="222222"/>
                </a:solidFill>
                <a:effectLst/>
                <a:cs typeface="Arial" panose="020B0604020202020204" pitchFamily="34" charset="0"/>
              </a:rPr>
              <a:t> di Giorgione, è </a:t>
            </a:r>
            <a:r>
              <a:rPr kumimoji="0" lang="en-US" altLang="en-US" sz="1600" b="0" i="0" u="none" strike="noStrike" cap="none" normalizeH="0" baseline="0" dirty="0" err="1">
                <a:ln>
                  <a:noFill/>
                </a:ln>
                <a:solidFill>
                  <a:srgbClr val="222222"/>
                </a:solidFill>
                <a:effectLst/>
                <a:cs typeface="Arial" panose="020B0604020202020204" pitchFamily="34" charset="0"/>
              </a:rPr>
              <a:t>messo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teatralmente</a:t>
            </a:r>
            <a:r>
              <a:rPr kumimoji="0" lang="en-US" altLang="en-US" sz="1600" b="0" i="0" u="none" strike="noStrike" cap="none" normalizeH="0" baseline="0" dirty="0">
                <a:ln>
                  <a:noFill/>
                </a:ln>
                <a:solidFill>
                  <a:srgbClr val="222222"/>
                </a:solidFill>
                <a:effectLst/>
                <a:cs typeface="Arial" panose="020B0604020202020204" pitchFamily="34" charset="0"/>
              </a:rPr>
              <a:t> in </a:t>
            </a:r>
            <a:r>
              <a:rPr kumimoji="0" lang="en-US" altLang="en-US" sz="1600" b="0" i="0" u="none" strike="noStrike" cap="none" normalizeH="0" baseline="0" dirty="0" err="1">
                <a:ln>
                  <a:noFill/>
                </a:ln>
                <a:solidFill>
                  <a:srgbClr val="222222"/>
                </a:solidFill>
                <a:effectLst/>
                <a:cs typeface="Arial" panose="020B0604020202020204" pitchFamily="34" charset="0"/>
              </a:rPr>
              <a:t>mostra</a:t>
            </a:r>
            <a:r>
              <a:rPr kumimoji="0" lang="en-US" altLang="en-US" sz="1600" b="0" i="0" u="none" strike="noStrike" cap="none" normalizeH="0" baseline="0" dirty="0">
                <a:ln>
                  <a:noFill/>
                </a:ln>
                <a:solidFill>
                  <a:srgbClr val="222222"/>
                </a:solidFill>
                <a:effectLst/>
                <a:cs typeface="Arial" panose="020B0604020202020204" pitchFamily="34" charset="0"/>
              </a:rPr>
              <a:t> da un </a:t>
            </a:r>
            <a:r>
              <a:rPr kumimoji="0" lang="en-US" altLang="en-US" sz="1600" b="0" i="0" u="none" strike="noStrike" cap="none" normalizeH="0" baseline="0" dirty="0" err="1">
                <a:ln>
                  <a:noFill/>
                </a:ln>
                <a:solidFill>
                  <a:srgbClr val="222222"/>
                </a:solidFill>
                <a:effectLst/>
                <a:cs typeface="Arial" panose="020B0604020202020204" pitchFamily="34" charset="0"/>
              </a:rPr>
              <a:t>celebre</a:t>
            </a:r>
            <a:r>
              <a:rPr kumimoji="0" lang="en-US" altLang="en-US" sz="1600" b="0" i="0" u="none" strike="noStrike" cap="none" normalizeH="0" baseline="0" dirty="0">
                <a:ln>
                  <a:noFill/>
                </a:ln>
                <a:solidFill>
                  <a:srgbClr val="222222"/>
                </a:solidFill>
                <a:effectLst/>
                <a:cs typeface="Arial" panose="020B0604020202020204" pitchFamily="34" charset="0"/>
              </a:rPr>
              <a:t> dipinto di </a:t>
            </a:r>
            <a:r>
              <a:rPr kumimoji="0" lang="en-US" altLang="en-US" sz="1600" b="0" i="0" u="none" strike="noStrike" cap="none" normalizeH="0" baseline="0" dirty="0" err="1">
                <a:ln>
                  <a:noFill/>
                </a:ln>
                <a:solidFill>
                  <a:srgbClr val="FF0000"/>
                </a:solidFill>
                <a:effectLst/>
                <a:cs typeface="Arial" panose="020B0604020202020204" pitchFamily="34" charset="0"/>
              </a:rPr>
              <a:t>Savoldo</a:t>
            </a:r>
            <a:r>
              <a:rPr kumimoji="0" lang="en-US" altLang="en-US" sz="1600" b="0" i="0" u="none" strike="noStrike" cap="none" normalizeH="0" baseline="0" dirty="0">
                <a:ln>
                  <a:noFill/>
                </a:ln>
                <a:solidFill>
                  <a:srgbClr val="222222"/>
                </a:solidFill>
                <a:effectLst/>
                <a:cs typeface="Arial" panose="020B0604020202020204" pitchFamily="34" charset="0"/>
              </a:rPr>
              <a:t>, il </a:t>
            </a:r>
            <a:r>
              <a:rPr kumimoji="0" lang="en-US" altLang="en-US" sz="1600" b="0" i="0" u="none" strike="noStrike" cap="none" normalizeH="0" baseline="0" dirty="0" err="1">
                <a:ln>
                  <a:noFill/>
                </a:ln>
                <a:solidFill>
                  <a:srgbClr val="222222"/>
                </a:solidFill>
                <a:effectLst/>
                <a:cs typeface="Arial" panose="020B0604020202020204" pitchFamily="34" charset="0"/>
              </a:rPr>
              <a:t>cosiddetto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1" u="none" strike="noStrike" cap="none" normalizeH="0" baseline="0" dirty="0" err="1">
                <a:ln>
                  <a:noFill/>
                </a:ln>
                <a:solidFill>
                  <a:srgbClr val="222222"/>
                </a:solidFill>
                <a:effectLst/>
                <a:cs typeface="Arial" panose="020B0604020202020204" pitchFamily="34" charset="0"/>
              </a:rPr>
              <a:t>Ritratto</a:t>
            </a:r>
            <a:r>
              <a:rPr kumimoji="0" lang="en-US" altLang="en-US" sz="1600" b="0" i="1" u="none" strike="noStrike" cap="none" normalizeH="0" baseline="0" dirty="0">
                <a:ln>
                  <a:noFill/>
                </a:ln>
                <a:solidFill>
                  <a:srgbClr val="222222"/>
                </a:solidFill>
                <a:effectLst/>
                <a:cs typeface="Arial" panose="020B0604020202020204" pitchFamily="34" charset="0"/>
              </a:rPr>
              <a:t> di </a:t>
            </a:r>
            <a:r>
              <a:rPr kumimoji="0" lang="en-US" altLang="en-US" sz="1600" b="0" i="1" u="none" strike="noStrike" cap="none" normalizeH="0" baseline="0" dirty="0" err="1">
                <a:ln>
                  <a:noFill/>
                </a:ln>
                <a:solidFill>
                  <a:srgbClr val="222222"/>
                </a:solidFill>
                <a:effectLst/>
                <a:cs typeface="Arial" panose="020B0604020202020204" pitchFamily="34" charset="0"/>
              </a:rPr>
              <a:t>Gastone</a:t>
            </a:r>
            <a:r>
              <a:rPr kumimoji="0" lang="en-US" altLang="en-US" sz="1600" b="0" i="1" u="none" strike="noStrike" cap="none" normalizeH="0" baseline="0" dirty="0">
                <a:ln>
                  <a:noFill/>
                </a:ln>
                <a:solidFill>
                  <a:srgbClr val="222222"/>
                </a:solidFill>
                <a:effectLst/>
                <a:cs typeface="Arial" panose="020B0604020202020204" pitchFamily="34" charset="0"/>
              </a:rPr>
              <a:t> di Foix</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Mentre</a:t>
            </a:r>
            <a:r>
              <a:rPr kumimoji="0" lang="en-US" altLang="en-US" sz="1600" b="0" i="0" u="none" strike="noStrike" cap="none" normalizeH="0" baseline="0" dirty="0">
                <a:ln>
                  <a:noFill/>
                </a:ln>
                <a:solidFill>
                  <a:srgbClr val="222222"/>
                </a:solidFill>
                <a:effectLst/>
                <a:cs typeface="Arial" panose="020B0604020202020204" pitchFamily="34" charset="0"/>
              </a:rPr>
              <a:t> dal canto </a:t>
            </a:r>
            <a:r>
              <a:rPr kumimoji="0" lang="en-US" altLang="en-US" sz="1600" b="0" i="0" u="none" strike="noStrike" cap="none" normalizeH="0" baseline="0" dirty="0" err="1">
                <a:ln>
                  <a:noFill/>
                </a:ln>
                <a:solidFill>
                  <a:srgbClr val="222222"/>
                </a:solidFill>
                <a:effectLst/>
                <a:cs typeface="Arial" panose="020B0604020202020204" pitchFamily="34" charset="0"/>
              </a:rPr>
              <a:t>suo</a:t>
            </a:r>
            <a:r>
              <a:rPr kumimoji="0" lang="en-US" altLang="en-US" sz="1600" b="0" i="0" u="none" strike="noStrike" cap="none" normalizeH="0" baseline="0" dirty="0">
                <a:ln>
                  <a:noFill/>
                </a:ln>
                <a:solidFill>
                  <a:srgbClr val="222222"/>
                </a:solidFill>
                <a:effectLst/>
                <a:cs typeface="Arial" panose="020B0604020202020204" pitchFamily="34" charset="0"/>
              </a:rPr>
              <a:t> il </a:t>
            </a:r>
            <a:r>
              <a:rPr kumimoji="0" lang="en-US" altLang="en-US" sz="1600" b="0" i="0" u="none" strike="noStrike" cap="none" normalizeH="0" baseline="0" dirty="0" err="1">
                <a:ln>
                  <a:noFill/>
                </a:ln>
                <a:solidFill>
                  <a:srgbClr val="FF0000"/>
                </a:solidFill>
                <a:effectLst/>
                <a:cs typeface="Arial" panose="020B0604020202020204" pitchFamily="34" charset="0"/>
              </a:rPr>
              <a:t>Bronzino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stimolato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dall’inchiesta</a:t>
            </a:r>
            <a:r>
              <a:rPr kumimoji="0" lang="en-US" altLang="en-US" sz="1600" b="0" i="0" u="none" strike="noStrike" cap="none" normalizeH="0" baseline="0" dirty="0">
                <a:ln>
                  <a:noFill/>
                </a:ln>
                <a:solidFill>
                  <a:srgbClr val="222222"/>
                </a:solidFill>
                <a:effectLst/>
                <a:cs typeface="Arial" panose="020B0604020202020204" pitchFamily="34" charset="0"/>
              </a:rPr>
              <a:t> del </a:t>
            </a:r>
            <a:r>
              <a:rPr kumimoji="0" lang="en-US" altLang="en-US" sz="1600" b="0" i="0" u="none" strike="noStrike" cap="none" normalizeH="0" baseline="0" dirty="0" err="1">
                <a:ln>
                  <a:noFill/>
                </a:ln>
                <a:solidFill>
                  <a:srgbClr val="222222"/>
                </a:solidFill>
                <a:effectLst/>
                <a:cs typeface="Arial" panose="020B0604020202020204" pitchFamily="34" charset="0"/>
              </a:rPr>
              <a:t>Varchi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sulla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maggioranza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delle</a:t>
            </a:r>
            <a:r>
              <a:rPr kumimoji="0" lang="en-US" altLang="en-US" sz="1600" b="0" i="0" u="none" strike="noStrike" cap="none" normalizeH="0" baseline="0" dirty="0">
                <a:ln>
                  <a:noFill/>
                </a:ln>
                <a:solidFill>
                  <a:srgbClr val="222222"/>
                </a:solidFill>
                <a:effectLst/>
                <a:cs typeface="Arial" panose="020B0604020202020204" pitchFamily="34" charset="0"/>
              </a:rPr>
              <a:t> arti», </a:t>
            </a:r>
            <a:r>
              <a:rPr kumimoji="0" lang="en-US" altLang="en-US" sz="1600" b="0" i="0" u="none" strike="noStrike" cap="none" normalizeH="0" baseline="0" dirty="0" err="1">
                <a:ln>
                  <a:noFill/>
                </a:ln>
                <a:solidFill>
                  <a:srgbClr val="222222"/>
                </a:solidFill>
                <a:effectLst/>
                <a:cs typeface="Arial" panose="020B0604020202020204" pitchFamily="34" charset="0"/>
              </a:rPr>
              <a:t>offrì</a:t>
            </a:r>
            <a:r>
              <a:rPr kumimoji="0" lang="en-US" altLang="en-US" sz="1600" b="0" i="0" u="none" strike="noStrike" cap="none" normalizeH="0" baseline="0" dirty="0">
                <a:ln>
                  <a:noFill/>
                </a:ln>
                <a:solidFill>
                  <a:srgbClr val="222222"/>
                </a:solidFill>
                <a:effectLst/>
                <a:cs typeface="Arial" panose="020B0604020202020204" pitchFamily="34" charset="0"/>
              </a:rPr>
              <a:t> una </a:t>
            </a:r>
            <a:r>
              <a:rPr kumimoji="0" lang="en-US" altLang="en-US" sz="1600" b="0" i="0" u="none" strike="noStrike" cap="none" normalizeH="0" baseline="0" dirty="0" err="1">
                <a:ln>
                  <a:noFill/>
                </a:ln>
                <a:solidFill>
                  <a:srgbClr val="222222"/>
                </a:solidFill>
                <a:effectLst/>
                <a:cs typeface="Arial" panose="020B0604020202020204" pitchFamily="34" charset="0"/>
              </a:rPr>
              <a:t>strepitosa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dimostrazione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della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superiorità</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della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pittura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sulla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scultura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ritraendo</a:t>
            </a:r>
            <a:r>
              <a:rPr kumimoji="0" lang="en-US" altLang="en-US" sz="1600" b="0" i="0" u="none" strike="noStrike" cap="none" normalizeH="0" baseline="0" dirty="0">
                <a:ln>
                  <a:noFill/>
                </a:ln>
                <a:solidFill>
                  <a:srgbClr val="222222"/>
                </a:solidFill>
                <a:effectLst/>
                <a:cs typeface="Arial" panose="020B0604020202020204" pitchFamily="34" charset="0"/>
              </a:rPr>
              <a:t> il nano </a:t>
            </a:r>
            <a:r>
              <a:rPr kumimoji="0" lang="en-US" altLang="en-US" sz="1600" b="0" i="0" u="none" strike="noStrike" cap="none" normalizeH="0" baseline="0" dirty="0" err="1">
                <a:ln>
                  <a:noFill/>
                </a:ln>
                <a:solidFill>
                  <a:srgbClr val="222222"/>
                </a:solidFill>
                <a:effectLst/>
                <a:cs typeface="Arial" panose="020B0604020202020204" pitchFamily="34" charset="0"/>
              </a:rPr>
              <a:t>Morgante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nudo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sia</a:t>
            </a:r>
            <a:r>
              <a:rPr kumimoji="0" lang="en-US" altLang="en-US" sz="1600" b="0" i="0" u="none" strike="noStrike" cap="none" normalizeH="0" baseline="0" dirty="0">
                <a:ln>
                  <a:noFill/>
                </a:ln>
                <a:solidFill>
                  <a:srgbClr val="222222"/>
                </a:solidFill>
                <a:effectLst/>
                <a:cs typeface="Arial" panose="020B0604020202020204" pitchFamily="34" charset="0"/>
              </a:rPr>
              <a:t> di </a:t>
            </a:r>
            <a:r>
              <a:rPr kumimoji="0" lang="en-US" altLang="en-US" sz="1600" b="0" i="0" u="none" strike="noStrike" cap="none" normalizeH="0" baseline="0" dirty="0" err="1">
                <a:ln>
                  <a:noFill/>
                </a:ln>
                <a:solidFill>
                  <a:srgbClr val="222222"/>
                </a:solidFill>
                <a:effectLst/>
                <a:cs typeface="Arial" panose="020B0604020202020204" pitchFamily="34" charset="0"/>
              </a:rPr>
              <a:t>fronte</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da </a:t>
            </a:r>
            <a:r>
              <a:rPr kumimoji="0" lang="en-US" altLang="en-US" sz="1600" b="0" i="0" u="none" strike="noStrike" cap="none" normalizeH="0" baseline="0" dirty="0" err="1">
                <a:ln>
                  <a:noFill/>
                </a:ln>
                <a:solidFill>
                  <a:srgbClr val="222222"/>
                </a:solidFill>
                <a:effectLst/>
                <a:cs typeface="Arial" panose="020B0604020202020204" pitchFamily="34" charset="0"/>
              </a:rPr>
              <a:t>tergo</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su</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un'unica</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tela</a:t>
            </a:r>
            <a:r>
              <a:rPr kumimoji="0" lang="en-US" altLang="en-US" sz="1600" b="0" i="0" u="none" strike="noStrike" cap="none" normalizeH="0" baseline="0" dirty="0">
                <a:ln>
                  <a:noFill/>
                </a:ln>
                <a:solidFill>
                  <a:srgbClr val="222222"/>
                </a:solidFill>
                <a:effectLst/>
                <a:cs typeface="Arial" panose="020B0604020202020204" pitchFamily="34" charset="0"/>
              </a:rPr>
              <a:t> double face </a:t>
            </a:r>
            <a:r>
              <a:rPr kumimoji="0" lang="en-US" altLang="en-US" sz="1600" b="0" i="0" u="none" strike="noStrike" cap="none" normalizeH="0" baseline="0" dirty="0" err="1">
                <a:ln>
                  <a:noFill/>
                </a:ln>
                <a:solidFill>
                  <a:srgbClr val="222222"/>
                </a:solidFill>
                <a:effectLst/>
                <a:cs typeface="Arial" panose="020B0604020202020204" pitchFamily="34" charset="0"/>
              </a:rPr>
              <a:t>che</a:t>
            </a:r>
            <a:r>
              <a:rPr kumimoji="0" lang="en-US" altLang="en-US" sz="1600" b="0" i="0" u="none" strike="noStrike" cap="none" normalizeH="0" baseline="0" dirty="0">
                <a:ln>
                  <a:noFill/>
                </a:ln>
                <a:solidFill>
                  <a:srgbClr val="222222"/>
                </a:solidFill>
                <a:effectLst/>
                <a:cs typeface="Arial" panose="020B0604020202020204" pitchFamily="34" charset="0"/>
              </a:rPr>
              <a:t> in </a:t>
            </a:r>
            <a:r>
              <a:rPr kumimoji="0" lang="en-US" altLang="en-US" sz="1600" b="0" i="0" u="none" strike="noStrike" cap="none" normalizeH="0" baseline="0" dirty="0" err="1">
                <a:ln>
                  <a:noFill/>
                </a:ln>
                <a:solidFill>
                  <a:srgbClr val="222222"/>
                </a:solidFill>
                <a:effectLst/>
                <a:cs typeface="Arial" panose="020B0604020202020204" pitchFamily="34" charset="0"/>
              </a:rPr>
              <a:t>questi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giorni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si</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può</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err="1">
                <a:ln>
                  <a:noFill/>
                </a:ln>
                <a:solidFill>
                  <a:srgbClr val="222222"/>
                </a:solidFill>
                <a:effectLst/>
                <a:cs typeface="Arial" panose="020B0604020202020204" pitchFamily="34" charset="0"/>
              </a:rPr>
              <a:t>ammirare</a:t>
            </a:r>
            <a:r>
              <a:rPr kumimoji="0" lang="en-US" altLang="en-US" sz="1600" b="0" i="0" u="none" strike="noStrike" cap="none" normalizeH="0" baseline="0" dirty="0">
                <a:ln>
                  <a:noFill/>
                </a:ln>
                <a:solidFill>
                  <a:srgbClr val="222222"/>
                </a:solidFill>
                <a:effectLst/>
                <a:cs typeface="Arial" panose="020B0604020202020204" pitchFamily="34" charset="0"/>
              </a:rPr>
              <a:t> a Palazzo </a:t>
            </a:r>
            <a:r>
              <a:rPr kumimoji="0" lang="en-US" altLang="en-US" sz="1600" b="0" i="0" u="none" strike="noStrike" cap="none" normalizeH="0" baseline="0" dirty="0" err="1">
                <a:ln>
                  <a:noFill/>
                </a:ln>
                <a:solidFill>
                  <a:srgbClr val="222222"/>
                </a:solidFill>
                <a:effectLst/>
                <a:cs typeface="Arial" panose="020B0604020202020204" pitchFamily="34" charset="0"/>
              </a:rPr>
              <a:t>Strozzi</a:t>
            </a:r>
            <a:r>
              <a:rPr kumimoji="0" lang="en-US" altLang="en-US" sz="1600" b="0" i="0" u="none" strike="noStrike" cap="none" normalizeH="0" baseline="0" dirty="0">
                <a:ln>
                  <a:noFill/>
                </a:ln>
                <a:solidFill>
                  <a:srgbClr val="222222"/>
                </a:solidFill>
                <a:effectLst/>
                <a:cs typeface="Arial" panose="020B0604020202020204" pitchFamily="34" charset="0"/>
              </a:rPr>
              <a:t>.</a:t>
            </a:r>
            <a:endParaRPr kumimoji="0" lang="en-US" altLang="en-US" sz="1600" b="0" i="1" u="none" strike="noStrike" cap="none" normalizeH="0" baseline="0" dirty="0">
              <a:ln>
                <a:noFill/>
              </a:ln>
              <a:solidFill>
                <a:srgbClr val="99999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t>ANTONIO PINELLI </a:t>
            </a:r>
            <a:r>
              <a:rPr lang="en-US" altLang="en-US" sz="1400" dirty="0">
                <a:hlinkClick r:id="rId2"/>
              </a:rPr>
              <a:t>03 </a:t>
            </a:r>
            <a:r>
              <a:rPr lang="en-US" altLang="en-US" sz="1400" dirty="0" err="1">
                <a:hlinkClick r:id="rId2"/>
              </a:rPr>
              <a:t>dicembre</a:t>
            </a:r>
            <a:r>
              <a:rPr lang="en-US" altLang="en-US" sz="1400" dirty="0">
                <a:hlinkClick r:id="rId2"/>
              </a:rPr>
              <a:t> 2010 </a:t>
            </a:r>
            <a:endParaRPr lang="fr-FR" sz="1400" dirty="0"/>
          </a:p>
        </p:txBody>
      </p:sp>
      <p:pic>
        <p:nvPicPr>
          <p:cNvPr id="1026" name="Picture 2">
            <a:extLst>
              <a:ext uri="{FF2B5EF4-FFF2-40B4-BE49-F238E27FC236}">
                <a16:creationId xmlns:a16="http://schemas.microsoft.com/office/drawing/2014/main" id="{95DF5357-CA4A-FAC4-9271-870FE5D32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82" y="840598"/>
            <a:ext cx="1380120" cy="16561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C43F40-9679-616B-1AF5-244546168379}"/>
              </a:ext>
            </a:extLst>
          </p:cNvPr>
          <p:cNvSpPr txBox="1"/>
          <p:nvPr/>
        </p:nvSpPr>
        <p:spPr>
          <a:xfrm>
            <a:off x="861910" y="2833166"/>
            <a:ext cx="808235" cy="369332"/>
          </a:xfrm>
          <a:prstGeom prst="rect">
            <a:avLst/>
          </a:prstGeom>
          <a:noFill/>
        </p:spPr>
        <p:txBody>
          <a:bodyPr wrap="none" rtlCol="0">
            <a:spAutoFit/>
          </a:bodyPr>
          <a:lstStyle/>
          <a:p>
            <a:r>
              <a:rPr lang="fr-BE" dirty="0"/>
              <a:t>c.1555</a:t>
            </a:r>
            <a:endParaRPr lang="fr-FR" dirty="0"/>
          </a:p>
        </p:txBody>
      </p:sp>
      <p:pic>
        <p:nvPicPr>
          <p:cNvPr id="1028" name="Picture 4" descr="Image dans Infobox.">
            <a:extLst>
              <a:ext uri="{FF2B5EF4-FFF2-40B4-BE49-F238E27FC236}">
                <a16:creationId xmlns:a16="http://schemas.microsoft.com/office/drawing/2014/main" id="{4E329B28-35F2-B59C-F16D-8A48E4FEC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722" y="2618729"/>
            <a:ext cx="2141496" cy="15319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dans Infobox.">
            <a:extLst>
              <a:ext uri="{FF2B5EF4-FFF2-40B4-BE49-F238E27FC236}">
                <a16:creationId xmlns:a16="http://schemas.microsoft.com/office/drawing/2014/main" id="{166A0B1E-75F0-5FC1-F9A5-08A8E5A99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91" y="351236"/>
            <a:ext cx="1576578" cy="15765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F6EFFB-EED2-662A-F18A-9FD06C7A351A}"/>
              </a:ext>
            </a:extLst>
          </p:cNvPr>
          <p:cNvSpPr txBox="1"/>
          <p:nvPr/>
        </p:nvSpPr>
        <p:spPr>
          <a:xfrm>
            <a:off x="3051807" y="1927814"/>
            <a:ext cx="652743" cy="369332"/>
          </a:xfrm>
          <a:prstGeom prst="rect">
            <a:avLst/>
          </a:prstGeom>
          <a:noFill/>
        </p:spPr>
        <p:txBody>
          <a:bodyPr wrap="none" rtlCol="0">
            <a:spAutoFit/>
          </a:bodyPr>
          <a:lstStyle/>
          <a:p>
            <a:r>
              <a:rPr lang="fr-BE" dirty="0"/>
              <a:t>1520</a:t>
            </a:r>
            <a:endParaRPr lang="fr-FR" dirty="0"/>
          </a:p>
        </p:txBody>
      </p:sp>
      <p:sp>
        <p:nvSpPr>
          <p:cNvPr id="5" name="TextBox 4">
            <a:extLst>
              <a:ext uri="{FF2B5EF4-FFF2-40B4-BE49-F238E27FC236}">
                <a16:creationId xmlns:a16="http://schemas.microsoft.com/office/drawing/2014/main" id="{54C1561F-AEF2-364E-F797-49FCAED0F069}"/>
              </a:ext>
            </a:extLst>
          </p:cNvPr>
          <p:cNvSpPr txBox="1"/>
          <p:nvPr/>
        </p:nvSpPr>
        <p:spPr>
          <a:xfrm>
            <a:off x="2382566" y="4150722"/>
            <a:ext cx="792068" cy="369332"/>
          </a:xfrm>
          <a:prstGeom prst="rect">
            <a:avLst/>
          </a:prstGeom>
          <a:noFill/>
        </p:spPr>
        <p:txBody>
          <a:bodyPr wrap="square" rtlCol="0">
            <a:spAutoFit/>
          </a:bodyPr>
          <a:lstStyle/>
          <a:p>
            <a:r>
              <a:rPr lang="fr-BE" dirty="0"/>
              <a:t>1529</a:t>
            </a:r>
            <a:endParaRPr lang="fr-FR" dirty="0"/>
          </a:p>
        </p:txBody>
      </p:sp>
      <p:sp>
        <p:nvSpPr>
          <p:cNvPr id="6" name="AutoShape 8">
            <a:extLst>
              <a:ext uri="{FF2B5EF4-FFF2-40B4-BE49-F238E27FC236}">
                <a16:creationId xmlns:a16="http://schemas.microsoft.com/office/drawing/2014/main" id="{0604EA86-852C-69AC-AB41-CBA282CAB2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a:extLst>
              <a:ext uri="{FF2B5EF4-FFF2-40B4-BE49-F238E27FC236}">
                <a16:creationId xmlns:a16="http://schemas.microsoft.com/office/drawing/2014/main" id="{DF2ADCD8-2D09-E12A-DA0D-9C532699EC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910" y="4557856"/>
            <a:ext cx="2479824" cy="18598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ED4B05-7C7F-56B6-5BF2-31A57348313A}"/>
              </a:ext>
            </a:extLst>
          </p:cNvPr>
          <p:cNvSpPr txBox="1"/>
          <p:nvPr/>
        </p:nvSpPr>
        <p:spPr>
          <a:xfrm>
            <a:off x="1729823" y="6455526"/>
            <a:ext cx="652743" cy="369332"/>
          </a:xfrm>
          <a:prstGeom prst="rect">
            <a:avLst/>
          </a:prstGeom>
          <a:noFill/>
        </p:spPr>
        <p:txBody>
          <a:bodyPr wrap="none" rtlCol="0">
            <a:spAutoFit/>
          </a:bodyPr>
          <a:lstStyle/>
          <a:p>
            <a:r>
              <a:rPr lang="en-LU" dirty="0"/>
              <a:t>1553</a:t>
            </a:r>
          </a:p>
        </p:txBody>
      </p:sp>
    </p:spTree>
    <p:extLst>
      <p:ext uri="{BB962C8B-B14F-4D97-AF65-F5344CB8AC3E}">
        <p14:creationId xmlns:p14="http://schemas.microsoft.com/office/powerpoint/2010/main" val="288358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ADY FROM SHANGHAI, Orson Welles, Rita Hayworth, 1947">
            <a:extLst>
              <a:ext uri="{FF2B5EF4-FFF2-40B4-BE49-F238E27FC236}">
                <a16:creationId xmlns:a16="http://schemas.microsoft.com/office/drawing/2014/main" id="{3F823DDC-EE9A-436F-04F1-69982447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696" y="807960"/>
            <a:ext cx="2860962" cy="2355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lady from shanghai | Film noir, Le loup des steppes, Film">
            <a:extLst>
              <a:ext uri="{FF2B5EF4-FFF2-40B4-BE49-F238E27FC236}">
                <a16:creationId xmlns:a16="http://schemas.microsoft.com/office/drawing/2014/main" id="{9E181779-8A8B-CA68-8308-B68AA0ECA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023" y="377707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623BCF3-96B2-7367-ADFC-A6F6B291992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20455" b="19480"/>
          <a:stretch/>
        </p:blipFill>
        <p:spPr bwMode="auto">
          <a:xfrm>
            <a:off x="582928" y="4697834"/>
            <a:ext cx="2252833" cy="16094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5CDC874-5C91-6D92-A7F7-787F5D63689F}"/>
              </a:ext>
            </a:extLst>
          </p:cNvPr>
          <p:cNvPicPr>
            <a:picLocks noChangeAspect="1"/>
          </p:cNvPicPr>
          <p:nvPr/>
        </p:nvPicPr>
        <p:blipFill>
          <a:blip r:embed="rId6"/>
          <a:stretch>
            <a:fillRect/>
          </a:stretch>
        </p:blipFill>
        <p:spPr>
          <a:xfrm>
            <a:off x="2443011" y="2683894"/>
            <a:ext cx="1093176" cy="1093176"/>
          </a:xfrm>
          <a:prstGeom prst="rect">
            <a:avLst/>
          </a:prstGeom>
        </p:spPr>
      </p:pic>
      <p:pic>
        <p:nvPicPr>
          <p:cNvPr id="7" name="Picture 6">
            <a:extLst>
              <a:ext uri="{FF2B5EF4-FFF2-40B4-BE49-F238E27FC236}">
                <a16:creationId xmlns:a16="http://schemas.microsoft.com/office/drawing/2014/main" id="{578174DE-50D8-3A5E-D244-50518225539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55740" t="29040" r="14626" b="55455"/>
          <a:stretch/>
        </p:blipFill>
        <p:spPr bwMode="auto">
          <a:xfrm>
            <a:off x="3323050" y="4628329"/>
            <a:ext cx="2809520" cy="17484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971E9C-8350-289D-638A-C32E26948AB0}"/>
              </a:ext>
            </a:extLst>
          </p:cNvPr>
          <p:cNvSpPr txBox="1"/>
          <p:nvPr/>
        </p:nvSpPr>
        <p:spPr>
          <a:xfrm>
            <a:off x="3765287" y="365389"/>
            <a:ext cx="3865354" cy="338554"/>
          </a:xfrm>
          <a:prstGeom prst="rect">
            <a:avLst/>
          </a:prstGeom>
          <a:noFill/>
        </p:spPr>
        <p:txBody>
          <a:bodyPr wrap="none" rtlCol="0">
            <a:spAutoFit/>
          </a:bodyPr>
          <a:lstStyle/>
          <a:p>
            <a:r>
              <a:rPr lang="fr-BE" sz="1600" dirty="0"/>
              <a:t>Orson Welles, </a:t>
            </a:r>
            <a:r>
              <a:rPr lang="fr-BE" sz="1600" i="1" dirty="0"/>
              <a:t>The lady </a:t>
            </a:r>
            <a:r>
              <a:rPr lang="fr-BE" sz="1600" i="1" dirty="0" err="1"/>
              <a:t>from</a:t>
            </a:r>
            <a:r>
              <a:rPr lang="fr-BE" sz="1600" i="1" dirty="0"/>
              <a:t> Shanghai</a:t>
            </a:r>
            <a:r>
              <a:rPr lang="fr-BE" sz="1600" dirty="0"/>
              <a:t>, 1947</a:t>
            </a:r>
            <a:endParaRPr lang="fr-FR" sz="1600" dirty="0"/>
          </a:p>
        </p:txBody>
      </p:sp>
      <p:pic>
        <p:nvPicPr>
          <p:cNvPr id="1034" name="Picture 10" descr="Femme Fait Selfie Dans Un Miroir De Maquillage Avec Lampes | Photo Gratuite">
            <a:extLst>
              <a:ext uri="{FF2B5EF4-FFF2-40B4-BE49-F238E27FC236}">
                <a16:creationId xmlns:a16="http://schemas.microsoft.com/office/drawing/2014/main" id="{EBFB2216-B9C6-0D70-F7DE-BA28A7DA81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836" y="738672"/>
            <a:ext cx="2108161" cy="14043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lfie, selfie e side bum! - Amica">
            <a:extLst>
              <a:ext uri="{FF2B5EF4-FFF2-40B4-BE49-F238E27FC236}">
                <a16:creationId xmlns:a16="http://schemas.microsoft.com/office/drawing/2014/main" id="{93AB869F-41FF-D07F-517A-363BC56531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974" y="2422431"/>
            <a:ext cx="1817884" cy="18150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DDD4DA1-2A3F-FFBB-B0D2-248C0BDD11C1}"/>
              </a:ext>
            </a:extLst>
          </p:cNvPr>
          <p:cNvSpPr txBox="1"/>
          <p:nvPr/>
        </p:nvSpPr>
        <p:spPr>
          <a:xfrm>
            <a:off x="3907742" y="3230482"/>
            <a:ext cx="6097464" cy="338554"/>
          </a:xfrm>
          <a:prstGeom prst="rect">
            <a:avLst/>
          </a:prstGeom>
          <a:noFill/>
        </p:spPr>
        <p:txBody>
          <a:bodyPr wrap="square">
            <a:spAutoFit/>
          </a:bodyPr>
          <a:lstStyle/>
          <a:p>
            <a:r>
              <a:rPr lang="fr-FR" sz="1600" dirty="0"/>
              <a:t>https://www.youtube.com/watch?v=F-BqDWG72iM</a:t>
            </a:r>
          </a:p>
        </p:txBody>
      </p:sp>
      <p:pic>
        <p:nvPicPr>
          <p:cNvPr id="2" name="Picture 2" descr="Colosse de Rhodes">
            <a:extLst>
              <a:ext uri="{FF2B5EF4-FFF2-40B4-BE49-F238E27FC236}">
                <a16:creationId xmlns:a16="http://schemas.microsoft.com/office/drawing/2014/main" id="{361566FB-B7B0-1093-9EB4-902B088B30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17918" y="471046"/>
            <a:ext cx="1739875" cy="26098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170F6F-3821-49D0-BBD7-ADEBC7A120B2}"/>
              </a:ext>
            </a:extLst>
          </p:cNvPr>
          <p:cNvSpPr txBox="1"/>
          <p:nvPr/>
        </p:nvSpPr>
        <p:spPr>
          <a:xfrm>
            <a:off x="10005206" y="3184875"/>
            <a:ext cx="1565300" cy="338554"/>
          </a:xfrm>
          <a:prstGeom prst="rect">
            <a:avLst/>
          </a:prstGeom>
          <a:noFill/>
        </p:spPr>
        <p:txBody>
          <a:bodyPr wrap="none" rtlCol="0">
            <a:spAutoFit/>
          </a:bodyPr>
          <a:lstStyle/>
          <a:p>
            <a:r>
              <a:rPr lang="fr-FR" sz="1600" dirty="0"/>
              <a:t>Il </a:t>
            </a:r>
            <a:r>
              <a:rPr lang="fr-FR" sz="1600" dirty="0" err="1"/>
              <a:t>colosso</a:t>
            </a:r>
            <a:r>
              <a:rPr lang="fr-FR" sz="1600" dirty="0"/>
              <a:t> di </a:t>
            </a:r>
            <a:r>
              <a:rPr lang="fr-FR" sz="1600" dirty="0" err="1"/>
              <a:t>Rodi</a:t>
            </a:r>
            <a:endParaRPr lang="en-US" sz="1600" dirty="0"/>
          </a:p>
        </p:txBody>
      </p:sp>
    </p:spTree>
    <p:extLst>
      <p:ext uri="{BB962C8B-B14F-4D97-AF65-F5344CB8AC3E}">
        <p14:creationId xmlns:p14="http://schemas.microsoft.com/office/powerpoint/2010/main" val="69427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9D95EF-ACFB-4CF7-2FDE-2167D2CBFA9A}"/>
              </a:ext>
            </a:extLst>
          </p:cNvPr>
          <p:cNvSpPr txBox="1"/>
          <p:nvPr/>
        </p:nvSpPr>
        <p:spPr>
          <a:xfrm>
            <a:off x="607947" y="2712737"/>
            <a:ext cx="6097464" cy="1569660"/>
          </a:xfrm>
          <a:prstGeom prst="rect">
            <a:avLst/>
          </a:prstGeom>
          <a:noFill/>
        </p:spPr>
        <p:txBody>
          <a:bodyPr wrap="square">
            <a:spAutoFit/>
          </a:bodyPr>
          <a:lstStyle/>
          <a:p>
            <a:pPr algn="l"/>
            <a:r>
              <a:rPr lang="it-IT" sz="1600" b="1" i="0" dirty="0">
                <a:effectLst/>
              </a:rPr>
              <a:t>Riunioni a distanza ridefinite</a:t>
            </a:r>
          </a:p>
          <a:p>
            <a:pPr algn="l"/>
            <a:r>
              <a:rPr lang="it-IT" sz="1600" b="0" i="0" dirty="0">
                <a:effectLst/>
              </a:rPr>
              <a:t>Rendi le riunioni di nuovo divertenti con spazi di ritrovo virtuali, classi e conferenze. Per oltre un decennio, aziende leader ed educatori si sono affidati a Second Life per spazi sociali brandizzati per eventi e riunioni a distanza.</a:t>
            </a:r>
          </a:p>
          <a:p>
            <a:r>
              <a:rPr lang="it-IT" sz="1600" b="1" i="0" u="none" strike="noStrike" dirty="0">
                <a:effectLst/>
                <a:hlinkClick r:id="rId2">
                  <a:extLst>
                    <a:ext uri="{A12FA001-AC4F-418D-AE19-62706E023703}">
                      <ahyp:hlinkClr xmlns:ahyp="http://schemas.microsoft.com/office/drawing/2018/hyperlinkcolor" val="tx"/>
                    </a:ext>
                  </a:extLst>
                </a:hlinkClick>
              </a:rPr>
              <a:t>Per saperne di più</a:t>
            </a:r>
            <a:endParaRPr lang="fr-FR" sz="1600" dirty="0"/>
          </a:p>
        </p:txBody>
      </p:sp>
      <p:pic>
        <p:nvPicPr>
          <p:cNvPr id="1026" name="Picture 2" descr="Image Meetings">
            <a:extLst>
              <a:ext uri="{FF2B5EF4-FFF2-40B4-BE49-F238E27FC236}">
                <a16:creationId xmlns:a16="http://schemas.microsoft.com/office/drawing/2014/main" id="{B653A03F-0C2A-2012-CA1B-DA79F4DFF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355" y="353229"/>
            <a:ext cx="2316056" cy="14820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bsite Logo">
            <a:extLst>
              <a:ext uri="{FF2B5EF4-FFF2-40B4-BE49-F238E27FC236}">
                <a16:creationId xmlns:a16="http://schemas.microsoft.com/office/drawing/2014/main" id="{848CC774-96A2-075E-42CF-0123CFAB4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527" y="226582"/>
            <a:ext cx="2080308" cy="1022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68C966-1C0F-3F95-7E40-AFC874FC91EC}"/>
              </a:ext>
            </a:extLst>
          </p:cNvPr>
          <p:cNvSpPr txBox="1"/>
          <p:nvPr/>
        </p:nvSpPr>
        <p:spPr>
          <a:xfrm>
            <a:off x="8323689" y="2008063"/>
            <a:ext cx="2223622" cy="1815882"/>
          </a:xfrm>
          <a:prstGeom prst="rect">
            <a:avLst/>
          </a:prstGeom>
          <a:noFill/>
        </p:spPr>
        <p:txBody>
          <a:bodyPr wrap="none" rtlCol="0">
            <a:spAutoFit/>
          </a:bodyPr>
          <a:lstStyle/>
          <a:p>
            <a:r>
              <a:rPr lang="fr-BE" sz="1600" dirty="0" err="1"/>
              <a:t>em</a:t>
            </a:r>
            <a:r>
              <a:rPr lang="fr-BE" sz="1600" dirty="0" err="1">
                <a:solidFill>
                  <a:srgbClr val="FF0000"/>
                </a:solidFill>
              </a:rPr>
              <a:t>power</a:t>
            </a:r>
            <a:r>
              <a:rPr lang="fr-BE" sz="1600" dirty="0" err="1"/>
              <a:t>ment</a:t>
            </a:r>
            <a:endParaRPr lang="fr-BE" sz="1600" dirty="0"/>
          </a:p>
          <a:p>
            <a:r>
              <a:rPr lang="fr-BE" sz="1600" dirty="0" err="1"/>
              <a:t>agency</a:t>
            </a:r>
            <a:endParaRPr lang="fr-BE" sz="1600" dirty="0"/>
          </a:p>
          <a:p>
            <a:r>
              <a:rPr lang="fr-BE" sz="1600" dirty="0" err="1"/>
              <a:t>capacitazione</a:t>
            </a:r>
            <a:endParaRPr lang="fr-BE" sz="1600" dirty="0"/>
          </a:p>
          <a:p>
            <a:r>
              <a:rPr lang="fr-BE" sz="1600" dirty="0" err="1"/>
              <a:t>demiurgico</a:t>
            </a:r>
            <a:endParaRPr lang="fr-BE" sz="1600" dirty="0"/>
          </a:p>
          <a:p>
            <a:r>
              <a:rPr lang="fr-BE" sz="1600" i="1" dirty="0" err="1"/>
              <a:t>potentia</a:t>
            </a:r>
            <a:r>
              <a:rPr lang="fr-BE" sz="1600" i="1" dirty="0"/>
              <a:t> vs potestas</a:t>
            </a:r>
          </a:p>
          <a:p>
            <a:endParaRPr lang="fr-BE" sz="1600" dirty="0"/>
          </a:p>
          <a:p>
            <a:r>
              <a:rPr lang="fr-BE" sz="1600" dirty="0"/>
              <a:t>hard </a:t>
            </a:r>
            <a:r>
              <a:rPr lang="fr-BE" sz="1600" dirty="0">
                <a:solidFill>
                  <a:srgbClr val="FF0000"/>
                </a:solidFill>
              </a:rPr>
              <a:t>power</a:t>
            </a:r>
            <a:r>
              <a:rPr lang="fr-BE" sz="1600" dirty="0"/>
              <a:t> / soft </a:t>
            </a:r>
            <a:r>
              <a:rPr lang="fr-BE" sz="1600" dirty="0">
                <a:solidFill>
                  <a:srgbClr val="FF0000"/>
                </a:solidFill>
              </a:rPr>
              <a:t>power</a:t>
            </a:r>
            <a:endParaRPr lang="fr-FR" sz="1600" dirty="0">
              <a:solidFill>
                <a:srgbClr val="FF0000"/>
              </a:solidFill>
            </a:endParaRPr>
          </a:p>
        </p:txBody>
      </p:sp>
      <p:pic>
        <p:nvPicPr>
          <p:cNvPr id="4" name="Picture 3" descr="A screenshot of a computer&#10;&#10;Description automatically generated with low confidence">
            <a:extLst>
              <a:ext uri="{FF2B5EF4-FFF2-40B4-BE49-F238E27FC236}">
                <a16:creationId xmlns:a16="http://schemas.microsoft.com/office/drawing/2014/main" id="{FAD55828-A48A-A4FB-FA69-2894A2665C1F}"/>
              </a:ext>
            </a:extLst>
          </p:cNvPr>
          <p:cNvPicPr>
            <a:picLocks noChangeAspect="1"/>
          </p:cNvPicPr>
          <p:nvPr/>
        </p:nvPicPr>
        <p:blipFill rotWithShape="1">
          <a:blip r:embed="rId5">
            <a:extLst>
              <a:ext uri="{28A0092B-C50C-407E-A947-70E740481C1C}">
                <a14:useLocalDpi xmlns:a14="http://schemas.microsoft.com/office/drawing/2010/main" val="0"/>
              </a:ext>
            </a:extLst>
          </a:blip>
          <a:srcRect l="-272" t="10484" r="1"/>
          <a:stretch/>
        </p:blipFill>
        <p:spPr>
          <a:xfrm>
            <a:off x="3617113" y="215951"/>
            <a:ext cx="4196963" cy="2806671"/>
          </a:xfrm>
          <a:prstGeom prst="rect">
            <a:avLst/>
          </a:prstGeom>
        </p:spPr>
      </p:pic>
      <p:pic>
        <p:nvPicPr>
          <p:cNvPr id="2050" name="Picture 2" descr="The Sims 4: Get Together - Official Clubs Gameplay Trailer">
            <a:extLst>
              <a:ext uri="{FF2B5EF4-FFF2-40B4-BE49-F238E27FC236}">
                <a16:creationId xmlns:a16="http://schemas.microsoft.com/office/drawing/2014/main" id="{81730B06-F0F8-4CB9-AF4D-BBF377227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5205" y="4332071"/>
            <a:ext cx="39243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FBA95F5-C75A-454A-9071-DC91744F275D}"/>
              </a:ext>
            </a:extLst>
          </p:cNvPr>
          <p:cNvSpPr/>
          <p:nvPr/>
        </p:nvSpPr>
        <p:spPr>
          <a:xfrm>
            <a:off x="607947" y="4778098"/>
            <a:ext cx="6096000" cy="830997"/>
          </a:xfrm>
          <a:prstGeom prst="rect">
            <a:avLst/>
          </a:prstGeom>
        </p:spPr>
        <p:txBody>
          <a:bodyPr>
            <a:spAutoFit/>
          </a:bodyPr>
          <a:lstStyle/>
          <a:p>
            <a:r>
              <a:rPr lang="en-US" sz="1600" b="1" dirty="0"/>
              <a:t>The Sims 4: Get Together - Official Clubs Gameplay Trailer</a:t>
            </a:r>
          </a:p>
          <a:p>
            <a:r>
              <a:rPr lang="en-US" sz="1600" dirty="0"/>
              <a:t>Get Together- Trailer Check out this new trailer for The Sims 4: Get Together, which shows us 136 from the upcoming simulation</a:t>
            </a:r>
            <a:endParaRPr lang="en-US" sz="1600" b="0" i="0" dirty="0">
              <a:effectLst/>
            </a:endParaRPr>
          </a:p>
        </p:txBody>
      </p:sp>
    </p:spTree>
    <p:extLst>
      <p:ext uri="{BB962C8B-B14F-4D97-AF65-F5344CB8AC3E}">
        <p14:creationId xmlns:p14="http://schemas.microsoft.com/office/powerpoint/2010/main" val="360046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67" y="-9210"/>
            <a:ext cx="7514711" cy="1323439"/>
          </a:xfrm>
          <a:prstGeom prst="rect">
            <a:avLst/>
          </a:prstGeom>
          <a:noFill/>
        </p:spPr>
        <p:txBody>
          <a:bodyPr wrap="square" rtlCol="0">
            <a:spAutoFit/>
          </a:bodyPr>
          <a:lstStyle/>
          <a:p>
            <a:endParaRPr lang="fr-BE" sz="1600" dirty="0"/>
          </a:p>
          <a:p>
            <a:r>
              <a:rPr lang="en-GB" sz="1600" dirty="0"/>
              <a:t> </a:t>
            </a:r>
            <a:endParaRPr lang="fr-BE" sz="1600" dirty="0"/>
          </a:p>
          <a:p>
            <a:endParaRPr lang="fr-BE" sz="1600" b="1" dirty="0"/>
          </a:p>
          <a:p>
            <a:endParaRPr lang="fr-BE" sz="1600" b="1" dirty="0"/>
          </a:p>
          <a:p>
            <a:endParaRPr lang="fr-BE" sz="1600" dirty="0"/>
          </a:p>
        </p:txBody>
      </p:sp>
      <p:sp>
        <p:nvSpPr>
          <p:cNvPr id="3" name="Rectangle 2"/>
          <p:cNvSpPr/>
          <p:nvPr/>
        </p:nvSpPr>
        <p:spPr>
          <a:xfrm>
            <a:off x="6118370" y="3530221"/>
            <a:ext cx="6096002" cy="2308324"/>
          </a:xfrm>
          <a:prstGeom prst="rect">
            <a:avLst/>
          </a:prstGeom>
        </p:spPr>
        <p:txBody>
          <a:bodyPr wrap="square">
            <a:spAutoFit/>
          </a:bodyPr>
          <a:lstStyle/>
          <a:p>
            <a:endParaRPr lang="fr-BE" sz="1600" dirty="0"/>
          </a:p>
          <a:p>
            <a:r>
              <a:rPr lang="it-IT" sz="1600" dirty="0"/>
              <a:t>«amalgama tra le nozioni di </a:t>
            </a:r>
            <a:r>
              <a:rPr lang="it-IT" sz="1600" i="1" dirty="0"/>
              <a:t>verosimiglianza</a:t>
            </a:r>
            <a:r>
              <a:rPr lang="it-IT" sz="1600" dirty="0"/>
              <a:t> e </a:t>
            </a:r>
            <a:r>
              <a:rPr lang="it-IT" sz="1600" i="1" dirty="0"/>
              <a:t>buon costume</a:t>
            </a:r>
            <a:r>
              <a:rPr lang="it-IT" sz="1600" dirty="0"/>
              <a:t>, amalgama perfettamente rappresentata dalla nota ambiguità (obbligo e probabilità) del verbo </a:t>
            </a:r>
            <a:r>
              <a:rPr lang="it-IT" sz="1600" i="1" dirty="0"/>
              <a:t>dovere</a:t>
            </a:r>
            <a:r>
              <a:rPr lang="it-IT" sz="1600" dirty="0"/>
              <a:t>.</a:t>
            </a:r>
          </a:p>
          <a:p>
            <a:r>
              <a:rPr lang="it-IT" sz="1600" dirty="0"/>
              <a:t>«stravaganza»</a:t>
            </a:r>
          </a:p>
          <a:p>
            <a:r>
              <a:rPr lang="it-IT" sz="1600" dirty="0"/>
              <a:t>«queste azioni sono contrarie al buon costume e [...] contrarie a ogni ragionevole previsione: </a:t>
            </a:r>
            <a:r>
              <a:rPr lang="it-IT" sz="1600" dirty="0">
                <a:solidFill>
                  <a:srgbClr val="FF0000"/>
                </a:solidFill>
              </a:rPr>
              <a:t>infrazione</a:t>
            </a:r>
            <a:r>
              <a:rPr lang="it-IT" sz="1600" dirty="0"/>
              <a:t> e </a:t>
            </a:r>
            <a:r>
              <a:rPr lang="it-IT" sz="1600" dirty="0">
                <a:solidFill>
                  <a:srgbClr val="FF0000"/>
                </a:solidFill>
              </a:rPr>
              <a:t>incidente</a:t>
            </a:r>
            <a:r>
              <a:rPr lang="it-IT" sz="1600" dirty="0"/>
              <a:t>»</a:t>
            </a:r>
            <a:endParaRPr lang="fr-BE" sz="1600" dirty="0"/>
          </a:p>
          <a:p>
            <a:endParaRPr lang="fr-BE" sz="1600" dirty="0"/>
          </a:p>
          <a:p>
            <a:r>
              <a:rPr lang="fr-BE" sz="1600" dirty="0"/>
              <a:t>Gérard Genette « Vraisemblance et motivation » (1969 )</a:t>
            </a:r>
          </a:p>
        </p:txBody>
      </p:sp>
      <p:pic>
        <p:nvPicPr>
          <p:cNvPr id="4"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5941" y="217853"/>
            <a:ext cx="1892781" cy="3312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ésultat de recherche d'images pour &quot;le cid dilemm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94" y="604869"/>
            <a:ext cx="2058036" cy="29253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262803" y="1231643"/>
            <a:ext cx="485594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1"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prescrizione</a:t>
            </a: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FR"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1"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interdizione</a:t>
            </a: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a:t>
            </a:r>
            <a:r>
              <a:rPr kumimoji="0" lang="fr-BE" altLang="fr-FR" sz="1600" b="0" i="1"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divieto</a:t>
            </a:r>
            <a:endParaRPr kumimoji="0" lang="fr-BE"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dover-fare</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dover</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non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fare</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endParaRPr kumimoji="0" lang="fr-BE"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x </a:t>
            </a: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endParaRPr kumimoji="0" lang="fr-BE"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1"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permissività</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1" u="none" strike="noStrike" cap="none" normalizeH="0" baseline="0" dirty="0" err="1">
                <a:ln>
                  <a:noFill/>
                </a:ln>
                <a:solidFill>
                  <a:srgbClr val="FF0000"/>
                </a:solidFill>
                <a:effectLst/>
                <a:ea typeface="MS Mincho" panose="02020609040205080304" pitchFamily="49" charset="-128"/>
                <a:cs typeface="Times New Roman" panose="02020603050405020304" pitchFamily="18" charset="0"/>
              </a:rPr>
              <a:t>facoltatività</a:t>
            </a:r>
            <a:r>
              <a:rPr kumimoji="0" lang="fr-BE" altLang="fr-FR" sz="1600" b="0" i="1" u="none" strike="noStrike" cap="none" normalizeH="0" baseline="0" dirty="0">
                <a:ln>
                  <a:noFill/>
                </a:ln>
                <a:solidFill>
                  <a:srgbClr val="FF0000"/>
                </a:solidFill>
                <a:effectLst/>
                <a:ea typeface="MS Mincho" panose="02020609040205080304" pitchFamily="49" charset="-128"/>
                <a:cs typeface="Times New Roman" panose="02020603050405020304" pitchFamily="18" charset="0"/>
              </a:rPr>
              <a:t> (</a:t>
            </a:r>
            <a:r>
              <a:rPr kumimoji="0" lang="fr-BE" altLang="fr-FR" sz="1600" b="0" i="1" u="none" strike="noStrike" cap="none" normalizeH="0" baseline="0" dirty="0" err="1">
                <a:ln>
                  <a:noFill/>
                </a:ln>
                <a:solidFill>
                  <a:srgbClr val="FF0000"/>
                </a:solidFill>
                <a:effectLst/>
                <a:ea typeface="MS Mincho" panose="02020609040205080304" pitchFamily="49" charset="-128"/>
                <a:cs typeface="Times New Roman" panose="02020603050405020304" pitchFamily="18" charset="0"/>
              </a:rPr>
              <a:t>infrazione</a:t>
            </a:r>
            <a:r>
              <a:rPr kumimoji="0" lang="fr-BE" altLang="fr-FR" sz="1600" b="0" i="1" u="none" strike="noStrike" cap="none" normalizeH="0" baseline="0" dirty="0">
                <a:ln>
                  <a:noFill/>
                </a:ln>
                <a:solidFill>
                  <a:srgbClr val="FF0000"/>
                </a:solidFill>
                <a:effectLst/>
                <a:ea typeface="MS Mincho" panose="02020609040205080304" pitchFamily="49" charset="-128"/>
                <a:cs typeface="Times New Roman" panose="02020603050405020304" pitchFamily="18" charset="0"/>
              </a:rPr>
              <a:t>)</a:t>
            </a:r>
            <a:endParaRPr kumimoji="0" lang="fr-BE" altLang="fr-FR" sz="16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fr-BE" altLang="fr-FR" sz="1600" dirty="0">
                <a:ea typeface="MS Mincho" panose="02020609040205080304" pitchFamily="49" charset="-128"/>
                <a:cs typeface="Times New Roman" panose="02020603050405020304" pitchFamily="18" charset="0"/>
              </a:rPr>
              <a:t>      n</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on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dover</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non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fare</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non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dover</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lang="fr-BE" altLang="fr-FR" sz="1600" dirty="0" err="1">
                <a:ea typeface="MS Mincho" panose="02020609040205080304" pitchFamily="49" charset="-128"/>
                <a:cs typeface="Times New Roman" panose="02020603050405020304" pitchFamily="18" charset="0"/>
              </a:rPr>
              <a:t>fare</a:t>
            </a:r>
            <a:endParaRPr kumimoji="0" lang="fr-BE"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endParaRPr kumimoji="0" lang="fr-BE"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1"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necessità</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1"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impossibilità</a:t>
            </a:r>
            <a:endParaRPr kumimoji="0" lang="fr-BE"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dover-essere</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dover</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non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essere</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endParaRPr kumimoji="0" lang="fr-BE" altLang="fr-FR" sz="16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lang="fr-BE" altLang="fr-FR" sz="1600" dirty="0">
                <a:ea typeface="MS Mincho" panose="02020609040205080304" pitchFamily="49" charset="-128"/>
                <a:cs typeface="Times New Roman" panose="02020603050405020304" pitchFamily="18" charset="0"/>
              </a:rPr>
              <a:t> x </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endParaRPr kumimoji="0" lang="fr-BE"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1"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possibilità</a:t>
            </a: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1" u="none" strike="noStrike" cap="none" normalizeH="0" baseline="0" dirty="0" err="1">
                <a:ln>
                  <a:noFill/>
                </a:ln>
                <a:solidFill>
                  <a:srgbClr val="FF0000"/>
                </a:solidFill>
                <a:effectLst/>
                <a:ea typeface="MS Mincho" panose="02020609040205080304" pitchFamily="49" charset="-128"/>
                <a:cs typeface="Times New Roman" panose="02020603050405020304" pitchFamily="18" charset="0"/>
              </a:rPr>
              <a:t>contingenza</a:t>
            </a:r>
            <a:r>
              <a:rPr kumimoji="0" lang="fr-BE" altLang="fr-FR" sz="1600" b="0" i="1" u="none" strike="noStrike" cap="none" normalizeH="0" baseline="0" dirty="0">
                <a:ln>
                  <a:noFill/>
                </a:ln>
                <a:solidFill>
                  <a:srgbClr val="FF0000"/>
                </a:solidFill>
                <a:effectLst/>
                <a:ea typeface="MS Mincho" panose="02020609040205080304" pitchFamily="49" charset="-128"/>
                <a:cs typeface="Times New Roman" panose="02020603050405020304" pitchFamily="18" charset="0"/>
              </a:rPr>
              <a:t> (incidente)</a:t>
            </a:r>
            <a:endParaRPr kumimoji="0" lang="fr-BE" altLang="fr-FR" sz="16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non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dover</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non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essere</a:t>
            </a:r>
            <a:r>
              <a:rPr kumimoji="0" lang="fr-BE" altLang="fr-FR" sz="16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non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dover</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fr-BE" altLang="fr-FR" sz="1600" b="0" i="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essere</a:t>
            </a:r>
            <a:r>
              <a:rPr kumimoji="0" lang="fr-BE"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endParaRPr kumimoji="0" lang="fr-BE"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endParaRPr kumimoji="0" lang="fr-BE" altLang="fr-FR" sz="1600" b="0" i="0" u="none" strike="noStrike" cap="none" normalizeH="0" baseline="0" dirty="0">
              <a:ln>
                <a:noFill/>
              </a:ln>
              <a:solidFill>
                <a:schemeClr val="tx1"/>
              </a:solidFill>
              <a:effectLst/>
            </a:endParaRPr>
          </a:p>
        </p:txBody>
      </p:sp>
      <p:sp>
        <p:nvSpPr>
          <p:cNvPr id="7" name="Rectangle 6"/>
          <p:cNvSpPr/>
          <p:nvPr/>
        </p:nvSpPr>
        <p:spPr>
          <a:xfrm>
            <a:off x="425367" y="5241625"/>
            <a:ext cx="6096001" cy="584775"/>
          </a:xfrm>
          <a:prstGeom prst="rect">
            <a:avLst/>
          </a:prstGeom>
        </p:spPr>
        <p:txBody>
          <a:bodyPr>
            <a:spAutoFit/>
          </a:bodyPr>
          <a:lstStyle/>
          <a:p>
            <a:r>
              <a:rPr lang="fr-BE" sz="1600" dirty="0" err="1"/>
              <a:t>Algirdas</a:t>
            </a:r>
            <a:r>
              <a:rPr lang="fr-BE" sz="1600" dirty="0"/>
              <a:t> Julien Greimas, « Pour une théorie des modalités » (1983)</a:t>
            </a:r>
          </a:p>
          <a:p>
            <a:r>
              <a:rPr lang="fr-BE" sz="1600" i="1" dirty="0" err="1"/>
              <a:t>tumulto</a:t>
            </a:r>
            <a:r>
              <a:rPr lang="fr-BE" sz="1600" i="1" dirty="0"/>
              <a:t> modale </a:t>
            </a:r>
            <a:r>
              <a:rPr lang="fr-BE" sz="1600" dirty="0"/>
              <a:t>: </a:t>
            </a:r>
            <a:r>
              <a:rPr lang="fr-BE" sz="1600" dirty="0" err="1"/>
              <a:t>volere</a:t>
            </a:r>
            <a:r>
              <a:rPr lang="fr-BE" sz="1600" dirty="0"/>
              <a:t> ma non </a:t>
            </a:r>
            <a:r>
              <a:rPr lang="fr-BE" sz="1600" dirty="0" err="1"/>
              <a:t>potere</a:t>
            </a:r>
            <a:endParaRPr lang="fr-BE" sz="1600" dirty="0"/>
          </a:p>
        </p:txBody>
      </p:sp>
      <p:cxnSp>
        <p:nvCxnSpPr>
          <p:cNvPr id="9" name="Straight Connector 8"/>
          <p:cNvCxnSpPr/>
          <p:nvPr/>
        </p:nvCxnSpPr>
        <p:spPr>
          <a:xfrm>
            <a:off x="513956" y="2901047"/>
            <a:ext cx="39239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06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482" y="588268"/>
            <a:ext cx="184731" cy="646331"/>
          </a:xfrm>
          <a:prstGeom prst="rect">
            <a:avLst/>
          </a:prstGeom>
          <a:noFill/>
        </p:spPr>
        <p:txBody>
          <a:bodyPr wrap="none" rtlCol="0">
            <a:spAutoFit/>
          </a:bodyPr>
          <a:lstStyle/>
          <a:p>
            <a:endParaRPr lang="fr-BE" dirty="0"/>
          </a:p>
          <a:p>
            <a:endParaRPr lang="fr-BE" dirty="0"/>
          </a:p>
        </p:txBody>
      </p:sp>
      <p:pic>
        <p:nvPicPr>
          <p:cNvPr id="3" name="Picture 2" descr="Résultat de recherche d'images pour &quot;bartleby the scrivene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82" y="1078558"/>
            <a:ext cx="3261044" cy="42204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82383" y="3977510"/>
            <a:ext cx="7521665" cy="2154436"/>
          </a:xfrm>
          <a:prstGeom prst="rect">
            <a:avLst/>
          </a:prstGeom>
        </p:spPr>
        <p:txBody>
          <a:bodyPr wrap="square">
            <a:spAutoFit/>
          </a:bodyPr>
          <a:lstStyle/>
          <a:p>
            <a:r>
              <a:rPr lang="fr-BE" sz="1600" dirty="0"/>
              <a:t>Gilles Deleuze, « </a:t>
            </a:r>
            <a:r>
              <a:rPr lang="fr-BE" sz="1600" dirty="0" err="1"/>
              <a:t>Bartleby</a:t>
            </a:r>
            <a:r>
              <a:rPr lang="fr-BE" sz="1600" dirty="0"/>
              <a:t> ou la formule », in </a:t>
            </a:r>
            <a:r>
              <a:rPr lang="fr-BE" sz="1600" i="1" dirty="0"/>
              <a:t>Critique et clinique</a:t>
            </a:r>
            <a:r>
              <a:rPr lang="fr-BE" sz="1600" dirty="0"/>
              <a:t>, Paris, Minuit, 1989</a:t>
            </a:r>
          </a:p>
          <a:p>
            <a:r>
              <a:rPr lang="fr-BE" sz="1600" dirty="0"/>
              <a:t>Giorgio </a:t>
            </a:r>
            <a:r>
              <a:rPr lang="fr-BE" sz="1600" dirty="0" err="1"/>
              <a:t>Agamben</a:t>
            </a:r>
            <a:r>
              <a:rPr lang="fr-BE" sz="1600" dirty="0"/>
              <a:t>, « </a:t>
            </a:r>
            <a:r>
              <a:rPr lang="fr-BE" sz="1600" dirty="0" err="1"/>
              <a:t>Bartleby</a:t>
            </a:r>
            <a:r>
              <a:rPr lang="fr-BE" sz="1600" dirty="0"/>
              <a:t>, o </a:t>
            </a:r>
            <a:r>
              <a:rPr lang="fr-BE" sz="1600" dirty="0" err="1"/>
              <a:t>della</a:t>
            </a:r>
            <a:r>
              <a:rPr lang="fr-BE" sz="1600" dirty="0"/>
              <a:t> </a:t>
            </a:r>
            <a:r>
              <a:rPr lang="fr-BE" sz="1600" dirty="0" err="1"/>
              <a:t>contingenza</a:t>
            </a:r>
            <a:r>
              <a:rPr lang="fr-BE" sz="1600" dirty="0"/>
              <a:t> » in </a:t>
            </a:r>
            <a:r>
              <a:rPr lang="it-IT" sz="1600" i="1" dirty="0"/>
              <a:t>Bartleby. La formula della creazione</a:t>
            </a:r>
            <a:r>
              <a:rPr lang="it-IT" sz="1600" dirty="0"/>
              <a:t>, Macerata, Quodlibet, </a:t>
            </a:r>
            <a:r>
              <a:rPr lang="fr-BE" sz="1600" dirty="0"/>
              <a:t>1993</a:t>
            </a:r>
          </a:p>
          <a:p>
            <a:r>
              <a:rPr lang="fr-BE" sz="1600" dirty="0"/>
              <a:t>Giorgio </a:t>
            </a:r>
            <a:r>
              <a:rPr lang="fr-BE" sz="1600" dirty="0" err="1"/>
              <a:t>Agamben</a:t>
            </a:r>
            <a:r>
              <a:rPr lang="fr-BE" sz="1600" dirty="0"/>
              <a:t>, </a:t>
            </a:r>
            <a:r>
              <a:rPr lang="it-IT" sz="1600" i="1" dirty="0"/>
              <a:t>Pulcinella ovvero Divertimento per li regazzi</a:t>
            </a:r>
            <a:r>
              <a:rPr lang="it-IT" sz="1600" dirty="0"/>
              <a:t>, Milano, Nottetempo, 2016</a:t>
            </a:r>
            <a:endParaRPr lang="en-US" sz="1600" dirty="0"/>
          </a:p>
          <a:p>
            <a:endParaRPr lang="fr-BE" dirty="0"/>
          </a:p>
          <a:p>
            <a:endParaRPr lang="fr-BE" dirty="0"/>
          </a:p>
          <a:p>
            <a:endParaRPr lang="fr-BE" dirty="0"/>
          </a:p>
        </p:txBody>
      </p:sp>
      <p:sp>
        <p:nvSpPr>
          <p:cNvPr id="5" name="TextBox 4"/>
          <p:cNvSpPr txBox="1"/>
          <p:nvPr/>
        </p:nvSpPr>
        <p:spPr>
          <a:xfrm>
            <a:off x="969406" y="5469472"/>
            <a:ext cx="652743" cy="369332"/>
          </a:xfrm>
          <a:prstGeom prst="rect">
            <a:avLst/>
          </a:prstGeom>
          <a:noFill/>
        </p:spPr>
        <p:txBody>
          <a:bodyPr wrap="none" rtlCol="0">
            <a:spAutoFit/>
          </a:bodyPr>
          <a:lstStyle/>
          <a:p>
            <a:r>
              <a:rPr lang="fr-BE" dirty="0"/>
              <a:t>1853</a:t>
            </a:r>
          </a:p>
        </p:txBody>
      </p:sp>
      <p:sp>
        <p:nvSpPr>
          <p:cNvPr id="6" name="Rectangle 5">
            <a:extLst>
              <a:ext uri="{FF2B5EF4-FFF2-40B4-BE49-F238E27FC236}">
                <a16:creationId xmlns:a16="http://schemas.microsoft.com/office/drawing/2014/main" id="{7713698C-A264-4E88-ABA0-AA046C9C06AD}"/>
              </a:ext>
            </a:extLst>
          </p:cNvPr>
          <p:cNvSpPr/>
          <p:nvPr/>
        </p:nvSpPr>
        <p:spPr>
          <a:xfrm>
            <a:off x="4382382" y="603437"/>
            <a:ext cx="6862979" cy="1815882"/>
          </a:xfrm>
          <a:prstGeom prst="rect">
            <a:avLst/>
          </a:prstGeom>
        </p:spPr>
        <p:txBody>
          <a:bodyPr wrap="square">
            <a:spAutoFit/>
          </a:bodyPr>
          <a:lstStyle/>
          <a:p>
            <a:r>
              <a:rPr lang="it-IT" sz="1600" dirty="0">
                <a:latin typeface="Calibri" panose="020F0502020204030204" pitchFamily="34" charset="0"/>
                <a:ea typeface="Calibri" panose="020F0502020204030204" pitchFamily="34" charset="0"/>
                <a:cs typeface="Times New Roman" panose="02020603050405020304" pitchFamily="18" charset="0"/>
              </a:rPr>
              <a:t>"onnipotenza di essere o di fare qualcosa", e quindi "non essere o non fare (</a:t>
            </a:r>
            <a:r>
              <a:rPr lang="it-IT" sz="1600" i="1" dirty="0">
                <a:latin typeface="Calibri" panose="020F0502020204030204" pitchFamily="34" charset="0"/>
                <a:ea typeface="Calibri" panose="020F0502020204030204" pitchFamily="34" charset="0"/>
                <a:cs typeface="Times New Roman" panose="02020603050405020304" pitchFamily="18" charset="0"/>
              </a:rPr>
              <a:t>dynamis me einai, me energhein</a:t>
            </a:r>
            <a:r>
              <a:rPr lang="it-IT" sz="1600" dirty="0">
                <a:latin typeface="Calibri" panose="020F0502020204030204" pitchFamily="34" charset="0"/>
                <a:ea typeface="Calibri" panose="020F0502020204030204" pitchFamily="34" charset="0"/>
                <a:cs typeface="Times New Roman" panose="02020603050405020304" pitchFamily="18" charset="0"/>
              </a:rPr>
              <a:t>)" (Agamben 1993: 48). </a:t>
            </a:r>
          </a:p>
          <a:p>
            <a:r>
              <a:rPr lang="it-IT" sz="1600" dirty="0"/>
              <a:t>Perché, più che </a:t>
            </a:r>
            <a:r>
              <a:rPr lang="it-IT" sz="1600" dirty="0">
                <a:solidFill>
                  <a:srgbClr val="FF0000"/>
                </a:solidFill>
              </a:rPr>
              <a:t>l’abulia attiva </a:t>
            </a:r>
            <a:r>
              <a:rPr lang="it-IT" sz="1600" dirty="0"/>
              <a:t>/voler non fare/, </a:t>
            </a:r>
            <a:r>
              <a:rPr lang="it-IT" sz="1600" dirty="0">
                <a:solidFill>
                  <a:srgbClr val="FF0000"/>
                </a:solidFill>
              </a:rPr>
              <a:t>l’inazione attiva </a:t>
            </a:r>
            <a:r>
              <a:rPr lang="it-IT" sz="1600" dirty="0"/>
              <a:t>/poter non fare/ è molto più dirompente per la sintassi del potere. La politica non ha bisogno dell'indecisione, della vaghezza artistica, del neutro: "come oggetto, il </a:t>
            </a:r>
            <a:r>
              <a:rPr lang="it-IT" sz="1600" dirty="0">
                <a:solidFill>
                  <a:srgbClr val="FF0000"/>
                </a:solidFill>
              </a:rPr>
              <a:t>neutro</a:t>
            </a:r>
            <a:r>
              <a:rPr lang="it-IT" sz="1600" dirty="0"/>
              <a:t> è sospensione della violenza; come desiderio, è violenza" (Barthes, Seminario «Le neutre», 1979, 2002, p. 37). </a:t>
            </a:r>
            <a:endParaRPr lang="en-US" sz="1600" dirty="0"/>
          </a:p>
        </p:txBody>
      </p:sp>
    </p:spTree>
    <p:extLst>
      <p:ext uri="{BB962C8B-B14F-4D97-AF65-F5344CB8AC3E}">
        <p14:creationId xmlns:p14="http://schemas.microsoft.com/office/powerpoint/2010/main" val="24869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4E9EC5-2404-4A94-9573-30A2B5EC1ACA}"/>
              </a:ext>
            </a:extLst>
          </p:cNvPr>
          <p:cNvSpPr txBox="1"/>
          <p:nvPr/>
        </p:nvSpPr>
        <p:spPr>
          <a:xfrm>
            <a:off x="897308" y="596616"/>
            <a:ext cx="9981488" cy="1569660"/>
          </a:xfrm>
          <a:prstGeom prst="rect">
            <a:avLst/>
          </a:prstGeom>
          <a:noFill/>
        </p:spPr>
        <p:txBody>
          <a:bodyPr wrap="square" rtlCol="0">
            <a:spAutoFit/>
          </a:bodyPr>
          <a:lstStyle/>
          <a:p>
            <a:r>
              <a:rPr lang="fr-FR" sz="1600" dirty="0"/>
              <a:t>Gilles Deleuze, « Michel Tournier et le monde sans autrui », in </a:t>
            </a:r>
            <a:r>
              <a:rPr lang="fr-FR" sz="1600" i="1" dirty="0"/>
              <a:t>Logique du sens,</a:t>
            </a:r>
            <a:r>
              <a:rPr lang="fr-FR" sz="1600" dirty="0"/>
              <a:t> 1969, pp. 350=372</a:t>
            </a:r>
          </a:p>
          <a:p>
            <a:endParaRPr lang="fr-FR" sz="1600" dirty="0"/>
          </a:p>
          <a:p>
            <a:r>
              <a:rPr lang="it-IT" sz="1600" dirty="0"/>
              <a:t>1. il primo effetto degli altri è, intorno ad ogni oggetto che percepisco o ad ogni idea che penso, l'organizzazione di un mondo marginale, una manica, uno sfondo, dove altri oggetti, altre idee possono uscire secondo leggi di transizione che regolano il passaggio dall'uno all'altro. </a:t>
            </a:r>
          </a:p>
          <a:p>
            <a:r>
              <a:rPr lang="it-IT" sz="1600" dirty="0"/>
              <a:t>un intero campo di virtualità e potenzialità che sapevo essere già capace di attualizzarsi.</a:t>
            </a:r>
            <a:endParaRPr lang="en-US" sz="1600" dirty="0"/>
          </a:p>
        </p:txBody>
      </p:sp>
      <p:pic>
        <p:nvPicPr>
          <p:cNvPr id="1026" name="Picture 2">
            <a:extLst>
              <a:ext uri="{FF2B5EF4-FFF2-40B4-BE49-F238E27FC236}">
                <a16:creationId xmlns:a16="http://schemas.microsoft.com/office/drawing/2014/main" id="{2A96AE00-3586-495C-8588-CB8FEA2C40D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3889"/>
          <a:stretch/>
        </p:blipFill>
        <p:spPr bwMode="auto">
          <a:xfrm>
            <a:off x="1098644" y="2350942"/>
            <a:ext cx="3020351" cy="2177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5440572-6897-425B-824D-4886BB7EB46E}"/>
              </a:ext>
            </a:extLst>
          </p:cNvPr>
          <p:cNvSpPr/>
          <p:nvPr/>
        </p:nvSpPr>
        <p:spPr>
          <a:xfrm>
            <a:off x="4885189" y="2484725"/>
            <a:ext cx="6096000" cy="3785652"/>
          </a:xfrm>
          <a:prstGeom prst="rect">
            <a:avLst/>
          </a:prstGeom>
        </p:spPr>
        <p:txBody>
          <a:bodyPr>
            <a:spAutoFit/>
          </a:bodyPr>
          <a:lstStyle/>
          <a:p>
            <a:r>
              <a:rPr lang="en-US" sz="1600" dirty="0"/>
              <a:t>2. E </a:t>
            </a:r>
            <a:r>
              <a:rPr lang="en-US" sz="1600" dirty="0" err="1"/>
              <a:t>questa</a:t>
            </a:r>
            <a:r>
              <a:rPr lang="en-US" sz="1600" dirty="0"/>
              <a:t> </a:t>
            </a:r>
            <a:r>
              <a:rPr lang="en-US" sz="1600" dirty="0" err="1"/>
              <a:t>profondità</a:t>
            </a:r>
            <a:r>
              <a:rPr lang="en-US" sz="1600" dirty="0"/>
              <a:t> per me, secondo la quale </a:t>
            </a:r>
            <a:r>
              <a:rPr lang="en-US" sz="1600" dirty="0" err="1"/>
              <a:t>gli</a:t>
            </a:r>
            <a:r>
              <a:rPr lang="en-US" sz="1600" dirty="0"/>
              <a:t> </a:t>
            </a:r>
            <a:r>
              <a:rPr lang="en-US" sz="1600" dirty="0" err="1"/>
              <a:t>oggetti</a:t>
            </a:r>
            <a:r>
              <a:rPr lang="en-US" sz="1600" dirty="0"/>
              <a:t> </a:t>
            </a:r>
            <a:r>
              <a:rPr lang="en-US" sz="1600" dirty="0" err="1"/>
              <a:t>si</a:t>
            </a:r>
            <a:r>
              <a:rPr lang="en-US" sz="1600" dirty="0"/>
              <a:t> </a:t>
            </a:r>
            <a:r>
              <a:rPr lang="en-US" sz="1600" dirty="0" err="1"/>
              <a:t>invadono</a:t>
            </a:r>
            <a:r>
              <a:rPr lang="en-US" sz="1600" dirty="0"/>
              <a:t>, </a:t>
            </a:r>
            <a:r>
              <a:rPr lang="en-US" sz="1600" dirty="0" err="1"/>
              <a:t>si</a:t>
            </a:r>
            <a:r>
              <a:rPr lang="en-US" sz="1600" dirty="0"/>
              <a:t> </a:t>
            </a:r>
            <a:r>
              <a:rPr lang="en-US" sz="1600" dirty="0" err="1"/>
              <a:t>mordono</a:t>
            </a:r>
            <a:r>
              <a:rPr lang="en-US" sz="1600" dirty="0"/>
              <a:t> e </a:t>
            </a:r>
            <a:r>
              <a:rPr lang="en-US" sz="1600" dirty="0" err="1"/>
              <a:t>si</a:t>
            </a:r>
            <a:r>
              <a:rPr lang="en-US" sz="1600" dirty="0"/>
              <a:t> </a:t>
            </a:r>
            <a:r>
              <a:rPr lang="en-US" sz="1600" dirty="0" err="1"/>
              <a:t>nascondono</a:t>
            </a:r>
            <a:r>
              <a:rPr lang="en-US" sz="1600" dirty="0"/>
              <a:t> </a:t>
            </a:r>
            <a:r>
              <a:rPr lang="en-US" sz="1600" dirty="0" err="1"/>
              <a:t>l'uno</a:t>
            </a:r>
            <a:r>
              <a:rPr lang="en-US" sz="1600" dirty="0"/>
              <a:t> </a:t>
            </a:r>
            <a:r>
              <a:rPr lang="en-US" sz="1600" dirty="0" err="1"/>
              <a:t>dietro</a:t>
            </a:r>
            <a:r>
              <a:rPr lang="en-US" sz="1600" dirty="0"/>
              <a:t> </a:t>
            </a:r>
            <a:r>
              <a:rPr lang="en-US" sz="1600" dirty="0" err="1"/>
              <a:t>l'altro</a:t>
            </a:r>
            <a:r>
              <a:rPr lang="en-US" sz="1600" dirty="0"/>
              <a:t>, la </a:t>
            </a:r>
            <a:r>
              <a:rPr lang="en-US" sz="1600" dirty="0" err="1"/>
              <a:t>vedo</a:t>
            </a:r>
            <a:r>
              <a:rPr lang="en-US" sz="1600" dirty="0"/>
              <a:t> </a:t>
            </a:r>
            <a:r>
              <a:rPr lang="en-US" sz="1600" dirty="0" err="1"/>
              <a:t>anche</a:t>
            </a:r>
            <a:r>
              <a:rPr lang="en-US" sz="1600" dirty="0"/>
              <a:t> come uno </a:t>
            </a:r>
            <a:r>
              <a:rPr lang="en-US" sz="1600" dirty="0" err="1"/>
              <a:t>spazio</a:t>
            </a:r>
            <a:r>
              <a:rPr lang="en-US" sz="1600" dirty="0"/>
              <a:t> </a:t>
            </a:r>
            <a:r>
              <a:rPr lang="en-US" sz="1600" dirty="0" err="1"/>
              <a:t>possibile</a:t>
            </a:r>
            <a:r>
              <a:rPr lang="en-US" sz="1600" dirty="0"/>
              <a:t> per </a:t>
            </a:r>
            <a:r>
              <a:rPr lang="en-US" sz="1600" dirty="0" err="1"/>
              <a:t>l'altro</a:t>
            </a:r>
            <a:r>
              <a:rPr lang="en-US" sz="1600" dirty="0"/>
              <a:t>, uno </a:t>
            </a:r>
            <a:r>
              <a:rPr lang="en-US" sz="1600" dirty="0" err="1"/>
              <a:t>spazio</a:t>
            </a:r>
            <a:r>
              <a:rPr lang="en-US" sz="1600" dirty="0"/>
              <a:t> dove </a:t>
            </a:r>
            <a:r>
              <a:rPr lang="en-US" sz="1600" dirty="0" err="1"/>
              <a:t>può</a:t>
            </a:r>
            <a:r>
              <a:rPr lang="en-US" sz="1600" dirty="0"/>
              <a:t> </a:t>
            </a:r>
            <a:r>
              <a:rPr lang="en-US" sz="1600" dirty="0" err="1"/>
              <a:t>arginarsi</a:t>
            </a:r>
            <a:r>
              <a:rPr lang="en-US" sz="1600" dirty="0"/>
              <a:t> e </a:t>
            </a:r>
            <a:r>
              <a:rPr lang="en-US" sz="1600" dirty="0" err="1"/>
              <a:t>rilassarsi</a:t>
            </a:r>
            <a:r>
              <a:rPr lang="en-US" sz="1600" dirty="0"/>
              <a:t> (dal punto di vista di una </a:t>
            </a:r>
            <a:r>
              <a:rPr lang="en-US" sz="1600" dirty="0" err="1"/>
              <a:t>profondità</a:t>
            </a:r>
            <a:r>
              <a:rPr lang="en-US" sz="1600" dirty="0"/>
              <a:t>). </a:t>
            </a:r>
            <a:r>
              <a:rPr lang="en-US" sz="1600" dirty="0" err="1"/>
              <a:t>Insomma</a:t>
            </a:r>
            <a:r>
              <a:rPr lang="en-US" sz="1600" dirty="0"/>
              <a:t>, </a:t>
            </a:r>
            <a:r>
              <a:rPr lang="en-US" sz="1600" dirty="0" err="1"/>
              <a:t>l'altro</a:t>
            </a:r>
            <a:r>
              <a:rPr lang="en-US" sz="1600" dirty="0"/>
              <a:t> </a:t>
            </a:r>
            <a:r>
              <a:rPr lang="en-US" sz="1600" dirty="0" err="1"/>
              <a:t>assicura</a:t>
            </a:r>
            <a:r>
              <a:rPr lang="en-US" sz="1600" dirty="0"/>
              <a:t> i </a:t>
            </a:r>
            <a:r>
              <a:rPr lang="en-US" sz="1600" dirty="0" err="1"/>
              <a:t>margini</a:t>
            </a:r>
            <a:r>
              <a:rPr lang="en-US" sz="1600" dirty="0"/>
              <a:t> e le </a:t>
            </a:r>
            <a:r>
              <a:rPr lang="en-US" sz="1600" dirty="0" err="1"/>
              <a:t>transizioni</a:t>
            </a:r>
            <a:r>
              <a:rPr lang="en-US" sz="1600" dirty="0"/>
              <a:t> </a:t>
            </a:r>
            <a:r>
              <a:rPr lang="en-US" sz="1600" dirty="0" err="1"/>
              <a:t>nel</a:t>
            </a:r>
            <a:r>
              <a:rPr lang="en-US" sz="1600" dirty="0"/>
              <a:t> mondo. E la </a:t>
            </a:r>
            <a:r>
              <a:rPr lang="en-US" sz="1600" dirty="0" err="1"/>
              <a:t>dolcezza</a:t>
            </a:r>
            <a:r>
              <a:rPr lang="en-US" sz="1600" dirty="0"/>
              <a:t> </a:t>
            </a:r>
            <a:r>
              <a:rPr lang="en-US" sz="1600" dirty="0" err="1"/>
              <a:t>delle</a:t>
            </a:r>
            <a:r>
              <a:rPr lang="en-US" sz="1600" dirty="0"/>
              <a:t> </a:t>
            </a:r>
            <a:r>
              <a:rPr lang="en-US" sz="1600" dirty="0" err="1"/>
              <a:t>contiguità</a:t>
            </a:r>
            <a:r>
              <a:rPr lang="en-US" sz="1600" dirty="0"/>
              <a:t> e </a:t>
            </a:r>
            <a:r>
              <a:rPr lang="en-US" sz="1600" dirty="0" err="1"/>
              <a:t>delle</a:t>
            </a:r>
            <a:r>
              <a:rPr lang="en-US" sz="1600" dirty="0"/>
              <a:t> </a:t>
            </a:r>
            <a:r>
              <a:rPr lang="en-US" sz="1600" dirty="0" err="1"/>
              <a:t>somiglianze</a:t>
            </a:r>
            <a:r>
              <a:rPr lang="en-US" sz="1600" dirty="0"/>
              <a:t>.</a:t>
            </a:r>
          </a:p>
          <a:p>
            <a:endParaRPr lang="fr-FR" sz="1600" dirty="0"/>
          </a:p>
          <a:p>
            <a:r>
              <a:rPr lang="it-IT" sz="1600" dirty="0"/>
              <a:t>3. Popolando il mondo di possibilità, di fondi, di margini, di transizioni, - iscrivendo la possibilità di un mondo spaventoso di cui non ho ancora paura o, al contrario, di un mondo rassicurante quando, io, sono realmente spaventato dal mondo, altrui fa che la mia coscienza cadi in un passato che non coincide con l’oggetto</a:t>
            </a:r>
          </a:p>
          <a:p>
            <a:endParaRPr lang="it-IT" sz="1600" dirty="0"/>
          </a:p>
          <a:p>
            <a:r>
              <a:rPr lang="it-IT" sz="1600" dirty="0"/>
              <a:t>La nevrosi e la perversione sono </a:t>
            </a:r>
            <a:r>
              <a:rPr lang="it-IT" sz="1600" i="1" dirty="0"/>
              <a:t>altruicidi</a:t>
            </a:r>
            <a:endParaRPr lang="en-US" sz="1600" i="1" dirty="0"/>
          </a:p>
          <a:p>
            <a:r>
              <a:rPr lang="fr-FR" sz="1600" i="1" dirty="0"/>
              <a:t>f</a:t>
            </a:r>
            <a:r>
              <a:rPr lang="en-US" sz="1600" i="1" dirty="0" err="1"/>
              <a:t>orclusione</a:t>
            </a:r>
            <a:r>
              <a:rPr lang="en-US" sz="1600" i="1" dirty="0"/>
              <a:t> </a:t>
            </a:r>
            <a:r>
              <a:rPr lang="en-US" sz="1600" i="1" dirty="0" err="1"/>
              <a:t>d’altrui</a:t>
            </a:r>
            <a:r>
              <a:rPr lang="en-US" sz="1600" i="1" dirty="0"/>
              <a:t> </a:t>
            </a:r>
            <a:r>
              <a:rPr lang="en-US" sz="1600" dirty="0"/>
              <a:t>(Jacques Lacan)</a:t>
            </a:r>
            <a:endParaRPr lang="it-IT" sz="1600" dirty="0"/>
          </a:p>
        </p:txBody>
      </p:sp>
      <p:pic>
        <p:nvPicPr>
          <p:cNvPr id="1028" name="Picture 4" descr="Femme visage effrayé&#10; - Photo, image">
            <a:extLst>
              <a:ext uri="{FF2B5EF4-FFF2-40B4-BE49-F238E27FC236}">
                <a16:creationId xmlns:a16="http://schemas.microsoft.com/office/drawing/2014/main" id="{74546199-B9E2-40F2-9E91-55B440556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777" y="4840447"/>
            <a:ext cx="1596923" cy="164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29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5299</Words>
  <Application>Microsoft Office PowerPoint</Application>
  <PresentationFormat>Widescreen</PresentationFormat>
  <Paragraphs>206</Paragraphs>
  <Slides>24</Slides>
  <Notes>0</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24</vt:i4>
      </vt:variant>
    </vt:vector>
  </HeadingPairs>
  <TitlesOfParts>
    <vt:vector size="37" baseType="lpstr">
      <vt:lpstr>MS Mincho</vt:lpstr>
      <vt:lpstr>Arial</vt:lpstr>
      <vt:lpstr>Calibri</vt:lpstr>
      <vt:lpstr>Calibri Light</vt:lpstr>
      <vt:lpstr>GhotamBook</vt:lpstr>
      <vt:lpstr>inherit</vt:lpstr>
      <vt:lpstr>Josefin Sans</vt:lpstr>
      <vt:lpstr>Nunito</vt:lpstr>
      <vt:lpstr>Open Sans</vt:lpstr>
      <vt:lpstr>Times New Roman</vt:lpstr>
      <vt:lpstr>Titillium Web</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ROELENS</dc:creator>
  <cp:lastModifiedBy>Nathalie Juliette W Roelens</cp:lastModifiedBy>
  <cp:revision>26</cp:revision>
  <dcterms:created xsi:type="dcterms:W3CDTF">2022-05-17T09:56:44Z</dcterms:created>
  <dcterms:modified xsi:type="dcterms:W3CDTF">2022-05-20T09:08:44Z</dcterms:modified>
</cp:coreProperties>
</file>